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12537" r:id="rId2"/>
    <p:sldId id="2145706761" r:id="rId3"/>
    <p:sldId id="12541" r:id="rId4"/>
    <p:sldId id="12667" r:id="rId5"/>
    <p:sldId id="12668" r:id="rId6"/>
    <p:sldId id="2145707011" r:id="rId7"/>
    <p:sldId id="2147474540" r:id="rId8"/>
    <p:sldId id="2145707230" r:id="rId9"/>
    <p:sldId id="2145706941" r:id="rId10"/>
    <p:sldId id="2145706942" r:id="rId11"/>
    <p:sldId id="2147474535" r:id="rId12"/>
    <p:sldId id="2147474555" r:id="rId13"/>
    <p:sldId id="2147474556" r:id="rId14"/>
    <p:sldId id="2147474557" r:id="rId15"/>
    <p:sldId id="2147474539" r:id="rId16"/>
    <p:sldId id="2145707016" r:id="rId17"/>
    <p:sldId id="2145707041" r:id="rId18"/>
    <p:sldId id="2147474558" r:id="rId19"/>
    <p:sldId id="2145707039" r:id="rId20"/>
    <p:sldId id="2147474559" r:id="rId21"/>
    <p:sldId id="12539" r:id="rId22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orient="horz" pos="3471" userDrawn="1">
          <p15:clr>
            <a:srgbClr val="A4A3A4"/>
          </p15:clr>
        </p15:guide>
        <p15:guide id="5" orient="horz" pos="3706" userDrawn="1">
          <p15:clr>
            <a:srgbClr val="A4A3A4"/>
          </p15:clr>
        </p15:guide>
        <p15:guide id="6" orient="horz" pos="3803" userDrawn="1">
          <p15:clr>
            <a:srgbClr val="A4A3A4"/>
          </p15:clr>
        </p15:guide>
        <p15:guide id="7" orient="horz" pos="4037" userDrawn="1">
          <p15:clr>
            <a:srgbClr val="A4A3A4"/>
          </p15:clr>
        </p15:guide>
        <p15:guide id="8" orient="horz" pos="1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13FE9D-EF59-FC93-CB86-33805B90D06E}" name="donohue" initials="HD" userId="donohue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RON Michal" initials="YM" lastIdx="36" clrIdx="0">
    <p:extLst>
      <p:ext uri="{19B8F6BF-5375-455C-9EA6-DF929625EA0E}">
        <p15:presenceInfo xmlns:p15="http://schemas.microsoft.com/office/powerpoint/2012/main" userId="S-1-5-21-1292428093-1123561945-1801674531-38465" providerId="AD"/>
      </p:ext>
    </p:extLst>
  </p:cmAuthor>
  <p:cmAuthor id="2" name="Patty Cason" initials="PC" lastIdx="23" clrIdx="1">
    <p:extLst>
      <p:ext uri="{19B8F6BF-5375-455C-9EA6-DF929625EA0E}">
        <p15:presenceInfo xmlns:p15="http://schemas.microsoft.com/office/powerpoint/2012/main" userId="24469888d1861777" providerId="Windows Live"/>
      </p:ext>
    </p:extLst>
  </p:cmAuthor>
  <p:cmAuthor id="3" name="Kim Grootscholten" initials="KG" lastIdx="1" clrIdx="2">
    <p:extLst>
      <p:ext uri="{19B8F6BF-5375-455C-9EA6-DF929625EA0E}">
        <p15:presenceInfo xmlns:p15="http://schemas.microsoft.com/office/powerpoint/2012/main" userId="e7084306cf78657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B878B"/>
    <a:srgbClr val="FF85FF"/>
    <a:srgbClr val="F5EAE8"/>
    <a:srgbClr val="C7583B"/>
    <a:srgbClr val="C6573B"/>
    <a:srgbClr val="03C750"/>
    <a:srgbClr val="5D8298"/>
    <a:srgbClr val="C7573C"/>
    <a:srgbClr val="FFA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68" autoAdjust="0"/>
    <p:restoredTop sz="95592"/>
  </p:normalViewPr>
  <p:slideViewPr>
    <p:cSldViewPr snapToObjects="1">
      <p:cViewPr varScale="1">
        <p:scale>
          <a:sx n="100" d="100"/>
          <a:sy n="100" d="100"/>
        </p:scale>
        <p:origin x="88" y="56"/>
      </p:cViewPr>
      <p:guideLst>
        <p:guide orient="horz" pos="2160"/>
        <p:guide pos="3840"/>
        <p:guide pos="393"/>
        <p:guide orient="horz" pos="3471"/>
        <p:guide orient="horz" pos="3706"/>
        <p:guide orient="horz" pos="3803"/>
        <p:guide orient="horz" pos="4037"/>
        <p:guide orient="horz" pos="1344"/>
      </p:guideLst>
    </p:cSldViewPr>
  </p:slideViewPr>
  <p:outlineViewPr>
    <p:cViewPr>
      <p:scale>
        <a:sx n="33" d="100"/>
        <a:sy n="33" d="100"/>
      </p:scale>
      <p:origin x="0" y="-439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94" d="100"/>
          <a:sy n="94" d="100"/>
        </p:scale>
        <p:origin x="368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OS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11-4747-B35E-E720D4DE0B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8"/>
        <c:axId val="97917375"/>
        <c:axId val="2056368336"/>
      </c:barChart>
      <c:catAx>
        <c:axId val="97917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56368336"/>
        <c:crosses val="autoZero"/>
        <c:auto val="1"/>
        <c:lblAlgn val="ctr"/>
        <c:lblOffset val="100"/>
        <c:noMultiLvlLbl val="0"/>
      </c:catAx>
      <c:valAx>
        <c:axId val="2056368336"/>
        <c:scaling>
          <c:orientation val="minMax"/>
          <c:max val="1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200" b="1" noProof="0" dirty="0">
                    <a:solidFill>
                      <a:schemeClr val="tx1"/>
                    </a:solidFill>
                  </a:rPr>
                  <a:t>mOS (95% CI), months</a:t>
                </a:r>
              </a:p>
            </c:rich>
          </c:tx>
          <c:layout>
            <c:manualLayout>
              <c:xMode val="edge"/>
              <c:yMode val="edge"/>
              <c:x val="6.6522447397505666E-2"/>
              <c:y val="0.125229531202261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917375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PFS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11-4747-B35E-E720D4DE0B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8"/>
        <c:axId val="97917375"/>
        <c:axId val="2056368336"/>
      </c:barChart>
      <c:catAx>
        <c:axId val="97917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56368336"/>
        <c:crosses val="autoZero"/>
        <c:auto val="1"/>
        <c:lblAlgn val="ctr"/>
        <c:lblOffset val="100"/>
        <c:noMultiLvlLbl val="0"/>
      </c:catAx>
      <c:valAx>
        <c:axId val="2056368336"/>
        <c:scaling>
          <c:orientation val="minMax"/>
          <c:max val="1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200" b="1" noProof="0" dirty="0">
                    <a:solidFill>
                      <a:schemeClr val="tx1"/>
                    </a:solidFill>
                  </a:rPr>
                  <a:t>mPFS (95% CI), months</a:t>
                </a:r>
              </a:p>
            </c:rich>
          </c:tx>
          <c:layout>
            <c:manualLayout>
              <c:xMode val="edge"/>
              <c:yMode val="edge"/>
              <c:x val="6.6522447397505666E-2"/>
              <c:y val="0.125229531202261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917375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OS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11-4747-B35E-E720D4DE0B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8"/>
        <c:axId val="97917375"/>
        <c:axId val="2056368336"/>
      </c:barChart>
      <c:catAx>
        <c:axId val="97917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56368336"/>
        <c:crosses val="autoZero"/>
        <c:auto val="1"/>
        <c:lblAlgn val="ctr"/>
        <c:lblOffset val="100"/>
        <c:noMultiLvlLbl val="0"/>
      </c:catAx>
      <c:valAx>
        <c:axId val="2056368336"/>
        <c:scaling>
          <c:orientation val="minMax"/>
          <c:max val="1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200" b="1" noProof="0" dirty="0">
                    <a:solidFill>
                      <a:schemeClr val="tx1"/>
                    </a:solidFill>
                  </a:rPr>
                  <a:t>mOS (95% CI), months</a:t>
                </a:r>
              </a:p>
            </c:rich>
          </c:tx>
          <c:layout>
            <c:manualLayout>
              <c:xMode val="edge"/>
              <c:yMode val="edge"/>
              <c:x val="6.6522447397505666E-2"/>
              <c:y val="0.125229531202261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917375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PFS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11-4747-B35E-E720D4DE0B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8"/>
        <c:axId val="97917375"/>
        <c:axId val="2056368336"/>
      </c:barChart>
      <c:catAx>
        <c:axId val="97917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56368336"/>
        <c:crosses val="autoZero"/>
        <c:auto val="1"/>
        <c:lblAlgn val="ctr"/>
        <c:lblOffset val="100"/>
        <c:noMultiLvlLbl val="0"/>
      </c:catAx>
      <c:valAx>
        <c:axId val="2056368336"/>
        <c:scaling>
          <c:orientation val="minMax"/>
          <c:max val="1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200" b="1" noProof="0" dirty="0">
                    <a:solidFill>
                      <a:schemeClr val="tx1"/>
                    </a:solidFill>
                  </a:rPr>
                  <a:t>mPFS (95% CI), months</a:t>
                </a:r>
              </a:p>
            </c:rich>
          </c:tx>
          <c:layout>
            <c:manualLayout>
              <c:xMode val="edge"/>
              <c:yMode val="edge"/>
              <c:x val="6.6522447397505666E-2"/>
              <c:y val="0.125229531202261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917375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OS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11-4747-B35E-E720D4DE0B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8"/>
        <c:axId val="97917375"/>
        <c:axId val="2056368336"/>
      </c:barChart>
      <c:catAx>
        <c:axId val="97917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56368336"/>
        <c:crosses val="autoZero"/>
        <c:auto val="1"/>
        <c:lblAlgn val="ctr"/>
        <c:lblOffset val="100"/>
        <c:noMultiLvlLbl val="0"/>
      </c:catAx>
      <c:valAx>
        <c:axId val="2056368336"/>
        <c:scaling>
          <c:orientation val="minMax"/>
          <c:max val="1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200" b="1" noProof="0" dirty="0">
                    <a:solidFill>
                      <a:schemeClr val="tx1"/>
                    </a:solidFill>
                  </a:rPr>
                  <a:t>mOS (95% CI), months</a:t>
                </a:r>
              </a:p>
            </c:rich>
          </c:tx>
          <c:layout>
            <c:manualLayout>
              <c:xMode val="edge"/>
              <c:yMode val="edge"/>
              <c:x val="6.6522447397505666E-2"/>
              <c:y val="0.125229531202261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917375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PFS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11-4747-B35E-E720D4DE0B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8"/>
        <c:axId val="97917375"/>
        <c:axId val="2056368336"/>
      </c:barChart>
      <c:catAx>
        <c:axId val="97917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56368336"/>
        <c:crosses val="autoZero"/>
        <c:auto val="1"/>
        <c:lblAlgn val="ctr"/>
        <c:lblOffset val="100"/>
        <c:noMultiLvlLbl val="0"/>
      </c:catAx>
      <c:valAx>
        <c:axId val="2056368336"/>
        <c:scaling>
          <c:orientation val="minMax"/>
          <c:max val="1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200" b="1" noProof="0" dirty="0">
                    <a:solidFill>
                      <a:schemeClr val="tx1"/>
                    </a:solidFill>
                  </a:rPr>
                  <a:t>mPFS (95% CI), months</a:t>
                </a:r>
              </a:p>
            </c:rich>
          </c:tx>
          <c:layout>
            <c:manualLayout>
              <c:xMode val="edge"/>
              <c:yMode val="edge"/>
              <c:x val="6.6522447397505666E-2"/>
              <c:y val="0.125229531202261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917375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OS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71-5945-917F-4E96CD79B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-27"/>
        <c:axId val="97917375"/>
        <c:axId val="2056368336"/>
      </c:barChart>
      <c:catAx>
        <c:axId val="97917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56368336"/>
        <c:crosses val="autoZero"/>
        <c:auto val="1"/>
        <c:lblAlgn val="ctr"/>
        <c:lblOffset val="100"/>
        <c:noMultiLvlLbl val="0"/>
      </c:catAx>
      <c:valAx>
        <c:axId val="2056368336"/>
        <c:scaling>
          <c:orientation val="minMax"/>
          <c:max val="1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917375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PFS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71-5945-917F-4E96CD79B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-27"/>
        <c:axId val="97917375"/>
        <c:axId val="2056368336"/>
      </c:barChart>
      <c:catAx>
        <c:axId val="97917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56368336"/>
        <c:crosses val="autoZero"/>
        <c:auto val="1"/>
        <c:lblAlgn val="ctr"/>
        <c:lblOffset val="100"/>
        <c:noMultiLvlLbl val="0"/>
      </c:catAx>
      <c:valAx>
        <c:axId val="2056368336"/>
        <c:scaling>
          <c:orientation val="minMax"/>
          <c:max val="1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917375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E95546-CCE5-4935-8808-B5CE3E9E9DB4}" type="doc">
      <dgm:prSet loTypeId="urn:microsoft.com/office/officeart/2005/8/layout/venn1" loCatId="relationship" qsTypeId="urn:microsoft.com/office/officeart/2005/8/quickstyle/simple2" qsCatId="simple" csTypeId="urn:microsoft.com/office/officeart/2005/8/colors/colorful4" csCatId="colorful" phldr="1"/>
      <dgm:spPr/>
    </dgm:pt>
    <dgm:pt modelId="{B376E5C8-252B-4101-A013-00A8FB12FBAA}">
      <dgm:prSet phldrT="[Testo]" custT="1"/>
      <dgm:spPr>
        <a:solidFill>
          <a:schemeClr val="accent1"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>
            <a:spcAft>
              <a:spcPts val="0"/>
            </a:spcAft>
          </a:pPr>
          <a:r>
            <a:rPr lang="en-GB" sz="1800" b="1" baseline="300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/>
            </a:rPr>
            <a:t> </a:t>
          </a:r>
          <a:br>
            <a:rPr lang="en-GB" sz="1800" b="1" baseline="300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/>
            </a:rPr>
          </a:br>
          <a:r>
            <a:rPr lang="en-GB" sz="1800" b="1" i="1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rPr>
            <a:t>BRAF</a:t>
          </a:r>
          <a:r>
            <a:rPr lang="en-GB" sz="1800" b="1" baseline="0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rPr>
            <a:t>V600-</a:t>
          </a:r>
          <a:r>
            <a:rPr lang="en-GB" sz="1800" b="1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rPr>
            <a:t>mutant</a:t>
          </a:r>
        </a:p>
      </dgm:t>
    </dgm:pt>
    <dgm:pt modelId="{FCA4BCFD-5095-462C-824A-6BB6575BA5FD}" type="parTrans" cxnId="{85636BE2-22E6-42C4-8D69-703A41173B41}">
      <dgm:prSet/>
      <dgm:spPr/>
      <dgm:t>
        <a:bodyPr/>
        <a:lstStyle/>
        <a:p>
          <a:endParaRPr lang="it-IT" sz="1050"/>
        </a:p>
      </dgm:t>
    </dgm:pt>
    <dgm:pt modelId="{9D4758E5-2154-4E6B-8C26-155CDE0B07C4}" type="sibTrans" cxnId="{85636BE2-22E6-42C4-8D69-703A41173B41}">
      <dgm:prSet/>
      <dgm:spPr/>
      <dgm:t>
        <a:bodyPr/>
        <a:lstStyle/>
        <a:p>
          <a:endParaRPr lang="it-IT" sz="1050"/>
        </a:p>
      </dgm:t>
    </dgm:pt>
    <dgm:pt modelId="{6C5EC24A-DE88-44E3-ACB9-7ED7E45B370C}">
      <dgm:prSet phldrT="[Testo]" custT="1"/>
      <dgm:spPr>
        <a:solidFill>
          <a:schemeClr val="tx2"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GB" sz="1600" b="1" i="0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MSI-H or dMMR</a:t>
          </a:r>
        </a:p>
      </dgm:t>
    </dgm:pt>
    <dgm:pt modelId="{0BFCDFDA-8AB9-4543-95D8-76BDBFEDD752}" type="parTrans" cxnId="{08F0AAA2-8AA1-460A-8A26-D1CEFAD7525E}">
      <dgm:prSet/>
      <dgm:spPr/>
      <dgm:t>
        <a:bodyPr/>
        <a:lstStyle/>
        <a:p>
          <a:endParaRPr lang="it-IT" sz="1050"/>
        </a:p>
      </dgm:t>
    </dgm:pt>
    <dgm:pt modelId="{432E3412-A365-4B8B-A8B1-30A9CBB29DCC}" type="sibTrans" cxnId="{08F0AAA2-8AA1-460A-8A26-D1CEFAD7525E}">
      <dgm:prSet/>
      <dgm:spPr/>
      <dgm:t>
        <a:bodyPr/>
        <a:lstStyle/>
        <a:p>
          <a:endParaRPr lang="it-IT" sz="1050"/>
        </a:p>
      </dgm:t>
    </dgm:pt>
    <dgm:pt modelId="{41625A78-CA47-48B9-8B85-58BAE91E372A}" type="pres">
      <dgm:prSet presAssocID="{7DE95546-CCE5-4935-8808-B5CE3E9E9DB4}" presName="compositeShape" presStyleCnt="0">
        <dgm:presLayoutVars>
          <dgm:chMax val="7"/>
          <dgm:dir/>
          <dgm:resizeHandles val="exact"/>
        </dgm:presLayoutVars>
      </dgm:prSet>
      <dgm:spPr/>
    </dgm:pt>
    <dgm:pt modelId="{E26BD80A-B1BA-4994-9653-BFFDC78D8F9A}" type="pres">
      <dgm:prSet presAssocID="{B376E5C8-252B-4101-A013-00A8FB12FBAA}" presName="circ1" presStyleLbl="vennNode1" presStyleIdx="0" presStyleCnt="2" custLinFactNeighborX="-2858" custLinFactNeighborY="-5528"/>
      <dgm:spPr/>
    </dgm:pt>
    <dgm:pt modelId="{AA8B8BD5-C9F1-4789-9179-2A0ABB5A9C57}" type="pres">
      <dgm:prSet presAssocID="{B376E5C8-252B-4101-A013-00A8FB12FBA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D0C1A2B-83FC-4C98-86E7-483078EB8842}" type="pres">
      <dgm:prSet presAssocID="{6C5EC24A-DE88-44E3-ACB9-7ED7E45B370C}" presName="circ2" presStyleLbl="vennNode1" presStyleIdx="1" presStyleCnt="2" custLinFactNeighborX="-6166" custLinFactNeighborY="-4156"/>
      <dgm:spPr/>
    </dgm:pt>
    <dgm:pt modelId="{F35745AB-B6D6-4AA0-B235-0C40D7B9D22A}" type="pres">
      <dgm:prSet presAssocID="{6C5EC24A-DE88-44E3-ACB9-7ED7E45B370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E819E37-2FF2-4F6E-A3B3-A1832F52513F}" type="presOf" srcId="{6C5EC24A-DE88-44E3-ACB9-7ED7E45B370C}" destId="{7D0C1A2B-83FC-4C98-86E7-483078EB8842}" srcOrd="0" destOrd="0" presId="urn:microsoft.com/office/officeart/2005/8/layout/venn1"/>
    <dgm:cxn modelId="{0E00C35F-2CB0-42E3-857E-8C1ADB0F9A71}" type="presOf" srcId="{B376E5C8-252B-4101-A013-00A8FB12FBAA}" destId="{E26BD80A-B1BA-4994-9653-BFFDC78D8F9A}" srcOrd="0" destOrd="0" presId="urn:microsoft.com/office/officeart/2005/8/layout/venn1"/>
    <dgm:cxn modelId="{08F0AAA2-8AA1-460A-8A26-D1CEFAD7525E}" srcId="{7DE95546-CCE5-4935-8808-B5CE3E9E9DB4}" destId="{6C5EC24A-DE88-44E3-ACB9-7ED7E45B370C}" srcOrd="1" destOrd="0" parTransId="{0BFCDFDA-8AB9-4543-95D8-76BDBFEDD752}" sibTransId="{432E3412-A365-4B8B-A8B1-30A9CBB29DCC}"/>
    <dgm:cxn modelId="{BBDD64AA-A422-4116-8FDB-F22F6E270D5C}" type="presOf" srcId="{7DE95546-CCE5-4935-8808-B5CE3E9E9DB4}" destId="{41625A78-CA47-48B9-8B85-58BAE91E372A}" srcOrd="0" destOrd="0" presId="urn:microsoft.com/office/officeart/2005/8/layout/venn1"/>
    <dgm:cxn modelId="{D9F947C8-8032-4EA2-9DE4-77403780F3D9}" type="presOf" srcId="{6C5EC24A-DE88-44E3-ACB9-7ED7E45B370C}" destId="{F35745AB-B6D6-4AA0-B235-0C40D7B9D22A}" srcOrd="1" destOrd="0" presId="urn:microsoft.com/office/officeart/2005/8/layout/venn1"/>
    <dgm:cxn modelId="{4A7CB9D9-902C-4DF1-84E6-3C38BA0C1DB1}" type="presOf" srcId="{B376E5C8-252B-4101-A013-00A8FB12FBAA}" destId="{AA8B8BD5-C9F1-4789-9179-2A0ABB5A9C57}" srcOrd="1" destOrd="0" presId="urn:microsoft.com/office/officeart/2005/8/layout/venn1"/>
    <dgm:cxn modelId="{85636BE2-22E6-42C4-8D69-703A41173B41}" srcId="{7DE95546-CCE5-4935-8808-B5CE3E9E9DB4}" destId="{B376E5C8-252B-4101-A013-00A8FB12FBAA}" srcOrd="0" destOrd="0" parTransId="{FCA4BCFD-5095-462C-824A-6BB6575BA5FD}" sibTransId="{9D4758E5-2154-4E6B-8C26-155CDE0B07C4}"/>
    <dgm:cxn modelId="{BCE5A06E-FE16-4E7B-9965-336141DA4AAE}" type="presParOf" srcId="{41625A78-CA47-48B9-8B85-58BAE91E372A}" destId="{E26BD80A-B1BA-4994-9653-BFFDC78D8F9A}" srcOrd="0" destOrd="0" presId="urn:microsoft.com/office/officeart/2005/8/layout/venn1"/>
    <dgm:cxn modelId="{F0AABFF7-442E-4122-B82E-613DDBAA3331}" type="presParOf" srcId="{41625A78-CA47-48B9-8B85-58BAE91E372A}" destId="{AA8B8BD5-C9F1-4789-9179-2A0ABB5A9C57}" srcOrd="1" destOrd="0" presId="urn:microsoft.com/office/officeart/2005/8/layout/venn1"/>
    <dgm:cxn modelId="{0131671C-EF97-4212-A943-8BD75B180D0C}" type="presParOf" srcId="{41625A78-CA47-48B9-8B85-58BAE91E372A}" destId="{7D0C1A2B-83FC-4C98-86E7-483078EB8842}" srcOrd="2" destOrd="0" presId="urn:microsoft.com/office/officeart/2005/8/layout/venn1"/>
    <dgm:cxn modelId="{B7363335-48F4-4AE3-BF62-D1108E0D6769}" type="presParOf" srcId="{41625A78-CA47-48B9-8B85-58BAE91E372A}" destId="{F35745AB-B6D6-4AA0-B235-0C40D7B9D22A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BD80A-B1BA-4994-9653-BFFDC78D8F9A}">
      <dsp:nvSpPr>
        <dsp:cNvPr id="0" name=""/>
        <dsp:cNvSpPr/>
      </dsp:nvSpPr>
      <dsp:spPr>
        <a:xfrm>
          <a:off x="28560" y="205331"/>
          <a:ext cx="2387858" cy="2387858"/>
        </a:xfrm>
        <a:prstGeom prst="ellipse">
          <a:avLst/>
        </a:prstGeom>
        <a:solidFill>
          <a:schemeClr val="accent1">
            <a:alpha val="50000"/>
          </a:schemeClr>
        </a:solidFill>
        <a:ln w="381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baseline="300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/>
            </a:rPr>
            <a:t> </a:t>
          </a:r>
          <a:br>
            <a:rPr lang="en-GB" sz="1800" b="1" kern="1200" baseline="300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/>
            </a:rPr>
          </a:br>
          <a:r>
            <a:rPr lang="en-GB" sz="1800" b="1" i="1" kern="1200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rPr>
            <a:t>BRAF</a:t>
          </a:r>
          <a:r>
            <a:rPr lang="en-GB" sz="1800" b="1" kern="1200" baseline="0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rPr>
            <a:t>V600-</a:t>
          </a:r>
          <a:r>
            <a:rPr lang="en-GB" sz="1800" b="1" kern="1200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rPr>
            <a:t>mutant</a:t>
          </a:r>
        </a:p>
      </dsp:txBody>
      <dsp:txXfrm>
        <a:off x="361999" y="486911"/>
        <a:ext cx="1376783" cy="1824698"/>
      </dsp:txXfrm>
    </dsp:sp>
    <dsp:sp modelId="{7D0C1A2B-83FC-4C98-86E7-483078EB8842}">
      <dsp:nvSpPr>
        <dsp:cNvPr id="0" name=""/>
        <dsp:cNvSpPr/>
      </dsp:nvSpPr>
      <dsp:spPr>
        <a:xfrm>
          <a:off x="1670548" y="238093"/>
          <a:ext cx="2387858" cy="2387858"/>
        </a:xfrm>
        <a:prstGeom prst="ellipse">
          <a:avLst/>
        </a:prstGeom>
        <a:solidFill>
          <a:schemeClr val="tx2">
            <a:alpha val="50000"/>
          </a:schemeClr>
        </a:solidFill>
        <a:ln w="381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MSI-H or dMMR</a:t>
          </a:r>
        </a:p>
      </dsp:txBody>
      <dsp:txXfrm>
        <a:off x="2348183" y="519672"/>
        <a:ext cx="1376783" cy="1824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4895-A7AF-EB49-BC80-D77792D61F32}" type="datetime1">
              <a:rPr lang="en-US" smtClean="0"/>
              <a:pPr/>
              <a:t>7/25/2025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7/25/2025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44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02EB7-C4EB-BD40-AF1B-78532847BA80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8521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8727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2570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8120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5594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47416B-4286-4DB4-A23F-4D34DEFBC56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4571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380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3942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79601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1703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0880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3BADF0E-74F8-1348-BE1F-6C1DB37CAE0E}" type="slidenum">
              <a:rPr lang="it-IT" sz="1200"/>
              <a:pPr algn="r" eaLnBrk="1" hangingPunct="1"/>
              <a:t>2</a:t>
            </a:fld>
            <a:endParaRPr lang="it-IT" sz="1200" dirty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72952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31416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>
            <a:extLst>
              <a:ext uri="{FF2B5EF4-FFF2-40B4-BE49-F238E27FC236}">
                <a16:creationId xmlns:a16="http://schemas.microsoft.com/office/drawing/2014/main" id="{63CDFBB4-5FEF-3B47-9ED7-4017F3E180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>
            <a:extLst>
              <a:ext uri="{FF2B5EF4-FFF2-40B4-BE49-F238E27FC236}">
                <a16:creationId xmlns:a16="http://schemas.microsoft.com/office/drawing/2014/main" id="{D317C09D-DCEC-144D-8A18-2039C1DB81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67587" name="Footer Placeholder 3">
            <a:extLst>
              <a:ext uri="{FF2B5EF4-FFF2-40B4-BE49-F238E27FC236}">
                <a16:creationId xmlns:a16="http://schemas.microsoft.com/office/drawing/2014/main" id="{110BC07E-7F54-0145-8965-1F344066FA5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GB" altLang="en-US" sz="1200" dirty="0"/>
          </a:p>
        </p:txBody>
      </p:sp>
      <p:sp>
        <p:nvSpPr>
          <p:cNvPr id="67588" name="Slide Number Placeholder 4">
            <a:extLst>
              <a:ext uri="{FF2B5EF4-FFF2-40B4-BE49-F238E27FC236}">
                <a16:creationId xmlns:a16="http://schemas.microsoft.com/office/drawing/2014/main" id="{CC97B9F2-7B6A-B442-8581-6E3644EA9D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597EBF8-C25E-5747-B608-611B37692F4F}" type="slidenum">
              <a:rPr lang="fr-FR" altLang="en-US" sz="1200"/>
              <a:pPr/>
              <a:t>21</a:t>
            </a:fld>
            <a:endParaRPr lang="fr-F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52381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3626E-BC0F-674C-9570-A9D62C09EB5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038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1026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10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6331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3311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02EB7-C4EB-BD40-AF1B-78532847BA80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4038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02EB7-C4EB-BD40-AF1B-78532847BA80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594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0.png"/><Relationship Id="rId18" Type="http://schemas.openxmlformats.org/officeDocument/2006/relationships/image" Target="../media/image14.jpg"/><Relationship Id="rId26" Type="http://schemas.openxmlformats.org/officeDocument/2006/relationships/image" Target="../media/image20.svg"/><Relationship Id="rId3" Type="http://schemas.openxmlformats.org/officeDocument/2006/relationships/image" Target="../media/image4.svg"/><Relationship Id="rId21" Type="http://schemas.openxmlformats.org/officeDocument/2006/relationships/image" Target="../media/image15.png"/><Relationship Id="rId7" Type="http://schemas.openxmlformats.org/officeDocument/2006/relationships/image" Target="../media/image8.svg"/><Relationship Id="rId12" Type="http://schemas.openxmlformats.org/officeDocument/2006/relationships/hyperlink" Target="https://cor2ed.com/" TargetMode="External"/><Relationship Id="rId17" Type="http://schemas.openxmlformats.org/officeDocument/2006/relationships/image" Target="../media/image13.svg"/><Relationship Id="rId25" Type="http://schemas.openxmlformats.org/officeDocument/2006/relationships/image" Target="../media/image19.png"/><Relationship Id="rId2" Type="http://schemas.openxmlformats.org/officeDocument/2006/relationships/image" Target="../media/image3.png"/><Relationship Id="rId16" Type="http://schemas.openxmlformats.org/officeDocument/2006/relationships/image" Target="../media/image12.png"/><Relationship Id="rId20" Type="http://schemas.openxmlformats.org/officeDocument/2006/relationships/hyperlink" Target="https://cor2ed.com/connects/gi-connect/?section=meet-the-experts" TargetMode="External"/><Relationship Id="rId29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hyperlink" Target="https://youtu.be/-frXH01_UXY" TargetMode="External"/><Relationship Id="rId24" Type="http://schemas.openxmlformats.org/officeDocument/2006/relationships/image" Target="../media/image18.svg"/><Relationship Id="rId5" Type="http://schemas.openxmlformats.org/officeDocument/2006/relationships/image" Target="../media/image6.svg"/><Relationship Id="rId15" Type="http://schemas.openxmlformats.org/officeDocument/2006/relationships/hyperlink" Target="https://twitter.com/giconnectinfo" TargetMode="External"/><Relationship Id="rId23" Type="http://schemas.openxmlformats.org/officeDocument/2006/relationships/image" Target="../media/image17.png"/><Relationship Id="rId28" Type="http://schemas.openxmlformats.org/officeDocument/2006/relationships/image" Target="../media/image22.svg"/><Relationship Id="rId10" Type="http://schemas.openxmlformats.org/officeDocument/2006/relationships/hyperlink" Target="https://www.linkedin.com/company/giconnect/" TargetMode="External"/><Relationship Id="rId19" Type="http://schemas.openxmlformats.org/officeDocument/2006/relationships/hyperlink" Target="mailto:info@cor2ed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1.svg"/><Relationship Id="rId22" Type="http://schemas.openxmlformats.org/officeDocument/2006/relationships/image" Target="../media/image16.svg"/><Relationship Id="rId27" Type="http://schemas.openxmlformats.org/officeDocument/2006/relationships/image" Target="../media/image2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57E139-C270-754F-B59D-15903DDAF3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4661" y="2758363"/>
            <a:ext cx="5042678" cy="1341275"/>
          </a:xfrm>
          <a:prstGeom prst="rect">
            <a:avLst/>
          </a:prstGeom>
        </p:spPr>
      </p:pic>
      <p:pic>
        <p:nvPicPr>
          <p:cNvPr id="2" name="Image 4">
            <a:extLst>
              <a:ext uri="{FF2B5EF4-FFF2-40B4-BE49-F238E27FC236}">
                <a16:creationId xmlns:a16="http://schemas.microsoft.com/office/drawing/2014/main" id="{050BAA54-D98F-46A3-F096-2079758CC6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834907" y="-1012042"/>
            <a:ext cx="4833937" cy="77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i="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8F82FB2-1400-8B4D-AF68-7358C7D763C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43D98FA9-A210-7264-8C81-F5DD8D972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10961184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228609"/>
            <a:ext cx="5181600" cy="4657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1270567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+mj-lt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+mj-lt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A6F5460-BA6D-C940-BFC5-F19A378019C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3A6CEEAD-9C50-739A-C5BA-80BCB91173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1270566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+mn-lt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+mn-lt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1270565"/>
            <a:ext cx="518675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</a:defRPr>
            </a:lvl3pPr>
            <a:lvl4pPr marL="1714500" indent="-342900">
              <a:buFont typeface="Arial" charset="0"/>
              <a:buChar char="•"/>
              <a:defRPr sz="2000">
                <a:latin typeface="+mj-lt"/>
              </a:defRPr>
            </a:lvl4pPr>
            <a:lvl5pPr marL="2171700" indent="-342900">
              <a:buFont typeface="Arial" charset="0"/>
              <a:buChar char="•"/>
              <a:defRPr>
                <a:latin typeface="+mj-lt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10961184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4C57E3B-0ABB-774B-B376-C8D0F23077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907E508D-6494-87C6-1BB6-38045FE2F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4" y="1403491"/>
            <a:ext cx="5186755" cy="71520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2348880"/>
            <a:ext cx="542398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  <a:p>
            <a:endParaRPr lang="en-GB" noProof="0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2348880"/>
            <a:ext cx="518675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</a:defRPr>
            </a:lvl3pPr>
            <a:lvl4pPr marL="1714500" indent="-342900">
              <a:buFont typeface="Arial" charset="0"/>
              <a:buChar char="•"/>
              <a:defRPr sz="2000"/>
            </a:lvl4pPr>
            <a:lvl5pPr marL="2171700" indent="-342900">
              <a:buFont typeface="Arial" charset="0"/>
              <a:buChar char="•"/>
              <a:defRPr/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12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621215" y="260350"/>
            <a:ext cx="10961184" cy="865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 cap="all" spc="1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21" name="Espace réservé du texte 16"/>
          <p:cNvSpPr>
            <a:spLocks noGrp="1"/>
          </p:cNvSpPr>
          <p:nvPr>
            <p:ph type="body" sz="quarter" idx="14" hasCustomPrompt="1"/>
          </p:nvPr>
        </p:nvSpPr>
        <p:spPr>
          <a:xfrm>
            <a:off x="6158414" y="1408029"/>
            <a:ext cx="5423985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E3E2C06-97AD-9943-860F-21FF17408A8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7D7BC558-6187-342F-405B-13B074656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35662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raphic 145">
            <a:extLst>
              <a:ext uri="{FF2B5EF4-FFF2-40B4-BE49-F238E27FC236}">
                <a16:creationId xmlns:a16="http://schemas.microsoft.com/office/drawing/2014/main" id="{0BA6C29F-1EC0-F449-9240-F2836B2693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7204" y="810930"/>
            <a:ext cx="9306370" cy="4471395"/>
          </a:xfrm>
          <a:prstGeom prst="rect">
            <a:avLst/>
          </a:prstGeom>
        </p:spPr>
      </p:pic>
      <p:sp>
        <p:nvSpPr>
          <p:cNvPr id="39" name="Titre 1">
            <a:extLst>
              <a:ext uri="{FF2B5EF4-FFF2-40B4-BE49-F238E27FC236}">
                <a16:creationId xmlns:a16="http://schemas.microsoft.com/office/drawing/2014/main" id="{F09C896A-B4EB-0F4C-96F4-8F31B99B4C0A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Antoine Lacombe </a:t>
            </a:r>
            <a:r>
              <a:rPr lang="en-GB" sz="11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Pharm D, MBA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id="{A8E7D5AF-6FD1-7040-B008-F83A2A24EA4D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+41 79 529 42 79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1" name="Titre 1">
            <a:extLst>
              <a:ext uri="{FF2B5EF4-FFF2-40B4-BE49-F238E27FC236}">
                <a16:creationId xmlns:a16="http://schemas.microsoft.com/office/drawing/2014/main" id="{73745878-0F7C-304D-845D-4B21028F25EB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COR2ED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Bodenackerstrasse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SWITZERLAND</a:t>
            </a:r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F7C54033-9E09-284F-8683-746A9AA872EC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Froukje Sosef </a:t>
            </a:r>
            <a:r>
              <a:rPr lang="en-GB" sz="11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MD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84FD7633-899B-3848-83B9-1E3BDDF4FDEE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+31 6 2324 3636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79F12A3-F14C-5840-B136-EC73E318C109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E4F17C8-19D7-C040-A304-FDDCE818C189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Graphic 47" descr="Speaker Phone">
              <a:extLst>
                <a:ext uri="{FF2B5EF4-FFF2-40B4-BE49-F238E27FC236}">
                  <a16:creationId xmlns:a16="http://schemas.microsoft.com/office/drawing/2014/main" id="{751B5200-FBC9-5C4E-8A34-90C2075D5C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FE71A723-9BA9-F044-A53D-ADF05AFC5AA2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Graphic 49" descr="Envelope">
            <a:extLst>
              <a:ext uri="{FF2B5EF4-FFF2-40B4-BE49-F238E27FC236}">
                <a16:creationId xmlns:a16="http://schemas.microsoft.com/office/drawing/2014/main" id="{F8C200D7-7974-0049-910F-515EB075DE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3A2C2405-5B2D-6F40-8BBF-34FEF76A5D69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89D4FEE-DF12-7C4D-B567-B229BFAFD4AE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Graphic 52" descr="Speaker Phone">
              <a:extLst>
                <a:ext uri="{FF2B5EF4-FFF2-40B4-BE49-F238E27FC236}">
                  <a16:creationId xmlns:a16="http://schemas.microsoft.com/office/drawing/2014/main" id="{650C6CBF-1D07-FD40-84AC-64417780D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64B298E5-A30A-CC47-9E10-2137C71F83BA}"/>
              </a:ext>
            </a:extLst>
          </p:cNvPr>
          <p:cNvSpPr/>
          <p:nvPr userDrawn="1"/>
        </p:nvSpPr>
        <p:spPr>
          <a:xfrm>
            <a:off x="481892" y="4846902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Graphic 54" descr="Envelope">
            <a:extLst>
              <a:ext uri="{FF2B5EF4-FFF2-40B4-BE49-F238E27FC236}">
                <a16:creationId xmlns:a16="http://schemas.microsoft.com/office/drawing/2014/main" id="{DBF0C6DA-DD89-E246-9F87-ECB01B87D4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1410" y="4902641"/>
            <a:ext cx="239704" cy="239704"/>
          </a:xfrm>
          <a:prstGeom prst="rect">
            <a:avLst/>
          </a:prstGeom>
        </p:spPr>
      </p:pic>
      <p:sp>
        <p:nvSpPr>
          <p:cNvPr id="56" name="Titre 1">
            <a:extLst>
              <a:ext uri="{FF2B5EF4-FFF2-40B4-BE49-F238E27FC236}">
                <a16:creationId xmlns:a16="http://schemas.microsoft.com/office/drawing/2014/main" id="{C9664B77-FEC8-A64D-9402-16DF0F5288C1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antoine.lacombe@cor2ed.com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57" name="Titre 1">
            <a:extLst>
              <a:ext uri="{FF2B5EF4-FFF2-40B4-BE49-F238E27FC236}">
                <a16:creationId xmlns:a16="http://schemas.microsoft.com/office/drawing/2014/main" id="{C72A4E22-E601-2041-8DFB-7B91BDD401EB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froukje.sosef@cor2ed.com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F2175B-6FCA-AB4B-BB07-12AFD9A7158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9164" y="951062"/>
            <a:ext cx="1914541" cy="509238"/>
          </a:xfrm>
          <a:prstGeom prst="rect">
            <a:avLst/>
          </a:prstGeom>
        </p:spPr>
      </p:pic>
      <p:sp>
        <p:nvSpPr>
          <p:cNvPr id="23" name="Titre 1">
            <a:extLst>
              <a:ext uri="{FF2B5EF4-FFF2-40B4-BE49-F238E27FC236}">
                <a16:creationId xmlns:a16="http://schemas.microsoft.com/office/drawing/2014/main" id="{C320DC0B-ABBC-0A49-B4AE-127E4E3B626C}"/>
              </a:ext>
            </a:extLst>
          </p:cNvPr>
          <p:cNvSpPr txBox="1">
            <a:spLocks/>
          </p:cNvSpPr>
          <p:nvPr userDrawn="1"/>
        </p:nvSpPr>
        <p:spPr>
          <a:xfrm>
            <a:off x="5087888" y="6404238"/>
            <a:ext cx="6959903" cy="453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spc="-30" baseline="0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Heading to the heart of Independent Medical Education since 2012</a:t>
            </a:r>
            <a:endParaRPr kumimoji="0" lang="en-GB" sz="1600" b="1" i="0" u="sng" strike="noStrike" kern="1200" cap="none" spc="-3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F79982A-8AC7-B74E-9EA1-C749F4937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r="65695"/>
          <a:stretch/>
        </p:blipFill>
        <p:spPr>
          <a:xfrm>
            <a:off x="300854" y="1562275"/>
            <a:ext cx="3012116" cy="375678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27872BE-4EBB-BA49-A46A-FC3A5E900913}"/>
              </a:ext>
            </a:extLst>
          </p:cNvPr>
          <p:cNvSpPr txBox="1"/>
          <p:nvPr userDrawn="1"/>
        </p:nvSpPr>
        <p:spPr>
          <a:xfrm>
            <a:off x="787050" y="5497848"/>
            <a:ext cx="2251262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Connect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LinkedIn 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0"/>
              </a:rPr>
              <a:t>@GI CONNECT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444874-C0B0-C74D-BD78-708C15438149}"/>
              </a:ext>
            </a:extLst>
          </p:cNvPr>
          <p:cNvSpPr txBox="1"/>
          <p:nvPr userDrawn="1"/>
        </p:nvSpPr>
        <p:spPr>
          <a:xfrm>
            <a:off x="3491564" y="5497848"/>
            <a:ext cx="1862964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Watch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YouTube 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1"/>
              </a:rPr>
              <a:t>@COR2ED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99807B1-5B76-A64B-B52A-94C02C13D7AB}"/>
              </a:ext>
            </a:extLst>
          </p:cNvPr>
          <p:cNvSpPr/>
          <p:nvPr userDrawn="1"/>
        </p:nvSpPr>
        <p:spPr>
          <a:xfrm>
            <a:off x="416331" y="6033094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8A156A-6630-CA4A-B512-E1F50F476DD1}"/>
              </a:ext>
            </a:extLst>
          </p:cNvPr>
          <p:cNvSpPr txBox="1"/>
          <p:nvPr userDrawn="1"/>
        </p:nvSpPr>
        <p:spPr>
          <a:xfrm>
            <a:off x="805458" y="6013567"/>
            <a:ext cx="17566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Visit us at</a:t>
            </a:r>
          </a:p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https://cor2ed.com/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hlinkClick r:id="rId12"/>
            <a:extLst>
              <a:ext uri="{FF2B5EF4-FFF2-40B4-BE49-F238E27FC236}">
                <a16:creationId xmlns:a16="http://schemas.microsoft.com/office/drawing/2014/main" id="{F02AE768-D7AB-A94B-80FA-A6650544CC9B}"/>
              </a:ext>
            </a:extLst>
          </p:cNvPr>
          <p:cNvSpPr/>
          <p:nvPr userDrawn="1"/>
        </p:nvSpPr>
        <p:spPr>
          <a:xfrm>
            <a:off x="391317" y="6016204"/>
            <a:ext cx="2170834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Graphic 28" descr="World">
            <a:extLst>
              <a:ext uri="{FF2B5EF4-FFF2-40B4-BE49-F238E27FC236}">
                <a16:creationId xmlns:a16="http://schemas.microsoft.com/office/drawing/2014/main" id="{06F46356-6D1C-1A49-AFB9-876266891BA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7989" y="6070903"/>
            <a:ext cx="306593" cy="30659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5C03111-CAAB-3D43-A9E6-ADA046B67BBD}"/>
              </a:ext>
            </a:extLst>
          </p:cNvPr>
          <p:cNvSpPr txBox="1"/>
          <p:nvPr userDrawn="1"/>
        </p:nvSpPr>
        <p:spPr>
          <a:xfrm>
            <a:off x="3501522" y="6033094"/>
            <a:ext cx="198345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us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X </a:t>
            </a:r>
            <a:r>
              <a:rPr lang="en-GB" sz="1400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@giconnectinfo</a:t>
            </a:r>
            <a:endParaRPr lang="en-GB" sz="1400" u="sng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hlinkClick r:id="rId15"/>
            <a:extLst>
              <a:ext uri="{FF2B5EF4-FFF2-40B4-BE49-F238E27FC236}">
                <a16:creationId xmlns:a16="http://schemas.microsoft.com/office/drawing/2014/main" id="{9A0346C0-EC87-3C4C-A17B-08C8B6C59587}"/>
              </a:ext>
            </a:extLst>
          </p:cNvPr>
          <p:cNvSpPr/>
          <p:nvPr userDrawn="1"/>
        </p:nvSpPr>
        <p:spPr>
          <a:xfrm>
            <a:off x="3038312" y="6022146"/>
            <a:ext cx="2475809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Graphic 32" descr="Marker with solid fill">
            <a:extLst>
              <a:ext uri="{FF2B5EF4-FFF2-40B4-BE49-F238E27FC236}">
                <a16:creationId xmlns:a16="http://schemas.microsoft.com/office/drawing/2014/main" id="{53807611-342D-8C4A-A14C-80E0271B440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89006" y="1949574"/>
            <a:ext cx="313184" cy="313184"/>
          </a:xfrm>
          <a:prstGeom prst="rect">
            <a:avLst/>
          </a:prstGeom>
        </p:spPr>
      </p:pic>
      <p:pic>
        <p:nvPicPr>
          <p:cNvPr id="34" name="Graphic 33" descr="Marker with solid fill">
            <a:extLst>
              <a:ext uri="{FF2B5EF4-FFF2-40B4-BE49-F238E27FC236}">
                <a16:creationId xmlns:a16="http://schemas.microsoft.com/office/drawing/2014/main" id="{6FBCB460-E274-5A4F-BEBD-A1EDEA7DDE7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49789" y="2084249"/>
            <a:ext cx="313184" cy="313184"/>
          </a:xfrm>
          <a:prstGeom prst="rect">
            <a:avLst/>
          </a:prstGeom>
        </p:spPr>
      </p:pic>
      <p:pic>
        <p:nvPicPr>
          <p:cNvPr id="35" name="Graphic 34" descr="Marker with solid fill">
            <a:extLst>
              <a:ext uri="{FF2B5EF4-FFF2-40B4-BE49-F238E27FC236}">
                <a16:creationId xmlns:a16="http://schemas.microsoft.com/office/drawing/2014/main" id="{BE7BD657-C4E9-D14E-9C9B-7066503C4FA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87336" y="1753300"/>
            <a:ext cx="313184" cy="313184"/>
          </a:xfrm>
          <a:prstGeom prst="rect">
            <a:avLst/>
          </a:prstGeom>
        </p:spPr>
      </p:pic>
      <p:pic>
        <p:nvPicPr>
          <p:cNvPr id="36" name="Graphic 35" descr="Marker with solid fill">
            <a:extLst>
              <a:ext uri="{FF2B5EF4-FFF2-40B4-BE49-F238E27FC236}">
                <a16:creationId xmlns:a16="http://schemas.microsoft.com/office/drawing/2014/main" id="{BDEFE239-A452-7F45-96CC-738EA07C4E2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00460" y="1561745"/>
            <a:ext cx="313184" cy="313184"/>
          </a:xfrm>
          <a:prstGeom prst="rect">
            <a:avLst/>
          </a:prstGeom>
        </p:spPr>
      </p:pic>
      <p:pic>
        <p:nvPicPr>
          <p:cNvPr id="37" name="Graphic 36" descr="Marker with solid fill">
            <a:extLst>
              <a:ext uri="{FF2B5EF4-FFF2-40B4-BE49-F238E27FC236}">
                <a16:creationId xmlns:a16="http://schemas.microsoft.com/office/drawing/2014/main" id="{70D4C4DD-9DED-FD4E-9EC5-1439CD310DD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65606" y="1405153"/>
            <a:ext cx="313184" cy="313184"/>
          </a:xfrm>
          <a:prstGeom prst="rect">
            <a:avLst/>
          </a:prstGeom>
        </p:spPr>
      </p:pic>
      <p:pic>
        <p:nvPicPr>
          <p:cNvPr id="38" name="Graphic 37" descr="Marker with solid fill">
            <a:extLst>
              <a:ext uri="{FF2B5EF4-FFF2-40B4-BE49-F238E27FC236}">
                <a16:creationId xmlns:a16="http://schemas.microsoft.com/office/drawing/2014/main" id="{C70E79C7-0DD0-0649-B7D7-16788D73085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88933" y="1753300"/>
            <a:ext cx="313184" cy="313184"/>
          </a:xfrm>
          <a:prstGeom prst="rect">
            <a:avLst/>
          </a:prstGeom>
        </p:spPr>
      </p:pic>
      <p:pic>
        <p:nvPicPr>
          <p:cNvPr id="42" name="Graphic 41" descr="Marker with solid fill">
            <a:extLst>
              <a:ext uri="{FF2B5EF4-FFF2-40B4-BE49-F238E27FC236}">
                <a16:creationId xmlns:a16="http://schemas.microsoft.com/office/drawing/2014/main" id="{5F338712-0256-3043-9E4D-B5213DEBD34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535322" y="1877944"/>
            <a:ext cx="313184" cy="313184"/>
          </a:xfrm>
          <a:prstGeom prst="rect">
            <a:avLst/>
          </a:prstGeom>
        </p:spPr>
      </p:pic>
      <p:pic>
        <p:nvPicPr>
          <p:cNvPr id="43" name="Graphic 42" descr="Marker with solid fill">
            <a:extLst>
              <a:ext uri="{FF2B5EF4-FFF2-40B4-BE49-F238E27FC236}">
                <a16:creationId xmlns:a16="http://schemas.microsoft.com/office/drawing/2014/main" id="{4C8C9780-47C8-6444-9F3C-9763F8B6A4B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662927" y="1796720"/>
            <a:ext cx="313184" cy="313184"/>
          </a:xfrm>
          <a:prstGeom prst="rect">
            <a:avLst/>
          </a:prstGeom>
        </p:spPr>
      </p:pic>
      <p:pic>
        <p:nvPicPr>
          <p:cNvPr id="58" name="Graphic 57" descr="Marker with solid fill">
            <a:extLst>
              <a:ext uri="{FF2B5EF4-FFF2-40B4-BE49-F238E27FC236}">
                <a16:creationId xmlns:a16="http://schemas.microsoft.com/office/drawing/2014/main" id="{5A7CCE59-0164-7446-8E77-FB9851A146F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10495" y="1154147"/>
            <a:ext cx="313184" cy="313184"/>
          </a:xfrm>
          <a:prstGeom prst="rect">
            <a:avLst/>
          </a:prstGeom>
        </p:spPr>
      </p:pic>
      <p:pic>
        <p:nvPicPr>
          <p:cNvPr id="59" name="Graphic 58" descr="Marker with solid fill">
            <a:extLst>
              <a:ext uri="{FF2B5EF4-FFF2-40B4-BE49-F238E27FC236}">
                <a16:creationId xmlns:a16="http://schemas.microsoft.com/office/drawing/2014/main" id="{CFF3714E-FE18-FC41-A7DE-211879EBE7B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275599" y="1962644"/>
            <a:ext cx="313184" cy="313184"/>
          </a:xfrm>
          <a:prstGeom prst="rect">
            <a:avLst/>
          </a:prstGeom>
        </p:spPr>
      </p:pic>
      <p:pic>
        <p:nvPicPr>
          <p:cNvPr id="60" name="Graphic 59" descr="Marker with solid fill">
            <a:extLst>
              <a:ext uri="{FF2B5EF4-FFF2-40B4-BE49-F238E27FC236}">
                <a16:creationId xmlns:a16="http://schemas.microsoft.com/office/drawing/2014/main" id="{EFAC734C-8D96-0F4A-ACC0-45B8EFDEE93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147911" y="1824071"/>
            <a:ext cx="313184" cy="313184"/>
          </a:xfrm>
          <a:prstGeom prst="rect">
            <a:avLst/>
          </a:prstGeom>
        </p:spPr>
      </p:pic>
      <p:pic>
        <p:nvPicPr>
          <p:cNvPr id="61" name="Graphic 60" descr="Marker with solid fill">
            <a:extLst>
              <a:ext uri="{FF2B5EF4-FFF2-40B4-BE49-F238E27FC236}">
                <a16:creationId xmlns:a16="http://schemas.microsoft.com/office/drawing/2014/main" id="{DCC46285-97AF-2C41-A4D0-0F4EBC8FFEE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723932" y="3054706"/>
            <a:ext cx="313184" cy="313184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C00B0601-CB6B-5749-B122-5A714818F535}"/>
              </a:ext>
            </a:extLst>
          </p:cNvPr>
          <p:cNvSpPr txBox="1"/>
          <p:nvPr userDrawn="1"/>
        </p:nvSpPr>
        <p:spPr>
          <a:xfrm>
            <a:off x="318294" y="4275367"/>
            <a:ext cx="2351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For more information visit</a:t>
            </a:r>
          </a:p>
        </p:txBody>
      </p:sp>
      <p:pic>
        <p:nvPicPr>
          <p:cNvPr id="63" name="Content Placeholder 7" descr="A picture containing graphical user interface">
            <a:extLst>
              <a:ext uri="{FF2B5EF4-FFF2-40B4-BE49-F238E27FC236}">
                <a16:creationId xmlns:a16="http://schemas.microsoft.com/office/drawing/2014/main" id="{E9D25961-5EB4-FE4F-A800-91FA8C1C9C24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80335" y="4670512"/>
            <a:ext cx="1870625" cy="724585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5D6AD5DF-CDEC-4D4F-96AF-0D0CB3B81506}"/>
              </a:ext>
            </a:extLst>
          </p:cNvPr>
          <p:cNvSpPr txBox="1"/>
          <p:nvPr userDrawn="1"/>
        </p:nvSpPr>
        <p:spPr>
          <a:xfrm>
            <a:off x="5953126" y="5495567"/>
            <a:ext cx="138852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Email</a:t>
            </a:r>
          </a:p>
          <a:p>
            <a:r>
              <a:rPr lang="en-GB" sz="12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9"/>
              </a:rPr>
              <a:t>info@cor2ed</a:t>
            </a:r>
            <a:r>
              <a:rPr lang="en-GB" sz="1200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65" name="Rectangle 64">
            <a:hlinkClick r:id="rId20"/>
            <a:extLst>
              <a:ext uri="{FF2B5EF4-FFF2-40B4-BE49-F238E27FC236}">
                <a16:creationId xmlns:a16="http://schemas.microsoft.com/office/drawing/2014/main" id="{F9DB6C86-81E0-3642-B710-A574DD91EFCC}"/>
              </a:ext>
            </a:extLst>
          </p:cNvPr>
          <p:cNvSpPr/>
          <p:nvPr userDrawn="1"/>
        </p:nvSpPr>
        <p:spPr>
          <a:xfrm>
            <a:off x="318294" y="4593938"/>
            <a:ext cx="2195918" cy="83099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9DA24A0E-A7B5-0F43-9CEB-3AB37F65AB3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583571" y="5510213"/>
            <a:ext cx="371377" cy="371377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199899B4-83C2-3F41-8722-47C88C99BFC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143403" y="5510213"/>
            <a:ext cx="373380" cy="373380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21E4A76C-336D-8543-93D3-D9B76F4C2087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16331" y="5510213"/>
            <a:ext cx="373380" cy="373380"/>
          </a:xfrm>
          <a:prstGeom prst="rect">
            <a:avLst/>
          </a:prstGeom>
        </p:spPr>
      </p:pic>
      <p:sp>
        <p:nvSpPr>
          <p:cNvPr id="70" name="Rectangle 69">
            <a:hlinkClick r:id="rId10"/>
            <a:extLst>
              <a:ext uri="{FF2B5EF4-FFF2-40B4-BE49-F238E27FC236}">
                <a16:creationId xmlns:a16="http://schemas.microsoft.com/office/drawing/2014/main" id="{2853F7ED-6F00-D041-BE97-084133C301FF}"/>
              </a:ext>
            </a:extLst>
          </p:cNvPr>
          <p:cNvSpPr/>
          <p:nvPr userDrawn="1"/>
        </p:nvSpPr>
        <p:spPr>
          <a:xfrm>
            <a:off x="393420" y="5495567"/>
            <a:ext cx="2534228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Graphic 70" descr="Marker with solid fill">
            <a:extLst>
              <a:ext uri="{FF2B5EF4-FFF2-40B4-BE49-F238E27FC236}">
                <a16:creationId xmlns:a16="http://schemas.microsoft.com/office/drawing/2014/main" id="{8B0E120F-318A-8F48-A635-416307D2FCC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966693" y="2391159"/>
            <a:ext cx="313184" cy="313184"/>
          </a:xfrm>
          <a:prstGeom prst="rect">
            <a:avLst/>
          </a:prstGeom>
        </p:spPr>
      </p:pic>
      <p:pic>
        <p:nvPicPr>
          <p:cNvPr id="72" name="Graphic 71" descr="Marker with solid fill">
            <a:extLst>
              <a:ext uri="{FF2B5EF4-FFF2-40B4-BE49-F238E27FC236}">
                <a16:creationId xmlns:a16="http://schemas.microsoft.com/office/drawing/2014/main" id="{F77A31C7-37D0-4C4E-8D6D-8858270DD3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960009" y="1792711"/>
            <a:ext cx="313184" cy="313184"/>
          </a:xfrm>
          <a:prstGeom prst="rect">
            <a:avLst/>
          </a:prstGeom>
        </p:spPr>
      </p:pic>
      <p:pic>
        <p:nvPicPr>
          <p:cNvPr id="73" name="Graphic 72" descr="Marker with solid fill">
            <a:extLst>
              <a:ext uri="{FF2B5EF4-FFF2-40B4-BE49-F238E27FC236}">
                <a16:creationId xmlns:a16="http://schemas.microsoft.com/office/drawing/2014/main" id="{FA88A190-D239-A34C-9D1C-33E408F3997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575004" y="1970736"/>
            <a:ext cx="313184" cy="313184"/>
          </a:xfrm>
          <a:prstGeom prst="rect">
            <a:avLst/>
          </a:prstGeom>
        </p:spPr>
      </p:pic>
      <p:pic>
        <p:nvPicPr>
          <p:cNvPr id="74" name="Graphic 73" descr="Marker with solid fill">
            <a:extLst>
              <a:ext uri="{FF2B5EF4-FFF2-40B4-BE49-F238E27FC236}">
                <a16:creationId xmlns:a16="http://schemas.microsoft.com/office/drawing/2014/main" id="{762A8524-C9D8-4044-B5CF-732D93973EB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676647" y="2164582"/>
            <a:ext cx="313184" cy="313184"/>
          </a:xfrm>
          <a:prstGeom prst="rect">
            <a:avLst/>
          </a:prstGeom>
        </p:spPr>
      </p:pic>
      <p:pic>
        <p:nvPicPr>
          <p:cNvPr id="75" name="Graphic 74" descr="Marker with solid fill">
            <a:extLst>
              <a:ext uri="{FF2B5EF4-FFF2-40B4-BE49-F238E27FC236}">
                <a16:creationId xmlns:a16="http://schemas.microsoft.com/office/drawing/2014/main" id="{47185421-2870-3548-A12E-0BDC8DA4BC7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61794" y="1306180"/>
            <a:ext cx="313184" cy="313184"/>
          </a:xfrm>
          <a:prstGeom prst="rect">
            <a:avLst/>
          </a:prstGeom>
        </p:spPr>
      </p:pic>
      <p:pic>
        <p:nvPicPr>
          <p:cNvPr id="76" name="Graphic 75" descr="Marker with solid fill">
            <a:extLst>
              <a:ext uri="{FF2B5EF4-FFF2-40B4-BE49-F238E27FC236}">
                <a16:creationId xmlns:a16="http://schemas.microsoft.com/office/drawing/2014/main" id="{313D09C2-EF20-2145-B8BE-FB08ACB1F36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98622" y="1897545"/>
            <a:ext cx="313184" cy="313184"/>
          </a:xfrm>
          <a:prstGeom prst="rect">
            <a:avLst/>
          </a:prstGeom>
        </p:spPr>
      </p:pic>
      <p:pic>
        <p:nvPicPr>
          <p:cNvPr id="77" name="Graphic 76" descr="Marker with solid fill">
            <a:extLst>
              <a:ext uri="{FF2B5EF4-FFF2-40B4-BE49-F238E27FC236}">
                <a16:creationId xmlns:a16="http://schemas.microsoft.com/office/drawing/2014/main" id="{F0A2E466-2A1B-144F-AE56-4946394E7FF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484975" y="3540815"/>
            <a:ext cx="313184" cy="313184"/>
          </a:xfrm>
          <a:prstGeom prst="rect">
            <a:avLst/>
          </a:prstGeom>
        </p:spPr>
      </p:pic>
      <p:pic>
        <p:nvPicPr>
          <p:cNvPr id="78" name="Graphic 77" descr="Marker with solid fill">
            <a:extLst>
              <a:ext uri="{FF2B5EF4-FFF2-40B4-BE49-F238E27FC236}">
                <a16:creationId xmlns:a16="http://schemas.microsoft.com/office/drawing/2014/main" id="{CCA7587C-5F96-3B41-A33E-7EE2DD0033A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89497" y="3912462"/>
            <a:ext cx="313184" cy="313184"/>
          </a:xfrm>
          <a:prstGeom prst="rect">
            <a:avLst/>
          </a:prstGeom>
        </p:spPr>
      </p:pic>
      <p:pic>
        <p:nvPicPr>
          <p:cNvPr id="79" name="Graphic 78" descr="Marker with solid fill">
            <a:extLst>
              <a:ext uri="{FF2B5EF4-FFF2-40B4-BE49-F238E27FC236}">
                <a16:creationId xmlns:a16="http://schemas.microsoft.com/office/drawing/2014/main" id="{48E62363-E642-804D-9BEF-D71E76830B3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982000" y="4300880"/>
            <a:ext cx="313184" cy="313184"/>
          </a:xfrm>
          <a:prstGeom prst="rect">
            <a:avLst/>
          </a:prstGeom>
        </p:spPr>
      </p:pic>
      <p:pic>
        <p:nvPicPr>
          <p:cNvPr id="80" name="Graphic 79" descr="Marker with solid fill">
            <a:extLst>
              <a:ext uri="{FF2B5EF4-FFF2-40B4-BE49-F238E27FC236}">
                <a16:creationId xmlns:a16="http://schemas.microsoft.com/office/drawing/2014/main" id="{3006D2C4-8855-514E-AD29-8CFB220EE88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545030" y="3200363"/>
            <a:ext cx="313184" cy="313184"/>
          </a:xfrm>
          <a:prstGeom prst="rect">
            <a:avLst/>
          </a:prstGeom>
        </p:spPr>
      </p:pic>
      <p:pic>
        <p:nvPicPr>
          <p:cNvPr id="81" name="Graphic 80" descr="Marker with solid fill">
            <a:extLst>
              <a:ext uri="{FF2B5EF4-FFF2-40B4-BE49-F238E27FC236}">
                <a16:creationId xmlns:a16="http://schemas.microsoft.com/office/drawing/2014/main" id="{D75F734C-D443-4B46-93DA-AF0CF31FBF3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687274" y="2439712"/>
            <a:ext cx="313184" cy="313184"/>
          </a:xfrm>
          <a:prstGeom prst="rect">
            <a:avLst/>
          </a:prstGeom>
        </p:spPr>
      </p:pic>
      <p:pic>
        <p:nvPicPr>
          <p:cNvPr id="82" name="Graphic 81" descr="Marker with solid fill">
            <a:extLst>
              <a:ext uri="{FF2B5EF4-FFF2-40B4-BE49-F238E27FC236}">
                <a16:creationId xmlns:a16="http://schemas.microsoft.com/office/drawing/2014/main" id="{C7AE84ED-8422-DC4E-B175-CC5C8F704B8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319722" y="2262274"/>
            <a:ext cx="313184" cy="313184"/>
          </a:xfrm>
          <a:prstGeom prst="rect">
            <a:avLst/>
          </a:prstGeom>
        </p:spPr>
      </p:pic>
      <p:pic>
        <p:nvPicPr>
          <p:cNvPr id="83" name="Graphic 82" descr="Marker with solid fill">
            <a:extLst>
              <a:ext uri="{FF2B5EF4-FFF2-40B4-BE49-F238E27FC236}">
                <a16:creationId xmlns:a16="http://schemas.microsoft.com/office/drawing/2014/main" id="{2532B885-263B-9047-A78D-9A81683C9B7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58162" y="1573864"/>
            <a:ext cx="313184" cy="313184"/>
          </a:xfrm>
          <a:prstGeom prst="rect">
            <a:avLst/>
          </a:prstGeom>
        </p:spPr>
      </p:pic>
      <p:pic>
        <p:nvPicPr>
          <p:cNvPr id="84" name="Graphic 83" descr="Marker with solid fill">
            <a:extLst>
              <a:ext uri="{FF2B5EF4-FFF2-40B4-BE49-F238E27FC236}">
                <a16:creationId xmlns:a16="http://schemas.microsoft.com/office/drawing/2014/main" id="{34D460A1-4807-2542-A643-4A069172EFB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328690" y="1598140"/>
            <a:ext cx="313184" cy="313184"/>
          </a:xfrm>
          <a:prstGeom prst="rect">
            <a:avLst/>
          </a:prstGeom>
        </p:spPr>
      </p:pic>
      <p:pic>
        <p:nvPicPr>
          <p:cNvPr id="85" name="Graphic 84" descr="Marker with solid fill">
            <a:extLst>
              <a:ext uri="{FF2B5EF4-FFF2-40B4-BE49-F238E27FC236}">
                <a16:creationId xmlns:a16="http://schemas.microsoft.com/office/drawing/2014/main" id="{A74ED9DC-6688-634F-A250-243C66A93ED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385334" y="1679060"/>
            <a:ext cx="313184" cy="313184"/>
          </a:xfrm>
          <a:prstGeom prst="rect">
            <a:avLst/>
          </a:prstGeom>
        </p:spPr>
      </p:pic>
      <p:pic>
        <p:nvPicPr>
          <p:cNvPr id="86" name="Graphic 85" descr="Marker with solid fill">
            <a:extLst>
              <a:ext uri="{FF2B5EF4-FFF2-40B4-BE49-F238E27FC236}">
                <a16:creationId xmlns:a16="http://schemas.microsoft.com/office/drawing/2014/main" id="{AEE635D7-DEC7-0148-A210-028FEA359B3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75536" y="1670968"/>
            <a:ext cx="313184" cy="313184"/>
          </a:xfrm>
          <a:prstGeom prst="rect">
            <a:avLst/>
          </a:prstGeom>
        </p:spPr>
      </p:pic>
      <p:pic>
        <p:nvPicPr>
          <p:cNvPr id="87" name="Graphic 86" descr="Marker with solid fill">
            <a:extLst>
              <a:ext uri="{FF2B5EF4-FFF2-40B4-BE49-F238E27FC236}">
                <a16:creationId xmlns:a16="http://schemas.microsoft.com/office/drawing/2014/main" id="{7554E447-FE87-C54B-8B21-57EF933B125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94021" y="1565772"/>
            <a:ext cx="313184" cy="313184"/>
          </a:xfrm>
          <a:prstGeom prst="rect">
            <a:avLst/>
          </a:prstGeom>
        </p:spPr>
      </p:pic>
      <p:pic>
        <p:nvPicPr>
          <p:cNvPr id="88" name="Graphic 87" descr="Marker with solid fill">
            <a:extLst>
              <a:ext uri="{FF2B5EF4-FFF2-40B4-BE49-F238E27FC236}">
                <a16:creationId xmlns:a16="http://schemas.microsoft.com/office/drawing/2014/main" id="{443C4B3F-A327-814A-838B-1304A4D2BD7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215401" y="1598140"/>
            <a:ext cx="313184" cy="313184"/>
          </a:xfrm>
          <a:prstGeom prst="rect">
            <a:avLst/>
          </a:prstGeom>
        </p:spPr>
      </p:pic>
      <p:pic>
        <p:nvPicPr>
          <p:cNvPr id="89" name="Graphic 88" descr="Marker with solid fill">
            <a:extLst>
              <a:ext uri="{FF2B5EF4-FFF2-40B4-BE49-F238E27FC236}">
                <a16:creationId xmlns:a16="http://schemas.microsoft.com/office/drawing/2014/main" id="{0DC73A53-C4DE-4445-B167-0D121CD5272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481562" y="1987144"/>
            <a:ext cx="313184" cy="313184"/>
          </a:xfrm>
          <a:prstGeom prst="rect">
            <a:avLst/>
          </a:prstGeom>
        </p:spPr>
      </p:pic>
      <p:pic>
        <p:nvPicPr>
          <p:cNvPr id="90" name="Graphic 89" descr="Marker with solid fill">
            <a:extLst>
              <a:ext uri="{FF2B5EF4-FFF2-40B4-BE49-F238E27FC236}">
                <a16:creationId xmlns:a16="http://schemas.microsoft.com/office/drawing/2014/main" id="{AF39396C-6A5A-FA42-986E-C13F19F631D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376366" y="1946684"/>
            <a:ext cx="313184" cy="313184"/>
          </a:xfrm>
          <a:prstGeom prst="rect">
            <a:avLst/>
          </a:prstGeom>
        </p:spPr>
      </p:pic>
      <p:pic>
        <p:nvPicPr>
          <p:cNvPr id="91" name="Graphic 90" descr="Marker with solid fill">
            <a:extLst>
              <a:ext uri="{FF2B5EF4-FFF2-40B4-BE49-F238E27FC236}">
                <a16:creationId xmlns:a16="http://schemas.microsoft.com/office/drawing/2014/main" id="{ADA742A8-F8A3-C34A-B42B-1DC158290AF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085053" y="1623003"/>
            <a:ext cx="313184" cy="313184"/>
          </a:xfrm>
          <a:prstGeom prst="rect">
            <a:avLst/>
          </a:prstGeom>
        </p:spPr>
      </p:pic>
      <p:pic>
        <p:nvPicPr>
          <p:cNvPr id="92" name="Graphic 91" descr="Marker with solid fill">
            <a:extLst>
              <a:ext uri="{FF2B5EF4-FFF2-40B4-BE49-F238E27FC236}">
                <a16:creationId xmlns:a16="http://schemas.microsoft.com/office/drawing/2014/main" id="{461D264F-BF20-1F41-8FCE-E4D7FA9A13E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82157" y="1720107"/>
            <a:ext cx="313184" cy="313184"/>
          </a:xfrm>
          <a:prstGeom prst="rect">
            <a:avLst/>
          </a:prstGeom>
        </p:spPr>
      </p:pic>
      <p:pic>
        <p:nvPicPr>
          <p:cNvPr id="93" name="Graphic 92" descr="Marker with solid fill">
            <a:extLst>
              <a:ext uri="{FF2B5EF4-FFF2-40B4-BE49-F238E27FC236}">
                <a16:creationId xmlns:a16="http://schemas.microsoft.com/office/drawing/2014/main" id="{01505620-15B1-1A4D-A195-EB87809CBA7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65973" y="1792935"/>
            <a:ext cx="313184" cy="313184"/>
          </a:xfrm>
          <a:prstGeom prst="rect">
            <a:avLst/>
          </a:prstGeom>
        </p:spPr>
      </p:pic>
      <p:pic>
        <p:nvPicPr>
          <p:cNvPr id="94" name="Graphic 93" descr="Marker with solid fill">
            <a:extLst>
              <a:ext uri="{FF2B5EF4-FFF2-40B4-BE49-F238E27FC236}">
                <a16:creationId xmlns:a16="http://schemas.microsoft.com/office/drawing/2014/main" id="{BD6E3A08-1566-B845-979E-76E658A5C7D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12820" y="1703922"/>
            <a:ext cx="313184" cy="313184"/>
          </a:xfrm>
          <a:prstGeom prst="rect">
            <a:avLst/>
          </a:prstGeom>
        </p:spPr>
      </p:pic>
      <p:pic>
        <p:nvPicPr>
          <p:cNvPr id="95" name="Graphic 94" descr="Marker with solid fill">
            <a:extLst>
              <a:ext uri="{FF2B5EF4-FFF2-40B4-BE49-F238E27FC236}">
                <a16:creationId xmlns:a16="http://schemas.microsoft.com/office/drawing/2014/main" id="{A2C3FACD-9BE7-DD4C-8D35-EB2BEAD9FBD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77555" y="1970961"/>
            <a:ext cx="313184" cy="313184"/>
          </a:xfrm>
          <a:prstGeom prst="rect">
            <a:avLst/>
          </a:prstGeom>
        </p:spPr>
      </p:pic>
      <p:pic>
        <p:nvPicPr>
          <p:cNvPr id="96" name="Graphic 95" descr="Marker with solid fill">
            <a:extLst>
              <a:ext uri="{FF2B5EF4-FFF2-40B4-BE49-F238E27FC236}">
                <a16:creationId xmlns:a16="http://schemas.microsoft.com/office/drawing/2014/main" id="{46E87B89-E78F-A14C-99F2-0421570F16B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42291" y="2084249"/>
            <a:ext cx="313184" cy="313184"/>
          </a:xfrm>
          <a:prstGeom prst="rect">
            <a:avLst/>
          </a:prstGeom>
        </p:spPr>
      </p:pic>
      <p:pic>
        <p:nvPicPr>
          <p:cNvPr id="97" name="Graphic 96" descr="Marker with solid fill">
            <a:extLst>
              <a:ext uri="{FF2B5EF4-FFF2-40B4-BE49-F238E27FC236}">
                <a16:creationId xmlns:a16="http://schemas.microsoft.com/office/drawing/2014/main" id="{21971F66-27DB-C94C-A121-37F50845B81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89137" y="2148985"/>
            <a:ext cx="313184" cy="313184"/>
          </a:xfrm>
          <a:prstGeom prst="rect">
            <a:avLst/>
          </a:prstGeom>
        </p:spPr>
      </p:pic>
      <p:pic>
        <p:nvPicPr>
          <p:cNvPr id="98" name="Graphic 97" descr="Marker with solid fill">
            <a:extLst>
              <a:ext uri="{FF2B5EF4-FFF2-40B4-BE49-F238E27FC236}">
                <a16:creationId xmlns:a16="http://schemas.microsoft.com/office/drawing/2014/main" id="{F9EF303E-5F8A-5841-B5FB-7215092D719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24401" y="1987144"/>
            <a:ext cx="313184" cy="313184"/>
          </a:xfrm>
          <a:prstGeom prst="rect">
            <a:avLst/>
          </a:prstGeom>
        </p:spPr>
      </p:pic>
      <p:sp>
        <p:nvSpPr>
          <p:cNvPr id="99" name="Rectangle 98">
            <a:hlinkClick r:id="rId19"/>
            <a:extLst>
              <a:ext uri="{FF2B5EF4-FFF2-40B4-BE49-F238E27FC236}">
                <a16:creationId xmlns:a16="http://schemas.microsoft.com/office/drawing/2014/main" id="{2A6480F3-532C-6543-85E7-0BC80B7701C0}"/>
              </a:ext>
            </a:extLst>
          </p:cNvPr>
          <p:cNvSpPr/>
          <p:nvPr userDrawn="1"/>
        </p:nvSpPr>
        <p:spPr>
          <a:xfrm>
            <a:off x="5558949" y="5464311"/>
            <a:ext cx="1862964" cy="4529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>
            <a:hlinkClick r:id="rId20"/>
            <a:extLst>
              <a:ext uri="{FF2B5EF4-FFF2-40B4-BE49-F238E27FC236}">
                <a16:creationId xmlns:a16="http://schemas.microsoft.com/office/drawing/2014/main" id="{F5C80912-2641-E044-BBBF-A961CFE265A8}"/>
              </a:ext>
            </a:extLst>
          </p:cNvPr>
          <p:cNvSpPr/>
          <p:nvPr userDrawn="1"/>
        </p:nvSpPr>
        <p:spPr>
          <a:xfrm>
            <a:off x="397300" y="4581128"/>
            <a:ext cx="2195918" cy="83099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hlinkClick r:id="rId10"/>
            <a:extLst>
              <a:ext uri="{FF2B5EF4-FFF2-40B4-BE49-F238E27FC236}">
                <a16:creationId xmlns:a16="http://schemas.microsoft.com/office/drawing/2014/main" id="{271C9EA2-037E-9447-9A8A-CC48EEAF6E57}"/>
              </a:ext>
            </a:extLst>
          </p:cNvPr>
          <p:cNvSpPr/>
          <p:nvPr userDrawn="1"/>
        </p:nvSpPr>
        <p:spPr>
          <a:xfrm>
            <a:off x="358738" y="5485781"/>
            <a:ext cx="2534228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>
            <a:hlinkClick r:id="rId11"/>
            <a:extLst>
              <a:ext uri="{FF2B5EF4-FFF2-40B4-BE49-F238E27FC236}">
                <a16:creationId xmlns:a16="http://schemas.microsoft.com/office/drawing/2014/main" id="{F9B80F2A-9AF6-7C46-83DC-D13BDFBA94F0}"/>
              </a:ext>
            </a:extLst>
          </p:cNvPr>
          <p:cNvSpPr/>
          <p:nvPr userDrawn="1"/>
        </p:nvSpPr>
        <p:spPr>
          <a:xfrm>
            <a:off x="3083141" y="5480236"/>
            <a:ext cx="2271388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4D981AB-1845-1439-BCBF-02B05676FE35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143403" y="6061431"/>
            <a:ext cx="373380" cy="373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4167A4-2E43-5E22-52CD-776794F243EC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rcRect/>
          <a:stretch/>
        </p:blipFill>
        <p:spPr>
          <a:xfrm>
            <a:off x="3202118" y="6134477"/>
            <a:ext cx="255950" cy="2614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74" userDrawn="1">
          <p15:clr>
            <a:srgbClr val="FBAE40"/>
          </p15:clr>
        </p15:guide>
        <p15:guide id="2" orient="horz" pos="548" userDrawn="1">
          <p15:clr>
            <a:srgbClr val="FBAE40"/>
          </p15:clr>
        </p15:guide>
        <p15:guide id="3" pos="147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9B8AF02-8DFA-0F48-AD52-63D63C30E8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778731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9B8AF02-8DFA-0F48-AD52-63D63C30E8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B24BC-BC56-FD4E-B9E0-A07C7B8EBB54}"/>
              </a:ext>
            </a:extLst>
          </p:cNvPr>
          <p:cNvSpPr/>
          <p:nvPr userDrawn="1"/>
        </p:nvSpPr>
        <p:spPr>
          <a:xfrm>
            <a:off x="9984432" y="259200"/>
            <a:ext cx="1872208" cy="6495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79610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2636-5F4A-8245-AA56-95D52AE481CD}" type="datetimeFigureOut">
              <a:rPr lang="it-IT" smtClean="0"/>
              <a:t>25/07/2025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46CD-739B-5649-9DD9-BB7E344D6C7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2673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A515E-2EB1-4B09-9560-7512750DD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187532"/>
            <a:ext cx="10515600" cy="50707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ttangolo 1">
            <a:extLst>
              <a:ext uri="{FF2B5EF4-FFF2-40B4-BE49-F238E27FC236}">
                <a16:creationId xmlns:a16="http://schemas.microsoft.com/office/drawing/2014/main" id="{505B38DA-A9CA-4D6C-A3A0-CBACD9D52A42}"/>
              </a:ext>
            </a:extLst>
          </p:cNvPr>
          <p:cNvSpPr/>
          <p:nvPr userDrawn="1"/>
        </p:nvSpPr>
        <p:spPr bwMode="auto">
          <a:xfrm>
            <a:off x="2" y="0"/>
            <a:ext cx="12192000" cy="914400"/>
          </a:xfrm>
          <a:prstGeom prst="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 anchorCtr="1"/>
          <a:lstStyle/>
          <a:p>
            <a:pPr algn="ctr">
              <a:defRPr/>
            </a:pPr>
            <a:endParaRPr lang="it-IT" sz="2398" b="1" i="1" dirty="0">
              <a:solidFill>
                <a:prstClr val="white"/>
              </a:solidFill>
              <a:latin typeface="Lucida Sans" panose="020B0602030504020204" pitchFamily="34" charset="0"/>
              <a:ea typeface="Calisto MT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95FF73-E7D6-4BF2-AC17-1B38D9C41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1"/>
            <a:ext cx="12192000" cy="914400"/>
          </a:xfrm>
        </p:spPr>
        <p:txBody>
          <a:bodyPr>
            <a:noAutofit/>
          </a:bodyPr>
          <a:lstStyle>
            <a:lvl1pPr algn="ctr">
              <a:defRPr sz="2398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029634-D5CD-4822-846A-04D817909A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1" y="6450094"/>
            <a:ext cx="10515600" cy="306966"/>
          </a:xfrm>
        </p:spPr>
        <p:txBody>
          <a:bodyPr/>
          <a:lstStyle>
            <a:lvl1pPr marL="0" indent="0" algn="r">
              <a:buNone/>
              <a:def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2510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9350C55E-6C2B-68D0-9FFE-AA24A0A78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Disposition personnalisé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9350C55E-6C2B-68D0-9FFE-AA24A0A78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515495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 spc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Click and </a:t>
            </a:r>
            <a:r>
              <a:rPr lang="fr-FR" dirty="0" err="1"/>
              <a:t>Modify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CB8CA187-4134-2B1F-77BF-440903E74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98747505-8BD4-4759-D8C7-2E89433B84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123133" y="-1381666"/>
            <a:ext cx="8240288" cy="1324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B0892A3-AA32-4643-922B-907261114EE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646ECA4D-A9A5-5C0C-863E-18B7E6370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86629B-70FD-5844-A852-AA84E9AB0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52832"/>
            <a:ext cx="11247039" cy="647976"/>
          </a:xfrm>
        </p:spPr>
        <p:txBody>
          <a:bodyPr>
            <a:noAutofit/>
          </a:bodyPr>
          <a:lstStyle>
            <a:lvl1pPr algn="ctr">
              <a:defRPr sz="4000" spc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AND MODIFY THE TEXT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9E1BEE5-34CE-E34C-BCFB-D7083C34B8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68499" y="2580900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5E89AE6E-09E9-A04C-9CFE-768FC41305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542" y="3877044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EC0F67F-0294-3044-9A92-E4F9BE8451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67542" y="5125192"/>
            <a:ext cx="8255959" cy="536057"/>
          </a:xfrm>
        </p:spPr>
        <p:txBody>
          <a:bodyPr>
            <a:noAutofit/>
          </a:bodyPr>
          <a:lstStyle>
            <a:lvl1pPr marL="0" indent="0" algn="ctr">
              <a:buNone/>
              <a:defRPr sz="32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DAE90F2-0D99-4E4A-B2F6-79682983F6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539CD63E-A7DC-76C6-7FE4-D8B254D34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3CDA54E2-009C-2A3B-0499-74746AB84E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123133" y="-1381666"/>
            <a:ext cx="8240288" cy="1324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C800C48-4F96-3047-964F-933FF31804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3306AF63-3D41-F154-86F9-64F3855194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spi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C800C48-4F96-3047-964F-933FF31804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7B1C4B-188C-4571-3002-C526C866A7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44B08ADA-11C8-FE1F-BC48-B99F25286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795915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4362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9200" y="1987200"/>
            <a:ext cx="10963200" cy="396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E9715FD-800D-EC4B-B5EC-4EF7DCBD08D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055D394C-56EC-7203-8DF4-30C1451CB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7BCF5494-1CB1-B2B4-55AE-B4CA443000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10198888" y="1234248"/>
            <a:ext cx="6445249" cy="77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1" r:id="rId3"/>
    <p:sldLayoutId id="2147483662" r:id="rId4"/>
    <p:sldLayoutId id="2147483661" r:id="rId5"/>
    <p:sldLayoutId id="2147483658" r:id="rId6"/>
    <p:sldLayoutId id="2147483652" r:id="rId7"/>
    <p:sldLayoutId id="2147483680" r:id="rId8"/>
    <p:sldLayoutId id="2147483657" r:id="rId9"/>
    <p:sldLayoutId id="2147483654" r:id="rId10"/>
    <p:sldLayoutId id="2147483655" r:id="rId11"/>
    <p:sldLayoutId id="2147483675" r:id="rId12"/>
    <p:sldLayoutId id="2147483676" r:id="rId13"/>
    <p:sldLayoutId id="2147483656" r:id="rId14"/>
    <p:sldLayoutId id="2147483678" r:id="rId15"/>
    <p:sldLayoutId id="2147483679" r:id="rId16"/>
    <p:sldLayoutId id="2147483682" r:id="rId17"/>
    <p:sldLayoutId id="2147483683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0" baseline="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357188" indent="-357188" algn="l" defTabSz="457200" rtl="0" eaLnBrk="1" latinLnBrk="0" hangingPunct="1">
        <a:spcBef>
          <a:spcPts val="1200"/>
        </a:spcBef>
        <a:buClr>
          <a:schemeClr val="accent2"/>
        </a:buClr>
        <a:buFont typeface="Arial"/>
        <a:buChar char="•"/>
        <a:defRPr sz="20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714375" indent="-257175" algn="l" defTabSz="457200" rtl="0" eaLnBrk="1" latinLnBrk="0" hangingPunct="1">
        <a:spcBef>
          <a:spcPts val="400"/>
        </a:spcBef>
        <a:buClr>
          <a:schemeClr val="accent2"/>
        </a:buClr>
        <a:buFont typeface="Lucida Grande"/>
        <a:buChar char="–"/>
        <a:defRPr sz="18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2573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7145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1717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7.png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chart" Target="../charts/chart3.xml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6" Type="http://schemas.openxmlformats.org/officeDocument/2006/relationships/chart" Target="../charts/chart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11" Type="http://schemas.openxmlformats.org/officeDocument/2006/relationships/chart" Target="../charts/chart1.xml"/><Relationship Id="rId5" Type="http://schemas.openxmlformats.org/officeDocument/2006/relationships/image" Target="../media/image30.png"/><Relationship Id="rId15" Type="http://schemas.openxmlformats.org/officeDocument/2006/relationships/chart" Target="../charts/chart5.xml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9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11" Type="http://schemas.openxmlformats.org/officeDocument/2006/relationships/image" Target="../media/image37.svg"/><Relationship Id="rId5" Type="http://schemas.openxmlformats.org/officeDocument/2006/relationships/image" Target="../media/image30.png"/><Relationship Id="rId10" Type="http://schemas.openxmlformats.org/officeDocument/2006/relationships/image" Target="../media/image36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6837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2E1A4668-C2BA-A6BD-432D-A6F9DC84D2AC}"/>
              </a:ext>
            </a:extLst>
          </p:cNvPr>
          <p:cNvSpPr txBox="1"/>
          <p:nvPr/>
        </p:nvSpPr>
        <p:spPr>
          <a:xfrm>
            <a:off x="1100108" y="4887300"/>
            <a:ext cx="10087222" cy="600164"/>
          </a:xfrm>
          <a:prstGeom prst="rect">
            <a:avLst/>
          </a:prstGeom>
          <a:solidFill>
            <a:srgbClr val="92D050">
              <a:alpha val="38000"/>
            </a:srgbClr>
          </a:solidFill>
        </p:spPr>
        <p:txBody>
          <a:bodyPr wrap="square" rtlCol="0">
            <a:spAutoFit/>
          </a:bodyPr>
          <a:lstStyle/>
          <a:p>
            <a:endParaRPr lang="en-GB" sz="1100" noProof="0" dirty="0"/>
          </a:p>
          <a:p>
            <a:endParaRPr lang="en-GB" sz="1100" noProof="0" dirty="0"/>
          </a:p>
          <a:p>
            <a:endParaRPr lang="en-GB" sz="1100" noProof="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63127AB-5DC2-875D-E5B9-8D26107B97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Progression-free survival subgroup analysis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F0250D-659A-6E4F-CAC7-03F9F5908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568129" cy="864000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CheckMate 8HW – Nivo +/- Ipi </a:t>
            </a:r>
            <a:r>
              <a:rPr lang="en-GB" dirty="0"/>
              <a:t>across all lines of therapy in</a:t>
            </a:r>
            <a:br>
              <a:rPr lang="en-GB" noProof="0" dirty="0"/>
            </a:br>
            <a:r>
              <a:rPr lang="en-GB" cap="none" noProof="0" dirty="0"/>
              <a:t>d</a:t>
            </a:r>
            <a:r>
              <a:rPr lang="en-GB" noProof="0" dirty="0"/>
              <a:t>MMR/MSI-high </a:t>
            </a:r>
            <a:r>
              <a:rPr lang="en-GB" cap="none" noProof="0" dirty="0"/>
              <a:t>m</a:t>
            </a:r>
            <a:r>
              <a:rPr lang="en-GB" noProof="0" dirty="0"/>
              <a:t>CRC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200A99A-C6A1-E5AA-7B05-BE26085DDF9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2033" y="5891919"/>
            <a:ext cx="10963200" cy="459736"/>
          </a:xfrm>
        </p:spPr>
        <p:txBody>
          <a:bodyPr>
            <a:normAutofit/>
          </a:bodyPr>
          <a:lstStyle/>
          <a:p>
            <a:r>
              <a:rPr lang="en-GB" sz="1400" noProof="0" dirty="0"/>
              <a:t>PFS consistently favoured NIVO + IPI vs NIVO in prespecified subgroups across all lines of therapy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ADFF848-2FC3-EFD9-857A-35A7D3DE062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81328"/>
            <a:ext cx="10660393" cy="365125"/>
          </a:xfrm>
        </p:spPr>
        <p:txBody>
          <a:bodyPr anchor="b"/>
          <a:lstStyle/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GB" sz="1000" baseline="30000" noProof="0" dirty="0">
                <a:solidFill>
                  <a:schemeClr val="tx2"/>
                </a:solidFill>
              </a:rPr>
              <a:t>a </a:t>
            </a:r>
            <a:r>
              <a:rPr lang="en-GB" sz="1000" noProof="0" dirty="0">
                <a:solidFill>
                  <a:schemeClr val="tx2"/>
                </a:solidFill>
              </a:rPr>
              <a:t>Per BICR; </a:t>
            </a:r>
            <a:r>
              <a:rPr lang="en-GB" sz="1000" baseline="30000" noProof="0" dirty="0">
                <a:solidFill>
                  <a:schemeClr val="tx2"/>
                </a:solidFill>
              </a:rPr>
              <a:t>b </a:t>
            </a:r>
            <a:r>
              <a:rPr lang="en-GB" sz="1000" noProof="0" dirty="0">
                <a:solidFill>
                  <a:schemeClr val="tx2"/>
                </a:solidFill>
              </a:rPr>
              <a:t>Patients may have had more than one site of metastasis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GB" sz="1000" noProof="0" dirty="0">
                <a:solidFill>
                  <a:schemeClr val="tx2"/>
                </a:solidFill>
              </a:rPr>
              <a:t>BICR, blinded independent centra review; CI, confidence interval; dMMR, deficient mismatch repair; ECOG PS, Eastern Cooperative Oncology Group performance status; HR, hazard ratio; IPI, ipilimumab; mCRC, metastatic colorectal cancer; MSI‑H, microsatellite instability-high; NIVO, nivolumab; NR, not reached; PFS, progression-free survival; US, United States 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GB" sz="1000" noProof="0" dirty="0">
                <a:solidFill>
                  <a:schemeClr val="tx2"/>
                </a:solidFill>
              </a:rPr>
              <a:t>André T, et al. J Clin Oncol. 43(4_suppl; abstract LBA143) [ASCO GI 2025; oral presentation]; André T, et al. Lancet. 2025;405:383-395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0E118E9-7E8C-3079-F6A3-1A33B3EBF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381321"/>
              </p:ext>
            </p:extLst>
          </p:nvPr>
        </p:nvGraphicFramePr>
        <p:xfrm>
          <a:off x="619200" y="1565597"/>
          <a:ext cx="10963200" cy="4143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376">
                  <a:extLst>
                    <a:ext uri="{9D8B030D-6E8A-4147-A177-3AD203B41FA5}">
                      <a16:colId xmlns:a16="http://schemas.microsoft.com/office/drawing/2014/main" val="1202805724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31307467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35896533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1831519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601541382"/>
                    </a:ext>
                  </a:extLst>
                </a:gridCol>
                <a:gridCol w="4190256">
                  <a:extLst>
                    <a:ext uri="{9D8B030D-6E8A-4147-A177-3AD203B41FA5}">
                      <a16:colId xmlns:a16="http://schemas.microsoft.com/office/drawing/2014/main" val="1083897022"/>
                    </a:ext>
                  </a:extLst>
                </a:gridCol>
              </a:tblGrid>
              <a:tr h="167702"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 (centrally confirmed MSI-H/dMMR)</a:t>
                      </a:r>
                    </a:p>
                  </a:txBody>
                  <a:tcPr marL="55440" marR="5544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Subgroup</a:t>
                      </a:r>
                    </a:p>
                  </a:txBody>
                  <a:tcPr marL="55440" marR="55440" anchor="b"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PFS,</a:t>
                      </a:r>
                      <a:r>
                        <a:rPr lang="en-GB" sz="1000" baseline="30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</a:t>
                      </a:r>
                    </a:p>
                  </a:txBody>
                  <a:tcPr marL="55440" marR="5544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Unstratified HR</a:t>
                      </a:r>
                    </a:p>
                  </a:txBody>
                  <a:tcPr marL="55440" marR="5544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Unstratified HR (95% CI)</a:t>
                      </a:r>
                    </a:p>
                  </a:txBody>
                  <a:tcPr marL="55440" marR="5544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440084"/>
                  </a:ext>
                </a:extLst>
              </a:tr>
              <a:tr h="142877">
                <a:tc vMerge="1"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8800" marB="28800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8800" marB="288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NIVO + IPI</a:t>
                      </a:r>
                    </a:p>
                  </a:txBody>
                  <a:tcPr marL="55440" marR="55440" marT="28800" marB="288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NIVO</a:t>
                      </a:r>
                    </a:p>
                  </a:txBody>
                  <a:tcPr marL="55440" marR="55440" marT="28800" marB="2880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8800" marB="28800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8800" marB="2880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462439"/>
                  </a:ext>
                </a:extLst>
              </a:tr>
              <a:tr h="14287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 (N=582)</a:t>
                      </a:r>
                    </a:p>
                  </a:txBody>
                  <a:tcPr marL="55440" marR="55440" marT="28800" marB="28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GB" sz="9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8800" marB="28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55440" marR="55440" marT="28800" marB="288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39.3</a:t>
                      </a:r>
                    </a:p>
                  </a:txBody>
                  <a:tcPr marL="55440" marR="55440" marT="28800" marB="288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0.63</a:t>
                      </a:r>
                    </a:p>
                  </a:txBody>
                  <a:tcPr marL="55440" marR="55440" marT="28800" marB="28800" anchor="ctr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8800" marB="28800"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693411"/>
                  </a:ext>
                </a:extLst>
              </a:tr>
              <a:tr h="24349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years</a:t>
                      </a:r>
                    </a:p>
                  </a:txBody>
                  <a:tcPr marL="55440" marR="55440" marT="28800" marB="288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&lt;65 (n=321)</a:t>
                      </a:r>
                      <a:b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≥65 (n=261)</a:t>
                      </a: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b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29.4</a:t>
                      </a: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</a:t>
                      </a:r>
                      <a:b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</a:t>
                      </a: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231033"/>
                  </a:ext>
                </a:extLst>
              </a:tr>
              <a:tr h="24349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</a:t>
                      </a:r>
                    </a:p>
                  </a:txBody>
                  <a:tcPr marL="55440" marR="55440" marT="28800" marB="288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 (n=284)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 (n=298)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b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28.2</a:t>
                      </a:r>
                      <a:b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8800" marB="28800"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158517"/>
                  </a:ext>
                </a:extLst>
              </a:tr>
              <a:tr h="3441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</a:p>
                  </a:txBody>
                  <a:tcPr marL="55440" marR="55440" marT="28800" marB="288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US/Canada/Europe (n=415)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Asia (n=52)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 of world (n=115)</a:t>
                      </a: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b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b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29.4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b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0.63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</a:t>
                      </a: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760534"/>
                  </a:ext>
                </a:extLst>
              </a:tr>
              <a:tr h="24349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EGOG PS</a:t>
                      </a:r>
                    </a:p>
                  </a:txBody>
                  <a:tcPr marL="55440" marR="55440" marT="28800" marB="288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(n=313)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(n=269)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54.1</a:t>
                      </a:r>
                      <a:b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b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18.2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0.69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8800" marB="28800"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458422"/>
                  </a:ext>
                </a:extLst>
              </a:tr>
              <a:tr h="24349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Tumour sidedness</a:t>
                      </a:r>
                    </a:p>
                  </a:txBody>
                  <a:tcPr marL="55440" marR="55440" marT="28800" marB="288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Left (n=152)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Right (n=430)</a:t>
                      </a: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33.2</a:t>
                      </a: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</a:t>
                      </a: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54972"/>
                  </a:ext>
                </a:extLst>
              </a:tr>
              <a:tr h="24349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Liver metastases</a:t>
                      </a:r>
                      <a:r>
                        <a:rPr lang="en-GB" sz="900" b="1" baseline="30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a,b</a:t>
                      </a:r>
                    </a:p>
                  </a:txBody>
                  <a:tcPr marL="55440" marR="55440" marT="28800" marB="288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(n=210)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(n=368)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33.2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0.68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8800" marB="28800"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582761"/>
                  </a:ext>
                </a:extLst>
              </a:tr>
              <a:tr h="24349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b="1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Peritoneal metastases</a:t>
                      </a:r>
                      <a:r>
                        <a:rPr lang="en-GB" sz="900" b="1" baseline="30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a,b</a:t>
                      </a:r>
                      <a:endParaRPr lang="en-GB" sz="900" b="1" baseline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8800" marB="288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(n=226)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(n=352)</a:t>
                      </a: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54.1</a:t>
                      </a:r>
                      <a:b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24.8</a:t>
                      </a:r>
                      <a:b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</a:t>
                      </a: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938348"/>
                  </a:ext>
                </a:extLst>
              </a:tr>
              <a:tr h="24349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b="1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Tumour cell PD-L1 expression</a:t>
                      </a:r>
                    </a:p>
                  </a:txBody>
                  <a:tcPr marL="55440" marR="55440" marT="28800" marB="288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≥1% (n=133)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&lt;1% (n=427)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b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24.8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8800" marB="28800"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3510"/>
                  </a:ext>
                </a:extLst>
              </a:tr>
              <a:tr h="3441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b="1" i="1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BRAF/KRAS/NRAS</a:t>
                      </a:r>
                      <a:r>
                        <a:rPr lang="en-GB" sz="900" b="1" i="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mutation status</a:t>
                      </a:r>
                      <a:endParaRPr lang="en-GB" sz="900" b="1" i="1" baseline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8800" marB="288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BRAF/KRAS/NRAS </a:t>
                      </a:r>
                      <a:r>
                        <a:rPr lang="en-GB" sz="900" i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wild type (n=156)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BRAF</a:t>
                      </a:r>
                      <a:r>
                        <a:rPr lang="en-GB" sz="900" i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mutant (n=179)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KRAS</a:t>
                      </a:r>
                      <a:r>
                        <a:rPr lang="en-GB" sz="900" i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GB" sz="9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NRAS</a:t>
                      </a:r>
                      <a:r>
                        <a:rPr lang="en-GB" sz="900" i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mutant (n=125)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i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Unknown (n=114)</a:t>
                      </a: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b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54.1</a:t>
                      </a: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44.3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25.9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38.1</a:t>
                      </a: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8800" marB="288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279578"/>
                  </a:ext>
                </a:extLst>
              </a:tr>
              <a:tr h="3441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b="1" i="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history of </a:t>
                      </a:r>
                      <a:br>
                        <a:rPr lang="en-GB" sz="900" b="1" i="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b="1" i="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Lynch syndrome</a:t>
                      </a:r>
                    </a:p>
                  </a:txBody>
                  <a:tcPr marL="55440" marR="55440" marT="28800" marB="288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i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(n=83)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i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(n=334)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i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Unknown (n=156)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53.8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38.1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44.3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33.2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0.90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8800" marB="28800"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129124"/>
                  </a:ext>
                </a:extLst>
              </a:tr>
            </a:tbl>
          </a:graphicData>
        </a:graphic>
      </p:graphicFrame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3AB78AF-A3A0-EB1D-D4BC-9F784B7C5CEA}"/>
              </a:ext>
            </a:extLst>
          </p:cNvPr>
          <p:cNvCxnSpPr>
            <a:cxnSpLocks/>
          </p:cNvCxnSpPr>
          <p:nvPr/>
        </p:nvCxnSpPr>
        <p:spPr>
          <a:xfrm flipH="1">
            <a:off x="9255125" y="2090073"/>
            <a:ext cx="457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Diamond 33">
            <a:extLst>
              <a:ext uri="{FF2B5EF4-FFF2-40B4-BE49-F238E27FC236}">
                <a16:creationId xmlns:a16="http://schemas.microsoft.com/office/drawing/2014/main" id="{A926D0AD-4AA2-D783-D273-9FA59D99EA18}"/>
              </a:ext>
            </a:extLst>
          </p:cNvPr>
          <p:cNvSpPr/>
          <p:nvPr/>
        </p:nvSpPr>
        <p:spPr>
          <a:xfrm>
            <a:off x="9444098" y="2057673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0403A52-6B8E-39D2-D3FC-DC8061DC4D96}"/>
              </a:ext>
            </a:extLst>
          </p:cNvPr>
          <p:cNvSpPr txBox="1"/>
          <p:nvPr/>
        </p:nvSpPr>
        <p:spPr>
          <a:xfrm>
            <a:off x="9080958" y="5892947"/>
            <a:ext cx="61208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b="1" noProof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NIVO + IPI</a:t>
            </a:r>
            <a:endParaRPr lang="en-GB" sz="1000" b="1" baseline="30000" noProof="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FA3D6B9-7B8C-B99C-1EF1-CAC87AA009B9}"/>
              </a:ext>
            </a:extLst>
          </p:cNvPr>
          <p:cNvSpPr txBox="1"/>
          <p:nvPr/>
        </p:nvSpPr>
        <p:spPr>
          <a:xfrm>
            <a:off x="10017028" y="5892947"/>
            <a:ext cx="46806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b="1" noProof="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NIVO</a:t>
            </a:r>
            <a:endParaRPr lang="en-GB" sz="1000" b="1" baseline="30000" noProof="0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C16442F-A26B-ECD2-7E57-F553B7F13231}"/>
              </a:ext>
            </a:extLst>
          </p:cNvPr>
          <p:cNvSpPr txBox="1"/>
          <p:nvPr/>
        </p:nvSpPr>
        <p:spPr>
          <a:xfrm>
            <a:off x="7895212" y="5743722"/>
            <a:ext cx="36004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0.125</a:t>
            </a:r>
            <a:endParaRPr lang="en-GB" sz="10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BD5A1F9-DC1E-53B2-18D4-F5AD91C76896}"/>
              </a:ext>
            </a:extLst>
          </p:cNvPr>
          <p:cNvSpPr txBox="1"/>
          <p:nvPr/>
        </p:nvSpPr>
        <p:spPr>
          <a:xfrm>
            <a:off x="8504812" y="5743722"/>
            <a:ext cx="36004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0.25</a:t>
            </a:r>
            <a:endParaRPr lang="en-GB" sz="10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88E8A99-2751-DD6C-76FF-EF0A20168A9E}"/>
              </a:ext>
            </a:extLst>
          </p:cNvPr>
          <p:cNvCxnSpPr/>
          <p:nvPr/>
        </p:nvCxnSpPr>
        <p:spPr>
          <a:xfrm>
            <a:off x="8058302" y="5692574"/>
            <a:ext cx="0" cy="540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9A4856C-7870-BC2A-A502-4D2A2CC67BCC}"/>
              </a:ext>
            </a:extLst>
          </p:cNvPr>
          <p:cNvCxnSpPr>
            <a:cxnSpLocks/>
          </p:cNvCxnSpPr>
          <p:nvPr/>
        </p:nvCxnSpPr>
        <p:spPr>
          <a:xfrm flipH="1">
            <a:off x="8062052" y="5698749"/>
            <a:ext cx="243449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7471175-ACAD-7B6B-A218-54428982582D}"/>
              </a:ext>
            </a:extLst>
          </p:cNvPr>
          <p:cNvCxnSpPr/>
          <p:nvPr/>
        </p:nvCxnSpPr>
        <p:spPr>
          <a:xfrm>
            <a:off x="8668957" y="5692574"/>
            <a:ext cx="0" cy="540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595F6D8-0D25-2863-75DD-6300BAB45ADB}"/>
              </a:ext>
            </a:extLst>
          </p:cNvPr>
          <p:cNvCxnSpPr>
            <a:cxnSpLocks/>
          </p:cNvCxnSpPr>
          <p:nvPr/>
        </p:nvCxnSpPr>
        <p:spPr>
          <a:xfrm flipH="1">
            <a:off x="9735118" y="5956437"/>
            <a:ext cx="304697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55FD106B-18DF-1F09-730C-E52E070A43C5}"/>
              </a:ext>
            </a:extLst>
          </p:cNvPr>
          <p:cNvSpPr txBox="1"/>
          <p:nvPr/>
        </p:nvSpPr>
        <p:spPr>
          <a:xfrm>
            <a:off x="10307157" y="5743722"/>
            <a:ext cx="36004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  <a:endParaRPr lang="en-GB" sz="10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A29A7BA-61D6-0C0E-F4C6-7315FE9E6623}"/>
              </a:ext>
            </a:extLst>
          </p:cNvPr>
          <p:cNvCxnSpPr/>
          <p:nvPr/>
        </p:nvCxnSpPr>
        <p:spPr>
          <a:xfrm>
            <a:off x="10490352" y="5692574"/>
            <a:ext cx="0" cy="540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37156DDD-1BA9-3C3F-4831-62EAEFDF75A2}"/>
              </a:ext>
            </a:extLst>
          </p:cNvPr>
          <p:cNvSpPr txBox="1"/>
          <p:nvPr/>
        </p:nvSpPr>
        <p:spPr>
          <a:xfrm>
            <a:off x="9703907" y="5743722"/>
            <a:ext cx="36004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  <a:endParaRPr lang="en-GB" sz="10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B10C0EF-6A75-D2F4-D13C-0E215FF15D55}"/>
              </a:ext>
            </a:extLst>
          </p:cNvPr>
          <p:cNvCxnSpPr/>
          <p:nvPr/>
        </p:nvCxnSpPr>
        <p:spPr>
          <a:xfrm>
            <a:off x="9883927" y="5692574"/>
            <a:ext cx="0" cy="540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43528EB-A57C-A6CE-F6B8-DE5FE1A55F00}"/>
              </a:ext>
            </a:extLst>
          </p:cNvPr>
          <p:cNvCxnSpPr>
            <a:cxnSpLocks/>
          </p:cNvCxnSpPr>
          <p:nvPr/>
        </p:nvCxnSpPr>
        <p:spPr>
          <a:xfrm>
            <a:off x="9883927" y="1978025"/>
            <a:ext cx="0" cy="3616325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C2DE8A3E-ACD8-404E-D15D-F7F66CA4B33A}"/>
              </a:ext>
            </a:extLst>
          </p:cNvPr>
          <p:cNvSpPr txBox="1"/>
          <p:nvPr/>
        </p:nvSpPr>
        <p:spPr>
          <a:xfrm>
            <a:off x="9094307" y="5743722"/>
            <a:ext cx="36004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0.5</a:t>
            </a:r>
            <a:endParaRPr lang="en-GB" sz="10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74E858B-3E9A-697B-D635-ED85456DEEC0}"/>
              </a:ext>
            </a:extLst>
          </p:cNvPr>
          <p:cNvCxnSpPr/>
          <p:nvPr/>
        </p:nvCxnSpPr>
        <p:spPr>
          <a:xfrm>
            <a:off x="9274327" y="5692574"/>
            <a:ext cx="0" cy="540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5E7C1362-B79C-DE8C-BDAF-6E637C70BAAA}"/>
              </a:ext>
            </a:extLst>
          </p:cNvPr>
          <p:cNvCxnSpPr>
            <a:cxnSpLocks/>
          </p:cNvCxnSpPr>
          <p:nvPr/>
        </p:nvCxnSpPr>
        <p:spPr>
          <a:xfrm flipH="1">
            <a:off x="9118600" y="2255491"/>
            <a:ext cx="6413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Diamond 106">
            <a:extLst>
              <a:ext uri="{FF2B5EF4-FFF2-40B4-BE49-F238E27FC236}">
                <a16:creationId xmlns:a16="http://schemas.microsoft.com/office/drawing/2014/main" id="{ABC6FEE5-3656-D343-1F9D-C54BFCF2AB0C}"/>
              </a:ext>
            </a:extLst>
          </p:cNvPr>
          <p:cNvSpPr/>
          <p:nvPr/>
        </p:nvSpPr>
        <p:spPr>
          <a:xfrm>
            <a:off x="9399648" y="2223091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77BC5A1-6093-2A56-D52F-5C9E051063A4}"/>
              </a:ext>
            </a:extLst>
          </p:cNvPr>
          <p:cNvCxnSpPr>
            <a:cxnSpLocks/>
          </p:cNvCxnSpPr>
          <p:nvPr/>
        </p:nvCxnSpPr>
        <p:spPr>
          <a:xfrm flipH="1">
            <a:off x="9201150" y="2392016"/>
            <a:ext cx="6413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Diamond 108">
            <a:extLst>
              <a:ext uri="{FF2B5EF4-FFF2-40B4-BE49-F238E27FC236}">
                <a16:creationId xmlns:a16="http://schemas.microsoft.com/office/drawing/2014/main" id="{CEEB7A47-8298-5AF4-20F1-C0F4FD28E201}"/>
              </a:ext>
            </a:extLst>
          </p:cNvPr>
          <p:cNvSpPr/>
          <p:nvPr/>
        </p:nvSpPr>
        <p:spPr>
          <a:xfrm>
            <a:off x="9482198" y="2359616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A14BCC7A-FE46-AAE9-12A3-967E7BDFD9CA}"/>
              </a:ext>
            </a:extLst>
          </p:cNvPr>
          <p:cNvCxnSpPr>
            <a:cxnSpLocks/>
          </p:cNvCxnSpPr>
          <p:nvPr/>
        </p:nvCxnSpPr>
        <p:spPr>
          <a:xfrm flipH="1">
            <a:off x="9118600" y="2553373"/>
            <a:ext cx="6413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Diamond 112">
            <a:extLst>
              <a:ext uri="{FF2B5EF4-FFF2-40B4-BE49-F238E27FC236}">
                <a16:creationId xmlns:a16="http://schemas.microsoft.com/office/drawing/2014/main" id="{37428C7A-3B75-7164-80BC-D6514E5F3AC0}"/>
              </a:ext>
            </a:extLst>
          </p:cNvPr>
          <p:cNvSpPr/>
          <p:nvPr/>
        </p:nvSpPr>
        <p:spPr>
          <a:xfrm>
            <a:off x="9399648" y="2520973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28E960BA-E139-42F4-84A6-1EB1F4824E50}"/>
              </a:ext>
            </a:extLst>
          </p:cNvPr>
          <p:cNvCxnSpPr>
            <a:cxnSpLocks/>
          </p:cNvCxnSpPr>
          <p:nvPr/>
        </p:nvCxnSpPr>
        <p:spPr>
          <a:xfrm flipH="1">
            <a:off x="9220200" y="2693073"/>
            <a:ext cx="6604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Diamond 115">
            <a:extLst>
              <a:ext uri="{FF2B5EF4-FFF2-40B4-BE49-F238E27FC236}">
                <a16:creationId xmlns:a16="http://schemas.microsoft.com/office/drawing/2014/main" id="{5D244A74-1ADB-1E89-CFF7-C5C4EA09D041}"/>
              </a:ext>
            </a:extLst>
          </p:cNvPr>
          <p:cNvSpPr/>
          <p:nvPr/>
        </p:nvSpPr>
        <p:spPr>
          <a:xfrm>
            <a:off x="9501248" y="2660673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C7586CCB-9AEA-F6ED-EF5E-C0147C42936E}"/>
              </a:ext>
            </a:extLst>
          </p:cNvPr>
          <p:cNvCxnSpPr>
            <a:cxnSpLocks/>
          </p:cNvCxnSpPr>
          <p:nvPr/>
        </p:nvCxnSpPr>
        <p:spPr>
          <a:xfrm flipH="1">
            <a:off x="9220200" y="2854923"/>
            <a:ext cx="5048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Diamond 119">
            <a:extLst>
              <a:ext uri="{FF2B5EF4-FFF2-40B4-BE49-F238E27FC236}">
                <a16:creationId xmlns:a16="http://schemas.microsoft.com/office/drawing/2014/main" id="{4D542103-FB7A-5654-077A-5058FA06CC77}"/>
              </a:ext>
            </a:extLst>
          </p:cNvPr>
          <p:cNvSpPr/>
          <p:nvPr/>
        </p:nvSpPr>
        <p:spPr>
          <a:xfrm>
            <a:off x="9444098" y="2822523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F01D410B-12DF-4A55-EEE4-0A81AEFBF541}"/>
              </a:ext>
            </a:extLst>
          </p:cNvPr>
          <p:cNvCxnSpPr>
            <a:cxnSpLocks/>
          </p:cNvCxnSpPr>
          <p:nvPr/>
        </p:nvCxnSpPr>
        <p:spPr>
          <a:xfrm flipH="1">
            <a:off x="8093075" y="2991448"/>
            <a:ext cx="20034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Diamond 123">
            <a:extLst>
              <a:ext uri="{FF2B5EF4-FFF2-40B4-BE49-F238E27FC236}">
                <a16:creationId xmlns:a16="http://schemas.microsoft.com/office/drawing/2014/main" id="{4BC3039C-4A8F-E3E1-F23C-05A76866AC24}"/>
              </a:ext>
            </a:extLst>
          </p:cNvPr>
          <p:cNvSpPr/>
          <p:nvPr/>
        </p:nvSpPr>
        <p:spPr>
          <a:xfrm>
            <a:off x="9047223" y="2959048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BE7DB4B4-B1DF-81E8-D0E0-FB643364369D}"/>
              </a:ext>
            </a:extLst>
          </p:cNvPr>
          <p:cNvCxnSpPr>
            <a:cxnSpLocks/>
          </p:cNvCxnSpPr>
          <p:nvPr/>
        </p:nvCxnSpPr>
        <p:spPr>
          <a:xfrm flipH="1">
            <a:off x="9080500" y="3137498"/>
            <a:ext cx="10541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Diamond 127">
            <a:extLst>
              <a:ext uri="{FF2B5EF4-FFF2-40B4-BE49-F238E27FC236}">
                <a16:creationId xmlns:a16="http://schemas.microsoft.com/office/drawing/2014/main" id="{2ACCB48D-5D21-8B38-1FE8-CA9A28B0F5D7}"/>
              </a:ext>
            </a:extLst>
          </p:cNvPr>
          <p:cNvSpPr/>
          <p:nvPr/>
        </p:nvSpPr>
        <p:spPr>
          <a:xfrm>
            <a:off x="9571098" y="3105098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28D4CEC5-9126-595F-2A9C-01939A16BCD7}"/>
              </a:ext>
            </a:extLst>
          </p:cNvPr>
          <p:cNvCxnSpPr>
            <a:cxnSpLocks/>
          </p:cNvCxnSpPr>
          <p:nvPr/>
        </p:nvCxnSpPr>
        <p:spPr>
          <a:xfrm flipH="1">
            <a:off x="9217025" y="3290172"/>
            <a:ext cx="66357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Diamond 131">
            <a:extLst>
              <a:ext uri="{FF2B5EF4-FFF2-40B4-BE49-F238E27FC236}">
                <a16:creationId xmlns:a16="http://schemas.microsoft.com/office/drawing/2014/main" id="{E6F0865D-761B-BCF1-CFD9-15386E74FD22}"/>
              </a:ext>
            </a:extLst>
          </p:cNvPr>
          <p:cNvSpPr/>
          <p:nvPr/>
        </p:nvSpPr>
        <p:spPr>
          <a:xfrm>
            <a:off x="9523473" y="3257772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D1B8D2DF-BB91-453A-6F05-96D56510CFB7}"/>
              </a:ext>
            </a:extLst>
          </p:cNvPr>
          <p:cNvCxnSpPr>
            <a:cxnSpLocks/>
          </p:cNvCxnSpPr>
          <p:nvPr/>
        </p:nvCxnSpPr>
        <p:spPr>
          <a:xfrm flipH="1">
            <a:off x="9121775" y="3433047"/>
            <a:ext cx="61277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Diamond 135">
            <a:extLst>
              <a:ext uri="{FF2B5EF4-FFF2-40B4-BE49-F238E27FC236}">
                <a16:creationId xmlns:a16="http://schemas.microsoft.com/office/drawing/2014/main" id="{581C50B0-2F92-B29B-F616-4DE055214457}"/>
              </a:ext>
            </a:extLst>
          </p:cNvPr>
          <p:cNvSpPr/>
          <p:nvPr/>
        </p:nvSpPr>
        <p:spPr>
          <a:xfrm>
            <a:off x="9396473" y="3400647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F03B53AF-F880-388A-E695-8329CD9DFB19}"/>
              </a:ext>
            </a:extLst>
          </p:cNvPr>
          <p:cNvCxnSpPr>
            <a:cxnSpLocks/>
          </p:cNvCxnSpPr>
          <p:nvPr/>
        </p:nvCxnSpPr>
        <p:spPr>
          <a:xfrm flipH="1">
            <a:off x="9004300" y="3601971"/>
            <a:ext cx="9080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Diamond 140">
            <a:extLst>
              <a:ext uri="{FF2B5EF4-FFF2-40B4-BE49-F238E27FC236}">
                <a16:creationId xmlns:a16="http://schemas.microsoft.com/office/drawing/2014/main" id="{2973B671-89D1-5CD8-8B60-BFC56252B20F}"/>
              </a:ext>
            </a:extLst>
          </p:cNvPr>
          <p:cNvSpPr/>
          <p:nvPr/>
        </p:nvSpPr>
        <p:spPr>
          <a:xfrm>
            <a:off x="9431398" y="3569571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458F3A73-825C-9229-9E93-1FCEB7C8AC4A}"/>
              </a:ext>
            </a:extLst>
          </p:cNvPr>
          <p:cNvCxnSpPr>
            <a:cxnSpLocks/>
          </p:cNvCxnSpPr>
          <p:nvPr/>
        </p:nvCxnSpPr>
        <p:spPr>
          <a:xfrm flipH="1">
            <a:off x="9217025" y="3721260"/>
            <a:ext cx="5270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Diamond 144">
            <a:extLst>
              <a:ext uri="{FF2B5EF4-FFF2-40B4-BE49-F238E27FC236}">
                <a16:creationId xmlns:a16="http://schemas.microsoft.com/office/drawing/2014/main" id="{75B6C747-04F4-915B-9956-868A272253FE}"/>
              </a:ext>
            </a:extLst>
          </p:cNvPr>
          <p:cNvSpPr/>
          <p:nvPr/>
        </p:nvSpPr>
        <p:spPr>
          <a:xfrm>
            <a:off x="9450448" y="3688860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DA5CC6A-0871-67B5-9BAB-950AC12EDF5F}"/>
              </a:ext>
            </a:extLst>
          </p:cNvPr>
          <p:cNvCxnSpPr>
            <a:cxnSpLocks/>
          </p:cNvCxnSpPr>
          <p:nvPr/>
        </p:nvCxnSpPr>
        <p:spPr>
          <a:xfrm flipH="1">
            <a:off x="9159875" y="3911116"/>
            <a:ext cx="7461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Diamond 149">
            <a:extLst>
              <a:ext uri="{FF2B5EF4-FFF2-40B4-BE49-F238E27FC236}">
                <a16:creationId xmlns:a16="http://schemas.microsoft.com/office/drawing/2014/main" id="{A9176095-8BA7-1306-DA38-740B4CED970B}"/>
              </a:ext>
            </a:extLst>
          </p:cNvPr>
          <p:cNvSpPr/>
          <p:nvPr/>
        </p:nvSpPr>
        <p:spPr>
          <a:xfrm>
            <a:off x="9507598" y="3878716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6AFC893D-41B3-3EA6-37E8-23B7354CFC10}"/>
              </a:ext>
            </a:extLst>
          </p:cNvPr>
          <p:cNvCxnSpPr>
            <a:cxnSpLocks/>
          </p:cNvCxnSpPr>
          <p:nvPr/>
        </p:nvCxnSpPr>
        <p:spPr>
          <a:xfrm flipH="1">
            <a:off x="9140825" y="4028709"/>
            <a:ext cx="5715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Diamond 154">
            <a:extLst>
              <a:ext uri="{FF2B5EF4-FFF2-40B4-BE49-F238E27FC236}">
                <a16:creationId xmlns:a16="http://schemas.microsoft.com/office/drawing/2014/main" id="{5A361FEB-5813-CB4F-2C8A-7C5FA2435DA5}"/>
              </a:ext>
            </a:extLst>
          </p:cNvPr>
          <p:cNvSpPr/>
          <p:nvPr/>
        </p:nvSpPr>
        <p:spPr>
          <a:xfrm>
            <a:off x="9398532" y="3996309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565C4FB1-83E1-C0F9-9742-098D9E4CFA46}"/>
              </a:ext>
            </a:extLst>
          </p:cNvPr>
          <p:cNvCxnSpPr>
            <a:cxnSpLocks/>
          </p:cNvCxnSpPr>
          <p:nvPr/>
        </p:nvCxnSpPr>
        <p:spPr>
          <a:xfrm flipH="1">
            <a:off x="9004300" y="4206857"/>
            <a:ext cx="70167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Diamond 158">
            <a:extLst>
              <a:ext uri="{FF2B5EF4-FFF2-40B4-BE49-F238E27FC236}">
                <a16:creationId xmlns:a16="http://schemas.microsoft.com/office/drawing/2014/main" id="{8B265827-AFC3-8D11-1CEF-20547ADE7799}"/>
              </a:ext>
            </a:extLst>
          </p:cNvPr>
          <p:cNvSpPr/>
          <p:nvPr/>
        </p:nvSpPr>
        <p:spPr>
          <a:xfrm>
            <a:off x="9325507" y="4174457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9D3D8493-4FB6-1AE5-5AAD-F64F088355F8}"/>
              </a:ext>
            </a:extLst>
          </p:cNvPr>
          <p:cNvCxnSpPr>
            <a:cxnSpLocks/>
          </p:cNvCxnSpPr>
          <p:nvPr/>
        </p:nvCxnSpPr>
        <p:spPr>
          <a:xfrm flipH="1">
            <a:off x="9239250" y="4351010"/>
            <a:ext cx="584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Diamond 162">
            <a:extLst>
              <a:ext uri="{FF2B5EF4-FFF2-40B4-BE49-F238E27FC236}">
                <a16:creationId xmlns:a16="http://schemas.microsoft.com/office/drawing/2014/main" id="{ABAA3E03-30A6-69E6-1CDC-3257CB8CC599}"/>
              </a:ext>
            </a:extLst>
          </p:cNvPr>
          <p:cNvSpPr/>
          <p:nvPr/>
        </p:nvSpPr>
        <p:spPr>
          <a:xfrm>
            <a:off x="9496957" y="4318610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7959A73E-CD60-06F1-57C4-91F3FD6D612F}"/>
              </a:ext>
            </a:extLst>
          </p:cNvPr>
          <p:cNvCxnSpPr>
            <a:cxnSpLocks/>
          </p:cNvCxnSpPr>
          <p:nvPr/>
        </p:nvCxnSpPr>
        <p:spPr>
          <a:xfrm flipH="1">
            <a:off x="9121775" y="4507549"/>
            <a:ext cx="10604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" name="Diamond 166">
            <a:extLst>
              <a:ext uri="{FF2B5EF4-FFF2-40B4-BE49-F238E27FC236}">
                <a16:creationId xmlns:a16="http://schemas.microsoft.com/office/drawing/2014/main" id="{0367312A-E9AB-4C00-E51C-F4A5B1607E17}"/>
              </a:ext>
            </a:extLst>
          </p:cNvPr>
          <p:cNvSpPr/>
          <p:nvPr/>
        </p:nvSpPr>
        <p:spPr>
          <a:xfrm>
            <a:off x="9617607" y="4475149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B54FAC47-A384-8968-0293-90A2AF72CEB9}"/>
              </a:ext>
            </a:extLst>
          </p:cNvPr>
          <p:cNvCxnSpPr>
            <a:cxnSpLocks/>
          </p:cNvCxnSpPr>
          <p:nvPr/>
        </p:nvCxnSpPr>
        <p:spPr>
          <a:xfrm flipH="1">
            <a:off x="9134475" y="4657210"/>
            <a:ext cx="5207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Diamond 169">
            <a:extLst>
              <a:ext uri="{FF2B5EF4-FFF2-40B4-BE49-F238E27FC236}">
                <a16:creationId xmlns:a16="http://schemas.microsoft.com/office/drawing/2014/main" id="{8C06D524-5FB1-8AB4-CB1A-2D5792E97357}"/>
              </a:ext>
            </a:extLst>
          </p:cNvPr>
          <p:cNvSpPr/>
          <p:nvPr/>
        </p:nvSpPr>
        <p:spPr>
          <a:xfrm>
            <a:off x="9357257" y="4624810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5B9453CA-4258-69A8-2547-E839831CFECB}"/>
              </a:ext>
            </a:extLst>
          </p:cNvPr>
          <p:cNvCxnSpPr>
            <a:cxnSpLocks/>
          </p:cNvCxnSpPr>
          <p:nvPr/>
        </p:nvCxnSpPr>
        <p:spPr>
          <a:xfrm flipH="1">
            <a:off x="9051925" y="4801687"/>
            <a:ext cx="87947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5" name="Diamond 174">
            <a:extLst>
              <a:ext uri="{FF2B5EF4-FFF2-40B4-BE49-F238E27FC236}">
                <a16:creationId xmlns:a16="http://schemas.microsoft.com/office/drawing/2014/main" id="{58F60825-3620-FA6F-157F-AD31B9DCFD80}"/>
              </a:ext>
            </a:extLst>
          </p:cNvPr>
          <p:cNvSpPr/>
          <p:nvPr/>
        </p:nvSpPr>
        <p:spPr>
          <a:xfrm>
            <a:off x="9452507" y="4769287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8181AB32-77D7-7C64-2677-BFDF1A160E96}"/>
              </a:ext>
            </a:extLst>
          </p:cNvPr>
          <p:cNvCxnSpPr>
            <a:cxnSpLocks/>
          </p:cNvCxnSpPr>
          <p:nvPr/>
        </p:nvCxnSpPr>
        <p:spPr>
          <a:xfrm flipH="1">
            <a:off x="9055100" y="4956233"/>
            <a:ext cx="7874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Diamond 176">
            <a:extLst>
              <a:ext uri="{FF2B5EF4-FFF2-40B4-BE49-F238E27FC236}">
                <a16:creationId xmlns:a16="http://schemas.microsoft.com/office/drawing/2014/main" id="{450C52C2-C7B8-0184-FD29-F4DAA65132DD}"/>
              </a:ext>
            </a:extLst>
          </p:cNvPr>
          <p:cNvSpPr/>
          <p:nvPr/>
        </p:nvSpPr>
        <p:spPr>
          <a:xfrm>
            <a:off x="9431398" y="4923833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37A4E6E7-5A8D-BF91-F88A-267304759CE9}"/>
              </a:ext>
            </a:extLst>
          </p:cNvPr>
          <p:cNvCxnSpPr>
            <a:cxnSpLocks/>
          </p:cNvCxnSpPr>
          <p:nvPr/>
        </p:nvCxnSpPr>
        <p:spPr>
          <a:xfrm flipH="1">
            <a:off x="9159875" y="5092758"/>
            <a:ext cx="95567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Diamond 179">
            <a:extLst>
              <a:ext uri="{FF2B5EF4-FFF2-40B4-BE49-F238E27FC236}">
                <a16:creationId xmlns:a16="http://schemas.microsoft.com/office/drawing/2014/main" id="{BC3993F8-A2BF-6115-4722-440696989490}"/>
              </a:ext>
            </a:extLst>
          </p:cNvPr>
          <p:cNvSpPr/>
          <p:nvPr/>
        </p:nvSpPr>
        <p:spPr>
          <a:xfrm>
            <a:off x="9606328" y="5060358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68DE534F-934D-60F1-402B-9F21189A7926}"/>
              </a:ext>
            </a:extLst>
          </p:cNvPr>
          <p:cNvCxnSpPr>
            <a:cxnSpLocks/>
          </p:cNvCxnSpPr>
          <p:nvPr/>
        </p:nvCxnSpPr>
        <p:spPr>
          <a:xfrm flipH="1">
            <a:off x="8693150" y="5200708"/>
            <a:ext cx="11017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5" name="Diamond 184">
            <a:extLst>
              <a:ext uri="{FF2B5EF4-FFF2-40B4-BE49-F238E27FC236}">
                <a16:creationId xmlns:a16="http://schemas.microsoft.com/office/drawing/2014/main" id="{11560905-1D2A-F569-7F89-1EDD32A5BE56}"/>
              </a:ext>
            </a:extLst>
          </p:cNvPr>
          <p:cNvSpPr/>
          <p:nvPr/>
        </p:nvSpPr>
        <p:spPr>
          <a:xfrm>
            <a:off x="9206278" y="5168308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75335E7C-C1DA-A25B-0FC1-D9601495725F}"/>
              </a:ext>
            </a:extLst>
          </p:cNvPr>
          <p:cNvCxnSpPr>
            <a:cxnSpLocks/>
          </p:cNvCxnSpPr>
          <p:nvPr/>
        </p:nvCxnSpPr>
        <p:spPr>
          <a:xfrm flipH="1">
            <a:off x="9077325" y="5492301"/>
            <a:ext cx="6032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Diamond 192">
            <a:extLst>
              <a:ext uri="{FF2B5EF4-FFF2-40B4-BE49-F238E27FC236}">
                <a16:creationId xmlns:a16="http://schemas.microsoft.com/office/drawing/2014/main" id="{639E61B1-5D2E-82D7-7F02-75725F05ED53}"/>
              </a:ext>
            </a:extLst>
          </p:cNvPr>
          <p:cNvSpPr/>
          <p:nvPr/>
        </p:nvSpPr>
        <p:spPr>
          <a:xfrm>
            <a:off x="9341382" y="5459901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E429FB6F-A2A0-21DD-236A-B0A617458E51}"/>
              </a:ext>
            </a:extLst>
          </p:cNvPr>
          <p:cNvCxnSpPr>
            <a:cxnSpLocks/>
          </p:cNvCxnSpPr>
          <p:nvPr/>
        </p:nvCxnSpPr>
        <p:spPr>
          <a:xfrm flipH="1">
            <a:off x="9140825" y="5632001"/>
            <a:ext cx="86677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6" name="Diamond 195">
            <a:extLst>
              <a:ext uri="{FF2B5EF4-FFF2-40B4-BE49-F238E27FC236}">
                <a16:creationId xmlns:a16="http://schemas.microsoft.com/office/drawing/2014/main" id="{12F84992-2876-D599-51D7-B8B470F1BF8F}"/>
              </a:ext>
            </a:extLst>
          </p:cNvPr>
          <p:cNvSpPr/>
          <p:nvPr/>
        </p:nvSpPr>
        <p:spPr>
          <a:xfrm>
            <a:off x="9544582" y="5599601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6AEEF73B-3744-9754-CB08-7B4FCBBCE7E4}"/>
              </a:ext>
            </a:extLst>
          </p:cNvPr>
          <p:cNvCxnSpPr>
            <a:cxnSpLocks/>
          </p:cNvCxnSpPr>
          <p:nvPr/>
        </p:nvCxnSpPr>
        <p:spPr>
          <a:xfrm flipH="1">
            <a:off x="9217025" y="5348776"/>
            <a:ext cx="1143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Diamond 187">
            <a:extLst>
              <a:ext uri="{FF2B5EF4-FFF2-40B4-BE49-F238E27FC236}">
                <a16:creationId xmlns:a16="http://schemas.microsoft.com/office/drawing/2014/main" id="{4E61CCB1-C491-50C6-33B0-5D9A2F587101}"/>
              </a:ext>
            </a:extLst>
          </p:cNvPr>
          <p:cNvSpPr/>
          <p:nvPr/>
        </p:nvSpPr>
        <p:spPr>
          <a:xfrm>
            <a:off x="9755553" y="5317026"/>
            <a:ext cx="64800" cy="64800"/>
          </a:xfrm>
          <a:prstGeom prst="diamond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52171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34488038-48F3-14E4-2161-22FCC8C9FA2E}"/>
              </a:ext>
            </a:extLst>
          </p:cNvPr>
          <p:cNvSpPr/>
          <p:nvPr/>
        </p:nvSpPr>
        <p:spPr>
          <a:xfrm>
            <a:off x="479376" y="4752013"/>
            <a:ext cx="533769" cy="3682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GB" sz="1799" noProof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B845E0-F75B-21FA-169A-8F5C0FFD9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258763"/>
            <a:ext cx="10963275" cy="865187"/>
          </a:xfrm>
        </p:spPr>
        <p:txBody>
          <a:bodyPr>
            <a:noAutofit/>
          </a:bodyPr>
          <a:lstStyle/>
          <a:p>
            <a:r>
              <a:rPr lang="en-GB" noProof="0" dirty="0"/>
              <a:t>BREAKWATER: </a:t>
            </a:r>
            <a:r>
              <a:rPr lang="en-GB" dirty="0"/>
              <a:t>FOLFOX/ENCO/CET </a:t>
            </a:r>
            <a:r>
              <a:rPr lang="en-GB" noProof="0" dirty="0"/>
              <a:t>vs SOC in first-line </a:t>
            </a:r>
            <a:r>
              <a:rPr lang="en-GB" i="1" noProof="0" dirty="0"/>
              <a:t>BRAF</a:t>
            </a:r>
            <a:r>
              <a:rPr lang="en-GB" noProof="0" dirty="0"/>
              <a:t>-</a:t>
            </a:r>
            <a:r>
              <a:rPr lang="en-GB" cap="none" noProof="0" dirty="0"/>
              <a:t>MUTANT</a:t>
            </a:r>
            <a:r>
              <a:rPr lang="en-GB" noProof="0" dirty="0"/>
              <a:t> </a:t>
            </a:r>
            <a:r>
              <a:rPr lang="en-GB" cap="none" noProof="0" dirty="0"/>
              <a:t>m</a:t>
            </a:r>
            <a:r>
              <a:rPr lang="en-GB" noProof="0" dirty="0"/>
              <a:t>CRC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061E2AE3-494B-4462-EEA5-FAFC606E6AB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126" y="6075539"/>
            <a:ext cx="10271978" cy="365125"/>
          </a:xfrm>
        </p:spPr>
        <p:txBody>
          <a:bodyPr/>
          <a:lstStyle/>
          <a:p>
            <a:r>
              <a:rPr lang="en-GB" noProof="0" dirty="0">
                <a:solidFill>
                  <a:schemeClr val="tx2"/>
                </a:solidFill>
              </a:rPr>
              <a:t>BICR, blinded independent central review; CET, cetuximab; dMMR, deficient mismatch repair; EC, encorafenib plus cetuximab; ECOG PS, Eastern Cooperative Oncology Group performance status; ENCO, encorafenib; mCRC, metastatic colorectal cancer; (m)FOLFOX(6), (modified) fluorouracil / leucovorin / oxaliplatin; MSI-H, microsatellite instability-high; ORR, objective response rate; OS, overall survival; PFS, progression-free survival; R, randomisation; RECIST, Response Evaluation Criteria in Solid Tumours; SOC, standard of care</a:t>
            </a:r>
          </a:p>
          <a:p>
            <a:r>
              <a:rPr lang="en-GB" noProof="0" dirty="0">
                <a:solidFill>
                  <a:schemeClr val="tx2"/>
                </a:solidFill>
              </a:rPr>
              <a:t>Elez E, et al. N Eng J Med. 2025; 392:2425-37; Kopetz S, et al. J Clin Oncol. 43(4_suppl; abstract 16) [ASCO GI 2025; oral presentation]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271D6A-9711-AB87-0494-24CC2EAA4A41}"/>
              </a:ext>
            </a:extLst>
          </p:cNvPr>
          <p:cNvCxnSpPr>
            <a:cxnSpLocks/>
          </p:cNvCxnSpPr>
          <p:nvPr/>
        </p:nvCxnSpPr>
        <p:spPr>
          <a:xfrm>
            <a:off x="6158987" y="3249078"/>
            <a:ext cx="513610" cy="0"/>
          </a:xfrm>
          <a:prstGeom prst="line">
            <a:avLst/>
          </a:prstGeom>
          <a:ln w="2540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9B59B54-2CB0-78BA-36F6-4412B4D0F35F}"/>
              </a:ext>
            </a:extLst>
          </p:cNvPr>
          <p:cNvSpPr/>
          <p:nvPr/>
        </p:nvSpPr>
        <p:spPr>
          <a:xfrm>
            <a:off x="6682153" y="3007688"/>
            <a:ext cx="2058658" cy="482780"/>
          </a:xfrm>
          <a:prstGeom prst="roundRect">
            <a:avLst>
              <a:gd name="adj" fmla="val 16894"/>
            </a:avLst>
          </a:prstGeom>
          <a:solidFill>
            <a:schemeClr val="accent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chemeClr val="accent1"/>
              </a:buClr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 (n=158)</a:t>
            </a:r>
            <a:endParaRPr lang="en-GB" sz="1200" baseline="300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90FA4E-EDF9-B723-92BA-6AF39DA4BA38}"/>
              </a:ext>
            </a:extLst>
          </p:cNvPr>
          <p:cNvSpPr txBox="1"/>
          <p:nvPr/>
        </p:nvSpPr>
        <p:spPr>
          <a:xfrm>
            <a:off x="5340216" y="3663227"/>
            <a:ext cx="61208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N=637</a:t>
            </a:r>
            <a:endParaRPr lang="en-GB" sz="1000" b="1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0E51D9E-0370-2EAE-2F61-F04E228DA1B6}"/>
              </a:ext>
            </a:extLst>
          </p:cNvPr>
          <p:cNvCxnSpPr>
            <a:cxnSpLocks/>
          </p:cNvCxnSpPr>
          <p:nvPr/>
        </p:nvCxnSpPr>
        <p:spPr>
          <a:xfrm>
            <a:off x="6158987" y="4442611"/>
            <a:ext cx="513610" cy="0"/>
          </a:xfrm>
          <a:prstGeom prst="line">
            <a:avLst/>
          </a:prstGeom>
          <a:ln w="2540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631691C-EC00-06FF-68F6-0C70338A4A04}"/>
              </a:ext>
            </a:extLst>
          </p:cNvPr>
          <p:cNvSpPr/>
          <p:nvPr/>
        </p:nvSpPr>
        <p:spPr>
          <a:xfrm>
            <a:off x="8961614" y="3007689"/>
            <a:ext cx="2624850" cy="1676312"/>
          </a:xfrm>
          <a:prstGeom prst="roundRect">
            <a:avLst>
              <a:gd name="adj" fmla="val 6673"/>
            </a:avLst>
          </a:prstGeom>
          <a:solidFill>
            <a:schemeClr val="accent6">
              <a:lumMod val="20000"/>
              <a:lumOff val="80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</a:pPr>
            <a:r>
              <a:rPr lang="en-GB" sz="12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 primary endpoints:</a:t>
            </a:r>
          </a:p>
          <a:p>
            <a:pPr algn="ctr">
              <a:spcAft>
                <a:spcPts val="200"/>
              </a:spcAft>
              <a:buClr>
                <a:schemeClr val="accent1"/>
              </a:buClr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PFS and ORR by BICR</a:t>
            </a:r>
            <a:b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(EC + mFOLFOX6 vs SOC)</a:t>
            </a:r>
          </a:p>
          <a:p>
            <a:pPr algn="ctr">
              <a:spcAft>
                <a:spcPts val="200"/>
              </a:spcAft>
              <a:buClr>
                <a:schemeClr val="accent1"/>
              </a:buClr>
            </a:pPr>
            <a:endParaRPr lang="en-GB" sz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chemeClr val="accent1"/>
              </a:buClr>
            </a:pPr>
            <a:r>
              <a:rPr lang="en-GB" sz="12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secondary endpoint:</a:t>
            </a:r>
          </a:p>
          <a:p>
            <a:pPr algn="ctr">
              <a:spcAft>
                <a:spcPts val="200"/>
              </a:spcAft>
              <a:buClr>
                <a:schemeClr val="accent1"/>
              </a:buClr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(EC + mFOLFOX6 vs SOC)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E519EB-7A50-1353-6AF6-B9C40E66FFB8}"/>
              </a:ext>
            </a:extLst>
          </p:cNvPr>
          <p:cNvSpPr txBox="1"/>
          <p:nvPr/>
        </p:nvSpPr>
        <p:spPr>
          <a:xfrm>
            <a:off x="6361482" y="4809129"/>
            <a:ext cx="2700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SOC = chemotherapy with or without bevacizumab</a:t>
            </a:r>
            <a:endParaRPr lang="en-GB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GB" sz="1000" i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Stratified by regions (US/Canada vs Europe</a:t>
            </a:r>
            <a:br>
              <a:rPr lang="en-GB" sz="1000" i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i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vs Rest of World) and ECOG PS (0 vs 1)</a:t>
            </a:r>
            <a:endParaRPr lang="en-GB" sz="1000" i="1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276EBFB-9014-772A-C89B-2A2845DE8918}"/>
              </a:ext>
            </a:extLst>
          </p:cNvPr>
          <p:cNvSpPr/>
          <p:nvPr/>
        </p:nvSpPr>
        <p:spPr>
          <a:xfrm>
            <a:off x="6682153" y="3604455"/>
            <a:ext cx="2058658" cy="482780"/>
          </a:xfrm>
          <a:prstGeom prst="roundRect">
            <a:avLst>
              <a:gd name="adj" fmla="val 16894"/>
            </a:avLst>
          </a:prstGeom>
          <a:solidFill>
            <a:schemeClr val="tx2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chemeClr val="accent1"/>
              </a:buClr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 + mFOLFOX6 (n=236)</a:t>
            </a:r>
            <a:endParaRPr lang="en-GB" sz="1200" baseline="300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7A1D04F-5AFB-FB09-2B78-72E1E4E73ABE}"/>
              </a:ext>
            </a:extLst>
          </p:cNvPr>
          <p:cNvSpPr/>
          <p:nvPr/>
        </p:nvSpPr>
        <p:spPr>
          <a:xfrm>
            <a:off x="6682153" y="4201221"/>
            <a:ext cx="2058658" cy="482780"/>
          </a:xfrm>
          <a:prstGeom prst="roundRect">
            <a:avLst>
              <a:gd name="adj" fmla="val 16894"/>
            </a:avLst>
          </a:prstGeom>
          <a:solidFill>
            <a:schemeClr val="accent6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chemeClr val="accent1"/>
              </a:buClr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 (n=243)</a:t>
            </a:r>
            <a:endParaRPr lang="en-GB" sz="12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C32991-FDCA-C49E-392A-19D354358847}"/>
              </a:ext>
            </a:extLst>
          </p:cNvPr>
          <p:cNvCxnSpPr>
            <a:cxnSpLocks/>
          </p:cNvCxnSpPr>
          <p:nvPr/>
        </p:nvCxnSpPr>
        <p:spPr>
          <a:xfrm>
            <a:off x="4548128" y="3845845"/>
            <a:ext cx="2124469" cy="0"/>
          </a:xfrm>
          <a:prstGeom prst="line">
            <a:avLst/>
          </a:prstGeom>
          <a:ln w="2540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F1BC82D-8C9A-8951-9AB9-9D19A811427E}"/>
              </a:ext>
            </a:extLst>
          </p:cNvPr>
          <p:cNvSpPr/>
          <p:nvPr/>
        </p:nvSpPr>
        <p:spPr>
          <a:xfrm>
            <a:off x="1127447" y="2193636"/>
            <a:ext cx="4208471" cy="3303480"/>
          </a:xfrm>
          <a:prstGeom prst="roundRect">
            <a:avLst>
              <a:gd name="adj" fmla="val 4368"/>
            </a:avLst>
          </a:prstGeom>
          <a:solidFill>
            <a:schemeClr val="bg1"/>
          </a:solidFill>
          <a:ln w="2222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</a:pPr>
            <a:r>
              <a:rPr lang="en-GB" sz="13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criteria</a:t>
            </a:r>
          </a:p>
          <a:p>
            <a:pPr marL="133350" indent="-133350"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≥16 years (or ≥18 years based on country)</a:t>
            </a:r>
          </a:p>
          <a:p>
            <a:pPr marL="133350" indent="-133350"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prior systemic treatment for metastatic disease</a:t>
            </a:r>
          </a:p>
          <a:p>
            <a:pPr marL="133350" indent="-133350"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Measurable disease (RECIST 1.1)</a:t>
            </a:r>
          </a:p>
          <a:p>
            <a:pPr marL="133350" indent="-133350"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i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BRAF</a:t>
            </a: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V600E-mutant mCRC by local or central laboratory testing</a:t>
            </a:r>
          </a:p>
          <a:p>
            <a:pPr marL="133350" indent="-133350"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ECOG PS 0 or 1</a:t>
            </a:r>
          </a:p>
          <a:p>
            <a:pPr marL="133350" indent="-133350"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Adequate bone marrow, hepatic, and renal function</a:t>
            </a:r>
          </a:p>
          <a:p>
            <a:pPr>
              <a:lnSpc>
                <a:spcPct val="95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n-GB" sz="13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Exclusion criteria</a:t>
            </a:r>
          </a:p>
          <a:p>
            <a:pPr marL="133350" indent="-133350"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BRAF or EGFR inhibitors</a:t>
            </a:r>
          </a:p>
          <a:p>
            <a:pPr marL="133350" indent="-133350"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Symptomatic brain metastases</a:t>
            </a:r>
          </a:p>
          <a:p>
            <a:pPr marL="133350" indent="-133350"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MSI-H/dMMR tumours (unless patients were ineligible to receive immune checkpoint inhibitors due to a pre-existing medical condition)</a:t>
            </a:r>
          </a:p>
          <a:p>
            <a:pPr marL="133350" indent="-133350"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Presence of a </a:t>
            </a:r>
            <a:r>
              <a:rPr lang="en-GB" sz="1200" i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</a:t>
            </a: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mutation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2689E46-6F3F-93A6-7F58-B5FB6F4807CB}"/>
              </a:ext>
            </a:extLst>
          </p:cNvPr>
          <p:cNvCxnSpPr>
            <a:cxnSpLocks/>
          </p:cNvCxnSpPr>
          <p:nvPr/>
        </p:nvCxnSpPr>
        <p:spPr>
          <a:xfrm flipV="1">
            <a:off x="6158987" y="3236267"/>
            <a:ext cx="0" cy="1219308"/>
          </a:xfrm>
          <a:prstGeom prst="line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392B95D5-2743-213C-46BA-2814D5EFA0A2}"/>
              </a:ext>
            </a:extLst>
          </p:cNvPr>
          <p:cNvSpPr/>
          <p:nvPr/>
        </p:nvSpPr>
        <p:spPr>
          <a:xfrm>
            <a:off x="5882709" y="3560800"/>
            <a:ext cx="561607" cy="56160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b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1" noProof="0" dirty="0">
                <a:latin typeface="Arial" panose="020B0604020202020204" pitchFamily="34" charset="0"/>
                <a:cs typeface="Arial" panose="020B0604020202020204" pitchFamily="34" charset="0"/>
              </a:rPr>
              <a:t>1:1:1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7C03A6-E2D6-D1B0-B43E-76D00FC09DE3}"/>
              </a:ext>
            </a:extLst>
          </p:cNvPr>
          <p:cNvSpPr txBox="1"/>
          <p:nvPr/>
        </p:nvSpPr>
        <p:spPr>
          <a:xfrm>
            <a:off x="6616967" y="2656779"/>
            <a:ext cx="35092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The EC arm was dropped following interim analysis</a:t>
            </a:r>
          </a:p>
        </p:txBody>
      </p:sp>
    </p:spTree>
    <p:extLst>
      <p:ext uri="{BB962C8B-B14F-4D97-AF65-F5344CB8AC3E}">
        <p14:creationId xmlns:p14="http://schemas.microsoft.com/office/powerpoint/2010/main" val="99601868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D42D5715-35BA-7362-CE70-F11C9594CDA9}"/>
              </a:ext>
            </a:extLst>
          </p:cNvPr>
          <p:cNvSpPr/>
          <p:nvPr/>
        </p:nvSpPr>
        <p:spPr>
          <a:xfrm>
            <a:off x="4003775" y="2215679"/>
            <a:ext cx="2863781" cy="1557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E2BC592-4BDF-7DBC-4489-3CD111BBB8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Progression-free survival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016AA73-E70C-8A37-382F-3A0F4F9F2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/>
          </a:bodyPr>
          <a:lstStyle/>
          <a:p>
            <a:r>
              <a:rPr lang="en-GB" noProof="0" dirty="0"/>
              <a:t>BREAKWATER: FOLFOX/Enco/Cet vs SOC in first-line </a:t>
            </a:r>
            <a:r>
              <a:rPr lang="en-GB" i="1" noProof="0" dirty="0"/>
              <a:t>BRAF-</a:t>
            </a:r>
            <a:r>
              <a:rPr lang="en-GB" cap="none" noProof="0" dirty="0"/>
              <a:t>MUTANT m</a:t>
            </a:r>
            <a:r>
              <a:rPr lang="en-GB" noProof="0" dirty="0"/>
              <a:t>CRC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E799FCB9-FCD6-267E-AE93-AD82F7BABB9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3888" y="6309320"/>
            <a:ext cx="10741716" cy="365125"/>
          </a:xfrm>
        </p:spPr>
        <p:txBody>
          <a:bodyPr anchor="b"/>
          <a:lstStyle/>
          <a:p>
            <a:r>
              <a:rPr lang="en-GB" kern="0" dirty="0">
                <a:solidFill>
                  <a:schemeClr val="tx2"/>
                </a:solidFill>
              </a:rPr>
              <a:t>Data cutoff: January 6, 2025.</a:t>
            </a:r>
            <a:endParaRPr lang="en-GB" noProof="0" dirty="0">
              <a:solidFill>
                <a:schemeClr val="tx2"/>
              </a:solidFill>
            </a:endParaRPr>
          </a:p>
          <a:p>
            <a:r>
              <a:rPr lang="en-GB" noProof="0" dirty="0">
                <a:solidFill>
                  <a:schemeClr val="tx2"/>
                </a:solidFill>
              </a:rPr>
              <a:t>CET, cetuximab; CI, confidence interval; EC, encorafenib plus cetuximab; ECOG PS, Eastern Cooperative Oncology Group; ENCO, encorafenib; HR, hazard ratio; mCRC, metastatic colorectal cancer; </a:t>
            </a:r>
            <a:r>
              <a:rPr lang="en-GB" noProof="0" dirty="0">
                <a:solidFill>
                  <a:srgbClr val="0000FF"/>
                </a:solidFill>
              </a:rPr>
              <a:t>(</a:t>
            </a:r>
            <a:r>
              <a:rPr lang="en-GB" noProof="0" dirty="0">
                <a:solidFill>
                  <a:schemeClr val="tx2"/>
                </a:solidFill>
              </a:rPr>
              <a:t>m)FOLFOX(6), </a:t>
            </a:r>
            <a:r>
              <a:rPr lang="en-GB" noProof="0" dirty="0">
                <a:solidFill>
                  <a:srgbClr val="0000FF"/>
                </a:solidFill>
              </a:rPr>
              <a:t>(</a:t>
            </a:r>
            <a:r>
              <a:rPr lang="en-GB" noProof="0" dirty="0">
                <a:solidFill>
                  <a:schemeClr val="tx2"/>
                </a:solidFill>
              </a:rPr>
              <a:t>modified</a:t>
            </a:r>
            <a:r>
              <a:rPr lang="en-GB" noProof="0" dirty="0">
                <a:solidFill>
                  <a:srgbClr val="0000FF"/>
                </a:solidFill>
              </a:rPr>
              <a:t>)</a:t>
            </a:r>
            <a:r>
              <a:rPr lang="en-GB" noProof="0" dirty="0">
                <a:solidFill>
                  <a:schemeClr val="tx2"/>
                </a:solidFill>
              </a:rPr>
              <a:t> fluorouracil / leucovorin / oxaliplatin; mo, months; PFS, progression-free survival; SOC, standard of care</a:t>
            </a:r>
          </a:p>
          <a:p>
            <a:r>
              <a:rPr lang="en-GB" noProof="0" dirty="0"/>
              <a:t>Elez E, et al. N Eng J Med. 2025; 392: 2425-37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7A14288-93D9-4F38-660E-E2DC62CC9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162933"/>
              </p:ext>
            </p:extLst>
          </p:nvPr>
        </p:nvGraphicFramePr>
        <p:xfrm>
          <a:off x="6186739" y="1946960"/>
          <a:ext cx="5673010" cy="3520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602">
                  <a:extLst>
                    <a:ext uri="{9D8B030D-6E8A-4147-A177-3AD203B41FA5}">
                      <a16:colId xmlns:a16="http://schemas.microsoft.com/office/drawing/2014/main" val="3304155447"/>
                    </a:ext>
                  </a:extLst>
                </a:gridCol>
                <a:gridCol w="1134602">
                  <a:extLst>
                    <a:ext uri="{9D8B030D-6E8A-4147-A177-3AD203B41FA5}">
                      <a16:colId xmlns:a16="http://schemas.microsoft.com/office/drawing/2014/main" val="1139258170"/>
                    </a:ext>
                  </a:extLst>
                </a:gridCol>
                <a:gridCol w="1024433">
                  <a:extLst>
                    <a:ext uri="{9D8B030D-6E8A-4147-A177-3AD203B41FA5}">
                      <a16:colId xmlns:a16="http://schemas.microsoft.com/office/drawing/2014/main" val="398493408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35751187"/>
                    </a:ext>
                  </a:extLst>
                </a:gridCol>
                <a:gridCol w="939213">
                  <a:extLst>
                    <a:ext uri="{9D8B030D-6E8A-4147-A177-3AD203B41FA5}">
                      <a16:colId xmlns:a16="http://schemas.microsoft.com/office/drawing/2014/main" val="335817797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Subgroup</a:t>
                      </a:r>
                    </a:p>
                  </a:txBody>
                  <a:tcPr marL="19440" marR="19440" anchor="b">
                    <a:lnB w="38100" cmpd="sng"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events/no. of patients</a:t>
                      </a:r>
                    </a:p>
                  </a:txBody>
                  <a:tcPr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mpd="sng"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Hazard ratio</a:t>
                      </a:r>
                      <a:br>
                        <a:rPr lang="en-GB" sz="9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anchor="b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62438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 + mFOLFOX6</a:t>
                      </a:r>
                    </a:p>
                  </a:txBody>
                  <a:tcPr marT="28800" marB="2880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</a:t>
                      </a:r>
                    </a:p>
                  </a:txBody>
                  <a:tcPr marT="28800" marB="28800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2502522750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patients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2466697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Stratified</a:t>
                      </a:r>
                    </a:p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Unstratified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122/236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122/236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132/243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132/243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0.53 (0.41-0.68)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 (0.40-0.65)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325674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6350" indent="0">
                        <a:lnSpc>
                          <a:spcPct val="90000"/>
                        </a:lnSpc>
                        <a:tabLst/>
                      </a:pPr>
                      <a:r>
                        <a:rPr lang="en-GB" sz="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241221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&lt;65 years</a:t>
                      </a:r>
                    </a:p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≥65 years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78/150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44/86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71/139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61/104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 (0.37-0.71)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 (0.34-0.75)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516039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6350" indent="0">
                        <a:lnSpc>
                          <a:spcPct val="90000"/>
                        </a:lnSpc>
                        <a:tabLst/>
                      </a:pPr>
                      <a:r>
                        <a:rPr lang="en-GB" sz="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3069950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59/123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63/113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63/119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69/124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 (0.35-0.72)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0.53 (0.37-0.75)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838995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ECOG performance-status score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4111904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60/131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62/105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74/136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58/107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 (0.30-0.61)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0.63 (0.44-0.90)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772886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635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organs involved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2257237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≤2</a:t>
                      </a:r>
                    </a:p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≥3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52/119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70/117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66/127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66/116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 (0.28-0.58)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 (0.45-0.90)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750360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6350" indent="0">
                        <a:lnSpc>
                          <a:spcPct val="90000"/>
                        </a:lnSpc>
                        <a:tabLst/>
                      </a:pPr>
                      <a:r>
                        <a:rPr lang="en-GB" sz="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 of tumour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4230907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Left side of colon</a:t>
                      </a:r>
                    </a:p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Right side of colon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51/90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71/146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53/98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79/145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0.49 (0.33-0.73)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 (0.37-0.72)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164040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635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Liver metastases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1182862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87/147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35/89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86/160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46/83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 (0.44-0.81)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 (0.23-0.57)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26694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85DCC39C-AA77-2ADF-464F-843343014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582173"/>
              </p:ext>
            </p:extLst>
          </p:nvPr>
        </p:nvGraphicFramePr>
        <p:xfrm>
          <a:off x="2690370" y="1973798"/>
          <a:ext cx="3048851" cy="1008412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032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fontAlgn="auto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GB" sz="8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35991" marB="359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8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EC + mFOLFOX6</a:t>
                      </a:r>
                      <a:br>
                        <a:rPr lang="en-GB" sz="8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</a:br>
                      <a:r>
                        <a:rPr lang="en-GB" sz="8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N=236</a:t>
                      </a:r>
                      <a:endParaRPr lang="en-GB" sz="800" b="1" kern="1200" baseline="300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1416" marR="91416" marT="27425" marB="274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8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SOC</a:t>
                      </a:r>
                      <a:br>
                        <a:rPr lang="en-GB" sz="8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</a:br>
                      <a:r>
                        <a:rPr lang="en-GB" sz="8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N=243</a:t>
                      </a:r>
                      <a:endParaRPr lang="en-GB" sz="800" b="1" baseline="300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1416" marR="91416" marT="27425" marB="274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011">
                <a:tc>
                  <a:txBody>
                    <a:bodyPr/>
                    <a:lstStyle/>
                    <a:p>
                      <a:pPr marL="0" indent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No. of events, n (%)</a:t>
                      </a:r>
                    </a:p>
                  </a:txBody>
                  <a:tcPr marL="0" marR="0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122 (51.7)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132 (54.3)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473420"/>
                  </a:ext>
                </a:extLst>
              </a:tr>
              <a:tr h="126011">
                <a:tc>
                  <a:txBody>
                    <a:bodyPr/>
                    <a:lstStyle/>
                    <a:p>
                      <a:pPr marL="0" indent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Median PFS, mo</a:t>
                      </a:r>
                      <a:b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</a:br>
                      <a: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0" marR="0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12.8</a:t>
                      </a:r>
                      <a:br>
                        <a:rPr lang="en-GB" sz="8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GB" sz="8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(11.2, 15.9)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7.1</a:t>
                      </a:r>
                      <a:br>
                        <a:rPr lang="en-GB" sz="8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GB" sz="8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(6.8, 8.5)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845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HR (95% CI)</a:t>
                      </a:r>
                    </a:p>
                  </a:txBody>
                  <a:tcPr marL="0" marR="0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18895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0.53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(0.41, 0.68)</a:t>
                      </a:r>
                      <a:b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p&lt;0.001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218895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95454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Times New Roman"/>
                        <a:cs typeface="Palatino Linotype"/>
                      </a:endParaRPr>
                    </a:p>
                  </a:txBody>
                  <a:tcPr marL="91416" marR="91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11713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C973AEB0-A63C-527A-F0E6-35DC14BE79D6}"/>
              </a:ext>
            </a:extLst>
          </p:cNvPr>
          <p:cNvSpPr txBox="1"/>
          <p:nvPr/>
        </p:nvSpPr>
        <p:spPr>
          <a:xfrm rot="16200000">
            <a:off x="-244956" y="3568627"/>
            <a:ext cx="151355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defTabSz="1218621">
              <a:defRPr/>
            </a:pPr>
            <a:r>
              <a:rPr lang="en-GB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Probability of PFS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01267E-1426-F3EC-4411-0D61711685F7}"/>
              </a:ext>
            </a:extLst>
          </p:cNvPr>
          <p:cNvSpPr txBox="1"/>
          <p:nvPr/>
        </p:nvSpPr>
        <p:spPr>
          <a:xfrm>
            <a:off x="1797147" y="4952201"/>
            <a:ext cx="339935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8621">
              <a:defRPr/>
            </a:pPr>
            <a:r>
              <a:rPr lang="en-GB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Time (months)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89C5D-644B-1A04-7693-4DC60AB9EE3B}"/>
              </a:ext>
            </a:extLst>
          </p:cNvPr>
          <p:cNvSpPr txBox="1"/>
          <p:nvPr/>
        </p:nvSpPr>
        <p:spPr>
          <a:xfrm>
            <a:off x="598228" y="2671764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DD3E00-055D-04A3-E201-E56AAE6F5F4E}"/>
              </a:ext>
            </a:extLst>
          </p:cNvPr>
          <p:cNvSpPr txBox="1"/>
          <p:nvPr/>
        </p:nvSpPr>
        <p:spPr>
          <a:xfrm>
            <a:off x="598228" y="4648938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6E38E5-0E60-80CA-CC21-DF68929C0F0B}"/>
              </a:ext>
            </a:extLst>
          </p:cNvPr>
          <p:cNvSpPr txBox="1"/>
          <p:nvPr/>
        </p:nvSpPr>
        <p:spPr>
          <a:xfrm>
            <a:off x="598228" y="2868446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06311B-A38B-48C8-E09C-53556035A911}"/>
              </a:ext>
            </a:extLst>
          </p:cNvPr>
          <p:cNvSpPr txBox="1"/>
          <p:nvPr/>
        </p:nvSpPr>
        <p:spPr>
          <a:xfrm>
            <a:off x="598228" y="3051326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74F4E0-DBC9-05DE-53A9-AB5C30A50174}"/>
              </a:ext>
            </a:extLst>
          </p:cNvPr>
          <p:cNvSpPr txBox="1"/>
          <p:nvPr/>
        </p:nvSpPr>
        <p:spPr>
          <a:xfrm>
            <a:off x="598228" y="3251459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264440-2A31-F772-7C24-82F8AE7F6F4C}"/>
              </a:ext>
            </a:extLst>
          </p:cNvPr>
          <p:cNvSpPr txBox="1"/>
          <p:nvPr/>
        </p:nvSpPr>
        <p:spPr>
          <a:xfrm>
            <a:off x="598228" y="3461944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B1754C-B910-EB26-0E75-BDE3995EAF03}"/>
              </a:ext>
            </a:extLst>
          </p:cNvPr>
          <p:cNvSpPr txBox="1"/>
          <p:nvPr/>
        </p:nvSpPr>
        <p:spPr>
          <a:xfrm>
            <a:off x="598228" y="3655175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47514A-9787-26FD-7D80-E313F9AFA7B1}"/>
              </a:ext>
            </a:extLst>
          </p:cNvPr>
          <p:cNvSpPr txBox="1"/>
          <p:nvPr/>
        </p:nvSpPr>
        <p:spPr>
          <a:xfrm>
            <a:off x="598228" y="3848407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ADE5B8B-8F9A-52C1-C83A-D0243A486BA2}"/>
              </a:ext>
            </a:extLst>
          </p:cNvPr>
          <p:cNvSpPr txBox="1"/>
          <p:nvPr/>
        </p:nvSpPr>
        <p:spPr>
          <a:xfrm>
            <a:off x="598228" y="4045089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F851FC-F928-2365-B25E-08A367A2A87B}"/>
              </a:ext>
            </a:extLst>
          </p:cNvPr>
          <p:cNvSpPr txBox="1"/>
          <p:nvPr/>
        </p:nvSpPr>
        <p:spPr>
          <a:xfrm>
            <a:off x="598228" y="4252123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ED85EA-FE76-09C8-E9E8-4B2425EB3C61}"/>
              </a:ext>
            </a:extLst>
          </p:cNvPr>
          <p:cNvSpPr txBox="1"/>
          <p:nvPr/>
        </p:nvSpPr>
        <p:spPr>
          <a:xfrm>
            <a:off x="598228" y="4445355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4650067-DD09-B5AE-7570-1BB6FCC2E280}"/>
              </a:ext>
            </a:extLst>
          </p:cNvPr>
          <p:cNvSpPr txBox="1"/>
          <p:nvPr/>
        </p:nvSpPr>
        <p:spPr>
          <a:xfrm>
            <a:off x="836178" y="4805514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DD8894-0DAB-4CB8-EC0A-4040B3C60E7F}"/>
              </a:ext>
            </a:extLst>
          </p:cNvPr>
          <p:cNvSpPr txBox="1"/>
          <p:nvPr/>
        </p:nvSpPr>
        <p:spPr>
          <a:xfrm>
            <a:off x="1557346" y="4805514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C4B9E66-2B48-1964-0326-F5286BC7FC3C}"/>
              </a:ext>
            </a:extLst>
          </p:cNvPr>
          <p:cNvSpPr txBox="1"/>
          <p:nvPr/>
        </p:nvSpPr>
        <p:spPr>
          <a:xfrm>
            <a:off x="2275064" y="4805514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510ABAB-0776-1BB6-2A26-9EE2A91892E8}"/>
              </a:ext>
            </a:extLst>
          </p:cNvPr>
          <p:cNvSpPr txBox="1"/>
          <p:nvPr/>
        </p:nvSpPr>
        <p:spPr>
          <a:xfrm>
            <a:off x="2982430" y="4805514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5B6E9B7-8E89-5F7C-9247-0B0186D47044}"/>
              </a:ext>
            </a:extLst>
          </p:cNvPr>
          <p:cNvSpPr txBox="1"/>
          <p:nvPr/>
        </p:nvSpPr>
        <p:spPr>
          <a:xfrm>
            <a:off x="3693247" y="4805514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3C1FB80-FA10-F250-46BA-6F79A100449B}"/>
              </a:ext>
            </a:extLst>
          </p:cNvPr>
          <p:cNvSpPr txBox="1"/>
          <p:nvPr/>
        </p:nvSpPr>
        <p:spPr>
          <a:xfrm>
            <a:off x="4414416" y="4805514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7E79442-206A-320A-BA83-FDC68AE8442B}"/>
              </a:ext>
            </a:extLst>
          </p:cNvPr>
          <p:cNvSpPr txBox="1"/>
          <p:nvPr/>
        </p:nvSpPr>
        <p:spPr>
          <a:xfrm>
            <a:off x="5135528" y="4805514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F66EA72-DB64-4BB4-2CA5-2AB86E13E80B}"/>
              </a:ext>
            </a:extLst>
          </p:cNvPr>
          <p:cNvSpPr txBox="1"/>
          <p:nvPr/>
        </p:nvSpPr>
        <p:spPr>
          <a:xfrm>
            <a:off x="5834337" y="4805514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22C792D-4FCA-FB05-C108-1F0A6FC45C87}"/>
              </a:ext>
            </a:extLst>
          </p:cNvPr>
          <p:cNvSpPr txBox="1"/>
          <p:nvPr/>
        </p:nvSpPr>
        <p:spPr>
          <a:xfrm>
            <a:off x="-320819" y="4987891"/>
            <a:ext cx="110230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126">
              <a:spcAft>
                <a:spcPts val="600"/>
              </a:spcAft>
              <a:defRPr/>
            </a:pPr>
            <a:r>
              <a:rPr lang="en-GB" sz="1000" b="1" kern="0" noProof="0" dirty="0">
                <a:latin typeface="Arial" panose="020B0604020202020204" pitchFamily="34" charset="0"/>
                <a:cs typeface="Arial" panose="020B0604020202020204" pitchFamily="34" charset="0"/>
              </a:rPr>
              <a:t>No. at risk</a:t>
            </a:r>
          </a:p>
          <a:p>
            <a:pPr algn="r" defTabSz="914126">
              <a:spcAft>
                <a:spcPts val="600"/>
              </a:spcAft>
              <a:defRPr/>
            </a:pPr>
            <a:r>
              <a:rPr lang="en-GB" sz="1000" b="1" kern="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EC+</a:t>
            </a:r>
            <a:br>
              <a:rPr lang="en-GB" sz="1000" b="1" kern="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1" kern="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FOLFOX6</a:t>
            </a:r>
          </a:p>
          <a:p>
            <a:pPr algn="r" defTabSz="914126">
              <a:spcAft>
                <a:spcPts val="600"/>
              </a:spcAft>
              <a:defRPr/>
            </a:pPr>
            <a:r>
              <a:rPr lang="en-GB" sz="1000" b="1" kern="0" noProof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46BF06E-5F97-7884-1620-2DD5A7C33EAF}"/>
              </a:ext>
            </a:extLst>
          </p:cNvPr>
          <p:cNvSpPr txBox="1"/>
          <p:nvPr/>
        </p:nvSpPr>
        <p:spPr>
          <a:xfrm>
            <a:off x="836178" y="5288734"/>
            <a:ext cx="2588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236</a:t>
            </a:r>
          </a:p>
          <a:p>
            <a:pPr algn="ctr" defTabSz="914126">
              <a:defRPr/>
            </a:pPr>
            <a:endParaRPr lang="en-GB" sz="1000" kern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243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564EA4D-830A-D814-7BBD-8E3FEC20FF9A}"/>
              </a:ext>
            </a:extLst>
          </p:cNvPr>
          <p:cNvSpPr txBox="1"/>
          <p:nvPr/>
        </p:nvSpPr>
        <p:spPr>
          <a:xfrm>
            <a:off x="1557346" y="5288734"/>
            <a:ext cx="2588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156</a:t>
            </a:r>
          </a:p>
          <a:p>
            <a:pPr algn="ctr" defTabSz="914126">
              <a:defRPr/>
            </a:pPr>
            <a:endParaRPr lang="en-GB" sz="1000" kern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5C13F6C-C208-C4B1-ED8E-165DC3159A83}"/>
              </a:ext>
            </a:extLst>
          </p:cNvPr>
          <p:cNvSpPr txBox="1"/>
          <p:nvPr/>
        </p:nvSpPr>
        <p:spPr>
          <a:xfrm>
            <a:off x="2275064" y="5288734"/>
            <a:ext cx="2588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</a:p>
          <a:p>
            <a:pPr algn="ctr" defTabSz="914126">
              <a:defRPr/>
            </a:pPr>
            <a:endParaRPr lang="en-GB" sz="1000" kern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C8C79CD-56AD-AC22-CF60-18E526548D91}"/>
              </a:ext>
            </a:extLst>
          </p:cNvPr>
          <p:cNvSpPr txBox="1"/>
          <p:nvPr/>
        </p:nvSpPr>
        <p:spPr>
          <a:xfrm>
            <a:off x="2982430" y="5288734"/>
            <a:ext cx="2588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  <a:p>
            <a:pPr algn="ctr" defTabSz="914126">
              <a:defRPr/>
            </a:pPr>
            <a:endParaRPr lang="en-GB" sz="1000" kern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08AA38D-BA74-A159-502B-0724B3F6FF5C}"/>
              </a:ext>
            </a:extLst>
          </p:cNvPr>
          <p:cNvSpPr txBox="1"/>
          <p:nvPr/>
        </p:nvSpPr>
        <p:spPr>
          <a:xfrm>
            <a:off x="3693247" y="5288734"/>
            <a:ext cx="2588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  <a:p>
            <a:pPr algn="ctr" defTabSz="914126">
              <a:defRPr/>
            </a:pPr>
            <a:endParaRPr lang="en-GB" sz="1000" kern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0B7F273-E53E-A3BA-0698-E17D11389A54}"/>
              </a:ext>
            </a:extLst>
          </p:cNvPr>
          <p:cNvSpPr txBox="1"/>
          <p:nvPr/>
        </p:nvSpPr>
        <p:spPr>
          <a:xfrm>
            <a:off x="4414416" y="5288734"/>
            <a:ext cx="2588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 defTabSz="914126">
              <a:defRPr/>
            </a:pPr>
            <a:endParaRPr lang="en-GB" sz="1000" kern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63A88D3-6D0A-1805-48DA-F88215939EE6}"/>
              </a:ext>
            </a:extLst>
          </p:cNvPr>
          <p:cNvSpPr txBox="1"/>
          <p:nvPr/>
        </p:nvSpPr>
        <p:spPr>
          <a:xfrm>
            <a:off x="5135528" y="5288734"/>
            <a:ext cx="2588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 defTabSz="914126">
              <a:defRPr/>
            </a:pPr>
            <a:endParaRPr lang="en-GB" sz="1000" kern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C631CBC-55B4-E519-C193-DAC27BE7DE43}"/>
              </a:ext>
            </a:extLst>
          </p:cNvPr>
          <p:cNvSpPr txBox="1"/>
          <p:nvPr/>
        </p:nvSpPr>
        <p:spPr>
          <a:xfrm>
            <a:off x="4292109" y="3979761"/>
            <a:ext cx="110230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126">
              <a:defRPr/>
            </a:pPr>
            <a:r>
              <a:rPr lang="en-GB" sz="1000" b="1" kern="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EC+FOLFOX6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451A59B-EAA4-17A8-0D90-C7912A020F11}"/>
              </a:ext>
            </a:extLst>
          </p:cNvPr>
          <p:cNvSpPr txBox="1"/>
          <p:nvPr/>
        </p:nvSpPr>
        <p:spPr>
          <a:xfrm>
            <a:off x="3560541" y="4524276"/>
            <a:ext cx="110230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126">
              <a:defRPr/>
            </a:pPr>
            <a:r>
              <a:rPr lang="en-GB" sz="1000" b="1" kern="0" noProof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</a:p>
        </p:txBody>
      </p:sp>
      <p:grpSp>
        <p:nvGrpSpPr>
          <p:cNvPr id="90" name="Graphic 87">
            <a:extLst>
              <a:ext uri="{FF2B5EF4-FFF2-40B4-BE49-F238E27FC236}">
                <a16:creationId xmlns:a16="http://schemas.microsoft.com/office/drawing/2014/main" id="{FBD5513F-FAD6-3685-38C7-42A2D05C4FB9}"/>
              </a:ext>
            </a:extLst>
          </p:cNvPr>
          <p:cNvGrpSpPr/>
          <p:nvPr/>
        </p:nvGrpSpPr>
        <p:grpSpPr>
          <a:xfrm>
            <a:off x="911820" y="2744796"/>
            <a:ext cx="5053279" cy="2032254"/>
            <a:chOff x="1005338" y="2744796"/>
            <a:chExt cx="5053279" cy="2032254"/>
          </a:xfrm>
        </p:grpSpPr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D5F89F84-2F63-CDD6-EF28-D34966706238}"/>
                </a:ext>
              </a:extLst>
            </p:cNvPr>
            <p:cNvSpPr/>
            <p:nvPr/>
          </p:nvSpPr>
          <p:spPr>
            <a:xfrm>
              <a:off x="1055325" y="2744796"/>
              <a:ext cx="15240" cy="1982571"/>
            </a:xfrm>
            <a:custGeom>
              <a:avLst/>
              <a:gdLst>
                <a:gd name="connsiteX0" fmla="*/ 0 w 15240"/>
                <a:gd name="connsiteY0" fmla="*/ 1982572 h 1982571"/>
                <a:gd name="connsiteX1" fmla="*/ 0 w 15240"/>
                <a:gd name="connsiteY1" fmla="*/ 0 h 198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" h="1982571">
                  <a:moveTo>
                    <a:pt x="0" y="1982572"/>
                  </a:moveTo>
                  <a:lnTo>
                    <a:pt x="0" y="0"/>
                  </a:lnTo>
                </a:path>
              </a:pathLst>
            </a:custGeom>
            <a:ln w="11428" cap="sq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9728E4EE-2C50-F00A-DCB3-BC7319D96C68}"/>
                </a:ext>
              </a:extLst>
            </p:cNvPr>
            <p:cNvSpPr/>
            <p:nvPr/>
          </p:nvSpPr>
          <p:spPr>
            <a:xfrm>
              <a:off x="1055325" y="4727367"/>
              <a:ext cx="5003291" cy="15240"/>
            </a:xfrm>
            <a:custGeom>
              <a:avLst/>
              <a:gdLst>
                <a:gd name="connsiteX0" fmla="*/ 5003292 w 5003291"/>
                <a:gd name="connsiteY0" fmla="*/ 0 h 15240"/>
                <a:gd name="connsiteX1" fmla="*/ 0 w 5003291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03291" h="15240">
                  <a:moveTo>
                    <a:pt x="5003292" y="0"/>
                  </a:moveTo>
                  <a:lnTo>
                    <a:pt x="0" y="0"/>
                  </a:lnTo>
                </a:path>
              </a:pathLst>
            </a:custGeom>
            <a:ln w="11428" cap="sq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8CD60592-B2E9-4A0A-8B1F-CCF918106054}"/>
                </a:ext>
              </a:extLst>
            </p:cNvPr>
            <p:cNvSpPr/>
            <p:nvPr/>
          </p:nvSpPr>
          <p:spPr>
            <a:xfrm>
              <a:off x="1005643" y="2744796"/>
              <a:ext cx="49682" cy="15240"/>
            </a:xfrm>
            <a:custGeom>
              <a:avLst/>
              <a:gdLst>
                <a:gd name="connsiteX0" fmla="*/ 49682 w 49682"/>
                <a:gd name="connsiteY0" fmla="*/ 0 h 15240"/>
                <a:gd name="connsiteX1" fmla="*/ 0 w 49682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82" h="15240">
                  <a:moveTo>
                    <a:pt x="49682" y="0"/>
                  </a:moveTo>
                  <a:lnTo>
                    <a:pt x="0" y="0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92B685D9-21BA-C627-9FCA-4D2D40C5FB09}"/>
                </a:ext>
              </a:extLst>
            </p:cNvPr>
            <p:cNvSpPr/>
            <p:nvPr/>
          </p:nvSpPr>
          <p:spPr>
            <a:xfrm>
              <a:off x="1005643" y="2943068"/>
              <a:ext cx="49682" cy="15240"/>
            </a:xfrm>
            <a:custGeom>
              <a:avLst/>
              <a:gdLst>
                <a:gd name="connsiteX0" fmla="*/ 49682 w 49682"/>
                <a:gd name="connsiteY0" fmla="*/ 0 h 15240"/>
                <a:gd name="connsiteX1" fmla="*/ 0 w 49682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82" h="15240">
                  <a:moveTo>
                    <a:pt x="49682" y="0"/>
                  </a:moveTo>
                  <a:lnTo>
                    <a:pt x="0" y="0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89AC5DD5-E763-5CEE-7715-674A3B2220DE}"/>
                </a:ext>
              </a:extLst>
            </p:cNvPr>
            <p:cNvSpPr/>
            <p:nvPr/>
          </p:nvSpPr>
          <p:spPr>
            <a:xfrm>
              <a:off x="1005643" y="3537885"/>
              <a:ext cx="49682" cy="15240"/>
            </a:xfrm>
            <a:custGeom>
              <a:avLst/>
              <a:gdLst>
                <a:gd name="connsiteX0" fmla="*/ 49682 w 49682"/>
                <a:gd name="connsiteY0" fmla="*/ 0 h 15240"/>
                <a:gd name="connsiteX1" fmla="*/ 0 w 49682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82" h="15240">
                  <a:moveTo>
                    <a:pt x="49682" y="0"/>
                  </a:moveTo>
                  <a:lnTo>
                    <a:pt x="0" y="0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6440A318-5EC6-D79D-A2CE-F90F021B7ED6}"/>
                </a:ext>
              </a:extLst>
            </p:cNvPr>
            <p:cNvSpPr/>
            <p:nvPr/>
          </p:nvSpPr>
          <p:spPr>
            <a:xfrm>
              <a:off x="1005643" y="3339613"/>
              <a:ext cx="49682" cy="15240"/>
            </a:xfrm>
            <a:custGeom>
              <a:avLst/>
              <a:gdLst>
                <a:gd name="connsiteX0" fmla="*/ 49682 w 49682"/>
                <a:gd name="connsiteY0" fmla="*/ 0 h 15240"/>
                <a:gd name="connsiteX1" fmla="*/ 0 w 49682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82" h="15240">
                  <a:moveTo>
                    <a:pt x="49682" y="0"/>
                  </a:moveTo>
                  <a:lnTo>
                    <a:pt x="0" y="0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7999ADA8-0559-B643-58B7-57FE8B72F4F8}"/>
                </a:ext>
              </a:extLst>
            </p:cNvPr>
            <p:cNvSpPr/>
            <p:nvPr/>
          </p:nvSpPr>
          <p:spPr>
            <a:xfrm>
              <a:off x="1005643" y="3141340"/>
              <a:ext cx="49682" cy="15240"/>
            </a:xfrm>
            <a:custGeom>
              <a:avLst/>
              <a:gdLst>
                <a:gd name="connsiteX0" fmla="*/ 49682 w 49682"/>
                <a:gd name="connsiteY0" fmla="*/ 0 h 15240"/>
                <a:gd name="connsiteX1" fmla="*/ 0 w 49682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82" h="15240">
                  <a:moveTo>
                    <a:pt x="49682" y="0"/>
                  </a:moveTo>
                  <a:lnTo>
                    <a:pt x="0" y="0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2F8FFA37-0858-C622-F459-B172FCE28CA6}"/>
                </a:ext>
              </a:extLst>
            </p:cNvPr>
            <p:cNvSpPr/>
            <p:nvPr/>
          </p:nvSpPr>
          <p:spPr>
            <a:xfrm>
              <a:off x="1005643" y="3934278"/>
              <a:ext cx="49682" cy="15240"/>
            </a:xfrm>
            <a:custGeom>
              <a:avLst/>
              <a:gdLst>
                <a:gd name="connsiteX0" fmla="*/ 49682 w 49682"/>
                <a:gd name="connsiteY0" fmla="*/ 0 h 15240"/>
                <a:gd name="connsiteX1" fmla="*/ 0 w 49682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82" h="15240">
                  <a:moveTo>
                    <a:pt x="49682" y="0"/>
                  </a:moveTo>
                  <a:lnTo>
                    <a:pt x="0" y="0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DDDFDBE5-48AA-8512-1B99-C9C579EE5334}"/>
                </a:ext>
              </a:extLst>
            </p:cNvPr>
            <p:cNvSpPr/>
            <p:nvPr/>
          </p:nvSpPr>
          <p:spPr>
            <a:xfrm>
              <a:off x="1005338" y="3736005"/>
              <a:ext cx="49682" cy="15240"/>
            </a:xfrm>
            <a:custGeom>
              <a:avLst/>
              <a:gdLst>
                <a:gd name="connsiteX0" fmla="*/ 49682 w 49682"/>
                <a:gd name="connsiteY0" fmla="*/ 0 h 15240"/>
                <a:gd name="connsiteX1" fmla="*/ 0 w 49682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82" h="15240">
                  <a:moveTo>
                    <a:pt x="49682" y="0"/>
                  </a:moveTo>
                  <a:lnTo>
                    <a:pt x="0" y="0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E77DA0FF-3B7C-107A-6FB7-15A1CBA772CD}"/>
                </a:ext>
              </a:extLst>
            </p:cNvPr>
            <p:cNvSpPr/>
            <p:nvPr/>
          </p:nvSpPr>
          <p:spPr>
            <a:xfrm>
              <a:off x="1005643" y="4330822"/>
              <a:ext cx="49682" cy="15240"/>
            </a:xfrm>
            <a:custGeom>
              <a:avLst/>
              <a:gdLst>
                <a:gd name="connsiteX0" fmla="*/ 49682 w 49682"/>
                <a:gd name="connsiteY0" fmla="*/ 0 h 15240"/>
                <a:gd name="connsiteX1" fmla="*/ 0 w 49682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82" h="15240">
                  <a:moveTo>
                    <a:pt x="49682" y="0"/>
                  </a:moveTo>
                  <a:lnTo>
                    <a:pt x="0" y="0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8A98D4DF-A15D-6AF5-8561-C2B7220928EB}"/>
                </a:ext>
              </a:extLst>
            </p:cNvPr>
            <p:cNvSpPr/>
            <p:nvPr/>
          </p:nvSpPr>
          <p:spPr>
            <a:xfrm>
              <a:off x="1005643" y="4132550"/>
              <a:ext cx="49682" cy="15240"/>
            </a:xfrm>
            <a:custGeom>
              <a:avLst/>
              <a:gdLst>
                <a:gd name="connsiteX0" fmla="*/ 49682 w 49682"/>
                <a:gd name="connsiteY0" fmla="*/ 0 h 15240"/>
                <a:gd name="connsiteX1" fmla="*/ 0 w 49682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82" h="15240">
                  <a:moveTo>
                    <a:pt x="49682" y="0"/>
                  </a:moveTo>
                  <a:lnTo>
                    <a:pt x="0" y="0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5B11CA2D-7777-3CD0-949E-7B8D389CB99D}"/>
                </a:ext>
              </a:extLst>
            </p:cNvPr>
            <p:cNvSpPr/>
            <p:nvPr/>
          </p:nvSpPr>
          <p:spPr>
            <a:xfrm>
              <a:off x="1005643" y="4727367"/>
              <a:ext cx="49682" cy="15240"/>
            </a:xfrm>
            <a:custGeom>
              <a:avLst/>
              <a:gdLst>
                <a:gd name="connsiteX0" fmla="*/ 49682 w 49682"/>
                <a:gd name="connsiteY0" fmla="*/ 0 h 15240"/>
                <a:gd name="connsiteX1" fmla="*/ 0 w 49682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82" h="15240">
                  <a:moveTo>
                    <a:pt x="49682" y="0"/>
                  </a:moveTo>
                  <a:lnTo>
                    <a:pt x="0" y="0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FCFCB7EA-8AC5-5BAE-D698-263D33D21165}"/>
                </a:ext>
              </a:extLst>
            </p:cNvPr>
            <p:cNvSpPr/>
            <p:nvPr/>
          </p:nvSpPr>
          <p:spPr>
            <a:xfrm>
              <a:off x="1005643" y="4529095"/>
              <a:ext cx="49682" cy="15240"/>
            </a:xfrm>
            <a:custGeom>
              <a:avLst/>
              <a:gdLst>
                <a:gd name="connsiteX0" fmla="*/ 49682 w 49682"/>
                <a:gd name="connsiteY0" fmla="*/ 0 h 15240"/>
                <a:gd name="connsiteX1" fmla="*/ 0 w 49682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82" h="15240">
                  <a:moveTo>
                    <a:pt x="49682" y="0"/>
                  </a:moveTo>
                  <a:lnTo>
                    <a:pt x="0" y="0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47205BF8-C6FD-3E83-7566-902A505CA0FC}"/>
                </a:ext>
              </a:extLst>
            </p:cNvPr>
            <p:cNvSpPr/>
            <p:nvPr/>
          </p:nvSpPr>
          <p:spPr>
            <a:xfrm>
              <a:off x="1055325" y="4727367"/>
              <a:ext cx="15240" cy="49682"/>
            </a:xfrm>
            <a:custGeom>
              <a:avLst/>
              <a:gdLst>
                <a:gd name="connsiteX0" fmla="*/ 0 w 15240"/>
                <a:gd name="connsiteY0" fmla="*/ 0 h 49682"/>
                <a:gd name="connsiteX1" fmla="*/ 0 w 15240"/>
                <a:gd name="connsiteY1" fmla="*/ 49682 h 4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" h="49682">
                  <a:moveTo>
                    <a:pt x="0" y="0"/>
                  </a:moveTo>
                  <a:lnTo>
                    <a:pt x="0" y="49682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93FE2EC4-8A93-0C08-BBAD-654C5E50459B}"/>
                </a:ext>
              </a:extLst>
            </p:cNvPr>
            <p:cNvSpPr/>
            <p:nvPr/>
          </p:nvSpPr>
          <p:spPr>
            <a:xfrm>
              <a:off x="2484837" y="4727367"/>
              <a:ext cx="15240" cy="49682"/>
            </a:xfrm>
            <a:custGeom>
              <a:avLst/>
              <a:gdLst>
                <a:gd name="connsiteX0" fmla="*/ 0 w 15240"/>
                <a:gd name="connsiteY0" fmla="*/ 0 h 49682"/>
                <a:gd name="connsiteX1" fmla="*/ 0 w 15240"/>
                <a:gd name="connsiteY1" fmla="*/ 49682 h 4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" h="49682">
                  <a:moveTo>
                    <a:pt x="0" y="0"/>
                  </a:moveTo>
                  <a:lnTo>
                    <a:pt x="0" y="49682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445C3D4A-5726-AE67-CD8D-7814340BA746}"/>
                </a:ext>
              </a:extLst>
            </p:cNvPr>
            <p:cNvSpPr/>
            <p:nvPr/>
          </p:nvSpPr>
          <p:spPr>
            <a:xfrm>
              <a:off x="3914349" y="4727367"/>
              <a:ext cx="15240" cy="49682"/>
            </a:xfrm>
            <a:custGeom>
              <a:avLst/>
              <a:gdLst>
                <a:gd name="connsiteX0" fmla="*/ 0 w 15240"/>
                <a:gd name="connsiteY0" fmla="*/ 0 h 49682"/>
                <a:gd name="connsiteX1" fmla="*/ 0 w 15240"/>
                <a:gd name="connsiteY1" fmla="*/ 49682 h 4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" h="49682">
                  <a:moveTo>
                    <a:pt x="0" y="0"/>
                  </a:moveTo>
                  <a:lnTo>
                    <a:pt x="0" y="49682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9D435846-1ABD-B49E-96D3-3BFA24BDC559}"/>
                </a:ext>
              </a:extLst>
            </p:cNvPr>
            <p:cNvSpPr/>
            <p:nvPr/>
          </p:nvSpPr>
          <p:spPr>
            <a:xfrm>
              <a:off x="4629105" y="4727367"/>
              <a:ext cx="15240" cy="49682"/>
            </a:xfrm>
            <a:custGeom>
              <a:avLst/>
              <a:gdLst>
                <a:gd name="connsiteX0" fmla="*/ 0 w 15240"/>
                <a:gd name="connsiteY0" fmla="*/ 0 h 49682"/>
                <a:gd name="connsiteX1" fmla="*/ 0 w 15240"/>
                <a:gd name="connsiteY1" fmla="*/ 49682 h 4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" h="49682">
                  <a:moveTo>
                    <a:pt x="0" y="0"/>
                  </a:moveTo>
                  <a:lnTo>
                    <a:pt x="0" y="49682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5A174D3E-742D-2A6B-CF19-CEB9CAB0E2F5}"/>
                </a:ext>
              </a:extLst>
            </p:cNvPr>
            <p:cNvSpPr/>
            <p:nvPr/>
          </p:nvSpPr>
          <p:spPr>
            <a:xfrm>
              <a:off x="5343861" y="4727367"/>
              <a:ext cx="15240" cy="49682"/>
            </a:xfrm>
            <a:custGeom>
              <a:avLst/>
              <a:gdLst>
                <a:gd name="connsiteX0" fmla="*/ 0 w 15240"/>
                <a:gd name="connsiteY0" fmla="*/ 0 h 49682"/>
                <a:gd name="connsiteX1" fmla="*/ 0 w 15240"/>
                <a:gd name="connsiteY1" fmla="*/ 49682 h 4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" h="49682">
                  <a:moveTo>
                    <a:pt x="0" y="0"/>
                  </a:moveTo>
                  <a:lnTo>
                    <a:pt x="0" y="49682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366DC56C-C8B4-0A1F-E63B-C08B6634844F}"/>
                </a:ext>
              </a:extLst>
            </p:cNvPr>
            <p:cNvSpPr/>
            <p:nvPr/>
          </p:nvSpPr>
          <p:spPr>
            <a:xfrm>
              <a:off x="6058617" y="4727367"/>
              <a:ext cx="15240" cy="49682"/>
            </a:xfrm>
            <a:custGeom>
              <a:avLst/>
              <a:gdLst>
                <a:gd name="connsiteX0" fmla="*/ 0 w 15240"/>
                <a:gd name="connsiteY0" fmla="*/ 0 h 49682"/>
                <a:gd name="connsiteX1" fmla="*/ 0 w 15240"/>
                <a:gd name="connsiteY1" fmla="*/ 49682 h 4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" h="49682">
                  <a:moveTo>
                    <a:pt x="0" y="0"/>
                  </a:moveTo>
                  <a:lnTo>
                    <a:pt x="0" y="49682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11128F35-144E-AED1-7A8E-E208A2A50FB4}"/>
                </a:ext>
              </a:extLst>
            </p:cNvPr>
            <p:cNvSpPr/>
            <p:nvPr/>
          </p:nvSpPr>
          <p:spPr>
            <a:xfrm>
              <a:off x="1770081" y="4727367"/>
              <a:ext cx="15240" cy="49682"/>
            </a:xfrm>
            <a:custGeom>
              <a:avLst/>
              <a:gdLst>
                <a:gd name="connsiteX0" fmla="*/ 0 w 15240"/>
                <a:gd name="connsiteY0" fmla="*/ 0 h 49682"/>
                <a:gd name="connsiteX1" fmla="*/ 0 w 15240"/>
                <a:gd name="connsiteY1" fmla="*/ 49682 h 4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" h="49682">
                  <a:moveTo>
                    <a:pt x="0" y="0"/>
                  </a:moveTo>
                  <a:lnTo>
                    <a:pt x="0" y="49682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E4E29B88-089A-CF73-6ECC-0E629E2C7669}"/>
                </a:ext>
              </a:extLst>
            </p:cNvPr>
            <p:cNvSpPr/>
            <p:nvPr/>
          </p:nvSpPr>
          <p:spPr>
            <a:xfrm>
              <a:off x="3199593" y="4727367"/>
              <a:ext cx="15240" cy="49682"/>
            </a:xfrm>
            <a:custGeom>
              <a:avLst/>
              <a:gdLst>
                <a:gd name="connsiteX0" fmla="*/ 0 w 15240"/>
                <a:gd name="connsiteY0" fmla="*/ 0 h 49682"/>
                <a:gd name="connsiteX1" fmla="*/ 0 w 15240"/>
                <a:gd name="connsiteY1" fmla="*/ 49682 h 4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" h="49682">
                  <a:moveTo>
                    <a:pt x="0" y="0"/>
                  </a:moveTo>
                  <a:lnTo>
                    <a:pt x="0" y="49682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  <p:grpSp>
        <p:nvGrpSpPr>
          <p:cNvPr id="112" name="Graphic 87">
            <a:extLst>
              <a:ext uri="{FF2B5EF4-FFF2-40B4-BE49-F238E27FC236}">
                <a16:creationId xmlns:a16="http://schemas.microsoft.com/office/drawing/2014/main" id="{B088BCDD-7A37-E01A-CAE9-EA281F20403A}"/>
              </a:ext>
            </a:extLst>
          </p:cNvPr>
          <p:cNvGrpSpPr/>
          <p:nvPr/>
        </p:nvGrpSpPr>
        <p:grpSpPr>
          <a:xfrm>
            <a:off x="927670" y="2707000"/>
            <a:ext cx="4175302" cy="1783384"/>
            <a:chOff x="1021188" y="2707000"/>
            <a:chExt cx="4175302" cy="1783384"/>
          </a:xfrm>
          <a:noFill/>
        </p:grpSpPr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74156DDD-8087-B6AC-2894-41460FF542C3}"/>
                </a:ext>
              </a:extLst>
            </p:cNvPr>
            <p:cNvSpPr/>
            <p:nvPr/>
          </p:nvSpPr>
          <p:spPr>
            <a:xfrm>
              <a:off x="1021188" y="2707000"/>
              <a:ext cx="4175302" cy="1783384"/>
            </a:xfrm>
            <a:custGeom>
              <a:avLst/>
              <a:gdLst>
                <a:gd name="connsiteX0" fmla="*/ 4136746 w 4175302"/>
                <a:gd name="connsiteY0" fmla="*/ 1706880 h 1783384"/>
                <a:gd name="connsiteX1" fmla="*/ 4136746 w 4175302"/>
                <a:gd name="connsiteY1" fmla="*/ 1783385 h 1783384"/>
                <a:gd name="connsiteX2" fmla="*/ 4175303 w 4175302"/>
                <a:gd name="connsiteY2" fmla="*/ 1745132 h 1783384"/>
                <a:gd name="connsiteX3" fmla="*/ 4098341 w 4175302"/>
                <a:gd name="connsiteY3" fmla="*/ 1745132 h 1783384"/>
                <a:gd name="connsiteX4" fmla="*/ 3447898 w 4175302"/>
                <a:gd name="connsiteY4" fmla="*/ 1706880 h 1783384"/>
                <a:gd name="connsiteX5" fmla="*/ 3447898 w 4175302"/>
                <a:gd name="connsiteY5" fmla="*/ 1783385 h 1783384"/>
                <a:gd name="connsiteX6" fmla="*/ 3486455 w 4175302"/>
                <a:gd name="connsiteY6" fmla="*/ 1745132 h 1783384"/>
                <a:gd name="connsiteX7" fmla="*/ 3409341 w 4175302"/>
                <a:gd name="connsiteY7" fmla="*/ 1745132 h 1783384"/>
                <a:gd name="connsiteX8" fmla="*/ 3080309 w 4175302"/>
                <a:gd name="connsiteY8" fmla="*/ 1706880 h 1783384"/>
                <a:gd name="connsiteX9" fmla="*/ 3080309 w 4175302"/>
                <a:gd name="connsiteY9" fmla="*/ 1783385 h 1783384"/>
                <a:gd name="connsiteX10" fmla="*/ 3118866 w 4175302"/>
                <a:gd name="connsiteY10" fmla="*/ 1745132 h 1783384"/>
                <a:gd name="connsiteX11" fmla="*/ 3041904 w 4175302"/>
                <a:gd name="connsiteY11" fmla="*/ 1745132 h 1783384"/>
                <a:gd name="connsiteX12" fmla="*/ 2863139 w 4175302"/>
                <a:gd name="connsiteY12" fmla="*/ 1706880 h 1783384"/>
                <a:gd name="connsiteX13" fmla="*/ 2863139 w 4175302"/>
                <a:gd name="connsiteY13" fmla="*/ 1783385 h 1783384"/>
                <a:gd name="connsiteX14" fmla="*/ 2901696 w 4175302"/>
                <a:gd name="connsiteY14" fmla="*/ 1745132 h 1783384"/>
                <a:gd name="connsiteX15" fmla="*/ 2824734 w 4175302"/>
                <a:gd name="connsiteY15" fmla="*/ 1745132 h 1783384"/>
                <a:gd name="connsiteX16" fmla="*/ 2617775 w 4175302"/>
                <a:gd name="connsiteY16" fmla="*/ 1636929 h 1783384"/>
                <a:gd name="connsiteX17" fmla="*/ 2617775 w 4175302"/>
                <a:gd name="connsiteY17" fmla="*/ 1713586 h 1783384"/>
                <a:gd name="connsiteX18" fmla="*/ 2656332 w 4175302"/>
                <a:gd name="connsiteY18" fmla="*/ 1675181 h 1783384"/>
                <a:gd name="connsiteX19" fmla="*/ 2579218 w 4175302"/>
                <a:gd name="connsiteY19" fmla="*/ 1675181 h 1783384"/>
                <a:gd name="connsiteX20" fmla="*/ 2589428 w 4175302"/>
                <a:gd name="connsiteY20" fmla="*/ 1636929 h 1783384"/>
                <a:gd name="connsiteX21" fmla="*/ 2589428 w 4175302"/>
                <a:gd name="connsiteY21" fmla="*/ 1713586 h 1783384"/>
                <a:gd name="connsiteX22" fmla="*/ 2627986 w 4175302"/>
                <a:gd name="connsiteY22" fmla="*/ 1675181 h 1783384"/>
                <a:gd name="connsiteX23" fmla="*/ 2551024 w 4175302"/>
                <a:gd name="connsiteY23" fmla="*/ 1675181 h 1783384"/>
                <a:gd name="connsiteX24" fmla="*/ 2417521 w 4175302"/>
                <a:gd name="connsiteY24" fmla="*/ 1636929 h 1783384"/>
                <a:gd name="connsiteX25" fmla="*/ 2417521 w 4175302"/>
                <a:gd name="connsiteY25" fmla="*/ 1713586 h 1783384"/>
                <a:gd name="connsiteX26" fmla="*/ 2456078 w 4175302"/>
                <a:gd name="connsiteY26" fmla="*/ 1675181 h 1783384"/>
                <a:gd name="connsiteX27" fmla="*/ 2379117 w 4175302"/>
                <a:gd name="connsiteY27" fmla="*/ 1675181 h 1783384"/>
                <a:gd name="connsiteX28" fmla="*/ 2391613 w 4175302"/>
                <a:gd name="connsiteY28" fmla="*/ 1636929 h 1783384"/>
                <a:gd name="connsiteX29" fmla="*/ 2391613 w 4175302"/>
                <a:gd name="connsiteY29" fmla="*/ 1713586 h 1783384"/>
                <a:gd name="connsiteX30" fmla="*/ 2430171 w 4175302"/>
                <a:gd name="connsiteY30" fmla="*/ 1675181 h 1783384"/>
                <a:gd name="connsiteX31" fmla="*/ 2353208 w 4175302"/>
                <a:gd name="connsiteY31" fmla="*/ 1675181 h 1783384"/>
                <a:gd name="connsiteX32" fmla="*/ 2396795 w 4175302"/>
                <a:gd name="connsiteY32" fmla="*/ 1636929 h 1783384"/>
                <a:gd name="connsiteX33" fmla="*/ 2396795 w 4175302"/>
                <a:gd name="connsiteY33" fmla="*/ 1713586 h 1783384"/>
                <a:gd name="connsiteX34" fmla="*/ 2435200 w 4175302"/>
                <a:gd name="connsiteY34" fmla="*/ 1675181 h 1783384"/>
                <a:gd name="connsiteX35" fmla="*/ 2358238 w 4175302"/>
                <a:gd name="connsiteY35" fmla="*/ 1675181 h 1783384"/>
                <a:gd name="connsiteX36" fmla="*/ 2174596 w 4175302"/>
                <a:gd name="connsiteY36" fmla="*/ 1604010 h 1783384"/>
                <a:gd name="connsiteX37" fmla="*/ 2174596 w 4175302"/>
                <a:gd name="connsiteY37" fmla="*/ 1680515 h 1783384"/>
                <a:gd name="connsiteX38" fmla="*/ 2213153 w 4175302"/>
                <a:gd name="connsiteY38" fmla="*/ 1642415 h 1783384"/>
                <a:gd name="connsiteX39" fmla="*/ 2136038 w 4175302"/>
                <a:gd name="connsiteY39" fmla="*/ 1642415 h 1783384"/>
                <a:gd name="connsiteX40" fmla="*/ 2033473 w 4175302"/>
                <a:gd name="connsiteY40" fmla="*/ 1604010 h 1783384"/>
                <a:gd name="connsiteX41" fmla="*/ 2033473 w 4175302"/>
                <a:gd name="connsiteY41" fmla="*/ 1680515 h 1783384"/>
                <a:gd name="connsiteX42" fmla="*/ 2072031 w 4175302"/>
                <a:gd name="connsiteY42" fmla="*/ 1642415 h 1783384"/>
                <a:gd name="connsiteX43" fmla="*/ 1995068 w 4175302"/>
                <a:gd name="connsiteY43" fmla="*/ 1642415 h 1783384"/>
                <a:gd name="connsiteX44" fmla="*/ 2002841 w 4175302"/>
                <a:gd name="connsiteY44" fmla="*/ 1604010 h 1783384"/>
                <a:gd name="connsiteX45" fmla="*/ 2002841 w 4175302"/>
                <a:gd name="connsiteY45" fmla="*/ 1680515 h 1783384"/>
                <a:gd name="connsiteX46" fmla="*/ 2041398 w 4175302"/>
                <a:gd name="connsiteY46" fmla="*/ 1642415 h 1783384"/>
                <a:gd name="connsiteX47" fmla="*/ 1964436 w 4175302"/>
                <a:gd name="connsiteY47" fmla="*/ 1642415 h 1783384"/>
                <a:gd name="connsiteX48" fmla="*/ 1929384 w 4175302"/>
                <a:gd name="connsiteY48" fmla="*/ 1604010 h 1783384"/>
                <a:gd name="connsiteX49" fmla="*/ 1929384 w 4175302"/>
                <a:gd name="connsiteY49" fmla="*/ 1680515 h 1783384"/>
                <a:gd name="connsiteX50" fmla="*/ 1967941 w 4175302"/>
                <a:gd name="connsiteY50" fmla="*/ 1642415 h 1783384"/>
                <a:gd name="connsiteX51" fmla="*/ 1890979 w 4175302"/>
                <a:gd name="connsiteY51" fmla="*/ 1642415 h 1783384"/>
                <a:gd name="connsiteX52" fmla="*/ 1849526 w 4175302"/>
                <a:gd name="connsiteY52" fmla="*/ 1604010 h 1783384"/>
                <a:gd name="connsiteX53" fmla="*/ 1849526 w 4175302"/>
                <a:gd name="connsiteY53" fmla="*/ 1680515 h 1783384"/>
                <a:gd name="connsiteX54" fmla="*/ 1888084 w 4175302"/>
                <a:gd name="connsiteY54" fmla="*/ 1642415 h 1783384"/>
                <a:gd name="connsiteX55" fmla="*/ 1811122 w 4175302"/>
                <a:gd name="connsiteY55" fmla="*/ 1642415 h 1783384"/>
                <a:gd name="connsiteX56" fmla="*/ 1826819 w 4175302"/>
                <a:gd name="connsiteY56" fmla="*/ 1604010 h 1783384"/>
                <a:gd name="connsiteX57" fmla="*/ 1826819 w 4175302"/>
                <a:gd name="connsiteY57" fmla="*/ 1680515 h 1783384"/>
                <a:gd name="connsiteX58" fmla="*/ 1865376 w 4175302"/>
                <a:gd name="connsiteY58" fmla="*/ 1642415 h 1783384"/>
                <a:gd name="connsiteX59" fmla="*/ 1788262 w 4175302"/>
                <a:gd name="connsiteY59" fmla="*/ 1642415 h 1783384"/>
                <a:gd name="connsiteX60" fmla="*/ 1579626 w 4175302"/>
                <a:gd name="connsiteY60" fmla="*/ 1477213 h 1783384"/>
                <a:gd name="connsiteX61" fmla="*/ 1579626 w 4175302"/>
                <a:gd name="connsiteY61" fmla="*/ 1553718 h 1783384"/>
                <a:gd name="connsiteX62" fmla="*/ 1618183 w 4175302"/>
                <a:gd name="connsiteY62" fmla="*/ 1515466 h 1783384"/>
                <a:gd name="connsiteX63" fmla="*/ 1541221 w 4175302"/>
                <a:gd name="connsiteY63" fmla="*/ 1515466 h 1783384"/>
                <a:gd name="connsiteX64" fmla="*/ 1522476 w 4175302"/>
                <a:gd name="connsiteY64" fmla="*/ 1477213 h 1783384"/>
                <a:gd name="connsiteX65" fmla="*/ 1522476 w 4175302"/>
                <a:gd name="connsiteY65" fmla="*/ 1553718 h 1783384"/>
                <a:gd name="connsiteX66" fmla="*/ 1561033 w 4175302"/>
                <a:gd name="connsiteY66" fmla="*/ 1515466 h 1783384"/>
                <a:gd name="connsiteX67" fmla="*/ 1483919 w 4175302"/>
                <a:gd name="connsiteY67" fmla="*/ 1515466 h 1783384"/>
                <a:gd name="connsiteX68" fmla="*/ 1514094 w 4175302"/>
                <a:gd name="connsiteY68" fmla="*/ 1440028 h 1783384"/>
                <a:gd name="connsiteX69" fmla="*/ 1514094 w 4175302"/>
                <a:gd name="connsiteY69" fmla="*/ 1516532 h 1783384"/>
                <a:gd name="connsiteX70" fmla="*/ 1552651 w 4175302"/>
                <a:gd name="connsiteY70" fmla="*/ 1478280 h 1783384"/>
                <a:gd name="connsiteX71" fmla="*/ 1475689 w 4175302"/>
                <a:gd name="connsiteY71" fmla="*/ 1478280 h 1783384"/>
                <a:gd name="connsiteX72" fmla="*/ 1501902 w 4175302"/>
                <a:gd name="connsiteY72" fmla="*/ 1402842 h 1783384"/>
                <a:gd name="connsiteX73" fmla="*/ 1501902 w 4175302"/>
                <a:gd name="connsiteY73" fmla="*/ 1479347 h 1783384"/>
                <a:gd name="connsiteX74" fmla="*/ 1540459 w 4175302"/>
                <a:gd name="connsiteY74" fmla="*/ 1441094 h 1783384"/>
                <a:gd name="connsiteX75" fmla="*/ 1463497 w 4175302"/>
                <a:gd name="connsiteY75" fmla="*/ 1441094 h 1783384"/>
                <a:gd name="connsiteX76" fmla="*/ 1344625 w 4175302"/>
                <a:gd name="connsiteY76" fmla="*/ 1317346 h 1783384"/>
                <a:gd name="connsiteX77" fmla="*/ 1344625 w 4175302"/>
                <a:gd name="connsiteY77" fmla="*/ 1393850 h 1783384"/>
                <a:gd name="connsiteX78" fmla="*/ 1383030 w 4175302"/>
                <a:gd name="connsiteY78" fmla="*/ 1355750 h 1783384"/>
                <a:gd name="connsiteX79" fmla="*/ 1306068 w 4175302"/>
                <a:gd name="connsiteY79" fmla="*/ 1355750 h 1783384"/>
                <a:gd name="connsiteX80" fmla="*/ 1189177 w 4175302"/>
                <a:gd name="connsiteY80" fmla="*/ 1251966 h 1783384"/>
                <a:gd name="connsiteX81" fmla="*/ 1189177 w 4175302"/>
                <a:gd name="connsiteY81" fmla="*/ 1328471 h 1783384"/>
                <a:gd name="connsiteX82" fmla="*/ 1227582 w 4175302"/>
                <a:gd name="connsiteY82" fmla="*/ 1290219 h 1783384"/>
                <a:gd name="connsiteX83" fmla="*/ 1150620 w 4175302"/>
                <a:gd name="connsiteY83" fmla="*/ 1290219 h 1783384"/>
                <a:gd name="connsiteX84" fmla="*/ 1203503 w 4175302"/>
                <a:gd name="connsiteY84" fmla="*/ 1251966 h 1783384"/>
                <a:gd name="connsiteX85" fmla="*/ 1203503 w 4175302"/>
                <a:gd name="connsiteY85" fmla="*/ 1328471 h 1783384"/>
                <a:gd name="connsiteX86" fmla="*/ 1242060 w 4175302"/>
                <a:gd name="connsiteY86" fmla="*/ 1290219 h 1783384"/>
                <a:gd name="connsiteX87" fmla="*/ 1164946 w 4175302"/>
                <a:gd name="connsiteY87" fmla="*/ 1290219 h 1783384"/>
                <a:gd name="connsiteX88" fmla="*/ 1198474 w 4175302"/>
                <a:gd name="connsiteY88" fmla="*/ 1251966 h 1783384"/>
                <a:gd name="connsiteX89" fmla="*/ 1198474 w 4175302"/>
                <a:gd name="connsiteY89" fmla="*/ 1328471 h 1783384"/>
                <a:gd name="connsiteX90" fmla="*/ 1236878 w 4175302"/>
                <a:gd name="connsiteY90" fmla="*/ 1290219 h 1783384"/>
                <a:gd name="connsiteX91" fmla="*/ 1159916 w 4175302"/>
                <a:gd name="connsiteY91" fmla="*/ 1290219 h 1783384"/>
                <a:gd name="connsiteX92" fmla="*/ 1192835 w 4175302"/>
                <a:gd name="connsiteY92" fmla="*/ 1251966 h 1783384"/>
                <a:gd name="connsiteX93" fmla="*/ 1192835 w 4175302"/>
                <a:gd name="connsiteY93" fmla="*/ 1328471 h 1783384"/>
                <a:gd name="connsiteX94" fmla="*/ 1231392 w 4175302"/>
                <a:gd name="connsiteY94" fmla="*/ 1290219 h 1783384"/>
                <a:gd name="connsiteX95" fmla="*/ 1154430 w 4175302"/>
                <a:gd name="connsiteY95" fmla="*/ 1290219 h 1783384"/>
                <a:gd name="connsiteX96" fmla="*/ 1070762 w 4175302"/>
                <a:gd name="connsiteY96" fmla="*/ 1162202 h 1783384"/>
                <a:gd name="connsiteX97" fmla="*/ 1070762 w 4175302"/>
                <a:gd name="connsiteY97" fmla="*/ 1238860 h 1783384"/>
                <a:gd name="connsiteX98" fmla="*/ 1109320 w 4175302"/>
                <a:gd name="connsiteY98" fmla="*/ 1200607 h 1783384"/>
                <a:gd name="connsiteX99" fmla="*/ 1032205 w 4175302"/>
                <a:gd name="connsiteY99" fmla="*/ 1200607 h 1783384"/>
                <a:gd name="connsiteX100" fmla="*/ 1052322 w 4175302"/>
                <a:gd name="connsiteY100" fmla="*/ 1146810 h 1783384"/>
                <a:gd name="connsiteX101" fmla="*/ 1052322 w 4175302"/>
                <a:gd name="connsiteY101" fmla="*/ 1223315 h 1783384"/>
                <a:gd name="connsiteX102" fmla="*/ 1090879 w 4175302"/>
                <a:gd name="connsiteY102" fmla="*/ 1185062 h 1783384"/>
                <a:gd name="connsiteX103" fmla="*/ 1013917 w 4175302"/>
                <a:gd name="connsiteY103" fmla="*/ 1185062 h 1783384"/>
                <a:gd name="connsiteX104" fmla="*/ 1048207 w 4175302"/>
                <a:gd name="connsiteY104" fmla="*/ 1131418 h 1783384"/>
                <a:gd name="connsiteX105" fmla="*/ 1048207 w 4175302"/>
                <a:gd name="connsiteY105" fmla="*/ 1208075 h 1783384"/>
                <a:gd name="connsiteX106" fmla="*/ 1086764 w 4175302"/>
                <a:gd name="connsiteY106" fmla="*/ 1169670 h 1783384"/>
                <a:gd name="connsiteX107" fmla="*/ 1009802 w 4175302"/>
                <a:gd name="connsiteY107" fmla="*/ 1169670 h 1783384"/>
                <a:gd name="connsiteX108" fmla="*/ 997153 w 4175302"/>
                <a:gd name="connsiteY108" fmla="*/ 1033120 h 1783384"/>
                <a:gd name="connsiteX109" fmla="*/ 997153 w 4175302"/>
                <a:gd name="connsiteY109" fmla="*/ 1109624 h 1783384"/>
                <a:gd name="connsiteX110" fmla="*/ 1035710 w 4175302"/>
                <a:gd name="connsiteY110" fmla="*/ 1071372 h 1783384"/>
                <a:gd name="connsiteX111" fmla="*/ 958748 w 4175302"/>
                <a:gd name="connsiteY111" fmla="*/ 1071372 h 1783384"/>
                <a:gd name="connsiteX112" fmla="*/ 911200 w 4175302"/>
                <a:gd name="connsiteY112" fmla="*/ 1004621 h 1783384"/>
                <a:gd name="connsiteX113" fmla="*/ 911200 w 4175302"/>
                <a:gd name="connsiteY113" fmla="*/ 1081126 h 1783384"/>
                <a:gd name="connsiteX114" fmla="*/ 949757 w 4175302"/>
                <a:gd name="connsiteY114" fmla="*/ 1042873 h 1783384"/>
                <a:gd name="connsiteX115" fmla="*/ 872795 w 4175302"/>
                <a:gd name="connsiteY115" fmla="*/ 1042873 h 1783384"/>
                <a:gd name="connsiteX116" fmla="*/ 886663 w 4175302"/>
                <a:gd name="connsiteY116" fmla="*/ 1004621 h 1783384"/>
                <a:gd name="connsiteX117" fmla="*/ 886663 w 4175302"/>
                <a:gd name="connsiteY117" fmla="*/ 1081126 h 1783384"/>
                <a:gd name="connsiteX118" fmla="*/ 925220 w 4175302"/>
                <a:gd name="connsiteY118" fmla="*/ 1042873 h 1783384"/>
                <a:gd name="connsiteX119" fmla="*/ 848106 w 4175302"/>
                <a:gd name="connsiteY119" fmla="*/ 1042873 h 1783384"/>
                <a:gd name="connsiteX120" fmla="*/ 876452 w 4175302"/>
                <a:gd name="connsiteY120" fmla="*/ 978256 h 1783384"/>
                <a:gd name="connsiteX121" fmla="*/ 876452 w 4175302"/>
                <a:gd name="connsiteY121" fmla="*/ 1054760 h 1783384"/>
                <a:gd name="connsiteX122" fmla="*/ 915010 w 4175302"/>
                <a:gd name="connsiteY122" fmla="*/ 1016660 h 1783384"/>
                <a:gd name="connsiteX123" fmla="*/ 838047 w 4175302"/>
                <a:gd name="connsiteY123" fmla="*/ 1016660 h 1783384"/>
                <a:gd name="connsiteX124" fmla="*/ 872642 w 4175302"/>
                <a:gd name="connsiteY124" fmla="*/ 925830 h 1783384"/>
                <a:gd name="connsiteX125" fmla="*/ 872642 w 4175302"/>
                <a:gd name="connsiteY125" fmla="*/ 1002335 h 1783384"/>
                <a:gd name="connsiteX126" fmla="*/ 911200 w 4175302"/>
                <a:gd name="connsiteY126" fmla="*/ 964235 h 1783384"/>
                <a:gd name="connsiteX127" fmla="*/ 834085 w 4175302"/>
                <a:gd name="connsiteY127" fmla="*/ 964235 h 1783384"/>
                <a:gd name="connsiteX128" fmla="*/ 851916 w 4175302"/>
                <a:gd name="connsiteY128" fmla="*/ 873404 h 1783384"/>
                <a:gd name="connsiteX129" fmla="*/ 851916 w 4175302"/>
                <a:gd name="connsiteY129" fmla="*/ 949909 h 1783384"/>
                <a:gd name="connsiteX130" fmla="*/ 890473 w 4175302"/>
                <a:gd name="connsiteY130" fmla="*/ 911657 h 1783384"/>
                <a:gd name="connsiteX131" fmla="*/ 813359 w 4175302"/>
                <a:gd name="connsiteY131" fmla="*/ 911657 h 1783384"/>
                <a:gd name="connsiteX132" fmla="*/ 835762 w 4175302"/>
                <a:gd name="connsiteY132" fmla="*/ 847039 h 1783384"/>
                <a:gd name="connsiteX133" fmla="*/ 835762 w 4175302"/>
                <a:gd name="connsiteY133" fmla="*/ 923544 h 1783384"/>
                <a:gd name="connsiteX134" fmla="*/ 874166 w 4175302"/>
                <a:gd name="connsiteY134" fmla="*/ 885292 h 1783384"/>
                <a:gd name="connsiteX135" fmla="*/ 797052 w 4175302"/>
                <a:gd name="connsiteY135" fmla="*/ 885292 h 1783384"/>
                <a:gd name="connsiteX136" fmla="*/ 833476 w 4175302"/>
                <a:gd name="connsiteY136" fmla="*/ 822960 h 1783384"/>
                <a:gd name="connsiteX137" fmla="*/ 833476 w 4175302"/>
                <a:gd name="connsiteY137" fmla="*/ 899465 h 1783384"/>
                <a:gd name="connsiteX138" fmla="*/ 871880 w 4175302"/>
                <a:gd name="connsiteY138" fmla="*/ 861365 h 1783384"/>
                <a:gd name="connsiteX139" fmla="*/ 794918 w 4175302"/>
                <a:gd name="connsiteY139" fmla="*/ 861365 h 1783384"/>
                <a:gd name="connsiteX140" fmla="*/ 786689 w 4175302"/>
                <a:gd name="connsiteY140" fmla="*/ 785774 h 1783384"/>
                <a:gd name="connsiteX141" fmla="*/ 786689 w 4175302"/>
                <a:gd name="connsiteY141" fmla="*/ 862432 h 1783384"/>
                <a:gd name="connsiteX142" fmla="*/ 825246 w 4175302"/>
                <a:gd name="connsiteY142" fmla="*/ 824027 h 1783384"/>
                <a:gd name="connsiteX143" fmla="*/ 748284 w 4175302"/>
                <a:gd name="connsiteY143" fmla="*/ 824027 h 1783384"/>
                <a:gd name="connsiteX144" fmla="*/ 731215 w 4175302"/>
                <a:gd name="connsiteY144" fmla="*/ 761848 h 1783384"/>
                <a:gd name="connsiteX145" fmla="*/ 731215 w 4175302"/>
                <a:gd name="connsiteY145" fmla="*/ 838352 h 1783384"/>
                <a:gd name="connsiteX146" fmla="*/ 769772 w 4175302"/>
                <a:gd name="connsiteY146" fmla="*/ 800100 h 1783384"/>
                <a:gd name="connsiteX147" fmla="*/ 692810 w 4175302"/>
                <a:gd name="connsiteY147" fmla="*/ 800100 h 1783384"/>
                <a:gd name="connsiteX148" fmla="*/ 710946 w 4175302"/>
                <a:gd name="connsiteY148" fmla="*/ 748589 h 1783384"/>
                <a:gd name="connsiteX149" fmla="*/ 710946 w 4175302"/>
                <a:gd name="connsiteY149" fmla="*/ 825094 h 1783384"/>
                <a:gd name="connsiteX150" fmla="*/ 749351 w 4175302"/>
                <a:gd name="connsiteY150" fmla="*/ 786841 h 1783384"/>
                <a:gd name="connsiteX151" fmla="*/ 672389 w 4175302"/>
                <a:gd name="connsiteY151" fmla="*/ 786841 h 1783384"/>
                <a:gd name="connsiteX152" fmla="*/ 702716 w 4175302"/>
                <a:gd name="connsiteY152" fmla="*/ 702716 h 1783384"/>
                <a:gd name="connsiteX153" fmla="*/ 702716 w 4175302"/>
                <a:gd name="connsiteY153" fmla="*/ 779221 h 1783384"/>
                <a:gd name="connsiteX154" fmla="*/ 741274 w 4175302"/>
                <a:gd name="connsiteY154" fmla="*/ 740969 h 1783384"/>
                <a:gd name="connsiteX155" fmla="*/ 664159 w 4175302"/>
                <a:gd name="connsiteY155" fmla="*/ 740969 h 1783384"/>
                <a:gd name="connsiteX156" fmla="*/ 698449 w 4175302"/>
                <a:gd name="connsiteY156" fmla="*/ 689610 h 1783384"/>
                <a:gd name="connsiteX157" fmla="*/ 698449 w 4175302"/>
                <a:gd name="connsiteY157" fmla="*/ 766115 h 1783384"/>
                <a:gd name="connsiteX158" fmla="*/ 737006 w 4175302"/>
                <a:gd name="connsiteY158" fmla="*/ 727862 h 1783384"/>
                <a:gd name="connsiteX159" fmla="*/ 659892 w 4175302"/>
                <a:gd name="connsiteY159" fmla="*/ 727862 h 1783384"/>
                <a:gd name="connsiteX160" fmla="*/ 694792 w 4175302"/>
                <a:gd name="connsiteY160" fmla="*/ 678637 h 1783384"/>
                <a:gd name="connsiteX161" fmla="*/ 694792 w 4175302"/>
                <a:gd name="connsiteY161" fmla="*/ 755142 h 1783384"/>
                <a:gd name="connsiteX162" fmla="*/ 733349 w 4175302"/>
                <a:gd name="connsiteY162" fmla="*/ 716890 h 1783384"/>
                <a:gd name="connsiteX163" fmla="*/ 656387 w 4175302"/>
                <a:gd name="connsiteY163" fmla="*/ 716890 h 1783384"/>
                <a:gd name="connsiteX164" fmla="*/ 684124 w 4175302"/>
                <a:gd name="connsiteY164" fmla="*/ 656387 h 1783384"/>
                <a:gd name="connsiteX165" fmla="*/ 684124 w 4175302"/>
                <a:gd name="connsiteY165" fmla="*/ 732892 h 1783384"/>
                <a:gd name="connsiteX166" fmla="*/ 722681 w 4175302"/>
                <a:gd name="connsiteY166" fmla="*/ 694792 h 1783384"/>
                <a:gd name="connsiteX167" fmla="*/ 645566 w 4175302"/>
                <a:gd name="connsiteY167" fmla="*/ 694792 h 1783384"/>
                <a:gd name="connsiteX168" fmla="*/ 680314 w 4175302"/>
                <a:gd name="connsiteY168" fmla="*/ 643585 h 1783384"/>
                <a:gd name="connsiteX169" fmla="*/ 680314 w 4175302"/>
                <a:gd name="connsiteY169" fmla="*/ 720090 h 1783384"/>
                <a:gd name="connsiteX170" fmla="*/ 718871 w 4175302"/>
                <a:gd name="connsiteY170" fmla="*/ 681838 h 1783384"/>
                <a:gd name="connsiteX171" fmla="*/ 641909 w 4175302"/>
                <a:gd name="connsiteY171" fmla="*/ 681838 h 1783384"/>
                <a:gd name="connsiteX172" fmla="*/ 672389 w 4175302"/>
                <a:gd name="connsiteY172" fmla="*/ 632765 h 1783384"/>
                <a:gd name="connsiteX173" fmla="*/ 672389 w 4175302"/>
                <a:gd name="connsiteY173" fmla="*/ 709270 h 1783384"/>
                <a:gd name="connsiteX174" fmla="*/ 710946 w 4175302"/>
                <a:gd name="connsiteY174" fmla="*/ 671017 h 1783384"/>
                <a:gd name="connsiteX175" fmla="*/ 633984 w 4175302"/>
                <a:gd name="connsiteY175" fmla="*/ 671017 h 1783384"/>
                <a:gd name="connsiteX176" fmla="*/ 613105 w 4175302"/>
                <a:gd name="connsiteY176" fmla="*/ 621640 h 1783384"/>
                <a:gd name="connsiteX177" fmla="*/ 613105 w 4175302"/>
                <a:gd name="connsiteY177" fmla="*/ 698144 h 1783384"/>
                <a:gd name="connsiteX178" fmla="*/ 651662 w 4175302"/>
                <a:gd name="connsiteY178" fmla="*/ 659892 h 1783384"/>
                <a:gd name="connsiteX179" fmla="*/ 574548 w 4175302"/>
                <a:gd name="connsiteY179" fmla="*/ 659892 h 1783384"/>
                <a:gd name="connsiteX180" fmla="*/ 586130 w 4175302"/>
                <a:gd name="connsiteY180" fmla="*/ 621640 h 1783384"/>
                <a:gd name="connsiteX181" fmla="*/ 586130 w 4175302"/>
                <a:gd name="connsiteY181" fmla="*/ 698144 h 1783384"/>
                <a:gd name="connsiteX182" fmla="*/ 624687 w 4175302"/>
                <a:gd name="connsiteY182" fmla="*/ 659892 h 1783384"/>
                <a:gd name="connsiteX183" fmla="*/ 547726 w 4175302"/>
                <a:gd name="connsiteY183" fmla="*/ 659892 h 1783384"/>
                <a:gd name="connsiteX184" fmla="*/ 557327 w 4175302"/>
                <a:gd name="connsiteY184" fmla="*/ 556108 h 1783384"/>
                <a:gd name="connsiteX185" fmla="*/ 557327 w 4175302"/>
                <a:gd name="connsiteY185" fmla="*/ 632765 h 1783384"/>
                <a:gd name="connsiteX186" fmla="*/ 595884 w 4175302"/>
                <a:gd name="connsiteY186" fmla="*/ 594360 h 1783384"/>
                <a:gd name="connsiteX187" fmla="*/ 518770 w 4175302"/>
                <a:gd name="connsiteY187" fmla="*/ 594360 h 1783384"/>
                <a:gd name="connsiteX188" fmla="*/ 555955 w 4175302"/>
                <a:gd name="connsiteY188" fmla="*/ 556108 h 1783384"/>
                <a:gd name="connsiteX189" fmla="*/ 555955 w 4175302"/>
                <a:gd name="connsiteY189" fmla="*/ 632765 h 1783384"/>
                <a:gd name="connsiteX190" fmla="*/ 594360 w 4175302"/>
                <a:gd name="connsiteY190" fmla="*/ 594360 h 1783384"/>
                <a:gd name="connsiteX191" fmla="*/ 517246 w 4175302"/>
                <a:gd name="connsiteY191" fmla="*/ 594360 h 1783384"/>
                <a:gd name="connsiteX192" fmla="*/ 543306 w 4175302"/>
                <a:gd name="connsiteY192" fmla="*/ 536448 h 1783384"/>
                <a:gd name="connsiteX193" fmla="*/ 543306 w 4175302"/>
                <a:gd name="connsiteY193" fmla="*/ 613105 h 1783384"/>
                <a:gd name="connsiteX194" fmla="*/ 581863 w 4175302"/>
                <a:gd name="connsiteY194" fmla="*/ 574700 h 1783384"/>
                <a:gd name="connsiteX195" fmla="*/ 504901 w 4175302"/>
                <a:gd name="connsiteY195" fmla="*/ 574700 h 1783384"/>
                <a:gd name="connsiteX196" fmla="*/ 551688 w 4175302"/>
                <a:gd name="connsiteY196" fmla="*/ 547268 h 1783384"/>
                <a:gd name="connsiteX197" fmla="*/ 551688 w 4175302"/>
                <a:gd name="connsiteY197" fmla="*/ 623773 h 1783384"/>
                <a:gd name="connsiteX198" fmla="*/ 590245 w 4175302"/>
                <a:gd name="connsiteY198" fmla="*/ 585673 h 1783384"/>
                <a:gd name="connsiteX199" fmla="*/ 513131 w 4175302"/>
                <a:gd name="connsiteY199" fmla="*/ 585673 h 1783384"/>
                <a:gd name="connsiteX200" fmla="*/ 510387 w 4175302"/>
                <a:gd name="connsiteY200" fmla="*/ 409651 h 1783384"/>
                <a:gd name="connsiteX201" fmla="*/ 510387 w 4175302"/>
                <a:gd name="connsiteY201" fmla="*/ 486156 h 1783384"/>
                <a:gd name="connsiteX202" fmla="*/ 548792 w 4175302"/>
                <a:gd name="connsiteY202" fmla="*/ 447904 h 1783384"/>
                <a:gd name="connsiteX203" fmla="*/ 471678 w 4175302"/>
                <a:gd name="connsiteY203" fmla="*/ 447904 h 1783384"/>
                <a:gd name="connsiteX204" fmla="*/ 492100 w 4175302"/>
                <a:gd name="connsiteY204" fmla="*/ 387706 h 1783384"/>
                <a:gd name="connsiteX205" fmla="*/ 492100 w 4175302"/>
                <a:gd name="connsiteY205" fmla="*/ 464363 h 1783384"/>
                <a:gd name="connsiteX206" fmla="*/ 530657 w 4175302"/>
                <a:gd name="connsiteY206" fmla="*/ 425958 h 1783384"/>
                <a:gd name="connsiteX207" fmla="*/ 453695 w 4175302"/>
                <a:gd name="connsiteY207" fmla="*/ 425958 h 1783384"/>
                <a:gd name="connsiteX208" fmla="*/ 480212 w 4175302"/>
                <a:gd name="connsiteY208" fmla="*/ 387706 h 1783384"/>
                <a:gd name="connsiteX209" fmla="*/ 480212 w 4175302"/>
                <a:gd name="connsiteY209" fmla="*/ 464363 h 1783384"/>
                <a:gd name="connsiteX210" fmla="*/ 518770 w 4175302"/>
                <a:gd name="connsiteY210" fmla="*/ 425958 h 1783384"/>
                <a:gd name="connsiteX211" fmla="*/ 441655 w 4175302"/>
                <a:gd name="connsiteY211" fmla="*/ 425958 h 1783384"/>
                <a:gd name="connsiteX212" fmla="*/ 483870 w 4175302"/>
                <a:gd name="connsiteY212" fmla="*/ 387706 h 1783384"/>
                <a:gd name="connsiteX213" fmla="*/ 483870 w 4175302"/>
                <a:gd name="connsiteY213" fmla="*/ 464363 h 1783384"/>
                <a:gd name="connsiteX214" fmla="*/ 522427 w 4175302"/>
                <a:gd name="connsiteY214" fmla="*/ 425958 h 1783384"/>
                <a:gd name="connsiteX215" fmla="*/ 445313 w 4175302"/>
                <a:gd name="connsiteY215" fmla="*/ 425958 h 1783384"/>
                <a:gd name="connsiteX216" fmla="*/ 406298 w 4175302"/>
                <a:gd name="connsiteY216" fmla="*/ 346100 h 1783384"/>
                <a:gd name="connsiteX217" fmla="*/ 406298 w 4175302"/>
                <a:gd name="connsiteY217" fmla="*/ 422605 h 1783384"/>
                <a:gd name="connsiteX218" fmla="*/ 444703 w 4175302"/>
                <a:gd name="connsiteY218" fmla="*/ 384505 h 1783384"/>
                <a:gd name="connsiteX219" fmla="*/ 367589 w 4175302"/>
                <a:gd name="connsiteY219" fmla="*/ 384505 h 1783384"/>
                <a:gd name="connsiteX220" fmla="*/ 397916 w 4175302"/>
                <a:gd name="connsiteY220" fmla="*/ 337261 h 1783384"/>
                <a:gd name="connsiteX221" fmla="*/ 397916 w 4175302"/>
                <a:gd name="connsiteY221" fmla="*/ 413766 h 1783384"/>
                <a:gd name="connsiteX222" fmla="*/ 436474 w 4175302"/>
                <a:gd name="connsiteY222" fmla="*/ 375514 h 1783384"/>
                <a:gd name="connsiteX223" fmla="*/ 359512 w 4175302"/>
                <a:gd name="connsiteY223" fmla="*/ 375514 h 1783384"/>
                <a:gd name="connsiteX224" fmla="*/ 390144 w 4175302"/>
                <a:gd name="connsiteY224" fmla="*/ 337261 h 1783384"/>
                <a:gd name="connsiteX225" fmla="*/ 390144 w 4175302"/>
                <a:gd name="connsiteY225" fmla="*/ 413766 h 1783384"/>
                <a:gd name="connsiteX226" fmla="*/ 428701 w 4175302"/>
                <a:gd name="connsiteY226" fmla="*/ 375514 h 1783384"/>
                <a:gd name="connsiteX227" fmla="*/ 351587 w 4175302"/>
                <a:gd name="connsiteY227" fmla="*/ 375514 h 1783384"/>
                <a:gd name="connsiteX228" fmla="*/ 393192 w 4175302"/>
                <a:gd name="connsiteY228" fmla="*/ 337261 h 1783384"/>
                <a:gd name="connsiteX229" fmla="*/ 393192 w 4175302"/>
                <a:gd name="connsiteY229" fmla="*/ 413766 h 1783384"/>
                <a:gd name="connsiteX230" fmla="*/ 431749 w 4175302"/>
                <a:gd name="connsiteY230" fmla="*/ 375514 h 1783384"/>
                <a:gd name="connsiteX231" fmla="*/ 354635 w 4175302"/>
                <a:gd name="connsiteY231" fmla="*/ 375514 h 1783384"/>
                <a:gd name="connsiteX232" fmla="*/ 382067 w 4175302"/>
                <a:gd name="connsiteY232" fmla="*/ 326288 h 1783384"/>
                <a:gd name="connsiteX233" fmla="*/ 382067 w 4175302"/>
                <a:gd name="connsiteY233" fmla="*/ 402946 h 1783384"/>
                <a:gd name="connsiteX234" fmla="*/ 420624 w 4175302"/>
                <a:gd name="connsiteY234" fmla="*/ 364541 h 1783384"/>
                <a:gd name="connsiteX235" fmla="*/ 343662 w 4175302"/>
                <a:gd name="connsiteY235" fmla="*/ 364541 h 1783384"/>
                <a:gd name="connsiteX236" fmla="*/ 384810 w 4175302"/>
                <a:gd name="connsiteY236" fmla="*/ 326288 h 1783384"/>
                <a:gd name="connsiteX237" fmla="*/ 384810 w 4175302"/>
                <a:gd name="connsiteY237" fmla="*/ 402946 h 1783384"/>
                <a:gd name="connsiteX238" fmla="*/ 423367 w 4175302"/>
                <a:gd name="connsiteY238" fmla="*/ 364541 h 1783384"/>
                <a:gd name="connsiteX239" fmla="*/ 346405 w 4175302"/>
                <a:gd name="connsiteY239" fmla="*/ 364541 h 1783384"/>
                <a:gd name="connsiteX240" fmla="*/ 373532 w 4175302"/>
                <a:gd name="connsiteY240" fmla="*/ 317754 h 1783384"/>
                <a:gd name="connsiteX241" fmla="*/ 373532 w 4175302"/>
                <a:gd name="connsiteY241" fmla="*/ 394259 h 1783384"/>
                <a:gd name="connsiteX242" fmla="*/ 412090 w 4175302"/>
                <a:gd name="connsiteY242" fmla="*/ 356006 h 1783384"/>
                <a:gd name="connsiteX243" fmla="*/ 334975 w 4175302"/>
                <a:gd name="connsiteY243" fmla="*/ 356006 h 1783384"/>
                <a:gd name="connsiteX244" fmla="*/ 363626 w 4175302"/>
                <a:gd name="connsiteY244" fmla="*/ 306629 h 1783384"/>
                <a:gd name="connsiteX245" fmla="*/ 363626 w 4175302"/>
                <a:gd name="connsiteY245" fmla="*/ 383134 h 1783384"/>
                <a:gd name="connsiteX246" fmla="*/ 402031 w 4175302"/>
                <a:gd name="connsiteY246" fmla="*/ 344881 h 1783384"/>
                <a:gd name="connsiteX247" fmla="*/ 325069 w 4175302"/>
                <a:gd name="connsiteY247" fmla="*/ 344881 h 1783384"/>
                <a:gd name="connsiteX248" fmla="*/ 367741 w 4175302"/>
                <a:gd name="connsiteY248" fmla="*/ 306629 h 1783384"/>
                <a:gd name="connsiteX249" fmla="*/ 367741 w 4175302"/>
                <a:gd name="connsiteY249" fmla="*/ 383134 h 1783384"/>
                <a:gd name="connsiteX250" fmla="*/ 406298 w 4175302"/>
                <a:gd name="connsiteY250" fmla="*/ 344881 h 1783384"/>
                <a:gd name="connsiteX251" fmla="*/ 329184 w 4175302"/>
                <a:gd name="connsiteY251" fmla="*/ 344881 h 1783384"/>
                <a:gd name="connsiteX252" fmla="*/ 350977 w 4175302"/>
                <a:gd name="connsiteY252" fmla="*/ 278282 h 1783384"/>
                <a:gd name="connsiteX253" fmla="*/ 350977 w 4175302"/>
                <a:gd name="connsiteY253" fmla="*/ 354787 h 1783384"/>
                <a:gd name="connsiteX254" fmla="*/ 389534 w 4175302"/>
                <a:gd name="connsiteY254" fmla="*/ 316535 h 1783384"/>
                <a:gd name="connsiteX255" fmla="*/ 312572 w 4175302"/>
                <a:gd name="connsiteY255" fmla="*/ 316535 h 1783384"/>
                <a:gd name="connsiteX256" fmla="*/ 338785 w 4175302"/>
                <a:gd name="connsiteY256" fmla="*/ 258470 h 1783384"/>
                <a:gd name="connsiteX257" fmla="*/ 338785 w 4175302"/>
                <a:gd name="connsiteY257" fmla="*/ 334975 h 1783384"/>
                <a:gd name="connsiteX258" fmla="*/ 377342 w 4175302"/>
                <a:gd name="connsiteY258" fmla="*/ 296875 h 1783384"/>
                <a:gd name="connsiteX259" fmla="*/ 300380 w 4175302"/>
                <a:gd name="connsiteY259" fmla="*/ 296875 h 1783384"/>
                <a:gd name="connsiteX260" fmla="*/ 335127 w 4175302"/>
                <a:gd name="connsiteY260" fmla="*/ 258470 h 1783384"/>
                <a:gd name="connsiteX261" fmla="*/ 335127 w 4175302"/>
                <a:gd name="connsiteY261" fmla="*/ 334975 h 1783384"/>
                <a:gd name="connsiteX262" fmla="*/ 373685 w 4175302"/>
                <a:gd name="connsiteY262" fmla="*/ 296875 h 1783384"/>
                <a:gd name="connsiteX263" fmla="*/ 296723 w 4175302"/>
                <a:gd name="connsiteY263" fmla="*/ 296875 h 1783384"/>
                <a:gd name="connsiteX264" fmla="*/ 324612 w 4175302"/>
                <a:gd name="connsiteY264" fmla="*/ 258470 h 1783384"/>
                <a:gd name="connsiteX265" fmla="*/ 324612 w 4175302"/>
                <a:gd name="connsiteY265" fmla="*/ 334975 h 1783384"/>
                <a:gd name="connsiteX266" fmla="*/ 363017 w 4175302"/>
                <a:gd name="connsiteY266" fmla="*/ 296875 h 1783384"/>
                <a:gd name="connsiteX267" fmla="*/ 286055 w 4175302"/>
                <a:gd name="connsiteY267" fmla="*/ 296875 h 1783384"/>
                <a:gd name="connsiteX268" fmla="*/ 269596 w 4175302"/>
                <a:gd name="connsiteY268" fmla="*/ 230124 h 1783384"/>
                <a:gd name="connsiteX269" fmla="*/ 269596 w 4175302"/>
                <a:gd name="connsiteY269" fmla="*/ 306629 h 1783384"/>
                <a:gd name="connsiteX270" fmla="*/ 308153 w 4175302"/>
                <a:gd name="connsiteY270" fmla="*/ 268376 h 1783384"/>
                <a:gd name="connsiteX271" fmla="*/ 231038 w 4175302"/>
                <a:gd name="connsiteY271" fmla="*/ 268376 h 1783384"/>
                <a:gd name="connsiteX272" fmla="*/ 230581 w 4175302"/>
                <a:gd name="connsiteY272" fmla="*/ 201625 h 1783384"/>
                <a:gd name="connsiteX273" fmla="*/ 230581 w 4175302"/>
                <a:gd name="connsiteY273" fmla="*/ 278130 h 1783384"/>
                <a:gd name="connsiteX274" fmla="*/ 269138 w 4175302"/>
                <a:gd name="connsiteY274" fmla="*/ 240030 h 1783384"/>
                <a:gd name="connsiteX275" fmla="*/ 192024 w 4175302"/>
                <a:gd name="connsiteY275" fmla="*/ 240030 h 1783384"/>
                <a:gd name="connsiteX276" fmla="*/ 234391 w 4175302"/>
                <a:gd name="connsiteY276" fmla="*/ 201625 h 1783384"/>
                <a:gd name="connsiteX277" fmla="*/ 234391 w 4175302"/>
                <a:gd name="connsiteY277" fmla="*/ 278130 h 1783384"/>
                <a:gd name="connsiteX278" fmla="*/ 272948 w 4175302"/>
                <a:gd name="connsiteY278" fmla="*/ 240030 h 1783384"/>
                <a:gd name="connsiteX279" fmla="*/ 195834 w 4175302"/>
                <a:gd name="connsiteY279" fmla="*/ 240030 h 1783384"/>
                <a:gd name="connsiteX280" fmla="*/ 218389 w 4175302"/>
                <a:gd name="connsiteY280" fmla="*/ 164440 h 1783384"/>
                <a:gd name="connsiteX281" fmla="*/ 218389 w 4175302"/>
                <a:gd name="connsiteY281" fmla="*/ 240944 h 1783384"/>
                <a:gd name="connsiteX282" fmla="*/ 256794 w 4175302"/>
                <a:gd name="connsiteY282" fmla="*/ 202692 h 1783384"/>
                <a:gd name="connsiteX283" fmla="*/ 179832 w 4175302"/>
                <a:gd name="connsiteY283" fmla="*/ 202692 h 1783384"/>
                <a:gd name="connsiteX284" fmla="*/ 194005 w 4175302"/>
                <a:gd name="connsiteY284" fmla="*/ 46177 h 1783384"/>
                <a:gd name="connsiteX285" fmla="*/ 194005 w 4175302"/>
                <a:gd name="connsiteY285" fmla="*/ 122682 h 1783384"/>
                <a:gd name="connsiteX286" fmla="*/ 232562 w 4175302"/>
                <a:gd name="connsiteY286" fmla="*/ 84582 h 1783384"/>
                <a:gd name="connsiteX287" fmla="*/ 155600 w 4175302"/>
                <a:gd name="connsiteY287" fmla="*/ 84582 h 1783384"/>
                <a:gd name="connsiteX288" fmla="*/ 150876 w 4175302"/>
                <a:gd name="connsiteY288" fmla="*/ 26670 h 1783384"/>
                <a:gd name="connsiteX289" fmla="*/ 150876 w 4175302"/>
                <a:gd name="connsiteY289" fmla="*/ 103175 h 1783384"/>
                <a:gd name="connsiteX290" fmla="*/ 189433 w 4175302"/>
                <a:gd name="connsiteY290" fmla="*/ 65075 h 1783384"/>
                <a:gd name="connsiteX291" fmla="*/ 112471 w 4175302"/>
                <a:gd name="connsiteY291" fmla="*/ 65075 h 1783384"/>
                <a:gd name="connsiteX292" fmla="*/ 38405 w 4175302"/>
                <a:gd name="connsiteY292" fmla="*/ 0 h 1783384"/>
                <a:gd name="connsiteX293" fmla="*/ 38405 w 4175302"/>
                <a:gd name="connsiteY293" fmla="*/ 76657 h 1783384"/>
                <a:gd name="connsiteX294" fmla="*/ 76962 w 4175302"/>
                <a:gd name="connsiteY294" fmla="*/ 38252 h 1783384"/>
                <a:gd name="connsiteX295" fmla="*/ 0 w 4175302"/>
                <a:gd name="connsiteY295" fmla="*/ 38252 h 1783384"/>
                <a:gd name="connsiteX296" fmla="*/ 197815 w 4175302"/>
                <a:gd name="connsiteY296" fmla="*/ 63856 h 1783384"/>
                <a:gd name="connsiteX297" fmla="*/ 197815 w 4175302"/>
                <a:gd name="connsiteY297" fmla="*/ 140360 h 1783384"/>
                <a:gd name="connsiteX298" fmla="*/ 236220 w 4175302"/>
                <a:gd name="connsiteY298" fmla="*/ 102108 h 1783384"/>
                <a:gd name="connsiteX299" fmla="*/ 159258 w 4175302"/>
                <a:gd name="connsiteY299" fmla="*/ 102108 h 1783384"/>
                <a:gd name="connsiteX300" fmla="*/ 202235 w 4175302"/>
                <a:gd name="connsiteY300" fmla="*/ 81382 h 1783384"/>
                <a:gd name="connsiteX301" fmla="*/ 202235 w 4175302"/>
                <a:gd name="connsiteY301" fmla="*/ 158039 h 1783384"/>
                <a:gd name="connsiteX302" fmla="*/ 240792 w 4175302"/>
                <a:gd name="connsiteY302" fmla="*/ 119786 h 1783384"/>
                <a:gd name="connsiteX303" fmla="*/ 163677 w 4175302"/>
                <a:gd name="connsiteY303" fmla="*/ 119786 h 178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</a:cxnLst>
              <a:rect l="l" t="t" r="r" b="b"/>
              <a:pathLst>
                <a:path w="4175302" h="1783384">
                  <a:moveTo>
                    <a:pt x="4136746" y="1706880"/>
                  </a:moveTo>
                  <a:lnTo>
                    <a:pt x="4136746" y="1783385"/>
                  </a:lnTo>
                  <a:moveTo>
                    <a:pt x="4175303" y="1745132"/>
                  </a:moveTo>
                  <a:lnTo>
                    <a:pt x="4098341" y="1745132"/>
                  </a:lnTo>
                  <a:moveTo>
                    <a:pt x="3447898" y="1706880"/>
                  </a:moveTo>
                  <a:lnTo>
                    <a:pt x="3447898" y="1783385"/>
                  </a:lnTo>
                  <a:moveTo>
                    <a:pt x="3486455" y="1745132"/>
                  </a:moveTo>
                  <a:lnTo>
                    <a:pt x="3409341" y="1745132"/>
                  </a:lnTo>
                  <a:moveTo>
                    <a:pt x="3080309" y="1706880"/>
                  </a:moveTo>
                  <a:lnTo>
                    <a:pt x="3080309" y="1783385"/>
                  </a:lnTo>
                  <a:moveTo>
                    <a:pt x="3118866" y="1745132"/>
                  </a:moveTo>
                  <a:lnTo>
                    <a:pt x="3041904" y="1745132"/>
                  </a:lnTo>
                  <a:moveTo>
                    <a:pt x="2863139" y="1706880"/>
                  </a:moveTo>
                  <a:lnTo>
                    <a:pt x="2863139" y="1783385"/>
                  </a:lnTo>
                  <a:moveTo>
                    <a:pt x="2901696" y="1745132"/>
                  </a:moveTo>
                  <a:lnTo>
                    <a:pt x="2824734" y="1745132"/>
                  </a:lnTo>
                  <a:moveTo>
                    <a:pt x="2617775" y="1636929"/>
                  </a:moveTo>
                  <a:lnTo>
                    <a:pt x="2617775" y="1713586"/>
                  </a:lnTo>
                  <a:moveTo>
                    <a:pt x="2656332" y="1675181"/>
                  </a:moveTo>
                  <a:lnTo>
                    <a:pt x="2579218" y="1675181"/>
                  </a:lnTo>
                  <a:moveTo>
                    <a:pt x="2589428" y="1636929"/>
                  </a:moveTo>
                  <a:lnTo>
                    <a:pt x="2589428" y="1713586"/>
                  </a:lnTo>
                  <a:moveTo>
                    <a:pt x="2627986" y="1675181"/>
                  </a:moveTo>
                  <a:lnTo>
                    <a:pt x="2551024" y="1675181"/>
                  </a:lnTo>
                  <a:moveTo>
                    <a:pt x="2417521" y="1636929"/>
                  </a:moveTo>
                  <a:lnTo>
                    <a:pt x="2417521" y="1713586"/>
                  </a:lnTo>
                  <a:moveTo>
                    <a:pt x="2456078" y="1675181"/>
                  </a:moveTo>
                  <a:lnTo>
                    <a:pt x="2379117" y="1675181"/>
                  </a:lnTo>
                  <a:moveTo>
                    <a:pt x="2391613" y="1636929"/>
                  </a:moveTo>
                  <a:lnTo>
                    <a:pt x="2391613" y="1713586"/>
                  </a:lnTo>
                  <a:moveTo>
                    <a:pt x="2430171" y="1675181"/>
                  </a:moveTo>
                  <a:lnTo>
                    <a:pt x="2353208" y="1675181"/>
                  </a:lnTo>
                  <a:moveTo>
                    <a:pt x="2396795" y="1636929"/>
                  </a:moveTo>
                  <a:lnTo>
                    <a:pt x="2396795" y="1713586"/>
                  </a:lnTo>
                  <a:moveTo>
                    <a:pt x="2435200" y="1675181"/>
                  </a:moveTo>
                  <a:lnTo>
                    <a:pt x="2358238" y="1675181"/>
                  </a:lnTo>
                  <a:moveTo>
                    <a:pt x="2174596" y="1604010"/>
                  </a:moveTo>
                  <a:lnTo>
                    <a:pt x="2174596" y="1680515"/>
                  </a:lnTo>
                  <a:moveTo>
                    <a:pt x="2213153" y="1642415"/>
                  </a:moveTo>
                  <a:lnTo>
                    <a:pt x="2136038" y="1642415"/>
                  </a:lnTo>
                  <a:moveTo>
                    <a:pt x="2033473" y="1604010"/>
                  </a:moveTo>
                  <a:lnTo>
                    <a:pt x="2033473" y="1680515"/>
                  </a:lnTo>
                  <a:moveTo>
                    <a:pt x="2072031" y="1642415"/>
                  </a:moveTo>
                  <a:lnTo>
                    <a:pt x="1995068" y="1642415"/>
                  </a:lnTo>
                  <a:moveTo>
                    <a:pt x="2002841" y="1604010"/>
                  </a:moveTo>
                  <a:lnTo>
                    <a:pt x="2002841" y="1680515"/>
                  </a:lnTo>
                  <a:moveTo>
                    <a:pt x="2041398" y="1642415"/>
                  </a:moveTo>
                  <a:lnTo>
                    <a:pt x="1964436" y="1642415"/>
                  </a:lnTo>
                  <a:moveTo>
                    <a:pt x="1929384" y="1604010"/>
                  </a:moveTo>
                  <a:lnTo>
                    <a:pt x="1929384" y="1680515"/>
                  </a:lnTo>
                  <a:moveTo>
                    <a:pt x="1967941" y="1642415"/>
                  </a:moveTo>
                  <a:lnTo>
                    <a:pt x="1890979" y="1642415"/>
                  </a:lnTo>
                  <a:moveTo>
                    <a:pt x="1849526" y="1604010"/>
                  </a:moveTo>
                  <a:lnTo>
                    <a:pt x="1849526" y="1680515"/>
                  </a:lnTo>
                  <a:moveTo>
                    <a:pt x="1888084" y="1642415"/>
                  </a:moveTo>
                  <a:lnTo>
                    <a:pt x="1811122" y="1642415"/>
                  </a:lnTo>
                  <a:moveTo>
                    <a:pt x="1826819" y="1604010"/>
                  </a:moveTo>
                  <a:lnTo>
                    <a:pt x="1826819" y="1680515"/>
                  </a:lnTo>
                  <a:moveTo>
                    <a:pt x="1865376" y="1642415"/>
                  </a:moveTo>
                  <a:lnTo>
                    <a:pt x="1788262" y="1642415"/>
                  </a:lnTo>
                  <a:moveTo>
                    <a:pt x="1579626" y="1477213"/>
                  </a:moveTo>
                  <a:lnTo>
                    <a:pt x="1579626" y="1553718"/>
                  </a:lnTo>
                  <a:moveTo>
                    <a:pt x="1618183" y="1515466"/>
                  </a:moveTo>
                  <a:lnTo>
                    <a:pt x="1541221" y="1515466"/>
                  </a:lnTo>
                  <a:moveTo>
                    <a:pt x="1522476" y="1477213"/>
                  </a:moveTo>
                  <a:lnTo>
                    <a:pt x="1522476" y="1553718"/>
                  </a:lnTo>
                  <a:moveTo>
                    <a:pt x="1561033" y="1515466"/>
                  </a:moveTo>
                  <a:lnTo>
                    <a:pt x="1483919" y="1515466"/>
                  </a:lnTo>
                  <a:moveTo>
                    <a:pt x="1514094" y="1440028"/>
                  </a:moveTo>
                  <a:lnTo>
                    <a:pt x="1514094" y="1516532"/>
                  </a:lnTo>
                  <a:moveTo>
                    <a:pt x="1552651" y="1478280"/>
                  </a:moveTo>
                  <a:lnTo>
                    <a:pt x="1475689" y="1478280"/>
                  </a:lnTo>
                  <a:moveTo>
                    <a:pt x="1501902" y="1402842"/>
                  </a:moveTo>
                  <a:lnTo>
                    <a:pt x="1501902" y="1479347"/>
                  </a:lnTo>
                  <a:moveTo>
                    <a:pt x="1540459" y="1441094"/>
                  </a:moveTo>
                  <a:lnTo>
                    <a:pt x="1463497" y="1441094"/>
                  </a:lnTo>
                  <a:moveTo>
                    <a:pt x="1344625" y="1317346"/>
                  </a:moveTo>
                  <a:lnTo>
                    <a:pt x="1344625" y="1393850"/>
                  </a:lnTo>
                  <a:moveTo>
                    <a:pt x="1383030" y="1355750"/>
                  </a:moveTo>
                  <a:lnTo>
                    <a:pt x="1306068" y="1355750"/>
                  </a:lnTo>
                  <a:moveTo>
                    <a:pt x="1189177" y="1251966"/>
                  </a:moveTo>
                  <a:lnTo>
                    <a:pt x="1189177" y="1328471"/>
                  </a:lnTo>
                  <a:moveTo>
                    <a:pt x="1227582" y="1290219"/>
                  </a:moveTo>
                  <a:lnTo>
                    <a:pt x="1150620" y="1290219"/>
                  </a:lnTo>
                  <a:moveTo>
                    <a:pt x="1203503" y="1251966"/>
                  </a:moveTo>
                  <a:lnTo>
                    <a:pt x="1203503" y="1328471"/>
                  </a:lnTo>
                  <a:moveTo>
                    <a:pt x="1242060" y="1290219"/>
                  </a:moveTo>
                  <a:lnTo>
                    <a:pt x="1164946" y="1290219"/>
                  </a:lnTo>
                  <a:moveTo>
                    <a:pt x="1198474" y="1251966"/>
                  </a:moveTo>
                  <a:lnTo>
                    <a:pt x="1198474" y="1328471"/>
                  </a:lnTo>
                  <a:moveTo>
                    <a:pt x="1236878" y="1290219"/>
                  </a:moveTo>
                  <a:lnTo>
                    <a:pt x="1159916" y="1290219"/>
                  </a:lnTo>
                  <a:moveTo>
                    <a:pt x="1192835" y="1251966"/>
                  </a:moveTo>
                  <a:lnTo>
                    <a:pt x="1192835" y="1328471"/>
                  </a:lnTo>
                  <a:moveTo>
                    <a:pt x="1231392" y="1290219"/>
                  </a:moveTo>
                  <a:lnTo>
                    <a:pt x="1154430" y="1290219"/>
                  </a:lnTo>
                  <a:moveTo>
                    <a:pt x="1070762" y="1162202"/>
                  </a:moveTo>
                  <a:lnTo>
                    <a:pt x="1070762" y="1238860"/>
                  </a:lnTo>
                  <a:moveTo>
                    <a:pt x="1109320" y="1200607"/>
                  </a:moveTo>
                  <a:lnTo>
                    <a:pt x="1032205" y="1200607"/>
                  </a:lnTo>
                  <a:moveTo>
                    <a:pt x="1052322" y="1146810"/>
                  </a:moveTo>
                  <a:lnTo>
                    <a:pt x="1052322" y="1223315"/>
                  </a:lnTo>
                  <a:moveTo>
                    <a:pt x="1090879" y="1185062"/>
                  </a:moveTo>
                  <a:lnTo>
                    <a:pt x="1013917" y="1185062"/>
                  </a:lnTo>
                  <a:moveTo>
                    <a:pt x="1048207" y="1131418"/>
                  </a:moveTo>
                  <a:lnTo>
                    <a:pt x="1048207" y="1208075"/>
                  </a:lnTo>
                  <a:moveTo>
                    <a:pt x="1086764" y="1169670"/>
                  </a:moveTo>
                  <a:lnTo>
                    <a:pt x="1009802" y="1169670"/>
                  </a:lnTo>
                  <a:moveTo>
                    <a:pt x="997153" y="1033120"/>
                  </a:moveTo>
                  <a:lnTo>
                    <a:pt x="997153" y="1109624"/>
                  </a:lnTo>
                  <a:moveTo>
                    <a:pt x="1035710" y="1071372"/>
                  </a:moveTo>
                  <a:lnTo>
                    <a:pt x="958748" y="1071372"/>
                  </a:lnTo>
                  <a:moveTo>
                    <a:pt x="911200" y="1004621"/>
                  </a:moveTo>
                  <a:lnTo>
                    <a:pt x="911200" y="1081126"/>
                  </a:lnTo>
                  <a:moveTo>
                    <a:pt x="949757" y="1042873"/>
                  </a:moveTo>
                  <a:lnTo>
                    <a:pt x="872795" y="1042873"/>
                  </a:lnTo>
                  <a:moveTo>
                    <a:pt x="886663" y="1004621"/>
                  </a:moveTo>
                  <a:lnTo>
                    <a:pt x="886663" y="1081126"/>
                  </a:lnTo>
                  <a:moveTo>
                    <a:pt x="925220" y="1042873"/>
                  </a:moveTo>
                  <a:lnTo>
                    <a:pt x="848106" y="1042873"/>
                  </a:lnTo>
                  <a:moveTo>
                    <a:pt x="876452" y="978256"/>
                  </a:moveTo>
                  <a:lnTo>
                    <a:pt x="876452" y="1054760"/>
                  </a:lnTo>
                  <a:moveTo>
                    <a:pt x="915010" y="1016660"/>
                  </a:moveTo>
                  <a:lnTo>
                    <a:pt x="838047" y="1016660"/>
                  </a:lnTo>
                  <a:moveTo>
                    <a:pt x="872642" y="925830"/>
                  </a:moveTo>
                  <a:lnTo>
                    <a:pt x="872642" y="1002335"/>
                  </a:lnTo>
                  <a:moveTo>
                    <a:pt x="911200" y="964235"/>
                  </a:moveTo>
                  <a:lnTo>
                    <a:pt x="834085" y="964235"/>
                  </a:lnTo>
                  <a:moveTo>
                    <a:pt x="851916" y="873404"/>
                  </a:moveTo>
                  <a:lnTo>
                    <a:pt x="851916" y="949909"/>
                  </a:lnTo>
                  <a:moveTo>
                    <a:pt x="890473" y="911657"/>
                  </a:moveTo>
                  <a:lnTo>
                    <a:pt x="813359" y="911657"/>
                  </a:lnTo>
                  <a:moveTo>
                    <a:pt x="835762" y="847039"/>
                  </a:moveTo>
                  <a:lnTo>
                    <a:pt x="835762" y="923544"/>
                  </a:lnTo>
                  <a:moveTo>
                    <a:pt x="874166" y="885292"/>
                  </a:moveTo>
                  <a:lnTo>
                    <a:pt x="797052" y="885292"/>
                  </a:lnTo>
                  <a:moveTo>
                    <a:pt x="833476" y="822960"/>
                  </a:moveTo>
                  <a:lnTo>
                    <a:pt x="833476" y="899465"/>
                  </a:lnTo>
                  <a:moveTo>
                    <a:pt x="871880" y="861365"/>
                  </a:moveTo>
                  <a:lnTo>
                    <a:pt x="794918" y="861365"/>
                  </a:lnTo>
                  <a:moveTo>
                    <a:pt x="786689" y="785774"/>
                  </a:moveTo>
                  <a:lnTo>
                    <a:pt x="786689" y="862432"/>
                  </a:lnTo>
                  <a:moveTo>
                    <a:pt x="825246" y="824027"/>
                  </a:moveTo>
                  <a:lnTo>
                    <a:pt x="748284" y="824027"/>
                  </a:lnTo>
                  <a:moveTo>
                    <a:pt x="731215" y="761848"/>
                  </a:moveTo>
                  <a:lnTo>
                    <a:pt x="731215" y="838352"/>
                  </a:lnTo>
                  <a:moveTo>
                    <a:pt x="769772" y="800100"/>
                  </a:moveTo>
                  <a:lnTo>
                    <a:pt x="692810" y="800100"/>
                  </a:lnTo>
                  <a:moveTo>
                    <a:pt x="710946" y="748589"/>
                  </a:moveTo>
                  <a:lnTo>
                    <a:pt x="710946" y="825094"/>
                  </a:lnTo>
                  <a:moveTo>
                    <a:pt x="749351" y="786841"/>
                  </a:moveTo>
                  <a:lnTo>
                    <a:pt x="672389" y="786841"/>
                  </a:lnTo>
                  <a:moveTo>
                    <a:pt x="702716" y="702716"/>
                  </a:moveTo>
                  <a:lnTo>
                    <a:pt x="702716" y="779221"/>
                  </a:lnTo>
                  <a:moveTo>
                    <a:pt x="741274" y="740969"/>
                  </a:moveTo>
                  <a:lnTo>
                    <a:pt x="664159" y="740969"/>
                  </a:lnTo>
                  <a:moveTo>
                    <a:pt x="698449" y="689610"/>
                  </a:moveTo>
                  <a:lnTo>
                    <a:pt x="698449" y="766115"/>
                  </a:lnTo>
                  <a:moveTo>
                    <a:pt x="737006" y="727862"/>
                  </a:moveTo>
                  <a:lnTo>
                    <a:pt x="659892" y="727862"/>
                  </a:lnTo>
                  <a:moveTo>
                    <a:pt x="694792" y="678637"/>
                  </a:moveTo>
                  <a:lnTo>
                    <a:pt x="694792" y="755142"/>
                  </a:lnTo>
                  <a:moveTo>
                    <a:pt x="733349" y="716890"/>
                  </a:moveTo>
                  <a:lnTo>
                    <a:pt x="656387" y="716890"/>
                  </a:lnTo>
                  <a:moveTo>
                    <a:pt x="684124" y="656387"/>
                  </a:moveTo>
                  <a:lnTo>
                    <a:pt x="684124" y="732892"/>
                  </a:lnTo>
                  <a:moveTo>
                    <a:pt x="722681" y="694792"/>
                  </a:moveTo>
                  <a:lnTo>
                    <a:pt x="645566" y="694792"/>
                  </a:lnTo>
                  <a:moveTo>
                    <a:pt x="680314" y="643585"/>
                  </a:moveTo>
                  <a:lnTo>
                    <a:pt x="680314" y="720090"/>
                  </a:lnTo>
                  <a:moveTo>
                    <a:pt x="718871" y="681838"/>
                  </a:moveTo>
                  <a:lnTo>
                    <a:pt x="641909" y="681838"/>
                  </a:lnTo>
                  <a:moveTo>
                    <a:pt x="672389" y="632765"/>
                  </a:moveTo>
                  <a:lnTo>
                    <a:pt x="672389" y="709270"/>
                  </a:lnTo>
                  <a:moveTo>
                    <a:pt x="710946" y="671017"/>
                  </a:moveTo>
                  <a:lnTo>
                    <a:pt x="633984" y="671017"/>
                  </a:lnTo>
                  <a:moveTo>
                    <a:pt x="613105" y="621640"/>
                  </a:moveTo>
                  <a:lnTo>
                    <a:pt x="613105" y="698144"/>
                  </a:lnTo>
                  <a:moveTo>
                    <a:pt x="651662" y="659892"/>
                  </a:moveTo>
                  <a:lnTo>
                    <a:pt x="574548" y="659892"/>
                  </a:lnTo>
                  <a:moveTo>
                    <a:pt x="586130" y="621640"/>
                  </a:moveTo>
                  <a:lnTo>
                    <a:pt x="586130" y="698144"/>
                  </a:lnTo>
                  <a:moveTo>
                    <a:pt x="624687" y="659892"/>
                  </a:moveTo>
                  <a:lnTo>
                    <a:pt x="547726" y="659892"/>
                  </a:lnTo>
                  <a:moveTo>
                    <a:pt x="557327" y="556108"/>
                  </a:moveTo>
                  <a:lnTo>
                    <a:pt x="557327" y="632765"/>
                  </a:lnTo>
                  <a:moveTo>
                    <a:pt x="595884" y="594360"/>
                  </a:moveTo>
                  <a:lnTo>
                    <a:pt x="518770" y="594360"/>
                  </a:lnTo>
                  <a:moveTo>
                    <a:pt x="555955" y="556108"/>
                  </a:moveTo>
                  <a:lnTo>
                    <a:pt x="555955" y="632765"/>
                  </a:lnTo>
                  <a:moveTo>
                    <a:pt x="594360" y="594360"/>
                  </a:moveTo>
                  <a:lnTo>
                    <a:pt x="517246" y="594360"/>
                  </a:lnTo>
                  <a:moveTo>
                    <a:pt x="543306" y="536448"/>
                  </a:moveTo>
                  <a:lnTo>
                    <a:pt x="543306" y="613105"/>
                  </a:lnTo>
                  <a:moveTo>
                    <a:pt x="581863" y="574700"/>
                  </a:moveTo>
                  <a:lnTo>
                    <a:pt x="504901" y="574700"/>
                  </a:lnTo>
                  <a:moveTo>
                    <a:pt x="551688" y="547268"/>
                  </a:moveTo>
                  <a:lnTo>
                    <a:pt x="551688" y="623773"/>
                  </a:lnTo>
                  <a:moveTo>
                    <a:pt x="590245" y="585673"/>
                  </a:moveTo>
                  <a:lnTo>
                    <a:pt x="513131" y="585673"/>
                  </a:lnTo>
                  <a:moveTo>
                    <a:pt x="510387" y="409651"/>
                  </a:moveTo>
                  <a:lnTo>
                    <a:pt x="510387" y="486156"/>
                  </a:lnTo>
                  <a:moveTo>
                    <a:pt x="548792" y="447904"/>
                  </a:moveTo>
                  <a:lnTo>
                    <a:pt x="471678" y="447904"/>
                  </a:lnTo>
                  <a:moveTo>
                    <a:pt x="492100" y="387706"/>
                  </a:moveTo>
                  <a:lnTo>
                    <a:pt x="492100" y="464363"/>
                  </a:lnTo>
                  <a:moveTo>
                    <a:pt x="530657" y="425958"/>
                  </a:moveTo>
                  <a:lnTo>
                    <a:pt x="453695" y="425958"/>
                  </a:lnTo>
                  <a:moveTo>
                    <a:pt x="480212" y="387706"/>
                  </a:moveTo>
                  <a:lnTo>
                    <a:pt x="480212" y="464363"/>
                  </a:lnTo>
                  <a:moveTo>
                    <a:pt x="518770" y="425958"/>
                  </a:moveTo>
                  <a:lnTo>
                    <a:pt x="441655" y="425958"/>
                  </a:lnTo>
                  <a:moveTo>
                    <a:pt x="483870" y="387706"/>
                  </a:moveTo>
                  <a:lnTo>
                    <a:pt x="483870" y="464363"/>
                  </a:lnTo>
                  <a:moveTo>
                    <a:pt x="522427" y="425958"/>
                  </a:moveTo>
                  <a:lnTo>
                    <a:pt x="445313" y="425958"/>
                  </a:lnTo>
                  <a:moveTo>
                    <a:pt x="406298" y="346100"/>
                  </a:moveTo>
                  <a:lnTo>
                    <a:pt x="406298" y="422605"/>
                  </a:lnTo>
                  <a:moveTo>
                    <a:pt x="444703" y="384505"/>
                  </a:moveTo>
                  <a:lnTo>
                    <a:pt x="367589" y="384505"/>
                  </a:lnTo>
                  <a:moveTo>
                    <a:pt x="397916" y="337261"/>
                  </a:moveTo>
                  <a:lnTo>
                    <a:pt x="397916" y="413766"/>
                  </a:lnTo>
                  <a:moveTo>
                    <a:pt x="436474" y="375514"/>
                  </a:moveTo>
                  <a:lnTo>
                    <a:pt x="359512" y="375514"/>
                  </a:lnTo>
                  <a:moveTo>
                    <a:pt x="390144" y="337261"/>
                  </a:moveTo>
                  <a:lnTo>
                    <a:pt x="390144" y="413766"/>
                  </a:lnTo>
                  <a:moveTo>
                    <a:pt x="428701" y="375514"/>
                  </a:moveTo>
                  <a:lnTo>
                    <a:pt x="351587" y="375514"/>
                  </a:lnTo>
                  <a:moveTo>
                    <a:pt x="393192" y="337261"/>
                  </a:moveTo>
                  <a:lnTo>
                    <a:pt x="393192" y="413766"/>
                  </a:lnTo>
                  <a:moveTo>
                    <a:pt x="431749" y="375514"/>
                  </a:moveTo>
                  <a:lnTo>
                    <a:pt x="354635" y="375514"/>
                  </a:lnTo>
                  <a:moveTo>
                    <a:pt x="382067" y="326288"/>
                  </a:moveTo>
                  <a:lnTo>
                    <a:pt x="382067" y="402946"/>
                  </a:lnTo>
                  <a:moveTo>
                    <a:pt x="420624" y="364541"/>
                  </a:moveTo>
                  <a:lnTo>
                    <a:pt x="343662" y="364541"/>
                  </a:lnTo>
                  <a:moveTo>
                    <a:pt x="384810" y="326288"/>
                  </a:moveTo>
                  <a:lnTo>
                    <a:pt x="384810" y="402946"/>
                  </a:lnTo>
                  <a:moveTo>
                    <a:pt x="423367" y="364541"/>
                  </a:moveTo>
                  <a:lnTo>
                    <a:pt x="346405" y="364541"/>
                  </a:lnTo>
                  <a:moveTo>
                    <a:pt x="373532" y="317754"/>
                  </a:moveTo>
                  <a:lnTo>
                    <a:pt x="373532" y="394259"/>
                  </a:lnTo>
                  <a:moveTo>
                    <a:pt x="412090" y="356006"/>
                  </a:moveTo>
                  <a:lnTo>
                    <a:pt x="334975" y="356006"/>
                  </a:lnTo>
                  <a:moveTo>
                    <a:pt x="363626" y="306629"/>
                  </a:moveTo>
                  <a:lnTo>
                    <a:pt x="363626" y="383134"/>
                  </a:lnTo>
                  <a:moveTo>
                    <a:pt x="402031" y="344881"/>
                  </a:moveTo>
                  <a:lnTo>
                    <a:pt x="325069" y="344881"/>
                  </a:lnTo>
                  <a:moveTo>
                    <a:pt x="367741" y="306629"/>
                  </a:moveTo>
                  <a:lnTo>
                    <a:pt x="367741" y="383134"/>
                  </a:lnTo>
                  <a:moveTo>
                    <a:pt x="406298" y="344881"/>
                  </a:moveTo>
                  <a:lnTo>
                    <a:pt x="329184" y="344881"/>
                  </a:lnTo>
                  <a:moveTo>
                    <a:pt x="350977" y="278282"/>
                  </a:moveTo>
                  <a:lnTo>
                    <a:pt x="350977" y="354787"/>
                  </a:lnTo>
                  <a:moveTo>
                    <a:pt x="389534" y="316535"/>
                  </a:moveTo>
                  <a:lnTo>
                    <a:pt x="312572" y="316535"/>
                  </a:lnTo>
                  <a:moveTo>
                    <a:pt x="338785" y="258470"/>
                  </a:moveTo>
                  <a:lnTo>
                    <a:pt x="338785" y="334975"/>
                  </a:lnTo>
                  <a:moveTo>
                    <a:pt x="377342" y="296875"/>
                  </a:moveTo>
                  <a:lnTo>
                    <a:pt x="300380" y="296875"/>
                  </a:lnTo>
                  <a:moveTo>
                    <a:pt x="335127" y="258470"/>
                  </a:moveTo>
                  <a:lnTo>
                    <a:pt x="335127" y="334975"/>
                  </a:lnTo>
                  <a:moveTo>
                    <a:pt x="373685" y="296875"/>
                  </a:moveTo>
                  <a:lnTo>
                    <a:pt x="296723" y="296875"/>
                  </a:lnTo>
                  <a:moveTo>
                    <a:pt x="324612" y="258470"/>
                  </a:moveTo>
                  <a:lnTo>
                    <a:pt x="324612" y="334975"/>
                  </a:lnTo>
                  <a:moveTo>
                    <a:pt x="363017" y="296875"/>
                  </a:moveTo>
                  <a:lnTo>
                    <a:pt x="286055" y="296875"/>
                  </a:lnTo>
                  <a:moveTo>
                    <a:pt x="269596" y="230124"/>
                  </a:moveTo>
                  <a:lnTo>
                    <a:pt x="269596" y="306629"/>
                  </a:lnTo>
                  <a:moveTo>
                    <a:pt x="308153" y="268376"/>
                  </a:moveTo>
                  <a:lnTo>
                    <a:pt x="231038" y="268376"/>
                  </a:lnTo>
                  <a:moveTo>
                    <a:pt x="230581" y="201625"/>
                  </a:moveTo>
                  <a:lnTo>
                    <a:pt x="230581" y="278130"/>
                  </a:lnTo>
                  <a:moveTo>
                    <a:pt x="269138" y="240030"/>
                  </a:moveTo>
                  <a:lnTo>
                    <a:pt x="192024" y="240030"/>
                  </a:lnTo>
                  <a:moveTo>
                    <a:pt x="234391" y="201625"/>
                  </a:moveTo>
                  <a:lnTo>
                    <a:pt x="234391" y="278130"/>
                  </a:lnTo>
                  <a:moveTo>
                    <a:pt x="272948" y="240030"/>
                  </a:moveTo>
                  <a:lnTo>
                    <a:pt x="195834" y="240030"/>
                  </a:lnTo>
                  <a:moveTo>
                    <a:pt x="218389" y="164440"/>
                  </a:moveTo>
                  <a:lnTo>
                    <a:pt x="218389" y="240944"/>
                  </a:lnTo>
                  <a:moveTo>
                    <a:pt x="256794" y="202692"/>
                  </a:moveTo>
                  <a:lnTo>
                    <a:pt x="179832" y="202692"/>
                  </a:lnTo>
                  <a:moveTo>
                    <a:pt x="194005" y="46177"/>
                  </a:moveTo>
                  <a:lnTo>
                    <a:pt x="194005" y="122682"/>
                  </a:lnTo>
                  <a:moveTo>
                    <a:pt x="232562" y="84582"/>
                  </a:moveTo>
                  <a:lnTo>
                    <a:pt x="155600" y="84582"/>
                  </a:lnTo>
                  <a:moveTo>
                    <a:pt x="150876" y="26670"/>
                  </a:moveTo>
                  <a:lnTo>
                    <a:pt x="150876" y="103175"/>
                  </a:lnTo>
                  <a:moveTo>
                    <a:pt x="189433" y="65075"/>
                  </a:moveTo>
                  <a:lnTo>
                    <a:pt x="112471" y="65075"/>
                  </a:lnTo>
                  <a:moveTo>
                    <a:pt x="38405" y="0"/>
                  </a:moveTo>
                  <a:lnTo>
                    <a:pt x="38405" y="76657"/>
                  </a:lnTo>
                  <a:moveTo>
                    <a:pt x="76962" y="38252"/>
                  </a:moveTo>
                  <a:lnTo>
                    <a:pt x="0" y="38252"/>
                  </a:lnTo>
                  <a:moveTo>
                    <a:pt x="197815" y="63856"/>
                  </a:moveTo>
                  <a:lnTo>
                    <a:pt x="197815" y="140360"/>
                  </a:lnTo>
                  <a:moveTo>
                    <a:pt x="236220" y="102108"/>
                  </a:moveTo>
                  <a:lnTo>
                    <a:pt x="159258" y="102108"/>
                  </a:lnTo>
                  <a:moveTo>
                    <a:pt x="202235" y="81382"/>
                  </a:moveTo>
                  <a:lnTo>
                    <a:pt x="202235" y="158039"/>
                  </a:lnTo>
                  <a:moveTo>
                    <a:pt x="240792" y="119786"/>
                  </a:moveTo>
                  <a:lnTo>
                    <a:pt x="163677" y="119786"/>
                  </a:lnTo>
                </a:path>
              </a:pathLst>
            </a:custGeom>
            <a:noFill/>
            <a:ln w="7618" cap="flat">
              <a:solidFill>
                <a:srgbClr val="8B878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3825DE0D-5581-D68A-8873-CCAFA3DF461E}"/>
                </a:ext>
              </a:extLst>
            </p:cNvPr>
            <p:cNvSpPr/>
            <p:nvPr/>
          </p:nvSpPr>
          <p:spPr>
            <a:xfrm>
              <a:off x="1059592" y="2745253"/>
              <a:ext cx="4098340" cy="1706879"/>
            </a:xfrm>
            <a:custGeom>
              <a:avLst/>
              <a:gdLst>
                <a:gd name="connsiteX0" fmla="*/ 0 w 4098340"/>
                <a:gd name="connsiteY0" fmla="*/ 0 h 1706879"/>
                <a:gd name="connsiteX1" fmla="*/ 86411 w 4098340"/>
                <a:gd name="connsiteY1" fmla="*/ 0 h 1706879"/>
                <a:gd name="connsiteX2" fmla="*/ 86411 w 4098340"/>
                <a:gd name="connsiteY2" fmla="*/ 8992 h 1706879"/>
                <a:gd name="connsiteX3" fmla="*/ 97993 w 4098340"/>
                <a:gd name="connsiteY3" fmla="*/ 8992 h 1706879"/>
                <a:gd name="connsiteX4" fmla="*/ 97993 w 4098340"/>
                <a:gd name="connsiteY4" fmla="*/ 17983 h 1706879"/>
                <a:gd name="connsiteX5" fmla="*/ 112471 w 4098340"/>
                <a:gd name="connsiteY5" fmla="*/ 17983 h 1706879"/>
                <a:gd name="connsiteX6" fmla="*/ 112471 w 4098340"/>
                <a:gd name="connsiteY6" fmla="*/ 26822 h 1706879"/>
                <a:gd name="connsiteX7" fmla="*/ 124815 w 4098340"/>
                <a:gd name="connsiteY7" fmla="*/ 26822 h 1706879"/>
                <a:gd name="connsiteX8" fmla="*/ 124815 w 4098340"/>
                <a:gd name="connsiteY8" fmla="*/ 35509 h 1706879"/>
                <a:gd name="connsiteX9" fmla="*/ 137465 w 4098340"/>
                <a:gd name="connsiteY9" fmla="*/ 35509 h 1706879"/>
                <a:gd name="connsiteX10" fmla="*/ 137465 w 4098340"/>
                <a:gd name="connsiteY10" fmla="*/ 46329 h 1706879"/>
                <a:gd name="connsiteX11" fmla="*/ 155600 w 4098340"/>
                <a:gd name="connsiteY11" fmla="*/ 46329 h 1706879"/>
                <a:gd name="connsiteX12" fmla="*/ 155600 w 4098340"/>
                <a:gd name="connsiteY12" fmla="*/ 64008 h 1706879"/>
                <a:gd name="connsiteX13" fmla="*/ 159410 w 4098340"/>
                <a:gd name="connsiteY13" fmla="*/ 64008 h 1706879"/>
                <a:gd name="connsiteX14" fmla="*/ 159410 w 4098340"/>
                <a:gd name="connsiteY14" fmla="*/ 81534 h 1706879"/>
                <a:gd name="connsiteX15" fmla="*/ 166878 w 4098340"/>
                <a:gd name="connsiteY15" fmla="*/ 81534 h 1706879"/>
                <a:gd name="connsiteX16" fmla="*/ 166878 w 4098340"/>
                <a:gd name="connsiteY16" fmla="*/ 107594 h 1706879"/>
                <a:gd name="connsiteX17" fmla="*/ 175260 w 4098340"/>
                <a:gd name="connsiteY17" fmla="*/ 107594 h 1706879"/>
                <a:gd name="connsiteX18" fmla="*/ 175260 w 4098340"/>
                <a:gd name="connsiteY18" fmla="*/ 156362 h 1706879"/>
                <a:gd name="connsiteX19" fmla="*/ 179984 w 4098340"/>
                <a:gd name="connsiteY19" fmla="*/ 156362 h 1706879"/>
                <a:gd name="connsiteX20" fmla="*/ 179984 w 4098340"/>
                <a:gd name="connsiteY20" fmla="*/ 164440 h 1706879"/>
                <a:gd name="connsiteX21" fmla="*/ 182270 w 4098340"/>
                <a:gd name="connsiteY21" fmla="*/ 164440 h 1706879"/>
                <a:gd name="connsiteX22" fmla="*/ 182270 w 4098340"/>
                <a:gd name="connsiteY22" fmla="*/ 175717 h 1706879"/>
                <a:gd name="connsiteX23" fmla="*/ 187604 w 4098340"/>
                <a:gd name="connsiteY23" fmla="*/ 175717 h 1706879"/>
                <a:gd name="connsiteX24" fmla="*/ 187604 w 4098340"/>
                <a:gd name="connsiteY24" fmla="*/ 186385 h 1706879"/>
                <a:gd name="connsiteX25" fmla="*/ 192176 w 4098340"/>
                <a:gd name="connsiteY25" fmla="*/ 186385 h 1706879"/>
                <a:gd name="connsiteX26" fmla="*/ 192176 w 4098340"/>
                <a:gd name="connsiteY26" fmla="*/ 201778 h 1706879"/>
                <a:gd name="connsiteX27" fmla="*/ 201930 w 4098340"/>
                <a:gd name="connsiteY27" fmla="*/ 201778 h 1706879"/>
                <a:gd name="connsiteX28" fmla="*/ 201930 w 4098340"/>
                <a:gd name="connsiteY28" fmla="*/ 212903 h 1706879"/>
                <a:gd name="connsiteX29" fmla="*/ 206959 w 4098340"/>
                <a:gd name="connsiteY29" fmla="*/ 212903 h 1706879"/>
                <a:gd name="connsiteX30" fmla="*/ 206959 w 4098340"/>
                <a:gd name="connsiteY30" fmla="*/ 221437 h 1706879"/>
                <a:gd name="connsiteX31" fmla="*/ 222809 w 4098340"/>
                <a:gd name="connsiteY31" fmla="*/ 221437 h 1706879"/>
                <a:gd name="connsiteX32" fmla="*/ 222809 w 4098340"/>
                <a:gd name="connsiteY32" fmla="*/ 230124 h 1706879"/>
                <a:gd name="connsiteX33" fmla="*/ 257404 w 4098340"/>
                <a:gd name="connsiteY33" fmla="*/ 230124 h 1706879"/>
                <a:gd name="connsiteX34" fmla="*/ 257404 w 4098340"/>
                <a:gd name="connsiteY34" fmla="*/ 249936 h 1706879"/>
                <a:gd name="connsiteX35" fmla="*/ 282092 w 4098340"/>
                <a:gd name="connsiteY35" fmla="*/ 249936 h 1706879"/>
                <a:gd name="connsiteX36" fmla="*/ 282092 w 4098340"/>
                <a:gd name="connsiteY36" fmla="*/ 258623 h 1706879"/>
                <a:gd name="connsiteX37" fmla="*/ 304800 w 4098340"/>
                <a:gd name="connsiteY37" fmla="*/ 258623 h 1706879"/>
                <a:gd name="connsiteX38" fmla="*/ 304800 w 4098340"/>
                <a:gd name="connsiteY38" fmla="*/ 269748 h 1706879"/>
                <a:gd name="connsiteX39" fmla="*/ 312572 w 4098340"/>
                <a:gd name="connsiteY39" fmla="*/ 269748 h 1706879"/>
                <a:gd name="connsiteX40" fmla="*/ 312572 w 4098340"/>
                <a:gd name="connsiteY40" fmla="*/ 278282 h 1706879"/>
                <a:gd name="connsiteX41" fmla="*/ 320497 w 4098340"/>
                <a:gd name="connsiteY41" fmla="*/ 278282 h 1706879"/>
                <a:gd name="connsiteX42" fmla="*/ 320497 w 4098340"/>
                <a:gd name="connsiteY42" fmla="*/ 298247 h 1706879"/>
                <a:gd name="connsiteX43" fmla="*/ 325222 w 4098340"/>
                <a:gd name="connsiteY43" fmla="*/ 298247 h 1706879"/>
                <a:gd name="connsiteX44" fmla="*/ 325222 w 4098340"/>
                <a:gd name="connsiteY44" fmla="*/ 306629 h 1706879"/>
                <a:gd name="connsiteX45" fmla="*/ 335280 w 4098340"/>
                <a:gd name="connsiteY45" fmla="*/ 306629 h 1706879"/>
                <a:gd name="connsiteX46" fmla="*/ 335280 w 4098340"/>
                <a:gd name="connsiteY46" fmla="*/ 317754 h 1706879"/>
                <a:gd name="connsiteX47" fmla="*/ 346405 w 4098340"/>
                <a:gd name="connsiteY47" fmla="*/ 317754 h 1706879"/>
                <a:gd name="connsiteX48" fmla="*/ 346405 w 4098340"/>
                <a:gd name="connsiteY48" fmla="*/ 326288 h 1706879"/>
                <a:gd name="connsiteX49" fmla="*/ 351130 w 4098340"/>
                <a:gd name="connsiteY49" fmla="*/ 326288 h 1706879"/>
                <a:gd name="connsiteX50" fmla="*/ 351130 w 4098340"/>
                <a:gd name="connsiteY50" fmla="*/ 337261 h 1706879"/>
                <a:gd name="connsiteX51" fmla="*/ 363626 w 4098340"/>
                <a:gd name="connsiteY51" fmla="*/ 337261 h 1706879"/>
                <a:gd name="connsiteX52" fmla="*/ 363626 w 4098340"/>
                <a:gd name="connsiteY52" fmla="*/ 346253 h 1706879"/>
                <a:gd name="connsiteX53" fmla="*/ 381305 w 4098340"/>
                <a:gd name="connsiteY53" fmla="*/ 346253 h 1706879"/>
                <a:gd name="connsiteX54" fmla="*/ 381305 w 4098340"/>
                <a:gd name="connsiteY54" fmla="*/ 368198 h 1706879"/>
                <a:gd name="connsiteX55" fmla="*/ 390296 w 4098340"/>
                <a:gd name="connsiteY55" fmla="*/ 368198 h 1706879"/>
                <a:gd name="connsiteX56" fmla="*/ 390296 w 4098340"/>
                <a:gd name="connsiteY56" fmla="*/ 376733 h 1706879"/>
                <a:gd name="connsiteX57" fmla="*/ 433425 w 4098340"/>
                <a:gd name="connsiteY57" fmla="*/ 376733 h 1706879"/>
                <a:gd name="connsiteX58" fmla="*/ 433425 w 4098340"/>
                <a:gd name="connsiteY58" fmla="*/ 387706 h 1706879"/>
                <a:gd name="connsiteX59" fmla="*/ 465734 w 4098340"/>
                <a:gd name="connsiteY59" fmla="*/ 387706 h 1706879"/>
                <a:gd name="connsiteX60" fmla="*/ 465734 w 4098340"/>
                <a:gd name="connsiteY60" fmla="*/ 399136 h 1706879"/>
                <a:gd name="connsiteX61" fmla="*/ 469392 w 4098340"/>
                <a:gd name="connsiteY61" fmla="*/ 399136 h 1706879"/>
                <a:gd name="connsiteX62" fmla="*/ 469392 w 4098340"/>
                <a:gd name="connsiteY62" fmla="*/ 409651 h 1706879"/>
                <a:gd name="connsiteX63" fmla="*/ 471983 w 4098340"/>
                <a:gd name="connsiteY63" fmla="*/ 409651 h 1706879"/>
                <a:gd name="connsiteX64" fmla="*/ 471983 w 4098340"/>
                <a:gd name="connsiteY64" fmla="*/ 424739 h 1706879"/>
                <a:gd name="connsiteX65" fmla="*/ 484480 w 4098340"/>
                <a:gd name="connsiteY65" fmla="*/ 424739 h 1706879"/>
                <a:gd name="connsiteX66" fmla="*/ 484480 w 4098340"/>
                <a:gd name="connsiteY66" fmla="*/ 429616 h 1706879"/>
                <a:gd name="connsiteX67" fmla="*/ 488442 w 4098340"/>
                <a:gd name="connsiteY67" fmla="*/ 429616 h 1706879"/>
                <a:gd name="connsiteX68" fmla="*/ 488442 w 4098340"/>
                <a:gd name="connsiteY68" fmla="*/ 473659 h 1706879"/>
                <a:gd name="connsiteX69" fmla="*/ 495147 w 4098340"/>
                <a:gd name="connsiteY69" fmla="*/ 473659 h 1706879"/>
                <a:gd name="connsiteX70" fmla="*/ 495147 w 4098340"/>
                <a:gd name="connsiteY70" fmla="*/ 486004 h 1706879"/>
                <a:gd name="connsiteX71" fmla="*/ 504901 w 4098340"/>
                <a:gd name="connsiteY71" fmla="*/ 486004 h 1706879"/>
                <a:gd name="connsiteX72" fmla="*/ 504901 w 4098340"/>
                <a:gd name="connsiteY72" fmla="*/ 536448 h 1706879"/>
                <a:gd name="connsiteX73" fmla="*/ 509016 w 4098340"/>
                <a:gd name="connsiteY73" fmla="*/ 536448 h 1706879"/>
                <a:gd name="connsiteX74" fmla="*/ 509016 w 4098340"/>
                <a:gd name="connsiteY74" fmla="*/ 547421 h 1706879"/>
                <a:gd name="connsiteX75" fmla="*/ 518922 w 4098340"/>
                <a:gd name="connsiteY75" fmla="*/ 547421 h 1706879"/>
                <a:gd name="connsiteX76" fmla="*/ 518922 w 4098340"/>
                <a:gd name="connsiteY76" fmla="*/ 556108 h 1706879"/>
                <a:gd name="connsiteX77" fmla="*/ 523342 w 4098340"/>
                <a:gd name="connsiteY77" fmla="*/ 556108 h 1706879"/>
                <a:gd name="connsiteX78" fmla="*/ 523342 w 4098340"/>
                <a:gd name="connsiteY78" fmla="*/ 587654 h 1706879"/>
                <a:gd name="connsiteX79" fmla="*/ 527304 w 4098340"/>
                <a:gd name="connsiteY79" fmla="*/ 587654 h 1706879"/>
                <a:gd name="connsiteX80" fmla="*/ 527304 w 4098340"/>
                <a:gd name="connsiteY80" fmla="*/ 600151 h 1706879"/>
                <a:gd name="connsiteX81" fmla="*/ 535381 w 4098340"/>
                <a:gd name="connsiteY81" fmla="*/ 600151 h 1706879"/>
                <a:gd name="connsiteX82" fmla="*/ 535381 w 4098340"/>
                <a:gd name="connsiteY82" fmla="*/ 621640 h 1706879"/>
                <a:gd name="connsiteX83" fmla="*/ 625907 w 4098340"/>
                <a:gd name="connsiteY83" fmla="*/ 621640 h 1706879"/>
                <a:gd name="connsiteX84" fmla="*/ 625907 w 4098340"/>
                <a:gd name="connsiteY84" fmla="*/ 632765 h 1706879"/>
                <a:gd name="connsiteX85" fmla="*/ 633984 w 4098340"/>
                <a:gd name="connsiteY85" fmla="*/ 632765 h 1706879"/>
                <a:gd name="connsiteX86" fmla="*/ 633984 w 4098340"/>
                <a:gd name="connsiteY86" fmla="*/ 643585 h 1706879"/>
                <a:gd name="connsiteX87" fmla="*/ 645719 w 4098340"/>
                <a:gd name="connsiteY87" fmla="*/ 643585 h 1706879"/>
                <a:gd name="connsiteX88" fmla="*/ 645719 w 4098340"/>
                <a:gd name="connsiteY88" fmla="*/ 656539 h 1706879"/>
                <a:gd name="connsiteX89" fmla="*/ 656387 w 4098340"/>
                <a:gd name="connsiteY89" fmla="*/ 656539 h 1706879"/>
                <a:gd name="connsiteX90" fmla="*/ 656387 w 4098340"/>
                <a:gd name="connsiteY90" fmla="*/ 678637 h 1706879"/>
                <a:gd name="connsiteX91" fmla="*/ 660044 w 4098340"/>
                <a:gd name="connsiteY91" fmla="*/ 678637 h 1706879"/>
                <a:gd name="connsiteX92" fmla="*/ 660044 w 4098340"/>
                <a:gd name="connsiteY92" fmla="*/ 689610 h 1706879"/>
                <a:gd name="connsiteX93" fmla="*/ 664312 w 4098340"/>
                <a:gd name="connsiteY93" fmla="*/ 689610 h 1706879"/>
                <a:gd name="connsiteX94" fmla="*/ 664312 w 4098340"/>
                <a:gd name="connsiteY94" fmla="*/ 702716 h 1706879"/>
                <a:gd name="connsiteX95" fmla="*/ 668579 w 4098340"/>
                <a:gd name="connsiteY95" fmla="*/ 702716 h 1706879"/>
                <a:gd name="connsiteX96" fmla="*/ 668579 w 4098340"/>
                <a:gd name="connsiteY96" fmla="*/ 748589 h 1706879"/>
                <a:gd name="connsiteX97" fmla="*/ 684276 w 4098340"/>
                <a:gd name="connsiteY97" fmla="*/ 748589 h 1706879"/>
                <a:gd name="connsiteX98" fmla="*/ 684276 w 4098340"/>
                <a:gd name="connsiteY98" fmla="*/ 761848 h 1706879"/>
                <a:gd name="connsiteX99" fmla="*/ 696925 w 4098340"/>
                <a:gd name="connsiteY99" fmla="*/ 761848 h 1706879"/>
                <a:gd name="connsiteX100" fmla="*/ 696925 w 4098340"/>
                <a:gd name="connsiteY100" fmla="*/ 773125 h 1706879"/>
                <a:gd name="connsiteX101" fmla="*/ 715213 w 4098340"/>
                <a:gd name="connsiteY101" fmla="*/ 773125 h 1706879"/>
                <a:gd name="connsiteX102" fmla="*/ 715213 w 4098340"/>
                <a:gd name="connsiteY102" fmla="*/ 786841 h 1706879"/>
                <a:gd name="connsiteX103" fmla="*/ 758800 w 4098340"/>
                <a:gd name="connsiteY103" fmla="*/ 786841 h 1706879"/>
                <a:gd name="connsiteX104" fmla="*/ 758800 w 4098340"/>
                <a:gd name="connsiteY104" fmla="*/ 796747 h 1706879"/>
                <a:gd name="connsiteX105" fmla="*/ 774954 w 4098340"/>
                <a:gd name="connsiteY105" fmla="*/ 796747 h 1706879"/>
                <a:gd name="connsiteX106" fmla="*/ 774954 w 4098340"/>
                <a:gd name="connsiteY106" fmla="*/ 810158 h 1706879"/>
                <a:gd name="connsiteX107" fmla="*/ 795071 w 4098340"/>
                <a:gd name="connsiteY107" fmla="*/ 810158 h 1706879"/>
                <a:gd name="connsiteX108" fmla="*/ 795071 w 4098340"/>
                <a:gd name="connsiteY108" fmla="*/ 847039 h 1706879"/>
                <a:gd name="connsiteX109" fmla="*/ 805434 w 4098340"/>
                <a:gd name="connsiteY109" fmla="*/ 847039 h 1706879"/>
                <a:gd name="connsiteX110" fmla="*/ 805434 w 4098340"/>
                <a:gd name="connsiteY110" fmla="*/ 873404 h 1706879"/>
                <a:gd name="connsiteX111" fmla="*/ 826313 w 4098340"/>
                <a:gd name="connsiteY111" fmla="*/ 873404 h 1706879"/>
                <a:gd name="connsiteX112" fmla="*/ 826313 w 4098340"/>
                <a:gd name="connsiteY112" fmla="*/ 912419 h 1706879"/>
                <a:gd name="connsiteX113" fmla="*/ 834237 w 4098340"/>
                <a:gd name="connsiteY113" fmla="*/ 912419 h 1706879"/>
                <a:gd name="connsiteX114" fmla="*/ 834237 w 4098340"/>
                <a:gd name="connsiteY114" fmla="*/ 925830 h 1706879"/>
                <a:gd name="connsiteX115" fmla="*/ 838505 w 4098340"/>
                <a:gd name="connsiteY115" fmla="*/ 925830 h 1706879"/>
                <a:gd name="connsiteX116" fmla="*/ 838505 w 4098340"/>
                <a:gd name="connsiteY116" fmla="*/ 978408 h 1706879"/>
                <a:gd name="connsiteX117" fmla="*/ 842772 w 4098340"/>
                <a:gd name="connsiteY117" fmla="*/ 978408 h 1706879"/>
                <a:gd name="connsiteX118" fmla="*/ 842772 w 4098340"/>
                <a:gd name="connsiteY118" fmla="*/ 1004621 h 1706879"/>
                <a:gd name="connsiteX119" fmla="*/ 907542 w 4098340"/>
                <a:gd name="connsiteY119" fmla="*/ 1004621 h 1706879"/>
                <a:gd name="connsiteX120" fmla="*/ 907542 w 4098340"/>
                <a:gd name="connsiteY120" fmla="*/ 1033120 h 1706879"/>
                <a:gd name="connsiteX121" fmla="*/ 981913 w 4098340"/>
                <a:gd name="connsiteY121" fmla="*/ 1033120 h 1706879"/>
                <a:gd name="connsiteX122" fmla="*/ 981913 w 4098340"/>
                <a:gd name="connsiteY122" fmla="*/ 1046836 h 1706879"/>
                <a:gd name="connsiteX123" fmla="*/ 985571 w 4098340"/>
                <a:gd name="connsiteY123" fmla="*/ 1046836 h 1706879"/>
                <a:gd name="connsiteX124" fmla="*/ 985571 w 4098340"/>
                <a:gd name="connsiteY124" fmla="*/ 1089965 h 1706879"/>
                <a:gd name="connsiteX125" fmla="*/ 989381 w 4098340"/>
                <a:gd name="connsiteY125" fmla="*/ 1089965 h 1706879"/>
                <a:gd name="connsiteX126" fmla="*/ 989381 w 4098340"/>
                <a:gd name="connsiteY126" fmla="*/ 1126846 h 1706879"/>
                <a:gd name="connsiteX127" fmla="*/ 1005535 w 4098340"/>
                <a:gd name="connsiteY127" fmla="*/ 1126846 h 1706879"/>
                <a:gd name="connsiteX128" fmla="*/ 1005535 w 4098340"/>
                <a:gd name="connsiteY128" fmla="*/ 1131418 h 1706879"/>
                <a:gd name="connsiteX129" fmla="*/ 1023975 w 4098340"/>
                <a:gd name="connsiteY129" fmla="*/ 1131418 h 1706879"/>
                <a:gd name="connsiteX130" fmla="*/ 1023975 w 4098340"/>
                <a:gd name="connsiteY130" fmla="*/ 1162355 h 1706879"/>
                <a:gd name="connsiteX131" fmla="*/ 1040435 w 4098340"/>
                <a:gd name="connsiteY131" fmla="*/ 1162355 h 1706879"/>
                <a:gd name="connsiteX132" fmla="*/ 1040435 w 4098340"/>
                <a:gd name="connsiteY132" fmla="*/ 1175766 h 1706879"/>
                <a:gd name="connsiteX133" fmla="*/ 1065124 w 4098340"/>
                <a:gd name="connsiteY133" fmla="*/ 1175766 h 1706879"/>
                <a:gd name="connsiteX134" fmla="*/ 1065124 w 4098340"/>
                <a:gd name="connsiteY134" fmla="*/ 1191006 h 1706879"/>
                <a:gd name="connsiteX135" fmla="*/ 1122426 w 4098340"/>
                <a:gd name="connsiteY135" fmla="*/ 1191006 h 1706879"/>
                <a:gd name="connsiteX136" fmla="*/ 1122426 w 4098340"/>
                <a:gd name="connsiteY136" fmla="*/ 1221486 h 1706879"/>
                <a:gd name="connsiteX137" fmla="*/ 1126541 w 4098340"/>
                <a:gd name="connsiteY137" fmla="*/ 1221486 h 1706879"/>
                <a:gd name="connsiteX138" fmla="*/ 1126541 w 4098340"/>
                <a:gd name="connsiteY138" fmla="*/ 1251966 h 1706879"/>
                <a:gd name="connsiteX139" fmla="*/ 1177747 w 4098340"/>
                <a:gd name="connsiteY139" fmla="*/ 1251966 h 1706879"/>
                <a:gd name="connsiteX140" fmla="*/ 1177747 w 4098340"/>
                <a:gd name="connsiteY140" fmla="*/ 1266901 h 1706879"/>
                <a:gd name="connsiteX141" fmla="*/ 1197864 w 4098340"/>
                <a:gd name="connsiteY141" fmla="*/ 1266901 h 1706879"/>
                <a:gd name="connsiteX142" fmla="*/ 1197864 w 4098340"/>
                <a:gd name="connsiteY142" fmla="*/ 1284884 h 1706879"/>
                <a:gd name="connsiteX143" fmla="*/ 1201826 w 4098340"/>
                <a:gd name="connsiteY143" fmla="*/ 1284884 h 1706879"/>
                <a:gd name="connsiteX144" fmla="*/ 1201826 w 4098340"/>
                <a:gd name="connsiteY144" fmla="*/ 1299972 h 1706879"/>
                <a:gd name="connsiteX145" fmla="*/ 1206551 w 4098340"/>
                <a:gd name="connsiteY145" fmla="*/ 1299972 h 1706879"/>
                <a:gd name="connsiteX146" fmla="*/ 1206551 w 4098340"/>
                <a:gd name="connsiteY146" fmla="*/ 1317498 h 1706879"/>
                <a:gd name="connsiteX147" fmla="*/ 1310640 w 4098340"/>
                <a:gd name="connsiteY147" fmla="*/ 1317498 h 1706879"/>
                <a:gd name="connsiteX148" fmla="*/ 1310640 w 4098340"/>
                <a:gd name="connsiteY148" fmla="*/ 1335634 h 1706879"/>
                <a:gd name="connsiteX149" fmla="*/ 1314450 w 4098340"/>
                <a:gd name="connsiteY149" fmla="*/ 1335634 h 1706879"/>
                <a:gd name="connsiteX150" fmla="*/ 1314450 w 4098340"/>
                <a:gd name="connsiteY150" fmla="*/ 1367790 h 1706879"/>
                <a:gd name="connsiteX151" fmla="*/ 1352093 w 4098340"/>
                <a:gd name="connsiteY151" fmla="*/ 1367790 h 1706879"/>
                <a:gd name="connsiteX152" fmla="*/ 1352093 w 4098340"/>
                <a:gd name="connsiteY152" fmla="*/ 1385011 h 1706879"/>
                <a:gd name="connsiteX153" fmla="*/ 1404213 w 4098340"/>
                <a:gd name="connsiteY153" fmla="*/ 1385011 h 1706879"/>
                <a:gd name="connsiteX154" fmla="*/ 1404213 w 4098340"/>
                <a:gd name="connsiteY154" fmla="*/ 1402842 h 1706879"/>
                <a:gd name="connsiteX155" fmla="*/ 1467612 w 4098340"/>
                <a:gd name="connsiteY155" fmla="*/ 1402842 h 1706879"/>
                <a:gd name="connsiteX156" fmla="*/ 1467612 w 4098340"/>
                <a:gd name="connsiteY156" fmla="*/ 1420520 h 1706879"/>
                <a:gd name="connsiteX157" fmla="*/ 1475689 w 4098340"/>
                <a:gd name="connsiteY157" fmla="*/ 1420520 h 1706879"/>
                <a:gd name="connsiteX158" fmla="*/ 1475689 w 4098340"/>
                <a:gd name="connsiteY158" fmla="*/ 1457706 h 1706879"/>
                <a:gd name="connsiteX159" fmla="*/ 1484071 w 4098340"/>
                <a:gd name="connsiteY159" fmla="*/ 1457706 h 1706879"/>
                <a:gd name="connsiteX160" fmla="*/ 1484071 w 4098340"/>
                <a:gd name="connsiteY160" fmla="*/ 1477213 h 1706879"/>
                <a:gd name="connsiteX161" fmla="*/ 1616812 w 4098340"/>
                <a:gd name="connsiteY161" fmla="*/ 1477213 h 1706879"/>
                <a:gd name="connsiteX162" fmla="*/ 1616812 w 4098340"/>
                <a:gd name="connsiteY162" fmla="*/ 1505864 h 1706879"/>
                <a:gd name="connsiteX163" fmla="*/ 1627175 w 4098340"/>
                <a:gd name="connsiteY163" fmla="*/ 1505864 h 1706879"/>
                <a:gd name="connsiteX164" fmla="*/ 1627175 w 4098340"/>
                <a:gd name="connsiteY164" fmla="*/ 1519123 h 1706879"/>
                <a:gd name="connsiteX165" fmla="*/ 1635557 w 4098340"/>
                <a:gd name="connsiteY165" fmla="*/ 1519123 h 1706879"/>
                <a:gd name="connsiteX166" fmla="*/ 1635557 w 4098340"/>
                <a:gd name="connsiteY166" fmla="*/ 1540154 h 1706879"/>
                <a:gd name="connsiteX167" fmla="*/ 1679600 w 4098340"/>
                <a:gd name="connsiteY167" fmla="*/ 1540154 h 1706879"/>
                <a:gd name="connsiteX168" fmla="*/ 1679600 w 4098340"/>
                <a:gd name="connsiteY168" fmla="*/ 1560576 h 1706879"/>
                <a:gd name="connsiteX169" fmla="*/ 1762049 w 4098340"/>
                <a:gd name="connsiteY169" fmla="*/ 1560576 h 1706879"/>
                <a:gd name="connsiteX170" fmla="*/ 1762049 w 4098340"/>
                <a:gd name="connsiteY170" fmla="*/ 1582674 h 1706879"/>
                <a:gd name="connsiteX171" fmla="*/ 1788414 w 4098340"/>
                <a:gd name="connsiteY171" fmla="*/ 1582674 h 1706879"/>
                <a:gd name="connsiteX172" fmla="*/ 1788414 w 4098340"/>
                <a:gd name="connsiteY172" fmla="*/ 1604162 h 1706879"/>
                <a:gd name="connsiteX173" fmla="*/ 2344522 w 4098340"/>
                <a:gd name="connsiteY173" fmla="*/ 1604162 h 1706879"/>
                <a:gd name="connsiteX174" fmla="*/ 2344522 w 4098340"/>
                <a:gd name="connsiteY174" fmla="*/ 1636928 h 1706879"/>
                <a:gd name="connsiteX175" fmla="*/ 2695956 w 4098340"/>
                <a:gd name="connsiteY175" fmla="*/ 1636928 h 1706879"/>
                <a:gd name="connsiteX176" fmla="*/ 2695956 w 4098340"/>
                <a:gd name="connsiteY176" fmla="*/ 1706880 h 1706879"/>
                <a:gd name="connsiteX177" fmla="*/ 4098341 w 4098340"/>
                <a:gd name="connsiteY177" fmla="*/ 1706880 h 170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</a:cxnLst>
              <a:rect l="l" t="t" r="r" b="b"/>
              <a:pathLst>
                <a:path w="4098340" h="1706879">
                  <a:moveTo>
                    <a:pt x="0" y="0"/>
                  </a:moveTo>
                  <a:lnTo>
                    <a:pt x="86411" y="0"/>
                  </a:lnTo>
                  <a:lnTo>
                    <a:pt x="86411" y="8992"/>
                  </a:lnTo>
                  <a:lnTo>
                    <a:pt x="97993" y="8992"/>
                  </a:lnTo>
                  <a:lnTo>
                    <a:pt x="97993" y="17983"/>
                  </a:lnTo>
                  <a:lnTo>
                    <a:pt x="112471" y="17983"/>
                  </a:lnTo>
                  <a:lnTo>
                    <a:pt x="112471" y="26822"/>
                  </a:lnTo>
                  <a:lnTo>
                    <a:pt x="124815" y="26822"/>
                  </a:lnTo>
                  <a:lnTo>
                    <a:pt x="124815" y="35509"/>
                  </a:lnTo>
                  <a:lnTo>
                    <a:pt x="137465" y="35509"/>
                  </a:lnTo>
                  <a:lnTo>
                    <a:pt x="137465" y="46329"/>
                  </a:lnTo>
                  <a:lnTo>
                    <a:pt x="155600" y="46329"/>
                  </a:lnTo>
                  <a:lnTo>
                    <a:pt x="155600" y="64008"/>
                  </a:lnTo>
                  <a:lnTo>
                    <a:pt x="159410" y="64008"/>
                  </a:lnTo>
                  <a:lnTo>
                    <a:pt x="159410" y="81534"/>
                  </a:lnTo>
                  <a:lnTo>
                    <a:pt x="166878" y="81534"/>
                  </a:lnTo>
                  <a:lnTo>
                    <a:pt x="166878" y="107594"/>
                  </a:lnTo>
                  <a:lnTo>
                    <a:pt x="175260" y="107594"/>
                  </a:lnTo>
                  <a:lnTo>
                    <a:pt x="175260" y="156362"/>
                  </a:lnTo>
                  <a:lnTo>
                    <a:pt x="179984" y="156362"/>
                  </a:lnTo>
                  <a:lnTo>
                    <a:pt x="179984" y="164440"/>
                  </a:lnTo>
                  <a:lnTo>
                    <a:pt x="182270" y="164440"/>
                  </a:lnTo>
                  <a:lnTo>
                    <a:pt x="182270" y="175717"/>
                  </a:lnTo>
                  <a:lnTo>
                    <a:pt x="187604" y="175717"/>
                  </a:lnTo>
                  <a:lnTo>
                    <a:pt x="187604" y="186385"/>
                  </a:lnTo>
                  <a:lnTo>
                    <a:pt x="192176" y="186385"/>
                  </a:lnTo>
                  <a:lnTo>
                    <a:pt x="192176" y="201778"/>
                  </a:lnTo>
                  <a:lnTo>
                    <a:pt x="201930" y="201778"/>
                  </a:lnTo>
                  <a:lnTo>
                    <a:pt x="201930" y="212903"/>
                  </a:lnTo>
                  <a:lnTo>
                    <a:pt x="206959" y="212903"/>
                  </a:lnTo>
                  <a:lnTo>
                    <a:pt x="206959" y="221437"/>
                  </a:lnTo>
                  <a:lnTo>
                    <a:pt x="222809" y="221437"/>
                  </a:lnTo>
                  <a:lnTo>
                    <a:pt x="222809" y="230124"/>
                  </a:lnTo>
                  <a:lnTo>
                    <a:pt x="257404" y="230124"/>
                  </a:lnTo>
                  <a:lnTo>
                    <a:pt x="257404" y="249936"/>
                  </a:lnTo>
                  <a:lnTo>
                    <a:pt x="282092" y="249936"/>
                  </a:lnTo>
                  <a:lnTo>
                    <a:pt x="282092" y="258623"/>
                  </a:lnTo>
                  <a:lnTo>
                    <a:pt x="304800" y="258623"/>
                  </a:lnTo>
                  <a:lnTo>
                    <a:pt x="304800" y="269748"/>
                  </a:lnTo>
                  <a:lnTo>
                    <a:pt x="312572" y="269748"/>
                  </a:lnTo>
                  <a:lnTo>
                    <a:pt x="312572" y="278282"/>
                  </a:lnTo>
                  <a:lnTo>
                    <a:pt x="320497" y="278282"/>
                  </a:lnTo>
                  <a:lnTo>
                    <a:pt x="320497" y="298247"/>
                  </a:lnTo>
                  <a:lnTo>
                    <a:pt x="325222" y="298247"/>
                  </a:lnTo>
                  <a:lnTo>
                    <a:pt x="325222" y="306629"/>
                  </a:lnTo>
                  <a:lnTo>
                    <a:pt x="335280" y="306629"/>
                  </a:lnTo>
                  <a:lnTo>
                    <a:pt x="335280" y="317754"/>
                  </a:lnTo>
                  <a:lnTo>
                    <a:pt x="346405" y="317754"/>
                  </a:lnTo>
                  <a:lnTo>
                    <a:pt x="346405" y="326288"/>
                  </a:lnTo>
                  <a:lnTo>
                    <a:pt x="351130" y="326288"/>
                  </a:lnTo>
                  <a:lnTo>
                    <a:pt x="351130" y="337261"/>
                  </a:lnTo>
                  <a:lnTo>
                    <a:pt x="363626" y="337261"/>
                  </a:lnTo>
                  <a:lnTo>
                    <a:pt x="363626" y="346253"/>
                  </a:lnTo>
                  <a:lnTo>
                    <a:pt x="381305" y="346253"/>
                  </a:lnTo>
                  <a:lnTo>
                    <a:pt x="381305" y="368198"/>
                  </a:lnTo>
                  <a:lnTo>
                    <a:pt x="390296" y="368198"/>
                  </a:lnTo>
                  <a:lnTo>
                    <a:pt x="390296" y="376733"/>
                  </a:lnTo>
                  <a:lnTo>
                    <a:pt x="433425" y="376733"/>
                  </a:lnTo>
                  <a:lnTo>
                    <a:pt x="433425" y="387706"/>
                  </a:lnTo>
                  <a:lnTo>
                    <a:pt x="465734" y="387706"/>
                  </a:lnTo>
                  <a:lnTo>
                    <a:pt x="465734" y="399136"/>
                  </a:lnTo>
                  <a:lnTo>
                    <a:pt x="469392" y="399136"/>
                  </a:lnTo>
                  <a:lnTo>
                    <a:pt x="469392" y="409651"/>
                  </a:lnTo>
                  <a:lnTo>
                    <a:pt x="471983" y="409651"/>
                  </a:lnTo>
                  <a:lnTo>
                    <a:pt x="471983" y="424739"/>
                  </a:lnTo>
                  <a:lnTo>
                    <a:pt x="484480" y="424739"/>
                  </a:lnTo>
                  <a:lnTo>
                    <a:pt x="484480" y="429616"/>
                  </a:lnTo>
                  <a:lnTo>
                    <a:pt x="488442" y="429616"/>
                  </a:lnTo>
                  <a:lnTo>
                    <a:pt x="488442" y="473659"/>
                  </a:lnTo>
                  <a:lnTo>
                    <a:pt x="495147" y="473659"/>
                  </a:lnTo>
                  <a:lnTo>
                    <a:pt x="495147" y="486004"/>
                  </a:lnTo>
                  <a:lnTo>
                    <a:pt x="504901" y="486004"/>
                  </a:lnTo>
                  <a:lnTo>
                    <a:pt x="504901" y="536448"/>
                  </a:lnTo>
                  <a:lnTo>
                    <a:pt x="509016" y="536448"/>
                  </a:lnTo>
                  <a:lnTo>
                    <a:pt x="509016" y="547421"/>
                  </a:lnTo>
                  <a:lnTo>
                    <a:pt x="518922" y="547421"/>
                  </a:lnTo>
                  <a:lnTo>
                    <a:pt x="518922" y="556108"/>
                  </a:lnTo>
                  <a:lnTo>
                    <a:pt x="523342" y="556108"/>
                  </a:lnTo>
                  <a:lnTo>
                    <a:pt x="523342" y="587654"/>
                  </a:lnTo>
                  <a:lnTo>
                    <a:pt x="527304" y="587654"/>
                  </a:lnTo>
                  <a:lnTo>
                    <a:pt x="527304" y="600151"/>
                  </a:lnTo>
                  <a:lnTo>
                    <a:pt x="535381" y="600151"/>
                  </a:lnTo>
                  <a:lnTo>
                    <a:pt x="535381" y="621640"/>
                  </a:lnTo>
                  <a:lnTo>
                    <a:pt x="625907" y="621640"/>
                  </a:lnTo>
                  <a:lnTo>
                    <a:pt x="625907" y="632765"/>
                  </a:lnTo>
                  <a:lnTo>
                    <a:pt x="633984" y="632765"/>
                  </a:lnTo>
                  <a:lnTo>
                    <a:pt x="633984" y="643585"/>
                  </a:lnTo>
                  <a:lnTo>
                    <a:pt x="645719" y="643585"/>
                  </a:lnTo>
                  <a:lnTo>
                    <a:pt x="645719" y="656539"/>
                  </a:lnTo>
                  <a:lnTo>
                    <a:pt x="656387" y="656539"/>
                  </a:lnTo>
                  <a:lnTo>
                    <a:pt x="656387" y="678637"/>
                  </a:lnTo>
                  <a:lnTo>
                    <a:pt x="660044" y="678637"/>
                  </a:lnTo>
                  <a:lnTo>
                    <a:pt x="660044" y="689610"/>
                  </a:lnTo>
                  <a:lnTo>
                    <a:pt x="664312" y="689610"/>
                  </a:lnTo>
                  <a:lnTo>
                    <a:pt x="664312" y="702716"/>
                  </a:lnTo>
                  <a:lnTo>
                    <a:pt x="668579" y="702716"/>
                  </a:lnTo>
                  <a:lnTo>
                    <a:pt x="668579" y="748589"/>
                  </a:lnTo>
                  <a:lnTo>
                    <a:pt x="684276" y="748589"/>
                  </a:lnTo>
                  <a:lnTo>
                    <a:pt x="684276" y="761848"/>
                  </a:lnTo>
                  <a:lnTo>
                    <a:pt x="696925" y="761848"/>
                  </a:lnTo>
                  <a:lnTo>
                    <a:pt x="696925" y="773125"/>
                  </a:lnTo>
                  <a:lnTo>
                    <a:pt x="715213" y="773125"/>
                  </a:lnTo>
                  <a:lnTo>
                    <a:pt x="715213" y="786841"/>
                  </a:lnTo>
                  <a:lnTo>
                    <a:pt x="758800" y="786841"/>
                  </a:lnTo>
                  <a:lnTo>
                    <a:pt x="758800" y="796747"/>
                  </a:lnTo>
                  <a:lnTo>
                    <a:pt x="774954" y="796747"/>
                  </a:lnTo>
                  <a:lnTo>
                    <a:pt x="774954" y="810158"/>
                  </a:lnTo>
                  <a:lnTo>
                    <a:pt x="795071" y="810158"/>
                  </a:lnTo>
                  <a:lnTo>
                    <a:pt x="795071" y="847039"/>
                  </a:lnTo>
                  <a:lnTo>
                    <a:pt x="805434" y="847039"/>
                  </a:lnTo>
                  <a:lnTo>
                    <a:pt x="805434" y="873404"/>
                  </a:lnTo>
                  <a:lnTo>
                    <a:pt x="826313" y="873404"/>
                  </a:lnTo>
                  <a:lnTo>
                    <a:pt x="826313" y="912419"/>
                  </a:lnTo>
                  <a:lnTo>
                    <a:pt x="834237" y="912419"/>
                  </a:lnTo>
                  <a:lnTo>
                    <a:pt x="834237" y="925830"/>
                  </a:lnTo>
                  <a:lnTo>
                    <a:pt x="838505" y="925830"/>
                  </a:lnTo>
                  <a:lnTo>
                    <a:pt x="838505" y="978408"/>
                  </a:lnTo>
                  <a:lnTo>
                    <a:pt x="842772" y="978408"/>
                  </a:lnTo>
                  <a:lnTo>
                    <a:pt x="842772" y="1004621"/>
                  </a:lnTo>
                  <a:lnTo>
                    <a:pt x="907542" y="1004621"/>
                  </a:lnTo>
                  <a:lnTo>
                    <a:pt x="907542" y="1033120"/>
                  </a:lnTo>
                  <a:lnTo>
                    <a:pt x="981913" y="1033120"/>
                  </a:lnTo>
                  <a:lnTo>
                    <a:pt x="981913" y="1046836"/>
                  </a:lnTo>
                  <a:lnTo>
                    <a:pt x="985571" y="1046836"/>
                  </a:lnTo>
                  <a:lnTo>
                    <a:pt x="985571" y="1089965"/>
                  </a:lnTo>
                  <a:lnTo>
                    <a:pt x="989381" y="1089965"/>
                  </a:lnTo>
                  <a:lnTo>
                    <a:pt x="989381" y="1126846"/>
                  </a:lnTo>
                  <a:lnTo>
                    <a:pt x="1005535" y="1126846"/>
                  </a:lnTo>
                  <a:lnTo>
                    <a:pt x="1005535" y="1131418"/>
                  </a:lnTo>
                  <a:lnTo>
                    <a:pt x="1023975" y="1131418"/>
                  </a:lnTo>
                  <a:lnTo>
                    <a:pt x="1023975" y="1162355"/>
                  </a:lnTo>
                  <a:lnTo>
                    <a:pt x="1040435" y="1162355"/>
                  </a:lnTo>
                  <a:lnTo>
                    <a:pt x="1040435" y="1175766"/>
                  </a:lnTo>
                  <a:lnTo>
                    <a:pt x="1065124" y="1175766"/>
                  </a:lnTo>
                  <a:lnTo>
                    <a:pt x="1065124" y="1191006"/>
                  </a:lnTo>
                  <a:lnTo>
                    <a:pt x="1122426" y="1191006"/>
                  </a:lnTo>
                  <a:lnTo>
                    <a:pt x="1122426" y="1221486"/>
                  </a:lnTo>
                  <a:lnTo>
                    <a:pt x="1126541" y="1221486"/>
                  </a:lnTo>
                  <a:lnTo>
                    <a:pt x="1126541" y="1251966"/>
                  </a:lnTo>
                  <a:lnTo>
                    <a:pt x="1177747" y="1251966"/>
                  </a:lnTo>
                  <a:lnTo>
                    <a:pt x="1177747" y="1266901"/>
                  </a:lnTo>
                  <a:lnTo>
                    <a:pt x="1197864" y="1266901"/>
                  </a:lnTo>
                  <a:lnTo>
                    <a:pt x="1197864" y="1284884"/>
                  </a:lnTo>
                  <a:lnTo>
                    <a:pt x="1201826" y="1284884"/>
                  </a:lnTo>
                  <a:lnTo>
                    <a:pt x="1201826" y="1299972"/>
                  </a:lnTo>
                  <a:lnTo>
                    <a:pt x="1206551" y="1299972"/>
                  </a:lnTo>
                  <a:lnTo>
                    <a:pt x="1206551" y="1317498"/>
                  </a:lnTo>
                  <a:lnTo>
                    <a:pt x="1310640" y="1317498"/>
                  </a:lnTo>
                  <a:lnTo>
                    <a:pt x="1310640" y="1335634"/>
                  </a:lnTo>
                  <a:lnTo>
                    <a:pt x="1314450" y="1335634"/>
                  </a:lnTo>
                  <a:lnTo>
                    <a:pt x="1314450" y="1367790"/>
                  </a:lnTo>
                  <a:lnTo>
                    <a:pt x="1352093" y="1367790"/>
                  </a:lnTo>
                  <a:lnTo>
                    <a:pt x="1352093" y="1385011"/>
                  </a:lnTo>
                  <a:lnTo>
                    <a:pt x="1404213" y="1385011"/>
                  </a:lnTo>
                  <a:lnTo>
                    <a:pt x="1404213" y="1402842"/>
                  </a:lnTo>
                  <a:lnTo>
                    <a:pt x="1467612" y="1402842"/>
                  </a:lnTo>
                  <a:lnTo>
                    <a:pt x="1467612" y="1420520"/>
                  </a:lnTo>
                  <a:lnTo>
                    <a:pt x="1475689" y="1420520"/>
                  </a:lnTo>
                  <a:lnTo>
                    <a:pt x="1475689" y="1457706"/>
                  </a:lnTo>
                  <a:lnTo>
                    <a:pt x="1484071" y="1457706"/>
                  </a:lnTo>
                  <a:lnTo>
                    <a:pt x="1484071" y="1477213"/>
                  </a:lnTo>
                  <a:lnTo>
                    <a:pt x="1616812" y="1477213"/>
                  </a:lnTo>
                  <a:lnTo>
                    <a:pt x="1616812" y="1505864"/>
                  </a:lnTo>
                  <a:lnTo>
                    <a:pt x="1627175" y="1505864"/>
                  </a:lnTo>
                  <a:lnTo>
                    <a:pt x="1627175" y="1519123"/>
                  </a:lnTo>
                  <a:lnTo>
                    <a:pt x="1635557" y="1519123"/>
                  </a:lnTo>
                  <a:lnTo>
                    <a:pt x="1635557" y="1540154"/>
                  </a:lnTo>
                  <a:lnTo>
                    <a:pt x="1679600" y="1540154"/>
                  </a:lnTo>
                  <a:lnTo>
                    <a:pt x="1679600" y="1560576"/>
                  </a:lnTo>
                  <a:lnTo>
                    <a:pt x="1762049" y="1560576"/>
                  </a:lnTo>
                  <a:lnTo>
                    <a:pt x="1762049" y="1582674"/>
                  </a:lnTo>
                  <a:lnTo>
                    <a:pt x="1788414" y="1582674"/>
                  </a:lnTo>
                  <a:lnTo>
                    <a:pt x="1788414" y="1604162"/>
                  </a:lnTo>
                  <a:lnTo>
                    <a:pt x="2344522" y="1604162"/>
                  </a:lnTo>
                  <a:lnTo>
                    <a:pt x="2344522" y="1636928"/>
                  </a:lnTo>
                  <a:lnTo>
                    <a:pt x="2695956" y="1636928"/>
                  </a:lnTo>
                  <a:lnTo>
                    <a:pt x="2695956" y="1706880"/>
                  </a:lnTo>
                  <a:lnTo>
                    <a:pt x="4098341" y="1706880"/>
                  </a:lnTo>
                </a:path>
              </a:pathLst>
            </a:custGeom>
            <a:noFill/>
            <a:ln w="15237" cap="flat">
              <a:solidFill>
                <a:srgbClr val="8B878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  <p:grpSp>
        <p:nvGrpSpPr>
          <p:cNvPr id="115" name="Graphic 87">
            <a:extLst>
              <a:ext uri="{FF2B5EF4-FFF2-40B4-BE49-F238E27FC236}">
                <a16:creationId xmlns:a16="http://schemas.microsoft.com/office/drawing/2014/main" id="{85D36E8B-D245-0CB5-B295-2C1CDDE90501}"/>
              </a:ext>
            </a:extLst>
          </p:cNvPr>
          <p:cNvGrpSpPr/>
          <p:nvPr/>
        </p:nvGrpSpPr>
        <p:grpSpPr>
          <a:xfrm>
            <a:off x="966074" y="2733670"/>
            <a:ext cx="4418685" cy="1776526"/>
            <a:chOff x="1059592" y="2733670"/>
            <a:chExt cx="4418685" cy="1776526"/>
          </a:xfrm>
          <a:noFill/>
        </p:grpSpPr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C474AD85-0B13-592E-61AA-738CBBABCA76}"/>
                </a:ext>
              </a:extLst>
            </p:cNvPr>
            <p:cNvSpPr/>
            <p:nvPr/>
          </p:nvSpPr>
          <p:spPr>
            <a:xfrm>
              <a:off x="1129544" y="2733670"/>
              <a:ext cx="4348734" cy="1776526"/>
            </a:xfrm>
            <a:custGeom>
              <a:avLst/>
              <a:gdLst>
                <a:gd name="connsiteX0" fmla="*/ 4310329 w 4348734"/>
                <a:gd name="connsiteY0" fmla="*/ 1700022 h 1776526"/>
                <a:gd name="connsiteX1" fmla="*/ 4310329 w 4348734"/>
                <a:gd name="connsiteY1" fmla="*/ 1776527 h 1776526"/>
                <a:gd name="connsiteX2" fmla="*/ 4348734 w 4348734"/>
                <a:gd name="connsiteY2" fmla="*/ 1738274 h 1776526"/>
                <a:gd name="connsiteX3" fmla="*/ 4271772 w 4348734"/>
                <a:gd name="connsiteY3" fmla="*/ 1738274 h 1776526"/>
                <a:gd name="connsiteX4" fmla="*/ 3664763 w 4348734"/>
                <a:gd name="connsiteY4" fmla="*/ 1446124 h 1776526"/>
                <a:gd name="connsiteX5" fmla="*/ 3664763 w 4348734"/>
                <a:gd name="connsiteY5" fmla="*/ 1522781 h 1776526"/>
                <a:gd name="connsiteX6" fmla="*/ 3703320 w 4348734"/>
                <a:gd name="connsiteY6" fmla="*/ 1484376 h 1776526"/>
                <a:gd name="connsiteX7" fmla="*/ 3626358 w 4348734"/>
                <a:gd name="connsiteY7" fmla="*/ 1484376 h 1776526"/>
                <a:gd name="connsiteX8" fmla="*/ 3600907 w 4348734"/>
                <a:gd name="connsiteY8" fmla="*/ 1446124 h 1776526"/>
                <a:gd name="connsiteX9" fmla="*/ 3600907 w 4348734"/>
                <a:gd name="connsiteY9" fmla="*/ 1522781 h 1776526"/>
                <a:gd name="connsiteX10" fmla="*/ 3639464 w 4348734"/>
                <a:gd name="connsiteY10" fmla="*/ 1484376 h 1776526"/>
                <a:gd name="connsiteX11" fmla="*/ 3562503 w 4348734"/>
                <a:gd name="connsiteY11" fmla="*/ 1484376 h 1776526"/>
                <a:gd name="connsiteX12" fmla="*/ 3382670 w 4348734"/>
                <a:gd name="connsiteY12" fmla="*/ 1446124 h 1776526"/>
                <a:gd name="connsiteX13" fmla="*/ 3382670 w 4348734"/>
                <a:gd name="connsiteY13" fmla="*/ 1522781 h 1776526"/>
                <a:gd name="connsiteX14" fmla="*/ 3421075 w 4348734"/>
                <a:gd name="connsiteY14" fmla="*/ 1484376 h 1776526"/>
                <a:gd name="connsiteX15" fmla="*/ 3344113 w 4348734"/>
                <a:gd name="connsiteY15" fmla="*/ 1484376 h 1776526"/>
                <a:gd name="connsiteX16" fmla="*/ 3394863 w 4348734"/>
                <a:gd name="connsiteY16" fmla="*/ 1446124 h 1776526"/>
                <a:gd name="connsiteX17" fmla="*/ 3394863 w 4348734"/>
                <a:gd name="connsiteY17" fmla="*/ 1522781 h 1776526"/>
                <a:gd name="connsiteX18" fmla="*/ 3433267 w 4348734"/>
                <a:gd name="connsiteY18" fmla="*/ 1484376 h 1776526"/>
                <a:gd name="connsiteX19" fmla="*/ 3356305 w 4348734"/>
                <a:gd name="connsiteY19" fmla="*/ 1484376 h 1776526"/>
                <a:gd name="connsiteX20" fmla="*/ 3365906 w 4348734"/>
                <a:gd name="connsiteY20" fmla="*/ 1360627 h 1776526"/>
                <a:gd name="connsiteX21" fmla="*/ 3365906 w 4348734"/>
                <a:gd name="connsiteY21" fmla="*/ 1437132 h 1776526"/>
                <a:gd name="connsiteX22" fmla="*/ 3404463 w 4348734"/>
                <a:gd name="connsiteY22" fmla="*/ 1398880 h 1776526"/>
                <a:gd name="connsiteX23" fmla="*/ 3327502 w 4348734"/>
                <a:gd name="connsiteY23" fmla="*/ 1398880 h 1776526"/>
                <a:gd name="connsiteX24" fmla="*/ 3353867 w 4348734"/>
                <a:gd name="connsiteY24" fmla="*/ 1360627 h 1776526"/>
                <a:gd name="connsiteX25" fmla="*/ 3353867 w 4348734"/>
                <a:gd name="connsiteY25" fmla="*/ 1437132 h 1776526"/>
                <a:gd name="connsiteX26" fmla="*/ 3392424 w 4348734"/>
                <a:gd name="connsiteY26" fmla="*/ 1398880 h 1776526"/>
                <a:gd name="connsiteX27" fmla="*/ 3315462 w 4348734"/>
                <a:gd name="connsiteY27" fmla="*/ 1398880 h 1776526"/>
                <a:gd name="connsiteX28" fmla="*/ 3178454 w 4348734"/>
                <a:gd name="connsiteY28" fmla="*/ 1360627 h 1776526"/>
                <a:gd name="connsiteX29" fmla="*/ 3178454 w 4348734"/>
                <a:gd name="connsiteY29" fmla="*/ 1437132 h 1776526"/>
                <a:gd name="connsiteX30" fmla="*/ 3217012 w 4348734"/>
                <a:gd name="connsiteY30" fmla="*/ 1398880 h 1776526"/>
                <a:gd name="connsiteX31" fmla="*/ 3139897 w 4348734"/>
                <a:gd name="connsiteY31" fmla="*/ 1398880 h 1776526"/>
                <a:gd name="connsiteX32" fmla="*/ 3165958 w 4348734"/>
                <a:gd name="connsiteY32" fmla="*/ 1360627 h 1776526"/>
                <a:gd name="connsiteX33" fmla="*/ 3165958 w 4348734"/>
                <a:gd name="connsiteY33" fmla="*/ 1437132 h 1776526"/>
                <a:gd name="connsiteX34" fmla="*/ 3204515 w 4348734"/>
                <a:gd name="connsiteY34" fmla="*/ 1398880 h 1776526"/>
                <a:gd name="connsiteX35" fmla="*/ 3127553 w 4348734"/>
                <a:gd name="connsiteY35" fmla="*/ 1398880 h 1776526"/>
                <a:gd name="connsiteX36" fmla="*/ 2967533 w 4348734"/>
                <a:gd name="connsiteY36" fmla="*/ 1360627 h 1776526"/>
                <a:gd name="connsiteX37" fmla="*/ 2967533 w 4348734"/>
                <a:gd name="connsiteY37" fmla="*/ 1437132 h 1776526"/>
                <a:gd name="connsiteX38" fmla="*/ 3006090 w 4348734"/>
                <a:gd name="connsiteY38" fmla="*/ 1398880 h 1776526"/>
                <a:gd name="connsiteX39" fmla="*/ 2929128 w 4348734"/>
                <a:gd name="connsiteY39" fmla="*/ 1398880 h 1776526"/>
                <a:gd name="connsiteX40" fmla="*/ 2928519 w 4348734"/>
                <a:gd name="connsiteY40" fmla="*/ 1360627 h 1776526"/>
                <a:gd name="connsiteX41" fmla="*/ 2928519 w 4348734"/>
                <a:gd name="connsiteY41" fmla="*/ 1437132 h 1776526"/>
                <a:gd name="connsiteX42" fmla="*/ 2967076 w 4348734"/>
                <a:gd name="connsiteY42" fmla="*/ 1398880 h 1776526"/>
                <a:gd name="connsiteX43" fmla="*/ 2889961 w 4348734"/>
                <a:gd name="connsiteY43" fmla="*/ 1398880 h 1776526"/>
                <a:gd name="connsiteX44" fmla="*/ 2887828 w 4348734"/>
                <a:gd name="connsiteY44" fmla="*/ 1360627 h 1776526"/>
                <a:gd name="connsiteX45" fmla="*/ 2887828 w 4348734"/>
                <a:gd name="connsiteY45" fmla="*/ 1437132 h 1776526"/>
                <a:gd name="connsiteX46" fmla="*/ 2926385 w 4348734"/>
                <a:gd name="connsiteY46" fmla="*/ 1398880 h 1776526"/>
                <a:gd name="connsiteX47" fmla="*/ 2849423 w 4348734"/>
                <a:gd name="connsiteY47" fmla="*/ 1398880 h 1776526"/>
                <a:gd name="connsiteX48" fmla="*/ 2720340 w 4348734"/>
                <a:gd name="connsiteY48" fmla="*/ 1321308 h 1776526"/>
                <a:gd name="connsiteX49" fmla="*/ 2720340 w 4348734"/>
                <a:gd name="connsiteY49" fmla="*/ 1397813 h 1776526"/>
                <a:gd name="connsiteX50" fmla="*/ 2758897 w 4348734"/>
                <a:gd name="connsiteY50" fmla="*/ 1359560 h 1776526"/>
                <a:gd name="connsiteX51" fmla="*/ 2681935 w 4348734"/>
                <a:gd name="connsiteY51" fmla="*/ 1359560 h 1776526"/>
                <a:gd name="connsiteX52" fmla="*/ 2560930 w 4348734"/>
                <a:gd name="connsiteY52" fmla="*/ 1321308 h 1776526"/>
                <a:gd name="connsiteX53" fmla="*/ 2560930 w 4348734"/>
                <a:gd name="connsiteY53" fmla="*/ 1397813 h 1776526"/>
                <a:gd name="connsiteX54" fmla="*/ 2599334 w 4348734"/>
                <a:gd name="connsiteY54" fmla="*/ 1359560 h 1776526"/>
                <a:gd name="connsiteX55" fmla="*/ 2522373 w 4348734"/>
                <a:gd name="connsiteY55" fmla="*/ 1359560 h 1776526"/>
                <a:gd name="connsiteX56" fmla="*/ 2513838 w 4348734"/>
                <a:gd name="connsiteY56" fmla="*/ 1321308 h 1776526"/>
                <a:gd name="connsiteX57" fmla="*/ 2513838 w 4348734"/>
                <a:gd name="connsiteY57" fmla="*/ 1397813 h 1776526"/>
                <a:gd name="connsiteX58" fmla="*/ 2552395 w 4348734"/>
                <a:gd name="connsiteY58" fmla="*/ 1359560 h 1776526"/>
                <a:gd name="connsiteX59" fmla="*/ 2475433 w 4348734"/>
                <a:gd name="connsiteY59" fmla="*/ 1359560 h 1776526"/>
                <a:gd name="connsiteX60" fmla="*/ 2505913 w 4348734"/>
                <a:gd name="connsiteY60" fmla="*/ 1321308 h 1776526"/>
                <a:gd name="connsiteX61" fmla="*/ 2505913 w 4348734"/>
                <a:gd name="connsiteY61" fmla="*/ 1397813 h 1776526"/>
                <a:gd name="connsiteX62" fmla="*/ 2544470 w 4348734"/>
                <a:gd name="connsiteY62" fmla="*/ 1359560 h 1776526"/>
                <a:gd name="connsiteX63" fmla="*/ 2467509 w 4348734"/>
                <a:gd name="connsiteY63" fmla="*/ 1359560 h 1776526"/>
                <a:gd name="connsiteX64" fmla="*/ 2489302 w 4348734"/>
                <a:gd name="connsiteY64" fmla="*/ 1321308 h 1776526"/>
                <a:gd name="connsiteX65" fmla="*/ 2489302 w 4348734"/>
                <a:gd name="connsiteY65" fmla="*/ 1397813 h 1776526"/>
                <a:gd name="connsiteX66" fmla="*/ 2527706 w 4348734"/>
                <a:gd name="connsiteY66" fmla="*/ 1359560 h 1776526"/>
                <a:gd name="connsiteX67" fmla="*/ 2450744 w 4348734"/>
                <a:gd name="connsiteY67" fmla="*/ 1359560 h 1776526"/>
                <a:gd name="connsiteX68" fmla="*/ 2313432 w 4348734"/>
                <a:gd name="connsiteY68" fmla="*/ 1321308 h 1776526"/>
                <a:gd name="connsiteX69" fmla="*/ 2313432 w 4348734"/>
                <a:gd name="connsiteY69" fmla="*/ 1397813 h 1776526"/>
                <a:gd name="connsiteX70" fmla="*/ 2351989 w 4348734"/>
                <a:gd name="connsiteY70" fmla="*/ 1359560 h 1776526"/>
                <a:gd name="connsiteX71" fmla="*/ 2275027 w 4348734"/>
                <a:gd name="connsiteY71" fmla="*/ 1359560 h 1776526"/>
                <a:gd name="connsiteX72" fmla="*/ 2301240 w 4348734"/>
                <a:gd name="connsiteY72" fmla="*/ 1294943 h 1776526"/>
                <a:gd name="connsiteX73" fmla="*/ 2301240 w 4348734"/>
                <a:gd name="connsiteY73" fmla="*/ 1371448 h 1776526"/>
                <a:gd name="connsiteX74" fmla="*/ 2339797 w 4348734"/>
                <a:gd name="connsiteY74" fmla="*/ 1333195 h 1776526"/>
                <a:gd name="connsiteX75" fmla="*/ 2262835 w 4348734"/>
                <a:gd name="connsiteY75" fmla="*/ 1333195 h 1776526"/>
                <a:gd name="connsiteX76" fmla="*/ 2287067 w 4348734"/>
                <a:gd name="connsiteY76" fmla="*/ 1271169 h 1776526"/>
                <a:gd name="connsiteX77" fmla="*/ 2287067 w 4348734"/>
                <a:gd name="connsiteY77" fmla="*/ 1347673 h 1776526"/>
                <a:gd name="connsiteX78" fmla="*/ 2325472 w 4348734"/>
                <a:gd name="connsiteY78" fmla="*/ 1309421 h 1776526"/>
                <a:gd name="connsiteX79" fmla="*/ 2248510 w 4348734"/>
                <a:gd name="connsiteY79" fmla="*/ 1309421 h 1776526"/>
                <a:gd name="connsiteX80" fmla="*/ 2262683 w 4348734"/>
                <a:gd name="connsiteY80" fmla="*/ 1271169 h 1776526"/>
                <a:gd name="connsiteX81" fmla="*/ 2262683 w 4348734"/>
                <a:gd name="connsiteY81" fmla="*/ 1347673 h 1776526"/>
                <a:gd name="connsiteX82" fmla="*/ 2301240 w 4348734"/>
                <a:gd name="connsiteY82" fmla="*/ 1309421 h 1776526"/>
                <a:gd name="connsiteX83" fmla="*/ 2224278 w 4348734"/>
                <a:gd name="connsiteY83" fmla="*/ 1309421 h 1776526"/>
                <a:gd name="connsiteX84" fmla="*/ 2211324 w 4348734"/>
                <a:gd name="connsiteY84" fmla="*/ 1271169 h 1776526"/>
                <a:gd name="connsiteX85" fmla="*/ 2211324 w 4348734"/>
                <a:gd name="connsiteY85" fmla="*/ 1347673 h 1776526"/>
                <a:gd name="connsiteX86" fmla="*/ 2249881 w 4348734"/>
                <a:gd name="connsiteY86" fmla="*/ 1309421 h 1776526"/>
                <a:gd name="connsiteX87" fmla="*/ 2172919 w 4348734"/>
                <a:gd name="connsiteY87" fmla="*/ 1309421 h 1776526"/>
                <a:gd name="connsiteX88" fmla="*/ 2164385 w 4348734"/>
                <a:gd name="connsiteY88" fmla="*/ 1271169 h 1776526"/>
                <a:gd name="connsiteX89" fmla="*/ 2164385 w 4348734"/>
                <a:gd name="connsiteY89" fmla="*/ 1347673 h 1776526"/>
                <a:gd name="connsiteX90" fmla="*/ 2202790 w 4348734"/>
                <a:gd name="connsiteY90" fmla="*/ 1309421 h 1776526"/>
                <a:gd name="connsiteX91" fmla="*/ 2125828 w 4348734"/>
                <a:gd name="connsiteY91" fmla="*/ 1309421 h 1776526"/>
                <a:gd name="connsiteX92" fmla="*/ 2117293 w 4348734"/>
                <a:gd name="connsiteY92" fmla="*/ 1271169 h 1776526"/>
                <a:gd name="connsiteX93" fmla="*/ 2117293 w 4348734"/>
                <a:gd name="connsiteY93" fmla="*/ 1347673 h 1776526"/>
                <a:gd name="connsiteX94" fmla="*/ 2155850 w 4348734"/>
                <a:gd name="connsiteY94" fmla="*/ 1309421 h 1776526"/>
                <a:gd name="connsiteX95" fmla="*/ 2078889 w 4348734"/>
                <a:gd name="connsiteY95" fmla="*/ 1309421 h 1776526"/>
                <a:gd name="connsiteX96" fmla="*/ 2121103 w 4348734"/>
                <a:gd name="connsiteY96" fmla="*/ 1271169 h 1776526"/>
                <a:gd name="connsiteX97" fmla="*/ 2121103 w 4348734"/>
                <a:gd name="connsiteY97" fmla="*/ 1347673 h 1776526"/>
                <a:gd name="connsiteX98" fmla="*/ 2159508 w 4348734"/>
                <a:gd name="connsiteY98" fmla="*/ 1309421 h 1776526"/>
                <a:gd name="connsiteX99" fmla="*/ 2082546 w 4348734"/>
                <a:gd name="connsiteY99" fmla="*/ 1309421 h 1776526"/>
                <a:gd name="connsiteX100" fmla="*/ 2094586 w 4348734"/>
                <a:gd name="connsiteY100" fmla="*/ 1251509 h 1776526"/>
                <a:gd name="connsiteX101" fmla="*/ 2094586 w 4348734"/>
                <a:gd name="connsiteY101" fmla="*/ 1328014 h 1776526"/>
                <a:gd name="connsiteX102" fmla="*/ 2133143 w 4348734"/>
                <a:gd name="connsiteY102" fmla="*/ 1289761 h 1776526"/>
                <a:gd name="connsiteX103" fmla="*/ 2056181 w 4348734"/>
                <a:gd name="connsiteY103" fmla="*/ 1289761 h 1776526"/>
                <a:gd name="connsiteX104" fmla="*/ 2043989 w 4348734"/>
                <a:gd name="connsiteY104" fmla="*/ 1231849 h 1776526"/>
                <a:gd name="connsiteX105" fmla="*/ 2043989 w 4348734"/>
                <a:gd name="connsiteY105" fmla="*/ 1308354 h 1776526"/>
                <a:gd name="connsiteX106" fmla="*/ 2082546 w 4348734"/>
                <a:gd name="connsiteY106" fmla="*/ 1270254 h 1776526"/>
                <a:gd name="connsiteX107" fmla="*/ 2005584 w 4348734"/>
                <a:gd name="connsiteY107" fmla="*/ 1270254 h 1776526"/>
                <a:gd name="connsiteX108" fmla="*/ 2052066 w 4348734"/>
                <a:gd name="connsiteY108" fmla="*/ 1231849 h 1776526"/>
                <a:gd name="connsiteX109" fmla="*/ 2052066 w 4348734"/>
                <a:gd name="connsiteY109" fmla="*/ 1308354 h 1776526"/>
                <a:gd name="connsiteX110" fmla="*/ 2090471 w 4348734"/>
                <a:gd name="connsiteY110" fmla="*/ 1270254 h 1776526"/>
                <a:gd name="connsiteX111" fmla="*/ 2013509 w 4348734"/>
                <a:gd name="connsiteY111" fmla="*/ 1270254 h 1776526"/>
                <a:gd name="connsiteX112" fmla="*/ 2066239 w 4348734"/>
                <a:gd name="connsiteY112" fmla="*/ 1231849 h 1776526"/>
                <a:gd name="connsiteX113" fmla="*/ 2066239 w 4348734"/>
                <a:gd name="connsiteY113" fmla="*/ 1308354 h 1776526"/>
                <a:gd name="connsiteX114" fmla="*/ 2104796 w 4348734"/>
                <a:gd name="connsiteY114" fmla="*/ 1270254 h 1776526"/>
                <a:gd name="connsiteX115" fmla="*/ 2027834 w 4348734"/>
                <a:gd name="connsiteY115" fmla="*/ 1270254 h 1776526"/>
                <a:gd name="connsiteX116" fmla="*/ 2070049 w 4348734"/>
                <a:gd name="connsiteY116" fmla="*/ 1231849 h 1776526"/>
                <a:gd name="connsiteX117" fmla="*/ 2070049 w 4348734"/>
                <a:gd name="connsiteY117" fmla="*/ 1308354 h 1776526"/>
                <a:gd name="connsiteX118" fmla="*/ 2108454 w 4348734"/>
                <a:gd name="connsiteY118" fmla="*/ 1270254 h 1776526"/>
                <a:gd name="connsiteX119" fmla="*/ 2031340 w 4348734"/>
                <a:gd name="connsiteY119" fmla="*/ 1270254 h 1776526"/>
                <a:gd name="connsiteX120" fmla="*/ 1918869 w 4348734"/>
                <a:gd name="connsiteY120" fmla="*/ 1181405 h 1776526"/>
                <a:gd name="connsiteX121" fmla="*/ 1918869 w 4348734"/>
                <a:gd name="connsiteY121" fmla="*/ 1257910 h 1776526"/>
                <a:gd name="connsiteX122" fmla="*/ 1957426 w 4348734"/>
                <a:gd name="connsiteY122" fmla="*/ 1219657 h 1776526"/>
                <a:gd name="connsiteX123" fmla="*/ 1880463 w 4348734"/>
                <a:gd name="connsiteY123" fmla="*/ 1219657 h 1776526"/>
                <a:gd name="connsiteX124" fmla="*/ 1915059 w 4348734"/>
                <a:gd name="connsiteY124" fmla="*/ 1181405 h 1776526"/>
                <a:gd name="connsiteX125" fmla="*/ 1915059 w 4348734"/>
                <a:gd name="connsiteY125" fmla="*/ 1257910 h 1776526"/>
                <a:gd name="connsiteX126" fmla="*/ 1953616 w 4348734"/>
                <a:gd name="connsiteY126" fmla="*/ 1219657 h 1776526"/>
                <a:gd name="connsiteX127" fmla="*/ 1876501 w 4348734"/>
                <a:gd name="connsiteY127" fmla="*/ 1219657 h 1776526"/>
                <a:gd name="connsiteX128" fmla="*/ 1921154 w 4348734"/>
                <a:gd name="connsiteY128" fmla="*/ 1199083 h 1776526"/>
                <a:gd name="connsiteX129" fmla="*/ 1921154 w 4348734"/>
                <a:gd name="connsiteY129" fmla="*/ 1275588 h 1776526"/>
                <a:gd name="connsiteX130" fmla="*/ 1959712 w 4348734"/>
                <a:gd name="connsiteY130" fmla="*/ 1237336 h 1776526"/>
                <a:gd name="connsiteX131" fmla="*/ 1882597 w 4348734"/>
                <a:gd name="connsiteY131" fmla="*/ 1237336 h 1776526"/>
                <a:gd name="connsiteX132" fmla="*/ 1924964 w 4348734"/>
                <a:gd name="connsiteY132" fmla="*/ 1214019 h 1776526"/>
                <a:gd name="connsiteX133" fmla="*/ 1924964 w 4348734"/>
                <a:gd name="connsiteY133" fmla="*/ 1290523 h 1776526"/>
                <a:gd name="connsiteX134" fmla="*/ 1963522 w 4348734"/>
                <a:gd name="connsiteY134" fmla="*/ 1252423 h 1776526"/>
                <a:gd name="connsiteX135" fmla="*/ 1886407 w 4348734"/>
                <a:gd name="connsiteY135" fmla="*/ 1252423 h 1776526"/>
                <a:gd name="connsiteX136" fmla="*/ 1871929 w 4348734"/>
                <a:gd name="connsiteY136" fmla="*/ 1120140 h 1776526"/>
                <a:gd name="connsiteX137" fmla="*/ 1871929 w 4348734"/>
                <a:gd name="connsiteY137" fmla="*/ 1196645 h 1776526"/>
                <a:gd name="connsiteX138" fmla="*/ 1910486 w 4348734"/>
                <a:gd name="connsiteY138" fmla="*/ 1158545 h 1776526"/>
                <a:gd name="connsiteX139" fmla="*/ 1833372 w 4348734"/>
                <a:gd name="connsiteY139" fmla="*/ 1158545 h 1776526"/>
                <a:gd name="connsiteX140" fmla="*/ 1782166 w 4348734"/>
                <a:gd name="connsiteY140" fmla="*/ 1104900 h 1776526"/>
                <a:gd name="connsiteX141" fmla="*/ 1782166 w 4348734"/>
                <a:gd name="connsiteY141" fmla="*/ 1181405 h 1776526"/>
                <a:gd name="connsiteX142" fmla="*/ 1820723 w 4348734"/>
                <a:gd name="connsiteY142" fmla="*/ 1143152 h 1776526"/>
                <a:gd name="connsiteX143" fmla="*/ 1743761 w 4348734"/>
                <a:gd name="connsiteY143" fmla="*/ 1143152 h 1776526"/>
                <a:gd name="connsiteX144" fmla="*/ 1761896 w 4348734"/>
                <a:gd name="connsiteY144" fmla="*/ 1089660 h 1776526"/>
                <a:gd name="connsiteX145" fmla="*/ 1761896 w 4348734"/>
                <a:gd name="connsiteY145" fmla="*/ 1166317 h 1776526"/>
                <a:gd name="connsiteX146" fmla="*/ 1800301 w 4348734"/>
                <a:gd name="connsiteY146" fmla="*/ 1127912 h 1776526"/>
                <a:gd name="connsiteX147" fmla="*/ 1723339 w 4348734"/>
                <a:gd name="connsiteY147" fmla="*/ 1127912 h 1776526"/>
                <a:gd name="connsiteX148" fmla="*/ 1726997 w 4348734"/>
                <a:gd name="connsiteY148" fmla="*/ 1074268 h 1776526"/>
                <a:gd name="connsiteX149" fmla="*/ 1726997 w 4348734"/>
                <a:gd name="connsiteY149" fmla="*/ 1150772 h 1776526"/>
                <a:gd name="connsiteX150" fmla="*/ 1765554 w 4348734"/>
                <a:gd name="connsiteY150" fmla="*/ 1112520 h 1776526"/>
                <a:gd name="connsiteX151" fmla="*/ 1688592 w 4348734"/>
                <a:gd name="connsiteY151" fmla="*/ 1112520 h 1776526"/>
                <a:gd name="connsiteX152" fmla="*/ 1636929 w 4348734"/>
                <a:gd name="connsiteY152" fmla="*/ 1074268 h 1776526"/>
                <a:gd name="connsiteX153" fmla="*/ 1636929 w 4348734"/>
                <a:gd name="connsiteY153" fmla="*/ 1150772 h 1776526"/>
                <a:gd name="connsiteX154" fmla="*/ 1675486 w 4348734"/>
                <a:gd name="connsiteY154" fmla="*/ 1112520 h 1776526"/>
                <a:gd name="connsiteX155" fmla="*/ 1598523 w 4348734"/>
                <a:gd name="connsiteY155" fmla="*/ 1112520 h 1776526"/>
                <a:gd name="connsiteX156" fmla="*/ 1608430 w 4348734"/>
                <a:gd name="connsiteY156" fmla="*/ 1074268 h 1776526"/>
                <a:gd name="connsiteX157" fmla="*/ 1608430 w 4348734"/>
                <a:gd name="connsiteY157" fmla="*/ 1150772 h 1776526"/>
                <a:gd name="connsiteX158" fmla="*/ 1646987 w 4348734"/>
                <a:gd name="connsiteY158" fmla="*/ 1112520 h 1776526"/>
                <a:gd name="connsiteX159" fmla="*/ 1570025 w 4348734"/>
                <a:gd name="connsiteY159" fmla="*/ 1112520 h 1776526"/>
                <a:gd name="connsiteX160" fmla="*/ 1597914 w 4348734"/>
                <a:gd name="connsiteY160" fmla="*/ 1074268 h 1776526"/>
                <a:gd name="connsiteX161" fmla="*/ 1597914 w 4348734"/>
                <a:gd name="connsiteY161" fmla="*/ 1150772 h 1776526"/>
                <a:gd name="connsiteX162" fmla="*/ 1636471 w 4348734"/>
                <a:gd name="connsiteY162" fmla="*/ 1112520 h 1776526"/>
                <a:gd name="connsiteX163" fmla="*/ 1559509 w 4348734"/>
                <a:gd name="connsiteY163" fmla="*/ 1112520 h 1776526"/>
                <a:gd name="connsiteX164" fmla="*/ 1593799 w 4348734"/>
                <a:gd name="connsiteY164" fmla="*/ 1021842 h 1776526"/>
                <a:gd name="connsiteX165" fmla="*/ 1593799 w 4348734"/>
                <a:gd name="connsiteY165" fmla="*/ 1098347 h 1776526"/>
                <a:gd name="connsiteX166" fmla="*/ 1632356 w 4348734"/>
                <a:gd name="connsiteY166" fmla="*/ 1060094 h 1776526"/>
                <a:gd name="connsiteX167" fmla="*/ 1555394 w 4348734"/>
                <a:gd name="connsiteY167" fmla="*/ 1060094 h 1776526"/>
                <a:gd name="connsiteX168" fmla="*/ 1589837 w 4348734"/>
                <a:gd name="connsiteY168" fmla="*/ 1008736 h 1776526"/>
                <a:gd name="connsiteX169" fmla="*/ 1589837 w 4348734"/>
                <a:gd name="connsiteY169" fmla="*/ 1085240 h 1776526"/>
                <a:gd name="connsiteX170" fmla="*/ 1628394 w 4348734"/>
                <a:gd name="connsiteY170" fmla="*/ 1046988 h 1776526"/>
                <a:gd name="connsiteX171" fmla="*/ 1551432 w 4348734"/>
                <a:gd name="connsiteY171" fmla="*/ 1046988 h 1776526"/>
                <a:gd name="connsiteX172" fmla="*/ 1561490 w 4348734"/>
                <a:gd name="connsiteY172" fmla="*/ 982218 h 1776526"/>
                <a:gd name="connsiteX173" fmla="*/ 1561490 w 4348734"/>
                <a:gd name="connsiteY173" fmla="*/ 1058723 h 1776526"/>
                <a:gd name="connsiteX174" fmla="*/ 1600048 w 4348734"/>
                <a:gd name="connsiteY174" fmla="*/ 1020470 h 1776526"/>
                <a:gd name="connsiteX175" fmla="*/ 1522933 w 4348734"/>
                <a:gd name="connsiteY175" fmla="*/ 1020470 h 1776526"/>
                <a:gd name="connsiteX176" fmla="*/ 1565148 w 4348734"/>
                <a:gd name="connsiteY176" fmla="*/ 982218 h 1776526"/>
                <a:gd name="connsiteX177" fmla="*/ 1565148 w 4348734"/>
                <a:gd name="connsiteY177" fmla="*/ 1058723 h 1776526"/>
                <a:gd name="connsiteX178" fmla="*/ 1603705 w 4348734"/>
                <a:gd name="connsiteY178" fmla="*/ 1020470 h 1776526"/>
                <a:gd name="connsiteX179" fmla="*/ 1526743 w 4348734"/>
                <a:gd name="connsiteY179" fmla="*/ 1020470 h 1776526"/>
                <a:gd name="connsiteX180" fmla="*/ 1573683 w 4348734"/>
                <a:gd name="connsiteY180" fmla="*/ 982218 h 1776526"/>
                <a:gd name="connsiteX181" fmla="*/ 1573683 w 4348734"/>
                <a:gd name="connsiteY181" fmla="*/ 1058723 h 1776526"/>
                <a:gd name="connsiteX182" fmla="*/ 1612240 w 4348734"/>
                <a:gd name="connsiteY182" fmla="*/ 1020470 h 1776526"/>
                <a:gd name="connsiteX183" fmla="*/ 1535278 w 4348734"/>
                <a:gd name="connsiteY183" fmla="*/ 1020470 h 1776526"/>
                <a:gd name="connsiteX184" fmla="*/ 1581455 w 4348734"/>
                <a:gd name="connsiteY184" fmla="*/ 982218 h 1776526"/>
                <a:gd name="connsiteX185" fmla="*/ 1581455 w 4348734"/>
                <a:gd name="connsiteY185" fmla="*/ 1058723 h 1776526"/>
                <a:gd name="connsiteX186" fmla="*/ 1620012 w 4348734"/>
                <a:gd name="connsiteY186" fmla="*/ 1020470 h 1776526"/>
                <a:gd name="connsiteX187" fmla="*/ 1542898 w 4348734"/>
                <a:gd name="connsiteY187" fmla="*/ 1020470 h 1776526"/>
                <a:gd name="connsiteX188" fmla="*/ 1577645 w 4348734"/>
                <a:gd name="connsiteY188" fmla="*/ 982218 h 1776526"/>
                <a:gd name="connsiteX189" fmla="*/ 1577645 w 4348734"/>
                <a:gd name="connsiteY189" fmla="*/ 1058723 h 1776526"/>
                <a:gd name="connsiteX190" fmla="*/ 1616202 w 4348734"/>
                <a:gd name="connsiteY190" fmla="*/ 1020470 h 1776526"/>
                <a:gd name="connsiteX191" fmla="*/ 1539088 w 4348734"/>
                <a:gd name="connsiteY191" fmla="*/ 1020470 h 1776526"/>
                <a:gd name="connsiteX192" fmla="*/ 1534516 w 4348734"/>
                <a:gd name="connsiteY192" fmla="*/ 971398 h 1776526"/>
                <a:gd name="connsiteX193" fmla="*/ 1534516 w 4348734"/>
                <a:gd name="connsiteY193" fmla="*/ 1047902 h 1776526"/>
                <a:gd name="connsiteX194" fmla="*/ 1573073 w 4348734"/>
                <a:gd name="connsiteY194" fmla="*/ 1009650 h 1776526"/>
                <a:gd name="connsiteX195" fmla="*/ 1495959 w 4348734"/>
                <a:gd name="connsiteY195" fmla="*/ 1009650 h 1776526"/>
                <a:gd name="connsiteX196" fmla="*/ 1479347 w 4348734"/>
                <a:gd name="connsiteY196" fmla="*/ 971398 h 1776526"/>
                <a:gd name="connsiteX197" fmla="*/ 1479347 w 4348734"/>
                <a:gd name="connsiteY197" fmla="*/ 1047902 h 1776526"/>
                <a:gd name="connsiteX198" fmla="*/ 1517904 w 4348734"/>
                <a:gd name="connsiteY198" fmla="*/ 1009650 h 1776526"/>
                <a:gd name="connsiteX199" fmla="*/ 1440942 w 4348734"/>
                <a:gd name="connsiteY199" fmla="*/ 1009650 h 1776526"/>
                <a:gd name="connsiteX200" fmla="*/ 1471422 w 4348734"/>
                <a:gd name="connsiteY200" fmla="*/ 971398 h 1776526"/>
                <a:gd name="connsiteX201" fmla="*/ 1471422 w 4348734"/>
                <a:gd name="connsiteY201" fmla="*/ 1047902 h 1776526"/>
                <a:gd name="connsiteX202" fmla="*/ 1509979 w 4348734"/>
                <a:gd name="connsiteY202" fmla="*/ 1009650 h 1776526"/>
                <a:gd name="connsiteX203" fmla="*/ 1432865 w 4348734"/>
                <a:gd name="connsiteY203" fmla="*/ 1009650 h 1776526"/>
                <a:gd name="connsiteX204" fmla="*/ 1432408 w 4348734"/>
                <a:gd name="connsiteY204" fmla="*/ 958139 h 1776526"/>
                <a:gd name="connsiteX205" fmla="*/ 1432408 w 4348734"/>
                <a:gd name="connsiteY205" fmla="*/ 1034644 h 1776526"/>
                <a:gd name="connsiteX206" fmla="*/ 1470813 w 4348734"/>
                <a:gd name="connsiteY206" fmla="*/ 996391 h 1776526"/>
                <a:gd name="connsiteX207" fmla="*/ 1393850 w 4348734"/>
                <a:gd name="connsiteY207" fmla="*/ 996391 h 1776526"/>
                <a:gd name="connsiteX208" fmla="*/ 1393850 w 4348734"/>
                <a:gd name="connsiteY208" fmla="*/ 901294 h 1776526"/>
                <a:gd name="connsiteX209" fmla="*/ 1393850 w 4348734"/>
                <a:gd name="connsiteY209" fmla="*/ 977951 h 1776526"/>
                <a:gd name="connsiteX210" fmla="*/ 1432408 w 4348734"/>
                <a:gd name="connsiteY210" fmla="*/ 939546 h 1776526"/>
                <a:gd name="connsiteX211" fmla="*/ 1355446 w 4348734"/>
                <a:gd name="connsiteY211" fmla="*/ 939546 h 1776526"/>
                <a:gd name="connsiteX212" fmla="*/ 1334262 w 4348734"/>
                <a:gd name="connsiteY212" fmla="*/ 879500 h 1776526"/>
                <a:gd name="connsiteX213" fmla="*/ 1334262 w 4348734"/>
                <a:gd name="connsiteY213" fmla="*/ 956158 h 1776526"/>
                <a:gd name="connsiteX214" fmla="*/ 1372667 w 4348734"/>
                <a:gd name="connsiteY214" fmla="*/ 917753 h 1776526"/>
                <a:gd name="connsiteX215" fmla="*/ 1295705 w 4348734"/>
                <a:gd name="connsiteY215" fmla="*/ 917753 h 1776526"/>
                <a:gd name="connsiteX216" fmla="*/ 1346454 w 4348734"/>
                <a:gd name="connsiteY216" fmla="*/ 879500 h 1776526"/>
                <a:gd name="connsiteX217" fmla="*/ 1346454 w 4348734"/>
                <a:gd name="connsiteY217" fmla="*/ 956158 h 1776526"/>
                <a:gd name="connsiteX218" fmla="*/ 1385011 w 4348734"/>
                <a:gd name="connsiteY218" fmla="*/ 917753 h 1776526"/>
                <a:gd name="connsiteX219" fmla="*/ 1308049 w 4348734"/>
                <a:gd name="connsiteY219" fmla="*/ 917753 h 1776526"/>
                <a:gd name="connsiteX220" fmla="*/ 1252880 w 4348734"/>
                <a:gd name="connsiteY220" fmla="*/ 824636 h 1776526"/>
                <a:gd name="connsiteX221" fmla="*/ 1252880 w 4348734"/>
                <a:gd name="connsiteY221" fmla="*/ 901141 h 1776526"/>
                <a:gd name="connsiteX222" fmla="*/ 1291285 w 4348734"/>
                <a:gd name="connsiteY222" fmla="*/ 863041 h 1776526"/>
                <a:gd name="connsiteX223" fmla="*/ 1214171 w 4348734"/>
                <a:gd name="connsiteY223" fmla="*/ 863041 h 1776526"/>
                <a:gd name="connsiteX224" fmla="*/ 1103529 w 4348734"/>
                <a:gd name="connsiteY224" fmla="*/ 737311 h 1776526"/>
                <a:gd name="connsiteX225" fmla="*/ 1103529 w 4348734"/>
                <a:gd name="connsiteY225" fmla="*/ 813816 h 1776526"/>
                <a:gd name="connsiteX226" fmla="*/ 1142086 w 4348734"/>
                <a:gd name="connsiteY226" fmla="*/ 775564 h 1776526"/>
                <a:gd name="connsiteX227" fmla="*/ 1065124 w 4348734"/>
                <a:gd name="connsiteY227" fmla="*/ 775564 h 1776526"/>
                <a:gd name="connsiteX228" fmla="*/ 1095299 w 4348734"/>
                <a:gd name="connsiteY228" fmla="*/ 726338 h 1776526"/>
                <a:gd name="connsiteX229" fmla="*/ 1095299 w 4348734"/>
                <a:gd name="connsiteY229" fmla="*/ 802996 h 1776526"/>
                <a:gd name="connsiteX230" fmla="*/ 1133703 w 4348734"/>
                <a:gd name="connsiteY230" fmla="*/ 764591 h 1776526"/>
                <a:gd name="connsiteX231" fmla="*/ 1056589 w 4348734"/>
                <a:gd name="connsiteY231" fmla="*/ 764591 h 1776526"/>
                <a:gd name="connsiteX232" fmla="*/ 940308 w 4348734"/>
                <a:gd name="connsiteY232" fmla="*/ 630022 h 1776526"/>
                <a:gd name="connsiteX233" fmla="*/ 940308 w 4348734"/>
                <a:gd name="connsiteY233" fmla="*/ 706526 h 1776526"/>
                <a:gd name="connsiteX234" fmla="*/ 978865 w 4348734"/>
                <a:gd name="connsiteY234" fmla="*/ 668274 h 1776526"/>
                <a:gd name="connsiteX235" fmla="*/ 901751 w 4348734"/>
                <a:gd name="connsiteY235" fmla="*/ 668274 h 1776526"/>
                <a:gd name="connsiteX236" fmla="*/ 751942 w 4348734"/>
                <a:gd name="connsiteY236" fmla="*/ 420014 h 1776526"/>
                <a:gd name="connsiteX237" fmla="*/ 751942 w 4348734"/>
                <a:gd name="connsiteY237" fmla="*/ 496672 h 1776526"/>
                <a:gd name="connsiteX238" fmla="*/ 790499 w 4348734"/>
                <a:gd name="connsiteY238" fmla="*/ 458419 h 1776526"/>
                <a:gd name="connsiteX239" fmla="*/ 713537 w 4348734"/>
                <a:gd name="connsiteY239" fmla="*/ 458419 h 1776526"/>
                <a:gd name="connsiteX240" fmla="*/ 731215 w 4348734"/>
                <a:gd name="connsiteY240" fmla="*/ 398374 h 1776526"/>
                <a:gd name="connsiteX241" fmla="*/ 731215 w 4348734"/>
                <a:gd name="connsiteY241" fmla="*/ 474878 h 1776526"/>
                <a:gd name="connsiteX242" fmla="*/ 769772 w 4348734"/>
                <a:gd name="connsiteY242" fmla="*/ 436626 h 1776526"/>
                <a:gd name="connsiteX243" fmla="*/ 692810 w 4348734"/>
                <a:gd name="connsiteY243" fmla="*/ 436626 h 1776526"/>
                <a:gd name="connsiteX244" fmla="*/ 727557 w 4348734"/>
                <a:gd name="connsiteY244" fmla="*/ 398374 h 1776526"/>
                <a:gd name="connsiteX245" fmla="*/ 727557 w 4348734"/>
                <a:gd name="connsiteY245" fmla="*/ 474878 h 1776526"/>
                <a:gd name="connsiteX246" fmla="*/ 765962 w 4348734"/>
                <a:gd name="connsiteY246" fmla="*/ 436626 h 1776526"/>
                <a:gd name="connsiteX247" fmla="*/ 689000 w 4348734"/>
                <a:gd name="connsiteY247" fmla="*/ 436626 h 1776526"/>
                <a:gd name="connsiteX248" fmla="*/ 627126 w 4348734"/>
                <a:gd name="connsiteY248" fmla="*/ 326136 h 1776526"/>
                <a:gd name="connsiteX249" fmla="*/ 627126 w 4348734"/>
                <a:gd name="connsiteY249" fmla="*/ 402641 h 1776526"/>
                <a:gd name="connsiteX250" fmla="*/ 665531 w 4348734"/>
                <a:gd name="connsiteY250" fmla="*/ 364388 h 1776526"/>
                <a:gd name="connsiteX251" fmla="*/ 588569 w 4348734"/>
                <a:gd name="connsiteY251" fmla="*/ 364388 h 1776526"/>
                <a:gd name="connsiteX252" fmla="*/ 602590 w 4348734"/>
                <a:gd name="connsiteY252" fmla="*/ 304038 h 1776526"/>
                <a:gd name="connsiteX253" fmla="*/ 602590 w 4348734"/>
                <a:gd name="connsiteY253" fmla="*/ 380543 h 1776526"/>
                <a:gd name="connsiteX254" fmla="*/ 641147 w 4348734"/>
                <a:gd name="connsiteY254" fmla="*/ 342290 h 1776526"/>
                <a:gd name="connsiteX255" fmla="*/ 564185 w 4348734"/>
                <a:gd name="connsiteY255" fmla="*/ 342290 h 1776526"/>
                <a:gd name="connsiteX256" fmla="*/ 594512 w 4348734"/>
                <a:gd name="connsiteY256" fmla="*/ 284378 h 1776526"/>
                <a:gd name="connsiteX257" fmla="*/ 594512 w 4348734"/>
                <a:gd name="connsiteY257" fmla="*/ 360883 h 1776526"/>
                <a:gd name="connsiteX258" fmla="*/ 633070 w 4348734"/>
                <a:gd name="connsiteY258" fmla="*/ 322783 h 1776526"/>
                <a:gd name="connsiteX259" fmla="*/ 556107 w 4348734"/>
                <a:gd name="connsiteY259" fmla="*/ 322783 h 1776526"/>
                <a:gd name="connsiteX260" fmla="*/ 584149 w 4348734"/>
                <a:gd name="connsiteY260" fmla="*/ 223266 h 1776526"/>
                <a:gd name="connsiteX261" fmla="*/ 584149 w 4348734"/>
                <a:gd name="connsiteY261" fmla="*/ 299923 h 1776526"/>
                <a:gd name="connsiteX262" fmla="*/ 622706 w 4348734"/>
                <a:gd name="connsiteY262" fmla="*/ 261518 h 1776526"/>
                <a:gd name="connsiteX263" fmla="*/ 545592 w 4348734"/>
                <a:gd name="connsiteY263" fmla="*/ 261518 h 1776526"/>
                <a:gd name="connsiteX264" fmla="*/ 580339 w 4348734"/>
                <a:gd name="connsiteY264" fmla="*/ 223266 h 1776526"/>
                <a:gd name="connsiteX265" fmla="*/ 580339 w 4348734"/>
                <a:gd name="connsiteY265" fmla="*/ 299923 h 1776526"/>
                <a:gd name="connsiteX266" fmla="*/ 618896 w 4348734"/>
                <a:gd name="connsiteY266" fmla="*/ 261518 h 1776526"/>
                <a:gd name="connsiteX267" fmla="*/ 541934 w 4348734"/>
                <a:gd name="connsiteY267" fmla="*/ 261518 h 1776526"/>
                <a:gd name="connsiteX268" fmla="*/ 568147 w 4348734"/>
                <a:gd name="connsiteY268" fmla="*/ 223266 h 1776526"/>
                <a:gd name="connsiteX269" fmla="*/ 568147 w 4348734"/>
                <a:gd name="connsiteY269" fmla="*/ 299923 h 1776526"/>
                <a:gd name="connsiteX270" fmla="*/ 606552 w 4348734"/>
                <a:gd name="connsiteY270" fmla="*/ 261518 h 1776526"/>
                <a:gd name="connsiteX271" fmla="*/ 529437 w 4348734"/>
                <a:gd name="connsiteY271" fmla="*/ 261518 h 1776526"/>
                <a:gd name="connsiteX272" fmla="*/ 543458 w 4348734"/>
                <a:gd name="connsiteY272" fmla="*/ 214427 h 1776526"/>
                <a:gd name="connsiteX273" fmla="*/ 543458 w 4348734"/>
                <a:gd name="connsiteY273" fmla="*/ 291084 h 1776526"/>
                <a:gd name="connsiteX274" fmla="*/ 582016 w 4348734"/>
                <a:gd name="connsiteY274" fmla="*/ 252679 h 1776526"/>
                <a:gd name="connsiteX275" fmla="*/ 504901 w 4348734"/>
                <a:gd name="connsiteY275" fmla="*/ 252679 h 1776526"/>
                <a:gd name="connsiteX276" fmla="*/ 443484 w 4348734"/>
                <a:gd name="connsiteY276" fmla="*/ 183794 h 1776526"/>
                <a:gd name="connsiteX277" fmla="*/ 443484 w 4348734"/>
                <a:gd name="connsiteY277" fmla="*/ 260452 h 1776526"/>
                <a:gd name="connsiteX278" fmla="*/ 482041 w 4348734"/>
                <a:gd name="connsiteY278" fmla="*/ 222199 h 1776526"/>
                <a:gd name="connsiteX279" fmla="*/ 405079 w 4348734"/>
                <a:gd name="connsiteY279" fmla="*/ 222199 h 1776526"/>
                <a:gd name="connsiteX280" fmla="*/ 435102 w 4348734"/>
                <a:gd name="connsiteY280" fmla="*/ 166421 h 1776526"/>
                <a:gd name="connsiteX281" fmla="*/ 435102 w 4348734"/>
                <a:gd name="connsiteY281" fmla="*/ 242926 h 1776526"/>
                <a:gd name="connsiteX282" fmla="*/ 473659 w 4348734"/>
                <a:gd name="connsiteY282" fmla="*/ 204673 h 1776526"/>
                <a:gd name="connsiteX283" fmla="*/ 396545 w 4348734"/>
                <a:gd name="connsiteY283" fmla="*/ 204673 h 1776526"/>
                <a:gd name="connsiteX284" fmla="*/ 414680 w 4348734"/>
                <a:gd name="connsiteY284" fmla="*/ 135636 h 1776526"/>
                <a:gd name="connsiteX285" fmla="*/ 414680 w 4348734"/>
                <a:gd name="connsiteY285" fmla="*/ 212293 h 1776526"/>
                <a:gd name="connsiteX286" fmla="*/ 453237 w 4348734"/>
                <a:gd name="connsiteY286" fmla="*/ 174041 h 1776526"/>
                <a:gd name="connsiteX287" fmla="*/ 376123 w 4348734"/>
                <a:gd name="connsiteY287" fmla="*/ 174041 h 1776526"/>
                <a:gd name="connsiteX288" fmla="*/ 406451 w 4348734"/>
                <a:gd name="connsiteY288" fmla="*/ 135636 h 1776526"/>
                <a:gd name="connsiteX289" fmla="*/ 406451 w 4348734"/>
                <a:gd name="connsiteY289" fmla="*/ 212293 h 1776526"/>
                <a:gd name="connsiteX290" fmla="*/ 444856 w 4348734"/>
                <a:gd name="connsiteY290" fmla="*/ 174041 h 1776526"/>
                <a:gd name="connsiteX291" fmla="*/ 367894 w 4348734"/>
                <a:gd name="connsiteY291" fmla="*/ 174041 h 1776526"/>
                <a:gd name="connsiteX292" fmla="*/ 395935 w 4348734"/>
                <a:gd name="connsiteY292" fmla="*/ 135636 h 1776526"/>
                <a:gd name="connsiteX293" fmla="*/ 395935 w 4348734"/>
                <a:gd name="connsiteY293" fmla="*/ 212293 h 1776526"/>
                <a:gd name="connsiteX294" fmla="*/ 434492 w 4348734"/>
                <a:gd name="connsiteY294" fmla="*/ 174041 h 1776526"/>
                <a:gd name="connsiteX295" fmla="*/ 357530 w 4348734"/>
                <a:gd name="connsiteY295" fmla="*/ 174041 h 1776526"/>
                <a:gd name="connsiteX296" fmla="*/ 345034 w 4348734"/>
                <a:gd name="connsiteY296" fmla="*/ 135636 h 1776526"/>
                <a:gd name="connsiteX297" fmla="*/ 345034 w 4348734"/>
                <a:gd name="connsiteY297" fmla="*/ 212293 h 1776526"/>
                <a:gd name="connsiteX298" fmla="*/ 383438 w 4348734"/>
                <a:gd name="connsiteY298" fmla="*/ 174041 h 1776526"/>
                <a:gd name="connsiteX299" fmla="*/ 306476 w 4348734"/>
                <a:gd name="connsiteY299" fmla="*/ 174041 h 1776526"/>
                <a:gd name="connsiteX300" fmla="*/ 306476 w 4348734"/>
                <a:gd name="connsiteY300" fmla="*/ 135636 h 1776526"/>
                <a:gd name="connsiteX301" fmla="*/ 306476 w 4348734"/>
                <a:gd name="connsiteY301" fmla="*/ 212293 h 1776526"/>
                <a:gd name="connsiteX302" fmla="*/ 345034 w 4348734"/>
                <a:gd name="connsiteY302" fmla="*/ 174041 h 1776526"/>
                <a:gd name="connsiteX303" fmla="*/ 268072 w 4348734"/>
                <a:gd name="connsiteY303" fmla="*/ 174041 h 1776526"/>
                <a:gd name="connsiteX304" fmla="*/ 289865 w 4348734"/>
                <a:gd name="connsiteY304" fmla="*/ 126797 h 1776526"/>
                <a:gd name="connsiteX305" fmla="*/ 289865 w 4348734"/>
                <a:gd name="connsiteY305" fmla="*/ 203302 h 1776526"/>
                <a:gd name="connsiteX306" fmla="*/ 328270 w 4348734"/>
                <a:gd name="connsiteY306" fmla="*/ 165202 h 1776526"/>
                <a:gd name="connsiteX307" fmla="*/ 251307 w 4348734"/>
                <a:gd name="connsiteY307" fmla="*/ 165202 h 1776526"/>
                <a:gd name="connsiteX308" fmla="*/ 281635 w 4348734"/>
                <a:gd name="connsiteY308" fmla="*/ 126797 h 1776526"/>
                <a:gd name="connsiteX309" fmla="*/ 281635 w 4348734"/>
                <a:gd name="connsiteY309" fmla="*/ 203302 h 1776526"/>
                <a:gd name="connsiteX310" fmla="*/ 320040 w 4348734"/>
                <a:gd name="connsiteY310" fmla="*/ 165202 h 1776526"/>
                <a:gd name="connsiteX311" fmla="*/ 242926 w 4348734"/>
                <a:gd name="connsiteY311" fmla="*/ 165202 h 1776526"/>
                <a:gd name="connsiteX312" fmla="*/ 277673 w 4348734"/>
                <a:gd name="connsiteY312" fmla="*/ 118262 h 1776526"/>
                <a:gd name="connsiteX313" fmla="*/ 277673 w 4348734"/>
                <a:gd name="connsiteY313" fmla="*/ 194920 h 1776526"/>
                <a:gd name="connsiteX314" fmla="*/ 316077 w 4348734"/>
                <a:gd name="connsiteY314" fmla="*/ 156515 h 1776526"/>
                <a:gd name="connsiteX315" fmla="*/ 239116 w 4348734"/>
                <a:gd name="connsiteY315" fmla="*/ 156515 h 1776526"/>
                <a:gd name="connsiteX316" fmla="*/ 265176 w 4348734"/>
                <a:gd name="connsiteY316" fmla="*/ 118262 h 1776526"/>
                <a:gd name="connsiteX317" fmla="*/ 265176 w 4348734"/>
                <a:gd name="connsiteY317" fmla="*/ 194920 h 1776526"/>
                <a:gd name="connsiteX318" fmla="*/ 303733 w 4348734"/>
                <a:gd name="connsiteY318" fmla="*/ 156515 h 1776526"/>
                <a:gd name="connsiteX319" fmla="*/ 226619 w 4348734"/>
                <a:gd name="connsiteY319" fmla="*/ 156515 h 1776526"/>
                <a:gd name="connsiteX320" fmla="*/ 263347 w 4348734"/>
                <a:gd name="connsiteY320" fmla="*/ 118262 h 1776526"/>
                <a:gd name="connsiteX321" fmla="*/ 263347 w 4348734"/>
                <a:gd name="connsiteY321" fmla="*/ 194920 h 1776526"/>
                <a:gd name="connsiteX322" fmla="*/ 301904 w 4348734"/>
                <a:gd name="connsiteY322" fmla="*/ 156515 h 1776526"/>
                <a:gd name="connsiteX323" fmla="*/ 224790 w 4348734"/>
                <a:gd name="connsiteY323" fmla="*/ 156515 h 1776526"/>
                <a:gd name="connsiteX324" fmla="*/ 259232 w 4348734"/>
                <a:gd name="connsiteY324" fmla="*/ 109423 h 1776526"/>
                <a:gd name="connsiteX325" fmla="*/ 259232 w 4348734"/>
                <a:gd name="connsiteY325" fmla="*/ 185928 h 1776526"/>
                <a:gd name="connsiteX326" fmla="*/ 297790 w 4348734"/>
                <a:gd name="connsiteY326" fmla="*/ 147676 h 1776526"/>
                <a:gd name="connsiteX327" fmla="*/ 220675 w 4348734"/>
                <a:gd name="connsiteY327" fmla="*/ 147676 h 1776526"/>
                <a:gd name="connsiteX328" fmla="*/ 243078 w 4348734"/>
                <a:gd name="connsiteY328" fmla="*/ 89764 h 1776526"/>
                <a:gd name="connsiteX329" fmla="*/ 243078 w 4348734"/>
                <a:gd name="connsiteY329" fmla="*/ 166421 h 1776526"/>
                <a:gd name="connsiteX330" fmla="*/ 281635 w 4348734"/>
                <a:gd name="connsiteY330" fmla="*/ 128016 h 1776526"/>
                <a:gd name="connsiteX331" fmla="*/ 204673 w 4348734"/>
                <a:gd name="connsiteY331" fmla="*/ 128016 h 1776526"/>
                <a:gd name="connsiteX332" fmla="*/ 122072 w 4348734"/>
                <a:gd name="connsiteY332" fmla="*/ 46025 h 1776526"/>
                <a:gd name="connsiteX333" fmla="*/ 122072 w 4348734"/>
                <a:gd name="connsiteY333" fmla="*/ 122530 h 1776526"/>
                <a:gd name="connsiteX334" fmla="*/ 160630 w 4348734"/>
                <a:gd name="connsiteY334" fmla="*/ 84277 h 1776526"/>
                <a:gd name="connsiteX335" fmla="*/ 83515 w 4348734"/>
                <a:gd name="connsiteY335" fmla="*/ 84277 h 1776526"/>
                <a:gd name="connsiteX336" fmla="*/ 118262 w 4348734"/>
                <a:gd name="connsiteY336" fmla="*/ 46025 h 1776526"/>
                <a:gd name="connsiteX337" fmla="*/ 118262 w 4348734"/>
                <a:gd name="connsiteY337" fmla="*/ 122530 h 1776526"/>
                <a:gd name="connsiteX338" fmla="*/ 156667 w 4348734"/>
                <a:gd name="connsiteY338" fmla="*/ 84277 h 1776526"/>
                <a:gd name="connsiteX339" fmla="*/ 79705 w 4348734"/>
                <a:gd name="connsiteY339" fmla="*/ 84277 h 1776526"/>
                <a:gd name="connsiteX340" fmla="*/ 101803 w 4348734"/>
                <a:gd name="connsiteY340" fmla="*/ 26365 h 1776526"/>
                <a:gd name="connsiteX341" fmla="*/ 101803 w 4348734"/>
                <a:gd name="connsiteY341" fmla="*/ 102870 h 1776526"/>
                <a:gd name="connsiteX342" fmla="*/ 140208 w 4348734"/>
                <a:gd name="connsiteY342" fmla="*/ 64618 h 1776526"/>
                <a:gd name="connsiteX343" fmla="*/ 63094 w 4348734"/>
                <a:gd name="connsiteY343" fmla="*/ 64618 h 1776526"/>
                <a:gd name="connsiteX344" fmla="*/ 75286 w 4348734"/>
                <a:gd name="connsiteY344" fmla="*/ 0 h 1776526"/>
                <a:gd name="connsiteX345" fmla="*/ 75286 w 4348734"/>
                <a:gd name="connsiteY345" fmla="*/ 76657 h 1776526"/>
                <a:gd name="connsiteX346" fmla="*/ 113843 w 4348734"/>
                <a:gd name="connsiteY346" fmla="*/ 38252 h 1776526"/>
                <a:gd name="connsiteX347" fmla="*/ 36728 w 4348734"/>
                <a:gd name="connsiteY347" fmla="*/ 38252 h 1776526"/>
                <a:gd name="connsiteX348" fmla="*/ 38405 w 4348734"/>
                <a:gd name="connsiteY348" fmla="*/ 0 h 1776526"/>
                <a:gd name="connsiteX349" fmla="*/ 38405 w 4348734"/>
                <a:gd name="connsiteY349" fmla="*/ 76657 h 1776526"/>
                <a:gd name="connsiteX350" fmla="*/ 76962 w 4348734"/>
                <a:gd name="connsiteY350" fmla="*/ 38252 h 1776526"/>
                <a:gd name="connsiteX351" fmla="*/ 0 w 4348734"/>
                <a:gd name="connsiteY351" fmla="*/ 38252 h 1776526"/>
                <a:gd name="connsiteX352" fmla="*/ 598322 w 4348734"/>
                <a:gd name="connsiteY352" fmla="*/ 295199 h 1776526"/>
                <a:gd name="connsiteX353" fmla="*/ 598322 w 4348734"/>
                <a:gd name="connsiteY353" fmla="*/ 371856 h 1776526"/>
                <a:gd name="connsiteX354" fmla="*/ 636880 w 4348734"/>
                <a:gd name="connsiteY354" fmla="*/ 333451 h 1776526"/>
                <a:gd name="connsiteX355" fmla="*/ 559765 w 4348734"/>
                <a:gd name="connsiteY355" fmla="*/ 333451 h 1776526"/>
                <a:gd name="connsiteX356" fmla="*/ 1730654 w 4348734"/>
                <a:gd name="connsiteY356" fmla="*/ 1074268 h 1776526"/>
                <a:gd name="connsiteX357" fmla="*/ 1730654 w 4348734"/>
                <a:gd name="connsiteY357" fmla="*/ 1150772 h 1776526"/>
                <a:gd name="connsiteX358" fmla="*/ 1769212 w 4348734"/>
                <a:gd name="connsiteY358" fmla="*/ 1112520 h 1776526"/>
                <a:gd name="connsiteX359" fmla="*/ 1692097 w 4348734"/>
                <a:gd name="connsiteY359" fmla="*/ 1112520 h 1776526"/>
                <a:gd name="connsiteX360" fmla="*/ 2740609 w 4348734"/>
                <a:gd name="connsiteY360" fmla="*/ 1321308 h 1776526"/>
                <a:gd name="connsiteX361" fmla="*/ 2740609 w 4348734"/>
                <a:gd name="connsiteY361" fmla="*/ 1397813 h 1776526"/>
                <a:gd name="connsiteX362" fmla="*/ 2779014 w 4348734"/>
                <a:gd name="connsiteY362" fmla="*/ 1359560 h 1776526"/>
                <a:gd name="connsiteX363" fmla="*/ 2702052 w 4348734"/>
                <a:gd name="connsiteY363" fmla="*/ 1359560 h 1776526"/>
                <a:gd name="connsiteX364" fmla="*/ 2750668 w 4348734"/>
                <a:gd name="connsiteY364" fmla="*/ 1321308 h 1776526"/>
                <a:gd name="connsiteX365" fmla="*/ 2750668 w 4348734"/>
                <a:gd name="connsiteY365" fmla="*/ 1397813 h 1776526"/>
                <a:gd name="connsiteX366" fmla="*/ 2789225 w 4348734"/>
                <a:gd name="connsiteY366" fmla="*/ 1359560 h 1776526"/>
                <a:gd name="connsiteX367" fmla="*/ 2712110 w 4348734"/>
                <a:gd name="connsiteY367" fmla="*/ 1359560 h 1776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</a:cxnLst>
              <a:rect l="l" t="t" r="r" b="b"/>
              <a:pathLst>
                <a:path w="4348734" h="1776526">
                  <a:moveTo>
                    <a:pt x="4310329" y="1700022"/>
                  </a:moveTo>
                  <a:lnTo>
                    <a:pt x="4310329" y="1776527"/>
                  </a:lnTo>
                  <a:moveTo>
                    <a:pt x="4348734" y="1738274"/>
                  </a:moveTo>
                  <a:lnTo>
                    <a:pt x="4271772" y="1738274"/>
                  </a:lnTo>
                  <a:moveTo>
                    <a:pt x="3664763" y="1446124"/>
                  </a:moveTo>
                  <a:lnTo>
                    <a:pt x="3664763" y="1522781"/>
                  </a:lnTo>
                  <a:moveTo>
                    <a:pt x="3703320" y="1484376"/>
                  </a:moveTo>
                  <a:lnTo>
                    <a:pt x="3626358" y="1484376"/>
                  </a:lnTo>
                  <a:moveTo>
                    <a:pt x="3600907" y="1446124"/>
                  </a:moveTo>
                  <a:lnTo>
                    <a:pt x="3600907" y="1522781"/>
                  </a:lnTo>
                  <a:moveTo>
                    <a:pt x="3639464" y="1484376"/>
                  </a:moveTo>
                  <a:lnTo>
                    <a:pt x="3562503" y="1484376"/>
                  </a:lnTo>
                  <a:moveTo>
                    <a:pt x="3382670" y="1446124"/>
                  </a:moveTo>
                  <a:lnTo>
                    <a:pt x="3382670" y="1522781"/>
                  </a:lnTo>
                  <a:moveTo>
                    <a:pt x="3421075" y="1484376"/>
                  </a:moveTo>
                  <a:lnTo>
                    <a:pt x="3344113" y="1484376"/>
                  </a:lnTo>
                  <a:moveTo>
                    <a:pt x="3394863" y="1446124"/>
                  </a:moveTo>
                  <a:lnTo>
                    <a:pt x="3394863" y="1522781"/>
                  </a:lnTo>
                  <a:moveTo>
                    <a:pt x="3433267" y="1484376"/>
                  </a:moveTo>
                  <a:lnTo>
                    <a:pt x="3356305" y="1484376"/>
                  </a:lnTo>
                  <a:moveTo>
                    <a:pt x="3365906" y="1360627"/>
                  </a:moveTo>
                  <a:lnTo>
                    <a:pt x="3365906" y="1437132"/>
                  </a:lnTo>
                  <a:moveTo>
                    <a:pt x="3404463" y="1398880"/>
                  </a:moveTo>
                  <a:lnTo>
                    <a:pt x="3327502" y="1398880"/>
                  </a:lnTo>
                  <a:moveTo>
                    <a:pt x="3353867" y="1360627"/>
                  </a:moveTo>
                  <a:lnTo>
                    <a:pt x="3353867" y="1437132"/>
                  </a:lnTo>
                  <a:moveTo>
                    <a:pt x="3392424" y="1398880"/>
                  </a:moveTo>
                  <a:lnTo>
                    <a:pt x="3315462" y="1398880"/>
                  </a:lnTo>
                  <a:moveTo>
                    <a:pt x="3178454" y="1360627"/>
                  </a:moveTo>
                  <a:lnTo>
                    <a:pt x="3178454" y="1437132"/>
                  </a:lnTo>
                  <a:moveTo>
                    <a:pt x="3217012" y="1398880"/>
                  </a:moveTo>
                  <a:lnTo>
                    <a:pt x="3139897" y="1398880"/>
                  </a:lnTo>
                  <a:moveTo>
                    <a:pt x="3165958" y="1360627"/>
                  </a:moveTo>
                  <a:lnTo>
                    <a:pt x="3165958" y="1437132"/>
                  </a:lnTo>
                  <a:moveTo>
                    <a:pt x="3204515" y="1398880"/>
                  </a:moveTo>
                  <a:lnTo>
                    <a:pt x="3127553" y="1398880"/>
                  </a:lnTo>
                  <a:moveTo>
                    <a:pt x="2967533" y="1360627"/>
                  </a:moveTo>
                  <a:lnTo>
                    <a:pt x="2967533" y="1437132"/>
                  </a:lnTo>
                  <a:moveTo>
                    <a:pt x="3006090" y="1398880"/>
                  </a:moveTo>
                  <a:lnTo>
                    <a:pt x="2929128" y="1398880"/>
                  </a:lnTo>
                  <a:moveTo>
                    <a:pt x="2928519" y="1360627"/>
                  </a:moveTo>
                  <a:lnTo>
                    <a:pt x="2928519" y="1437132"/>
                  </a:lnTo>
                  <a:moveTo>
                    <a:pt x="2967076" y="1398880"/>
                  </a:moveTo>
                  <a:lnTo>
                    <a:pt x="2889961" y="1398880"/>
                  </a:lnTo>
                  <a:moveTo>
                    <a:pt x="2887828" y="1360627"/>
                  </a:moveTo>
                  <a:lnTo>
                    <a:pt x="2887828" y="1437132"/>
                  </a:lnTo>
                  <a:moveTo>
                    <a:pt x="2926385" y="1398880"/>
                  </a:moveTo>
                  <a:lnTo>
                    <a:pt x="2849423" y="1398880"/>
                  </a:lnTo>
                  <a:moveTo>
                    <a:pt x="2720340" y="1321308"/>
                  </a:moveTo>
                  <a:lnTo>
                    <a:pt x="2720340" y="1397813"/>
                  </a:lnTo>
                  <a:moveTo>
                    <a:pt x="2758897" y="1359560"/>
                  </a:moveTo>
                  <a:lnTo>
                    <a:pt x="2681935" y="1359560"/>
                  </a:lnTo>
                  <a:moveTo>
                    <a:pt x="2560930" y="1321308"/>
                  </a:moveTo>
                  <a:lnTo>
                    <a:pt x="2560930" y="1397813"/>
                  </a:lnTo>
                  <a:moveTo>
                    <a:pt x="2599334" y="1359560"/>
                  </a:moveTo>
                  <a:lnTo>
                    <a:pt x="2522373" y="1359560"/>
                  </a:lnTo>
                  <a:moveTo>
                    <a:pt x="2513838" y="1321308"/>
                  </a:moveTo>
                  <a:lnTo>
                    <a:pt x="2513838" y="1397813"/>
                  </a:lnTo>
                  <a:moveTo>
                    <a:pt x="2552395" y="1359560"/>
                  </a:moveTo>
                  <a:lnTo>
                    <a:pt x="2475433" y="1359560"/>
                  </a:lnTo>
                  <a:moveTo>
                    <a:pt x="2505913" y="1321308"/>
                  </a:moveTo>
                  <a:lnTo>
                    <a:pt x="2505913" y="1397813"/>
                  </a:lnTo>
                  <a:moveTo>
                    <a:pt x="2544470" y="1359560"/>
                  </a:moveTo>
                  <a:lnTo>
                    <a:pt x="2467509" y="1359560"/>
                  </a:lnTo>
                  <a:moveTo>
                    <a:pt x="2489302" y="1321308"/>
                  </a:moveTo>
                  <a:lnTo>
                    <a:pt x="2489302" y="1397813"/>
                  </a:lnTo>
                  <a:moveTo>
                    <a:pt x="2527706" y="1359560"/>
                  </a:moveTo>
                  <a:lnTo>
                    <a:pt x="2450744" y="1359560"/>
                  </a:lnTo>
                  <a:moveTo>
                    <a:pt x="2313432" y="1321308"/>
                  </a:moveTo>
                  <a:lnTo>
                    <a:pt x="2313432" y="1397813"/>
                  </a:lnTo>
                  <a:moveTo>
                    <a:pt x="2351989" y="1359560"/>
                  </a:moveTo>
                  <a:lnTo>
                    <a:pt x="2275027" y="1359560"/>
                  </a:lnTo>
                  <a:moveTo>
                    <a:pt x="2301240" y="1294943"/>
                  </a:moveTo>
                  <a:lnTo>
                    <a:pt x="2301240" y="1371448"/>
                  </a:lnTo>
                  <a:moveTo>
                    <a:pt x="2339797" y="1333195"/>
                  </a:moveTo>
                  <a:lnTo>
                    <a:pt x="2262835" y="1333195"/>
                  </a:lnTo>
                  <a:moveTo>
                    <a:pt x="2287067" y="1271169"/>
                  </a:moveTo>
                  <a:lnTo>
                    <a:pt x="2287067" y="1347673"/>
                  </a:lnTo>
                  <a:moveTo>
                    <a:pt x="2325472" y="1309421"/>
                  </a:moveTo>
                  <a:lnTo>
                    <a:pt x="2248510" y="1309421"/>
                  </a:lnTo>
                  <a:moveTo>
                    <a:pt x="2262683" y="1271169"/>
                  </a:moveTo>
                  <a:lnTo>
                    <a:pt x="2262683" y="1347673"/>
                  </a:lnTo>
                  <a:moveTo>
                    <a:pt x="2301240" y="1309421"/>
                  </a:moveTo>
                  <a:lnTo>
                    <a:pt x="2224278" y="1309421"/>
                  </a:lnTo>
                  <a:moveTo>
                    <a:pt x="2211324" y="1271169"/>
                  </a:moveTo>
                  <a:lnTo>
                    <a:pt x="2211324" y="1347673"/>
                  </a:lnTo>
                  <a:moveTo>
                    <a:pt x="2249881" y="1309421"/>
                  </a:moveTo>
                  <a:lnTo>
                    <a:pt x="2172919" y="1309421"/>
                  </a:lnTo>
                  <a:moveTo>
                    <a:pt x="2164385" y="1271169"/>
                  </a:moveTo>
                  <a:lnTo>
                    <a:pt x="2164385" y="1347673"/>
                  </a:lnTo>
                  <a:moveTo>
                    <a:pt x="2202790" y="1309421"/>
                  </a:moveTo>
                  <a:lnTo>
                    <a:pt x="2125828" y="1309421"/>
                  </a:lnTo>
                  <a:moveTo>
                    <a:pt x="2117293" y="1271169"/>
                  </a:moveTo>
                  <a:lnTo>
                    <a:pt x="2117293" y="1347673"/>
                  </a:lnTo>
                  <a:moveTo>
                    <a:pt x="2155850" y="1309421"/>
                  </a:moveTo>
                  <a:lnTo>
                    <a:pt x="2078889" y="1309421"/>
                  </a:lnTo>
                  <a:moveTo>
                    <a:pt x="2121103" y="1271169"/>
                  </a:moveTo>
                  <a:lnTo>
                    <a:pt x="2121103" y="1347673"/>
                  </a:lnTo>
                  <a:moveTo>
                    <a:pt x="2159508" y="1309421"/>
                  </a:moveTo>
                  <a:lnTo>
                    <a:pt x="2082546" y="1309421"/>
                  </a:lnTo>
                  <a:moveTo>
                    <a:pt x="2094586" y="1251509"/>
                  </a:moveTo>
                  <a:lnTo>
                    <a:pt x="2094586" y="1328014"/>
                  </a:lnTo>
                  <a:moveTo>
                    <a:pt x="2133143" y="1289761"/>
                  </a:moveTo>
                  <a:lnTo>
                    <a:pt x="2056181" y="1289761"/>
                  </a:lnTo>
                  <a:moveTo>
                    <a:pt x="2043989" y="1231849"/>
                  </a:moveTo>
                  <a:lnTo>
                    <a:pt x="2043989" y="1308354"/>
                  </a:lnTo>
                  <a:moveTo>
                    <a:pt x="2082546" y="1270254"/>
                  </a:moveTo>
                  <a:lnTo>
                    <a:pt x="2005584" y="1270254"/>
                  </a:lnTo>
                  <a:moveTo>
                    <a:pt x="2052066" y="1231849"/>
                  </a:moveTo>
                  <a:lnTo>
                    <a:pt x="2052066" y="1308354"/>
                  </a:lnTo>
                  <a:moveTo>
                    <a:pt x="2090471" y="1270254"/>
                  </a:moveTo>
                  <a:lnTo>
                    <a:pt x="2013509" y="1270254"/>
                  </a:lnTo>
                  <a:moveTo>
                    <a:pt x="2066239" y="1231849"/>
                  </a:moveTo>
                  <a:lnTo>
                    <a:pt x="2066239" y="1308354"/>
                  </a:lnTo>
                  <a:moveTo>
                    <a:pt x="2104796" y="1270254"/>
                  </a:moveTo>
                  <a:lnTo>
                    <a:pt x="2027834" y="1270254"/>
                  </a:lnTo>
                  <a:moveTo>
                    <a:pt x="2070049" y="1231849"/>
                  </a:moveTo>
                  <a:lnTo>
                    <a:pt x="2070049" y="1308354"/>
                  </a:lnTo>
                  <a:moveTo>
                    <a:pt x="2108454" y="1270254"/>
                  </a:moveTo>
                  <a:lnTo>
                    <a:pt x="2031340" y="1270254"/>
                  </a:lnTo>
                  <a:moveTo>
                    <a:pt x="1918869" y="1181405"/>
                  </a:moveTo>
                  <a:lnTo>
                    <a:pt x="1918869" y="1257910"/>
                  </a:lnTo>
                  <a:moveTo>
                    <a:pt x="1957426" y="1219657"/>
                  </a:moveTo>
                  <a:lnTo>
                    <a:pt x="1880463" y="1219657"/>
                  </a:lnTo>
                  <a:moveTo>
                    <a:pt x="1915059" y="1181405"/>
                  </a:moveTo>
                  <a:lnTo>
                    <a:pt x="1915059" y="1257910"/>
                  </a:lnTo>
                  <a:moveTo>
                    <a:pt x="1953616" y="1219657"/>
                  </a:moveTo>
                  <a:lnTo>
                    <a:pt x="1876501" y="1219657"/>
                  </a:lnTo>
                  <a:moveTo>
                    <a:pt x="1921154" y="1199083"/>
                  </a:moveTo>
                  <a:lnTo>
                    <a:pt x="1921154" y="1275588"/>
                  </a:lnTo>
                  <a:moveTo>
                    <a:pt x="1959712" y="1237336"/>
                  </a:moveTo>
                  <a:lnTo>
                    <a:pt x="1882597" y="1237336"/>
                  </a:lnTo>
                  <a:moveTo>
                    <a:pt x="1924964" y="1214019"/>
                  </a:moveTo>
                  <a:lnTo>
                    <a:pt x="1924964" y="1290523"/>
                  </a:lnTo>
                  <a:moveTo>
                    <a:pt x="1963522" y="1252423"/>
                  </a:moveTo>
                  <a:lnTo>
                    <a:pt x="1886407" y="1252423"/>
                  </a:lnTo>
                  <a:moveTo>
                    <a:pt x="1871929" y="1120140"/>
                  </a:moveTo>
                  <a:lnTo>
                    <a:pt x="1871929" y="1196645"/>
                  </a:lnTo>
                  <a:moveTo>
                    <a:pt x="1910486" y="1158545"/>
                  </a:moveTo>
                  <a:lnTo>
                    <a:pt x="1833372" y="1158545"/>
                  </a:lnTo>
                  <a:moveTo>
                    <a:pt x="1782166" y="1104900"/>
                  </a:moveTo>
                  <a:lnTo>
                    <a:pt x="1782166" y="1181405"/>
                  </a:lnTo>
                  <a:moveTo>
                    <a:pt x="1820723" y="1143152"/>
                  </a:moveTo>
                  <a:lnTo>
                    <a:pt x="1743761" y="1143152"/>
                  </a:lnTo>
                  <a:moveTo>
                    <a:pt x="1761896" y="1089660"/>
                  </a:moveTo>
                  <a:lnTo>
                    <a:pt x="1761896" y="1166317"/>
                  </a:lnTo>
                  <a:moveTo>
                    <a:pt x="1800301" y="1127912"/>
                  </a:moveTo>
                  <a:lnTo>
                    <a:pt x="1723339" y="1127912"/>
                  </a:lnTo>
                  <a:moveTo>
                    <a:pt x="1726997" y="1074268"/>
                  </a:moveTo>
                  <a:lnTo>
                    <a:pt x="1726997" y="1150772"/>
                  </a:lnTo>
                  <a:moveTo>
                    <a:pt x="1765554" y="1112520"/>
                  </a:moveTo>
                  <a:lnTo>
                    <a:pt x="1688592" y="1112520"/>
                  </a:lnTo>
                  <a:moveTo>
                    <a:pt x="1636929" y="1074268"/>
                  </a:moveTo>
                  <a:lnTo>
                    <a:pt x="1636929" y="1150772"/>
                  </a:lnTo>
                  <a:moveTo>
                    <a:pt x="1675486" y="1112520"/>
                  </a:moveTo>
                  <a:lnTo>
                    <a:pt x="1598523" y="1112520"/>
                  </a:lnTo>
                  <a:moveTo>
                    <a:pt x="1608430" y="1074268"/>
                  </a:moveTo>
                  <a:lnTo>
                    <a:pt x="1608430" y="1150772"/>
                  </a:lnTo>
                  <a:moveTo>
                    <a:pt x="1646987" y="1112520"/>
                  </a:moveTo>
                  <a:lnTo>
                    <a:pt x="1570025" y="1112520"/>
                  </a:lnTo>
                  <a:moveTo>
                    <a:pt x="1597914" y="1074268"/>
                  </a:moveTo>
                  <a:lnTo>
                    <a:pt x="1597914" y="1150772"/>
                  </a:lnTo>
                  <a:moveTo>
                    <a:pt x="1636471" y="1112520"/>
                  </a:moveTo>
                  <a:lnTo>
                    <a:pt x="1559509" y="1112520"/>
                  </a:lnTo>
                  <a:moveTo>
                    <a:pt x="1593799" y="1021842"/>
                  </a:moveTo>
                  <a:lnTo>
                    <a:pt x="1593799" y="1098347"/>
                  </a:lnTo>
                  <a:moveTo>
                    <a:pt x="1632356" y="1060094"/>
                  </a:moveTo>
                  <a:lnTo>
                    <a:pt x="1555394" y="1060094"/>
                  </a:lnTo>
                  <a:moveTo>
                    <a:pt x="1589837" y="1008736"/>
                  </a:moveTo>
                  <a:lnTo>
                    <a:pt x="1589837" y="1085240"/>
                  </a:lnTo>
                  <a:moveTo>
                    <a:pt x="1628394" y="1046988"/>
                  </a:moveTo>
                  <a:lnTo>
                    <a:pt x="1551432" y="1046988"/>
                  </a:lnTo>
                  <a:moveTo>
                    <a:pt x="1561490" y="982218"/>
                  </a:moveTo>
                  <a:lnTo>
                    <a:pt x="1561490" y="1058723"/>
                  </a:lnTo>
                  <a:moveTo>
                    <a:pt x="1600048" y="1020470"/>
                  </a:moveTo>
                  <a:lnTo>
                    <a:pt x="1522933" y="1020470"/>
                  </a:lnTo>
                  <a:moveTo>
                    <a:pt x="1565148" y="982218"/>
                  </a:moveTo>
                  <a:lnTo>
                    <a:pt x="1565148" y="1058723"/>
                  </a:lnTo>
                  <a:moveTo>
                    <a:pt x="1603705" y="1020470"/>
                  </a:moveTo>
                  <a:lnTo>
                    <a:pt x="1526743" y="1020470"/>
                  </a:lnTo>
                  <a:moveTo>
                    <a:pt x="1573683" y="982218"/>
                  </a:moveTo>
                  <a:lnTo>
                    <a:pt x="1573683" y="1058723"/>
                  </a:lnTo>
                  <a:moveTo>
                    <a:pt x="1612240" y="1020470"/>
                  </a:moveTo>
                  <a:lnTo>
                    <a:pt x="1535278" y="1020470"/>
                  </a:lnTo>
                  <a:moveTo>
                    <a:pt x="1581455" y="982218"/>
                  </a:moveTo>
                  <a:lnTo>
                    <a:pt x="1581455" y="1058723"/>
                  </a:lnTo>
                  <a:moveTo>
                    <a:pt x="1620012" y="1020470"/>
                  </a:moveTo>
                  <a:lnTo>
                    <a:pt x="1542898" y="1020470"/>
                  </a:lnTo>
                  <a:moveTo>
                    <a:pt x="1577645" y="982218"/>
                  </a:moveTo>
                  <a:lnTo>
                    <a:pt x="1577645" y="1058723"/>
                  </a:lnTo>
                  <a:moveTo>
                    <a:pt x="1616202" y="1020470"/>
                  </a:moveTo>
                  <a:lnTo>
                    <a:pt x="1539088" y="1020470"/>
                  </a:lnTo>
                  <a:moveTo>
                    <a:pt x="1534516" y="971398"/>
                  </a:moveTo>
                  <a:lnTo>
                    <a:pt x="1534516" y="1047902"/>
                  </a:lnTo>
                  <a:moveTo>
                    <a:pt x="1573073" y="1009650"/>
                  </a:moveTo>
                  <a:lnTo>
                    <a:pt x="1495959" y="1009650"/>
                  </a:lnTo>
                  <a:moveTo>
                    <a:pt x="1479347" y="971398"/>
                  </a:moveTo>
                  <a:lnTo>
                    <a:pt x="1479347" y="1047902"/>
                  </a:lnTo>
                  <a:moveTo>
                    <a:pt x="1517904" y="1009650"/>
                  </a:moveTo>
                  <a:lnTo>
                    <a:pt x="1440942" y="1009650"/>
                  </a:lnTo>
                  <a:moveTo>
                    <a:pt x="1471422" y="971398"/>
                  </a:moveTo>
                  <a:lnTo>
                    <a:pt x="1471422" y="1047902"/>
                  </a:lnTo>
                  <a:moveTo>
                    <a:pt x="1509979" y="1009650"/>
                  </a:moveTo>
                  <a:lnTo>
                    <a:pt x="1432865" y="1009650"/>
                  </a:lnTo>
                  <a:moveTo>
                    <a:pt x="1432408" y="958139"/>
                  </a:moveTo>
                  <a:lnTo>
                    <a:pt x="1432408" y="1034644"/>
                  </a:lnTo>
                  <a:moveTo>
                    <a:pt x="1470813" y="996391"/>
                  </a:moveTo>
                  <a:lnTo>
                    <a:pt x="1393850" y="996391"/>
                  </a:lnTo>
                  <a:moveTo>
                    <a:pt x="1393850" y="901294"/>
                  </a:moveTo>
                  <a:lnTo>
                    <a:pt x="1393850" y="977951"/>
                  </a:lnTo>
                  <a:moveTo>
                    <a:pt x="1432408" y="939546"/>
                  </a:moveTo>
                  <a:lnTo>
                    <a:pt x="1355446" y="939546"/>
                  </a:lnTo>
                  <a:moveTo>
                    <a:pt x="1334262" y="879500"/>
                  </a:moveTo>
                  <a:lnTo>
                    <a:pt x="1334262" y="956158"/>
                  </a:lnTo>
                  <a:moveTo>
                    <a:pt x="1372667" y="917753"/>
                  </a:moveTo>
                  <a:lnTo>
                    <a:pt x="1295705" y="917753"/>
                  </a:lnTo>
                  <a:moveTo>
                    <a:pt x="1346454" y="879500"/>
                  </a:moveTo>
                  <a:lnTo>
                    <a:pt x="1346454" y="956158"/>
                  </a:lnTo>
                  <a:moveTo>
                    <a:pt x="1385011" y="917753"/>
                  </a:moveTo>
                  <a:lnTo>
                    <a:pt x="1308049" y="917753"/>
                  </a:lnTo>
                  <a:moveTo>
                    <a:pt x="1252880" y="824636"/>
                  </a:moveTo>
                  <a:lnTo>
                    <a:pt x="1252880" y="901141"/>
                  </a:lnTo>
                  <a:moveTo>
                    <a:pt x="1291285" y="863041"/>
                  </a:moveTo>
                  <a:lnTo>
                    <a:pt x="1214171" y="863041"/>
                  </a:lnTo>
                  <a:moveTo>
                    <a:pt x="1103529" y="737311"/>
                  </a:moveTo>
                  <a:lnTo>
                    <a:pt x="1103529" y="813816"/>
                  </a:lnTo>
                  <a:moveTo>
                    <a:pt x="1142086" y="775564"/>
                  </a:moveTo>
                  <a:lnTo>
                    <a:pt x="1065124" y="775564"/>
                  </a:lnTo>
                  <a:moveTo>
                    <a:pt x="1095299" y="726338"/>
                  </a:moveTo>
                  <a:lnTo>
                    <a:pt x="1095299" y="802996"/>
                  </a:lnTo>
                  <a:moveTo>
                    <a:pt x="1133703" y="764591"/>
                  </a:moveTo>
                  <a:lnTo>
                    <a:pt x="1056589" y="764591"/>
                  </a:lnTo>
                  <a:moveTo>
                    <a:pt x="940308" y="630022"/>
                  </a:moveTo>
                  <a:lnTo>
                    <a:pt x="940308" y="706526"/>
                  </a:lnTo>
                  <a:moveTo>
                    <a:pt x="978865" y="668274"/>
                  </a:moveTo>
                  <a:lnTo>
                    <a:pt x="901751" y="668274"/>
                  </a:lnTo>
                  <a:moveTo>
                    <a:pt x="751942" y="420014"/>
                  </a:moveTo>
                  <a:lnTo>
                    <a:pt x="751942" y="496672"/>
                  </a:lnTo>
                  <a:moveTo>
                    <a:pt x="790499" y="458419"/>
                  </a:moveTo>
                  <a:lnTo>
                    <a:pt x="713537" y="458419"/>
                  </a:lnTo>
                  <a:moveTo>
                    <a:pt x="731215" y="398374"/>
                  </a:moveTo>
                  <a:lnTo>
                    <a:pt x="731215" y="474878"/>
                  </a:lnTo>
                  <a:moveTo>
                    <a:pt x="769772" y="436626"/>
                  </a:moveTo>
                  <a:lnTo>
                    <a:pt x="692810" y="436626"/>
                  </a:lnTo>
                  <a:moveTo>
                    <a:pt x="727557" y="398374"/>
                  </a:moveTo>
                  <a:lnTo>
                    <a:pt x="727557" y="474878"/>
                  </a:lnTo>
                  <a:moveTo>
                    <a:pt x="765962" y="436626"/>
                  </a:moveTo>
                  <a:lnTo>
                    <a:pt x="689000" y="436626"/>
                  </a:lnTo>
                  <a:moveTo>
                    <a:pt x="627126" y="326136"/>
                  </a:moveTo>
                  <a:lnTo>
                    <a:pt x="627126" y="402641"/>
                  </a:lnTo>
                  <a:moveTo>
                    <a:pt x="665531" y="364388"/>
                  </a:moveTo>
                  <a:lnTo>
                    <a:pt x="588569" y="364388"/>
                  </a:lnTo>
                  <a:moveTo>
                    <a:pt x="602590" y="304038"/>
                  </a:moveTo>
                  <a:lnTo>
                    <a:pt x="602590" y="380543"/>
                  </a:lnTo>
                  <a:moveTo>
                    <a:pt x="641147" y="342290"/>
                  </a:moveTo>
                  <a:lnTo>
                    <a:pt x="564185" y="342290"/>
                  </a:lnTo>
                  <a:moveTo>
                    <a:pt x="594512" y="284378"/>
                  </a:moveTo>
                  <a:lnTo>
                    <a:pt x="594512" y="360883"/>
                  </a:lnTo>
                  <a:moveTo>
                    <a:pt x="633070" y="322783"/>
                  </a:moveTo>
                  <a:lnTo>
                    <a:pt x="556107" y="322783"/>
                  </a:lnTo>
                  <a:moveTo>
                    <a:pt x="584149" y="223266"/>
                  </a:moveTo>
                  <a:lnTo>
                    <a:pt x="584149" y="299923"/>
                  </a:lnTo>
                  <a:moveTo>
                    <a:pt x="622706" y="261518"/>
                  </a:moveTo>
                  <a:lnTo>
                    <a:pt x="545592" y="261518"/>
                  </a:lnTo>
                  <a:moveTo>
                    <a:pt x="580339" y="223266"/>
                  </a:moveTo>
                  <a:lnTo>
                    <a:pt x="580339" y="299923"/>
                  </a:lnTo>
                  <a:moveTo>
                    <a:pt x="618896" y="261518"/>
                  </a:moveTo>
                  <a:lnTo>
                    <a:pt x="541934" y="261518"/>
                  </a:lnTo>
                  <a:moveTo>
                    <a:pt x="568147" y="223266"/>
                  </a:moveTo>
                  <a:lnTo>
                    <a:pt x="568147" y="299923"/>
                  </a:lnTo>
                  <a:moveTo>
                    <a:pt x="606552" y="261518"/>
                  </a:moveTo>
                  <a:lnTo>
                    <a:pt x="529437" y="261518"/>
                  </a:lnTo>
                  <a:moveTo>
                    <a:pt x="543458" y="214427"/>
                  </a:moveTo>
                  <a:lnTo>
                    <a:pt x="543458" y="291084"/>
                  </a:lnTo>
                  <a:moveTo>
                    <a:pt x="582016" y="252679"/>
                  </a:moveTo>
                  <a:lnTo>
                    <a:pt x="504901" y="252679"/>
                  </a:lnTo>
                  <a:moveTo>
                    <a:pt x="443484" y="183794"/>
                  </a:moveTo>
                  <a:lnTo>
                    <a:pt x="443484" y="260452"/>
                  </a:lnTo>
                  <a:moveTo>
                    <a:pt x="482041" y="222199"/>
                  </a:moveTo>
                  <a:lnTo>
                    <a:pt x="405079" y="222199"/>
                  </a:lnTo>
                  <a:moveTo>
                    <a:pt x="435102" y="166421"/>
                  </a:moveTo>
                  <a:lnTo>
                    <a:pt x="435102" y="242926"/>
                  </a:lnTo>
                  <a:moveTo>
                    <a:pt x="473659" y="204673"/>
                  </a:moveTo>
                  <a:lnTo>
                    <a:pt x="396545" y="204673"/>
                  </a:lnTo>
                  <a:moveTo>
                    <a:pt x="414680" y="135636"/>
                  </a:moveTo>
                  <a:lnTo>
                    <a:pt x="414680" y="212293"/>
                  </a:lnTo>
                  <a:moveTo>
                    <a:pt x="453237" y="174041"/>
                  </a:moveTo>
                  <a:lnTo>
                    <a:pt x="376123" y="174041"/>
                  </a:lnTo>
                  <a:moveTo>
                    <a:pt x="406451" y="135636"/>
                  </a:moveTo>
                  <a:lnTo>
                    <a:pt x="406451" y="212293"/>
                  </a:lnTo>
                  <a:moveTo>
                    <a:pt x="444856" y="174041"/>
                  </a:moveTo>
                  <a:lnTo>
                    <a:pt x="367894" y="174041"/>
                  </a:lnTo>
                  <a:moveTo>
                    <a:pt x="395935" y="135636"/>
                  </a:moveTo>
                  <a:lnTo>
                    <a:pt x="395935" y="212293"/>
                  </a:lnTo>
                  <a:moveTo>
                    <a:pt x="434492" y="174041"/>
                  </a:moveTo>
                  <a:lnTo>
                    <a:pt x="357530" y="174041"/>
                  </a:lnTo>
                  <a:moveTo>
                    <a:pt x="345034" y="135636"/>
                  </a:moveTo>
                  <a:lnTo>
                    <a:pt x="345034" y="212293"/>
                  </a:lnTo>
                  <a:moveTo>
                    <a:pt x="383438" y="174041"/>
                  </a:moveTo>
                  <a:lnTo>
                    <a:pt x="306476" y="174041"/>
                  </a:lnTo>
                  <a:moveTo>
                    <a:pt x="306476" y="135636"/>
                  </a:moveTo>
                  <a:lnTo>
                    <a:pt x="306476" y="212293"/>
                  </a:lnTo>
                  <a:moveTo>
                    <a:pt x="345034" y="174041"/>
                  </a:moveTo>
                  <a:lnTo>
                    <a:pt x="268072" y="174041"/>
                  </a:lnTo>
                  <a:moveTo>
                    <a:pt x="289865" y="126797"/>
                  </a:moveTo>
                  <a:lnTo>
                    <a:pt x="289865" y="203302"/>
                  </a:lnTo>
                  <a:moveTo>
                    <a:pt x="328270" y="165202"/>
                  </a:moveTo>
                  <a:lnTo>
                    <a:pt x="251307" y="165202"/>
                  </a:lnTo>
                  <a:moveTo>
                    <a:pt x="281635" y="126797"/>
                  </a:moveTo>
                  <a:lnTo>
                    <a:pt x="281635" y="203302"/>
                  </a:lnTo>
                  <a:moveTo>
                    <a:pt x="320040" y="165202"/>
                  </a:moveTo>
                  <a:lnTo>
                    <a:pt x="242926" y="165202"/>
                  </a:lnTo>
                  <a:moveTo>
                    <a:pt x="277673" y="118262"/>
                  </a:moveTo>
                  <a:lnTo>
                    <a:pt x="277673" y="194920"/>
                  </a:lnTo>
                  <a:moveTo>
                    <a:pt x="316077" y="156515"/>
                  </a:moveTo>
                  <a:lnTo>
                    <a:pt x="239116" y="156515"/>
                  </a:lnTo>
                  <a:moveTo>
                    <a:pt x="265176" y="118262"/>
                  </a:moveTo>
                  <a:lnTo>
                    <a:pt x="265176" y="194920"/>
                  </a:lnTo>
                  <a:moveTo>
                    <a:pt x="303733" y="156515"/>
                  </a:moveTo>
                  <a:lnTo>
                    <a:pt x="226619" y="156515"/>
                  </a:lnTo>
                  <a:moveTo>
                    <a:pt x="263347" y="118262"/>
                  </a:moveTo>
                  <a:lnTo>
                    <a:pt x="263347" y="194920"/>
                  </a:lnTo>
                  <a:moveTo>
                    <a:pt x="301904" y="156515"/>
                  </a:moveTo>
                  <a:lnTo>
                    <a:pt x="224790" y="156515"/>
                  </a:lnTo>
                  <a:moveTo>
                    <a:pt x="259232" y="109423"/>
                  </a:moveTo>
                  <a:lnTo>
                    <a:pt x="259232" y="185928"/>
                  </a:lnTo>
                  <a:moveTo>
                    <a:pt x="297790" y="147676"/>
                  </a:moveTo>
                  <a:lnTo>
                    <a:pt x="220675" y="147676"/>
                  </a:lnTo>
                  <a:moveTo>
                    <a:pt x="243078" y="89764"/>
                  </a:moveTo>
                  <a:lnTo>
                    <a:pt x="243078" y="166421"/>
                  </a:lnTo>
                  <a:moveTo>
                    <a:pt x="281635" y="128016"/>
                  </a:moveTo>
                  <a:lnTo>
                    <a:pt x="204673" y="128016"/>
                  </a:lnTo>
                  <a:moveTo>
                    <a:pt x="122072" y="46025"/>
                  </a:moveTo>
                  <a:lnTo>
                    <a:pt x="122072" y="122530"/>
                  </a:lnTo>
                  <a:moveTo>
                    <a:pt x="160630" y="84277"/>
                  </a:moveTo>
                  <a:lnTo>
                    <a:pt x="83515" y="84277"/>
                  </a:lnTo>
                  <a:moveTo>
                    <a:pt x="118262" y="46025"/>
                  </a:moveTo>
                  <a:lnTo>
                    <a:pt x="118262" y="122530"/>
                  </a:lnTo>
                  <a:moveTo>
                    <a:pt x="156667" y="84277"/>
                  </a:moveTo>
                  <a:lnTo>
                    <a:pt x="79705" y="84277"/>
                  </a:lnTo>
                  <a:moveTo>
                    <a:pt x="101803" y="26365"/>
                  </a:moveTo>
                  <a:lnTo>
                    <a:pt x="101803" y="102870"/>
                  </a:lnTo>
                  <a:moveTo>
                    <a:pt x="140208" y="64618"/>
                  </a:moveTo>
                  <a:lnTo>
                    <a:pt x="63094" y="64618"/>
                  </a:lnTo>
                  <a:moveTo>
                    <a:pt x="75286" y="0"/>
                  </a:moveTo>
                  <a:lnTo>
                    <a:pt x="75286" y="76657"/>
                  </a:lnTo>
                  <a:moveTo>
                    <a:pt x="113843" y="38252"/>
                  </a:moveTo>
                  <a:lnTo>
                    <a:pt x="36728" y="38252"/>
                  </a:lnTo>
                  <a:moveTo>
                    <a:pt x="38405" y="0"/>
                  </a:moveTo>
                  <a:lnTo>
                    <a:pt x="38405" y="76657"/>
                  </a:lnTo>
                  <a:moveTo>
                    <a:pt x="76962" y="38252"/>
                  </a:moveTo>
                  <a:lnTo>
                    <a:pt x="0" y="38252"/>
                  </a:lnTo>
                  <a:moveTo>
                    <a:pt x="598322" y="295199"/>
                  </a:moveTo>
                  <a:lnTo>
                    <a:pt x="598322" y="371856"/>
                  </a:lnTo>
                  <a:moveTo>
                    <a:pt x="636880" y="333451"/>
                  </a:moveTo>
                  <a:lnTo>
                    <a:pt x="559765" y="333451"/>
                  </a:lnTo>
                  <a:moveTo>
                    <a:pt x="1730654" y="1074268"/>
                  </a:moveTo>
                  <a:lnTo>
                    <a:pt x="1730654" y="1150772"/>
                  </a:lnTo>
                  <a:moveTo>
                    <a:pt x="1769212" y="1112520"/>
                  </a:moveTo>
                  <a:lnTo>
                    <a:pt x="1692097" y="1112520"/>
                  </a:lnTo>
                  <a:moveTo>
                    <a:pt x="2740609" y="1321308"/>
                  </a:moveTo>
                  <a:lnTo>
                    <a:pt x="2740609" y="1397813"/>
                  </a:lnTo>
                  <a:moveTo>
                    <a:pt x="2779014" y="1359560"/>
                  </a:moveTo>
                  <a:lnTo>
                    <a:pt x="2702052" y="1359560"/>
                  </a:lnTo>
                  <a:moveTo>
                    <a:pt x="2750668" y="1321308"/>
                  </a:moveTo>
                  <a:lnTo>
                    <a:pt x="2750668" y="1397813"/>
                  </a:lnTo>
                  <a:moveTo>
                    <a:pt x="2789225" y="1359560"/>
                  </a:moveTo>
                  <a:lnTo>
                    <a:pt x="2712110" y="1359560"/>
                  </a:lnTo>
                </a:path>
              </a:pathLst>
            </a:custGeom>
            <a:noFill/>
            <a:ln w="761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2369BB59-41A7-540E-C892-C3AE93D5EC1E}"/>
                </a:ext>
              </a:extLst>
            </p:cNvPr>
            <p:cNvSpPr/>
            <p:nvPr/>
          </p:nvSpPr>
          <p:spPr>
            <a:xfrm>
              <a:off x="1059592" y="2745253"/>
              <a:ext cx="4380280" cy="1726691"/>
            </a:xfrm>
            <a:custGeom>
              <a:avLst/>
              <a:gdLst>
                <a:gd name="connsiteX0" fmla="*/ 0 w 4380280"/>
                <a:gd name="connsiteY0" fmla="*/ 0 h 1726691"/>
                <a:gd name="connsiteX1" fmla="*/ 55474 w 4380280"/>
                <a:gd name="connsiteY1" fmla="*/ 0 h 1726691"/>
                <a:gd name="connsiteX2" fmla="*/ 55474 w 4380280"/>
                <a:gd name="connsiteY2" fmla="*/ 9144 h 1726691"/>
                <a:gd name="connsiteX3" fmla="*/ 76962 w 4380280"/>
                <a:gd name="connsiteY3" fmla="*/ 9144 h 1726691"/>
                <a:gd name="connsiteX4" fmla="*/ 76962 w 4380280"/>
                <a:gd name="connsiteY4" fmla="*/ 18288 h 1726691"/>
                <a:gd name="connsiteX5" fmla="*/ 82144 w 4380280"/>
                <a:gd name="connsiteY5" fmla="*/ 18288 h 1726691"/>
                <a:gd name="connsiteX6" fmla="*/ 82144 w 4380280"/>
                <a:gd name="connsiteY6" fmla="*/ 26670 h 1726691"/>
                <a:gd name="connsiteX7" fmla="*/ 158648 w 4380280"/>
                <a:gd name="connsiteY7" fmla="*/ 26670 h 1726691"/>
                <a:gd name="connsiteX8" fmla="*/ 158648 w 4380280"/>
                <a:gd name="connsiteY8" fmla="*/ 34899 h 1726691"/>
                <a:gd name="connsiteX9" fmla="*/ 168097 w 4380280"/>
                <a:gd name="connsiteY9" fmla="*/ 34899 h 1726691"/>
                <a:gd name="connsiteX10" fmla="*/ 168097 w 4380280"/>
                <a:gd name="connsiteY10" fmla="*/ 53035 h 1726691"/>
                <a:gd name="connsiteX11" fmla="*/ 183794 w 4380280"/>
                <a:gd name="connsiteY11" fmla="*/ 53035 h 1726691"/>
                <a:gd name="connsiteX12" fmla="*/ 183794 w 4380280"/>
                <a:gd name="connsiteY12" fmla="*/ 72695 h 1726691"/>
                <a:gd name="connsiteX13" fmla="*/ 209093 w 4380280"/>
                <a:gd name="connsiteY13" fmla="*/ 72695 h 1726691"/>
                <a:gd name="connsiteX14" fmla="*/ 209093 w 4380280"/>
                <a:gd name="connsiteY14" fmla="*/ 90373 h 1726691"/>
                <a:gd name="connsiteX15" fmla="*/ 296265 w 4380280"/>
                <a:gd name="connsiteY15" fmla="*/ 90373 h 1726691"/>
                <a:gd name="connsiteX16" fmla="*/ 296265 w 4380280"/>
                <a:gd name="connsiteY16" fmla="*/ 98908 h 1726691"/>
                <a:gd name="connsiteX17" fmla="*/ 300533 w 4380280"/>
                <a:gd name="connsiteY17" fmla="*/ 98908 h 1726691"/>
                <a:gd name="connsiteX18" fmla="*/ 300533 w 4380280"/>
                <a:gd name="connsiteY18" fmla="*/ 107899 h 1726691"/>
                <a:gd name="connsiteX19" fmla="*/ 304800 w 4380280"/>
                <a:gd name="connsiteY19" fmla="*/ 107899 h 1726691"/>
                <a:gd name="connsiteX20" fmla="*/ 304800 w 4380280"/>
                <a:gd name="connsiteY20" fmla="*/ 116434 h 1726691"/>
                <a:gd name="connsiteX21" fmla="*/ 323088 w 4380280"/>
                <a:gd name="connsiteY21" fmla="*/ 116434 h 1726691"/>
                <a:gd name="connsiteX22" fmla="*/ 323088 w 4380280"/>
                <a:gd name="connsiteY22" fmla="*/ 125882 h 1726691"/>
                <a:gd name="connsiteX23" fmla="*/ 329184 w 4380280"/>
                <a:gd name="connsiteY23" fmla="*/ 125882 h 1726691"/>
                <a:gd name="connsiteX24" fmla="*/ 329184 w 4380280"/>
                <a:gd name="connsiteY24" fmla="*/ 144932 h 1726691"/>
                <a:gd name="connsiteX25" fmla="*/ 335127 w 4380280"/>
                <a:gd name="connsiteY25" fmla="*/ 144932 h 1726691"/>
                <a:gd name="connsiteX26" fmla="*/ 347624 w 4380280"/>
                <a:gd name="connsiteY26" fmla="*/ 144932 h 1726691"/>
                <a:gd name="connsiteX27" fmla="*/ 347624 w 4380280"/>
                <a:gd name="connsiteY27" fmla="*/ 153467 h 1726691"/>
                <a:gd name="connsiteX28" fmla="*/ 359816 w 4380280"/>
                <a:gd name="connsiteY28" fmla="*/ 153467 h 1726691"/>
                <a:gd name="connsiteX29" fmla="*/ 359816 w 4380280"/>
                <a:gd name="connsiteY29" fmla="*/ 162458 h 1726691"/>
                <a:gd name="connsiteX30" fmla="*/ 489052 w 4380280"/>
                <a:gd name="connsiteY30" fmla="*/ 162458 h 1726691"/>
                <a:gd name="connsiteX31" fmla="*/ 489052 w 4380280"/>
                <a:gd name="connsiteY31" fmla="*/ 173431 h 1726691"/>
                <a:gd name="connsiteX32" fmla="*/ 493014 w 4380280"/>
                <a:gd name="connsiteY32" fmla="*/ 173431 h 1726691"/>
                <a:gd name="connsiteX33" fmla="*/ 493014 w 4380280"/>
                <a:gd name="connsiteY33" fmla="*/ 193091 h 1726691"/>
                <a:gd name="connsiteX34" fmla="*/ 513435 w 4380280"/>
                <a:gd name="connsiteY34" fmla="*/ 193091 h 1726691"/>
                <a:gd name="connsiteX35" fmla="*/ 513435 w 4380280"/>
                <a:gd name="connsiteY35" fmla="*/ 210464 h 1726691"/>
                <a:gd name="connsiteX36" fmla="*/ 535686 w 4380280"/>
                <a:gd name="connsiteY36" fmla="*/ 210464 h 1726691"/>
                <a:gd name="connsiteX37" fmla="*/ 535686 w 4380280"/>
                <a:gd name="connsiteY37" fmla="*/ 221285 h 1726691"/>
                <a:gd name="connsiteX38" fmla="*/ 582930 w 4380280"/>
                <a:gd name="connsiteY38" fmla="*/ 221285 h 1726691"/>
                <a:gd name="connsiteX39" fmla="*/ 582930 w 4380280"/>
                <a:gd name="connsiteY39" fmla="*/ 229972 h 1726691"/>
                <a:gd name="connsiteX40" fmla="*/ 596189 w 4380280"/>
                <a:gd name="connsiteY40" fmla="*/ 229972 h 1726691"/>
                <a:gd name="connsiteX41" fmla="*/ 596189 w 4380280"/>
                <a:gd name="connsiteY41" fmla="*/ 241097 h 1726691"/>
                <a:gd name="connsiteX42" fmla="*/ 638099 w 4380280"/>
                <a:gd name="connsiteY42" fmla="*/ 241097 h 1726691"/>
                <a:gd name="connsiteX43" fmla="*/ 638099 w 4380280"/>
                <a:gd name="connsiteY43" fmla="*/ 249936 h 1726691"/>
                <a:gd name="connsiteX44" fmla="*/ 656082 w 4380280"/>
                <a:gd name="connsiteY44" fmla="*/ 249936 h 1726691"/>
                <a:gd name="connsiteX45" fmla="*/ 656082 w 4380280"/>
                <a:gd name="connsiteY45" fmla="*/ 289865 h 1726691"/>
                <a:gd name="connsiteX46" fmla="*/ 660502 w 4380280"/>
                <a:gd name="connsiteY46" fmla="*/ 289865 h 1726691"/>
                <a:gd name="connsiteX47" fmla="*/ 660502 w 4380280"/>
                <a:gd name="connsiteY47" fmla="*/ 301142 h 1726691"/>
                <a:gd name="connsiteX48" fmla="*/ 664464 w 4380280"/>
                <a:gd name="connsiteY48" fmla="*/ 301142 h 1726691"/>
                <a:gd name="connsiteX49" fmla="*/ 664464 w 4380280"/>
                <a:gd name="connsiteY49" fmla="*/ 311201 h 1726691"/>
                <a:gd name="connsiteX50" fmla="*/ 668274 w 4380280"/>
                <a:gd name="connsiteY50" fmla="*/ 311201 h 1726691"/>
                <a:gd name="connsiteX51" fmla="*/ 668274 w 4380280"/>
                <a:gd name="connsiteY51" fmla="*/ 321869 h 1726691"/>
                <a:gd name="connsiteX52" fmla="*/ 672541 w 4380280"/>
                <a:gd name="connsiteY52" fmla="*/ 321869 h 1726691"/>
                <a:gd name="connsiteX53" fmla="*/ 672541 w 4380280"/>
                <a:gd name="connsiteY53" fmla="*/ 330708 h 1726691"/>
                <a:gd name="connsiteX54" fmla="*/ 676504 w 4380280"/>
                <a:gd name="connsiteY54" fmla="*/ 330708 h 1726691"/>
                <a:gd name="connsiteX55" fmla="*/ 676504 w 4380280"/>
                <a:gd name="connsiteY55" fmla="*/ 342290 h 1726691"/>
                <a:gd name="connsiteX56" fmla="*/ 697077 w 4380280"/>
                <a:gd name="connsiteY56" fmla="*/ 342290 h 1726691"/>
                <a:gd name="connsiteX57" fmla="*/ 697077 w 4380280"/>
                <a:gd name="connsiteY57" fmla="*/ 352806 h 1726691"/>
                <a:gd name="connsiteX58" fmla="*/ 701650 w 4380280"/>
                <a:gd name="connsiteY58" fmla="*/ 352806 h 1726691"/>
                <a:gd name="connsiteX59" fmla="*/ 701650 w 4380280"/>
                <a:gd name="connsiteY59" fmla="*/ 361645 h 1726691"/>
                <a:gd name="connsiteX60" fmla="*/ 726034 w 4380280"/>
                <a:gd name="connsiteY60" fmla="*/ 361645 h 1726691"/>
                <a:gd name="connsiteX61" fmla="*/ 726034 w 4380280"/>
                <a:gd name="connsiteY61" fmla="*/ 372161 h 1726691"/>
                <a:gd name="connsiteX62" fmla="*/ 731977 w 4380280"/>
                <a:gd name="connsiteY62" fmla="*/ 372161 h 1726691"/>
                <a:gd name="connsiteX63" fmla="*/ 731977 w 4380280"/>
                <a:gd name="connsiteY63" fmla="*/ 402641 h 1726691"/>
                <a:gd name="connsiteX64" fmla="*/ 754685 w 4380280"/>
                <a:gd name="connsiteY64" fmla="*/ 402641 h 1726691"/>
                <a:gd name="connsiteX65" fmla="*/ 754685 w 4380280"/>
                <a:gd name="connsiteY65" fmla="*/ 414528 h 1726691"/>
                <a:gd name="connsiteX66" fmla="*/ 795985 w 4380280"/>
                <a:gd name="connsiteY66" fmla="*/ 414528 h 1726691"/>
                <a:gd name="connsiteX67" fmla="*/ 795985 w 4380280"/>
                <a:gd name="connsiteY67" fmla="*/ 425044 h 1726691"/>
                <a:gd name="connsiteX68" fmla="*/ 817626 w 4380280"/>
                <a:gd name="connsiteY68" fmla="*/ 425044 h 1726691"/>
                <a:gd name="connsiteX69" fmla="*/ 817626 w 4380280"/>
                <a:gd name="connsiteY69" fmla="*/ 436321 h 1726691"/>
                <a:gd name="connsiteX70" fmla="*/ 821893 w 4380280"/>
                <a:gd name="connsiteY70" fmla="*/ 436321 h 1726691"/>
                <a:gd name="connsiteX71" fmla="*/ 821893 w 4380280"/>
                <a:gd name="connsiteY71" fmla="*/ 446837 h 1726691"/>
                <a:gd name="connsiteX72" fmla="*/ 843839 w 4380280"/>
                <a:gd name="connsiteY72" fmla="*/ 446837 h 1726691"/>
                <a:gd name="connsiteX73" fmla="*/ 843839 w 4380280"/>
                <a:gd name="connsiteY73" fmla="*/ 477317 h 1726691"/>
                <a:gd name="connsiteX74" fmla="*/ 854812 w 4380280"/>
                <a:gd name="connsiteY74" fmla="*/ 477317 h 1726691"/>
                <a:gd name="connsiteX75" fmla="*/ 854812 w 4380280"/>
                <a:gd name="connsiteY75" fmla="*/ 500024 h 1726691"/>
                <a:gd name="connsiteX76" fmla="*/ 865022 w 4380280"/>
                <a:gd name="connsiteY76" fmla="*/ 500024 h 1726691"/>
                <a:gd name="connsiteX77" fmla="*/ 865022 w 4380280"/>
                <a:gd name="connsiteY77" fmla="*/ 510540 h 1726691"/>
                <a:gd name="connsiteX78" fmla="*/ 883005 w 4380280"/>
                <a:gd name="connsiteY78" fmla="*/ 510540 h 1726691"/>
                <a:gd name="connsiteX79" fmla="*/ 883005 w 4380280"/>
                <a:gd name="connsiteY79" fmla="*/ 521360 h 1726691"/>
                <a:gd name="connsiteX80" fmla="*/ 886511 w 4380280"/>
                <a:gd name="connsiteY80" fmla="*/ 521360 h 1726691"/>
                <a:gd name="connsiteX81" fmla="*/ 886511 w 4380280"/>
                <a:gd name="connsiteY81" fmla="*/ 529895 h 1726691"/>
                <a:gd name="connsiteX82" fmla="*/ 923849 w 4380280"/>
                <a:gd name="connsiteY82" fmla="*/ 529895 h 1726691"/>
                <a:gd name="connsiteX83" fmla="*/ 923849 w 4380280"/>
                <a:gd name="connsiteY83" fmla="*/ 540715 h 1726691"/>
                <a:gd name="connsiteX84" fmla="*/ 962863 w 4380280"/>
                <a:gd name="connsiteY84" fmla="*/ 540715 h 1726691"/>
                <a:gd name="connsiteX85" fmla="*/ 962863 w 4380280"/>
                <a:gd name="connsiteY85" fmla="*/ 552145 h 1726691"/>
                <a:gd name="connsiteX86" fmla="*/ 976884 w 4380280"/>
                <a:gd name="connsiteY86" fmla="*/ 552145 h 1726691"/>
                <a:gd name="connsiteX87" fmla="*/ 976884 w 4380280"/>
                <a:gd name="connsiteY87" fmla="*/ 573634 h 1726691"/>
                <a:gd name="connsiteX88" fmla="*/ 985266 w 4380280"/>
                <a:gd name="connsiteY88" fmla="*/ 573634 h 1726691"/>
                <a:gd name="connsiteX89" fmla="*/ 985266 w 4380280"/>
                <a:gd name="connsiteY89" fmla="*/ 615544 h 1726691"/>
                <a:gd name="connsiteX90" fmla="*/ 997610 w 4380280"/>
                <a:gd name="connsiteY90" fmla="*/ 615544 h 1726691"/>
                <a:gd name="connsiteX91" fmla="*/ 997610 w 4380280"/>
                <a:gd name="connsiteY91" fmla="*/ 626059 h 1726691"/>
                <a:gd name="connsiteX92" fmla="*/ 1001877 w 4380280"/>
                <a:gd name="connsiteY92" fmla="*/ 626059 h 1726691"/>
                <a:gd name="connsiteX93" fmla="*/ 1001877 w 4380280"/>
                <a:gd name="connsiteY93" fmla="*/ 656844 h 1726691"/>
                <a:gd name="connsiteX94" fmla="*/ 1013612 w 4380280"/>
                <a:gd name="connsiteY94" fmla="*/ 656844 h 1726691"/>
                <a:gd name="connsiteX95" fmla="*/ 1013612 w 4380280"/>
                <a:gd name="connsiteY95" fmla="*/ 678942 h 1726691"/>
                <a:gd name="connsiteX96" fmla="*/ 1146810 w 4380280"/>
                <a:gd name="connsiteY96" fmla="*/ 678942 h 1726691"/>
                <a:gd name="connsiteX97" fmla="*/ 1146810 w 4380280"/>
                <a:gd name="connsiteY97" fmla="*/ 700278 h 1726691"/>
                <a:gd name="connsiteX98" fmla="*/ 1159002 w 4380280"/>
                <a:gd name="connsiteY98" fmla="*/ 700278 h 1726691"/>
                <a:gd name="connsiteX99" fmla="*/ 1159002 w 4380280"/>
                <a:gd name="connsiteY99" fmla="*/ 721766 h 1726691"/>
                <a:gd name="connsiteX100" fmla="*/ 1165250 w 4380280"/>
                <a:gd name="connsiteY100" fmla="*/ 721766 h 1726691"/>
                <a:gd name="connsiteX101" fmla="*/ 1165250 w 4380280"/>
                <a:gd name="connsiteY101" fmla="*/ 763981 h 1726691"/>
                <a:gd name="connsiteX102" fmla="*/ 1181405 w 4380280"/>
                <a:gd name="connsiteY102" fmla="*/ 763981 h 1726691"/>
                <a:gd name="connsiteX103" fmla="*/ 1181405 w 4380280"/>
                <a:gd name="connsiteY103" fmla="*/ 786384 h 1726691"/>
                <a:gd name="connsiteX104" fmla="*/ 1194054 w 4380280"/>
                <a:gd name="connsiteY104" fmla="*/ 786384 h 1726691"/>
                <a:gd name="connsiteX105" fmla="*/ 1194054 w 4380280"/>
                <a:gd name="connsiteY105" fmla="*/ 807720 h 1726691"/>
                <a:gd name="connsiteX106" fmla="*/ 1220419 w 4380280"/>
                <a:gd name="connsiteY106" fmla="*/ 807720 h 1726691"/>
                <a:gd name="connsiteX107" fmla="*/ 1220419 w 4380280"/>
                <a:gd name="connsiteY107" fmla="*/ 819302 h 1726691"/>
                <a:gd name="connsiteX108" fmla="*/ 1240993 w 4380280"/>
                <a:gd name="connsiteY108" fmla="*/ 819302 h 1726691"/>
                <a:gd name="connsiteX109" fmla="*/ 1240993 w 4380280"/>
                <a:gd name="connsiteY109" fmla="*/ 829666 h 1726691"/>
                <a:gd name="connsiteX110" fmla="*/ 1300277 w 4380280"/>
                <a:gd name="connsiteY110" fmla="*/ 829666 h 1726691"/>
                <a:gd name="connsiteX111" fmla="*/ 1300277 w 4380280"/>
                <a:gd name="connsiteY111" fmla="*/ 851459 h 1726691"/>
                <a:gd name="connsiteX112" fmla="*/ 1326947 w 4380280"/>
                <a:gd name="connsiteY112" fmla="*/ 851459 h 1726691"/>
                <a:gd name="connsiteX113" fmla="*/ 1326947 w 4380280"/>
                <a:gd name="connsiteY113" fmla="*/ 873709 h 1726691"/>
                <a:gd name="connsiteX114" fmla="*/ 1342949 w 4380280"/>
                <a:gd name="connsiteY114" fmla="*/ 873709 h 1726691"/>
                <a:gd name="connsiteX115" fmla="*/ 1342949 w 4380280"/>
                <a:gd name="connsiteY115" fmla="*/ 884377 h 1726691"/>
                <a:gd name="connsiteX116" fmla="*/ 1369619 w 4380280"/>
                <a:gd name="connsiteY116" fmla="*/ 884377 h 1726691"/>
                <a:gd name="connsiteX117" fmla="*/ 1369619 w 4380280"/>
                <a:gd name="connsiteY117" fmla="*/ 906170 h 1726691"/>
                <a:gd name="connsiteX118" fmla="*/ 1463802 w 4380280"/>
                <a:gd name="connsiteY118" fmla="*/ 906170 h 1726691"/>
                <a:gd name="connsiteX119" fmla="*/ 1463802 w 4380280"/>
                <a:gd name="connsiteY119" fmla="*/ 927964 h 1726691"/>
                <a:gd name="connsiteX120" fmla="*/ 1471727 w 4380280"/>
                <a:gd name="connsiteY120" fmla="*/ 927964 h 1726691"/>
                <a:gd name="connsiteX121" fmla="*/ 1471727 w 4380280"/>
                <a:gd name="connsiteY121" fmla="*/ 952348 h 1726691"/>
                <a:gd name="connsiteX122" fmla="*/ 1475842 w 4380280"/>
                <a:gd name="connsiteY122" fmla="*/ 952348 h 1726691"/>
                <a:gd name="connsiteX123" fmla="*/ 1475842 w 4380280"/>
                <a:gd name="connsiteY123" fmla="*/ 974293 h 1726691"/>
                <a:gd name="connsiteX124" fmla="*/ 1494434 w 4380280"/>
                <a:gd name="connsiteY124" fmla="*/ 974293 h 1726691"/>
                <a:gd name="connsiteX125" fmla="*/ 1494434 w 4380280"/>
                <a:gd name="connsiteY125" fmla="*/ 984809 h 1726691"/>
                <a:gd name="connsiteX126" fmla="*/ 1527200 w 4380280"/>
                <a:gd name="connsiteY126" fmla="*/ 984809 h 1726691"/>
                <a:gd name="connsiteX127" fmla="*/ 1527200 w 4380280"/>
                <a:gd name="connsiteY127" fmla="*/ 998068 h 1726691"/>
                <a:gd name="connsiteX128" fmla="*/ 1616812 w 4380280"/>
                <a:gd name="connsiteY128" fmla="*/ 998068 h 1726691"/>
                <a:gd name="connsiteX129" fmla="*/ 1616812 w 4380280"/>
                <a:gd name="connsiteY129" fmla="*/ 1008888 h 1726691"/>
                <a:gd name="connsiteX130" fmla="*/ 1659789 w 4380280"/>
                <a:gd name="connsiteY130" fmla="*/ 1008888 h 1726691"/>
                <a:gd name="connsiteX131" fmla="*/ 1659789 w 4380280"/>
                <a:gd name="connsiteY131" fmla="*/ 1036320 h 1726691"/>
                <a:gd name="connsiteX132" fmla="*/ 1663751 w 4380280"/>
                <a:gd name="connsiteY132" fmla="*/ 1036320 h 1726691"/>
                <a:gd name="connsiteX133" fmla="*/ 1663751 w 4380280"/>
                <a:gd name="connsiteY133" fmla="*/ 1048512 h 1726691"/>
                <a:gd name="connsiteX134" fmla="*/ 1667866 w 4380280"/>
                <a:gd name="connsiteY134" fmla="*/ 1048512 h 1726691"/>
                <a:gd name="connsiteX135" fmla="*/ 1667866 w 4380280"/>
                <a:gd name="connsiteY135" fmla="*/ 1100938 h 1726691"/>
                <a:gd name="connsiteX136" fmla="*/ 1831848 w 4380280"/>
                <a:gd name="connsiteY136" fmla="*/ 1100938 h 1726691"/>
                <a:gd name="connsiteX137" fmla="*/ 1831848 w 4380280"/>
                <a:gd name="connsiteY137" fmla="*/ 1116330 h 1726691"/>
                <a:gd name="connsiteX138" fmla="*/ 1852117 w 4380280"/>
                <a:gd name="connsiteY138" fmla="*/ 1116330 h 1726691"/>
                <a:gd name="connsiteX139" fmla="*/ 1852117 w 4380280"/>
                <a:gd name="connsiteY139" fmla="*/ 1131570 h 1726691"/>
                <a:gd name="connsiteX140" fmla="*/ 1894942 w 4380280"/>
                <a:gd name="connsiteY140" fmla="*/ 1131570 h 1726691"/>
                <a:gd name="connsiteX141" fmla="*/ 1894942 w 4380280"/>
                <a:gd name="connsiteY141" fmla="*/ 1146962 h 1726691"/>
                <a:gd name="connsiteX142" fmla="*/ 1953463 w 4380280"/>
                <a:gd name="connsiteY142" fmla="*/ 1146962 h 1726691"/>
                <a:gd name="connsiteX143" fmla="*/ 1953463 w 4380280"/>
                <a:gd name="connsiteY143" fmla="*/ 1162355 h 1726691"/>
                <a:gd name="connsiteX144" fmla="*/ 1973123 w 4380280"/>
                <a:gd name="connsiteY144" fmla="*/ 1162355 h 1726691"/>
                <a:gd name="connsiteX145" fmla="*/ 1973123 w 4380280"/>
                <a:gd name="connsiteY145" fmla="*/ 1193140 h 1726691"/>
                <a:gd name="connsiteX146" fmla="*/ 1985010 w 4380280"/>
                <a:gd name="connsiteY146" fmla="*/ 1193140 h 1726691"/>
                <a:gd name="connsiteX147" fmla="*/ 1985010 w 4380280"/>
                <a:gd name="connsiteY147" fmla="*/ 1208075 h 1726691"/>
                <a:gd name="connsiteX148" fmla="*/ 1991106 w 4380280"/>
                <a:gd name="connsiteY148" fmla="*/ 1208075 h 1726691"/>
                <a:gd name="connsiteX149" fmla="*/ 1991106 w 4380280"/>
                <a:gd name="connsiteY149" fmla="*/ 1225753 h 1726691"/>
                <a:gd name="connsiteX150" fmla="*/ 1994916 w 4380280"/>
                <a:gd name="connsiteY150" fmla="*/ 1225753 h 1726691"/>
                <a:gd name="connsiteX151" fmla="*/ 1994916 w 4380280"/>
                <a:gd name="connsiteY151" fmla="*/ 1240841 h 1726691"/>
                <a:gd name="connsiteX152" fmla="*/ 2010309 w 4380280"/>
                <a:gd name="connsiteY152" fmla="*/ 1240841 h 1726691"/>
                <a:gd name="connsiteX153" fmla="*/ 2010309 w 4380280"/>
                <a:gd name="connsiteY153" fmla="*/ 1258672 h 1726691"/>
                <a:gd name="connsiteX154" fmla="*/ 2160422 w 4380280"/>
                <a:gd name="connsiteY154" fmla="*/ 1258672 h 1726691"/>
                <a:gd name="connsiteX155" fmla="*/ 2160422 w 4380280"/>
                <a:gd name="connsiteY155" fmla="*/ 1278179 h 1726691"/>
                <a:gd name="connsiteX156" fmla="*/ 2183435 w 4380280"/>
                <a:gd name="connsiteY156" fmla="*/ 1278179 h 1726691"/>
                <a:gd name="connsiteX157" fmla="*/ 2183435 w 4380280"/>
                <a:gd name="connsiteY157" fmla="*/ 1297838 h 1726691"/>
                <a:gd name="connsiteX158" fmla="*/ 2371192 w 4380280"/>
                <a:gd name="connsiteY158" fmla="*/ 1297838 h 1726691"/>
                <a:gd name="connsiteX159" fmla="*/ 2371192 w 4380280"/>
                <a:gd name="connsiteY159" fmla="*/ 1321613 h 1726691"/>
                <a:gd name="connsiteX160" fmla="*/ 2383383 w 4380280"/>
                <a:gd name="connsiteY160" fmla="*/ 1321613 h 1726691"/>
                <a:gd name="connsiteX161" fmla="*/ 2383383 w 4380280"/>
                <a:gd name="connsiteY161" fmla="*/ 1347978 h 1726691"/>
                <a:gd name="connsiteX162" fmla="*/ 2871826 w 4380280"/>
                <a:gd name="connsiteY162" fmla="*/ 1347978 h 1726691"/>
                <a:gd name="connsiteX163" fmla="*/ 2871826 w 4380280"/>
                <a:gd name="connsiteY163" fmla="*/ 1387297 h 1726691"/>
                <a:gd name="connsiteX164" fmla="*/ 3448812 w 4380280"/>
                <a:gd name="connsiteY164" fmla="*/ 1387297 h 1726691"/>
                <a:gd name="connsiteX165" fmla="*/ 3448812 w 4380280"/>
                <a:gd name="connsiteY165" fmla="*/ 1472794 h 1726691"/>
                <a:gd name="connsiteX166" fmla="*/ 3909974 w 4380280"/>
                <a:gd name="connsiteY166" fmla="*/ 1472794 h 1726691"/>
                <a:gd name="connsiteX167" fmla="*/ 3909974 w 4380280"/>
                <a:gd name="connsiteY167" fmla="*/ 1726692 h 1726691"/>
                <a:gd name="connsiteX168" fmla="*/ 4380281 w 4380280"/>
                <a:gd name="connsiteY168" fmla="*/ 1726692 h 17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4380280" h="1726691">
                  <a:moveTo>
                    <a:pt x="0" y="0"/>
                  </a:moveTo>
                  <a:lnTo>
                    <a:pt x="55474" y="0"/>
                  </a:lnTo>
                  <a:lnTo>
                    <a:pt x="55474" y="9144"/>
                  </a:lnTo>
                  <a:lnTo>
                    <a:pt x="76962" y="9144"/>
                  </a:lnTo>
                  <a:lnTo>
                    <a:pt x="76962" y="18288"/>
                  </a:lnTo>
                  <a:lnTo>
                    <a:pt x="82144" y="18288"/>
                  </a:lnTo>
                  <a:lnTo>
                    <a:pt x="82144" y="26670"/>
                  </a:lnTo>
                  <a:lnTo>
                    <a:pt x="158648" y="26670"/>
                  </a:lnTo>
                  <a:lnTo>
                    <a:pt x="158648" y="34899"/>
                  </a:lnTo>
                  <a:lnTo>
                    <a:pt x="168097" y="34899"/>
                  </a:lnTo>
                  <a:lnTo>
                    <a:pt x="168097" y="53035"/>
                  </a:lnTo>
                  <a:lnTo>
                    <a:pt x="183794" y="53035"/>
                  </a:lnTo>
                  <a:lnTo>
                    <a:pt x="183794" y="72695"/>
                  </a:lnTo>
                  <a:lnTo>
                    <a:pt x="209093" y="72695"/>
                  </a:lnTo>
                  <a:lnTo>
                    <a:pt x="209093" y="90373"/>
                  </a:lnTo>
                  <a:lnTo>
                    <a:pt x="296265" y="90373"/>
                  </a:lnTo>
                  <a:lnTo>
                    <a:pt x="296265" y="98908"/>
                  </a:lnTo>
                  <a:lnTo>
                    <a:pt x="300533" y="98908"/>
                  </a:lnTo>
                  <a:lnTo>
                    <a:pt x="300533" y="107899"/>
                  </a:lnTo>
                  <a:lnTo>
                    <a:pt x="304800" y="107899"/>
                  </a:lnTo>
                  <a:lnTo>
                    <a:pt x="304800" y="116434"/>
                  </a:lnTo>
                  <a:lnTo>
                    <a:pt x="323088" y="116434"/>
                  </a:lnTo>
                  <a:lnTo>
                    <a:pt x="323088" y="125882"/>
                  </a:lnTo>
                  <a:lnTo>
                    <a:pt x="329184" y="125882"/>
                  </a:lnTo>
                  <a:lnTo>
                    <a:pt x="329184" y="144932"/>
                  </a:lnTo>
                  <a:lnTo>
                    <a:pt x="335127" y="144932"/>
                  </a:lnTo>
                  <a:lnTo>
                    <a:pt x="347624" y="144932"/>
                  </a:lnTo>
                  <a:lnTo>
                    <a:pt x="347624" y="153467"/>
                  </a:lnTo>
                  <a:lnTo>
                    <a:pt x="359816" y="153467"/>
                  </a:lnTo>
                  <a:lnTo>
                    <a:pt x="359816" y="162458"/>
                  </a:lnTo>
                  <a:lnTo>
                    <a:pt x="489052" y="162458"/>
                  </a:lnTo>
                  <a:lnTo>
                    <a:pt x="489052" y="173431"/>
                  </a:lnTo>
                  <a:lnTo>
                    <a:pt x="493014" y="173431"/>
                  </a:lnTo>
                  <a:lnTo>
                    <a:pt x="493014" y="193091"/>
                  </a:lnTo>
                  <a:lnTo>
                    <a:pt x="513435" y="193091"/>
                  </a:lnTo>
                  <a:lnTo>
                    <a:pt x="513435" y="210464"/>
                  </a:lnTo>
                  <a:lnTo>
                    <a:pt x="535686" y="210464"/>
                  </a:lnTo>
                  <a:lnTo>
                    <a:pt x="535686" y="221285"/>
                  </a:lnTo>
                  <a:lnTo>
                    <a:pt x="582930" y="221285"/>
                  </a:lnTo>
                  <a:lnTo>
                    <a:pt x="582930" y="229972"/>
                  </a:lnTo>
                  <a:lnTo>
                    <a:pt x="596189" y="229972"/>
                  </a:lnTo>
                  <a:lnTo>
                    <a:pt x="596189" y="241097"/>
                  </a:lnTo>
                  <a:lnTo>
                    <a:pt x="638099" y="241097"/>
                  </a:lnTo>
                  <a:lnTo>
                    <a:pt x="638099" y="249936"/>
                  </a:lnTo>
                  <a:lnTo>
                    <a:pt x="656082" y="249936"/>
                  </a:lnTo>
                  <a:lnTo>
                    <a:pt x="656082" y="289865"/>
                  </a:lnTo>
                  <a:lnTo>
                    <a:pt x="660502" y="289865"/>
                  </a:lnTo>
                  <a:lnTo>
                    <a:pt x="660502" y="301142"/>
                  </a:lnTo>
                  <a:lnTo>
                    <a:pt x="664464" y="301142"/>
                  </a:lnTo>
                  <a:lnTo>
                    <a:pt x="664464" y="311201"/>
                  </a:lnTo>
                  <a:lnTo>
                    <a:pt x="668274" y="311201"/>
                  </a:lnTo>
                  <a:lnTo>
                    <a:pt x="668274" y="321869"/>
                  </a:lnTo>
                  <a:lnTo>
                    <a:pt x="672541" y="321869"/>
                  </a:lnTo>
                  <a:lnTo>
                    <a:pt x="672541" y="330708"/>
                  </a:lnTo>
                  <a:lnTo>
                    <a:pt x="676504" y="330708"/>
                  </a:lnTo>
                  <a:lnTo>
                    <a:pt x="676504" y="342290"/>
                  </a:lnTo>
                  <a:lnTo>
                    <a:pt x="697077" y="342290"/>
                  </a:lnTo>
                  <a:lnTo>
                    <a:pt x="697077" y="352806"/>
                  </a:lnTo>
                  <a:lnTo>
                    <a:pt x="701650" y="352806"/>
                  </a:lnTo>
                  <a:lnTo>
                    <a:pt x="701650" y="361645"/>
                  </a:lnTo>
                  <a:lnTo>
                    <a:pt x="726034" y="361645"/>
                  </a:lnTo>
                  <a:lnTo>
                    <a:pt x="726034" y="372161"/>
                  </a:lnTo>
                  <a:lnTo>
                    <a:pt x="731977" y="372161"/>
                  </a:lnTo>
                  <a:lnTo>
                    <a:pt x="731977" y="402641"/>
                  </a:lnTo>
                  <a:lnTo>
                    <a:pt x="754685" y="402641"/>
                  </a:lnTo>
                  <a:lnTo>
                    <a:pt x="754685" y="414528"/>
                  </a:lnTo>
                  <a:lnTo>
                    <a:pt x="795985" y="414528"/>
                  </a:lnTo>
                  <a:lnTo>
                    <a:pt x="795985" y="425044"/>
                  </a:lnTo>
                  <a:lnTo>
                    <a:pt x="817626" y="425044"/>
                  </a:lnTo>
                  <a:lnTo>
                    <a:pt x="817626" y="436321"/>
                  </a:lnTo>
                  <a:lnTo>
                    <a:pt x="821893" y="436321"/>
                  </a:lnTo>
                  <a:lnTo>
                    <a:pt x="821893" y="446837"/>
                  </a:lnTo>
                  <a:lnTo>
                    <a:pt x="843839" y="446837"/>
                  </a:lnTo>
                  <a:lnTo>
                    <a:pt x="843839" y="477317"/>
                  </a:lnTo>
                  <a:lnTo>
                    <a:pt x="854812" y="477317"/>
                  </a:lnTo>
                  <a:lnTo>
                    <a:pt x="854812" y="500024"/>
                  </a:lnTo>
                  <a:lnTo>
                    <a:pt x="865022" y="500024"/>
                  </a:lnTo>
                  <a:lnTo>
                    <a:pt x="865022" y="510540"/>
                  </a:lnTo>
                  <a:lnTo>
                    <a:pt x="883005" y="510540"/>
                  </a:lnTo>
                  <a:lnTo>
                    <a:pt x="883005" y="521360"/>
                  </a:lnTo>
                  <a:lnTo>
                    <a:pt x="886511" y="521360"/>
                  </a:lnTo>
                  <a:lnTo>
                    <a:pt x="886511" y="529895"/>
                  </a:lnTo>
                  <a:lnTo>
                    <a:pt x="923849" y="529895"/>
                  </a:lnTo>
                  <a:lnTo>
                    <a:pt x="923849" y="540715"/>
                  </a:lnTo>
                  <a:lnTo>
                    <a:pt x="962863" y="540715"/>
                  </a:lnTo>
                  <a:lnTo>
                    <a:pt x="962863" y="552145"/>
                  </a:lnTo>
                  <a:lnTo>
                    <a:pt x="976884" y="552145"/>
                  </a:lnTo>
                  <a:lnTo>
                    <a:pt x="976884" y="573634"/>
                  </a:lnTo>
                  <a:lnTo>
                    <a:pt x="985266" y="573634"/>
                  </a:lnTo>
                  <a:lnTo>
                    <a:pt x="985266" y="615544"/>
                  </a:lnTo>
                  <a:lnTo>
                    <a:pt x="997610" y="615544"/>
                  </a:lnTo>
                  <a:lnTo>
                    <a:pt x="997610" y="626059"/>
                  </a:lnTo>
                  <a:lnTo>
                    <a:pt x="1001877" y="626059"/>
                  </a:lnTo>
                  <a:lnTo>
                    <a:pt x="1001877" y="656844"/>
                  </a:lnTo>
                  <a:lnTo>
                    <a:pt x="1013612" y="656844"/>
                  </a:lnTo>
                  <a:lnTo>
                    <a:pt x="1013612" y="678942"/>
                  </a:lnTo>
                  <a:lnTo>
                    <a:pt x="1146810" y="678942"/>
                  </a:lnTo>
                  <a:lnTo>
                    <a:pt x="1146810" y="700278"/>
                  </a:lnTo>
                  <a:lnTo>
                    <a:pt x="1159002" y="700278"/>
                  </a:lnTo>
                  <a:lnTo>
                    <a:pt x="1159002" y="721766"/>
                  </a:lnTo>
                  <a:lnTo>
                    <a:pt x="1165250" y="721766"/>
                  </a:lnTo>
                  <a:lnTo>
                    <a:pt x="1165250" y="763981"/>
                  </a:lnTo>
                  <a:lnTo>
                    <a:pt x="1181405" y="763981"/>
                  </a:lnTo>
                  <a:lnTo>
                    <a:pt x="1181405" y="786384"/>
                  </a:lnTo>
                  <a:lnTo>
                    <a:pt x="1194054" y="786384"/>
                  </a:lnTo>
                  <a:lnTo>
                    <a:pt x="1194054" y="807720"/>
                  </a:lnTo>
                  <a:lnTo>
                    <a:pt x="1220419" y="807720"/>
                  </a:lnTo>
                  <a:lnTo>
                    <a:pt x="1220419" y="819302"/>
                  </a:lnTo>
                  <a:lnTo>
                    <a:pt x="1240993" y="819302"/>
                  </a:lnTo>
                  <a:lnTo>
                    <a:pt x="1240993" y="829666"/>
                  </a:lnTo>
                  <a:lnTo>
                    <a:pt x="1300277" y="829666"/>
                  </a:lnTo>
                  <a:lnTo>
                    <a:pt x="1300277" y="851459"/>
                  </a:lnTo>
                  <a:lnTo>
                    <a:pt x="1326947" y="851459"/>
                  </a:lnTo>
                  <a:lnTo>
                    <a:pt x="1326947" y="873709"/>
                  </a:lnTo>
                  <a:lnTo>
                    <a:pt x="1342949" y="873709"/>
                  </a:lnTo>
                  <a:lnTo>
                    <a:pt x="1342949" y="884377"/>
                  </a:lnTo>
                  <a:lnTo>
                    <a:pt x="1369619" y="884377"/>
                  </a:lnTo>
                  <a:lnTo>
                    <a:pt x="1369619" y="906170"/>
                  </a:lnTo>
                  <a:lnTo>
                    <a:pt x="1463802" y="906170"/>
                  </a:lnTo>
                  <a:lnTo>
                    <a:pt x="1463802" y="927964"/>
                  </a:lnTo>
                  <a:lnTo>
                    <a:pt x="1471727" y="927964"/>
                  </a:lnTo>
                  <a:lnTo>
                    <a:pt x="1471727" y="952348"/>
                  </a:lnTo>
                  <a:lnTo>
                    <a:pt x="1475842" y="952348"/>
                  </a:lnTo>
                  <a:lnTo>
                    <a:pt x="1475842" y="974293"/>
                  </a:lnTo>
                  <a:lnTo>
                    <a:pt x="1494434" y="974293"/>
                  </a:lnTo>
                  <a:lnTo>
                    <a:pt x="1494434" y="984809"/>
                  </a:lnTo>
                  <a:lnTo>
                    <a:pt x="1527200" y="984809"/>
                  </a:lnTo>
                  <a:lnTo>
                    <a:pt x="1527200" y="998068"/>
                  </a:lnTo>
                  <a:lnTo>
                    <a:pt x="1616812" y="998068"/>
                  </a:lnTo>
                  <a:lnTo>
                    <a:pt x="1616812" y="1008888"/>
                  </a:lnTo>
                  <a:lnTo>
                    <a:pt x="1659789" y="1008888"/>
                  </a:lnTo>
                  <a:lnTo>
                    <a:pt x="1659789" y="1036320"/>
                  </a:lnTo>
                  <a:lnTo>
                    <a:pt x="1663751" y="1036320"/>
                  </a:lnTo>
                  <a:lnTo>
                    <a:pt x="1663751" y="1048512"/>
                  </a:lnTo>
                  <a:lnTo>
                    <a:pt x="1667866" y="1048512"/>
                  </a:lnTo>
                  <a:lnTo>
                    <a:pt x="1667866" y="1100938"/>
                  </a:lnTo>
                  <a:lnTo>
                    <a:pt x="1831848" y="1100938"/>
                  </a:lnTo>
                  <a:lnTo>
                    <a:pt x="1831848" y="1116330"/>
                  </a:lnTo>
                  <a:lnTo>
                    <a:pt x="1852117" y="1116330"/>
                  </a:lnTo>
                  <a:lnTo>
                    <a:pt x="1852117" y="1131570"/>
                  </a:lnTo>
                  <a:lnTo>
                    <a:pt x="1894942" y="1131570"/>
                  </a:lnTo>
                  <a:lnTo>
                    <a:pt x="1894942" y="1146962"/>
                  </a:lnTo>
                  <a:lnTo>
                    <a:pt x="1953463" y="1146962"/>
                  </a:lnTo>
                  <a:lnTo>
                    <a:pt x="1953463" y="1162355"/>
                  </a:lnTo>
                  <a:lnTo>
                    <a:pt x="1973123" y="1162355"/>
                  </a:lnTo>
                  <a:lnTo>
                    <a:pt x="1973123" y="1193140"/>
                  </a:lnTo>
                  <a:lnTo>
                    <a:pt x="1985010" y="1193140"/>
                  </a:lnTo>
                  <a:lnTo>
                    <a:pt x="1985010" y="1208075"/>
                  </a:lnTo>
                  <a:lnTo>
                    <a:pt x="1991106" y="1208075"/>
                  </a:lnTo>
                  <a:lnTo>
                    <a:pt x="1991106" y="1225753"/>
                  </a:lnTo>
                  <a:lnTo>
                    <a:pt x="1994916" y="1225753"/>
                  </a:lnTo>
                  <a:lnTo>
                    <a:pt x="1994916" y="1240841"/>
                  </a:lnTo>
                  <a:lnTo>
                    <a:pt x="2010309" y="1240841"/>
                  </a:lnTo>
                  <a:lnTo>
                    <a:pt x="2010309" y="1258672"/>
                  </a:lnTo>
                  <a:lnTo>
                    <a:pt x="2160422" y="1258672"/>
                  </a:lnTo>
                  <a:lnTo>
                    <a:pt x="2160422" y="1278179"/>
                  </a:lnTo>
                  <a:lnTo>
                    <a:pt x="2183435" y="1278179"/>
                  </a:lnTo>
                  <a:lnTo>
                    <a:pt x="2183435" y="1297838"/>
                  </a:lnTo>
                  <a:lnTo>
                    <a:pt x="2371192" y="1297838"/>
                  </a:lnTo>
                  <a:lnTo>
                    <a:pt x="2371192" y="1321613"/>
                  </a:lnTo>
                  <a:lnTo>
                    <a:pt x="2383383" y="1321613"/>
                  </a:lnTo>
                  <a:lnTo>
                    <a:pt x="2383383" y="1347978"/>
                  </a:lnTo>
                  <a:lnTo>
                    <a:pt x="2871826" y="1347978"/>
                  </a:lnTo>
                  <a:lnTo>
                    <a:pt x="2871826" y="1387297"/>
                  </a:lnTo>
                  <a:lnTo>
                    <a:pt x="3448812" y="1387297"/>
                  </a:lnTo>
                  <a:lnTo>
                    <a:pt x="3448812" y="1472794"/>
                  </a:lnTo>
                  <a:lnTo>
                    <a:pt x="3909974" y="1472794"/>
                  </a:lnTo>
                  <a:lnTo>
                    <a:pt x="3909974" y="1726692"/>
                  </a:lnTo>
                  <a:lnTo>
                    <a:pt x="4380281" y="1726692"/>
                  </a:lnTo>
                </a:path>
              </a:pathLst>
            </a:custGeom>
            <a:noFill/>
            <a:ln w="15237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B9953AD0-0E82-3B6D-1735-776DA4D5F5FA}"/>
              </a:ext>
            </a:extLst>
          </p:cNvPr>
          <p:cNvSpPr txBox="1"/>
          <p:nvPr/>
        </p:nvSpPr>
        <p:spPr>
          <a:xfrm>
            <a:off x="8994867" y="5668997"/>
            <a:ext cx="1258092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b="1" noProof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Favours </a:t>
            </a:r>
            <a:br>
              <a:rPr lang="en-GB" sz="800" b="1" noProof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800" b="1" noProof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EC+mFOLFOX6</a:t>
            </a:r>
            <a:endParaRPr lang="en-GB" sz="800" b="1" baseline="30000" noProof="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92D657BE-E2F9-A303-23D5-0CCE5E41F113}"/>
              </a:ext>
            </a:extLst>
          </p:cNvPr>
          <p:cNvSpPr txBox="1"/>
          <p:nvPr/>
        </p:nvSpPr>
        <p:spPr>
          <a:xfrm>
            <a:off x="10553841" y="5707170"/>
            <a:ext cx="811763" cy="1108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b="1" noProof="0" dirty="0">
                <a:solidFill>
                  <a:schemeClr val="accent6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Favours SOC</a:t>
            </a:r>
            <a:endParaRPr lang="en-GB" sz="800" b="1" baseline="30000" noProof="0" dirty="0">
              <a:solidFill>
                <a:schemeClr val="accent6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25DFF9D0-3969-FF3A-DEB8-A1C199367BA8}"/>
              </a:ext>
            </a:extLst>
          </p:cNvPr>
          <p:cNvSpPr txBox="1"/>
          <p:nvPr/>
        </p:nvSpPr>
        <p:spPr>
          <a:xfrm>
            <a:off x="9372687" y="5515136"/>
            <a:ext cx="360040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0.2</a:t>
            </a:r>
            <a:endParaRPr lang="en-GB" sz="8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B6E99855-AE33-9E02-3F8D-0F71AAA1E0E1}"/>
              </a:ext>
            </a:extLst>
          </p:cNvPr>
          <p:cNvCxnSpPr/>
          <p:nvPr/>
        </p:nvCxnSpPr>
        <p:spPr>
          <a:xfrm>
            <a:off x="9535777" y="5463988"/>
            <a:ext cx="0" cy="5400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414D6215-6A90-7EF5-C465-E49814C92BEF}"/>
              </a:ext>
            </a:extLst>
          </p:cNvPr>
          <p:cNvCxnSpPr>
            <a:cxnSpLocks/>
          </p:cNvCxnSpPr>
          <p:nvPr/>
        </p:nvCxnSpPr>
        <p:spPr>
          <a:xfrm flipH="1">
            <a:off x="9539527" y="5470163"/>
            <a:ext cx="1290398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E110A2EA-E58C-AF95-0383-055762DCED4F}"/>
              </a:ext>
            </a:extLst>
          </p:cNvPr>
          <p:cNvCxnSpPr>
            <a:cxnSpLocks/>
          </p:cNvCxnSpPr>
          <p:nvPr/>
        </p:nvCxnSpPr>
        <p:spPr>
          <a:xfrm flipH="1">
            <a:off x="10284622" y="5770660"/>
            <a:ext cx="304697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5F3EEFA1-3812-7675-45D1-37064171149E}"/>
              </a:ext>
            </a:extLst>
          </p:cNvPr>
          <p:cNvSpPr txBox="1"/>
          <p:nvPr/>
        </p:nvSpPr>
        <p:spPr>
          <a:xfrm>
            <a:off x="10644876" y="5515136"/>
            <a:ext cx="360040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2.0</a:t>
            </a:r>
            <a:endParaRPr lang="en-GB" sz="8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6EF2AE26-76AE-33E9-2119-7EE15C03EC79}"/>
              </a:ext>
            </a:extLst>
          </p:cNvPr>
          <p:cNvCxnSpPr/>
          <p:nvPr/>
        </p:nvCxnSpPr>
        <p:spPr>
          <a:xfrm>
            <a:off x="10828071" y="5463988"/>
            <a:ext cx="0" cy="5400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92607013-70C7-B105-A912-573B0DBF3853}"/>
              </a:ext>
            </a:extLst>
          </p:cNvPr>
          <p:cNvSpPr txBox="1"/>
          <p:nvPr/>
        </p:nvSpPr>
        <p:spPr>
          <a:xfrm>
            <a:off x="10258260" y="5515136"/>
            <a:ext cx="360040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1.0</a:t>
            </a:r>
            <a:endParaRPr lang="en-GB" sz="8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DEC78DD-D3D2-38AB-D9C3-FC21CDFC83BA}"/>
              </a:ext>
            </a:extLst>
          </p:cNvPr>
          <p:cNvCxnSpPr/>
          <p:nvPr/>
        </p:nvCxnSpPr>
        <p:spPr>
          <a:xfrm>
            <a:off x="10438280" y="5463988"/>
            <a:ext cx="0" cy="5400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9F31765B-B969-FD24-66FD-325399F3C1AC}"/>
              </a:ext>
            </a:extLst>
          </p:cNvPr>
          <p:cNvCxnSpPr>
            <a:cxnSpLocks/>
          </p:cNvCxnSpPr>
          <p:nvPr/>
        </p:nvCxnSpPr>
        <p:spPr>
          <a:xfrm flipH="1">
            <a:off x="9599125" y="5400091"/>
            <a:ext cx="52912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39354D68-C51D-0FCC-93C9-504D6D964277}"/>
              </a:ext>
            </a:extLst>
          </p:cNvPr>
          <p:cNvCxnSpPr>
            <a:cxnSpLocks/>
          </p:cNvCxnSpPr>
          <p:nvPr/>
        </p:nvCxnSpPr>
        <p:spPr>
          <a:xfrm flipH="1">
            <a:off x="9595950" y="5399484"/>
            <a:ext cx="52912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F26C5CA-ADC7-44FD-957A-CB2E172ED774}"/>
              </a:ext>
            </a:extLst>
          </p:cNvPr>
          <p:cNvSpPr/>
          <p:nvPr/>
        </p:nvSpPr>
        <p:spPr>
          <a:xfrm>
            <a:off x="9840416" y="5368914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34782FA2-A776-C9B4-8FE7-D5612F2E8ECC}"/>
              </a:ext>
            </a:extLst>
          </p:cNvPr>
          <p:cNvCxnSpPr>
            <a:cxnSpLocks/>
          </p:cNvCxnSpPr>
          <p:nvPr/>
        </p:nvCxnSpPr>
        <p:spPr>
          <a:xfrm flipH="1">
            <a:off x="9970600" y="5250259"/>
            <a:ext cx="34815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084D7648-B58E-8666-4322-CD13E23F6B0D}"/>
              </a:ext>
            </a:extLst>
          </p:cNvPr>
          <p:cNvSpPr/>
          <p:nvPr/>
        </p:nvSpPr>
        <p:spPr>
          <a:xfrm>
            <a:off x="10122991" y="5219689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079CB046-D558-1353-7997-B4CC6E9BA2F0}"/>
              </a:ext>
            </a:extLst>
          </p:cNvPr>
          <p:cNvCxnSpPr>
            <a:cxnSpLocks/>
          </p:cNvCxnSpPr>
          <p:nvPr/>
        </p:nvCxnSpPr>
        <p:spPr>
          <a:xfrm flipH="1">
            <a:off x="9878525" y="4950776"/>
            <a:ext cx="371259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Rectangle 161">
            <a:extLst>
              <a:ext uri="{FF2B5EF4-FFF2-40B4-BE49-F238E27FC236}">
                <a16:creationId xmlns:a16="http://schemas.microsoft.com/office/drawing/2014/main" id="{63DB2AA8-02E2-7CC4-1715-4D3A4AC88143}"/>
              </a:ext>
            </a:extLst>
          </p:cNvPr>
          <p:cNvSpPr/>
          <p:nvPr/>
        </p:nvSpPr>
        <p:spPr>
          <a:xfrm>
            <a:off x="10044662" y="4920206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77F14EE2-0EC1-DB5A-169D-88D46A4C0C4E}"/>
              </a:ext>
            </a:extLst>
          </p:cNvPr>
          <p:cNvCxnSpPr>
            <a:cxnSpLocks/>
          </p:cNvCxnSpPr>
          <p:nvPr/>
        </p:nvCxnSpPr>
        <p:spPr>
          <a:xfrm flipH="1">
            <a:off x="9802325" y="4807901"/>
            <a:ext cx="45593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" name="Rectangle 166">
            <a:extLst>
              <a:ext uri="{FF2B5EF4-FFF2-40B4-BE49-F238E27FC236}">
                <a16:creationId xmlns:a16="http://schemas.microsoft.com/office/drawing/2014/main" id="{CC118AA2-FB9A-2634-7323-CA4B23F50725}"/>
              </a:ext>
            </a:extLst>
          </p:cNvPr>
          <p:cNvSpPr/>
          <p:nvPr/>
        </p:nvSpPr>
        <p:spPr>
          <a:xfrm>
            <a:off x="10015627" y="4777331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8A637B04-7F7D-2CBC-D0D6-F5DAD37641F8}"/>
              </a:ext>
            </a:extLst>
          </p:cNvPr>
          <p:cNvCxnSpPr>
            <a:cxnSpLocks/>
          </p:cNvCxnSpPr>
          <p:nvPr/>
        </p:nvCxnSpPr>
        <p:spPr>
          <a:xfrm flipH="1">
            <a:off x="9986475" y="4523184"/>
            <a:ext cx="38942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Rectangle 170">
            <a:extLst>
              <a:ext uri="{FF2B5EF4-FFF2-40B4-BE49-F238E27FC236}">
                <a16:creationId xmlns:a16="http://schemas.microsoft.com/office/drawing/2014/main" id="{ADC644C1-ECE0-DF93-ED96-9D4B22EA16C4}"/>
              </a:ext>
            </a:extLst>
          </p:cNvPr>
          <p:cNvSpPr/>
          <p:nvPr/>
        </p:nvSpPr>
        <p:spPr>
          <a:xfrm>
            <a:off x="10162728" y="4492614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D9B2EF46-EB67-DF1B-B809-343879A86D2C}"/>
              </a:ext>
            </a:extLst>
          </p:cNvPr>
          <p:cNvCxnSpPr>
            <a:cxnSpLocks/>
          </p:cNvCxnSpPr>
          <p:nvPr/>
        </p:nvCxnSpPr>
        <p:spPr>
          <a:xfrm flipH="1">
            <a:off x="9707075" y="4377134"/>
            <a:ext cx="42435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5" name="Rectangle 174">
            <a:extLst>
              <a:ext uri="{FF2B5EF4-FFF2-40B4-BE49-F238E27FC236}">
                <a16:creationId xmlns:a16="http://schemas.microsoft.com/office/drawing/2014/main" id="{2A47A576-F66D-3050-F433-F2ECB707F05D}"/>
              </a:ext>
            </a:extLst>
          </p:cNvPr>
          <p:cNvSpPr/>
          <p:nvPr/>
        </p:nvSpPr>
        <p:spPr>
          <a:xfrm>
            <a:off x="9898062" y="4346564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30A9E812-5924-C7E5-4052-59E019D5E145}"/>
              </a:ext>
            </a:extLst>
          </p:cNvPr>
          <p:cNvCxnSpPr>
            <a:cxnSpLocks/>
          </p:cNvCxnSpPr>
          <p:nvPr/>
        </p:nvCxnSpPr>
        <p:spPr>
          <a:xfrm flipH="1">
            <a:off x="9967425" y="4068561"/>
            <a:ext cx="40847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Rectangle 178">
            <a:extLst>
              <a:ext uri="{FF2B5EF4-FFF2-40B4-BE49-F238E27FC236}">
                <a16:creationId xmlns:a16="http://schemas.microsoft.com/office/drawing/2014/main" id="{193E85D9-3977-3486-5DC7-3F98EB31E982}"/>
              </a:ext>
            </a:extLst>
          </p:cNvPr>
          <p:cNvSpPr/>
          <p:nvPr/>
        </p:nvSpPr>
        <p:spPr>
          <a:xfrm>
            <a:off x="10158412" y="4037991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8863F7E1-D115-12CB-4F4D-F9140438407A}"/>
              </a:ext>
            </a:extLst>
          </p:cNvPr>
          <p:cNvCxnSpPr>
            <a:cxnSpLocks/>
          </p:cNvCxnSpPr>
          <p:nvPr/>
        </p:nvCxnSpPr>
        <p:spPr>
          <a:xfrm flipH="1">
            <a:off x="9757875" y="3922511"/>
            <a:ext cx="400537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2" name="Rectangle 181">
            <a:extLst>
              <a:ext uri="{FF2B5EF4-FFF2-40B4-BE49-F238E27FC236}">
                <a16:creationId xmlns:a16="http://schemas.microsoft.com/office/drawing/2014/main" id="{00A09E18-ACD5-0BEF-4FF9-4838087A6EE3}"/>
              </a:ext>
            </a:extLst>
          </p:cNvPr>
          <p:cNvSpPr/>
          <p:nvPr/>
        </p:nvSpPr>
        <p:spPr>
          <a:xfrm>
            <a:off x="9943781" y="3891941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5D78D03E-825A-3A31-2AB7-663B3BAB32E0}"/>
              </a:ext>
            </a:extLst>
          </p:cNvPr>
          <p:cNvCxnSpPr>
            <a:cxnSpLocks/>
          </p:cNvCxnSpPr>
          <p:nvPr/>
        </p:nvCxnSpPr>
        <p:spPr>
          <a:xfrm flipH="1">
            <a:off x="9875350" y="3636761"/>
            <a:ext cx="406097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5" name="Rectangle 184">
            <a:extLst>
              <a:ext uri="{FF2B5EF4-FFF2-40B4-BE49-F238E27FC236}">
                <a16:creationId xmlns:a16="http://schemas.microsoft.com/office/drawing/2014/main" id="{27173D87-2094-8C7C-9AFF-682BC2F33C63}"/>
              </a:ext>
            </a:extLst>
          </p:cNvPr>
          <p:cNvSpPr/>
          <p:nvPr/>
        </p:nvSpPr>
        <p:spPr>
          <a:xfrm>
            <a:off x="10052758" y="3606191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6C485460-A16E-2325-BD36-DC671EAB55D1}"/>
              </a:ext>
            </a:extLst>
          </p:cNvPr>
          <p:cNvCxnSpPr>
            <a:cxnSpLocks/>
          </p:cNvCxnSpPr>
          <p:nvPr/>
        </p:nvCxnSpPr>
        <p:spPr>
          <a:xfrm flipH="1">
            <a:off x="9840425" y="3493886"/>
            <a:ext cx="410399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Rectangle 187">
            <a:extLst>
              <a:ext uri="{FF2B5EF4-FFF2-40B4-BE49-F238E27FC236}">
                <a16:creationId xmlns:a16="http://schemas.microsoft.com/office/drawing/2014/main" id="{5F1E1C10-7EB0-D48D-D99C-6FB0A39E23DE}"/>
              </a:ext>
            </a:extLst>
          </p:cNvPr>
          <p:cNvSpPr/>
          <p:nvPr/>
        </p:nvSpPr>
        <p:spPr>
          <a:xfrm>
            <a:off x="10016197" y="3463316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AEC8C36A-8579-874B-F5C9-19193A0349CD}"/>
              </a:ext>
            </a:extLst>
          </p:cNvPr>
          <p:cNvCxnSpPr>
            <a:cxnSpLocks/>
          </p:cNvCxnSpPr>
          <p:nvPr/>
        </p:nvCxnSpPr>
        <p:spPr>
          <a:xfrm flipH="1">
            <a:off x="9834075" y="3186721"/>
            <a:ext cx="447372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0" name="Rectangle 189">
            <a:extLst>
              <a:ext uri="{FF2B5EF4-FFF2-40B4-BE49-F238E27FC236}">
                <a16:creationId xmlns:a16="http://schemas.microsoft.com/office/drawing/2014/main" id="{F7FA8FCB-9423-81D8-78DC-23DFB2469EF0}"/>
              </a:ext>
            </a:extLst>
          </p:cNvPr>
          <p:cNvSpPr/>
          <p:nvPr/>
        </p:nvSpPr>
        <p:spPr>
          <a:xfrm>
            <a:off x="10029273" y="3156151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0DE7A34E-A312-771C-59EA-EAB958E4941E}"/>
              </a:ext>
            </a:extLst>
          </p:cNvPr>
          <p:cNvCxnSpPr>
            <a:cxnSpLocks/>
          </p:cNvCxnSpPr>
          <p:nvPr/>
        </p:nvCxnSpPr>
        <p:spPr>
          <a:xfrm flipH="1">
            <a:off x="9869000" y="3040671"/>
            <a:ext cx="38078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Rectangle 192">
            <a:extLst>
              <a:ext uri="{FF2B5EF4-FFF2-40B4-BE49-F238E27FC236}">
                <a16:creationId xmlns:a16="http://schemas.microsoft.com/office/drawing/2014/main" id="{EB150B7D-4452-9958-B3D4-4831C9C170D1}"/>
              </a:ext>
            </a:extLst>
          </p:cNvPr>
          <p:cNvSpPr/>
          <p:nvPr/>
        </p:nvSpPr>
        <p:spPr>
          <a:xfrm>
            <a:off x="10033807" y="3010101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8A216D2B-8172-2C54-DB80-4DEEF7893057}"/>
              </a:ext>
            </a:extLst>
          </p:cNvPr>
          <p:cNvCxnSpPr>
            <a:cxnSpLocks/>
          </p:cNvCxnSpPr>
          <p:nvPr/>
        </p:nvCxnSpPr>
        <p:spPr>
          <a:xfrm flipH="1">
            <a:off x="9913450" y="2741189"/>
            <a:ext cx="29068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6" name="Rectangle 195">
            <a:extLst>
              <a:ext uri="{FF2B5EF4-FFF2-40B4-BE49-F238E27FC236}">
                <a16:creationId xmlns:a16="http://schemas.microsoft.com/office/drawing/2014/main" id="{1D33103E-CC26-AF87-6FAB-2EC1AA941388}"/>
              </a:ext>
            </a:extLst>
          </p:cNvPr>
          <p:cNvSpPr/>
          <p:nvPr/>
        </p:nvSpPr>
        <p:spPr>
          <a:xfrm>
            <a:off x="10037733" y="2710619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8FCBA530-EF5C-BC42-B9E5-11E5C2EA9A07}"/>
              </a:ext>
            </a:extLst>
          </p:cNvPr>
          <p:cNvCxnSpPr>
            <a:cxnSpLocks/>
          </p:cNvCxnSpPr>
          <p:nvPr/>
        </p:nvCxnSpPr>
        <p:spPr>
          <a:xfrm flipH="1">
            <a:off x="9929325" y="2598314"/>
            <a:ext cx="274806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9" name="Rectangle 198">
            <a:extLst>
              <a:ext uri="{FF2B5EF4-FFF2-40B4-BE49-F238E27FC236}">
                <a16:creationId xmlns:a16="http://schemas.microsoft.com/office/drawing/2014/main" id="{17041F75-C38B-5383-8C03-36A8693A76E6}"/>
              </a:ext>
            </a:extLst>
          </p:cNvPr>
          <p:cNvSpPr/>
          <p:nvPr/>
        </p:nvSpPr>
        <p:spPr>
          <a:xfrm>
            <a:off x="10055538" y="2567744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CBA410AD-2A9E-70E9-D2F9-C445A70F00C0}"/>
              </a:ext>
            </a:extLst>
          </p:cNvPr>
          <p:cNvCxnSpPr>
            <a:cxnSpLocks/>
          </p:cNvCxnSpPr>
          <p:nvPr/>
        </p:nvCxnSpPr>
        <p:spPr>
          <a:xfrm>
            <a:off x="10438280" y="2348880"/>
            <a:ext cx="0" cy="3115133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Rectangle 2">
            <a:extLst>
              <a:ext uri="{FF2B5EF4-FFF2-40B4-BE49-F238E27FC236}">
                <a16:creationId xmlns:a16="http://schemas.microsoft.com/office/drawing/2014/main" id="{C106ACD6-678C-9911-3021-3E96F9974A5B}"/>
              </a:ext>
            </a:extLst>
          </p:cNvPr>
          <p:cNvSpPr/>
          <p:nvPr/>
        </p:nvSpPr>
        <p:spPr>
          <a:xfrm>
            <a:off x="9442349" y="2348887"/>
            <a:ext cx="1146970" cy="328803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2849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05101E0-9BE3-8A24-8EA8-4AC59A81D5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Overall survival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BB4671-4D3E-0DB1-04D7-5593A5E3A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/>
          </a:bodyPr>
          <a:lstStyle/>
          <a:p>
            <a:r>
              <a:rPr lang="en-GB" noProof="0" dirty="0"/>
              <a:t>BREAKWATER: FOLFOX/Enco/Cet vs SOC in first-line </a:t>
            </a:r>
            <a:r>
              <a:rPr lang="en-GB" i="1" noProof="0" dirty="0"/>
              <a:t>BRAF-</a:t>
            </a:r>
            <a:r>
              <a:rPr lang="en-GB" noProof="0" dirty="0"/>
              <a:t>MUTANT</a:t>
            </a:r>
            <a:r>
              <a:rPr lang="en-GB" cap="none" noProof="0" dirty="0"/>
              <a:t> m</a:t>
            </a:r>
            <a:r>
              <a:rPr lang="en-GB" noProof="0" dirty="0"/>
              <a:t>CRC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5799208-8818-EFD9-F6A3-0C41B137E48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713" y="6309320"/>
            <a:ext cx="10179050" cy="365125"/>
          </a:xfrm>
        </p:spPr>
        <p:txBody>
          <a:bodyPr anchor="b"/>
          <a:lstStyle/>
          <a:p>
            <a:r>
              <a:rPr lang="en-GB" sz="1050" kern="0" noProof="0" dirty="0">
                <a:solidFill>
                  <a:schemeClr val="tx2"/>
                </a:solidFill>
              </a:rPr>
              <a:t>Data cutoff: January 6, 2025. </a:t>
            </a:r>
            <a:endParaRPr lang="en-GB" sz="1050" noProof="0" dirty="0">
              <a:solidFill>
                <a:schemeClr val="tx2"/>
              </a:solidFill>
            </a:endParaRPr>
          </a:p>
          <a:p>
            <a:r>
              <a:rPr lang="en-GB" sz="1050" noProof="0" dirty="0">
                <a:solidFill>
                  <a:schemeClr val="tx2"/>
                </a:solidFill>
              </a:rPr>
              <a:t>CET, cetuximab; CI, confidence interval; EC, encorafenib plus cetuximab; ECOG PS, Eastern Cooperative Oncology Group; ENCO, encorafenib; HR, hazard ratio; mCRC, metastatic colorectal cancer; (m)FOLFOX(6), (modified) fluorouracil / leucovorin / oxaliplatin; mo, months; OS, overall survival; SOC, standard of care</a:t>
            </a:r>
          </a:p>
          <a:p>
            <a:r>
              <a:rPr lang="en-GB" sz="1050" noProof="0" dirty="0">
                <a:solidFill>
                  <a:schemeClr val="tx2"/>
                </a:solidFill>
              </a:rPr>
              <a:t>Elez E, et al. N Eng J Med. 2025;392: 2425-37</a:t>
            </a:r>
          </a:p>
        </p:txBody>
      </p:sp>
      <p:sp>
        <p:nvSpPr>
          <p:cNvPr id="120" name="Rectangle 6">
            <a:extLst>
              <a:ext uri="{FF2B5EF4-FFF2-40B4-BE49-F238E27FC236}">
                <a16:creationId xmlns:a16="http://schemas.microsoft.com/office/drawing/2014/main" id="{715DCF2F-8981-B9F1-71C2-403B65F0BDDF}"/>
              </a:ext>
            </a:extLst>
          </p:cNvPr>
          <p:cNvSpPr/>
          <p:nvPr/>
        </p:nvSpPr>
        <p:spPr>
          <a:xfrm>
            <a:off x="4003775" y="2215679"/>
            <a:ext cx="2863781" cy="1557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graphicFrame>
        <p:nvGraphicFramePr>
          <p:cNvPr id="121" name="Table 120">
            <a:extLst>
              <a:ext uri="{FF2B5EF4-FFF2-40B4-BE49-F238E27FC236}">
                <a16:creationId xmlns:a16="http://schemas.microsoft.com/office/drawing/2014/main" id="{1ABAA9AB-13A6-941B-A34F-A9E09E1B2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680721"/>
              </p:ext>
            </p:extLst>
          </p:nvPr>
        </p:nvGraphicFramePr>
        <p:xfrm>
          <a:off x="6186739" y="1946960"/>
          <a:ext cx="5673010" cy="3520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602">
                  <a:extLst>
                    <a:ext uri="{9D8B030D-6E8A-4147-A177-3AD203B41FA5}">
                      <a16:colId xmlns:a16="http://schemas.microsoft.com/office/drawing/2014/main" val="3304155447"/>
                    </a:ext>
                  </a:extLst>
                </a:gridCol>
                <a:gridCol w="1134602">
                  <a:extLst>
                    <a:ext uri="{9D8B030D-6E8A-4147-A177-3AD203B41FA5}">
                      <a16:colId xmlns:a16="http://schemas.microsoft.com/office/drawing/2014/main" val="1139258170"/>
                    </a:ext>
                  </a:extLst>
                </a:gridCol>
                <a:gridCol w="1024433">
                  <a:extLst>
                    <a:ext uri="{9D8B030D-6E8A-4147-A177-3AD203B41FA5}">
                      <a16:colId xmlns:a16="http://schemas.microsoft.com/office/drawing/2014/main" val="398493408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35751187"/>
                    </a:ext>
                  </a:extLst>
                </a:gridCol>
                <a:gridCol w="939213">
                  <a:extLst>
                    <a:ext uri="{9D8B030D-6E8A-4147-A177-3AD203B41FA5}">
                      <a16:colId xmlns:a16="http://schemas.microsoft.com/office/drawing/2014/main" val="335817797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Subgroup</a:t>
                      </a:r>
                    </a:p>
                  </a:txBody>
                  <a:tcPr marL="19440" marR="19440" anchor="b">
                    <a:lnB w="38100" cmpd="sng"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events/no. of patients</a:t>
                      </a:r>
                    </a:p>
                  </a:txBody>
                  <a:tcPr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9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mpd="sng"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Hazard ratio</a:t>
                      </a:r>
                      <a:br>
                        <a:rPr lang="en-GB" sz="9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9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anchor="b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62438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 + mFOLFOX6</a:t>
                      </a:r>
                    </a:p>
                  </a:txBody>
                  <a:tcPr marT="28800" marB="2880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9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</a:t>
                      </a:r>
                    </a:p>
                  </a:txBody>
                  <a:tcPr marT="28800" marB="28800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2502522750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patients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2466697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Stratified</a:t>
                      </a:r>
                    </a:p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Unstratified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94/236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94/236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148/243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148/243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0.49 (0.38-0.63)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 (0.37-0.62)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325674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6350" indent="0">
                        <a:lnSpc>
                          <a:spcPct val="90000"/>
                        </a:lnSpc>
                        <a:tabLst/>
                      </a:pPr>
                      <a:r>
                        <a:rPr lang="en-GB" sz="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241221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&lt;65 years</a:t>
                      </a:r>
                    </a:p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≥65 years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56/150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38/86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85/139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63/104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0.44 (0.31-0.62)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0.54 (0.36-0.82)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516039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6350" indent="0">
                        <a:lnSpc>
                          <a:spcPct val="90000"/>
                        </a:lnSpc>
                        <a:tabLst/>
                      </a:pPr>
                      <a:r>
                        <a:rPr lang="en-GB" sz="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3069950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54/123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40/113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71/119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77/124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0.59 (0.42-0.85)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0.38 (0.26-0.56)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838995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800" b="1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ECOG performance-status</a:t>
                      </a:r>
                      <a:endParaRPr lang="en-GB" sz="800" b="1" kern="1200" noProof="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4111904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42/131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52/105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76/136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72/107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0.42 (0.29-0.62)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0.54 (0.38-0.77)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2772886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635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organs involved</a:t>
                      </a:r>
                      <a:endParaRPr lang="en-GB" sz="800" b="1" noProof="0" dirty="0">
                        <a:highlight>
                          <a:srgbClr val="00FFFF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2257237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≤2</a:t>
                      </a:r>
                    </a:p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≥3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32/119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62/117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66/127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82/116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0.39 (0.25-0.59)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 (0.38-0.73)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750360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6350" indent="0">
                        <a:lnSpc>
                          <a:spcPct val="90000"/>
                        </a:lnSpc>
                        <a:tabLst/>
                      </a:pPr>
                      <a:r>
                        <a:rPr lang="en-GB" sz="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Side of tumour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4230907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Left</a:t>
                      </a:r>
                    </a:p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Right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38/90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56/146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62/98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86/145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 (0.32-0.72)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0.49 (0.35-0.68)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1164040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635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Liver metastases</a:t>
                      </a:r>
                      <a:endParaRPr lang="en-GB" sz="800" b="1" noProof="0" dirty="0">
                        <a:highlight>
                          <a:srgbClr val="00FFFF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1182862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  <a:p>
                      <a:pPr marL="6350" indent="177800">
                        <a:lnSpc>
                          <a:spcPct val="90000"/>
                        </a:lnSpc>
                        <a:tabLst/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19440" marR="19440"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73/147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21/89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104/160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44/83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 (0.43-0.78)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 (0.18-0.52)</a:t>
                      </a:r>
                    </a:p>
                  </a:txBody>
                  <a:tcPr marT="28800" marB="28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26694"/>
                  </a:ext>
                </a:extLst>
              </a:tr>
            </a:tbl>
          </a:graphicData>
        </a:graphic>
      </p:graphicFrame>
      <p:graphicFrame>
        <p:nvGraphicFramePr>
          <p:cNvPr id="122" name="Table 121">
            <a:extLst>
              <a:ext uri="{FF2B5EF4-FFF2-40B4-BE49-F238E27FC236}">
                <a16:creationId xmlns:a16="http://schemas.microsoft.com/office/drawing/2014/main" id="{B0964779-08A5-F718-032E-5DE8B492FF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896826"/>
              </p:ext>
            </p:extLst>
          </p:nvPr>
        </p:nvGraphicFramePr>
        <p:xfrm>
          <a:off x="2690370" y="1973798"/>
          <a:ext cx="3048851" cy="1008412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032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fontAlgn="auto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GB" sz="8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35991" marB="359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8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EC + mFOLFOX6</a:t>
                      </a:r>
                      <a:br>
                        <a:rPr lang="en-GB" sz="8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</a:br>
                      <a:r>
                        <a:rPr lang="en-GB" sz="8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N=236</a:t>
                      </a:r>
                      <a:endParaRPr lang="en-GB" sz="800" b="1" kern="1200" baseline="300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1416" marR="91416" marT="27425" marB="274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8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SOC</a:t>
                      </a:r>
                      <a:br>
                        <a:rPr lang="en-GB" sz="8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</a:br>
                      <a:r>
                        <a:rPr lang="en-GB" sz="8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N=243</a:t>
                      </a:r>
                      <a:endParaRPr lang="en-GB" sz="800" b="1" baseline="300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1416" marR="91416" marT="27425" marB="274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011">
                <a:tc>
                  <a:txBody>
                    <a:bodyPr/>
                    <a:lstStyle/>
                    <a:p>
                      <a:pPr marL="0" indent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No. of events, n (%)</a:t>
                      </a:r>
                    </a:p>
                  </a:txBody>
                  <a:tcPr marL="0" marR="0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94 (39.8)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148 (60.9)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473420"/>
                  </a:ext>
                </a:extLst>
              </a:tr>
              <a:tr h="126011">
                <a:tc>
                  <a:txBody>
                    <a:bodyPr/>
                    <a:lstStyle/>
                    <a:p>
                      <a:pPr marL="0" indent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Median OS, mo</a:t>
                      </a:r>
                      <a:b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</a:br>
                      <a: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0" marR="0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30.3</a:t>
                      </a:r>
                      <a:br>
                        <a:rPr lang="en-GB" sz="8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GB" sz="8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(21.7, NE)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15.1</a:t>
                      </a:r>
                      <a:br>
                        <a:rPr lang="en-GB" sz="8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GB" sz="8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(13.7, 17.7)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845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OS HR (95% CI)</a:t>
                      </a:r>
                    </a:p>
                  </a:txBody>
                  <a:tcPr marL="0" marR="0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18895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0.49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(0.37, 0.63)</a:t>
                      </a:r>
                      <a:b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p&lt;0.001</a:t>
                      </a:r>
                      <a:endParaRPr kumimoji="0" lang="en-GB" sz="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218895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95454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Times New Roman"/>
                        <a:cs typeface="Palatino Linotype"/>
                      </a:endParaRPr>
                    </a:p>
                  </a:txBody>
                  <a:tcPr marL="91416" marR="91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11713"/>
                  </a:ext>
                </a:extLst>
              </a:tr>
            </a:tbl>
          </a:graphicData>
        </a:graphic>
      </p:graphicFrame>
      <p:sp>
        <p:nvSpPr>
          <p:cNvPr id="123" name="TextBox 122">
            <a:extLst>
              <a:ext uri="{FF2B5EF4-FFF2-40B4-BE49-F238E27FC236}">
                <a16:creationId xmlns:a16="http://schemas.microsoft.com/office/drawing/2014/main" id="{3C7CDB27-2806-8325-B8DD-D007CEFBF63D}"/>
              </a:ext>
            </a:extLst>
          </p:cNvPr>
          <p:cNvSpPr txBox="1"/>
          <p:nvPr/>
        </p:nvSpPr>
        <p:spPr>
          <a:xfrm rot="16200000">
            <a:off x="-385218" y="3568627"/>
            <a:ext cx="179408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defTabSz="1218621">
              <a:defRPr/>
            </a:pPr>
            <a:r>
              <a:rPr lang="en-GB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Probability of survival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4ED8B3C-5EC8-B569-0641-374057ED2040}"/>
              </a:ext>
            </a:extLst>
          </p:cNvPr>
          <p:cNvSpPr txBox="1"/>
          <p:nvPr/>
        </p:nvSpPr>
        <p:spPr>
          <a:xfrm>
            <a:off x="1797147" y="4952201"/>
            <a:ext cx="339935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8621">
              <a:defRPr/>
            </a:pPr>
            <a:r>
              <a:rPr lang="en-GB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Time (months)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4E58C10-55D3-B26C-8481-C7B00F300530}"/>
              </a:ext>
            </a:extLst>
          </p:cNvPr>
          <p:cNvSpPr txBox="1"/>
          <p:nvPr/>
        </p:nvSpPr>
        <p:spPr>
          <a:xfrm>
            <a:off x="598228" y="2671764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1B7523E-66A3-334E-C086-C0926AAAEC93}"/>
              </a:ext>
            </a:extLst>
          </p:cNvPr>
          <p:cNvSpPr txBox="1"/>
          <p:nvPr/>
        </p:nvSpPr>
        <p:spPr>
          <a:xfrm>
            <a:off x="598228" y="4648938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0.0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5A374B9-EC0B-8CDD-2D7E-E255B064ABBE}"/>
              </a:ext>
            </a:extLst>
          </p:cNvPr>
          <p:cNvSpPr txBox="1"/>
          <p:nvPr/>
        </p:nvSpPr>
        <p:spPr>
          <a:xfrm>
            <a:off x="598228" y="2868446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0.9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0F3DA4A-C098-0810-39FA-4F3098FEEFE7}"/>
              </a:ext>
            </a:extLst>
          </p:cNvPr>
          <p:cNvSpPr txBox="1"/>
          <p:nvPr/>
        </p:nvSpPr>
        <p:spPr>
          <a:xfrm>
            <a:off x="598228" y="3051326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B9155BE-8C53-A1BC-3351-75AA0EBEB0C2}"/>
              </a:ext>
            </a:extLst>
          </p:cNvPr>
          <p:cNvSpPr txBox="1"/>
          <p:nvPr/>
        </p:nvSpPr>
        <p:spPr>
          <a:xfrm>
            <a:off x="598228" y="3251459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0.7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F52B1B65-41A6-B108-A918-DD50A9EAC9F8}"/>
              </a:ext>
            </a:extLst>
          </p:cNvPr>
          <p:cNvSpPr txBox="1"/>
          <p:nvPr/>
        </p:nvSpPr>
        <p:spPr>
          <a:xfrm>
            <a:off x="598228" y="3461944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BBBEF71-53FB-D1D8-BBBC-D2306BA45974}"/>
              </a:ext>
            </a:extLst>
          </p:cNvPr>
          <p:cNvSpPr txBox="1"/>
          <p:nvPr/>
        </p:nvSpPr>
        <p:spPr>
          <a:xfrm>
            <a:off x="598228" y="3655175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0.5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A5EB342-1273-C447-0ADD-747001C3A0AA}"/>
              </a:ext>
            </a:extLst>
          </p:cNvPr>
          <p:cNvSpPr txBox="1"/>
          <p:nvPr/>
        </p:nvSpPr>
        <p:spPr>
          <a:xfrm>
            <a:off x="598228" y="3848407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2C1C9E4E-4F33-1682-BE17-6FCF443C3122}"/>
              </a:ext>
            </a:extLst>
          </p:cNvPr>
          <p:cNvSpPr txBox="1"/>
          <p:nvPr/>
        </p:nvSpPr>
        <p:spPr>
          <a:xfrm>
            <a:off x="598228" y="4045089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0.3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2D75AA7-3CA6-DC65-75D6-F2E7D3F23D80}"/>
              </a:ext>
            </a:extLst>
          </p:cNvPr>
          <p:cNvSpPr txBox="1"/>
          <p:nvPr/>
        </p:nvSpPr>
        <p:spPr>
          <a:xfrm>
            <a:off x="598228" y="4252123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98E0E2FC-9FB3-73FF-D8FE-3B45145DA4D2}"/>
              </a:ext>
            </a:extLst>
          </p:cNvPr>
          <p:cNvSpPr txBox="1"/>
          <p:nvPr/>
        </p:nvSpPr>
        <p:spPr>
          <a:xfrm>
            <a:off x="598228" y="4445355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4C3C0B63-E695-CD46-E815-4F775E311C87}"/>
              </a:ext>
            </a:extLst>
          </p:cNvPr>
          <p:cNvSpPr txBox="1"/>
          <p:nvPr/>
        </p:nvSpPr>
        <p:spPr>
          <a:xfrm>
            <a:off x="836178" y="4805514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81C8193-FB4A-38A4-C330-332EB34A5950}"/>
              </a:ext>
            </a:extLst>
          </p:cNvPr>
          <p:cNvSpPr txBox="1"/>
          <p:nvPr/>
        </p:nvSpPr>
        <p:spPr>
          <a:xfrm>
            <a:off x="1557346" y="4805514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BAD4973-B6B5-95BB-0AD8-F5966D327040}"/>
              </a:ext>
            </a:extLst>
          </p:cNvPr>
          <p:cNvSpPr txBox="1"/>
          <p:nvPr/>
        </p:nvSpPr>
        <p:spPr>
          <a:xfrm>
            <a:off x="2275064" y="4805514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A97DBB2E-98AE-D8A0-7FD2-59D7BC8C3CA7}"/>
              </a:ext>
            </a:extLst>
          </p:cNvPr>
          <p:cNvSpPr txBox="1"/>
          <p:nvPr/>
        </p:nvSpPr>
        <p:spPr>
          <a:xfrm>
            <a:off x="2982430" y="4805514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1AA48E88-2AB2-71F9-3C39-A2432DADE8F0}"/>
              </a:ext>
            </a:extLst>
          </p:cNvPr>
          <p:cNvSpPr txBox="1"/>
          <p:nvPr/>
        </p:nvSpPr>
        <p:spPr>
          <a:xfrm>
            <a:off x="3693247" y="4805514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CA8169C5-8DEC-A21A-752A-E1F6DEC6ADB5}"/>
              </a:ext>
            </a:extLst>
          </p:cNvPr>
          <p:cNvSpPr txBox="1"/>
          <p:nvPr/>
        </p:nvSpPr>
        <p:spPr>
          <a:xfrm>
            <a:off x="4414416" y="4805514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8CE988B-440D-0463-12CE-F1F9258093BD}"/>
              </a:ext>
            </a:extLst>
          </p:cNvPr>
          <p:cNvSpPr txBox="1"/>
          <p:nvPr/>
        </p:nvSpPr>
        <p:spPr>
          <a:xfrm>
            <a:off x="5135528" y="4805514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4781A8BE-0CCC-FA57-5F20-D529B85F7C54}"/>
              </a:ext>
            </a:extLst>
          </p:cNvPr>
          <p:cNvSpPr txBox="1"/>
          <p:nvPr/>
        </p:nvSpPr>
        <p:spPr>
          <a:xfrm>
            <a:off x="5834337" y="4805514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B1A0B90B-703C-F442-EA8D-6173535998CE}"/>
              </a:ext>
            </a:extLst>
          </p:cNvPr>
          <p:cNvSpPr txBox="1"/>
          <p:nvPr/>
        </p:nvSpPr>
        <p:spPr>
          <a:xfrm>
            <a:off x="-320819" y="4989215"/>
            <a:ext cx="110230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126">
              <a:spcAft>
                <a:spcPts val="600"/>
              </a:spcAft>
              <a:defRPr/>
            </a:pPr>
            <a:r>
              <a:rPr lang="en-GB" sz="1000" b="1" kern="0" noProof="0" dirty="0">
                <a:latin typeface="Arial" panose="020B0604020202020204" pitchFamily="34" charset="0"/>
                <a:cs typeface="Arial" panose="020B0604020202020204" pitchFamily="34" charset="0"/>
              </a:rPr>
              <a:t>No. at risk</a:t>
            </a:r>
          </a:p>
          <a:p>
            <a:pPr algn="r" defTabSz="914126">
              <a:spcAft>
                <a:spcPts val="600"/>
              </a:spcAft>
              <a:defRPr/>
            </a:pPr>
            <a:r>
              <a:rPr lang="en-GB" sz="1000" b="1" kern="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EC+</a:t>
            </a:r>
            <a:br>
              <a:rPr lang="en-GB" sz="1000" b="1" kern="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1" kern="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FOLFOX6</a:t>
            </a:r>
          </a:p>
          <a:p>
            <a:pPr algn="r" defTabSz="914126">
              <a:spcAft>
                <a:spcPts val="600"/>
              </a:spcAft>
              <a:defRPr/>
            </a:pPr>
            <a:r>
              <a:rPr lang="en-GB" sz="1000" b="1" kern="0" noProof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0E0A81D6-C0A8-C4BB-DBD7-57DE977EC947}"/>
              </a:ext>
            </a:extLst>
          </p:cNvPr>
          <p:cNvSpPr txBox="1"/>
          <p:nvPr/>
        </p:nvSpPr>
        <p:spPr>
          <a:xfrm>
            <a:off x="836178" y="5288734"/>
            <a:ext cx="2588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236</a:t>
            </a:r>
          </a:p>
          <a:p>
            <a:pPr algn="ctr" defTabSz="914126">
              <a:defRPr/>
            </a:pPr>
            <a:endParaRPr lang="en-GB" sz="1000" kern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243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97A81E4A-56BC-20A9-99A6-63AC29DB0C5E}"/>
              </a:ext>
            </a:extLst>
          </p:cNvPr>
          <p:cNvSpPr txBox="1"/>
          <p:nvPr/>
        </p:nvSpPr>
        <p:spPr>
          <a:xfrm>
            <a:off x="1557346" y="5288734"/>
            <a:ext cx="2588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216</a:t>
            </a:r>
          </a:p>
          <a:p>
            <a:pPr algn="ctr" defTabSz="914126">
              <a:defRPr/>
            </a:pPr>
            <a:endParaRPr lang="en-GB" sz="1000" kern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C4B20979-5B0C-ABBC-6293-CE50455A5C97}"/>
              </a:ext>
            </a:extLst>
          </p:cNvPr>
          <p:cNvSpPr txBox="1"/>
          <p:nvPr/>
        </p:nvSpPr>
        <p:spPr>
          <a:xfrm>
            <a:off x="2275064" y="5288734"/>
            <a:ext cx="2588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182</a:t>
            </a:r>
          </a:p>
          <a:p>
            <a:pPr algn="ctr" defTabSz="914126">
              <a:defRPr/>
            </a:pPr>
            <a:endParaRPr lang="en-GB" sz="1000" kern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147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C221B112-AEEB-C745-7438-9B4207D5D6B5}"/>
              </a:ext>
            </a:extLst>
          </p:cNvPr>
          <p:cNvSpPr txBox="1"/>
          <p:nvPr/>
        </p:nvSpPr>
        <p:spPr>
          <a:xfrm>
            <a:off x="2982430" y="5288734"/>
            <a:ext cx="2588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121</a:t>
            </a:r>
          </a:p>
          <a:p>
            <a:pPr algn="ctr" defTabSz="914126">
              <a:defRPr/>
            </a:pPr>
            <a:endParaRPr lang="en-GB" sz="1000" kern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78BC5DC2-293C-3471-895C-660D3BC913EB}"/>
              </a:ext>
            </a:extLst>
          </p:cNvPr>
          <p:cNvSpPr txBox="1"/>
          <p:nvPr/>
        </p:nvSpPr>
        <p:spPr>
          <a:xfrm>
            <a:off x="3693247" y="5288734"/>
            <a:ext cx="2588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  <a:p>
            <a:pPr algn="ctr" defTabSz="914126">
              <a:defRPr/>
            </a:pPr>
            <a:endParaRPr lang="en-GB" sz="1000" kern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A4AC6CE9-7842-622D-F858-FA4E328484FE}"/>
              </a:ext>
            </a:extLst>
          </p:cNvPr>
          <p:cNvSpPr txBox="1"/>
          <p:nvPr/>
        </p:nvSpPr>
        <p:spPr>
          <a:xfrm>
            <a:off x="4414416" y="5288734"/>
            <a:ext cx="2588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  <a:p>
            <a:pPr algn="ctr" defTabSz="914126">
              <a:defRPr/>
            </a:pPr>
            <a:endParaRPr lang="en-GB" sz="1000" kern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56324A3-A859-A58B-E7EC-A3488B82FA80}"/>
              </a:ext>
            </a:extLst>
          </p:cNvPr>
          <p:cNvSpPr txBox="1"/>
          <p:nvPr/>
        </p:nvSpPr>
        <p:spPr>
          <a:xfrm>
            <a:off x="5130493" y="5260799"/>
            <a:ext cx="2588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126">
              <a:defRPr/>
            </a:pPr>
            <a:endParaRPr lang="en-GB" sz="1000" kern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8DC2A0D6-BBE4-B11A-3D0E-0CF1685D8D11}"/>
              </a:ext>
            </a:extLst>
          </p:cNvPr>
          <p:cNvSpPr txBox="1"/>
          <p:nvPr/>
        </p:nvSpPr>
        <p:spPr>
          <a:xfrm>
            <a:off x="4365486" y="3868396"/>
            <a:ext cx="110230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126">
              <a:defRPr/>
            </a:pPr>
            <a:r>
              <a:rPr lang="en-GB" sz="1000" b="1" kern="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EC+FOLFOX6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4FF50987-3F62-8566-BD99-9EBC890BAEEF}"/>
              </a:ext>
            </a:extLst>
          </p:cNvPr>
          <p:cNvSpPr txBox="1"/>
          <p:nvPr/>
        </p:nvSpPr>
        <p:spPr>
          <a:xfrm>
            <a:off x="4446759" y="4271445"/>
            <a:ext cx="110230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126">
              <a:defRPr/>
            </a:pPr>
            <a:r>
              <a:rPr lang="en-GB" sz="1000" b="1" kern="0" noProof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1E0229A7-609F-4697-08BF-419CE6AF0E67}"/>
              </a:ext>
            </a:extLst>
          </p:cNvPr>
          <p:cNvSpPr txBox="1"/>
          <p:nvPr/>
        </p:nvSpPr>
        <p:spPr>
          <a:xfrm>
            <a:off x="8994867" y="5668997"/>
            <a:ext cx="1258092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b="1" noProof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Favours </a:t>
            </a:r>
            <a:br>
              <a:rPr lang="en-GB" sz="800" b="1" noProof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800" b="1" noProof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EC+mFOLFOX6</a:t>
            </a:r>
            <a:endParaRPr lang="en-GB" sz="800" b="1" baseline="30000" noProof="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19810097-1A3B-3926-E95F-05C2FC88AD98}"/>
              </a:ext>
            </a:extLst>
          </p:cNvPr>
          <p:cNvSpPr txBox="1"/>
          <p:nvPr/>
        </p:nvSpPr>
        <p:spPr>
          <a:xfrm>
            <a:off x="10553841" y="5707170"/>
            <a:ext cx="811763" cy="1108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b="1" noProof="0" dirty="0">
                <a:solidFill>
                  <a:schemeClr val="accent6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Favours SOC</a:t>
            </a:r>
            <a:endParaRPr lang="en-GB" sz="800" b="1" baseline="30000" noProof="0" dirty="0">
              <a:solidFill>
                <a:schemeClr val="accent6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9521137C-9DC7-BC6F-22E6-66F8D83B7736}"/>
              </a:ext>
            </a:extLst>
          </p:cNvPr>
          <p:cNvSpPr txBox="1"/>
          <p:nvPr/>
        </p:nvSpPr>
        <p:spPr>
          <a:xfrm>
            <a:off x="9372687" y="5515136"/>
            <a:ext cx="360040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0.2</a:t>
            </a:r>
            <a:endParaRPr lang="en-GB" sz="8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76BA40A7-694D-D4D9-3AAE-264B6D62D3BB}"/>
              </a:ext>
            </a:extLst>
          </p:cNvPr>
          <p:cNvCxnSpPr/>
          <p:nvPr/>
        </p:nvCxnSpPr>
        <p:spPr>
          <a:xfrm>
            <a:off x="9535777" y="5463988"/>
            <a:ext cx="0" cy="5400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C3BB897B-E4A8-B467-D838-5DF81DF6B5BB}"/>
              </a:ext>
            </a:extLst>
          </p:cNvPr>
          <p:cNvCxnSpPr>
            <a:cxnSpLocks/>
          </p:cNvCxnSpPr>
          <p:nvPr/>
        </p:nvCxnSpPr>
        <p:spPr>
          <a:xfrm flipH="1">
            <a:off x="9539527" y="5470163"/>
            <a:ext cx="1290398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F53C6F6C-97A3-1CDB-5259-60381D082756}"/>
              </a:ext>
            </a:extLst>
          </p:cNvPr>
          <p:cNvCxnSpPr>
            <a:cxnSpLocks/>
          </p:cNvCxnSpPr>
          <p:nvPr/>
        </p:nvCxnSpPr>
        <p:spPr>
          <a:xfrm flipH="1">
            <a:off x="10284622" y="5770660"/>
            <a:ext cx="304697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TextBox 187">
            <a:extLst>
              <a:ext uri="{FF2B5EF4-FFF2-40B4-BE49-F238E27FC236}">
                <a16:creationId xmlns:a16="http://schemas.microsoft.com/office/drawing/2014/main" id="{ABA1D311-7422-453F-B12A-F4A15A04A18E}"/>
              </a:ext>
            </a:extLst>
          </p:cNvPr>
          <p:cNvSpPr txBox="1"/>
          <p:nvPr/>
        </p:nvSpPr>
        <p:spPr>
          <a:xfrm>
            <a:off x="10644876" y="5515136"/>
            <a:ext cx="360040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2.0</a:t>
            </a:r>
            <a:endParaRPr lang="en-GB" sz="8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E953560C-190D-893D-47BF-49F75DD2E218}"/>
              </a:ext>
            </a:extLst>
          </p:cNvPr>
          <p:cNvCxnSpPr/>
          <p:nvPr/>
        </p:nvCxnSpPr>
        <p:spPr>
          <a:xfrm>
            <a:off x="10828071" y="5463988"/>
            <a:ext cx="0" cy="5400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0" name="TextBox 189">
            <a:extLst>
              <a:ext uri="{FF2B5EF4-FFF2-40B4-BE49-F238E27FC236}">
                <a16:creationId xmlns:a16="http://schemas.microsoft.com/office/drawing/2014/main" id="{45398E9C-8B52-7C83-520C-F631C7BB983C}"/>
              </a:ext>
            </a:extLst>
          </p:cNvPr>
          <p:cNvSpPr txBox="1"/>
          <p:nvPr/>
        </p:nvSpPr>
        <p:spPr>
          <a:xfrm>
            <a:off x="10258260" y="5515136"/>
            <a:ext cx="360040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1.0</a:t>
            </a:r>
            <a:endParaRPr lang="en-GB" sz="8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74C520F9-ACFC-90AE-CE9B-BE79E3C28B92}"/>
              </a:ext>
            </a:extLst>
          </p:cNvPr>
          <p:cNvCxnSpPr/>
          <p:nvPr/>
        </p:nvCxnSpPr>
        <p:spPr>
          <a:xfrm>
            <a:off x="10438280" y="5463988"/>
            <a:ext cx="0" cy="5400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62FF2B0D-85CC-C539-E9DF-736A99313B41}"/>
              </a:ext>
            </a:extLst>
          </p:cNvPr>
          <p:cNvCxnSpPr>
            <a:cxnSpLocks/>
          </p:cNvCxnSpPr>
          <p:nvPr/>
        </p:nvCxnSpPr>
        <p:spPr>
          <a:xfrm flipH="1">
            <a:off x="9599125" y="5400091"/>
            <a:ext cx="52912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F7C64C58-5150-DC15-48D5-3A8467C3CA9C}"/>
              </a:ext>
            </a:extLst>
          </p:cNvPr>
          <p:cNvCxnSpPr>
            <a:cxnSpLocks/>
          </p:cNvCxnSpPr>
          <p:nvPr/>
        </p:nvCxnSpPr>
        <p:spPr>
          <a:xfrm flipH="1">
            <a:off x="9535029" y="5399484"/>
            <a:ext cx="603404" cy="0"/>
          </a:xfrm>
          <a:prstGeom prst="line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Rectangle 193">
            <a:extLst>
              <a:ext uri="{FF2B5EF4-FFF2-40B4-BE49-F238E27FC236}">
                <a16:creationId xmlns:a16="http://schemas.microsoft.com/office/drawing/2014/main" id="{AF352782-1C8D-F6F6-D1A6-F743556CD93A}"/>
              </a:ext>
            </a:extLst>
          </p:cNvPr>
          <p:cNvSpPr/>
          <p:nvPr/>
        </p:nvSpPr>
        <p:spPr>
          <a:xfrm>
            <a:off x="9756606" y="5368914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0AF6D41F-CDA9-684D-B2C2-18C56EEA9141}"/>
              </a:ext>
            </a:extLst>
          </p:cNvPr>
          <p:cNvCxnSpPr>
            <a:cxnSpLocks/>
          </p:cNvCxnSpPr>
          <p:nvPr/>
        </p:nvCxnSpPr>
        <p:spPr>
          <a:xfrm flipH="1">
            <a:off x="9964358" y="5250259"/>
            <a:ext cx="34815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6" name="Rectangle 195">
            <a:extLst>
              <a:ext uri="{FF2B5EF4-FFF2-40B4-BE49-F238E27FC236}">
                <a16:creationId xmlns:a16="http://schemas.microsoft.com/office/drawing/2014/main" id="{7317076C-51EC-2F72-E91F-58DBEED4D20F}"/>
              </a:ext>
            </a:extLst>
          </p:cNvPr>
          <p:cNvSpPr/>
          <p:nvPr/>
        </p:nvSpPr>
        <p:spPr>
          <a:xfrm>
            <a:off x="10110026" y="5219689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67B7B570-D67D-CAAC-2CA5-2F5090441AF8}"/>
              </a:ext>
            </a:extLst>
          </p:cNvPr>
          <p:cNvCxnSpPr>
            <a:cxnSpLocks/>
          </p:cNvCxnSpPr>
          <p:nvPr/>
        </p:nvCxnSpPr>
        <p:spPr>
          <a:xfrm flipH="1">
            <a:off x="9845898" y="4950776"/>
            <a:ext cx="378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Rectangle 197">
            <a:extLst>
              <a:ext uri="{FF2B5EF4-FFF2-40B4-BE49-F238E27FC236}">
                <a16:creationId xmlns:a16="http://schemas.microsoft.com/office/drawing/2014/main" id="{8BB98063-2A63-C4BC-07FE-F187BAC8A485}"/>
              </a:ext>
            </a:extLst>
          </p:cNvPr>
          <p:cNvSpPr/>
          <p:nvPr/>
        </p:nvSpPr>
        <p:spPr>
          <a:xfrm>
            <a:off x="10018435" y="4920206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AB350599-A795-0044-675A-EFF47A52627D}"/>
              </a:ext>
            </a:extLst>
          </p:cNvPr>
          <p:cNvCxnSpPr>
            <a:cxnSpLocks/>
          </p:cNvCxnSpPr>
          <p:nvPr/>
        </p:nvCxnSpPr>
        <p:spPr>
          <a:xfrm flipH="1">
            <a:off x="9802325" y="4807901"/>
            <a:ext cx="45593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0" name="Rectangle 199">
            <a:extLst>
              <a:ext uri="{FF2B5EF4-FFF2-40B4-BE49-F238E27FC236}">
                <a16:creationId xmlns:a16="http://schemas.microsoft.com/office/drawing/2014/main" id="{E35A90A1-9548-FC7A-D106-A2A641CBD83D}"/>
              </a:ext>
            </a:extLst>
          </p:cNvPr>
          <p:cNvSpPr/>
          <p:nvPr/>
        </p:nvSpPr>
        <p:spPr>
          <a:xfrm>
            <a:off x="10003114" y="4777331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57F25EB4-BBF8-20B2-CE2A-762835C42B36}"/>
              </a:ext>
            </a:extLst>
          </p:cNvPr>
          <p:cNvCxnSpPr>
            <a:cxnSpLocks/>
          </p:cNvCxnSpPr>
          <p:nvPr/>
        </p:nvCxnSpPr>
        <p:spPr>
          <a:xfrm flipH="1">
            <a:off x="9886135" y="4523184"/>
            <a:ext cx="37212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Rectangle 201">
            <a:extLst>
              <a:ext uri="{FF2B5EF4-FFF2-40B4-BE49-F238E27FC236}">
                <a16:creationId xmlns:a16="http://schemas.microsoft.com/office/drawing/2014/main" id="{63C2A547-16CE-8DA2-B389-22FD1EE4FB10}"/>
              </a:ext>
            </a:extLst>
          </p:cNvPr>
          <p:cNvSpPr/>
          <p:nvPr/>
        </p:nvSpPr>
        <p:spPr>
          <a:xfrm>
            <a:off x="10048833" y="4492614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C4F33598-BB85-7388-9774-175483E66E80}"/>
              </a:ext>
            </a:extLst>
          </p:cNvPr>
          <p:cNvCxnSpPr>
            <a:cxnSpLocks/>
          </p:cNvCxnSpPr>
          <p:nvPr/>
        </p:nvCxnSpPr>
        <p:spPr>
          <a:xfrm flipH="1">
            <a:off x="9665854" y="4377134"/>
            <a:ext cx="47882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" name="Rectangle 203">
            <a:extLst>
              <a:ext uri="{FF2B5EF4-FFF2-40B4-BE49-F238E27FC236}">
                <a16:creationId xmlns:a16="http://schemas.microsoft.com/office/drawing/2014/main" id="{22238691-F927-4595-DB58-B086C019A5C0}"/>
              </a:ext>
            </a:extLst>
          </p:cNvPr>
          <p:cNvSpPr/>
          <p:nvPr/>
        </p:nvSpPr>
        <p:spPr>
          <a:xfrm>
            <a:off x="9886135" y="4346564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1231F52D-699C-AB76-5843-B16213DBF1FE}"/>
              </a:ext>
            </a:extLst>
          </p:cNvPr>
          <p:cNvCxnSpPr>
            <a:cxnSpLocks/>
          </p:cNvCxnSpPr>
          <p:nvPr/>
        </p:nvCxnSpPr>
        <p:spPr>
          <a:xfrm flipH="1">
            <a:off x="9886142" y="4068561"/>
            <a:ext cx="40847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Rectangle 205">
            <a:extLst>
              <a:ext uri="{FF2B5EF4-FFF2-40B4-BE49-F238E27FC236}">
                <a16:creationId xmlns:a16="http://schemas.microsoft.com/office/drawing/2014/main" id="{DC1474C6-69D4-113D-EAB7-C52FFD93C383}"/>
              </a:ext>
            </a:extLst>
          </p:cNvPr>
          <p:cNvSpPr/>
          <p:nvPr/>
        </p:nvSpPr>
        <p:spPr>
          <a:xfrm>
            <a:off x="10074624" y="4037991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33643595-1CC1-216C-0FDD-7A8A0D8CA8BC}"/>
              </a:ext>
            </a:extLst>
          </p:cNvPr>
          <p:cNvCxnSpPr>
            <a:cxnSpLocks/>
          </p:cNvCxnSpPr>
          <p:nvPr/>
        </p:nvCxnSpPr>
        <p:spPr>
          <a:xfrm flipH="1">
            <a:off x="9743512" y="3922511"/>
            <a:ext cx="425198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8" name="Rectangle 207">
            <a:extLst>
              <a:ext uri="{FF2B5EF4-FFF2-40B4-BE49-F238E27FC236}">
                <a16:creationId xmlns:a16="http://schemas.microsoft.com/office/drawing/2014/main" id="{077257C6-0030-2792-F641-81FEE731D999}"/>
              </a:ext>
            </a:extLst>
          </p:cNvPr>
          <p:cNvSpPr/>
          <p:nvPr/>
        </p:nvSpPr>
        <p:spPr>
          <a:xfrm>
            <a:off x="9924174" y="3891941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0BFEDE1F-61F1-BA0A-867B-E722AB7FA2D8}"/>
              </a:ext>
            </a:extLst>
          </p:cNvPr>
          <p:cNvCxnSpPr>
            <a:cxnSpLocks/>
          </p:cNvCxnSpPr>
          <p:nvPr/>
        </p:nvCxnSpPr>
        <p:spPr>
          <a:xfrm flipH="1">
            <a:off x="9686193" y="3636761"/>
            <a:ext cx="436798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" name="Rectangle 209">
            <a:extLst>
              <a:ext uri="{FF2B5EF4-FFF2-40B4-BE49-F238E27FC236}">
                <a16:creationId xmlns:a16="http://schemas.microsoft.com/office/drawing/2014/main" id="{82F75E5B-D072-7E54-F61A-5C711FCBFDDE}"/>
              </a:ext>
            </a:extLst>
          </p:cNvPr>
          <p:cNvSpPr/>
          <p:nvPr/>
        </p:nvSpPr>
        <p:spPr>
          <a:xfrm>
            <a:off x="9870342" y="3606191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778BB7E5-9D3D-F5B8-8094-E4A9368E1AB2}"/>
              </a:ext>
            </a:extLst>
          </p:cNvPr>
          <p:cNvCxnSpPr>
            <a:cxnSpLocks/>
          </p:cNvCxnSpPr>
          <p:nvPr/>
        </p:nvCxnSpPr>
        <p:spPr>
          <a:xfrm flipH="1">
            <a:off x="9945833" y="3493886"/>
            <a:ext cx="406799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2" name="Rectangle 211">
            <a:extLst>
              <a:ext uri="{FF2B5EF4-FFF2-40B4-BE49-F238E27FC236}">
                <a16:creationId xmlns:a16="http://schemas.microsoft.com/office/drawing/2014/main" id="{84B25153-78D7-40EC-71B1-1D40A1E58E7B}"/>
              </a:ext>
            </a:extLst>
          </p:cNvPr>
          <p:cNvSpPr/>
          <p:nvPr/>
        </p:nvSpPr>
        <p:spPr>
          <a:xfrm>
            <a:off x="10128174" y="3463316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36883930-39F0-69A9-773D-1A87DBDD7F5E}"/>
              </a:ext>
            </a:extLst>
          </p:cNvPr>
          <p:cNvCxnSpPr>
            <a:cxnSpLocks/>
          </p:cNvCxnSpPr>
          <p:nvPr/>
        </p:nvCxnSpPr>
        <p:spPr>
          <a:xfrm flipH="1">
            <a:off x="9866694" y="3186721"/>
            <a:ext cx="461581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4" name="Rectangle 213">
            <a:extLst>
              <a:ext uri="{FF2B5EF4-FFF2-40B4-BE49-F238E27FC236}">
                <a16:creationId xmlns:a16="http://schemas.microsoft.com/office/drawing/2014/main" id="{C1562BB5-93CF-D901-6CED-A6EF30C1A787}"/>
              </a:ext>
            </a:extLst>
          </p:cNvPr>
          <p:cNvSpPr/>
          <p:nvPr/>
        </p:nvSpPr>
        <p:spPr>
          <a:xfrm>
            <a:off x="10067521" y="3156151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A4E068B9-4330-512C-06EC-4653731D16E8}"/>
              </a:ext>
            </a:extLst>
          </p:cNvPr>
          <p:cNvCxnSpPr>
            <a:cxnSpLocks/>
          </p:cNvCxnSpPr>
          <p:nvPr/>
        </p:nvCxnSpPr>
        <p:spPr>
          <a:xfrm flipH="1">
            <a:off x="9787926" y="3040671"/>
            <a:ext cx="38078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6" name="Rectangle 215">
            <a:extLst>
              <a:ext uri="{FF2B5EF4-FFF2-40B4-BE49-F238E27FC236}">
                <a16:creationId xmlns:a16="http://schemas.microsoft.com/office/drawing/2014/main" id="{EE38EC78-381D-F388-302B-F82BED16E35D}"/>
              </a:ext>
            </a:extLst>
          </p:cNvPr>
          <p:cNvSpPr/>
          <p:nvPr/>
        </p:nvSpPr>
        <p:spPr>
          <a:xfrm>
            <a:off x="9961610" y="3010101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A6D82196-7244-2AA1-4D44-222F68A26FF1}"/>
              </a:ext>
            </a:extLst>
          </p:cNvPr>
          <p:cNvCxnSpPr>
            <a:cxnSpLocks/>
          </p:cNvCxnSpPr>
          <p:nvPr/>
        </p:nvCxnSpPr>
        <p:spPr>
          <a:xfrm flipH="1">
            <a:off x="9878029" y="2741189"/>
            <a:ext cx="303158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" name="Rectangle 217">
            <a:extLst>
              <a:ext uri="{FF2B5EF4-FFF2-40B4-BE49-F238E27FC236}">
                <a16:creationId xmlns:a16="http://schemas.microsoft.com/office/drawing/2014/main" id="{B507759A-31A2-5F7C-B950-A8C050752933}"/>
              </a:ext>
            </a:extLst>
          </p:cNvPr>
          <p:cNvSpPr/>
          <p:nvPr/>
        </p:nvSpPr>
        <p:spPr>
          <a:xfrm>
            <a:off x="10010580" y="2710619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629F7CC6-2C08-DE68-35E6-3F7B8E599F10}"/>
              </a:ext>
            </a:extLst>
          </p:cNvPr>
          <p:cNvCxnSpPr>
            <a:cxnSpLocks/>
          </p:cNvCxnSpPr>
          <p:nvPr/>
        </p:nvCxnSpPr>
        <p:spPr>
          <a:xfrm flipH="1">
            <a:off x="9886135" y="2598314"/>
            <a:ext cx="295052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0" name="Rectangle 219">
            <a:extLst>
              <a:ext uri="{FF2B5EF4-FFF2-40B4-BE49-F238E27FC236}">
                <a16:creationId xmlns:a16="http://schemas.microsoft.com/office/drawing/2014/main" id="{81DBFF29-7840-8BE7-21D3-952D97A2F52A}"/>
              </a:ext>
            </a:extLst>
          </p:cNvPr>
          <p:cNvSpPr/>
          <p:nvPr/>
        </p:nvSpPr>
        <p:spPr>
          <a:xfrm>
            <a:off x="10016477" y="2567744"/>
            <a:ext cx="45719" cy="611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E114FF64-4570-4CD2-F9CC-CDE29481C9E9}"/>
              </a:ext>
            </a:extLst>
          </p:cNvPr>
          <p:cNvSpPr txBox="1"/>
          <p:nvPr/>
        </p:nvSpPr>
        <p:spPr>
          <a:xfrm>
            <a:off x="5844171" y="5260799"/>
            <a:ext cx="2588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 defTabSz="914126">
              <a:defRPr/>
            </a:pPr>
            <a:endParaRPr lang="en-GB" sz="1000" kern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96D16279-4AE2-42BE-C4EC-DAB05FA98093}"/>
              </a:ext>
            </a:extLst>
          </p:cNvPr>
          <p:cNvCxnSpPr>
            <a:cxnSpLocks/>
          </p:cNvCxnSpPr>
          <p:nvPr/>
        </p:nvCxnSpPr>
        <p:spPr>
          <a:xfrm>
            <a:off x="10438280" y="2348880"/>
            <a:ext cx="0" cy="3115133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1" name="Rectangle 2">
            <a:extLst>
              <a:ext uri="{FF2B5EF4-FFF2-40B4-BE49-F238E27FC236}">
                <a16:creationId xmlns:a16="http://schemas.microsoft.com/office/drawing/2014/main" id="{C9BC5AD2-FE50-BE34-CBED-3803E9B39ED2}"/>
              </a:ext>
            </a:extLst>
          </p:cNvPr>
          <p:cNvSpPr/>
          <p:nvPr/>
        </p:nvSpPr>
        <p:spPr>
          <a:xfrm>
            <a:off x="9442349" y="2348887"/>
            <a:ext cx="1146970" cy="328803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grpSp>
        <p:nvGrpSpPr>
          <p:cNvPr id="241" name="Graphic 238">
            <a:extLst>
              <a:ext uri="{FF2B5EF4-FFF2-40B4-BE49-F238E27FC236}">
                <a16:creationId xmlns:a16="http://schemas.microsoft.com/office/drawing/2014/main" id="{FA6B6117-091F-5BF9-7C48-2A1363222C2E}"/>
              </a:ext>
            </a:extLst>
          </p:cNvPr>
          <p:cNvGrpSpPr/>
          <p:nvPr/>
        </p:nvGrpSpPr>
        <p:grpSpPr>
          <a:xfrm>
            <a:off x="911755" y="2745047"/>
            <a:ext cx="5063185" cy="2032406"/>
            <a:chOff x="911755" y="2745047"/>
            <a:chExt cx="5063185" cy="2032406"/>
          </a:xfrm>
        </p:grpSpPr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9DAA2089-207F-6449-FE95-2F3529CEC004}"/>
                </a:ext>
              </a:extLst>
            </p:cNvPr>
            <p:cNvSpPr/>
            <p:nvPr/>
          </p:nvSpPr>
          <p:spPr>
            <a:xfrm>
              <a:off x="961437" y="2745047"/>
              <a:ext cx="15240" cy="1982724"/>
            </a:xfrm>
            <a:custGeom>
              <a:avLst/>
              <a:gdLst>
                <a:gd name="connsiteX0" fmla="*/ 0 w 15240"/>
                <a:gd name="connsiteY0" fmla="*/ 1982724 h 1982724"/>
                <a:gd name="connsiteX1" fmla="*/ 0 w 15240"/>
                <a:gd name="connsiteY1" fmla="*/ 0 h 198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" h="1982724">
                  <a:moveTo>
                    <a:pt x="0" y="1982724"/>
                  </a:moveTo>
                  <a:lnTo>
                    <a:pt x="0" y="0"/>
                  </a:lnTo>
                </a:path>
              </a:pathLst>
            </a:custGeom>
            <a:ln w="11428" cap="sq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43" name="Freeform 242">
              <a:extLst>
                <a:ext uri="{FF2B5EF4-FFF2-40B4-BE49-F238E27FC236}">
                  <a16:creationId xmlns:a16="http://schemas.microsoft.com/office/drawing/2014/main" id="{5423E494-AAB9-1DB5-B22B-502671460C62}"/>
                </a:ext>
              </a:extLst>
            </p:cNvPr>
            <p:cNvSpPr/>
            <p:nvPr/>
          </p:nvSpPr>
          <p:spPr>
            <a:xfrm>
              <a:off x="961437" y="4727771"/>
              <a:ext cx="5013502" cy="15240"/>
            </a:xfrm>
            <a:custGeom>
              <a:avLst/>
              <a:gdLst>
                <a:gd name="connsiteX0" fmla="*/ 5013503 w 5013502"/>
                <a:gd name="connsiteY0" fmla="*/ 0 h 15240"/>
                <a:gd name="connsiteX1" fmla="*/ 0 w 5013502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13502" h="15240">
                  <a:moveTo>
                    <a:pt x="5013503" y="0"/>
                  </a:moveTo>
                  <a:lnTo>
                    <a:pt x="0" y="0"/>
                  </a:lnTo>
                </a:path>
              </a:pathLst>
            </a:custGeom>
            <a:ln w="11428" cap="sq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44" name="Freeform 243">
              <a:extLst>
                <a:ext uri="{FF2B5EF4-FFF2-40B4-BE49-F238E27FC236}">
                  <a16:creationId xmlns:a16="http://schemas.microsoft.com/office/drawing/2014/main" id="{35DD5DE8-3BCC-C978-FC65-EADB501D1D83}"/>
                </a:ext>
              </a:extLst>
            </p:cNvPr>
            <p:cNvSpPr/>
            <p:nvPr/>
          </p:nvSpPr>
          <p:spPr>
            <a:xfrm>
              <a:off x="912059" y="2745199"/>
              <a:ext cx="49682" cy="15240"/>
            </a:xfrm>
            <a:custGeom>
              <a:avLst/>
              <a:gdLst>
                <a:gd name="connsiteX0" fmla="*/ 49682 w 49682"/>
                <a:gd name="connsiteY0" fmla="*/ 0 h 15240"/>
                <a:gd name="connsiteX1" fmla="*/ 0 w 49682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82" h="15240">
                  <a:moveTo>
                    <a:pt x="49682" y="0"/>
                  </a:moveTo>
                  <a:lnTo>
                    <a:pt x="0" y="0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45" name="Freeform 244">
              <a:extLst>
                <a:ext uri="{FF2B5EF4-FFF2-40B4-BE49-F238E27FC236}">
                  <a16:creationId xmlns:a16="http://schemas.microsoft.com/office/drawing/2014/main" id="{B9EC0831-21C4-48E2-6970-0ED0606FA1F1}"/>
                </a:ext>
              </a:extLst>
            </p:cNvPr>
            <p:cNvSpPr/>
            <p:nvPr/>
          </p:nvSpPr>
          <p:spPr>
            <a:xfrm>
              <a:off x="912059" y="2943471"/>
              <a:ext cx="49682" cy="15240"/>
            </a:xfrm>
            <a:custGeom>
              <a:avLst/>
              <a:gdLst>
                <a:gd name="connsiteX0" fmla="*/ 49682 w 49682"/>
                <a:gd name="connsiteY0" fmla="*/ 0 h 15240"/>
                <a:gd name="connsiteX1" fmla="*/ 0 w 49682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82" h="15240">
                  <a:moveTo>
                    <a:pt x="49682" y="0"/>
                  </a:moveTo>
                  <a:lnTo>
                    <a:pt x="0" y="0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46" name="Freeform 245">
              <a:extLst>
                <a:ext uri="{FF2B5EF4-FFF2-40B4-BE49-F238E27FC236}">
                  <a16:creationId xmlns:a16="http://schemas.microsoft.com/office/drawing/2014/main" id="{78C39B87-B2EC-5692-6D26-08FC4A4EB976}"/>
                </a:ext>
              </a:extLst>
            </p:cNvPr>
            <p:cNvSpPr/>
            <p:nvPr/>
          </p:nvSpPr>
          <p:spPr>
            <a:xfrm>
              <a:off x="912059" y="3538289"/>
              <a:ext cx="49682" cy="15240"/>
            </a:xfrm>
            <a:custGeom>
              <a:avLst/>
              <a:gdLst>
                <a:gd name="connsiteX0" fmla="*/ 49682 w 49682"/>
                <a:gd name="connsiteY0" fmla="*/ 0 h 15240"/>
                <a:gd name="connsiteX1" fmla="*/ 0 w 49682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82" h="15240">
                  <a:moveTo>
                    <a:pt x="49682" y="0"/>
                  </a:moveTo>
                  <a:lnTo>
                    <a:pt x="0" y="0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47" name="Freeform 246">
              <a:extLst>
                <a:ext uri="{FF2B5EF4-FFF2-40B4-BE49-F238E27FC236}">
                  <a16:creationId xmlns:a16="http://schemas.microsoft.com/office/drawing/2014/main" id="{490C79AA-3F96-E668-FDA4-BB6C93B2BE9D}"/>
                </a:ext>
              </a:extLst>
            </p:cNvPr>
            <p:cNvSpPr/>
            <p:nvPr/>
          </p:nvSpPr>
          <p:spPr>
            <a:xfrm>
              <a:off x="912059" y="3340016"/>
              <a:ext cx="49682" cy="15240"/>
            </a:xfrm>
            <a:custGeom>
              <a:avLst/>
              <a:gdLst>
                <a:gd name="connsiteX0" fmla="*/ 49682 w 49682"/>
                <a:gd name="connsiteY0" fmla="*/ 0 h 15240"/>
                <a:gd name="connsiteX1" fmla="*/ 0 w 49682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82" h="15240">
                  <a:moveTo>
                    <a:pt x="49682" y="0"/>
                  </a:moveTo>
                  <a:lnTo>
                    <a:pt x="0" y="0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48" name="Freeform 247">
              <a:extLst>
                <a:ext uri="{FF2B5EF4-FFF2-40B4-BE49-F238E27FC236}">
                  <a16:creationId xmlns:a16="http://schemas.microsoft.com/office/drawing/2014/main" id="{4AFC3EB5-DB5A-6B0A-FB8E-B890C42F09B2}"/>
                </a:ext>
              </a:extLst>
            </p:cNvPr>
            <p:cNvSpPr/>
            <p:nvPr/>
          </p:nvSpPr>
          <p:spPr>
            <a:xfrm>
              <a:off x="912059" y="3141744"/>
              <a:ext cx="49682" cy="15240"/>
            </a:xfrm>
            <a:custGeom>
              <a:avLst/>
              <a:gdLst>
                <a:gd name="connsiteX0" fmla="*/ 49682 w 49682"/>
                <a:gd name="connsiteY0" fmla="*/ 0 h 15240"/>
                <a:gd name="connsiteX1" fmla="*/ 0 w 49682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82" h="15240">
                  <a:moveTo>
                    <a:pt x="49682" y="0"/>
                  </a:moveTo>
                  <a:lnTo>
                    <a:pt x="0" y="0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49" name="Freeform 248">
              <a:extLst>
                <a:ext uri="{FF2B5EF4-FFF2-40B4-BE49-F238E27FC236}">
                  <a16:creationId xmlns:a16="http://schemas.microsoft.com/office/drawing/2014/main" id="{80908E1F-558C-D3C9-0C5F-364A05CCCB11}"/>
                </a:ext>
              </a:extLst>
            </p:cNvPr>
            <p:cNvSpPr/>
            <p:nvPr/>
          </p:nvSpPr>
          <p:spPr>
            <a:xfrm>
              <a:off x="912059" y="3934681"/>
              <a:ext cx="49682" cy="15240"/>
            </a:xfrm>
            <a:custGeom>
              <a:avLst/>
              <a:gdLst>
                <a:gd name="connsiteX0" fmla="*/ 49682 w 49682"/>
                <a:gd name="connsiteY0" fmla="*/ 0 h 15240"/>
                <a:gd name="connsiteX1" fmla="*/ 0 w 49682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82" h="15240">
                  <a:moveTo>
                    <a:pt x="49682" y="0"/>
                  </a:moveTo>
                  <a:lnTo>
                    <a:pt x="0" y="0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50" name="Freeform 249">
              <a:extLst>
                <a:ext uri="{FF2B5EF4-FFF2-40B4-BE49-F238E27FC236}">
                  <a16:creationId xmlns:a16="http://schemas.microsoft.com/office/drawing/2014/main" id="{81CEF85D-0EA3-8A98-83D4-0781F8003239}"/>
                </a:ext>
              </a:extLst>
            </p:cNvPr>
            <p:cNvSpPr/>
            <p:nvPr/>
          </p:nvSpPr>
          <p:spPr>
            <a:xfrm>
              <a:off x="911755" y="3736409"/>
              <a:ext cx="49682" cy="15240"/>
            </a:xfrm>
            <a:custGeom>
              <a:avLst/>
              <a:gdLst>
                <a:gd name="connsiteX0" fmla="*/ 49682 w 49682"/>
                <a:gd name="connsiteY0" fmla="*/ 0 h 15240"/>
                <a:gd name="connsiteX1" fmla="*/ 0 w 49682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82" h="15240">
                  <a:moveTo>
                    <a:pt x="49682" y="0"/>
                  </a:moveTo>
                  <a:lnTo>
                    <a:pt x="0" y="0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51" name="Freeform 250">
              <a:extLst>
                <a:ext uri="{FF2B5EF4-FFF2-40B4-BE49-F238E27FC236}">
                  <a16:creationId xmlns:a16="http://schemas.microsoft.com/office/drawing/2014/main" id="{7A26CE0E-806A-06A9-4FA1-E6E5586458D9}"/>
                </a:ext>
              </a:extLst>
            </p:cNvPr>
            <p:cNvSpPr/>
            <p:nvPr/>
          </p:nvSpPr>
          <p:spPr>
            <a:xfrm>
              <a:off x="912059" y="4331226"/>
              <a:ext cx="49682" cy="15240"/>
            </a:xfrm>
            <a:custGeom>
              <a:avLst/>
              <a:gdLst>
                <a:gd name="connsiteX0" fmla="*/ 49682 w 49682"/>
                <a:gd name="connsiteY0" fmla="*/ 0 h 15240"/>
                <a:gd name="connsiteX1" fmla="*/ 0 w 49682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82" h="15240">
                  <a:moveTo>
                    <a:pt x="49682" y="0"/>
                  </a:moveTo>
                  <a:lnTo>
                    <a:pt x="0" y="0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52" name="Freeform 251">
              <a:extLst>
                <a:ext uri="{FF2B5EF4-FFF2-40B4-BE49-F238E27FC236}">
                  <a16:creationId xmlns:a16="http://schemas.microsoft.com/office/drawing/2014/main" id="{035DB24E-16E8-6CEE-483C-736BBB0C0526}"/>
                </a:ext>
              </a:extLst>
            </p:cNvPr>
            <p:cNvSpPr/>
            <p:nvPr/>
          </p:nvSpPr>
          <p:spPr>
            <a:xfrm>
              <a:off x="912059" y="4132953"/>
              <a:ext cx="49682" cy="15240"/>
            </a:xfrm>
            <a:custGeom>
              <a:avLst/>
              <a:gdLst>
                <a:gd name="connsiteX0" fmla="*/ 49682 w 49682"/>
                <a:gd name="connsiteY0" fmla="*/ 0 h 15240"/>
                <a:gd name="connsiteX1" fmla="*/ 0 w 49682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82" h="15240">
                  <a:moveTo>
                    <a:pt x="49682" y="0"/>
                  </a:moveTo>
                  <a:lnTo>
                    <a:pt x="0" y="0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53" name="Freeform 252">
              <a:extLst>
                <a:ext uri="{FF2B5EF4-FFF2-40B4-BE49-F238E27FC236}">
                  <a16:creationId xmlns:a16="http://schemas.microsoft.com/office/drawing/2014/main" id="{EF397990-917F-F45B-D423-7BC962EDC698}"/>
                </a:ext>
              </a:extLst>
            </p:cNvPr>
            <p:cNvSpPr/>
            <p:nvPr/>
          </p:nvSpPr>
          <p:spPr>
            <a:xfrm>
              <a:off x="912059" y="4727771"/>
              <a:ext cx="49682" cy="15240"/>
            </a:xfrm>
            <a:custGeom>
              <a:avLst/>
              <a:gdLst>
                <a:gd name="connsiteX0" fmla="*/ 49682 w 49682"/>
                <a:gd name="connsiteY0" fmla="*/ 0 h 15240"/>
                <a:gd name="connsiteX1" fmla="*/ 0 w 49682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82" h="15240">
                  <a:moveTo>
                    <a:pt x="49682" y="0"/>
                  </a:moveTo>
                  <a:lnTo>
                    <a:pt x="0" y="0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CDEA57CC-39B7-DF23-0F09-57E95ACEDA82}"/>
                </a:ext>
              </a:extLst>
            </p:cNvPr>
            <p:cNvSpPr/>
            <p:nvPr/>
          </p:nvSpPr>
          <p:spPr>
            <a:xfrm>
              <a:off x="912059" y="4529498"/>
              <a:ext cx="49682" cy="15240"/>
            </a:xfrm>
            <a:custGeom>
              <a:avLst/>
              <a:gdLst>
                <a:gd name="connsiteX0" fmla="*/ 49682 w 49682"/>
                <a:gd name="connsiteY0" fmla="*/ 0 h 15240"/>
                <a:gd name="connsiteX1" fmla="*/ 0 w 49682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82" h="15240">
                  <a:moveTo>
                    <a:pt x="49682" y="0"/>
                  </a:moveTo>
                  <a:lnTo>
                    <a:pt x="0" y="0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55" name="Freeform 254">
              <a:extLst>
                <a:ext uri="{FF2B5EF4-FFF2-40B4-BE49-F238E27FC236}">
                  <a16:creationId xmlns:a16="http://schemas.microsoft.com/office/drawing/2014/main" id="{95FC45C1-BA33-F2A7-3F63-D28CBF2B6BB0}"/>
                </a:ext>
              </a:extLst>
            </p:cNvPr>
            <p:cNvSpPr/>
            <p:nvPr/>
          </p:nvSpPr>
          <p:spPr>
            <a:xfrm>
              <a:off x="961437" y="4727771"/>
              <a:ext cx="15240" cy="49682"/>
            </a:xfrm>
            <a:custGeom>
              <a:avLst/>
              <a:gdLst>
                <a:gd name="connsiteX0" fmla="*/ 0 w 15240"/>
                <a:gd name="connsiteY0" fmla="*/ 0 h 49682"/>
                <a:gd name="connsiteX1" fmla="*/ 0 w 15240"/>
                <a:gd name="connsiteY1" fmla="*/ 49683 h 4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" h="49682">
                  <a:moveTo>
                    <a:pt x="0" y="0"/>
                  </a:moveTo>
                  <a:lnTo>
                    <a:pt x="0" y="49683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56" name="Freeform 255">
              <a:extLst>
                <a:ext uri="{FF2B5EF4-FFF2-40B4-BE49-F238E27FC236}">
                  <a16:creationId xmlns:a16="http://schemas.microsoft.com/office/drawing/2014/main" id="{58A52F8F-2796-949F-2C50-FA3E0F5E763A}"/>
                </a:ext>
              </a:extLst>
            </p:cNvPr>
            <p:cNvSpPr/>
            <p:nvPr/>
          </p:nvSpPr>
          <p:spPr>
            <a:xfrm>
              <a:off x="2393845" y="4727771"/>
              <a:ext cx="15240" cy="49682"/>
            </a:xfrm>
            <a:custGeom>
              <a:avLst/>
              <a:gdLst>
                <a:gd name="connsiteX0" fmla="*/ 0 w 15240"/>
                <a:gd name="connsiteY0" fmla="*/ 0 h 49682"/>
                <a:gd name="connsiteX1" fmla="*/ 0 w 15240"/>
                <a:gd name="connsiteY1" fmla="*/ 49683 h 4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" h="49682">
                  <a:moveTo>
                    <a:pt x="0" y="0"/>
                  </a:moveTo>
                  <a:lnTo>
                    <a:pt x="0" y="49683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57" name="Freeform 256">
              <a:extLst>
                <a:ext uri="{FF2B5EF4-FFF2-40B4-BE49-F238E27FC236}">
                  <a16:creationId xmlns:a16="http://schemas.microsoft.com/office/drawing/2014/main" id="{B1393F90-F292-4431-EBB0-3582D567C305}"/>
                </a:ext>
              </a:extLst>
            </p:cNvPr>
            <p:cNvSpPr/>
            <p:nvPr/>
          </p:nvSpPr>
          <p:spPr>
            <a:xfrm>
              <a:off x="3826252" y="4727771"/>
              <a:ext cx="15240" cy="49682"/>
            </a:xfrm>
            <a:custGeom>
              <a:avLst/>
              <a:gdLst>
                <a:gd name="connsiteX0" fmla="*/ 0 w 15240"/>
                <a:gd name="connsiteY0" fmla="*/ 0 h 49682"/>
                <a:gd name="connsiteX1" fmla="*/ 0 w 15240"/>
                <a:gd name="connsiteY1" fmla="*/ 49683 h 4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" h="49682">
                  <a:moveTo>
                    <a:pt x="0" y="0"/>
                  </a:moveTo>
                  <a:lnTo>
                    <a:pt x="0" y="49683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58" name="Freeform 257">
              <a:extLst>
                <a:ext uri="{FF2B5EF4-FFF2-40B4-BE49-F238E27FC236}">
                  <a16:creationId xmlns:a16="http://schemas.microsoft.com/office/drawing/2014/main" id="{D3BB0184-DF1D-6A66-9843-B850CA6A236E}"/>
                </a:ext>
              </a:extLst>
            </p:cNvPr>
            <p:cNvSpPr/>
            <p:nvPr/>
          </p:nvSpPr>
          <p:spPr>
            <a:xfrm>
              <a:off x="4542532" y="4727771"/>
              <a:ext cx="15240" cy="49682"/>
            </a:xfrm>
            <a:custGeom>
              <a:avLst/>
              <a:gdLst>
                <a:gd name="connsiteX0" fmla="*/ 0 w 15240"/>
                <a:gd name="connsiteY0" fmla="*/ 0 h 49682"/>
                <a:gd name="connsiteX1" fmla="*/ 0 w 15240"/>
                <a:gd name="connsiteY1" fmla="*/ 49683 h 4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" h="49682">
                  <a:moveTo>
                    <a:pt x="0" y="0"/>
                  </a:moveTo>
                  <a:lnTo>
                    <a:pt x="0" y="49683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59" name="Freeform 258">
              <a:extLst>
                <a:ext uri="{FF2B5EF4-FFF2-40B4-BE49-F238E27FC236}">
                  <a16:creationId xmlns:a16="http://schemas.microsoft.com/office/drawing/2014/main" id="{9027C32D-D216-600A-F671-C5273BB74A94}"/>
                </a:ext>
              </a:extLst>
            </p:cNvPr>
            <p:cNvSpPr/>
            <p:nvPr/>
          </p:nvSpPr>
          <p:spPr>
            <a:xfrm>
              <a:off x="5258660" y="4727771"/>
              <a:ext cx="15240" cy="49682"/>
            </a:xfrm>
            <a:custGeom>
              <a:avLst/>
              <a:gdLst>
                <a:gd name="connsiteX0" fmla="*/ 0 w 15240"/>
                <a:gd name="connsiteY0" fmla="*/ 0 h 49682"/>
                <a:gd name="connsiteX1" fmla="*/ 0 w 15240"/>
                <a:gd name="connsiteY1" fmla="*/ 49683 h 4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" h="49682">
                  <a:moveTo>
                    <a:pt x="0" y="0"/>
                  </a:moveTo>
                  <a:lnTo>
                    <a:pt x="0" y="49683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60" name="Freeform 259">
              <a:extLst>
                <a:ext uri="{FF2B5EF4-FFF2-40B4-BE49-F238E27FC236}">
                  <a16:creationId xmlns:a16="http://schemas.microsoft.com/office/drawing/2014/main" id="{7B90AD01-A635-A62B-950B-3052AD11A50E}"/>
                </a:ext>
              </a:extLst>
            </p:cNvPr>
            <p:cNvSpPr/>
            <p:nvPr/>
          </p:nvSpPr>
          <p:spPr>
            <a:xfrm>
              <a:off x="5974787" y="4727771"/>
              <a:ext cx="15240" cy="49682"/>
            </a:xfrm>
            <a:custGeom>
              <a:avLst/>
              <a:gdLst>
                <a:gd name="connsiteX0" fmla="*/ 0 w 15240"/>
                <a:gd name="connsiteY0" fmla="*/ 0 h 49682"/>
                <a:gd name="connsiteX1" fmla="*/ 0 w 15240"/>
                <a:gd name="connsiteY1" fmla="*/ 49683 h 4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" h="49682">
                  <a:moveTo>
                    <a:pt x="0" y="0"/>
                  </a:moveTo>
                  <a:lnTo>
                    <a:pt x="0" y="49683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61" name="Freeform 260">
              <a:extLst>
                <a:ext uri="{FF2B5EF4-FFF2-40B4-BE49-F238E27FC236}">
                  <a16:creationId xmlns:a16="http://schemas.microsoft.com/office/drawing/2014/main" id="{58BF8837-A938-ECE1-38A3-E602F385C508}"/>
                </a:ext>
              </a:extLst>
            </p:cNvPr>
            <p:cNvSpPr/>
            <p:nvPr/>
          </p:nvSpPr>
          <p:spPr>
            <a:xfrm>
              <a:off x="1677565" y="4727771"/>
              <a:ext cx="15240" cy="49682"/>
            </a:xfrm>
            <a:custGeom>
              <a:avLst/>
              <a:gdLst>
                <a:gd name="connsiteX0" fmla="*/ 0 w 15240"/>
                <a:gd name="connsiteY0" fmla="*/ 0 h 49682"/>
                <a:gd name="connsiteX1" fmla="*/ 0 w 15240"/>
                <a:gd name="connsiteY1" fmla="*/ 49683 h 4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" h="49682">
                  <a:moveTo>
                    <a:pt x="0" y="0"/>
                  </a:moveTo>
                  <a:lnTo>
                    <a:pt x="0" y="49683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62" name="Freeform 261">
              <a:extLst>
                <a:ext uri="{FF2B5EF4-FFF2-40B4-BE49-F238E27FC236}">
                  <a16:creationId xmlns:a16="http://schemas.microsoft.com/office/drawing/2014/main" id="{17EC56F7-71D8-E559-0A64-2FDD703BDF65}"/>
                </a:ext>
              </a:extLst>
            </p:cNvPr>
            <p:cNvSpPr/>
            <p:nvPr/>
          </p:nvSpPr>
          <p:spPr>
            <a:xfrm>
              <a:off x="3110125" y="4727771"/>
              <a:ext cx="15240" cy="49682"/>
            </a:xfrm>
            <a:custGeom>
              <a:avLst/>
              <a:gdLst>
                <a:gd name="connsiteX0" fmla="*/ 0 w 15240"/>
                <a:gd name="connsiteY0" fmla="*/ 0 h 49682"/>
                <a:gd name="connsiteX1" fmla="*/ 0 w 15240"/>
                <a:gd name="connsiteY1" fmla="*/ 49683 h 4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" h="49682">
                  <a:moveTo>
                    <a:pt x="0" y="0"/>
                  </a:moveTo>
                  <a:lnTo>
                    <a:pt x="0" y="49683"/>
                  </a:lnTo>
                </a:path>
              </a:pathLst>
            </a:custGeom>
            <a:ln w="1142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  <p:grpSp>
        <p:nvGrpSpPr>
          <p:cNvPr id="263" name="Graphic 238">
            <a:extLst>
              <a:ext uri="{FF2B5EF4-FFF2-40B4-BE49-F238E27FC236}">
                <a16:creationId xmlns:a16="http://schemas.microsoft.com/office/drawing/2014/main" id="{43E0E42B-A111-CB43-FF44-5C641ADDCEFE}"/>
              </a:ext>
            </a:extLst>
          </p:cNvPr>
          <p:cNvGrpSpPr/>
          <p:nvPr/>
        </p:nvGrpSpPr>
        <p:grpSpPr>
          <a:xfrm>
            <a:off x="927299" y="2707251"/>
            <a:ext cx="4251654" cy="1670456"/>
            <a:chOff x="927299" y="2707251"/>
            <a:chExt cx="4251654" cy="1670456"/>
          </a:xfrm>
          <a:noFill/>
        </p:grpSpPr>
        <p:sp>
          <p:nvSpPr>
            <p:cNvPr id="264" name="Freeform 263">
              <a:extLst>
                <a:ext uri="{FF2B5EF4-FFF2-40B4-BE49-F238E27FC236}">
                  <a16:creationId xmlns:a16="http://schemas.microsoft.com/office/drawing/2014/main" id="{DBE543D0-F431-B275-5A7C-1492A5F1C86B}"/>
                </a:ext>
              </a:extLst>
            </p:cNvPr>
            <p:cNvSpPr/>
            <p:nvPr/>
          </p:nvSpPr>
          <p:spPr>
            <a:xfrm>
              <a:off x="927299" y="2707251"/>
              <a:ext cx="4251654" cy="1670456"/>
            </a:xfrm>
            <a:custGeom>
              <a:avLst/>
              <a:gdLst>
                <a:gd name="connsiteX0" fmla="*/ 4213098 w 4251654"/>
                <a:gd name="connsiteY0" fmla="*/ 1593952 h 1670456"/>
                <a:gd name="connsiteX1" fmla="*/ 4213098 w 4251654"/>
                <a:gd name="connsiteY1" fmla="*/ 1670456 h 1670456"/>
                <a:gd name="connsiteX2" fmla="*/ 4251655 w 4251654"/>
                <a:gd name="connsiteY2" fmla="*/ 1632204 h 1670456"/>
                <a:gd name="connsiteX3" fmla="*/ 4174541 w 4251654"/>
                <a:gd name="connsiteY3" fmla="*/ 1632204 h 1670456"/>
                <a:gd name="connsiteX4" fmla="*/ 4142384 w 4251654"/>
                <a:gd name="connsiteY4" fmla="*/ 1593952 h 1670456"/>
                <a:gd name="connsiteX5" fmla="*/ 4142384 w 4251654"/>
                <a:gd name="connsiteY5" fmla="*/ 1670456 h 1670456"/>
                <a:gd name="connsiteX6" fmla="*/ 4181094 w 4251654"/>
                <a:gd name="connsiteY6" fmla="*/ 1632204 h 1670456"/>
                <a:gd name="connsiteX7" fmla="*/ 4103827 w 4251654"/>
                <a:gd name="connsiteY7" fmla="*/ 1632204 h 1670456"/>
                <a:gd name="connsiteX8" fmla="*/ 4107485 w 4251654"/>
                <a:gd name="connsiteY8" fmla="*/ 1593952 h 1670456"/>
                <a:gd name="connsiteX9" fmla="*/ 4107485 w 4251654"/>
                <a:gd name="connsiteY9" fmla="*/ 1670456 h 1670456"/>
                <a:gd name="connsiteX10" fmla="*/ 4146194 w 4251654"/>
                <a:gd name="connsiteY10" fmla="*/ 1632204 h 1670456"/>
                <a:gd name="connsiteX11" fmla="*/ 4068928 w 4251654"/>
                <a:gd name="connsiteY11" fmla="*/ 1632204 h 1670456"/>
                <a:gd name="connsiteX12" fmla="*/ 3931158 w 4251654"/>
                <a:gd name="connsiteY12" fmla="*/ 1593952 h 1670456"/>
                <a:gd name="connsiteX13" fmla="*/ 3931158 w 4251654"/>
                <a:gd name="connsiteY13" fmla="*/ 1670456 h 1670456"/>
                <a:gd name="connsiteX14" fmla="*/ 3969715 w 4251654"/>
                <a:gd name="connsiteY14" fmla="*/ 1632204 h 1670456"/>
                <a:gd name="connsiteX15" fmla="*/ 3892449 w 4251654"/>
                <a:gd name="connsiteY15" fmla="*/ 1632204 h 1670456"/>
                <a:gd name="connsiteX16" fmla="*/ 3770071 w 4251654"/>
                <a:gd name="connsiteY16" fmla="*/ 1593952 h 1670456"/>
                <a:gd name="connsiteX17" fmla="*/ 3770071 w 4251654"/>
                <a:gd name="connsiteY17" fmla="*/ 1670456 h 1670456"/>
                <a:gd name="connsiteX18" fmla="*/ 3808629 w 4251654"/>
                <a:gd name="connsiteY18" fmla="*/ 1632204 h 1670456"/>
                <a:gd name="connsiteX19" fmla="*/ 3731362 w 4251654"/>
                <a:gd name="connsiteY19" fmla="*/ 1632204 h 1670456"/>
                <a:gd name="connsiteX20" fmla="*/ 3758946 w 4251654"/>
                <a:gd name="connsiteY20" fmla="*/ 1593952 h 1670456"/>
                <a:gd name="connsiteX21" fmla="*/ 3758946 w 4251654"/>
                <a:gd name="connsiteY21" fmla="*/ 1670456 h 1670456"/>
                <a:gd name="connsiteX22" fmla="*/ 3797503 w 4251654"/>
                <a:gd name="connsiteY22" fmla="*/ 1632204 h 1670456"/>
                <a:gd name="connsiteX23" fmla="*/ 3720236 w 4251654"/>
                <a:gd name="connsiteY23" fmla="*/ 1632204 h 1670456"/>
                <a:gd name="connsiteX24" fmla="*/ 3712464 w 4251654"/>
                <a:gd name="connsiteY24" fmla="*/ 1593952 h 1670456"/>
                <a:gd name="connsiteX25" fmla="*/ 3712464 w 4251654"/>
                <a:gd name="connsiteY25" fmla="*/ 1670456 h 1670456"/>
                <a:gd name="connsiteX26" fmla="*/ 3751021 w 4251654"/>
                <a:gd name="connsiteY26" fmla="*/ 1632204 h 1670456"/>
                <a:gd name="connsiteX27" fmla="*/ 3673907 w 4251654"/>
                <a:gd name="connsiteY27" fmla="*/ 1632204 h 1670456"/>
                <a:gd name="connsiteX28" fmla="*/ 3668420 w 4251654"/>
                <a:gd name="connsiteY28" fmla="*/ 1593952 h 1670456"/>
                <a:gd name="connsiteX29" fmla="*/ 3668420 w 4251654"/>
                <a:gd name="connsiteY29" fmla="*/ 1670456 h 1670456"/>
                <a:gd name="connsiteX30" fmla="*/ 3706978 w 4251654"/>
                <a:gd name="connsiteY30" fmla="*/ 1632204 h 1670456"/>
                <a:gd name="connsiteX31" fmla="*/ 3629711 w 4251654"/>
                <a:gd name="connsiteY31" fmla="*/ 1632204 h 1670456"/>
                <a:gd name="connsiteX32" fmla="*/ 3626510 w 4251654"/>
                <a:gd name="connsiteY32" fmla="*/ 1593952 h 1670456"/>
                <a:gd name="connsiteX33" fmla="*/ 3626510 w 4251654"/>
                <a:gd name="connsiteY33" fmla="*/ 1670456 h 1670456"/>
                <a:gd name="connsiteX34" fmla="*/ 3665068 w 4251654"/>
                <a:gd name="connsiteY34" fmla="*/ 1632204 h 1670456"/>
                <a:gd name="connsiteX35" fmla="*/ 3587801 w 4251654"/>
                <a:gd name="connsiteY35" fmla="*/ 1632204 h 1670456"/>
                <a:gd name="connsiteX36" fmla="*/ 3452469 w 4251654"/>
                <a:gd name="connsiteY36" fmla="*/ 1593952 h 1670456"/>
                <a:gd name="connsiteX37" fmla="*/ 3452469 w 4251654"/>
                <a:gd name="connsiteY37" fmla="*/ 1670456 h 1670456"/>
                <a:gd name="connsiteX38" fmla="*/ 3491027 w 4251654"/>
                <a:gd name="connsiteY38" fmla="*/ 1632204 h 1670456"/>
                <a:gd name="connsiteX39" fmla="*/ 3413760 w 4251654"/>
                <a:gd name="connsiteY39" fmla="*/ 1632204 h 1670456"/>
                <a:gd name="connsiteX40" fmla="*/ 3386176 w 4251654"/>
                <a:gd name="connsiteY40" fmla="*/ 1593952 h 1670456"/>
                <a:gd name="connsiteX41" fmla="*/ 3386176 w 4251654"/>
                <a:gd name="connsiteY41" fmla="*/ 1670456 h 1670456"/>
                <a:gd name="connsiteX42" fmla="*/ 3424733 w 4251654"/>
                <a:gd name="connsiteY42" fmla="*/ 1632204 h 1670456"/>
                <a:gd name="connsiteX43" fmla="*/ 3347466 w 4251654"/>
                <a:gd name="connsiteY43" fmla="*/ 1632204 h 1670456"/>
                <a:gd name="connsiteX44" fmla="*/ 3304794 w 4251654"/>
                <a:gd name="connsiteY44" fmla="*/ 1593952 h 1670456"/>
                <a:gd name="connsiteX45" fmla="*/ 3304794 w 4251654"/>
                <a:gd name="connsiteY45" fmla="*/ 1670456 h 1670456"/>
                <a:gd name="connsiteX46" fmla="*/ 3343351 w 4251654"/>
                <a:gd name="connsiteY46" fmla="*/ 1632204 h 1670456"/>
                <a:gd name="connsiteX47" fmla="*/ 3266237 w 4251654"/>
                <a:gd name="connsiteY47" fmla="*/ 1632204 h 1670456"/>
                <a:gd name="connsiteX48" fmla="*/ 3198571 w 4251654"/>
                <a:gd name="connsiteY48" fmla="*/ 1539240 h 1670456"/>
                <a:gd name="connsiteX49" fmla="*/ 3198571 w 4251654"/>
                <a:gd name="connsiteY49" fmla="*/ 1615745 h 1670456"/>
                <a:gd name="connsiteX50" fmla="*/ 3237129 w 4251654"/>
                <a:gd name="connsiteY50" fmla="*/ 1577492 h 1670456"/>
                <a:gd name="connsiteX51" fmla="*/ 3160014 w 4251654"/>
                <a:gd name="connsiteY51" fmla="*/ 1577492 h 1670456"/>
                <a:gd name="connsiteX52" fmla="*/ 3169920 w 4251654"/>
                <a:gd name="connsiteY52" fmla="*/ 1539240 h 1670456"/>
                <a:gd name="connsiteX53" fmla="*/ 3169920 w 4251654"/>
                <a:gd name="connsiteY53" fmla="*/ 1615745 h 1670456"/>
                <a:gd name="connsiteX54" fmla="*/ 3208477 w 4251654"/>
                <a:gd name="connsiteY54" fmla="*/ 1577492 h 1670456"/>
                <a:gd name="connsiteX55" fmla="*/ 3131363 w 4251654"/>
                <a:gd name="connsiteY55" fmla="*/ 1577492 h 1670456"/>
                <a:gd name="connsiteX56" fmla="*/ 3139288 w 4251654"/>
                <a:gd name="connsiteY56" fmla="*/ 1539240 h 1670456"/>
                <a:gd name="connsiteX57" fmla="*/ 3139288 w 4251654"/>
                <a:gd name="connsiteY57" fmla="*/ 1615745 h 1670456"/>
                <a:gd name="connsiteX58" fmla="*/ 3177845 w 4251654"/>
                <a:gd name="connsiteY58" fmla="*/ 1577492 h 1670456"/>
                <a:gd name="connsiteX59" fmla="*/ 3100730 w 4251654"/>
                <a:gd name="connsiteY59" fmla="*/ 1577492 h 1670456"/>
                <a:gd name="connsiteX60" fmla="*/ 2982773 w 4251654"/>
                <a:gd name="connsiteY60" fmla="*/ 1469288 h 1670456"/>
                <a:gd name="connsiteX61" fmla="*/ 2982773 w 4251654"/>
                <a:gd name="connsiteY61" fmla="*/ 1545793 h 1670456"/>
                <a:gd name="connsiteX62" fmla="*/ 3021330 w 4251654"/>
                <a:gd name="connsiteY62" fmla="*/ 1507541 h 1670456"/>
                <a:gd name="connsiteX63" fmla="*/ 2944216 w 4251654"/>
                <a:gd name="connsiteY63" fmla="*/ 1507541 h 1670456"/>
                <a:gd name="connsiteX64" fmla="*/ 2876855 w 4251654"/>
                <a:gd name="connsiteY64" fmla="*/ 1405738 h 1670456"/>
                <a:gd name="connsiteX65" fmla="*/ 2876855 w 4251654"/>
                <a:gd name="connsiteY65" fmla="*/ 1482242 h 1670456"/>
                <a:gd name="connsiteX66" fmla="*/ 2915412 w 4251654"/>
                <a:gd name="connsiteY66" fmla="*/ 1443990 h 1670456"/>
                <a:gd name="connsiteX67" fmla="*/ 2838145 w 4251654"/>
                <a:gd name="connsiteY67" fmla="*/ 1443990 h 1670456"/>
                <a:gd name="connsiteX68" fmla="*/ 2825953 w 4251654"/>
                <a:gd name="connsiteY68" fmla="*/ 1386383 h 1670456"/>
                <a:gd name="connsiteX69" fmla="*/ 2825953 w 4251654"/>
                <a:gd name="connsiteY69" fmla="*/ 1462888 h 1670456"/>
                <a:gd name="connsiteX70" fmla="*/ 2864510 w 4251654"/>
                <a:gd name="connsiteY70" fmla="*/ 1424635 h 1670456"/>
                <a:gd name="connsiteX71" fmla="*/ 2787396 w 4251654"/>
                <a:gd name="connsiteY71" fmla="*/ 1424635 h 1670456"/>
                <a:gd name="connsiteX72" fmla="*/ 2836926 w 4251654"/>
                <a:gd name="connsiteY72" fmla="*/ 1386383 h 1670456"/>
                <a:gd name="connsiteX73" fmla="*/ 2836926 w 4251654"/>
                <a:gd name="connsiteY73" fmla="*/ 1462888 h 1670456"/>
                <a:gd name="connsiteX74" fmla="*/ 2875483 w 4251654"/>
                <a:gd name="connsiteY74" fmla="*/ 1424635 h 1670456"/>
                <a:gd name="connsiteX75" fmla="*/ 2798216 w 4251654"/>
                <a:gd name="connsiteY75" fmla="*/ 1424635 h 1670456"/>
                <a:gd name="connsiteX76" fmla="*/ 2831592 w 4251654"/>
                <a:gd name="connsiteY76" fmla="*/ 1386383 h 1670456"/>
                <a:gd name="connsiteX77" fmla="*/ 2831592 w 4251654"/>
                <a:gd name="connsiteY77" fmla="*/ 1462888 h 1670456"/>
                <a:gd name="connsiteX78" fmla="*/ 2870149 w 4251654"/>
                <a:gd name="connsiteY78" fmla="*/ 1424635 h 1670456"/>
                <a:gd name="connsiteX79" fmla="*/ 2793035 w 4251654"/>
                <a:gd name="connsiteY79" fmla="*/ 1424635 h 1670456"/>
                <a:gd name="connsiteX80" fmla="*/ 2755392 w 4251654"/>
                <a:gd name="connsiteY80" fmla="*/ 1331519 h 1670456"/>
                <a:gd name="connsiteX81" fmla="*/ 2755392 w 4251654"/>
                <a:gd name="connsiteY81" fmla="*/ 1408176 h 1670456"/>
                <a:gd name="connsiteX82" fmla="*/ 2794102 w 4251654"/>
                <a:gd name="connsiteY82" fmla="*/ 1369771 h 1670456"/>
                <a:gd name="connsiteX83" fmla="*/ 2716987 w 4251654"/>
                <a:gd name="connsiteY83" fmla="*/ 1369771 h 1670456"/>
                <a:gd name="connsiteX84" fmla="*/ 2689250 w 4251654"/>
                <a:gd name="connsiteY84" fmla="*/ 1331519 h 1670456"/>
                <a:gd name="connsiteX85" fmla="*/ 2689250 w 4251654"/>
                <a:gd name="connsiteY85" fmla="*/ 1408176 h 1670456"/>
                <a:gd name="connsiteX86" fmla="*/ 2727960 w 4251654"/>
                <a:gd name="connsiteY86" fmla="*/ 1369771 h 1670456"/>
                <a:gd name="connsiteX87" fmla="*/ 2650846 w 4251654"/>
                <a:gd name="connsiteY87" fmla="*/ 1369771 h 1670456"/>
                <a:gd name="connsiteX88" fmla="*/ 2680411 w 4251654"/>
                <a:gd name="connsiteY88" fmla="*/ 1331519 h 1670456"/>
                <a:gd name="connsiteX89" fmla="*/ 2680411 w 4251654"/>
                <a:gd name="connsiteY89" fmla="*/ 1408176 h 1670456"/>
                <a:gd name="connsiteX90" fmla="*/ 2719121 w 4251654"/>
                <a:gd name="connsiteY90" fmla="*/ 1369771 h 1670456"/>
                <a:gd name="connsiteX91" fmla="*/ 2642006 w 4251654"/>
                <a:gd name="connsiteY91" fmla="*/ 1369771 h 1670456"/>
                <a:gd name="connsiteX92" fmla="*/ 2570073 w 4251654"/>
                <a:gd name="connsiteY92" fmla="*/ 1252576 h 1670456"/>
                <a:gd name="connsiteX93" fmla="*/ 2570073 w 4251654"/>
                <a:gd name="connsiteY93" fmla="*/ 1329080 h 1670456"/>
                <a:gd name="connsiteX94" fmla="*/ 2608783 w 4251654"/>
                <a:gd name="connsiteY94" fmla="*/ 1290828 h 1670456"/>
                <a:gd name="connsiteX95" fmla="*/ 2531669 w 4251654"/>
                <a:gd name="connsiteY95" fmla="*/ 1290828 h 1670456"/>
                <a:gd name="connsiteX96" fmla="*/ 2508352 w 4251654"/>
                <a:gd name="connsiteY96" fmla="*/ 1222096 h 1670456"/>
                <a:gd name="connsiteX97" fmla="*/ 2508352 w 4251654"/>
                <a:gd name="connsiteY97" fmla="*/ 1298600 h 1670456"/>
                <a:gd name="connsiteX98" fmla="*/ 2547061 w 4251654"/>
                <a:gd name="connsiteY98" fmla="*/ 1260348 h 1670456"/>
                <a:gd name="connsiteX99" fmla="*/ 2469794 w 4251654"/>
                <a:gd name="connsiteY99" fmla="*/ 1260348 h 1670456"/>
                <a:gd name="connsiteX100" fmla="*/ 2544013 w 4251654"/>
                <a:gd name="connsiteY100" fmla="*/ 1222096 h 1670456"/>
                <a:gd name="connsiteX101" fmla="*/ 2544013 w 4251654"/>
                <a:gd name="connsiteY101" fmla="*/ 1298600 h 1670456"/>
                <a:gd name="connsiteX102" fmla="*/ 2582570 w 4251654"/>
                <a:gd name="connsiteY102" fmla="*/ 1260348 h 1670456"/>
                <a:gd name="connsiteX103" fmla="*/ 2505456 w 4251654"/>
                <a:gd name="connsiteY103" fmla="*/ 1260348 h 1670456"/>
                <a:gd name="connsiteX104" fmla="*/ 2550262 w 4251654"/>
                <a:gd name="connsiteY104" fmla="*/ 1222096 h 1670456"/>
                <a:gd name="connsiteX105" fmla="*/ 2550262 w 4251654"/>
                <a:gd name="connsiteY105" fmla="*/ 1298600 h 1670456"/>
                <a:gd name="connsiteX106" fmla="*/ 2588819 w 4251654"/>
                <a:gd name="connsiteY106" fmla="*/ 1260348 h 1670456"/>
                <a:gd name="connsiteX107" fmla="*/ 2511704 w 4251654"/>
                <a:gd name="connsiteY107" fmla="*/ 1260348 h 1670456"/>
                <a:gd name="connsiteX108" fmla="*/ 2453335 w 4251654"/>
                <a:gd name="connsiteY108" fmla="*/ 1206703 h 1670456"/>
                <a:gd name="connsiteX109" fmla="*/ 2453335 w 4251654"/>
                <a:gd name="connsiteY109" fmla="*/ 1283360 h 1670456"/>
                <a:gd name="connsiteX110" fmla="*/ 2491892 w 4251654"/>
                <a:gd name="connsiteY110" fmla="*/ 1244956 h 1670456"/>
                <a:gd name="connsiteX111" fmla="*/ 2414626 w 4251654"/>
                <a:gd name="connsiteY111" fmla="*/ 1244956 h 1670456"/>
                <a:gd name="connsiteX112" fmla="*/ 2232965 w 4251654"/>
                <a:gd name="connsiteY112" fmla="*/ 1163117 h 1670456"/>
                <a:gd name="connsiteX113" fmla="*/ 2232965 w 4251654"/>
                <a:gd name="connsiteY113" fmla="*/ 1239622 h 1670456"/>
                <a:gd name="connsiteX114" fmla="*/ 2271522 w 4251654"/>
                <a:gd name="connsiteY114" fmla="*/ 1201522 h 1670456"/>
                <a:gd name="connsiteX115" fmla="*/ 2194408 w 4251654"/>
                <a:gd name="connsiteY115" fmla="*/ 1201522 h 1670456"/>
                <a:gd name="connsiteX116" fmla="*/ 2261769 w 4251654"/>
                <a:gd name="connsiteY116" fmla="*/ 1163117 h 1670456"/>
                <a:gd name="connsiteX117" fmla="*/ 2261769 w 4251654"/>
                <a:gd name="connsiteY117" fmla="*/ 1239622 h 1670456"/>
                <a:gd name="connsiteX118" fmla="*/ 2300326 w 4251654"/>
                <a:gd name="connsiteY118" fmla="*/ 1201522 h 1670456"/>
                <a:gd name="connsiteX119" fmla="*/ 2223211 w 4251654"/>
                <a:gd name="connsiteY119" fmla="*/ 1201522 h 1670456"/>
                <a:gd name="connsiteX120" fmla="*/ 2267864 w 4251654"/>
                <a:gd name="connsiteY120" fmla="*/ 1163117 h 1670456"/>
                <a:gd name="connsiteX121" fmla="*/ 2267864 w 4251654"/>
                <a:gd name="connsiteY121" fmla="*/ 1239622 h 1670456"/>
                <a:gd name="connsiteX122" fmla="*/ 2306422 w 4251654"/>
                <a:gd name="connsiteY122" fmla="*/ 1201522 h 1670456"/>
                <a:gd name="connsiteX123" fmla="*/ 2229307 w 4251654"/>
                <a:gd name="connsiteY123" fmla="*/ 1201522 h 1670456"/>
                <a:gd name="connsiteX124" fmla="*/ 2286000 w 4251654"/>
                <a:gd name="connsiteY124" fmla="*/ 1163117 h 1670456"/>
                <a:gd name="connsiteX125" fmla="*/ 2286000 w 4251654"/>
                <a:gd name="connsiteY125" fmla="*/ 1239622 h 1670456"/>
                <a:gd name="connsiteX126" fmla="*/ 2324709 w 4251654"/>
                <a:gd name="connsiteY126" fmla="*/ 1201522 h 1670456"/>
                <a:gd name="connsiteX127" fmla="*/ 2247443 w 4251654"/>
                <a:gd name="connsiteY127" fmla="*/ 1201522 h 1670456"/>
                <a:gd name="connsiteX128" fmla="*/ 2292096 w 4251654"/>
                <a:gd name="connsiteY128" fmla="*/ 1163117 h 1670456"/>
                <a:gd name="connsiteX129" fmla="*/ 2292096 w 4251654"/>
                <a:gd name="connsiteY129" fmla="*/ 1239622 h 1670456"/>
                <a:gd name="connsiteX130" fmla="*/ 2330806 w 4251654"/>
                <a:gd name="connsiteY130" fmla="*/ 1201522 h 1670456"/>
                <a:gd name="connsiteX131" fmla="*/ 2253539 w 4251654"/>
                <a:gd name="connsiteY131" fmla="*/ 1201522 h 1670456"/>
                <a:gd name="connsiteX132" fmla="*/ 2197608 w 4251654"/>
                <a:gd name="connsiteY132" fmla="*/ 1149858 h 1670456"/>
                <a:gd name="connsiteX133" fmla="*/ 2197608 w 4251654"/>
                <a:gd name="connsiteY133" fmla="*/ 1226363 h 1670456"/>
                <a:gd name="connsiteX134" fmla="*/ 2236165 w 4251654"/>
                <a:gd name="connsiteY134" fmla="*/ 1188110 h 1670456"/>
                <a:gd name="connsiteX135" fmla="*/ 2159051 w 4251654"/>
                <a:gd name="connsiteY135" fmla="*/ 1188110 h 1670456"/>
                <a:gd name="connsiteX136" fmla="*/ 2179777 w 4251654"/>
                <a:gd name="connsiteY136" fmla="*/ 1149858 h 1670456"/>
                <a:gd name="connsiteX137" fmla="*/ 2179777 w 4251654"/>
                <a:gd name="connsiteY137" fmla="*/ 1226363 h 1670456"/>
                <a:gd name="connsiteX138" fmla="*/ 2218334 w 4251654"/>
                <a:gd name="connsiteY138" fmla="*/ 1188110 h 1670456"/>
                <a:gd name="connsiteX139" fmla="*/ 2141220 w 4251654"/>
                <a:gd name="connsiteY139" fmla="*/ 1188110 h 1670456"/>
                <a:gd name="connsiteX140" fmla="*/ 2131314 w 4251654"/>
                <a:gd name="connsiteY140" fmla="*/ 1112977 h 1670456"/>
                <a:gd name="connsiteX141" fmla="*/ 2131314 w 4251654"/>
                <a:gd name="connsiteY141" fmla="*/ 1189482 h 1670456"/>
                <a:gd name="connsiteX142" fmla="*/ 2169871 w 4251654"/>
                <a:gd name="connsiteY142" fmla="*/ 1151230 h 1670456"/>
                <a:gd name="connsiteX143" fmla="*/ 2092604 w 4251654"/>
                <a:gd name="connsiteY143" fmla="*/ 1151230 h 1670456"/>
                <a:gd name="connsiteX144" fmla="*/ 2120493 w 4251654"/>
                <a:gd name="connsiteY144" fmla="*/ 1099566 h 1670456"/>
                <a:gd name="connsiteX145" fmla="*/ 2120493 w 4251654"/>
                <a:gd name="connsiteY145" fmla="*/ 1176071 h 1670456"/>
                <a:gd name="connsiteX146" fmla="*/ 2159051 w 4251654"/>
                <a:gd name="connsiteY146" fmla="*/ 1137818 h 1670456"/>
                <a:gd name="connsiteX147" fmla="*/ 2081936 w 4251654"/>
                <a:gd name="connsiteY147" fmla="*/ 1137818 h 1670456"/>
                <a:gd name="connsiteX148" fmla="*/ 2124913 w 4251654"/>
                <a:gd name="connsiteY148" fmla="*/ 1099566 h 1670456"/>
                <a:gd name="connsiteX149" fmla="*/ 2124913 w 4251654"/>
                <a:gd name="connsiteY149" fmla="*/ 1176071 h 1670456"/>
                <a:gd name="connsiteX150" fmla="*/ 2163470 w 4251654"/>
                <a:gd name="connsiteY150" fmla="*/ 1137818 h 1670456"/>
                <a:gd name="connsiteX151" fmla="*/ 2086203 w 4251654"/>
                <a:gd name="connsiteY151" fmla="*/ 1137818 h 1670456"/>
                <a:gd name="connsiteX152" fmla="*/ 2056638 w 4251654"/>
                <a:gd name="connsiteY152" fmla="*/ 1075334 h 1670456"/>
                <a:gd name="connsiteX153" fmla="*/ 2056638 w 4251654"/>
                <a:gd name="connsiteY153" fmla="*/ 1151839 h 1670456"/>
                <a:gd name="connsiteX154" fmla="*/ 2095195 w 4251654"/>
                <a:gd name="connsiteY154" fmla="*/ 1113587 h 1670456"/>
                <a:gd name="connsiteX155" fmla="*/ 2018081 w 4251654"/>
                <a:gd name="connsiteY155" fmla="*/ 1113587 h 1670456"/>
                <a:gd name="connsiteX156" fmla="*/ 2041093 w 4251654"/>
                <a:gd name="connsiteY156" fmla="*/ 1062380 h 1670456"/>
                <a:gd name="connsiteX157" fmla="*/ 2041093 w 4251654"/>
                <a:gd name="connsiteY157" fmla="*/ 1138885 h 1670456"/>
                <a:gd name="connsiteX158" fmla="*/ 2079650 w 4251654"/>
                <a:gd name="connsiteY158" fmla="*/ 1100785 h 1670456"/>
                <a:gd name="connsiteX159" fmla="*/ 2002383 w 4251654"/>
                <a:gd name="connsiteY159" fmla="*/ 1100785 h 1670456"/>
                <a:gd name="connsiteX160" fmla="*/ 2025549 w 4251654"/>
                <a:gd name="connsiteY160" fmla="*/ 1038301 h 1670456"/>
                <a:gd name="connsiteX161" fmla="*/ 2025549 w 4251654"/>
                <a:gd name="connsiteY161" fmla="*/ 1114958 h 1670456"/>
                <a:gd name="connsiteX162" fmla="*/ 2064106 w 4251654"/>
                <a:gd name="connsiteY162" fmla="*/ 1076706 h 1670456"/>
                <a:gd name="connsiteX163" fmla="*/ 1986839 w 4251654"/>
                <a:gd name="connsiteY163" fmla="*/ 1076706 h 1670456"/>
                <a:gd name="connsiteX164" fmla="*/ 1994763 w 4251654"/>
                <a:gd name="connsiteY164" fmla="*/ 1038301 h 1670456"/>
                <a:gd name="connsiteX165" fmla="*/ 1994763 w 4251654"/>
                <a:gd name="connsiteY165" fmla="*/ 1114958 h 1670456"/>
                <a:gd name="connsiteX166" fmla="*/ 2033321 w 4251654"/>
                <a:gd name="connsiteY166" fmla="*/ 1076706 h 1670456"/>
                <a:gd name="connsiteX167" fmla="*/ 1956054 w 4251654"/>
                <a:gd name="connsiteY167" fmla="*/ 1076706 h 1670456"/>
                <a:gd name="connsiteX168" fmla="*/ 1979371 w 4251654"/>
                <a:gd name="connsiteY168" fmla="*/ 1038301 h 1670456"/>
                <a:gd name="connsiteX169" fmla="*/ 1979371 w 4251654"/>
                <a:gd name="connsiteY169" fmla="*/ 1114958 h 1670456"/>
                <a:gd name="connsiteX170" fmla="*/ 2018081 w 4251654"/>
                <a:gd name="connsiteY170" fmla="*/ 1076706 h 1670456"/>
                <a:gd name="connsiteX171" fmla="*/ 1940814 w 4251654"/>
                <a:gd name="connsiteY171" fmla="*/ 1076706 h 1670456"/>
                <a:gd name="connsiteX172" fmla="*/ 1919630 w 4251654"/>
                <a:gd name="connsiteY172" fmla="*/ 1027176 h 1670456"/>
                <a:gd name="connsiteX173" fmla="*/ 1919630 w 4251654"/>
                <a:gd name="connsiteY173" fmla="*/ 1103833 h 1670456"/>
                <a:gd name="connsiteX174" fmla="*/ 1958340 w 4251654"/>
                <a:gd name="connsiteY174" fmla="*/ 1065581 h 1670456"/>
                <a:gd name="connsiteX175" fmla="*/ 1881226 w 4251654"/>
                <a:gd name="connsiteY175" fmla="*/ 1065581 h 1670456"/>
                <a:gd name="connsiteX176" fmla="*/ 1944014 w 4251654"/>
                <a:gd name="connsiteY176" fmla="*/ 1027176 h 1670456"/>
                <a:gd name="connsiteX177" fmla="*/ 1944014 w 4251654"/>
                <a:gd name="connsiteY177" fmla="*/ 1103833 h 1670456"/>
                <a:gd name="connsiteX178" fmla="*/ 1982572 w 4251654"/>
                <a:gd name="connsiteY178" fmla="*/ 1065581 h 1670456"/>
                <a:gd name="connsiteX179" fmla="*/ 1905305 w 4251654"/>
                <a:gd name="connsiteY179" fmla="*/ 1065581 h 1670456"/>
                <a:gd name="connsiteX180" fmla="*/ 1948434 w 4251654"/>
                <a:gd name="connsiteY180" fmla="*/ 1027176 h 1670456"/>
                <a:gd name="connsiteX181" fmla="*/ 1948434 w 4251654"/>
                <a:gd name="connsiteY181" fmla="*/ 1103833 h 1670456"/>
                <a:gd name="connsiteX182" fmla="*/ 1986991 w 4251654"/>
                <a:gd name="connsiteY182" fmla="*/ 1065581 h 1670456"/>
                <a:gd name="connsiteX183" fmla="*/ 1909724 w 4251654"/>
                <a:gd name="connsiteY183" fmla="*/ 1065581 h 1670456"/>
                <a:gd name="connsiteX184" fmla="*/ 1880006 w 4251654"/>
                <a:gd name="connsiteY184" fmla="*/ 1027176 h 1670456"/>
                <a:gd name="connsiteX185" fmla="*/ 1880006 w 4251654"/>
                <a:gd name="connsiteY185" fmla="*/ 1103833 h 1670456"/>
                <a:gd name="connsiteX186" fmla="*/ 1918563 w 4251654"/>
                <a:gd name="connsiteY186" fmla="*/ 1065581 h 1670456"/>
                <a:gd name="connsiteX187" fmla="*/ 1841297 w 4251654"/>
                <a:gd name="connsiteY187" fmla="*/ 1065581 h 1670456"/>
                <a:gd name="connsiteX188" fmla="*/ 1853336 w 4251654"/>
                <a:gd name="connsiteY188" fmla="*/ 1005688 h 1670456"/>
                <a:gd name="connsiteX189" fmla="*/ 1853336 w 4251654"/>
                <a:gd name="connsiteY189" fmla="*/ 1082345 h 1670456"/>
                <a:gd name="connsiteX190" fmla="*/ 1892046 w 4251654"/>
                <a:gd name="connsiteY190" fmla="*/ 1043940 h 1670456"/>
                <a:gd name="connsiteX191" fmla="*/ 1814932 w 4251654"/>
                <a:gd name="connsiteY191" fmla="*/ 1043940 h 1670456"/>
                <a:gd name="connsiteX192" fmla="*/ 1849069 w 4251654"/>
                <a:gd name="connsiteY192" fmla="*/ 994715 h 1670456"/>
                <a:gd name="connsiteX193" fmla="*/ 1849069 w 4251654"/>
                <a:gd name="connsiteY193" fmla="*/ 1071220 h 1670456"/>
                <a:gd name="connsiteX194" fmla="*/ 1887626 w 4251654"/>
                <a:gd name="connsiteY194" fmla="*/ 1032967 h 1670456"/>
                <a:gd name="connsiteX195" fmla="*/ 1810359 w 4251654"/>
                <a:gd name="connsiteY195" fmla="*/ 1032967 h 1670456"/>
                <a:gd name="connsiteX196" fmla="*/ 1822704 w 4251654"/>
                <a:gd name="connsiteY196" fmla="*/ 985723 h 1670456"/>
                <a:gd name="connsiteX197" fmla="*/ 1822704 w 4251654"/>
                <a:gd name="connsiteY197" fmla="*/ 1062228 h 1670456"/>
                <a:gd name="connsiteX198" fmla="*/ 1861261 w 4251654"/>
                <a:gd name="connsiteY198" fmla="*/ 1023976 h 1670456"/>
                <a:gd name="connsiteX199" fmla="*/ 1784147 w 4251654"/>
                <a:gd name="connsiteY199" fmla="*/ 1023976 h 1670456"/>
                <a:gd name="connsiteX200" fmla="*/ 1793900 w 4251654"/>
                <a:gd name="connsiteY200" fmla="*/ 963930 h 1670456"/>
                <a:gd name="connsiteX201" fmla="*/ 1793900 w 4251654"/>
                <a:gd name="connsiteY201" fmla="*/ 1040435 h 1670456"/>
                <a:gd name="connsiteX202" fmla="*/ 1832458 w 4251654"/>
                <a:gd name="connsiteY202" fmla="*/ 1002182 h 1670456"/>
                <a:gd name="connsiteX203" fmla="*/ 1755343 w 4251654"/>
                <a:gd name="connsiteY203" fmla="*/ 1002182 h 1670456"/>
                <a:gd name="connsiteX204" fmla="*/ 1798472 w 4251654"/>
                <a:gd name="connsiteY204" fmla="*/ 963930 h 1670456"/>
                <a:gd name="connsiteX205" fmla="*/ 1798472 w 4251654"/>
                <a:gd name="connsiteY205" fmla="*/ 1040435 h 1670456"/>
                <a:gd name="connsiteX206" fmla="*/ 1837029 w 4251654"/>
                <a:gd name="connsiteY206" fmla="*/ 1002182 h 1670456"/>
                <a:gd name="connsiteX207" fmla="*/ 1759763 w 4251654"/>
                <a:gd name="connsiteY207" fmla="*/ 1002182 h 1670456"/>
                <a:gd name="connsiteX208" fmla="*/ 1716633 w 4251654"/>
                <a:gd name="connsiteY208" fmla="*/ 883006 h 1670456"/>
                <a:gd name="connsiteX209" fmla="*/ 1716633 w 4251654"/>
                <a:gd name="connsiteY209" fmla="*/ 959510 h 1670456"/>
                <a:gd name="connsiteX210" fmla="*/ 1755343 w 4251654"/>
                <a:gd name="connsiteY210" fmla="*/ 921258 h 1670456"/>
                <a:gd name="connsiteX211" fmla="*/ 1678229 w 4251654"/>
                <a:gd name="connsiteY211" fmla="*/ 921258 h 1670456"/>
                <a:gd name="connsiteX212" fmla="*/ 1703679 w 4251654"/>
                <a:gd name="connsiteY212" fmla="*/ 863194 h 1670456"/>
                <a:gd name="connsiteX213" fmla="*/ 1703679 w 4251654"/>
                <a:gd name="connsiteY213" fmla="*/ 939698 h 1670456"/>
                <a:gd name="connsiteX214" fmla="*/ 1742237 w 4251654"/>
                <a:gd name="connsiteY214" fmla="*/ 901446 h 1670456"/>
                <a:gd name="connsiteX215" fmla="*/ 1665122 w 4251654"/>
                <a:gd name="connsiteY215" fmla="*/ 901446 h 1670456"/>
                <a:gd name="connsiteX216" fmla="*/ 1684020 w 4251654"/>
                <a:gd name="connsiteY216" fmla="*/ 863194 h 1670456"/>
                <a:gd name="connsiteX217" fmla="*/ 1684020 w 4251654"/>
                <a:gd name="connsiteY217" fmla="*/ 939698 h 1670456"/>
                <a:gd name="connsiteX218" fmla="*/ 1722577 w 4251654"/>
                <a:gd name="connsiteY218" fmla="*/ 901446 h 1670456"/>
                <a:gd name="connsiteX219" fmla="*/ 1645310 w 4251654"/>
                <a:gd name="connsiteY219" fmla="*/ 901446 h 1670456"/>
                <a:gd name="connsiteX220" fmla="*/ 1668323 w 4251654"/>
                <a:gd name="connsiteY220" fmla="*/ 863194 h 1670456"/>
                <a:gd name="connsiteX221" fmla="*/ 1668323 w 4251654"/>
                <a:gd name="connsiteY221" fmla="*/ 939698 h 1670456"/>
                <a:gd name="connsiteX222" fmla="*/ 1706880 w 4251654"/>
                <a:gd name="connsiteY222" fmla="*/ 901446 h 1670456"/>
                <a:gd name="connsiteX223" fmla="*/ 1629613 w 4251654"/>
                <a:gd name="connsiteY223" fmla="*/ 901446 h 1670456"/>
                <a:gd name="connsiteX224" fmla="*/ 1646225 w 4251654"/>
                <a:gd name="connsiteY224" fmla="*/ 804215 h 1670456"/>
                <a:gd name="connsiteX225" fmla="*/ 1646225 w 4251654"/>
                <a:gd name="connsiteY225" fmla="*/ 880720 h 1670456"/>
                <a:gd name="connsiteX226" fmla="*/ 1684782 w 4251654"/>
                <a:gd name="connsiteY226" fmla="*/ 842467 h 1670456"/>
                <a:gd name="connsiteX227" fmla="*/ 1607668 w 4251654"/>
                <a:gd name="connsiteY227" fmla="*/ 842467 h 1670456"/>
                <a:gd name="connsiteX228" fmla="*/ 1630832 w 4251654"/>
                <a:gd name="connsiteY228" fmla="*/ 784555 h 1670456"/>
                <a:gd name="connsiteX229" fmla="*/ 1630832 w 4251654"/>
                <a:gd name="connsiteY229" fmla="*/ 861212 h 1670456"/>
                <a:gd name="connsiteX230" fmla="*/ 1669389 w 4251654"/>
                <a:gd name="connsiteY230" fmla="*/ 822808 h 1670456"/>
                <a:gd name="connsiteX231" fmla="*/ 1592123 w 4251654"/>
                <a:gd name="connsiteY231" fmla="*/ 822808 h 1670456"/>
                <a:gd name="connsiteX232" fmla="*/ 1630832 w 4251654"/>
                <a:gd name="connsiteY232" fmla="*/ 764743 h 1670456"/>
                <a:gd name="connsiteX233" fmla="*/ 1630832 w 4251654"/>
                <a:gd name="connsiteY233" fmla="*/ 841248 h 1670456"/>
                <a:gd name="connsiteX234" fmla="*/ 1669389 w 4251654"/>
                <a:gd name="connsiteY234" fmla="*/ 802996 h 1670456"/>
                <a:gd name="connsiteX235" fmla="*/ 1592123 w 4251654"/>
                <a:gd name="connsiteY235" fmla="*/ 802996 h 1670456"/>
                <a:gd name="connsiteX236" fmla="*/ 1632966 w 4251654"/>
                <a:gd name="connsiteY236" fmla="*/ 784555 h 1670456"/>
                <a:gd name="connsiteX237" fmla="*/ 1632966 w 4251654"/>
                <a:gd name="connsiteY237" fmla="*/ 861212 h 1670456"/>
                <a:gd name="connsiteX238" fmla="*/ 1671523 w 4251654"/>
                <a:gd name="connsiteY238" fmla="*/ 822808 h 1670456"/>
                <a:gd name="connsiteX239" fmla="*/ 1594256 w 4251654"/>
                <a:gd name="connsiteY239" fmla="*/ 822808 h 1670456"/>
                <a:gd name="connsiteX240" fmla="*/ 1595628 w 4251654"/>
                <a:gd name="connsiteY240" fmla="*/ 756056 h 1670456"/>
                <a:gd name="connsiteX241" fmla="*/ 1595628 w 4251654"/>
                <a:gd name="connsiteY241" fmla="*/ 832561 h 1670456"/>
                <a:gd name="connsiteX242" fmla="*/ 1634185 w 4251654"/>
                <a:gd name="connsiteY242" fmla="*/ 794309 h 1670456"/>
                <a:gd name="connsiteX243" fmla="*/ 1557071 w 4251654"/>
                <a:gd name="connsiteY243" fmla="*/ 794309 h 1670456"/>
                <a:gd name="connsiteX244" fmla="*/ 1597762 w 4251654"/>
                <a:gd name="connsiteY244" fmla="*/ 756056 h 1670456"/>
                <a:gd name="connsiteX245" fmla="*/ 1597762 w 4251654"/>
                <a:gd name="connsiteY245" fmla="*/ 832561 h 1670456"/>
                <a:gd name="connsiteX246" fmla="*/ 1636319 w 4251654"/>
                <a:gd name="connsiteY246" fmla="*/ 794309 h 1670456"/>
                <a:gd name="connsiteX247" fmla="*/ 1559052 w 4251654"/>
                <a:gd name="connsiteY247" fmla="*/ 794309 h 1670456"/>
                <a:gd name="connsiteX248" fmla="*/ 1551432 w 4251654"/>
                <a:gd name="connsiteY248" fmla="*/ 738530 h 1670456"/>
                <a:gd name="connsiteX249" fmla="*/ 1551432 w 4251654"/>
                <a:gd name="connsiteY249" fmla="*/ 815188 h 1670456"/>
                <a:gd name="connsiteX250" fmla="*/ 1589989 w 4251654"/>
                <a:gd name="connsiteY250" fmla="*/ 776783 h 1670456"/>
                <a:gd name="connsiteX251" fmla="*/ 1512722 w 4251654"/>
                <a:gd name="connsiteY251" fmla="*/ 776783 h 1670456"/>
                <a:gd name="connsiteX252" fmla="*/ 1547012 w 4251654"/>
                <a:gd name="connsiteY252" fmla="*/ 727558 h 1670456"/>
                <a:gd name="connsiteX253" fmla="*/ 1547012 w 4251654"/>
                <a:gd name="connsiteY253" fmla="*/ 804062 h 1670456"/>
                <a:gd name="connsiteX254" fmla="*/ 1585569 w 4251654"/>
                <a:gd name="connsiteY254" fmla="*/ 765962 h 1670456"/>
                <a:gd name="connsiteX255" fmla="*/ 1508455 w 4251654"/>
                <a:gd name="connsiteY255" fmla="*/ 765962 h 1670456"/>
                <a:gd name="connsiteX256" fmla="*/ 1536039 w 4251654"/>
                <a:gd name="connsiteY256" fmla="*/ 701345 h 1670456"/>
                <a:gd name="connsiteX257" fmla="*/ 1536039 w 4251654"/>
                <a:gd name="connsiteY257" fmla="*/ 777850 h 1670456"/>
                <a:gd name="connsiteX258" fmla="*/ 1574597 w 4251654"/>
                <a:gd name="connsiteY258" fmla="*/ 739750 h 1670456"/>
                <a:gd name="connsiteX259" fmla="*/ 1497330 w 4251654"/>
                <a:gd name="connsiteY259" fmla="*/ 739750 h 1670456"/>
                <a:gd name="connsiteX260" fmla="*/ 1505102 w 4251654"/>
                <a:gd name="connsiteY260" fmla="*/ 681533 h 1670456"/>
                <a:gd name="connsiteX261" fmla="*/ 1505102 w 4251654"/>
                <a:gd name="connsiteY261" fmla="*/ 758190 h 1670456"/>
                <a:gd name="connsiteX262" fmla="*/ 1543659 w 4251654"/>
                <a:gd name="connsiteY262" fmla="*/ 719785 h 1670456"/>
                <a:gd name="connsiteX263" fmla="*/ 1466545 w 4251654"/>
                <a:gd name="connsiteY263" fmla="*/ 719785 h 1670456"/>
                <a:gd name="connsiteX264" fmla="*/ 1520495 w 4251654"/>
                <a:gd name="connsiteY264" fmla="*/ 681533 h 1670456"/>
                <a:gd name="connsiteX265" fmla="*/ 1520495 w 4251654"/>
                <a:gd name="connsiteY265" fmla="*/ 758190 h 1670456"/>
                <a:gd name="connsiteX266" fmla="*/ 1559052 w 4251654"/>
                <a:gd name="connsiteY266" fmla="*/ 719785 h 1670456"/>
                <a:gd name="connsiteX267" fmla="*/ 1481938 w 4251654"/>
                <a:gd name="connsiteY267" fmla="*/ 719785 h 1670456"/>
                <a:gd name="connsiteX268" fmla="*/ 1527048 w 4251654"/>
                <a:gd name="connsiteY268" fmla="*/ 690524 h 1670456"/>
                <a:gd name="connsiteX269" fmla="*/ 1527048 w 4251654"/>
                <a:gd name="connsiteY269" fmla="*/ 767182 h 1670456"/>
                <a:gd name="connsiteX270" fmla="*/ 1565605 w 4251654"/>
                <a:gd name="connsiteY270" fmla="*/ 728777 h 1670456"/>
                <a:gd name="connsiteX271" fmla="*/ 1488339 w 4251654"/>
                <a:gd name="connsiteY271" fmla="*/ 728777 h 1670456"/>
                <a:gd name="connsiteX272" fmla="*/ 1476451 w 4251654"/>
                <a:gd name="connsiteY272" fmla="*/ 672694 h 1670456"/>
                <a:gd name="connsiteX273" fmla="*/ 1476451 w 4251654"/>
                <a:gd name="connsiteY273" fmla="*/ 749198 h 1670456"/>
                <a:gd name="connsiteX274" fmla="*/ 1515009 w 4251654"/>
                <a:gd name="connsiteY274" fmla="*/ 711098 h 1670456"/>
                <a:gd name="connsiteX275" fmla="*/ 1437894 w 4251654"/>
                <a:gd name="connsiteY275" fmla="*/ 711098 h 1670456"/>
                <a:gd name="connsiteX276" fmla="*/ 1465631 w 4251654"/>
                <a:gd name="connsiteY276" fmla="*/ 672694 h 1670456"/>
                <a:gd name="connsiteX277" fmla="*/ 1465631 w 4251654"/>
                <a:gd name="connsiteY277" fmla="*/ 749198 h 1670456"/>
                <a:gd name="connsiteX278" fmla="*/ 1504188 w 4251654"/>
                <a:gd name="connsiteY278" fmla="*/ 711098 h 1670456"/>
                <a:gd name="connsiteX279" fmla="*/ 1426921 w 4251654"/>
                <a:gd name="connsiteY279" fmla="*/ 711098 h 1670456"/>
                <a:gd name="connsiteX280" fmla="*/ 1264768 w 4251654"/>
                <a:gd name="connsiteY280" fmla="*/ 550469 h 1670456"/>
                <a:gd name="connsiteX281" fmla="*/ 1264768 w 4251654"/>
                <a:gd name="connsiteY281" fmla="*/ 626974 h 1670456"/>
                <a:gd name="connsiteX282" fmla="*/ 1303325 w 4251654"/>
                <a:gd name="connsiteY282" fmla="*/ 588721 h 1670456"/>
                <a:gd name="connsiteX283" fmla="*/ 1226210 w 4251654"/>
                <a:gd name="connsiteY283" fmla="*/ 588721 h 1670456"/>
                <a:gd name="connsiteX284" fmla="*/ 1244956 w 4251654"/>
                <a:gd name="connsiteY284" fmla="*/ 541782 h 1670456"/>
                <a:gd name="connsiteX285" fmla="*/ 1244956 w 4251654"/>
                <a:gd name="connsiteY285" fmla="*/ 618287 h 1670456"/>
                <a:gd name="connsiteX286" fmla="*/ 1283513 w 4251654"/>
                <a:gd name="connsiteY286" fmla="*/ 580034 h 1670456"/>
                <a:gd name="connsiteX287" fmla="*/ 1206399 w 4251654"/>
                <a:gd name="connsiteY287" fmla="*/ 580034 h 1670456"/>
                <a:gd name="connsiteX288" fmla="*/ 876757 w 4251654"/>
                <a:gd name="connsiteY288" fmla="*/ 331622 h 1670456"/>
                <a:gd name="connsiteX289" fmla="*/ 876757 w 4251654"/>
                <a:gd name="connsiteY289" fmla="*/ 408280 h 1670456"/>
                <a:gd name="connsiteX290" fmla="*/ 915314 w 4251654"/>
                <a:gd name="connsiteY290" fmla="*/ 369875 h 1670456"/>
                <a:gd name="connsiteX291" fmla="*/ 838200 w 4251654"/>
                <a:gd name="connsiteY291" fmla="*/ 369875 h 1670456"/>
                <a:gd name="connsiteX292" fmla="*/ 825855 w 4251654"/>
                <a:gd name="connsiteY292" fmla="*/ 305410 h 1670456"/>
                <a:gd name="connsiteX293" fmla="*/ 825855 w 4251654"/>
                <a:gd name="connsiteY293" fmla="*/ 381914 h 1670456"/>
                <a:gd name="connsiteX294" fmla="*/ 864413 w 4251654"/>
                <a:gd name="connsiteY294" fmla="*/ 343662 h 1670456"/>
                <a:gd name="connsiteX295" fmla="*/ 787298 w 4251654"/>
                <a:gd name="connsiteY295" fmla="*/ 343662 h 1670456"/>
                <a:gd name="connsiteX296" fmla="*/ 759714 w 4251654"/>
                <a:gd name="connsiteY296" fmla="*/ 252832 h 1670456"/>
                <a:gd name="connsiteX297" fmla="*/ 759714 w 4251654"/>
                <a:gd name="connsiteY297" fmla="*/ 329336 h 1670456"/>
                <a:gd name="connsiteX298" fmla="*/ 798271 w 4251654"/>
                <a:gd name="connsiteY298" fmla="*/ 291236 h 1670456"/>
                <a:gd name="connsiteX299" fmla="*/ 721157 w 4251654"/>
                <a:gd name="connsiteY299" fmla="*/ 291236 h 1670456"/>
                <a:gd name="connsiteX300" fmla="*/ 629564 w 4251654"/>
                <a:gd name="connsiteY300" fmla="*/ 220066 h 1670456"/>
                <a:gd name="connsiteX301" fmla="*/ 629564 w 4251654"/>
                <a:gd name="connsiteY301" fmla="*/ 296723 h 1670456"/>
                <a:gd name="connsiteX302" fmla="*/ 668274 w 4251654"/>
                <a:gd name="connsiteY302" fmla="*/ 258318 h 1670456"/>
                <a:gd name="connsiteX303" fmla="*/ 591160 w 4251654"/>
                <a:gd name="connsiteY303" fmla="*/ 258318 h 1670456"/>
                <a:gd name="connsiteX304" fmla="*/ 488442 w 4251654"/>
                <a:gd name="connsiteY304" fmla="*/ 149962 h 1670456"/>
                <a:gd name="connsiteX305" fmla="*/ 488442 w 4251654"/>
                <a:gd name="connsiteY305" fmla="*/ 226466 h 1670456"/>
                <a:gd name="connsiteX306" fmla="*/ 526999 w 4251654"/>
                <a:gd name="connsiteY306" fmla="*/ 188366 h 1670456"/>
                <a:gd name="connsiteX307" fmla="*/ 449885 w 4251654"/>
                <a:gd name="connsiteY307" fmla="*/ 188366 h 1670456"/>
                <a:gd name="connsiteX308" fmla="*/ 508254 w 4251654"/>
                <a:gd name="connsiteY308" fmla="*/ 149962 h 1670456"/>
                <a:gd name="connsiteX309" fmla="*/ 508254 w 4251654"/>
                <a:gd name="connsiteY309" fmla="*/ 226466 h 1670456"/>
                <a:gd name="connsiteX310" fmla="*/ 546964 w 4251654"/>
                <a:gd name="connsiteY310" fmla="*/ 188366 h 1670456"/>
                <a:gd name="connsiteX311" fmla="*/ 469849 w 4251654"/>
                <a:gd name="connsiteY311" fmla="*/ 188366 h 1670456"/>
                <a:gd name="connsiteX312" fmla="*/ 362712 w 4251654"/>
                <a:gd name="connsiteY312" fmla="*/ 108356 h 1670456"/>
                <a:gd name="connsiteX313" fmla="*/ 362712 w 4251654"/>
                <a:gd name="connsiteY313" fmla="*/ 184861 h 1670456"/>
                <a:gd name="connsiteX314" fmla="*/ 401269 w 4251654"/>
                <a:gd name="connsiteY314" fmla="*/ 146761 h 1670456"/>
                <a:gd name="connsiteX315" fmla="*/ 324155 w 4251654"/>
                <a:gd name="connsiteY315" fmla="*/ 146761 h 1670456"/>
                <a:gd name="connsiteX316" fmla="*/ 307543 w 4251654"/>
                <a:gd name="connsiteY316" fmla="*/ 73457 h 1670456"/>
                <a:gd name="connsiteX317" fmla="*/ 307543 w 4251654"/>
                <a:gd name="connsiteY317" fmla="*/ 149962 h 1670456"/>
                <a:gd name="connsiteX318" fmla="*/ 346253 w 4251654"/>
                <a:gd name="connsiteY318" fmla="*/ 111709 h 1670456"/>
                <a:gd name="connsiteX319" fmla="*/ 268986 w 4251654"/>
                <a:gd name="connsiteY319" fmla="*/ 111709 h 1670456"/>
                <a:gd name="connsiteX320" fmla="*/ 170840 w 4251654"/>
                <a:gd name="connsiteY320" fmla="*/ 32004 h 1670456"/>
                <a:gd name="connsiteX321" fmla="*/ 170840 w 4251654"/>
                <a:gd name="connsiteY321" fmla="*/ 108661 h 1670456"/>
                <a:gd name="connsiteX322" fmla="*/ 209550 w 4251654"/>
                <a:gd name="connsiteY322" fmla="*/ 70256 h 1670456"/>
                <a:gd name="connsiteX323" fmla="*/ 132283 w 4251654"/>
                <a:gd name="connsiteY323" fmla="*/ 70256 h 1670456"/>
                <a:gd name="connsiteX324" fmla="*/ 38709 w 4251654"/>
                <a:gd name="connsiteY324" fmla="*/ 0 h 1670456"/>
                <a:gd name="connsiteX325" fmla="*/ 38709 w 4251654"/>
                <a:gd name="connsiteY325" fmla="*/ 76657 h 1670456"/>
                <a:gd name="connsiteX326" fmla="*/ 77267 w 4251654"/>
                <a:gd name="connsiteY326" fmla="*/ 38252 h 1670456"/>
                <a:gd name="connsiteX327" fmla="*/ 0 w 4251654"/>
                <a:gd name="connsiteY327" fmla="*/ 38252 h 1670456"/>
                <a:gd name="connsiteX328" fmla="*/ 40995 w 4251654"/>
                <a:gd name="connsiteY328" fmla="*/ 0 h 1670456"/>
                <a:gd name="connsiteX329" fmla="*/ 40995 w 4251654"/>
                <a:gd name="connsiteY329" fmla="*/ 76657 h 1670456"/>
                <a:gd name="connsiteX330" fmla="*/ 79553 w 4251654"/>
                <a:gd name="connsiteY330" fmla="*/ 38252 h 1670456"/>
                <a:gd name="connsiteX331" fmla="*/ 2286 w 4251654"/>
                <a:gd name="connsiteY331" fmla="*/ 38252 h 1670456"/>
                <a:gd name="connsiteX332" fmla="*/ 2766517 w 4251654"/>
                <a:gd name="connsiteY332" fmla="*/ 1349197 h 1670456"/>
                <a:gd name="connsiteX333" fmla="*/ 2766517 w 4251654"/>
                <a:gd name="connsiteY333" fmla="*/ 1425702 h 1670456"/>
                <a:gd name="connsiteX334" fmla="*/ 2805074 w 4251654"/>
                <a:gd name="connsiteY334" fmla="*/ 1387450 h 1670456"/>
                <a:gd name="connsiteX335" fmla="*/ 2727960 w 4251654"/>
                <a:gd name="connsiteY335" fmla="*/ 1387450 h 1670456"/>
                <a:gd name="connsiteX336" fmla="*/ 2786177 w 4251654"/>
                <a:gd name="connsiteY336" fmla="*/ 1349197 h 1670456"/>
                <a:gd name="connsiteX337" fmla="*/ 2786177 w 4251654"/>
                <a:gd name="connsiteY337" fmla="*/ 1425702 h 1670456"/>
                <a:gd name="connsiteX338" fmla="*/ 2824734 w 4251654"/>
                <a:gd name="connsiteY338" fmla="*/ 1387450 h 1670456"/>
                <a:gd name="connsiteX339" fmla="*/ 2747467 w 4251654"/>
                <a:gd name="connsiteY339" fmla="*/ 1387450 h 1670456"/>
                <a:gd name="connsiteX340" fmla="*/ 2806293 w 4251654"/>
                <a:gd name="connsiteY340" fmla="*/ 1366571 h 1670456"/>
                <a:gd name="connsiteX341" fmla="*/ 2806293 w 4251654"/>
                <a:gd name="connsiteY341" fmla="*/ 1443076 h 1670456"/>
                <a:gd name="connsiteX342" fmla="*/ 2844851 w 4251654"/>
                <a:gd name="connsiteY342" fmla="*/ 1404823 h 1670456"/>
                <a:gd name="connsiteX343" fmla="*/ 2767584 w 4251654"/>
                <a:gd name="connsiteY343" fmla="*/ 1404823 h 1670456"/>
                <a:gd name="connsiteX344" fmla="*/ 2998013 w 4251654"/>
                <a:gd name="connsiteY344" fmla="*/ 1469288 h 1670456"/>
                <a:gd name="connsiteX345" fmla="*/ 2998013 w 4251654"/>
                <a:gd name="connsiteY345" fmla="*/ 1545793 h 1670456"/>
                <a:gd name="connsiteX346" fmla="*/ 3036570 w 4251654"/>
                <a:gd name="connsiteY346" fmla="*/ 1507541 h 1670456"/>
                <a:gd name="connsiteX347" fmla="*/ 2959303 w 4251654"/>
                <a:gd name="connsiteY347" fmla="*/ 1507541 h 1670456"/>
                <a:gd name="connsiteX348" fmla="*/ 3500780 w 4251654"/>
                <a:gd name="connsiteY348" fmla="*/ 1593952 h 1670456"/>
                <a:gd name="connsiteX349" fmla="*/ 3500780 w 4251654"/>
                <a:gd name="connsiteY349" fmla="*/ 1670456 h 1670456"/>
                <a:gd name="connsiteX350" fmla="*/ 3539338 w 4251654"/>
                <a:gd name="connsiteY350" fmla="*/ 1632204 h 1670456"/>
                <a:gd name="connsiteX351" fmla="*/ 3462223 w 4251654"/>
                <a:gd name="connsiteY351" fmla="*/ 1632204 h 1670456"/>
                <a:gd name="connsiteX352" fmla="*/ 3505200 w 4251654"/>
                <a:gd name="connsiteY352" fmla="*/ 1593952 h 1670456"/>
                <a:gd name="connsiteX353" fmla="*/ 3505200 w 4251654"/>
                <a:gd name="connsiteY353" fmla="*/ 1670456 h 1670456"/>
                <a:gd name="connsiteX354" fmla="*/ 3543757 w 4251654"/>
                <a:gd name="connsiteY354" fmla="*/ 1632204 h 1670456"/>
                <a:gd name="connsiteX355" fmla="*/ 3466643 w 4251654"/>
                <a:gd name="connsiteY355" fmla="*/ 1632204 h 167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</a:cxnLst>
              <a:rect l="l" t="t" r="r" b="b"/>
              <a:pathLst>
                <a:path w="4251654" h="1670456">
                  <a:moveTo>
                    <a:pt x="4213098" y="1593952"/>
                  </a:moveTo>
                  <a:lnTo>
                    <a:pt x="4213098" y="1670456"/>
                  </a:lnTo>
                  <a:moveTo>
                    <a:pt x="4251655" y="1632204"/>
                  </a:moveTo>
                  <a:lnTo>
                    <a:pt x="4174541" y="1632204"/>
                  </a:lnTo>
                  <a:moveTo>
                    <a:pt x="4142384" y="1593952"/>
                  </a:moveTo>
                  <a:lnTo>
                    <a:pt x="4142384" y="1670456"/>
                  </a:lnTo>
                  <a:moveTo>
                    <a:pt x="4181094" y="1632204"/>
                  </a:moveTo>
                  <a:lnTo>
                    <a:pt x="4103827" y="1632204"/>
                  </a:lnTo>
                  <a:moveTo>
                    <a:pt x="4107485" y="1593952"/>
                  </a:moveTo>
                  <a:lnTo>
                    <a:pt x="4107485" y="1670456"/>
                  </a:lnTo>
                  <a:moveTo>
                    <a:pt x="4146194" y="1632204"/>
                  </a:moveTo>
                  <a:lnTo>
                    <a:pt x="4068928" y="1632204"/>
                  </a:lnTo>
                  <a:moveTo>
                    <a:pt x="3931158" y="1593952"/>
                  </a:moveTo>
                  <a:lnTo>
                    <a:pt x="3931158" y="1670456"/>
                  </a:lnTo>
                  <a:moveTo>
                    <a:pt x="3969715" y="1632204"/>
                  </a:moveTo>
                  <a:lnTo>
                    <a:pt x="3892449" y="1632204"/>
                  </a:lnTo>
                  <a:moveTo>
                    <a:pt x="3770071" y="1593952"/>
                  </a:moveTo>
                  <a:lnTo>
                    <a:pt x="3770071" y="1670456"/>
                  </a:lnTo>
                  <a:moveTo>
                    <a:pt x="3808629" y="1632204"/>
                  </a:moveTo>
                  <a:lnTo>
                    <a:pt x="3731362" y="1632204"/>
                  </a:lnTo>
                  <a:moveTo>
                    <a:pt x="3758946" y="1593952"/>
                  </a:moveTo>
                  <a:lnTo>
                    <a:pt x="3758946" y="1670456"/>
                  </a:lnTo>
                  <a:moveTo>
                    <a:pt x="3797503" y="1632204"/>
                  </a:moveTo>
                  <a:lnTo>
                    <a:pt x="3720236" y="1632204"/>
                  </a:lnTo>
                  <a:moveTo>
                    <a:pt x="3712464" y="1593952"/>
                  </a:moveTo>
                  <a:lnTo>
                    <a:pt x="3712464" y="1670456"/>
                  </a:lnTo>
                  <a:moveTo>
                    <a:pt x="3751021" y="1632204"/>
                  </a:moveTo>
                  <a:lnTo>
                    <a:pt x="3673907" y="1632204"/>
                  </a:lnTo>
                  <a:moveTo>
                    <a:pt x="3668420" y="1593952"/>
                  </a:moveTo>
                  <a:lnTo>
                    <a:pt x="3668420" y="1670456"/>
                  </a:lnTo>
                  <a:moveTo>
                    <a:pt x="3706978" y="1632204"/>
                  </a:moveTo>
                  <a:lnTo>
                    <a:pt x="3629711" y="1632204"/>
                  </a:lnTo>
                  <a:moveTo>
                    <a:pt x="3626510" y="1593952"/>
                  </a:moveTo>
                  <a:lnTo>
                    <a:pt x="3626510" y="1670456"/>
                  </a:lnTo>
                  <a:moveTo>
                    <a:pt x="3665068" y="1632204"/>
                  </a:moveTo>
                  <a:lnTo>
                    <a:pt x="3587801" y="1632204"/>
                  </a:lnTo>
                  <a:moveTo>
                    <a:pt x="3452469" y="1593952"/>
                  </a:moveTo>
                  <a:lnTo>
                    <a:pt x="3452469" y="1670456"/>
                  </a:lnTo>
                  <a:moveTo>
                    <a:pt x="3491027" y="1632204"/>
                  </a:moveTo>
                  <a:lnTo>
                    <a:pt x="3413760" y="1632204"/>
                  </a:lnTo>
                  <a:moveTo>
                    <a:pt x="3386176" y="1593952"/>
                  </a:moveTo>
                  <a:lnTo>
                    <a:pt x="3386176" y="1670456"/>
                  </a:lnTo>
                  <a:moveTo>
                    <a:pt x="3424733" y="1632204"/>
                  </a:moveTo>
                  <a:lnTo>
                    <a:pt x="3347466" y="1632204"/>
                  </a:lnTo>
                  <a:moveTo>
                    <a:pt x="3304794" y="1593952"/>
                  </a:moveTo>
                  <a:lnTo>
                    <a:pt x="3304794" y="1670456"/>
                  </a:lnTo>
                  <a:moveTo>
                    <a:pt x="3343351" y="1632204"/>
                  </a:moveTo>
                  <a:lnTo>
                    <a:pt x="3266237" y="1632204"/>
                  </a:lnTo>
                  <a:moveTo>
                    <a:pt x="3198571" y="1539240"/>
                  </a:moveTo>
                  <a:lnTo>
                    <a:pt x="3198571" y="1615745"/>
                  </a:lnTo>
                  <a:moveTo>
                    <a:pt x="3237129" y="1577492"/>
                  </a:moveTo>
                  <a:lnTo>
                    <a:pt x="3160014" y="1577492"/>
                  </a:lnTo>
                  <a:moveTo>
                    <a:pt x="3169920" y="1539240"/>
                  </a:moveTo>
                  <a:lnTo>
                    <a:pt x="3169920" y="1615745"/>
                  </a:lnTo>
                  <a:moveTo>
                    <a:pt x="3208477" y="1577492"/>
                  </a:moveTo>
                  <a:lnTo>
                    <a:pt x="3131363" y="1577492"/>
                  </a:lnTo>
                  <a:moveTo>
                    <a:pt x="3139288" y="1539240"/>
                  </a:moveTo>
                  <a:lnTo>
                    <a:pt x="3139288" y="1615745"/>
                  </a:lnTo>
                  <a:moveTo>
                    <a:pt x="3177845" y="1577492"/>
                  </a:moveTo>
                  <a:lnTo>
                    <a:pt x="3100730" y="1577492"/>
                  </a:lnTo>
                  <a:moveTo>
                    <a:pt x="2982773" y="1469288"/>
                  </a:moveTo>
                  <a:lnTo>
                    <a:pt x="2982773" y="1545793"/>
                  </a:lnTo>
                  <a:moveTo>
                    <a:pt x="3021330" y="1507541"/>
                  </a:moveTo>
                  <a:lnTo>
                    <a:pt x="2944216" y="1507541"/>
                  </a:lnTo>
                  <a:moveTo>
                    <a:pt x="2876855" y="1405738"/>
                  </a:moveTo>
                  <a:lnTo>
                    <a:pt x="2876855" y="1482242"/>
                  </a:lnTo>
                  <a:moveTo>
                    <a:pt x="2915412" y="1443990"/>
                  </a:moveTo>
                  <a:lnTo>
                    <a:pt x="2838145" y="1443990"/>
                  </a:lnTo>
                  <a:moveTo>
                    <a:pt x="2825953" y="1386383"/>
                  </a:moveTo>
                  <a:lnTo>
                    <a:pt x="2825953" y="1462888"/>
                  </a:lnTo>
                  <a:moveTo>
                    <a:pt x="2864510" y="1424635"/>
                  </a:moveTo>
                  <a:lnTo>
                    <a:pt x="2787396" y="1424635"/>
                  </a:lnTo>
                  <a:moveTo>
                    <a:pt x="2836926" y="1386383"/>
                  </a:moveTo>
                  <a:lnTo>
                    <a:pt x="2836926" y="1462888"/>
                  </a:lnTo>
                  <a:moveTo>
                    <a:pt x="2875483" y="1424635"/>
                  </a:moveTo>
                  <a:lnTo>
                    <a:pt x="2798216" y="1424635"/>
                  </a:lnTo>
                  <a:moveTo>
                    <a:pt x="2831592" y="1386383"/>
                  </a:moveTo>
                  <a:lnTo>
                    <a:pt x="2831592" y="1462888"/>
                  </a:lnTo>
                  <a:moveTo>
                    <a:pt x="2870149" y="1424635"/>
                  </a:moveTo>
                  <a:lnTo>
                    <a:pt x="2793035" y="1424635"/>
                  </a:lnTo>
                  <a:moveTo>
                    <a:pt x="2755392" y="1331519"/>
                  </a:moveTo>
                  <a:lnTo>
                    <a:pt x="2755392" y="1408176"/>
                  </a:lnTo>
                  <a:moveTo>
                    <a:pt x="2794102" y="1369771"/>
                  </a:moveTo>
                  <a:lnTo>
                    <a:pt x="2716987" y="1369771"/>
                  </a:lnTo>
                  <a:moveTo>
                    <a:pt x="2689250" y="1331519"/>
                  </a:moveTo>
                  <a:lnTo>
                    <a:pt x="2689250" y="1408176"/>
                  </a:lnTo>
                  <a:moveTo>
                    <a:pt x="2727960" y="1369771"/>
                  </a:moveTo>
                  <a:lnTo>
                    <a:pt x="2650846" y="1369771"/>
                  </a:lnTo>
                  <a:moveTo>
                    <a:pt x="2680411" y="1331519"/>
                  </a:moveTo>
                  <a:lnTo>
                    <a:pt x="2680411" y="1408176"/>
                  </a:lnTo>
                  <a:moveTo>
                    <a:pt x="2719121" y="1369771"/>
                  </a:moveTo>
                  <a:lnTo>
                    <a:pt x="2642006" y="1369771"/>
                  </a:lnTo>
                  <a:moveTo>
                    <a:pt x="2570073" y="1252576"/>
                  </a:moveTo>
                  <a:lnTo>
                    <a:pt x="2570073" y="1329080"/>
                  </a:lnTo>
                  <a:moveTo>
                    <a:pt x="2608783" y="1290828"/>
                  </a:moveTo>
                  <a:lnTo>
                    <a:pt x="2531669" y="1290828"/>
                  </a:lnTo>
                  <a:moveTo>
                    <a:pt x="2508352" y="1222096"/>
                  </a:moveTo>
                  <a:lnTo>
                    <a:pt x="2508352" y="1298600"/>
                  </a:lnTo>
                  <a:moveTo>
                    <a:pt x="2547061" y="1260348"/>
                  </a:moveTo>
                  <a:lnTo>
                    <a:pt x="2469794" y="1260348"/>
                  </a:lnTo>
                  <a:moveTo>
                    <a:pt x="2544013" y="1222096"/>
                  </a:moveTo>
                  <a:lnTo>
                    <a:pt x="2544013" y="1298600"/>
                  </a:lnTo>
                  <a:moveTo>
                    <a:pt x="2582570" y="1260348"/>
                  </a:moveTo>
                  <a:lnTo>
                    <a:pt x="2505456" y="1260348"/>
                  </a:lnTo>
                  <a:moveTo>
                    <a:pt x="2550262" y="1222096"/>
                  </a:moveTo>
                  <a:lnTo>
                    <a:pt x="2550262" y="1298600"/>
                  </a:lnTo>
                  <a:moveTo>
                    <a:pt x="2588819" y="1260348"/>
                  </a:moveTo>
                  <a:lnTo>
                    <a:pt x="2511704" y="1260348"/>
                  </a:lnTo>
                  <a:moveTo>
                    <a:pt x="2453335" y="1206703"/>
                  </a:moveTo>
                  <a:lnTo>
                    <a:pt x="2453335" y="1283360"/>
                  </a:lnTo>
                  <a:moveTo>
                    <a:pt x="2491892" y="1244956"/>
                  </a:moveTo>
                  <a:lnTo>
                    <a:pt x="2414626" y="1244956"/>
                  </a:lnTo>
                  <a:moveTo>
                    <a:pt x="2232965" y="1163117"/>
                  </a:moveTo>
                  <a:lnTo>
                    <a:pt x="2232965" y="1239622"/>
                  </a:lnTo>
                  <a:moveTo>
                    <a:pt x="2271522" y="1201522"/>
                  </a:moveTo>
                  <a:lnTo>
                    <a:pt x="2194408" y="1201522"/>
                  </a:lnTo>
                  <a:moveTo>
                    <a:pt x="2261769" y="1163117"/>
                  </a:moveTo>
                  <a:lnTo>
                    <a:pt x="2261769" y="1239622"/>
                  </a:lnTo>
                  <a:moveTo>
                    <a:pt x="2300326" y="1201522"/>
                  </a:moveTo>
                  <a:lnTo>
                    <a:pt x="2223211" y="1201522"/>
                  </a:lnTo>
                  <a:moveTo>
                    <a:pt x="2267864" y="1163117"/>
                  </a:moveTo>
                  <a:lnTo>
                    <a:pt x="2267864" y="1239622"/>
                  </a:lnTo>
                  <a:moveTo>
                    <a:pt x="2306422" y="1201522"/>
                  </a:moveTo>
                  <a:lnTo>
                    <a:pt x="2229307" y="1201522"/>
                  </a:lnTo>
                  <a:moveTo>
                    <a:pt x="2286000" y="1163117"/>
                  </a:moveTo>
                  <a:lnTo>
                    <a:pt x="2286000" y="1239622"/>
                  </a:lnTo>
                  <a:moveTo>
                    <a:pt x="2324709" y="1201522"/>
                  </a:moveTo>
                  <a:lnTo>
                    <a:pt x="2247443" y="1201522"/>
                  </a:lnTo>
                  <a:moveTo>
                    <a:pt x="2292096" y="1163117"/>
                  </a:moveTo>
                  <a:lnTo>
                    <a:pt x="2292096" y="1239622"/>
                  </a:lnTo>
                  <a:moveTo>
                    <a:pt x="2330806" y="1201522"/>
                  </a:moveTo>
                  <a:lnTo>
                    <a:pt x="2253539" y="1201522"/>
                  </a:lnTo>
                  <a:moveTo>
                    <a:pt x="2197608" y="1149858"/>
                  </a:moveTo>
                  <a:lnTo>
                    <a:pt x="2197608" y="1226363"/>
                  </a:lnTo>
                  <a:moveTo>
                    <a:pt x="2236165" y="1188110"/>
                  </a:moveTo>
                  <a:lnTo>
                    <a:pt x="2159051" y="1188110"/>
                  </a:lnTo>
                  <a:moveTo>
                    <a:pt x="2179777" y="1149858"/>
                  </a:moveTo>
                  <a:lnTo>
                    <a:pt x="2179777" y="1226363"/>
                  </a:lnTo>
                  <a:moveTo>
                    <a:pt x="2218334" y="1188110"/>
                  </a:moveTo>
                  <a:lnTo>
                    <a:pt x="2141220" y="1188110"/>
                  </a:lnTo>
                  <a:moveTo>
                    <a:pt x="2131314" y="1112977"/>
                  </a:moveTo>
                  <a:lnTo>
                    <a:pt x="2131314" y="1189482"/>
                  </a:lnTo>
                  <a:moveTo>
                    <a:pt x="2169871" y="1151230"/>
                  </a:moveTo>
                  <a:lnTo>
                    <a:pt x="2092604" y="1151230"/>
                  </a:lnTo>
                  <a:moveTo>
                    <a:pt x="2120493" y="1099566"/>
                  </a:moveTo>
                  <a:lnTo>
                    <a:pt x="2120493" y="1176071"/>
                  </a:lnTo>
                  <a:moveTo>
                    <a:pt x="2159051" y="1137818"/>
                  </a:moveTo>
                  <a:lnTo>
                    <a:pt x="2081936" y="1137818"/>
                  </a:lnTo>
                  <a:moveTo>
                    <a:pt x="2124913" y="1099566"/>
                  </a:moveTo>
                  <a:lnTo>
                    <a:pt x="2124913" y="1176071"/>
                  </a:lnTo>
                  <a:moveTo>
                    <a:pt x="2163470" y="1137818"/>
                  </a:moveTo>
                  <a:lnTo>
                    <a:pt x="2086203" y="1137818"/>
                  </a:lnTo>
                  <a:moveTo>
                    <a:pt x="2056638" y="1075334"/>
                  </a:moveTo>
                  <a:lnTo>
                    <a:pt x="2056638" y="1151839"/>
                  </a:lnTo>
                  <a:moveTo>
                    <a:pt x="2095195" y="1113587"/>
                  </a:moveTo>
                  <a:lnTo>
                    <a:pt x="2018081" y="1113587"/>
                  </a:lnTo>
                  <a:moveTo>
                    <a:pt x="2041093" y="1062380"/>
                  </a:moveTo>
                  <a:lnTo>
                    <a:pt x="2041093" y="1138885"/>
                  </a:lnTo>
                  <a:moveTo>
                    <a:pt x="2079650" y="1100785"/>
                  </a:moveTo>
                  <a:lnTo>
                    <a:pt x="2002383" y="1100785"/>
                  </a:lnTo>
                  <a:moveTo>
                    <a:pt x="2025549" y="1038301"/>
                  </a:moveTo>
                  <a:lnTo>
                    <a:pt x="2025549" y="1114958"/>
                  </a:lnTo>
                  <a:moveTo>
                    <a:pt x="2064106" y="1076706"/>
                  </a:moveTo>
                  <a:lnTo>
                    <a:pt x="1986839" y="1076706"/>
                  </a:lnTo>
                  <a:moveTo>
                    <a:pt x="1994763" y="1038301"/>
                  </a:moveTo>
                  <a:lnTo>
                    <a:pt x="1994763" y="1114958"/>
                  </a:lnTo>
                  <a:moveTo>
                    <a:pt x="2033321" y="1076706"/>
                  </a:moveTo>
                  <a:lnTo>
                    <a:pt x="1956054" y="1076706"/>
                  </a:lnTo>
                  <a:moveTo>
                    <a:pt x="1979371" y="1038301"/>
                  </a:moveTo>
                  <a:lnTo>
                    <a:pt x="1979371" y="1114958"/>
                  </a:lnTo>
                  <a:moveTo>
                    <a:pt x="2018081" y="1076706"/>
                  </a:moveTo>
                  <a:lnTo>
                    <a:pt x="1940814" y="1076706"/>
                  </a:lnTo>
                  <a:moveTo>
                    <a:pt x="1919630" y="1027176"/>
                  </a:moveTo>
                  <a:lnTo>
                    <a:pt x="1919630" y="1103833"/>
                  </a:lnTo>
                  <a:moveTo>
                    <a:pt x="1958340" y="1065581"/>
                  </a:moveTo>
                  <a:lnTo>
                    <a:pt x="1881226" y="1065581"/>
                  </a:lnTo>
                  <a:moveTo>
                    <a:pt x="1944014" y="1027176"/>
                  </a:moveTo>
                  <a:lnTo>
                    <a:pt x="1944014" y="1103833"/>
                  </a:lnTo>
                  <a:moveTo>
                    <a:pt x="1982572" y="1065581"/>
                  </a:moveTo>
                  <a:lnTo>
                    <a:pt x="1905305" y="1065581"/>
                  </a:lnTo>
                  <a:moveTo>
                    <a:pt x="1948434" y="1027176"/>
                  </a:moveTo>
                  <a:lnTo>
                    <a:pt x="1948434" y="1103833"/>
                  </a:lnTo>
                  <a:moveTo>
                    <a:pt x="1986991" y="1065581"/>
                  </a:moveTo>
                  <a:lnTo>
                    <a:pt x="1909724" y="1065581"/>
                  </a:lnTo>
                  <a:moveTo>
                    <a:pt x="1880006" y="1027176"/>
                  </a:moveTo>
                  <a:lnTo>
                    <a:pt x="1880006" y="1103833"/>
                  </a:lnTo>
                  <a:moveTo>
                    <a:pt x="1918563" y="1065581"/>
                  </a:moveTo>
                  <a:lnTo>
                    <a:pt x="1841297" y="1065581"/>
                  </a:lnTo>
                  <a:moveTo>
                    <a:pt x="1853336" y="1005688"/>
                  </a:moveTo>
                  <a:lnTo>
                    <a:pt x="1853336" y="1082345"/>
                  </a:lnTo>
                  <a:moveTo>
                    <a:pt x="1892046" y="1043940"/>
                  </a:moveTo>
                  <a:lnTo>
                    <a:pt x="1814932" y="1043940"/>
                  </a:lnTo>
                  <a:moveTo>
                    <a:pt x="1849069" y="994715"/>
                  </a:moveTo>
                  <a:lnTo>
                    <a:pt x="1849069" y="1071220"/>
                  </a:lnTo>
                  <a:moveTo>
                    <a:pt x="1887626" y="1032967"/>
                  </a:moveTo>
                  <a:lnTo>
                    <a:pt x="1810359" y="1032967"/>
                  </a:lnTo>
                  <a:moveTo>
                    <a:pt x="1822704" y="985723"/>
                  </a:moveTo>
                  <a:lnTo>
                    <a:pt x="1822704" y="1062228"/>
                  </a:lnTo>
                  <a:moveTo>
                    <a:pt x="1861261" y="1023976"/>
                  </a:moveTo>
                  <a:lnTo>
                    <a:pt x="1784147" y="1023976"/>
                  </a:lnTo>
                  <a:moveTo>
                    <a:pt x="1793900" y="963930"/>
                  </a:moveTo>
                  <a:lnTo>
                    <a:pt x="1793900" y="1040435"/>
                  </a:lnTo>
                  <a:moveTo>
                    <a:pt x="1832458" y="1002182"/>
                  </a:moveTo>
                  <a:lnTo>
                    <a:pt x="1755343" y="1002182"/>
                  </a:lnTo>
                  <a:moveTo>
                    <a:pt x="1798472" y="963930"/>
                  </a:moveTo>
                  <a:lnTo>
                    <a:pt x="1798472" y="1040435"/>
                  </a:lnTo>
                  <a:moveTo>
                    <a:pt x="1837029" y="1002182"/>
                  </a:moveTo>
                  <a:lnTo>
                    <a:pt x="1759763" y="1002182"/>
                  </a:lnTo>
                  <a:moveTo>
                    <a:pt x="1716633" y="883006"/>
                  </a:moveTo>
                  <a:lnTo>
                    <a:pt x="1716633" y="959510"/>
                  </a:lnTo>
                  <a:moveTo>
                    <a:pt x="1755343" y="921258"/>
                  </a:moveTo>
                  <a:lnTo>
                    <a:pt x="1678229" y="921258"/>
                  </a:lnTo>
                  <a:moveTo>
                    <a:pt x="1703679" y="863194"/>
                  </a:moveTo>
                  <a:lnTo>
                    <a:pt x="1703679" y="939698"/>
                  </a:lnTo>
                  <a:moveTo>
                    <a:pt x="1742237" y="901446"/>
                  </a:moveTo>
                  <a:lnTo>
                    <a:pt x="1665122" y="901446"/>
                  </a:lnTo>
                  <a:moveTo>
                    <a:pt x="1684020" y="863194"/>
                  </a:moveTo>
                  <a:lnTo>
                    <a:pt x="1684020" y="939698"/>
                  </a:lnTo>
                  <a:moveTo>
                    <a:pt x="1722577" y="901446"/>
                  </a:moveTo>
                  <a:lnTo>
                    <a:pt x="1645310" y="901446"/>
                  </a:lnTo>
                  <a:moveTo>
                    <a:pt x="1668323" y="863194"/>
                  </a:moveTo>
                  <a:lnTo>
                    <a:pt x="1668323" y="939698"/>
                  </a:lnTo>
                  <a:moveTo>
                    <a:pt x="1706880" y="901446"/>
                  </a:moveTo>
                  <a:lnTo>
                    <a:pt x="1629613" y="901446"/>
                  </a:lnTo>
                  <a:moveTo>
                    <a:pt x="1646225" y="804215"/>
                  </a:moveTo>
                  <a:lnTo>
                    <a:pt x="1646225" y="880720"/>
                  </a:lnTo>
                  <a:moveTo>
                    <a:pt x="1684782" y="842467"/>
                  </a:moveTo>
                  <a:lnTo>
                    <a:pt x="1607668" y="842467"/>
                  </a:lnTo>
                  <a:moveTo>
                    <a:pt x="1630832" y="784555"/>
                  </a:moveTo>
                  <a:lnTo>
                    <a:pt x="1630832" y="861212"/>
                  </a:lnTo>
                  <a:moveTo>
                    <a:pt x="1669389" y="822808"/>
                  </a:moveTo>
                  <a:lnTo>
                    <a:pt x="1592123" y="822808"/>
                  </a:lnTo>
                  <a:moveTo>
                    <a:pt x="1630832" y="764743"/>
                  </a:moveTo>
                  <a:lnTo>
                    <a:pt x="1630832" y="841248"/>
                  </a:lnTo>
                  <a:moveTo>
                    <a:pt x="1669389" y="802996"/>
                  </a:moveTo>
                  <a:lnTo>
                    <a:pt x="1592123" y="802996"/>
                  </a:lnTo>
                  <a:moveTo>
                    <a:pt x="1632966" y="784555"/>
                  </a:moveTo>
                  <a:lnTo>
                    <a:pt x="1632966" y="861212"/>
                  </a:lnTo>
                  <a:moveTo>
                    <a:pt x="1671523" y="822808"/>
                  </a:moveTo>
                  <a:lnTo>
                    <a:pt x="1594256" y="822808"/>
                  </a:lnTo>
                  <a:moveTo>
                    <a:pt x="1595628" y="756056"/>
                  </a:moveTo>
                  <a:lnTo>
                    <a:pt x="1595628" y="832561"/>
                  </a:lnTo>
                  <a:moveTo>
                    <a:pt x="1634185" y="794309"/>
                  </a:moveTo>
                  <a:lnTo>
                    <a:pt x="1557071" y="794309"/>
                  </a:lnTo>
                  <a:moveTo>
                    <a:pt x="1597762" y="756056"/>
                  </a:moveTo>
                  <a:lnTo>
                    <a:pt x="1597762" y="832561"/>
                  </a:lnTo>
                  <a:moveTo>
                    <a:pt x="1636319" y="794309"/>
                  </a:moveTo>
                  <a:lnTo>
                    <a:pt x="1559052" y="794309"/>
                  </a:lnTo>
                  <a:moveTo>
                    <a:pt x="1551432" y="738530"/>
                  </a:moveTo>
                  <a:lnTo>
                    <a:pt x="1551432" y="815188"/>
                  </a:lnTo>
                  <a:moveTo>
                    <a:pt x="1589989" y="776783"/>
                  </a:moveTo>
                  <a:lnTo>
                    <a:pt x="1512722" y="776783"/>
                  </a:lnTo>
                  <a:moveTo>
                    <a:pt x="1547012" y="727558"/>
                  </a:moveTo>
                  <a:lnTo>
                    <a:pt x="1547012" y="804062"/>
                  </a:lnTo>
                  <a:moveTo>
                    <a:pt x="1585569" y="765962"/>
                  </a:moveTo>
                  <a:lnTo>
                    <a:pt x="1508455" y="765962"/>
                  </a:lnTo>
                  <a:moveTo>
                    <a:pt x="1536039" y="701345"/>
                  </a:moveTo>
                  <a:lnTo>
                    <a:pt x="1536039" y="777850"/>
                  </a:lnTo>
                  <a:moveTo>
                    <a:pt x="1574597" y="739750"/>
                  </a:moveTo>
                  <a:lnTo>
                    <a:pt x="1497330" y="739750"/>
                  </a:lnTo>
                  <a:moveTo>
                    <a:pt x="1505102" y="681533"/>
                  </a:moveTo>
                  <a:lnTo>
                    <a:pt x="1505102" y="758190"/>
                  </a:lnTo>
                  <a:moveTo>
                    <a:pt x="1543659" y="719785"/>
                  </a:moveTo>
                  <a:lnTo>
                    <a:pt x="1466545" y="719785"/>
                  </a:lnTo>
                  <a:moveTo>
                    <a:pt x="1520495" y="681533"/>
                  </a:moveTo>
                  <a:lnTo>
                    <a:pt x="1520495" y="758190"/>
                  </a:lnTo>
                  <a:moveTo>
                    <a:pt x="1559052" y="719785"/>
                  </a:moveTo>
                  <a:lnTo>
                    <a:pt x="1481938" y="719785"/>
                  </a:lnTo>
                  <a:moveTo>
                    <a:pt x="1527048" y="690524"/>
                  </a:moveTo>
                  <a:lnTo>
                    <a:pt x="1527048" y="767182"/>
                  </a:lnTo>
                  <a:moveTo>
                    <a:pt x="1565605" y="728777"/>
                  </a:moveTo>
                  <a:lnTo>
                    <a:pt x="1488339" y="728777"/>
                  </a:lnTo>
                  <a:moveTo>
                    <a:pt x="1476451" y="672694"/>
                  </a:moveTo>
                  <a:lnTo>
                    <a:pt x="1476451" y="749198"/>
                  </a:lnTo>
                  <a:moveTo>
                    <a:pt x="1515009" y="711098"/>
                  </a:moveTo>
                  <a:lnTo>
                    <a:pt x="1437894" y="711098"/>
                  </a:lnTo>
                  <a:moveTo>
                    <a:pt x="1465631" y="672694"/>
                  </a:moveTo>
                  <a:lnTo>
                    <a:pt x="1465631" y="749198"/>
                  </a:lnTo>
                  <a:moveTo>
                    <a:pt x="1504188" y="711098"/>
                  </a:moveTo>
                  <a:lnTo>
                    <a:pt x="1426921" y="711098"/>
                  </a:lnTo>
                  <a:moveTo>
                    <a:pt x="1264768" y="550469"/>
                  </a:moveTo>
                  <a:lnTo>
                    <a:pt x="1264768" y="626974"/>
                  </a:lnTo>
                  <a:moveTo>
                    <a:pt x="1303325" y="588721"/>
                  </a:moveTo>
                  <a:lnTo>
                    <a:pt x="1226210" y="588721"/>
                  </a:lnTo>
                  <a:moveTo>
                    <a:pt x="1244956" y="541782"/>
                  </a:moveTo>
                  <a:lnTo>
                    <a:pt x="1244956" y="618287"/>
                  </a:lnTo>
                  <a:moveTo>
                    <a:pt x="1283513" y="580034"/>
                  </a:moveTo>
                  <a:lnTo>
                    <a:pt x="1206399" y="580034"/>
                  </a:lnTo>
                  <a:moveTo>
                    <a:pt x="876757" y="331622"/>
                  </a:moveTo>
                  <a:lnTo>
                    <a:pt x="876757" y="408280"/>
                  </a:lnTo>
                  <a:moveTo>
                    <a:pt x="915314" y="369875"/>
                  </a:moveTo>
                  <a:lnTo>
                    <a:pt x="838200" y="369875"/>
                  </a:lnTo>
                  <a:moveTo>
                    <a:pt x="825855" y="305410"/>
                  </a:moveTo>
                  <a:lnTo>
                    <a:pt x="825855" y="381914"/>
                  </a:lnTo>
                  <a:moveTo>
                    <a:pt x="864413" y="343662"/>
                  </a:moveTo>
                  <a:lnTo>
                    <a:pt x="787298" y="343662"/>
                  </a:lnTo>
                  <a:moveTo>
                    <a:pt x="759714" y="252832"/>
                  </a:moveTo>
                  <a:lnTo>
                    <a:pt x="759714" y="329336"/>
                  </a:lnTo>
                  <a:moveTo>
                    <a:pt x="798271" y="291236"/>
                  </a:moveTo>
                  <a:lnTo>
                    <a:pt x="721157" y="291236"/>
                  </a:lnTo>
                  <a:moveTo>
                    <a:pt x="629564" y="220066"/>
                  </a:moveTo>
                  <a:lnTo>
                    <a:pt x="629564" y="296723"/>
                  </a:lnTo>
                  <a:moveTo>
                    <a:pt x="668274" y="258318"/>
                  </a:moveTo>
                  <a:lnTo>
                    <a:pt x="591160" y="258318"/>
                  </a:lnTo>
                  <a:moveTo>
                    <a:pt x="488442" y="149962"/>
                  </a:moveTo>
                  <a:lnTo>
                    <a:pt x="488442" y="226466"/>
                  </a:lnTo>
                  <a:moveTo>
                    <a:pt x="526999" y="188366"/>
                  </a:moveTo>
                  <a:lnTo>
                    <a:pt x="449885" y="188366"/>
                  </a:lnTo>
                  <a:moveTo>
                    <a:pt x="508254" y="149962"/>
                  </a:moveTo>
                  <a:lnTo>
                    <a:pt x="508254" y="226466"/>
                  </a:lnTo>
                  <a:moveTo>
                    <a:pt x="546964" y="188366"/>
                  </a:moveTo>
                  <a:lnTo>
                    <a:pt x="469849" y="188366"/>
                  </a:lnTo>
                  <a:moveTo>
                    <a:pt x="362712" y="108356"/>
                  </a:moveTo>
                  <a:lnTo>
                    <a:pt x="362712" y="184861"/>
                  </a:lnTo>
                  <a:moveTo>
                    <a:pt x="401269" y="146761"/>
                  </a:moveTo>
                  <a:lnTo>
                    <a:pt x="324155" y="146761"/>
                  </a:lnTo>
                  <a:moveTo>
                    <a:pt x="307543" y="73457"/>
                  </a:moveTo>
                  <a:lnTo>
                    <a:pt x="307543" y="149962"/>
                  </a:lnTo>
                  <a:moveTo>
                    <a:pt x="346253" y="111709"/>
                  </a:moveTo>
                  <a:lnTo>
                    <a:pt x="268986" y="111709"/>
                  </a:lnTo>
                  <a:moveTo>
                    <a:pt x="170840" y="32004"/>
                  </a:moveTo>
                  <a:lnTo>
                    <a:pt x="170840" y="108661"/>
                  </a:lnTo>
                  <a:moveTo>
                    <a:pt x="209550" y="70256"/>
                  </a:moveTo>
                  <a:lnTo>
                    <a:pt x="132283" y="70256"/>
                  </a:lnTo>
                  <a:moveTo>
                    <a:pt x="38709" y="0"/>
                  </a:moveTo>
                  <a:lnTo>
                    <a:pt x="38709" y="76657"/>
                  </a:lnTo>
                  <a:moveTo>
                    <a:pt x="77267" y="38252"/>
                  </a:moveTo>
                  <a:lnTo>
                    <a:pt x="0" y="38252"/>
                  </a:lnTo>
                  <a:moveTo>
                    <a:pt x="40995" y="0"/>
                  </a:moveTo>
                  <a:lnTo>
                    <a:pt x="40995" y="76657"/>
                  </a:lnTo>
                  <a:moveTo>
                    <a:pt x="79553" y="38252"/>
                  </a:moveTo>
                  <a:lnTo>
                    <a:pt x="2286" y="38252"/>
                  </a:lnTo>
                  <a:moveTo>
                    <a:pt x="2766517" y="1349197"/>
                  </a:moveTo>
                  <a:lnTo>
                    <a:pt x="2766517" y="1425702"/>
                  </a:lnTo>
                  <a:moveTo>
                    <a:pt x="2805074" y="1387450"/>
                  </a:moveTo>
                  <a:lnTo>
                    <a:pt x="2727960" y="1387450"/>
                  </a:lnTo>
                  <a:moveTo>
                    <a:pt x="2786177" y="1349197"/>
                  </a:moveTo>
                  <a:lnTo>
                    <a:pt x="2786177" y="1425702"/>
                  </a:lnTo>
                  <a:moveTo>
                    <a:pt x="2824734" y="1387450"/>
                  </a:moveTo>
                  <a:lnTo>
                    <a:pt x="2747467" y="1387450"/>
                  </a:lnTo>
                  <a:moveTo>
                    <a:pt x="2806293" y="1366571"/>
                  </a:moveTo>
                  <a:lnTo>
                    <a:pt x="2806293" y="1443076"/>
                  </a:lnTo>
                  <a:moveTo>
                    <a:pt x="2844851" y="1404823"/>
                  </a:moveTo>
                  <a:lnTo>
                    <a:pt x="2767584" y="1404823"/>
                  </a:lnTo>
                  <a:moveTo>
                    <a:pt x="2998013" y="1469288"/>
                  </a:moveTo>
                  <a:lnTo>
                    <a:pt x="2998013" y="1545793"/>
                  </a:lnTo>
                  <a:moveTo>
                    <a:pt x="3036570" y="1507541"/>
                  </a:moveTo>
                  <a:lnTo>
                    <a:pt x="2959303" y="1507541"/>
                  </a:lnTo>
                  <a:moveTo>
                    <a:pt x="3500780" y="1593952"/>
                  </a:moveTo>
                  <a:lnTo>
                    <a:pt x="3500780" y="1670456"/>
                  </a:lnTo>
                  <a:moveTo>
                    <a:pt x="3539338" y="1632204"/>
                  </a:moveTo>
                  <a:lnTo>
                    <a:pt x="3462223" y="1632204"/>
                  </a:lnTo>
                  <a:moveTo>
                    <a:pt x="3505200" y="1593952"/>
                  </a:moveTo>
                  <a:lnTo>
                    <a:pt x="3505200" y="1670456"/>
                  </a:lnTo>
                  <a:moveTo>
                    <a:pt x="3543757" y="1632204"/>
                  </a:moveTo>
                  <a:lnTo>
                    <a:pt x="3466643" y="1632204"/>
                  </a:lnTo>
                </a:path>
              </a:pathLst>
            </a:custGeom>
            <a:noFill/>
            <a:ln w="7618" cap="flat">
              <a:solidFill>
                <a:srgbClr val="8B878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65" name="Freeform 264">
              <a:extLst>
                <a:ext uri="{FF2B5EF4-FFF2-40B4-BE49-F238E27FC236}">
                  <a16:creationId xmlns:a16="http://schemas.microsoft.com/office/drawing/2014/main" id="{4B88899B-1086-F0A0-9A7B-23C5A0B105DF}"/>
                </a:ext>
              </a:extLst>
            </p:cNvPr>
            <p:cNvSpPr/>
            <p:nvPr/>
          </p:nvSpPr>
          <p:spPr>
            <a:xfrm>
              <a:off x="966009" y="2745504"/>
              <a:ext cx="4174388" cy="1593951"/>
            </a:xfrm>
            <a:custGeom>
              <a:avLst/>
              <a:gdLst>
                <a:gd name="connsiteX0" fmla="*/ 4174388 w 4174388"/>
                <a:gd name="connsiteY0" fmla="*/ 1593952 h 1593951"/>
                <a:gd name="connsiteX1" fmla="*/ 3260446 w 4174388"/>
                <a:gd name="connsiteY1" fmla="*/ 1593952 h 1593951"/>
                <a:gd name="connsiteX2" fmla="*/ 3260446 w 4174388"/>
                <a:gd name="connsiteY2" fmla="*/ 1567282 h 1593951"/>
                <a:gd name="connsiteX3" fmla="*/ 3190647 w 4174388"/>
                <a:gd name="connsiteY3" fmla="*/ 1567282 h 1593951"/>
                <a:gd name="connsiteX4" fmla="*/ 3190647 w 4174388"/>
                <a:gd name="connsiteY4" fmla="*/ 1539240 h 1593951"/>
                <a:gd name="connsiteX5" fmla="*/ 3089301 w 4174388"/>
                <a:gd name="connsiteY5" fmla="*/ 1539240 h 1593951"/>
                <a:gd name="connsiteX6" fmla="*/ 3089301 w 4174388"/>
                <a:gd name="connsiteY6" fmla="*/ 1516990 h 1593951"/>
                <a:gd name="connsiteX7" fmla="*/ 3058821 w 4174388"/>
                <a:gd name="connsiteY7" fmla="*/ 1516990 h 1593951"/>
                <a:gd name="connsiteX8" fmla="*/ 3058821 w 4174388"/>
                <a:gd name="connsiteY8" fmla="*/ 1493825 h 1593951"/>
                <a:gd name="connsiteX9" fmla="*/ 3005785 w 4174388"/>
                <a:gd name="connsiteY9" fmla="*/ 1493825 h 1593951"/>
                <a:gd name="connsiteX10" fmla="*/ 3005785 w 4174388"/>
                <a:gd name="connsiteY10" fmla="*/ 1469288 h 1593951"/>
                <a:gd name="connsiteX11" fmla="*/ 2928061 w 4174388"/>
                <a:gd name="connsiteY11" fmla="*/ 1469288 h 1593951"/>
                <a:gd name="connsiteX12" fmla="*/ 2928061 w 4174388"/>
                <a:gd name="connsiteY12" fmla="*/ 1428140 h 1593951"/>
                <a:gd name="connsiteX13" fmla="*/ 2862225 w 4174388"/>
                <a:gd name="connsiteY13" fmla="*/ 1428140 h 1593951"/>
                <a:gd name="connsiteX14" fmla="*/ 2862225 w 4174388"/>
                <a:gd name="connsiteY14" fmla="*/ 1405738 h 1593951"/>
                <a:gd name="connsiteX15" fmla="*/ 2833573 w 4174388"/>
                <a:gd name="connsiteY15" fmla="*/ 1405738 h 1593951"/>
                <a:gd name="connsiteX16" fmla="*/ 2833573 w 4174388"/>
                <a:gd name="connsiteY16" fmla="*/ 1386383 h 1593951"/>
                <a:gd name="connsiteX17" fmla="*/ 2782519 w 4174388"/>
                <a:gd name="connsiteY17" fmla="*/ 1386383 h 1593951"/>
                <a:gd name="connsiteX18" fmla="*/ 2782519 w 4174388"/>
                <a:gd name="connsiteY18" fmla="*/ 1366571 h 1593951"/>
                <a:gd name="connsiteX19" fmla="*/ 2758440 w 4174388"/>
                <a:gd name="connsiteY19" fmla="*/ 1366571 h 1593951"/>
                <a:gd name="connsiteX20" fmla="*/ 2758440 w 4174388"/>
                <a:gd name="connsiteY20" fmla="*/ 1349197 h 1593951"/>
                <a:gd name="connsiteX21" fmla="*/ 2722474 w 4174388"/>
                <a:gd name="connsiteY21" fmla="*/ 1349197 h 1593951"/>
                <a:gd name="connsiteX22" fmla="*/ 2722474 w 4174388"/>
                <a:gd name="connsiteY22" fmla="*/ 1331519 h 1593951"/>
                <a:gd name="connsiteX23" fmla="*/ 2641702 w 4174388"/>
                <a:gd name="connsiteY23" fmla="*/ 1331519 h 1593951"/>
                <a:gd name="connsiteX24" fmla="*/ 2641702 w 4174388"/>
                <a:gd name="connsiteY24" fmla="*/ 1316736 h 1593951"/>
                <a:gd name="connsiteX25" fmla="*/ 2606498 w 4174388"/>
                <a:gd name="connsiteY25" fmla="*/ 1316736 h 1593951"/>
                <a:gd name="connsiteX26" fmla="*/ 2606498 w 4174388"/>
                <a:gd name="connsiteY26" fmla="*/ 1301344 h 1593951"/>
                <a:gd name="connsiteX27" fmla="*/ 2590648 w 4174388"/>
                <a:gd name="connsiteY27" fmla="*/ 1301344 h 1593951"/>
                <a:gd name="connsiteX28" fmla="*/ 2590648 w 4174388"/>
                <a:gd name="connsiteY28" fmla="*/ 1282903 h 1593951"/>
                <a:gd name="connsiteX29" fmla="*/ 2582723 w 4174388"/>
                <a:gd name="connsiteY29" fmla="*/ 1282903 h 1593951"/>
                <a:gd name="connsiteX30" fmla="*/ 2582723 w 4174388"/>
                <a:gd name="connsiteY30" fmla="*/ 1268120 h 1593951"/>
                <a:gd name="connsiteX31" fmla="*/ 2551633 w 4174388"/>
                <a:gd name="connsiteY31" fmla="*/ 1268120 h 1593951"/>
                <a:gd name="connsiteX32" fmla="*/ 2551633 w 4174388"/>
                <a:gd name="connsiteY32" fmla="*/ 1252576 h 1593951"/>
                <a:gd name="connsiteX33" fmla="*/ 2524811 w 4174388"/>
                <a:gd name="connsiteY33" fmla="*/ 1252576 h 1593951"/>
                <a:gd name="connsiteX34" fmla="*/ 2524811 w 4174388"/>
                <a:gd name="connsiteY34" fmla="*/ 1222096 h 1593951"/>
                <a:gd name="connsiteX35" fmla="*/ 2457755 w 4174388"/>
                <a:gd name="connsiteY35" fmla="*/ 1222096 h 1593951"/>
                <a:gd name="connsiteX36" fmla="*/ 2457755 w 4174388"/>
                <a:gd name="connsiteY36" fmla="*/ 1206703 h 1593951"/>
                <a:gd name="connsiteX37" fmla="*/ 2339492 w 4174388"/>
                <a:gd name="connsiteY37" fmla="*/ 1206703 h 1593951"/>
                <a:gd name="connsiteX38" fmla="*/ 2339492 w 4174388"/>
                <a:gd name="connsiteY38" fmla="*/ 1191311 h 1593951"/>
                <a:gd name="connsiteX39" fmla="*/ 2324252 w 4174388"/>
                <a:gd name="connsiteY39" fmla="*/ 1191311 h 1593951"/>
                <a:gd name="connsiteX40" fmla="*/ 2324252 w 4174388"/>
                <a:gd name="connsiteY40" fmla="*/ 1178205 h 1593951"/>
                <a:gd name="connsiteX41" fmla="*/ 2284933 w 4174388"/>
                <a:gd name="connsiteY41" fmla="*/ 1178205 h 1593951"/>
                <a:gd name="connsiteX42" fmla="*/ 2284933 w 4174388"/>
                <a:gd name="connsiteY42" fmla="*/ 1163269 h 1593951"/>
                <a:gd name="connsiteX43" fmla="*/ 2172158 w 4174388"/>
                <a:gd name="connsiteY43" fmla="*/ 1163269 h 1593951"/>
                <a:gd name="connsiteX44" fmla="*/ 2172158 w 4174388"/>
                <a:gd name="connsiteY44" fmla="*/ 1149858 h 1593951"/>
                <a:gd name="connsiteX45" fmla="*/ 2136648 w 4174388"/>
                <a:gd name="connsiteY45" fmla="*/ 1149858 h 1593951"/>
                <a:gd name="connsiteX46" fmla="*/ 2136648 w 4174388"/>
                <a:gd name="connsiteY46" fmla="*/ 1136752 h 1593951"/>
                <a:gd name="connsiteX47" fmla="*/ 2107845 w 4174388"/>
                <a:gd name="connsiteY47" fmla="*/ 1136752 h 1593951"/>
                <a:gd name="connsiteX48" fmla="*/ 2107845 w 4174388"/>
                <a:gd name="connsiteY48" fmla="*/ 1125474 h 1593951"/>
                <a:gd name="connsiteX49" fmla="*/ 2096719 w 4174388"/>
                <a:gd name="connsiteY49" fmla="*/ 1125474 h 1593951"/>
                <a:gd name="connsiteX50" fmla="*/ 2096719 w 4174388"/>
                <a:gd name="connsiteY50" fmla="*/ 1112977 h 1593951"/>
                <a:gd name="connsiteX51" fmla="*/ 2081784 w 4174388"/>
                <a:gd name="connsiteY51" fmla="*/ 1112977 h 1593951"/>
                <a:gd name="connsiteX52" fmla="*/ 2081784 w 4174388"/>
                <a:gd name="connsiteY52" fmla="*/ 1099566 h 1593951"/>
                <a:gd name="connsiteX53" fmla="*/ 2072945 w 4174388"/>
                <a:gd name="connsiteY53" fmla="*/ 1099566 h 1593951"/>
                <a:gd name="connsiteX54" fmla="*/ 2072945 w 4174388"/>
                <a:gd name="connsiteY54" fmla="*/ 1089812 h 1593951"/>
                <a:gd name="connsiteX55" fmla="*/ 2050847 w 4174388"/>
                <a:gd name="connsiteY55" fmla="*/ 1089812 h 1593951"/>
                <a:gd name="connsiteX56" fmla="*/ 2050847 w 4174388"/>
                <a:gd name="connsiteY56" fmla="*/ 1075335 h 1593951"/>
                <a:gd name="connsiteX57" fmla="*/ 2017928 w 4174388"/>
                <a:gd name="connsiteY57" fmla="*/ 1075335 h 1593951"/>
                <a:gd name="connsiteX58" fmla="*/ 2017928 w 4174388"/>
                <a:gd name="connsiteY58" fmla="*/ 1062533 h 1593951"/>
                <a:gd name="connsiteX59" fmla="*/ 2002384 w 4174388"/>
                <a:gd name="connsiteY59" fmla="*/ 1062533 h 1593951"/>
                <a:gd name="connsiteX60" fmla="*/ 2002384 w 4174388"/>
                <a:gd name="connsiteY60" fmla="*/ 1038454 h 1593951"/>
                <a:gd name="connsiteX61" fmla="*/ 1925117 w 4174388"/>
                <a:gd name="connsiteY61" fmla="*/ 1038454 h 1593951"/>
                <a:gd name="connsiteX62" fmla="*/ 1925117 w 4174388"/>
                <a:gd name="connsiteY62" fmla="*/ 1027328 h 1593951"/>
                <a:gd name="connsiteX63" fmla="*/ 1829867 w 4174388"/>
                <a:gd name="connsiteY63" fmla="*/ 1027328 h 1593951"/>
                <a:gd name="connsiteX64" fmla="*/ 1829867 w 4174388"/>
                <a:gd name="connsiteY64" fmla="*/ 1005688 h 1593951"/>
                <a:gd name="connsiteX65" fmla="*/ 1814627 w 4174388"/>
                <a:gd name="connsiteY65" fmla="*/ 1005688 h 1593951"/>
                <a:gd name="connsiteX66" fmla="*/ 1814627 w 4174388"/>
                <a:gd name="connsiteY66" fmla="*/ 994715 h 1593951"/>
                <a:gd name="connsiteX67" fmla="*/ 1804721 w 4174388"/>
                <a:gd name="connsiteY67" fmla="*/ 994715 h 1593951"/>
                <a:gd name="connsiteX68" fmla="*/ 1804721 w 4174388"/>
                <a:gd name="connsiteY68" fmla="*/ 985723 h 1593951"/>
                <a:gd name="connsiteX69" fmla="*/ 1768602 w 4174388"/>
                <a:gd name="connsiteY69" fmla="*/ 985723 h 1593951"/>
                <a:gd name="connsiteX70" fmla="*/ 1768602 w 4174388"/>
                <a:gd name="connsiteY70" fmla="*/ 974903 h 1593951"/>
                <a:gd name="connsiteX71" fmla="*/ 1755191 w 4174388"/>
                <a:gd name="connsiteY71" fmla="*/ 974903 h 1593951"/>
                <a:gd name="connsiteX72" fmla="*/ 1755191 w 4174388"/>
                <a:gd name="connsiteY72" fmla="*/ 963930 h 1593951"/>
                <a:gd name="connsiteX73" fmla="*/ 1744675 w 4174388"/>
                <a:gd name="connsiteY73" fmla="*/ 963930 h 1593951"/>
                <a:gd name="connsiteX74" fmla="*/ 1744675 w 4174388"/>
                <a:gd name="connsiteY74" fmla="*/ 953110 h 1593951"/>
                <a:gd name="connsiteX75" fmla="*/ 1739798 w 4174388"/>
                <a:gd name="connsiteY75" fmla="*/ 953110 h 1593951"/>
                <a:gd name="connsiteX76" fmla="*/ 1739798 w 4174388"/>
                <a:gd name="connsiteY76" fmla="*/ 944270 h 1593951"/>
                <a:gd name="connsiteX77" fmla="*/ 1735226 w 4174388"/>
                <a:gd name="connsiteY77" fmla="*/ 944270 h 1593951"/>
                <a:gd name="connsiteX78" fmla="*/ 1735226 w 4174388"/>
                <a:gd name="connsiteY78" fmla="*/ 933298 h 1593951"/>
                <a:gd name="connsiteX79" fmla="*/ 1719529 w 4174388"/>
                <a:gd name="connsiteY79" fmla="*/ 933298 h 1593951"/>
                <a:gd name="connsiteX80" fmla="*/ 1719529 w 4174388"/>
                <a:gd name="connsiteY80" fmla="*/ 922325 h 1593951"/>
                <a:gd name="connsiteX81" fmla="*/ 1706575 w 4174388"/>
                <a:gd name="connsiteY81" fmla="*/ 922325 h 1593951"/>
                <a:gd name="connsiteX82" fmla="*/ 1706575 w 4174388"/>
                <a:gd name="connsiteY82" fmla="*/ 902513 h 1593951"/>
                <a:gd name="connsiteX83" fmla="*/ 1698041 w 4174388"/>
                <a:gd name="connsiteY83" fmla="*/ 902513 h 1593951"/>
                <a:gd name="connsiteX84" fmla="*/ 1698041 w 4174388"/>
                <a:gd name="connsiteY84" fmla="*/ 891540 h 1593951"/>
                <a:gd name="connsiteX85" fmla="*/ 1680515 w 4174388"/>
                <a:gd name="connsiteY85" fmla="*/ 891540 h 1593951"/>
                <a:gd name="connsiteX86" fmla="*/ 1680515 w 4174388"/>
                <a:gd name="connsiteY86" fmla="*/ 883006 h 1593951"/>
                <a:gd name="connsiteX87" fmla="*/ 1677924 w 4174388"/>
                <a:gd name="connsiteY87" fmla="*/ 883006 h 1593951"/>
                <a:gd name="connsiteX88" fmla="*/ 1677924 w 4174388"/>
                <a:gd name="connsiteY88" fmla="*/ 872338 h 1593951"/>
                <a:gd name="connsiteX89" fmla="*/ 1669085 w 4174388"/>
                <a:gd name="connsiteY89" fmla="*/ 872338 h 1593951"/>
                <a:gd name="connsiteX90" fmla="*/ 1669085 w 4174388"/>
                <a:gd name="connsiteY90" fmla="*/ 863194 h 1593951"/>
                <a:gd name="connsiteX91" fmla="*/ 1629613 w 4174388"/>
                <a:gd name="connsiteY91" fmla="*/ 863194 h 1593951"/>
                <a:gd name="connsiteX92" fmla="*/ 1629613 w 4174388"/>
                <a:gd name="connsiteY92" fmla="*/ 843687 h 1593951"/>
                <a:gd name="connsiteX93" fmla="*/ 1626718 w 4174388"/>
                <a:gd name="connsiteY93" fmla="*/ 843687 h 1593951"/>
                <a:gd name="connsiteX94" fmla="*/ 1626718 w 4174388"/>
                <a:gd name="connsiteY94" fmla="*/ 824027 h 1593951"/>
                <a:gd name="connsiteX95" fmla="*/ 1622755 w 4174388"/>
                <a:gd name="connsiteY95" fmla="*/ 824027 h 1593951"/>
                <a:gd name="connsiteX96" fmla="*/ 1622755 w 4174388"/>
                <a:gd name="connsiteY96" fmla="*/ 813207 h 1593951"/>
                <a:gd name="connsiteX97" fmla="*/ 1612545 w 4174388"/>
                <a:gd name="connsiteY97" fmla="*/ 813207 h 1593951"/>
                <a:gd name="connsiteX98" fmla="*/ 1612545 w 4174388"/>
                <a:gd name="connsiteY98" fmla="*/ 804215 h 1593951"/>
                <a:gd name="connsiteX99" fmla="*/ 1598828 w 4174388"/>
                <a:gd name="connsiteY99" fmla="*/ 804215 h 1593951"/>
                <a:gd name="connsiteX100" fmla="*/ 1598828 w 4174388"/>
                <a:gd name="connsiteY100" fmla="*/ 784555 h 1593951"/>
                <a:gd name="connsiteX101" fmla="*/ 1592123 w 4174388"/>
                <a:gd name="connsiteY101" fmla="*/ 784555 h 1593951"/>
                <a:gd name="connsiteX102" fmla="*/ 1592123 w 4174388"/>
                <a:gd name="connsiteY102" fmla="*/ 764743 h 1593951"/>
                <a:gd name="connsiteX103" fmla="*/ 1574902 w 4174388"/>
                <a:gd name="connsiteY103" fmla="*/ 764743 h 1593951"/>
                <a:gd name="connsiteX104" fmla="*/ 1574902 w 4174388"/>
                <a:gd name="connsiteY104" fmla="*/ 756057 h 1593951"/>
                <a:gd name="connsiteX105" fmla="*/ 1543050 w 4174388"/>
                <a:gd name="connsiteY105" fmla="*/ 756057 h 1593951"/>
                <a:gd name="connsiteX106" fmla="*/ 1543050 w 4174388"/>
                <a:gd name="connsiteY106" fmla="*/ 747065 h 1593951"/>
                <a:gd name="connsiteX107" fmla="*/ 1516837 w 4174388"/>
                <a:gd name="connsiteY107" fmla="*/ 747065 h 1593951"/>
                <a:gd name="connsiteX108" fmla="*/ 1516837 w 4174388"/>
                <a:gd name="connsiteY108" fmla="*/ 738530 h 1593951"/>
                <a:gd name="connsiteX109" fmla="*/ 1508303 w 4174388"/>
                <a:gd name="connsiteY109" fmla="*/ 738530 h 1593951"/>
                <a:gd name="connsiteX110" fmla="*/ 1508303 w 4174388"/>
                <a:gd name="connsiteY110" fmla="*/ 711098 h 1593951"/>
                <a:gd name="connsiteX111" fmla="*/ 1497330 w 4174388"/>
                <a:gd name="connsiteY111" fmla="*/ 711098 h 1593951"/>
                <a:gd name="connsiteX112" fmla="*/ 1497330 w 4174388"/>
                <a:gd name="connsiteY112" fmla="*/ 701497 h 1593951"/>
                <a:gd name="connsiteX113" fmla="*/ 1488338 w 4174388"/>
                <a:gd name="connsiteY113" fmla="*/ 701497 h 1593951"/>
                <a:gd name="connsiteX114" fmla="*/ 1488338 w 4174388"/>
                <a:gd name="connsiteY114" fmla="*/ 690525 h 1593951"/>
                <a:gd name="connsiteX115" fmla="*/ 1481785 w 4174388"/>
                <a:gd name="connsiteY115" fmla="*/ 690525 h 1593951"/>
                <a:gd name="connsiteX116" fmla="*/ 1481785 w 4174388"/>
                <a:gd name="connsiteY116" fmla="*/ 681533 h 1593951"/>
                <a:gd name="connsiteX117" fmla="*/ 1450391 w 4174388"/>
                <a:gd name="connsiteY117" fmla="*/ 681533 h 1593951"/>
                <a:gd name="connsiteX118" fmla="*/ 1450391 w 4174388"/>
                <a:gd name="connsiteY118" fmla="*/ 672846 h 1593951"/>
                <a:gd name="connsiteX119" fmla="*/ 1416253 w 4174388"/>
                <a:gd name="connsiteY119" fmla="*/ 672846 h 1593951"/>
                <a:gd name="connsiteX120" fmla="*/ 1416253 w 4174388"/>
                <a:gd name="connsiteY120" fmla="*/ 655472 h 1593951"/>
                <a:gd name="connsiteX121" fmla="*/ 1410462 w 4174388"/>
                <a:gd name="connsiteY121" fmla="*/ 655472 h 1593951"/>
                <a:gd name="connsiteX122" fmla="*/ 1410462 w 4174388"/>
                <a:gd name="connsiteY122" fmla="*/ 646481 h 1593951"/>
                <a:gd name="connsiteX123" fmla="*/ 1395375 w 4174388"/>
                <a:gd name="connsiteY123" fmla="*/ 646481 h 1593951"/>
                <a:gd name="connsiteX124" fmla="*/ 1395375 w 4174388"/>
                <a:gd name="connsiteY124" fmla="*/ 637947 h 1593951"/>
                <a:gd name="connsiteX125" fmla="*/ 1345540 w 4174388"/>
                <a:gd name="connsiteY125" fmla="*/ 637947 h 1593951"/>
                <a:gd name="connsiteX126" fmla="*/ 1345540 w 4174388"/>
                <a:gd name="connsiteY126" fmla="*/ 620725 h 1593951"/>
                <a:gd name="connsiteX127" fmla="*/ 1331976 w 4174388"/>
                <a:gd name="connsiteY127" fmla="*/ 620725 h 1593951"/>
                <a:gd name="connsiteX128" fmla="*/ 1331976 w 4174388"/>
                <a:gd name="connsiteY128" fmla="*/ 611734 h 1593951"/>
                <a:gd name="connsiteX129" fmla="*/ 1324965 w 4174388"/>
                <a:gd name="connsiteY129" fmla="*/ 611734 h 1593951"/>
                <a:gd name="connsiteX130" fmla="*/ 1324965 w 4174388"/>
                <a:gd name="connsiteY130" fmla="*/ 602895 h 1593951"/>
                <a:gd name="connsiteX131" fmla="*/ 1311859 w 4174388"/>
                <a:gd name="connsiteY131" fmla="*/ 602895 h 1593951"/>
                <a:gd name="connsiteX132" fmla="*/ 1311859 w 4174388"/>
                <a:gd name="connsiteY132" fmla="*/ 594208 h 1593951"/>
                <a:gd name="connsiteX133" fmla="*/ 1304849 w 4174388"/>
                <a:gd name="connsiteY133" fmla="*/ 594208 h 1593951"/>
                <a:gd name="connsiteX134" fmla="*/ 1304849 w 4174388"/>
                <a:gd name="connsiteY134" fmla="*/ 580339 h 1593951"/>
                <a:gd name="connsiteX135" fmla="*/ 1289761 w 4174388"/>
                <a:gd name="connsiteY135" fmla="*/ 580339 h 1593951"/>
                <a:gd name="connsiteX136" fmla="*/ 1289761 w 4174388"/>
                <a:gd name="connsiteY136" fmla="*/ 568147 h 1593951"/>
                <a:gd name="connsiteX137" fmla="*/ 1261262 w 4174388"/>
                <a:gd name="connsiteY137" fmla="*/ 568147 h 1593951"/>
                <a:gd name="connsiteX138" fmla="*/ 1261262 w 4174388"/>
                <a:gd name="connsiteY138" fmla="*/ 559460 h 1593951"/>
                <a:gd name="connsiteX139" fmla="*/ 1254709 w 4174388"/>
                <a:gd name="connsiteY139" fmla="*/ 559460 h 1593951"/>
                <a:gd name="connsiteX140" fmla="*/ 1254709 w 4174388"/>
                <a:gd name="connsiteY140" fmla="*/ 550469 h 1593951"/>
                <a:gd name="connsiteX141" fmla="*/ 1226058 w 4174388"/>
                <a:gd name="connsiteY141" fmla="*/ 550469 h 1593951"/>
                <a:gd name="connsiteX142" fmla="*/ 1226058 w 4174388"/>
                <a:gd name="connsiteY142" fmla="*/ 541782 h 1593951"/>
                <a:gd name="connsiteX143" fmla="*/ 1203960 w 4174388"/>
                <a:gd name="connsiteY143" fmla="*/ 541782 h 1593951"/>
                <a:gd name="connsiteX144" fmla="*/ 1203960 w 4174388"/>
                <a:gd name="connsiteY144" fmla="*/ 524104 h 1593951"/>
                <a:gd name="connsiteX145" fmla="*/ 1175461 w 4174388"/>
                <a:gd name="connsiteY145" fmla="*/ 524104 h 1593951"/>
                <a:gd name="connsiteX146" fmla="*/ 1175461 w 4174388"/>
                <a:gd name="connsiteY146" fmla="*/ 515569 h 1593951"/>
                <a:gd name="connsiteX147" fmla="*/ 1164488 w 4174388"/>
                <a:gd name="connsiteY147" fmla="*/ 515569 h 1593951"/>
                <a:gd name="connsiteX148" fmla="*/ 1164488 w 4174388"/>
                <a:gd name="connsiteY148" fmla="*/ 489052 h 1593951"/>
                <a:gd name="connsiteX149" fmla="*/ 1149096 w 4174388"/>
                <a:gd name="connsiteY149" fmla="*/ 489052 h 1593951"/>
                <a:gd name="connsiteX150" fmla="*/ 1149096 w 4174388"/>
                <a:gd name="connsiteY150" fmla="*/ 480365 h 1593951"/>
                <a:gd name="connsiteX151" fmla="*/ 1135380 w 4174388"/>
                <a:gd name="connsiteY151" fmla="*/ 480365 h 1593951"/>
                <a:gd name="connsiteX152" fmla="*/ 1135380 w 4174388"/>
                <a:gd name="connsiteY152" fmla="*/ 462686 h 1593951"/>
                <a:gd name="connsiteX153" fmla="*/ 1119988 w 4174388"/>
                <a:gd name="connsiteY153" fmla="*/ 462686 h 1593951"/>
                <a:gd name="connsiteX154" fmla="*/ 1119988 w 4174388"/>
                <a:gd name="connsiteY154" fmla="*/ 456286 h 1593951"/>
                <a:gd name="connsiteX155" fmla="*/ 1105052 w 4174388"/>
                <a:gd name="connsiteY155" fmla="*/ 456286 h 1593951"/>
                <a:gd name="connsiteX156" fmla="*/ 1105052 w 4174388"/>
                <a:gd name="connsiteY156" fmla="*/ 428244 h 1593951"/>
                <a:gd name="connsiteX157" fmla="*/ 1049579 w 4174388"/>
                <a:gd name="connsiteY157" fmla="*/ 428244 h 1593951"/>
                <a:gd name="connsiteX158" fmla="*/ 1049579 w 4174388"/>
                <a:gd name="connsiteY158" fmla="*/ 410566 h 1593951"/>
                <a:gd name="connsiteX159" fmla="*/ 1029767 w 4174388"/>
                <a:gd name="connsiteY159" fmla="*/ 410566 h 1593951"/>
                <a:gd name="connsiteX160" fmla="*/ 1029767 w 4174388"/>
                <a:gd name="connsiteY160" fmla="*/ 401269 h 1593951"/>
                <a:gd name="connsiteX161" fmla="*/ 1027328 w 4174388"/>
                <a:gd name="connsiteY161" fmla="*/ 401269 h 1593951"/>
                <a:gd name="connsiteX162" fmla="*/ 1027328 w 4174388"/>
                <a:gd name="connsiteY162" fmla="*/ 393192 h 1593951"/>
                <a:gd name="connsiteX163" fmla="*/ 994715 w 4174388"/>
                <a:gd name="connsiteY163" fmla="*/ 393192 h 1593951"/>
                <a:gd name="connsiteX164" fmla="*/ 994715 w 4174388"/>
                <a:gd name="connsiteY164" fmla="*/ 384505 h 1593951"/>
                <a:gd name="connsiteX165" fmla="*/ 992581 w 4174388"/>
                <a:gd name="connsiteY165" fmla="*/ 384505 h 1593951"/>
                <a:gd name="connsiteX166" fmla="*/ 992581 w 4174388"/>
                <a:gd name="connsiteY166" fmla="*/ 378104 h 1593951"/>
                <a:gd name="connsiteX167" fmla="*/ 963321 w 4174388"/>
                <a:gd name="connsiteY167" fmla="*/ 378104 h 1593951"/>
                <a:gd name="connsiteX168" fmla="*/ 963321 w 4174388"/>
                <a:gd name="connsiteY168" fmla="*/ 366522 h 1593951"/>
                <a:gd name="connsiteX169" fmla="*/ 943508 w 4174388"/>
                <a:gd name="connsiteY169" fmla="*/ 366522 h 1593951"/>
                <a:gd name="connsiteX170" fmla="*/ 943508 w 4174388"/>
                <a:gd name="connsiteY170" fmla="*/ 357988 h 1593951"/>
                <a:gd name="connsiteX171" fmla="*/ 886358 w 4174388"/>
                <a:gd name="connsiteY171" fmla="*/ 357988 h 1593951"/>
                <a:gd name="connsiteX172" fmla="*/ 886358 w 4174388"/>
                <a:gd name="connsiteY172" fmla="*/ 340614 h 1593951"/>
                <a:gd name="connsiteX173" fmla="*/ 862279 w 4174388"/>
                <a:gd name="connsiteY173" fmla="*/ 340614 h 1593951"/>
                <a:gd name="connsiteX174" fmla="*/ 862279 w 4174388"/>
                <a:gd name="connsiteY174" fmla="*/ 331622 h 1593951"/>
                <a:gd name="connsiteX175" fmla="*/ 815340 w 4174388"/>
                <a:gd name="connsiteY175" fmla="*/ 331622 h 1593951"/>
                <a:gd name="connsiteX176" fmla="*/ 815340 w 4174388"/>
                <a:gd name="connsiteY176" fmla="*/ 314096 h 1593951"/>
                <a:gd name="connsiteX177" fmla="*/ 795681 w 4174388"/>
                <a:gd name="connsiteY177" fmla="*/ 314096 h 1593951"/>
                <a:gd name="connsiteX178" fmla="*/ 795681 w 4174388"/>
                <a:gd name="connsiteY178" fmla="*/ 305410 h 1593951"/>
                <a:gd name="connsiteX179" fmla="*/ 776173 w 4174388"/>
                <a:gd name="connsiteY179" fmla="*/ 305410 h 1593951"/>
                <a:gd name="connsiteX180" fmla="*/ 776173 w 4174388"/>
                <a:gd name="connsiteY180" fmla="*/ 296570 h 1593951"/>
                <a:gd name="connsiteX181" fmla="*/ 760628 w 4174388"/>
                <a:gd name="connsiteY181" fmla="*/ 296570 h 1593951"/>
                <a:gd name="connsiteX182" fmla="*/ 760628 w 4174388"/>
                <a:gd name="connsiteY182" fmla="*/ 279044 h 1593951"/>
                <a:gd name="connsiteX183" fmla="*/ 740969 w 4174388"/>
                <a:gd name="connsiteY183" fmla="*/ 279044 h 1593951"/>
                <a:gd name="connsiteX184" fmla="*/ 740969 w 4174388"/>
                <a:gd name="connsiteY184" fmla="*/ 261671 h 1593951"/>
                <a:gd name="connsiteX185" fmla="*/ 736549 w 4174388"/>
                <a:gd name="connsiteY185" fmla="*/ 261671 h 1593951"/>
                <a:gd name="connsiteX186" fmla="*/ 736549 w 4174388"/>
                <a:gd name="connsiteY186" fmla="*/ 252984 h 1593951"/>
                <a:gd name="connsiteX187" fmla="*/ 716737 w 4174388"/>
                <a:gd name="connsiteY187" fmla="*/ 252984 h 1593951"/>
                <a:gd name="connsiteX188" fmla="*/ 716737 w 4174388"/>
                <a:gd name="connsiteY188" fmla="*/ 244297 h 1593951"/>
                <a:gd name="connsiteX189" fmla="*/ 676808 w 4174388"/>
                <a:gd name="connsiteY189" fmla="*/ 244297 h 1593951"/>
                <a:gd name="connsiteX190" fmla="*/ 676808 w 4174388"/>
                <a:gd name="connsiteY190" fmla="*/ 235610 h 1593951"/>
                <a:gd name="connsiteX191" fmla="*/ 635203 w 4174388"/>
                <a:gd name="connsiteY191" fmla="*/ 235610 h 1593951"/>
                <a:gd name="connsiteX192" fmla="*/ 635203 w 4174388"/>
                <a:gd name="connsiteY192" fmla="*/ 226771 h 1593951"/>
                <a:gd name="connsiteX193" fmla="*/ 625754 w 4174388"/>
                <a:gd name="connsiteY193" fmla="*/ 226771 h 1593951"/>
                <a:gd name="connsiteX194" fmla="*/ 625754 w 4174388"/>
                <a:gd name="connsiteY194" fmla="*/ 220066 h 1593951"/>
                <a:gd name="connsiteX195" fmla="*/ 586283 w 4174388"/>
                <a:gd name="connsiteY195" fmla="*/ 220066 h 1593951"/>
                <a:gd name="connsiteX196" fmla="*/ 586283 w 4174388"/>
                <a:gd name="connsiteY196" fmla="*/ 210769 h 1593951"/>
                <a:gd name="connsiteX197" fmla="*/ 520903 w 4174388"/>
                <a:gd name="connsiteY197" fmla="*/ 210769 h 1593951"/>
                <a:gd name="connsiteX198" fmla="*/ 520903 w 4174388"/>
                <a:gd name="connsiteY198" fmla="*/ 194310 h 1593951"/>
                <a:gd name="connsiteX199" fmla="*/ 509321 w 4174388"/>
                <a:gd name="connsiteY199" fmla="*/ 194310 h 1593951"/>
                <a:gd name="connsiteX200" fmla="*/ 509321 w 4174388"/>
                <a:gd name="connsiteY200" fmla="*/ 185014 h 1593951"/>
                <a:gd name="connsiteX201" fmla="*/ 504444 w 4174388"/>
                <a:gd name="connsiteY201" fmla="*/ 185014 h 1593951"/>
                <a:gd name="connsiteX202" fmla="*/ 504444 w 4174388"/>
                <a:gd name="connsiteY202" fmla="*/ 176327 h 1593951"/>
                <a:gd name="connsiteX203" fmla="*/ 496214 w 4174388"/>
                <a:gd name="connsiteY203" fmla="*/ 176327 h 1593951"/>
                <a:gd name="connsiteX204" fmla="*/ 496214 w 4174388"/>
                <a:gd name="connsiteY204" fmla="*/ 167488 h 1593951"/>
                <a:gd name="connsiteX205" fmla="*/ 489509 w 4174388"/>
                <a:gd name="connsiteY205" fmla="*/ 167488 h 1593951"/>
                <a:gd name="connsiteX206" fmla="*/ 489509 w 4174388"/>
                <a:gd name="connsiteY206" fmla="*/ 158801 h 1593951"/>
                <a:gd name="connsiteX207" fmla="*/ 478079 w 4174388"/>
                <a:gd name="connsiteY207" fmla="*/ 158801 h 1593951"/>
                <a:gd name="connsiteX208" fmla="*/ 478079 w 4174388"/>
                <a:gd name="connsiteY208" fmla="*/ 150114 h 1593951"/>
                <a:gd name="connsiteX209" fmla="*/ 434645 w 4174388"/>
                <a:gd name="connsiteY209" fmla="*/ 150114 h 1593951"/>
                <a:gd name="connsiteX210" fmla="*/ 434645 w 4174388"/>
                <a:gd name="connsiteY210" fmla="*/ 141427 h 1593951"/>
                <a:gd name="connsiteX211" fmla="*/ 430225 w 4174388"/>
                <a:gd name="connsiteY211" fmla="*/ 141427 h 1593951"/>
                <a:gd name="connsiteX212" fmla="*/ 430225 w 4174388"/>
                <a:gd name="connsiteY212" fmla="*/ 134874 h 1593951"/>
                <a:gd name="connsiteX213" fmla="*/ 409804 w 4174388"/>
                <a:gd name="connsiteY213" fmla="*/ 134874 h 1593951"/>
                <a:gd name="connsiteX214" fmla="*/ 409804 w 4174388"/>
                <a:gd name="connsiteY214" fmla="*/ 126340 h 1593951"/>
                <a:gd name="connsiteX215" fmla="*/ 383743 w 4174388"/>
                <a:gd name="connsiteY215" fmla="*/ 126340 h 1593951"/>
                <a:gd name="connsiteX216" fmla="*/ 383743 w 4174388"/>
                <a:gd name="connsiteY216" fmla="*/ 108509 h 1593951"/>
                <a:gd name="connsiteX217" fmla="*/ 312725 w 4174388"/>
                <a:gd name="connsiteY217" fmla="*/ 108509 h 1593951"/>
                <a:gd name="connsiteX218" fmla="*/ 312725 w 4174388"/>
                <a:gd name="connsiteY218" fmla="*/ 102108 h 1593951"/>
                <a:gd name="connsiteX219" fmla="*/ 297485 w 4174388"/>
                <a:gd name="connsiteY219" fmla="*/ 102108 h 1593951"/>
                <a:gd name="connsiteX220" fmla="*/ 297485 w 4174388"/>
                <a:gd name="connsiteY220" fmla="*/ 81991 h 1593951"/>
                <a:gd name="connsiteX221" fmla="*/ 282092 w 4174388"/>
                <a:gd name="connsiteY221" fmla="*/ 81991 h 1593951"/>
                <a:gd name="connsiteX222" fmla="*/ 282092 w 4174388"/>
                <a:gd name="connsiteY222" fmla="*/ 73457 h 1593951"/>
                <a:gd name="connsiteX223" fmla="*/ 255575 w 4174388"/>
                <a:gd name="connsiteY223" fmla="*/ 73457 h 1593951"/>
                <a:gd name="connsiteX224" fmla="*/ 255575 w 4174388"/>
                <a:gd name="connsiteY224" fmla="*/ 58064 h 1593951"/>
                <a:gd name="connsiteX225" fmla="*/ 222504 w 4174388"/>
                <a:gd name="connsiteY225" fmla="*/ 58064 h 1593951"/>
                <a:gd name="connsiteX226" fmla="*/ 222504 w 4174388"/>
                <a:gd name="connsiteY226" fmla="*/ 49530 h 1593951"/>
                <a:gd name="connsiteX227" fmla="*/ 167640 w 4174388"/>
                <a:gd name="connsiteY227" fmla="*/ 49530 h 1593951"/>
                <a:gd name="connsiteX228" fmla="*/ 167640 w 4174388"/>
                <a:gd name="connsiteY228" fmla="*/ 32004 h 1593951"/>
                <a:gd name="connsiteX229" fmla="*/ 132131 w 4174388"/>
                <a:gd name="connsiteY229" fmla="*/ 32004 h 1593951"/>
                <a:gd name="connsiteX230" fmla="*/ 132131 w 4174388"/>
                <a:gd name="connsiteY230" fmla="*/ 23165 h 1593951"/>
                <a:gd name="connsiteX231" fmla="*/ 125578 w 4174388"/>
                <a:gd name="connsiteY231" fmla="*/ 23165 h 1593951"/>
                <a:gd name="connsiteX232" fmla="*/ 125578 w 4174388"/>
                <a:gd name="connsiteY232" fmla="*/ 16612 h 1593951"/>
                <a:gd name="connsiteX233" fmla="*/ 109881 w 4174388"/>
                <a:gd name="connsiteY233" fmla="*/ 16612 h 1593951"/>
                <a:gd name="connsiteX234" fmla="*/ 109881 w 4174388"/>
                <a:gd name="connsiteY234" fmla="*/ 9449 h 1593951"/>
                <a:gd name="connsiteX235" fmla="*/ 72542 w 4174388"/>
                <a:gd name="connsiteY235" fmla="*/ 9449 h 1593951"/>
                <a:gd name="connsiteX236" fmla="*/ 72542 w 4174388"/>
                <a:gd name="connsiteY236" fmla="*/ 0 h 1593951"/>
                <a:gd name="connsiteX237" fmla="*/ 0 w 4174388"/>
                <a:gd name="connsiteY237" fmla="*/ 0 h 159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</a:cxnLst>
              <a:rect l="l" t="t" r="r" b="b"/>
              <a:pathLst>
                <a:path w="4174388" h="1593951">
                  <a:moveTo>
                    <a:pt x="4174388" y="1593952"/>
                  </a:moveTo>
                  <a:lnTo>
                    <a:pt x="3260446" y="1593952"/>
                  </a:lnTo>
                  <a:lnTo>
                    <a:pt x="3260446" y="1567282"/>
                  </a:lnTo>
                  <a:lnTo>
                    <a:pt x="3190647" y="1567282"/>
                  </a:lnTo>
                  <a:lnTo>
                    <a:pt x="3190647" y="1539240"/>
                  </a:lnTo>
                  <a:lnTo>
                    <a:pt x="3089301" y="1539240"/>
                  </a:lnTo>
                  <a:lnTo>
                    <a:pt x="3089301" y="1516990"/>
                  </a:lnTo>
                  <a:lnTo>
                    <a:pt x="3058821" y="1516990"/>
                  </a:lnTo>
                  <a:lnTo>
                    <a:pt x="3058821" y="1493825"/>
                  </a:lnTo>
                  <a:lnTo>
                    <a:pt x="3005785" y="1493825"/>
                  </a:lnTo>
                  <a:lnTo>
                    <a:pt x="3005785" y="1469288"/>
                  </a:lnTo>
                  <a:lnTo>
                    <a:pt x="2928061" y="1469288"/>
                  </a:lnTo>
                  <a:lnTo>
                    <a:pt x="2928061" y="1428140"/>
                  </a:lnTo>
                  <a:lnTo>
                    <a:pt x="2862225" y="1428140"/>
                  </a:lnTo>
                  <a:lnTo>
                    <a:pt x="2862225" y="1405738"/>
                  </a:lnTo>
                  <a:lnTo>
                    <a:pt x="2833573" y="1405738"/>
                  </a:lnTo>
                  <a:lnTo>
                    <a:pt x="2833573" y="1386383"/>
                  </a:lnTo>
                  <a:lnTo>
                    <a:pt x="2782519" y="1386383"/>
                  </a:lnTo>
                  <a:lnTo>
                    <a:pt x="2782519" y="1366571"/>
                  </a:lnTo>
                  <a:lnTo>
                    <a:pt x="2758440" y="1366571"/>
                  </a:lnTo>
                  <a:lnTo>
                    <a:pt x="2758440" y="1349197"/>
                  </a:lnTo>
                  <a:lnTo>
                    <a:pt x="2722474" y="1349197"/>
                  </a:lnTo>
                  <a:lnTo>
                    <a:pt x="2722474" y="1331519"/>
                  </a:lnTo>
                  <a:lnTo>
                    <a:pt x="2641702" y="1331519"/>
                  </a:lnTo>
                  <a:lnTo>
                    <a:pt x="2641702" y="1316736"/>
                  </a:lnTo>
                  <a:lnTo>
                    <a:pt x="2606498" y="1316736"/>
                  </a:lnTo>
                  <a:lnTo>
                    <a:pt x="2606498" y="1301344"/>
                  </a:lnTo>
                  <a:lnTo>
                    <a:pt x="2590648" y="1301344"/>
                  </a:lnTo>
                  <a:lnTo>
                    <a:pt x="2590648" y="1282903"/>
                  </a:lnTo>
                  <a:lnTo>
                    <a:pt x="2582723" y="1282903"/>
                  </a:lnTo>
                  <a:lnTo>
                    <a:pt x="2582723" y="1268120"/>
                  </a:lnTo>
                  <a:lnTo>
                    <a:pt x="2551633" y="1268120"/>
                  </a:lnTo>
                  <a:lnTo>
                    <a:pt x="2551633" y="1252576"/>
                  </a:lnTo>
                  <a:lnTo>
                    <a:pt x="2524811" y="1252576"/>
                  </a:lnTo>
                  <a:lnTo>
                    <a:pt x="2524811" y="1222096"/>
                  </a:lnTo>
                  <a:lnTo>
                    <a:pt x="2457755" y="1222096"/>
                  </a:lnTo>
                  <a:lnTo>
                    <a:pt x="2457755" y="1206703"/>
                  </a:lnTo>
                  <a:lnTo>
                    <a:pt x="2339492" y="1206703"/>
                  </a:lnTo>
                  <a:lnTo>
                    <a:pt x="2339492" y="1191311"/>
                  </a:lnTo>
                  <a:lnTo>
                    <a:pt x="2324252" y="1191311"/>
                  </a:lnTo>
                  <a:lnTo>
                    <a:pt x="2324252" y="1178205"/>
                  </a:lnTo>
                  <a:lnTo>
                    <a:pt x="2284933" y="1178205"/>
                  </a:lnTo>
                  <a:lnTo>
                    <a:pt x="2284933" y="1163269"/>
                  </a:lnTo>
                  <a:lnTo>
                    <a:pt x="2172158" y="1163269"/>
                  </a:lnTo>
                  <a:lnTo>
                    <a:pt x="2172158" y="1149858"/>
                  </a:lnTo>
                  <a:lnTo>
                    <a:pt x="2136648" y="1149858"/>
                  </a:lnTo>
                  <a:lnTo>
                    <a:pt x="2136648" y="1136752"/>
                  </a:lnTo>
                  <a:lnTo>
                    <a:pt x="2107845" y="1136752"/>
                  </a:lnTo>
                  <a:lnTo>
                    <a:pt x="2107845" y="1125474"/>
                  </a:lnTo>
                  <a:lnTo>
                    <a:pt x="2096719" y="1125474"/>
                  </a:lnTo>
                  <a:lnTo>
                    <a:pt x="2096719" y="1112977"/>
                  </a:lnTo>
                  <a:lnTo>
                    <a:pt x="2081784" y="1112977"/>
                  </a:lnTo>
                  <a:lnTo>
                    <a:pt x="2081784" y="1099566"/>
                  </a:lnTo>
                  <a:lnTo>
                    <a:pt x="2072945" y="1099566"/>
                  </a:lnTo>
                  <a:lnTo>
                    <a:pt x="2072945" y="1089812"/>
                  </a:lnTo>
                  <a:lnTo>
                    <a:pt x="2050847" y="1089812"/>
                  </a:lnTo>
                  <a:lnTo>
                    <a:pt x="2050847" y="1075335"/>
                  </a:lnTo>
                  <a:lnTo>
                    <a:pt x="2017928" y="1075335"/>
                  </a:lnTo>
                  <a:lnTo>
                    <a:pt x="2017928" y="1062533"/>
                  </a:lnTo>
                  <a:lnTo>
                    <a:pt x="2002384" y="1062533"/>
                  </a:lnTo>
                  <a:lnTo>
                    <a:pt x="2002384" y="1038454"/>
                  </a:lnTo>
                  <a:lnTo>
                    <a:pt x="1925117" y="1038454"/>
                  </a:lnTo>
                  <a:lnTo>
                    <a:pt x="1925117" y="1027328"/>
                  </a:lnTo>
                  <a:lnTo>
                    <a:pt x="1829867" y="1027328"/>
                  </a:lnTo>
                  <a:lnTo>
                    <a:pt x="1829867" y="1005688"/>
                  </a:lnTo>
                  <a:lnTo>
                    <a:pt x="1814627" y="1005688"/>
                  </a:lnTo>
                  <a:lnTo>
                    <a:pt x="1814627" y="994715"/>
                  </a:lnTo>
                  <a:lnTo>
                    <a:pt x="1804721" y="994715"/>
                  </a:lnTo>
                  <a:lnTo>
                    <a:pt x="1804721" y="985723"/>
                  </a:lnTo>
                  <a:lnTo>
                    <a:pt x="1768602" y="985723"/>
                  </a:lnTo>
                  <a:lnTo>
                    <a:pt x="1768602" y="974903"/>
                  </a:lnTo>
                  <a:lnTo>
                    <a:pt x="1755191" y="974903"/>
                  </a:lnTo>
                  <a:lnTo>
                    <a:pt x="1755191" y="963930"/>
                  </a:lnTo>
                  <a:lnTo>
                    <a:pt x="1744675" y="963930"/>
                  </a:lnTo>
                  <a:lnTo>
                    <a:pt x="1744675" y="953110"/>
                  </a:lnTo>
                  <a:lnTo>
                    <a:pt x="1739798" y="953110"/>
                  </a:lnTo>
                  <a:lnTo>
                    <a:pt x="1739798" y="944270"/>
                  </a:lnTo>
                  <a:lnTo>
                    <a:pt x="1735226" y="944270"/>
                  </a:lnTo>
                  <a:lnTo>
                    <a:pt x="1735226" y="933298"/>
                  </a:lnTo>
                  <a:lnTo>
                    <a:pt x="1719529" y="933298"/>
                  </a:lnTo>
                  <a:lnTo>
                    <a:pt x="1719529" y="922325"/>
                  </a:lnTo>
                  <a:lnTo>
                    <a:pt x="1706575" y="922325"/>
                  </a:lnTo>
                  <a:lnTo>
                    <a:pt x="1706575" y="902513"/>
                  </a:lnTo>
                  <a:lnTo>
                    <a:pt x="1698041" y="902513"/>
                  </a:lnTo>
                  <a:lnTo>
                    <a:pt x="1698041" y="891540"/>
                  </a:lnTo>
                  <a:lnTo>
                    <a:pt x="1680515" y="891540"/>
                  </a:lnTo>
                  <a:lnTo>
                    <a:pt x="1680515" y="883006"/>
                  </a:lnTo>
                  <a:lnTo>
                    <a:pt x="1677924" y="883006"/>
                  </a:lnTo>
                  <a:lnTo>
                    <a:pt x="1677924" y="872338"/>
                  </a:lnTo>
                  <a:lnTo>
                    <a:pt x="1669085" y="872338"/>
                  </a:lnTo>
                  <a:lnTo>
                    <a:pt x="1669085" y="863194"/>
                  </a:lnTo>
                  <a:lnTo>
                    <a:pt x="1629613" y="863194"/>
                  </a:lnTo>
                  <a:lnTo>
                    <a:pt x="1629613" y="843687"/>
                  </a:lnTo>
                  <a:lnTo>
                    <a:pt x="1626718" y="843687"/>
                  </a:lnTo>
                  <a:lnTo>
                    <a:pt x="1626718" y="824027"/>
                  </a:lnTo>
                  <a:lnTo>
                    <a:pt x="1622755" y="824027"/>
                  </a:lnTo>
                  <a:lnTo>
                    <a:pt x="1622755" y="813207"/>
                  </a:lnTo>
                  <a:lnTo>
                    <a:pt x="1612545" y="813207"/>
                  </a:lnTo>
                  <a:lnTo>
                    <a:pt x="1612545" y="804215"/>
                  </a:lnTo>
                  <a:lnTo>
                    <a:pt x="1598828" y="804215"/>
                  </a:lnTo>
                  <a:lnTo>
                    <a:pt x="1598828" y="784555"/>
                  </a:lnTo>
                  <a:lnTo>
                    <a:pt x="1592123" y="784555"/>
                  </a:lnTo>
                  <a:lnTo>
                    <a:pt x="1592123" y="764743"/>
                  </a:lnTo>
                  <a:lnTo>
                    <a:pt x="1574902" y="764743"/>
                  </a:lnTo>
                  <a:lnTo>
                    <a:pt x="1574902" y="756057"/>
                  </a:lnTo>
                  <a:lnTo>
                    <a:pt x="1543050" y="756057"/>
                  </a:lnTo>
                  <a:lnTo>
                    <a:pt x="1543050" y="747065"/>
                  </a:lnTo>
                  <a:lnTo>
                    <a:pt x="1516837" y="747065"/>
                  </a:lnTo>
                  <a:lnTo>
                    <a:pt x="1516837" y="738530"/>
                  </a:lnTo>
                  <a:lnTo>
                    <a:pt x="1508303" y="738530"/>
                  </a:lnTo>
                  <a:lnTo>
                    <a:pt x="1508303" y="711098"/>
                  </a:lnTo>
                  <a:lnTo>
                    <a:pt x="1497330" y="711098"/>
                  </a:lnTo>
                  <a:lnTo>
                    <a:pt x="1497330" y="701497"/>
                  </a:lnTo>
                  <a:lnTo>
                    <a:pt x="1488338" y="701497"/>
                  </a:lnTo>
                  <a:lnTo>
                    <a:pt x="1488338" y="690525"/>
                  </a:lnTo>
                  <a:lnTo>
                    <a:pt x="1481785" y="690525"/>
                  </a:lnTo>
                  <a:lnTo>
                    <a:pt x="1481785" y="681533"/>
                  </a:lnTo>
                  <a:lnTo>
                    <a:pt x="1450391" y="681533"/>
                  </a:lnTo>
                  <a:lnTo>
                    <a:pt x="1450391" y="672846"/>
                  </a:lnTo>
                  <a:lnTo>
                    <a:pt x="1416253" y="672846"/>
                  </a:lnTo>
                  <a:lnTo>
                    <a:pt x="1416253" y="655472"/>
                  </a:lnTo>
                  <a:lnTo>
                    <a:pt x="1410462" y="655472"/>
                  </a:lnTo>
                  <a:lnTo>
                    <a:pt x="1410462" y="646481"/>
                  </a:lnTo>
                  <a:lnTo>
                    <a:pt x="1395375" y="646481"/>
                  </a:lnTo>
                  <a:lnTo>
                    <a:pt x="1395375" y="637947"/>
                  </a:lnTo>
                  <a:lnTo>
                    <a:pt x="1345540" y="637947"/>
                  </a:lnTo>
                  <a:lnTo>
                    <a:pt x="1345540" y="620725"/>
                  </a:lnTo>
                  <a:lnTo>
                    <a:pt x="1331976" y="620725"/>
                  </a:lnTo>
                  <a:lnTo>
                    <a:pt x="1331976" y="611734"/>
                  </a:lnTo>
                  <a:lnTo>
                    <a:pt x="1324965" y="611734"/>
                  </a:lnTo>
                  <a:lnTo>
                    <a:pt x="1324965" y="602895"/>
                  </a:lnTo>
                  <a:lnTo>
                    <a:pt x="1311859" y="602895"/>
                  </a:lnTo>
                  <a:lnTo>
                    <a:pt x="1311859" y="594208"/>
                  </a:lnTo>
                  <a:lnTo>
                    <a:pt x="1304849" y="594208"/>
                  </a:lnTo>
                  <a:lnTo>
                    <a:pt x="1304849" y="580339"/>
                  </a:lnTo>
                  <a:lnTo>
                    <a:pt x="1289761" y="580339"/>
                  </a:lnTo>
                  <a:lnTo>
                    <a:pt x="1289761" y="568147"/>
                  </a:lnTo>
                  <a:lnTo>
                    <a:pt x="1261262" y="568147"/>
                  </a:lnTo>
                  <a:lnTo>
                    <a:pt x="1261262" y="559460"/>
                  </a:lnTo>
                  <a:lnTo>
                    <a:pt x="1254709" y="559460"/>
                  </a:lnTo>
                  <a:lnTo>
                    <a:pt x="1254709" y="550469"/>
                  </a:lnTo>
                  <a:lnTo>
                    <a:pt x="1226058" y="550469"/>
                  </a:lnTo>
                  <a:lnTo>
                    <a:pt x="1226058" y="541782"/>
                  </a:lnTo>
                  <a:lnTo>
                    <a:pt x="1203960" y="541782"/>
                  </a:lnTo>
                  <a:lnTo>
                    <a:pt x="1203960" y="524104"/>
                  </a:lnTo>
                  <a:lnTo>
                    <a:pt x="1175461" y="524104"/>
                  </a:lnTo>
                  <a:lnTo>
                    <a:pt x="1175461" y="515569"/>
                  </a:lnTo>
                  <a:lnTo>
                    <a:pt x="1164488" y="515569"/>
                  </a:lnTo>
                  <a:lnTo>
                    <a:pt x="1164488" y="489052"/>
                  </a:lnTo>
                  <a:lnTo>
                    <a:pt x="1149096" y="489052"/>
                  </a:lnTo>
                  <a:lnTo>
                    <a:pt x="1149096" y="480365"/>
                  </a:lnTo>
                  <a:lnTo>
                    <a:pt x="1135380" y="480365"/>
                  </a:lnTo>
                  <a:lnTo>
                    <a:pt x="1135380" y="462686"/>
                  </a:lnTo>
                  <a:lnTo>
                    <a:pt x="1119988" y="462686"/>
                  </a:lnTo>
                  <a:lnTo>
                    <a:pt x="1119988" y="456286"/>
                  </a:lnTo>
                  <a:lnTo>
                    <a:pt x="1105052" y="456286"/>
                  </a:lnTo>
                  <a:lnTo>
                    <a:pt x="1105052" y="428244"/>
                  </a:lnTo>
                  <a:lnTo>
                    <a:pt x="1049579" y="428244"/>
                  </a:lnTo>
                  <a:lnTo>
                    <a:pt x="1049579" y="410566"/>
                  </a:lnTo>
                  <a:lnTo>
                    <a:pt x="1029767" y="410566"/>
                  </a:lnTo>
                  <a:lnTo>
                    <a:pt x="1029767" y="401269"/>
                  </a:lnTo>
                  <a:lnTo>
                    <a:pt x="1027328" y="401269"/>
                  </a:lnTo>
                  <a:lnTo>
                    <a:pt x="1027328" y="393192"/>
                  </a:lnTo>
                  <a:lnTo>
                    <a:pt x="994715" y="393192"/>
                  </a:lnTo>
                  <a:lnTo>
                    <a:pt x="994715" y="384505"/>
                  </a:lnTo>
                  <a:lnTo>
                    <a:pt x="992581" y="384505"/>
                  </a:lnTo>
                  <a:lnTo>
                    <a:pt x="992581" y="378104"/>
                  </a:lnTo>
                  <a:lnTo>
                    <a:pt x="963321" y="378104"/>
                  </a:lnTo>
                  <a:lnTo>
                    <a:pt x="963321" y="366522"/>
                  </a:lnTo>
                  <a:lnTo>
                    <a:pt x="943508" y="366522"/>
                  </a:lnTo>
                  <a:lnTo>
                    <a:pt x="943508" y="357988"/>
                  </a:lnTo>
                  <a:lnTo>
                    <a:pt x="886358" y="357988"/>
                  </a:lnTo>
                  <a:lnTo>
                    <a:pt x="886358" y="340614"/>
                  </a:lnTo>
                  <a:lnTo>
                    <a:pt x="862279" y="340614"/>
                  </a:lnTo>
                  <a:lnTo>
                    <a:pt x="862279" y="331622"/>
                  </a:lnTo>
                  <a:lnTo>
                    <a:pt x="815340" y="331622"/>
                  </a:lnTo>
                  <a:lnTo>
                    <a:pt x="815340" y="314096"/>
                  </a:lnTo>
                  <a:lnTo>
                    <a:pt x="795681" y="314096"/>
                  </a:lnTo>
                  <a:lnTo>
                    <a:pt x="795681" y="305410"/>
                  </a:lnTo>
                  <a:lnTo>
                    <a:pt x="776173" y="305410"/>
                  </a:lnTo>
                  <a:lnTo>
                    <a:pt x="776173" y="296570"/>
                  </a:lnTo>
                  <a:lnTo>
                    <a:pt x="760628" y="296570"/>
                  </a:lnTo>
                  <a:lnTo>
                    <a:pt x="760628" y="279044"/>
                  </a:lnTo>
                  <a:lnTo>
                    <a:pt x="740969" y="279044"/>
                  </a:lnTo>
                  <a:lnTo>
                    <a:pt x="740969" y="261671"/>
                  </a:lnTo>
                  <a:lnTo>
                    <a:pt x="736549" y="261671"/>
                  </a:lnTo>
                  <a:lnTo>
                    <a:pt x="736549" y="252984"/>
                  </a:lnTo>
                  <a:lnTo>
                    <a:pt x="716737" y="252984"/>
                  </a:lnTo>
                  <a:lnTo>
                    <a:pt x="716737" y="244297"/>
                  </a:lnTo>
                  <a:lnTo>
                    <a:pt x="676808" y="244297"/>
                  </a:lnTo>
                  <a:lnTo>
                    <a:pt x="676808" y="235610"/>
                  </a:lnTo>
                  <a:lnTo>
                    <a:pt x="635203" y="235610"/>
                  </a:lnTo>
                  <a:lnTo>
                    <a:pt x="635203" y="226771"/>
                  </a:lnTo>
                  <a:lnTo>
                    <a:pt x="625754" y="226771"/>
                  </a:lnTo>
                  <a:lnTo>
                    <a:pt x="625754" y="220066"/>
                  </a:lnTo>
                  <a:lnTo>
                    <a:pt x="586283" y="220066"/>
                  </a:lnTo>
                  <a:lnTo>
                    <a:pt x="586283" y="210769"/>
                  </a:lnTo>
                  <a:lnTo>
                    <a:pt x="520903" y="210769"/>
                  </a:lnTo>
                  <a:lnTo>
                    <a:pt x="520903" y="194310"/>
                  </a:lnTo>
                  <a:lnTo>
                    <a:pt x="509321" y="194310"/>
                  </a:lnTo>
                  <a:lnTo>
                    <a:pt x="509321" y="185014"/>
                  </a:lnTo>
                  <a:lnTo>
                    <a:pt x="504444" y="185014"/>
                  </a:lnTo>
                  <a:lnTo>
                    <a:pt x="504444" y="176327"/>
                  </a:lnTo>
                  <a:lnTo>
                    <a:pt x="496214" y="176327"/>
                  </a:lnTo>
                  <a:lnTo>
                    <a:pt x="496214" y="167488"/>
                  </a:lnTo>
                  <a:lnTo>
                    <a:pt x="489509" y="167488"/>
                  </a:lnTo>
                  <a:lnTo>
                    <a:pt x="489509" y="158801"/>
                  </a:lnTo>
                  <a:lnTo>
                    <a:pt x="478079" y="158801"/>
                  </a:lnTo>
                  <a:lnTo>
                    <a:pt x="478079" y="150114"/>
                  </a:lnTo>
                  <a:lnTo>
                    <a:pt x="434645" y="150114"/>
                  </a:lnTo>
                  <a:lnTo>
                    <a:pt x="434645" y="141427"/>
                  </a:lnTo>
                  <a:lnTo>
                    <a:pt x="430225" y="141427"/>
                  </a:lnTo>
                  <a:lnTo>
                    <a:pt x="430225" y="134874"/>
                  </a:lnTo>
                  <a:lnTo>
                    <a:pt x="409804" y="134874"/>
                  </a:lnTo>
                  <a:lnTo>
                    <a:pt x="409804" y="126340"/>
                  </a:lnTo>
                  <a:lnTo>
                    <a:pt x="383743" y="126340"/>
                  </a:lnTo>
                  <a:lnTo>
                    <a:pt x="383743" y="108509"/>
                  </a:lnTo>
                  <a:lnTo>
                    <a:pt x="312725" y="108509"/>
                  </a:lnTo>
                  <a:lnTo>
                    <a:pt x="312725" y="102108"/>
                  </a:lnTo>
                  <a:lnTo>
                    <a:pt x="297485" y="102108"/>
                  </a:lnTo>
                  <a:lnTo>
                    <a:pt x="297485" y="81991"/>
                  </a:lnTo>
                  <a:lnTo>
                    <a:pt x="282092" y="81991"/>
                  </a:lnTo>
                  <a:lnTo>
                    <a:pt x="282092" y="73457"/>
                  </a:lnTo>
                  <a:lnTo>
                    <a:pt x="255575" y="73457"/>
                  </a:lnTo>
                  <a:lnTo>
                    <a:pt x="255575" y="58064"/>
                  </a:lnTo>
                  <a:lnTo>
                    <a:pt x="222504" y="58064"/>
                  </a:lnTo>
                  <a:lnTo>
                    <a:pt x="222504" y="49530"/>
                  </a:lnTo>
                  <a:lnTo>
                    <a:pt x="167640" y="49530"/>
                  </a:lnTo>
                  <a:lnTo>
                    <a:pt x="167640" y="32004"/>
                  </a:lnTo>
                  <a:lnTo>
                    <a:pt x="132131" y="32004"/>
                  </a:lnTo>
                  <a:lnTo>
                    <a:pt x="132131" y="23165"/>
                  </a:lnTo>
                  <a:lnTo>
                    <a:pt x="125578" y="23165"/>
                  </a:lnTo>
                  <a:lnTo>
                    <a:pt x="125578" y="16612"/>
                  </a:lnTo>
                  <a:lnTo>
                    <a:pt x="109881" y="16612"/>
                  </a:lnTo>
                  <a:lnTo>
                    <a:pt x="109881" y="9449"/>
                  </a:lnTo>
                  <a:lnTo>
                    <a:pt x="72542" y="9449"/>
                  </a:lnTo>
                  <a:lnTo>
                    <a:pt x="72542" y="0"/>
                  </a:lnTo>
                  <a:lnTo>
                    <a:pt x="0" y="0"/>
                  </a:lnTo>
                </a:path>
              </a:pathLst>
            </a:custGeom>
            <a:noFill/>
            <a:ln w="15237" cap="flat">
              <a:solidFill>
                <a:srgbClr val="8B878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  <p:grpSp>
        <p:nvGrpSpPr>
          <p:cNvPr id="266" name="Graphic 238">
            <a:extLst>
              <a:ext uri="{FF2B5EF4-FFF2-40B4-BE49-F238E27FC236}">
                <a16:creationId xmlns:a16="http://schemas.microsoft.com/office/drawing/2014/main" id="{863962A6-D774-3AD5-B017-628C43341594}"/>
              </a:ext>
            </a:extLst>
          </p:cNvPr>
          <p:cNvGrpSpPr/>
          <p:nvPr/>
        </p:nvGrpSpPr>
        <p:grpSpPr>
          <a:xfrm>
            <a:off x="942539" y="2707251"/>
            <a:ext cx="4503114" cy="1123645"/>
            <a:chOff x="942539" y="2707251"/>
            <a:chExt cx="4503114" cy="1123645"/>
          </a:xfrm>
          <a:noFill/>
        </p:grpSpPr>
        <p:sp>
          <p:nvSpPr>
            <p:cNvPr id="267" name="Freeform 266">
              <a:extLst>
                <a:ext uri="{FF2B5EF4-FFF2-40B4-BE49-F238E27FC236}">
                  <a16:creationId xmlns:a16="http://schemas.microsoft.com/office/drawing/2014/main" id="{7F0315E9-B994-A0C8-7086-DA7C21385428}"/>
                </a:ext>
              </a:extLst>
            </p:cNvPr>
            <p:cNvSpPr/>
            <p:nvPr/>
          </p:nvSpPr>
          <p:spPr>
            <a:xfrm>
              <a:off x="2676089" y="3207428"/>
              <a:ext cx="2769564" cy="623468"/>
            </a:xfrm>
            <a:custGeom>
              <a:avLst/>
              <a:gdLst>
                <a:gd name="connsiteX0" fmla="*/ 2730856 w 2769564"/>
                <a:gd name="connsiteY0" fmla="*/ 546964 h 623468"/>
                <a:gd name="connsiteX1" fmla="*/ 2730856 w 2769564"/>
                <a:gd name="connsiteY1" fmla="*/ 623468 h 623468"/>
                <a:gd name="connsiteX2" fmla="*/ 2769565 w 2769564"/>
                <a:gd name="connsiteY2" fmla="*/ 585216 h 623468"/>
                <a:gd name="connsiteX3" fmla="*/ 2692299 w 2769564"/>
                <a:gd name="connsiteY3" fmla="*/ 585216 h 623468"/>
                <a:gd name="connsiteX4" fmla="*/ 2618689 w 2769564"/>
                <a:gd name="connsiteY4" fmla="*/ 546964 h 623468"/>
                <a:gd name="connsiteX5" fmla="*/ 2618689 w 2769564"/>
                <a:gd name="connsiteY5" fmla="*/ 623468 h 623468"/>
                <a:gd name="connsiteX6" fmla="*/ 2657246 w 2769564"/>
                <a:gd name="connsiteY6" fmla="*/ 585216 h 623468"/>
                <a:gd name="connsiteX7" fmla="*/ 2579979 w 2769564"/>
                <a:gd name="connsiteY7" fmla="*/ 585216 h 623468"/>
                <a:gd name="connsiteX8" fmla="*/ 2402739 w 2769564"/>
                <a:gd name="connsiteY8" fmla="*/ 546964 h 623468"/>
                <a:gd name="connsiteX9" fmla="*/ 2402739 w 2769564"/>
                <a:gd name="connsiteY9" fmla="*/ 623468 h 623468"/>
                <a:gd name="connsiteX10" fmla="*/ 2441296 w 2769564"/>
                <a:gd name="connsiteY10" fmla="*/ 585216 h 623468"/>
                <a:gd name="connsiteX11" fmla="*/ 2364181 w 2769564"/>
                <a:gd name="connsiteY11" fmla="*/ 585216 h 623468"/>
                <a:gd name="connsiteX12" fmla="*/ 2391613 w 2769564"/>
                <a:gd name="connsiteY12" fmla="*/ 546964 h 623468"/>
                <a:gd name="connsiteX13" fmla="*/ 2391613 w 2769564"/>
                <a:gd name="connsiteY13" fmla="*/ 623468 h 623468"/>
                <a:gd name="connsiteX14" fmla="*/ 2430323 w 2769564"/>
                <a:gd name="connsiteY14" fmla="*/ 585216 h 623468"/>
                <a:gd name="connsiteX15" fmla="*/ 2353056 w 2769564"/>
                <a:gd name="connsiteY15" fmla="*/ 585216 h 623468"/>
                <a:gd name="connsiteX16" fmla="*/ 2332177 w 2769564"/>
                <a:gd name="connsiteY16" fmla="*/ 546964 h 623468"/>
                <a:gd name="connsiteX17" fmla="*/ 2332177 w 2769564"/>
                <a:gd name="connsiteY17" fmla="*/ 623468 h 623468"/>
                <a:gd name="connsiteX18" fmla="*/ 2370734 w 2769564"/>
                <a:gd name="connsiteY18" fmla="*/ 585216 h 623468"/>
                <a:gd name="connsiteX19" fmla="*/ 2293620 w 2769564"/>
                <a:gd name="connsiteY19" fmla="*/ 585216 h 623468"/>
                <a:gd name="connsiteX20" fmla="*/ 2265883 w 2769564"/>
                <a:gd name="connsiteY20" fmla="*/ 546964 h 623468"/>
                <a:gd name="connsiteX21" fmla="*/ 2265883 w 2769564"/>
                <a:gd name="connsiteY21" fmla="*/ 623468 h 623468"/>
                <a:gd name="connsiteX22" fmla="*/ 2304440 w 2769564"/>
                <a:gd name="connsiteY22" fmla="*/ 585216 h 623468"/>
                <a:gd name="connsiteX23" fmla="*/ 2227326 w 2769564"/>
                <a:gd name="connsiteY23" fmla="*/ 585216 h 623468"/>
                <a:gd name="connsiteX24" fmla="*/ 2155698 w 2769564"/>
                <a:gd name="connsiteY24" fmla="*/ 546964 h 623468"/>
                <a:gd name="connsiteX25" fmla="*/ 2155698 w 2769564"/>
                <a:gd name="connsiteY25" fmla="*/ 623468 h 623468"/>
                <a:gd name="connsiteX26" fmla="*/ 2194255 w 2769564"/>
                <a:gd name="connsiteY26" fmla="*/ 585216 h 623468"/>
                <a:gd name="connsiteX27" fmla="*/ 2117141 w 2769564"/>
                <a:gd name="connsiteY27" fmla="*/ 585216 h 623468"/>
                <a:gd name="connsiteX28" fmla="*/ 2159813 w 2769564"/>
                <a:gd name="connsiteY28" fmla="*/ 546964 h 623468"/>
                <a:gd name="connsiteX29" fmla="*/ 2159813 w 2769564"/>
                <a:gd name="connsiteY29" fmla="*/ 623468 h 623468"/>
                <a:gd name="connsiteX30" fmla="*/ 2198370 w 2769564"/>
                <a:gd name="connsiteY30" fmla="*/ 585216 h 623468"/>
                <a:gd name="connsiteX31" fmla="*/ 2121256 w 2769564"/>
                <a:gd name="connsiteY31" fmla="*/ 585216 h 623468"/>
                <a:gd name="connsiteX32" fmla="*/ 2127047 w 2769564"/>
                <a:gd name="connsiteY32" fmla="*/ 546964 h 623468"/>
                <a:gd name="connsiteX33" fmla="*/ 2127047 w 2769564"/>
                <a:gd name="connsiteY33" fmla="*/ 623468 h 623468"/>
                <a:gd name="connsiteX34" fmla="*/ 2165604 w 2769564"/>
                <a:gd name="connsiteY34" fmla="*/ 585216 h 623468"/>
                <a:gd name="connsiteX35" fmla="*/ 2088337 w 2769564"/>
                <a:gd name="connsiteY35" fmla="*/ 585216 h 623468"/>
                <a:gd name="connsiteX36" fmla="*/ 2124761 w 2769564"/>
                <a:gd name="connsiteY36" fmla="*/ 546964 h 623468"/>
                <a:gd name="connsiteX37" fmla="*/ 2124761 w 2769564"/>
                <a:gd name="connsiteY37" fmla="*/ 623468 h 623468"/>
                <a:gd name="connsiteX38" fmla="*/ 2163318 w 2769564"/>
                <a:gd name="connsiteY38" fmla="*/ 585216 h 623468"/>
                <a:gd name="connsiteX39" fmla="*/ 2086203 w 2769564"/>
                <a:gd name="connsiteY39" fmla="*/ 585216 h 623468"/>
                <a:gd name="connsiteX40" fmla="*/ 2060905 w 2769564"/>
                <a:gd name="connsiteY40" fmla="*/ 546964 h 623468"/>
                <a:gd name="connsiteX41" fmla="*/ 2060905 w 2769564"/>
                <a:gd name="connsiteY41" fmla="*/ 623468 h 623468"/>
                <a:gd name="connsiteX42" fmla="*/ 2099462 w 2769564"/>
                <a:gd name="connsiteY42" fmla="*/ 585216 h 623468"/>
                <a:gd name="connsiteX43" fmla="*/ 2022196 w 2769564"/>
                <a:gd name="connsiteY43" fmla="*/ 585216 h 623468"/>
                <a:gd name="connsiteX44" fmla="*/ 2021281 w 2769564"/>
                <a:gd name="connsiteY44" fmla="*/ 546964 h 623468"/>
                <a:gd name="connsiteX45" fmla="*/ 2021281 w 2769564"/>
                <a:gd name="connsiteY45" fmla="*/ 623468 h 623468"/>
                <a:gd name="connsiteX46" fmla="*/ 2059839 w 2769564"/>
                <a:gd name="connsiteY46" fmla="*/ 585216 h 623468"/>
                <a:gd name="connsiteX47" fmla="*/ 1982724 w 2769564"/>
                <a:gd name="connsiteY47" fmla="*/ 585216 h 623468"/>
                <a:gd name="connsiteX48" fmla="*/ 1968093 w 2769564"/>
                <a:gd name="connsiteY48" fmla="*/ 546964 h 623468"/>
                <a:gd name="connsiteX49" fmla="*/ 1968093 w 2769564"/>
                <a:gd name="connsiteY49" fmla="*/ 623468 h 623468"/>
                <a:gd name="connsiteX50" fmla="*/ 2006651 w 2769564"/>
                <a:gd name="connsiteY50" fmla="*/ 585216 h 623468"/>
                <a:gd name="connsiteX51" fmla="*/ 1929384 w 2769564"/>
                <a:gd name="connsiteY51" fmla="*/ 585216 h 623468"/>
                <a:gd name="connsiteX52" fmla="*/ 1939595 w 2769564"/>
                <a:gd name="connsiteY52" fmla="*/ 546964 h 623468"/>
                <a:gd name="connsiteX53" fmla="*/ 1939595 w 2769564"/>
                <a:gd name="connsiteY53" fmla="*/ 623468 h 623468"/>
                <a:gd name="connsiteX54" fmla="*/ 1978152 w 2769564"/>
                <a:gd name="connsiteY54" fmla="*/ 585216 h 623468"/>
                <a:gd name="connsiteX55" fmla="*/ 1901038 w 2769564"/>
                <a:gd name="connsiteY55" fmla="*/ 585216 h 623468"/>
                <a:gd name="connsiteX56" fmla="*/ 1913077 w 2769564"/>
                <a:gd name="connsiteY56" fmla="*/ 546964 h 623468"/>
                <a:gd name="connsiteX57" fmla="*/ 1913077 w 2769564"/>
                <a:gd name="connsiteY57" fmla="*/ 623468 h 623468"/>
                <a:gd name="connsiteX58" fmla="*/ 1951787 w 2769564"/>
                <a:gd name="connsiteY58" fmla="*/ 585216 h 623468"/>
                <a:gd name="connsiteX59" fmla="*/ 1874520 w 2769564"/>
                <a:gd name="connsiteY59" fmla="*/ 585216 h 623468"/>
                <a:gd name="connsiteX60" fmla="*/ 1904086 w 2769564"/>
                <a:gd name="connsiteY60" fmla="*/ 546964 h 623468"/>
                <a:gd name="connsiteX61" fmla="*/ 1904086 w 2769564"/>
                <a:gd name="connsiteY61" fmla="*/ 623468 h 623468"/>
                <a:gd name="connsiteX62" fmla="*/ 1942795 w 2769564"/>
                <a:gd name="connsiteY62" fmla="*/ 585216 h 623468"/>
                <a:gd name="connsiteX63" fmla="*/ 1865681 w 2769564"/>
                <a:gd name="connsiteY63" fmla="*/ 585216 h 623468"/>
                <a:gd name="connsiteX64" fmla="*/ 1829257 w 2769564"/>
                <a:gd name="connsiteY64" fmla="*/ 489966 h 623468"/>
                <a:gd name="connsiteX65" fmla="*/ 1829257 w 2769564"/>
                <a:gd name="connsiteY65" fmla="*/ 566471 h 623468"/>
                <a:gd name="connsiteX66" fmla="*/ 1867814 w 2769564"/>
                <a:gd name="connsiteY66" fmla="*/ 528218 h 623468"/>
                <a:gd name="connsiteX67" fmla="*/ 1790548 w 2769564"/>
                <a:gd name="connsiteY67" fmla="*/ 528218 h 623468"/>
                <a:gd name="connsiteX68" fmla="*/ 1818284 w 2769564"/>
                <a:gd name="connsiteY68" fmla="*/ 489966 h 623468"/>
                <a:gd name="connsiteX69" fmla="*/ 1818284 w 2769564"/>
                <a:gd name="connsiteY69" fmla="*/ 566471 h 623468"/>
                <a:gd name="connsiteX70" fmla="*/ 1856842 w 2769564"/>
                <a:gd name="connsiteY70" fmla="*/ 528218 h 623468"/>
                <a:gd name="connsiteX71" fmla="*/ 1779575 w 2769564"/>
                <a:gd name="connsiteY71" fmla="*/ 528218 h 623468"/>
                <a:gd name="connsiteX72" fmla="*/ 1732179 w 2769564"/>
                <a:gd name="connsiteY72" fmla="*/ 489966 h 623468"/>
                <a:gd name="connsiteX73" fmla="*/ 1732179 w 2769564"/>
                <a:gd name="connsiteY73" fmla="*/ 566471 h 623468"/>
                <a:gd name="connsiteX74" fmla="*/ 1770888 w 2769564"/>
                <a:gd name="connsiteY74" fmla="*/ 528218 h 623468"/>
                <a:gd name="connsiteX75" fmla="*/ 1693621 w 2769564"/>
                <a:gd name="connsiteY75" fmla="*/ 528218 h 623468"/>
                <a:gd name="connsiteX76" fmla="*/ 1721053 w 2769564"/>
                <a:gd name="connsiteY76" fmla="*/ 489966 h 623468"/>
                <a:gd name="connsiteX77" fmla="*/ 1721053 w 2769564"/>
                <a:gd name="connsiteY77" fmla="*/ 566471 h 623468"/>
                <a:gd name="connsiteX78" fmla="*/ 1759763 w 2769564"/>
                <a:gd name="connsiteY78" fmla="*/ 528218 h 623468"/>
                <a:gd name="connsiteX79" fmla="*/ 1682496 w 2769564"/>
                <a:gd name="connsiteY79" fmla="*/ 528218 h 623468"/>
                <a:gd name="connsiteX80" fmla="*/ 1696822 w 2769564"/>
                <a:gd name="connsiteY80" fmla="*/ 489966 h 623468"/>
                <a:gd name="connsiteX81" fmla="*/ 1696822 w 2769564"/>
                <a:gd name="connsiteY81" fmla="*/ 566471 h 623468"/>
                <a:gd name="connsiteX82" fmla="*/ 1735379 w 2769564"/>
                <a:gd name="connsiteY82" fmla="*/ 528218 h 623468"/>
                <a:gd name="connsiteX83" fmla="*/ 1658112 w 2769564"/>
                <a:gd name="connsiteY83" fmla="*/ 528218 h 623468"/>
                <a:gd name="connsiteX84" fmla="*/ 1681582 w 2769564"/>
                <a:gd name="connsiteY84" fmla="*/ 489966 h 623468"/>
                <a:gd name="connsiteX85" fmla="*/ 1681582 w 2769564"/>
                <a:gd name="connsiteY85" fmla="*/ 566471 h 623468"/>
                <a:gd name="connsiteX86" fmla="*/ 1720139 w 2769564"/>
                <a:gd name="connsiteY86" fmla="*/ 528218 h 623468"/>
                <a:gd name="connsiteX87" fmla="*/ 1643024 w 2769564"/>
                <a:gd name="connsiteY87" fmla="*/ 528218 h 623468"/>
                <a:gd name="connsiteX88" fmla="*/ 1685696 w 2769564"/>
                <a:gd name="connsiteY88" fmla="*/ 489966 h 623468"/>
                <a:gd name="connsiteX89" fmla="*/ 1685696 w 2769564"/>
                <a:gd name="connsiteY89" fmla="*/ 566471 h 623468"/>
                <a:gd name="connsiteX90" fmla="*/ 1724406 w 2769564"/>
                <a:gd name="connsiteY90" fmla="*/ 528218 h 623468"/>
                <a:gd name="connsiteX91" fmla="*/ 1647292 w 2769564"/>
                <a:gd name="connsiteY91" fmla="*/ 528218 h 623468"/>
                <a:gd name="connsiteX92" fmla="*/ 1615440 w 2769564"/>
                <a:gd name="connsiteY92" fmla="*/ 489966 h 623468"/>
                <a:gd name="connsiteX93" fmla="*/ 1615440 w 2769564"/>
                <a:gd name="connsiteY93" fmla="*/ 566471 h 623468"/>
                <a:gd name="connsiteX94" fmla="*/ 1653997 w 2769564"/>
                <a:gd name="connsiteY94" fmla="*/ 528218 h 623468"/>
                <a:gd name="connsiteX95" fmla="*/ 1576730 w 2769564"/>
                <a:gd name="connsiteY95" fmla="*/ 528218 h 623468"/>
                <a:gd name="connsiteX96" fmla="*/ 1595323 w 2769564"/>
                <a:gd name="connsiteY96" fmla="*/ 489966 h 623468"/>
                <a:gd name="connsiteX97" fmla="*/ 1595323 w 2769564"/>
                <a:gd name="connsiteY97" fmla="*/ 566471 h 623468"/>
                <a:gd name="connsiteX98" fmla="*/ 1633880 w 2769564"/>
                <a:gd name="connsiteY98" fmla="*/ 528218 h 623468"/>
                <a:gd name="connsiteX99" fmla="*/ 1556766 w 2769564"/>
                <a:gd name="connsiteY99" fmla="*/ 528218 h 623468"/>
                <a:gd name="connsiteX100" fmla="*/ 1560271 w 2769564"/>
                <a:gd name="connsiteY100" fmla="*/ 450647 h 623468"/>
                <a:gd name="connsiteX101" fmla="*/ 1560271 w 2769564"/>
                <a:gd name="connsiteY101" fmla="*/ 527304 h 623468"/>
                <a:gd name="connsiteX102" fmla="*/ 1598829 w 2769564"/>
                <a:gd name="connsiteY102" fmla="*/ 488899 h 623468"/>
                <a:gd name="connsiteX103" fmla="*/ 1521562 w 2769564"/>
                <a:gd name="connsiteY103" fmla="*/ 488899 h 623468"/>
                <a:gd name="connsiteX104" fmla="*/ 1562252 w 2769564"/>
                <a:gd name="connsiteY104" fmla="*/ 450647 h 623468"/>
                <a:gd name="connsiteX105" fmla="*/ 1562252 w 2769564"/>
                <a:gd name="connsiteY105" fmla="*/ 527304 h 623468"/>
                <a:gd name="connsiteX106" fmla="*/ 1600809 w 2769564"/>
                <a:gd name="connsiteY106" fmla="*/ 488899 h 623468"/>
                <a:gd name="connsiteX107" fmla="*/ 1523695 w 2769564"/>
                <a:gd name="connsiteY107" fmla="*/ 488899 h 623468"/>
                <a:gd name="connsiteX108" fmla="*/ 1489710 w 2769564"/>
                <a:gd name="connsiteY108" fmla="*/ 450647 h 623468"/>
                <a:gd name="connsiteX109" fmla="*/ 1489710 w 2769564"/>
                <a:gd name="connsiteY109" fmla="*/ 527304 h 623468"/>
                <a:gd name="connsiteX110" fmla="*/ 1528267 w 2769564"/>
                <a:gd name="connsiteY110" fmla="*/ 488899 h 623468"/>
                <a:gd name="connsiteX111" fmla="*/ 1451000 w 2769564"/>
                <a:gd name="connsiteY111" fmla="*/ 488899 h 623468"/>
                <a:gd name="connsiteX112" fmla="*/ 1439113 w 2769564"/>
                <a:gd name="connsiteY112" fmla="*/ 450647 h 623468"/>
                <a:gd name="connsiteX113" fmla="*/ 1439113 w 2769564"/>
                <a:gd name="connsiteY113" fmla="*/ 527304 h 623468"/>
                <a:gd name="connsiteX114" fmla="*/ 1477670 w 2769564"/>
                <a:gd name="connsiteY114" fmla="*/ 488899 h 623468"/>
                <a:gd name="connsiteX115" fmla="*/ 1400403 w 2769564"/>
                <a:gd name="connsiteY115" fmla="*/ 488899 h 623468"/>
                <a:gd name="connsiteX116" fmla="*/ 1421282 w 2769564"/>
                <a:gd name="connsiteY116" fmla="*/ 450647 h 623468"/>
                <a:gd name="connsiteX117" fmla="*/ 1421282 w 2769564"/>
                <a:gd name="connsiteY117" fmla="*/ 527304 h 623468"/>
                <a:gd name="connsiteX118" fmla="*/ 1459992 w 2769564"/>
                <a:gd name="connsiteY118" fmla="*/ 488899 h 623468"/>
                <a:gd name="connsiteX119" fmla="*/ 1382725 w 2769564"/>
                <a:gd name="connsiteY119" fmla="*/ 488899 h 623468"/>
                <a:gd name="connsiteX120" fmla="*/ 1330909 w 2769564"/>
                <a:gd name="connsiteY120" fmla="*/ 450647 h 623468"/>
                <a:gd name="connsiteX121" fmla="*/ 1330909 w 2769564"/>
                <a:gd name="connsiteY121" fmla="*/ 527304 h 623468"/>
                <a:gd name="connsiteX122" fmla="*/ 1369466 w 2769564"/>
                <a:gd name="connsiteY122" fmla="*/ 488899 h 623468"/>
                <a:gd name="connsiteX123" fmla="*/ 1292352 w 2769564"/>
                <a:gd name="connsiteY123" fmla="*/ 488899 h 623468"/>
                <a:gd name="connsiteX124" fmla="*/ 1308811 w 2769564"/>
                <a:gd name="connsiteY124" fmla="*/ 450647 h 623468"/>
                <a:gd name="connsiteX125" fmla="*/ 1308811 w 2769564"/>
                <a:gd name="connsiteY125" fmla="*/ 527304 h 623468"/>
                <a:gd name="connsiteX126" fmla="*/ 1347369 w 2769564"/>
                <a:gd name="connsiteY126" fmla="*/ 488899 h 623468"/>
                <a:gd name="connsiteX127" fmla="*/ 1270254 w 2769564"/>
                <a:gd name="connsiteY127" fmla="*/ 488899 h 623468"/>
                <a:gd name="connsiteX128" fmla="*/ 1269035 w 2769564"/>
                <a:gd name="connsiteY128" fmla="*/ 450647 h 623468"/>
                <a:gd name="connsiteX129" fmla="*/ 1269035 w 2769564"/>
                <a:gd name="connsiteY129" fmla="*/ 527304 h 623468"/>
                <a:gd name="connsiteX130" fmla="*/ 1307592 w 2769564"/>
                <a:gd name="connsiteY130" fmla="*/ 488899 h 623468"/>
                <a:gd name="connsiteX131" fmla="*/ 1230325 w 2769564"/>
                <a:gd name="connsiteY131" fmla="*/ 488899 h 623468"/>
                <a:gd name="connsiteX132" fmla="*/ 1284427 w 2769564"/>
                <a:gd name="connsiteY132" fmla="*/ 450647 h 623468"/>
                <a:gd name="connsiteX133" fmla="*/ 1284427 w 2769564"/>
                <a:gd name="connsiteY133" fmla="*/ 527304 h 623468"/>
                <a:gd name="connsiteX134" fmla="*/ 1322984 w 2769564"/>
                <a:gd name="connsiteY134" fmla="*/ 488899 h 623468"/>
                <a:gd name="connsiteX135" fmla="*/ 1245718 w 2769564"/>
                <a:gd name="connsiteY135" fmla="*/ 488899 h 623468"/>
                <a:gd name="connsiteX136" fmla="*/ 1295400 w 2769564"/>
                <a:gd name="connsiteY136" fmla="*/ 450647 h 623468"/>
                <a:gd name="connsiteX137" fmla="*/ 1295400 w 2769564"/>
                <a:gd name="connsiteY137" fmla="*/ 527304 h 623468"/>
                <a:gd name="connsiteX138" fmla="*/ 1333957 w 2769564"/>
                <a:gd name="connsiteY138" fmla="*/ 488899 h 623468"/>
                <a:gd name="connsiteX139" fmla="*/ 1256843 w 2769564"/>
                <a:gd name="connsiteY139" fmla="*/ 488899 h 623468"/>
                <a:gd name="connsiteX140" fmla="*/ 1289761 w 2769564"/>
                <a:gd name="connsiteY140" fmla="*/ 450647 h 623468"/>
                <a:gd name="connsiteX141" fmla="*/ 1289761 w 2769564"/>
                <a:gd name="connsiteY141" fmla="*/ 527304 h 623468"/>
                <a:gd name="connsiteX142" fmla="*/ 1328319 w 2769564"/>
                <a:gd name="connsiteY142" fmla="*/ 488899 h 623468"/>
                <a:gd name="connsiteX143" fmla="*/ 1251204 w 2769564"/>
                <a:gd name="connsiteY143" fmla="*/ 488899 h 623468"/>
                <a:gd name="connsiteX144" fmla="*/ 1242669 w 2769564"/>
                <a:gd name="connsiteY144" fmla="*/ 450647 h 623468"/>
                <a:gd name="connsiteX145" fmla="*/ 1242669 w 2769564"/>
                <a:gd name="connsiteY145" fmla="*/ 527304 h 623468"/>
                <a:gd name="connsiteX146" fmla="*/ 1281227 w 2769564"/>
                <a:gd name="connsiteY146" fmla="*/ 488899 h 623468"/>
                <a:gd name="connsiteX147" fmla="*/ 1204112 w 2769564"/>
                <a:gd name="connsiteY147" fmla="*/ 488899 h 623468"/>
                <a:gd name="connsiteX148" fmla="*/ 1222858 w 2769564"/>
                <a:gd name="connsiteY148" fmla="*/ 450647 h 623468"/>
                <a:gd name="connsiteX149" fmla="*/ 1222858 w 2769564"/>
                <a:gd name="connsiteY149" fmla="*/ 527304 h 623468"/>
                <a:gd name="connsiteX150" fmla="*/ 1261415 w 2769564"/>
                <a:gd name="connsiteY150" fmla="*/ 488899 h 623468"/>
                <a:gd name="connsiteX151" fmla="*/ 1184300 w 2769564"/>
                <a:gd name="connsiteY151" fmla="*/ 488899 h 623468"/>
                <a:gd name="connsiteX152" fmla="*/ 1207160 w 2769564"/>
                <a:gd name="connsiteY152" fmla="*/ 450647 h 623468"/>
                <a:gd name="connsiteX153" fmla="*/ 1207160 w 2769564"/>
                <a:gd name="connsiteY153" fmla="*/ 527304 h 623468"/>
                <a:gd name="connsiteX154" fmla="*/ 1245718 w 2769564"/>
                <a:gd name="connsiteY154" fmla="*/ 488899 h 623468"/>
                <a:gd name="connsiteX155" fmla="*/ 1168603 w 2769564"/>
                <a:gd name="connsiteY155" fmla="*/ 488899 h 623468"/>
                <a:gd name="connsiteX156" fmla="*/ 1174089 w 2769564"/>
                <a:gd name="connsiteY156" fmla="*/ 450647 h 623468"/>
                <a:gd name="connsiteX157" fmla="*/ 1174089 w 2769564"/>
                <a:gd name="connsiteY157" fmla="*/ 527304 h 623468"/>
                <a:gd name="connsiteX158" fmla="*/ 1212799 w 2769564"/>
                <a:gd name="connsiteY158" fmla="*/ 488899 h 623468"/>
                <a:gd name="connsiteX159" fmla="*/ 1135532 w 2769564"/>
                <a:gd name="connsiteY159" fmla="*/ 488899 h 623468"/>
                <a:gd name="connsiteX160" fmla="*/ 1128217 w 2769564"/>
                <a:gd name="connsiteY160" fmla="*/ 450647 h 623468"/>
                <a:gd name="connsiteX161" fmla="*/ 1128217 w 2769564"/>
                <a:gd name="connsiteY161" fmla="*/ 527304 h 623468"/>
                <a:gd name="connsiteX162" fmla="*/ 1166774 w 2769564"/>
                <a:gd name="connsiteY162" fmla="*/ 488899 h 623468"/>
                <a:gd name="connsiteX163" fmla="*/ 1089508 w 2769564"/>
                <a:gd name="connsiteY163" fmla="*/ 488899 h 623468"/>
                <a:gd name="connsiteX164" fmla="*/ 1152296 w 2769564"/>
                <a:gd name="connsiteY164" fmla="*/ 450647 h 623468"/>
                <a:gd name="connsiteX165" fmla="*/ 1152296 w 2769564"/>
                <a:gd name="connsiteY165" fmla="*/ 527304 h 623468"/>
                <a:gd name="connsiteX166" fmla="*/ 1190853 w 2769564"/>
                <a:gd name="connsiteY166" fmla="*/ 488899 h 623468"/>
                <a:gd name="connsiteX167" fmla="*/ 1113739 w 2769564"/>
                <a:gd name="connsiteY167" fmla="*/ 488899 h 623468"/>
                <a:gd name="connsiteX168" fmla="*/ 1154278 w 2769564"/>
                <a:gd name="connsiteY168" fmla="*/ 450647 h 623468"/>
                <a:gd name="connsiteX169" fmla="*/ 1154278 w 2769564"/>
                <a:gd name="connsiteY169" fmla="*/ 527304 h 623468"/>
                <a:gd name="connsiteX170" fmla="*/ 1192987 w 2769564"/>
                <a:gd name="connsiteY170" fmla="*/ 488899 h 623468"/>
                <a:gd name="connsiteX171" fmla="*/ 1115873 w 2769564"/>
                <a:gd name="connsiteY171" fmla="*/ 488899 h 623468"/>
                <a:gd name="connsiteX172" fmla="*/ 1119226 w 2769564"/>
                <a:gd name="connsiteY172" fmla="*/ 409042 h 623468"/>
                <a:gd name="connsiteX173" fmla="*/ 1119226 w 2769564"/>
                <a:gd name="connsiteY173" fmla="*/ 485546 h 623468"/>
                <a:gd name="connsiteX174" fmla="*/ 1157783 w 2769564"/>
                <a:gd name="connsiteY174" fmla="*/ 447294 h 623468"/>
                <a:gd name="connsiteX175" fmla="*/ 1080516 w 2769564"/>
                <a:gd name="connsiteY175" fmla="*/ 447294 h 623468"/>
                <a:gd name="connsiteX176" fmla="*/ 1081735 w 2769564"/>
                <a:gd name="connsiteY176" fmla="*/ 409042 h 623468"/>
                <a:gd name="connsiteX177" fmla="*/ 1081735 w 2769564"/>
                <a:gd name="connsiteY177" fmla="*/ 485546 h 623468"/>
                <a:gd name="connsiteX178" fmla="*/ 1120292 w 2769564"/>
                <a:gd name="connsiteY178" fmla="*/ 447294 h 623468"/>
                <a:gd name="connsiteX179" fmla="*/ 1043026 w 2769564"/>
                <a:gd name="connsiteY179" fmla="*/ 447294 h 623468"/>
                <a:gd name="connsiteX180" fmla="*/ 1083869 w 2769564"/>
                <a:gd name="connsiteY180" fmla="*/ 409042 h 623468"/>
                <a:gd name="connsiteX181" fmla="*/ 1083869 w 2769564"/>
                <a:gd name="connsiteY181" fmla="*/ 485546 h 623468"/>
                <a:gd name="connsiteX182" fmla="*/ 1122426 w 2769564"/>
                <a:gd name="connsiteY182" fmla="*/ 447294 h 623468"/>
                <a:gd name="connsiteX183" fmla="*/ 1045159 w 2769564"/>
                <a:gd name="connsiteY183" fmla="*/ 447294 h 623468"/>
                <a:gd name="connsiteX184" fmla="*/ 1057351 w 2769564"/>
                <a:gd name="connsiteY184" fmla="*/ 409042 h 623468"/>
                <a:gd name="connsiteX185" fmla="*/ 1057351 w 2769564"/>
                <a:gd name="connsiteY185" fmla="*/ 485546 h 623468"/>
                <a:gd name="connsiteX186" fmla="*/ 1096061 w 2769564"/>
                <a:gd name="connsiteY186" fmla="*/ 447294 h 623468"/>
                <a:gd name="connsiteX187" fmla="*/ 1018946 w 2769564"/>
                <a:gd name="connsiteY187" fmla="*/ 447294 h 623468"/>
                <a:gd name="connsiteX188" fmla="*/ 1030833 w 2769564"/>
                <a:gd name="connsiteY188" fmla="*/ 409042 h 623468"/>
                <a:gd name="connsiteX189" fmla="*/ 1030833 w 2769564"/>
                <a:gd name="connsiteY189" fmla="*/ 485546 h 623468"/>
                <a:gd name="connsiteX190" fmla="*/ 1069543 w 2769564"/>
                <a:gd name="connsiteY190" fmla="*/ 447294 h 623468"/>
                <a:gd name="connsiteX191" fmla="*/ 992429 w 2769564"/>
                <a:gd name="connsiteY191" fmla="*/ 447294 h 623468"/>
                <a:gd name="connsiteX192" fmla="*/ 1022147 w 2769564"/>
                <a:gd name="connsiteY192" fmla="*/ 409042 h 623468"/>
                <a:gd name="connsiteX193" fmla="*/ 1022147 w 2769564"/>
                <a:gd name="connsiteY193" fmla="*/ 485546 h 623468"/>
                <a:gd name="connsiteX194" fmla="*/ 1060704 w 2769564"/>
                <a:gd name="connsiteY194" fmla="*/ 447294 h 623468"/>
                <a:gd name="connsiteX195" fmla="*/ 983437 w 2769564"/>
                <a:gd name="connsiteY195" fmla="*/ 447294 h 623468"/>
                <a:gd name="connsiteX196" fmla="*/ 1006602 w 2769564"/>
                <a:gd name="connsiteY196" fmla="*/ 391516 h 623468"/>
                <a:gd name="connsiteX197" fmla="*/ 1006602 w 2769564"/>
                <a:gd name="connsiteY197" fmla="*/ 468020 h 623468"/>
                <a:gd name="connsiteX198" fmla="*/ 1045312 w 2769564"/>
                <a:gd name="connsiteY198" fmla="*/ 429768 h 623468"/>
                <a:gd name="connsiteX199" fmla="*/ 968197 w 2769564"/>
                <a:gd name="connsiteY199" fmla="*/ 429768 h 623468"/>
                <a:gd name="connsiteX200" fmla="*/ 962558 w 2769564"/>
                <a:gd name="connsiteY200" fmla="*/ 391516 h 623468"/>
                <a:gd name="connsiteX201" fmla="*/ 962558 w 2769564"/>
                <a:gd name="connsiteY201" fmla="*/ 468020 h 623468"/>
                <a:gd name="connsiteX202" fmla="*/ 1001116 w 2769564"/>
                <a:gd name="connsiteY202" fmla="*/ 429768 h 623468"/>
                <a:gd name="connsiteX203" fmla="*/ 923849 w 2769564"/>
                <a:gd name="connsiteY203" fmla="*/ 429768 h 623468"/>
                <a:gd name="connsiteX204" fmla="*/ 982370 w 2769564"/>
                <a:gd name="connsiteY204" fmla="*/ 391516 h 623468"/>
                <a:gd name="connsiteX205" fmla="*/ 982370 w 2769564"/>
                <a:gd name="connsiteY205" fmla="*/ 468020 h 623468"/>
                <a:gd name="connsiteX206" fmla="*/ 1020927 w 2769564"/>
                <a:gd name="connsiteY206" fmla="*/ 429768 h 623468"/>
                <a:gd name="connsiteX207" fmla="*/ 943813 w 2769564"/>
                <a:gd name="connsiteY207" fmla="*/ 429768 h 623468"/>
                <a:gd name="connsiteX208" fmla="*/ 900684 w 2769564"/>
                <a:gd name="connsiteY208" fmla="*/ 373990 h 623468"/>
                <a:gd name="connsiteX209" fmla="*/ 900684 w 2769564"/>
                <a:gd name="connsiteY209" fmla="*/ 450494 h 623468"/>
                <a:gd name="connsiteX210" fmla="*/ 939241 w 2769564"/>
                <a:gd name="connsiteY210" fmla="*/ 412242 h 623468"/>
                <a:gd name="connsiteX211" fmla="*/ 862127 w 2769564"/>
                <a:gd name="connsiteY211" fmla="*/ 412242 h 623468"/>
                <a:gd name="connsiteX212" fmla="*/ 889863 w 2769564"/>
                <a:gd name="connsiteY212" fmla="*/ 356464 h 623468"/>
                <a:gd name="connsiteX213" fmla="*/ 889863 w 2769564"/>
                <a:gd name="connsiteY213" fmla="*/ 433121 h 623468"/>
                <a:gd name="connsiteX214" fmla="*/ 928573 w 2769564"/>
                <a:gd name="connsiteY214" fmla="*/ 394716 h 623468"/>
                <a:gd name="connsiteX215" fmla="*/ 851459 w 2769564"/>
                <a:gd name="connsiteY215" fmla="*/ 394716 h 623468"/>
                <a:gd name="connsiteX216" fmla="*/ 892149 w 2769564"/>
                <a:gd name="connsiteY216" fmla="*/ 356464 h 623468"/>
                <a:gd name="connsiteX217" fmla="*/ 892149 w 2769564"/>
                <a:gd name="connsiteY217" fmla="*/ 433121 h 623468"/>
                <a:gd name="connsiteX218" fmla="*/ 930707 w 2769564"/>
                <a:gd name="connsiteY218" fmla="*/ 394716 h 623468"/>
                <a:gd name="connsiteX219" fmla="*/ 853592 w 2769564"/>
                <a:gd name="connsiteY219" fmla="*/ 394716 h 623468"/>
                <a:gd name="connsiteX220" fmla="*/ 869899 w 2769564"/>
                <a:gd name="connsiteY220" fmla="*/ 338785 h 623468"/>
                <a:gd name="connsiteX221" fmla="*/ 869899 w 2769564"/>
                <a:gd name="connsiteY221" fmla="*/ 415290 h 623468"/>
                <a:gd name="connsiteX222" fmla="*/ 908456 w 2769564"/>
                <a:gd name="connsiteY222" fmla="*/ 377037 h 623468"/>
                <a:gd name="connsiteX223" fmla="*/ 831189 w 2769564"/>
                <a:gd name="connsiteY223" fmla="*/ 377037 h 623468"/>
                <a:gd name="connsiteX224" fmla="*/ 854659 w 2769564"/>
                <a:gd name="connsiteY224" fmla="*/ 338785 h 623468"/>
                <a:gd name="connsiteX225" fmla="*/ 854659 w 2769564"/>
                <a:gd name="connsiteY225" fmla="*/ 415290 h 623468"/>
                <a:gd name="connsiteX226" fmla="*/ 893216 w 2769564"/>
                <a:gd name="connsiteY226" fmla="*/ 377037 h 623468"/>
                <a:gd name="connsiteX227" fmla="*/ 816102 w 2769564"/>
                <a:gd name="connsiteY227" fmla="*/ 377037 h 623468"/>
                <a:gd name="connsiteX228" fmla="*/ 861060 w 2769564"/>
                <a:gd name="connsiteY228" fmla="*/ 338785 h 623468"/>
                <a:gd name="connsiteX229" fmla="*/ 861060 w 2769564"/>
                <a:gd name="connsiteY229" fmla="*/ 415290 h 623468"/>
                <a:gd name="connsiteX230" fmla="*/ 899617 w 2769564"/>
                <a:gd name="connsiteY230" fmla="*/ 377037 h 623468"/>
                <a:gd name="connsiteX231" fmla="*/ 822503 w 2769564"/>
                <a:gd name="connsiteY231" fmla="*/ 377037 h 623468"/>
                <a:gd name="connsiteX232" fmla="*/ 801472 w 2769564"/>
                <a:gd name="connsiteY232" fmla="*/ 308305 h 623468"/>
                <a:gd name="connsiteX233" fmla="*/ 801472 w 2769564"/>
                <a:gd name="connsiteY233" fmla="*/ 384962 h 623468"/>
                <a:gd name="connsiteX234" fmla="*/ 840029 w 2769564"/>
                <a:gd name="connsiteY234" fmla="*/ 346710 h 623468"/>
                <a:gd name="connsiteX235" fmla="*/ 762914 w 2769564"/>
                <a:gd name="connsiteY235" fmla="*/ 346710 h 623468"/>
                <a:gd name="connsiteX236" fmla="*/ 763981 w 2769564"/>
                <a:gd name="connsiteY236" fmla="*/ 293065 h 623468"/>
                <a:gd name="connsiteX237" fmla="*/ 763981 w 2769564"/>
                <a:gd name="connsiteY237" fmla="*/ 369570 h 623468"/>
                <a:gd name="connsiteX238" fmla="*/ 802538 w 2769564"/>
                <a:gd name="connsiteY238" fmla="*/ 331317 h 623468"/>
                <a:gd name="connsiteX239" fmla="*/ 725424 w 2769564"/>
                <a:gd name="connsiteY239" fmla="*/ 331317 h 623468"/>
                <a:gd name="connsiteX240" fmla="*/ 715670 w 2769564"/>
                <a:gd name="connsiteY240" fmla="*/ 277825 h 623468"/>
                <a:gd name="connsiteX241" fmla="*/ 715670 w 2769564"/>
                <a:gd name="connsiteY241" fmla="*/ 354482 h 623468"/>
                <a:gd name="connsiteX242" fmla="*/ 754380 w 2769564"/>
                <a:gd name="connsiteY242" fmla="*/ 316230 h 623468"/>
                <a:gd name="connsiteX243" fmla="*/ 677113 w 2769564"/>
                <a:gd name="connsiteY243" fmla="*/ 316230 h 623468"/>
                <a:gd name="connsiteX244" fmla="*/ 731063 w 2769564"/>
                <a:gd name="connsiteY244" fmla="*/ 277825 h 623468"/>
                <a:gd name="connsiteX245" fmla="*/ 731063 w 2769564"/>
                <a:gd name="connsiteY245" fmla="*/ 354482 h 623468"/>
                <a:gd name="connsiteX246" fmla="*/ 769772 w 2769564"/>
                <a:gd name="connsiteY246" fmla="*/ 316230 h 623468"/>
                <a:gd name="connsiteX247" fmla="*/ 692506 w 2769564"/>
                <a:gd name="connsiteY247" fmla="*/ 316230 h 623468"/>
                <a:gd name="connsiteX248" fmla="*/ 735482 w 2769564"/>
                <a:gd name="connsiteY248" fmla="*/ 277825 h 623468"/>
                <a:gd name="connsiteX249" fmla="*/ 735482 w 2769564"/>
                <a:gd name="connsiteY249" fmla="*/ 354482 h 623468"/>
                <a:gd name="connsiteX250" fmla="*/ 774039 w 2769564"/>
                <a:gd name="connsiteY250" fmla="*/ 316230 h 623468"/>
                <a:gd name="connsiteX251" fmla="*/ 696925 w 2769564"/>
                <a:gd name="connsiteY251" fmla="*/ 316230 h 623468"/>
                <a:gd name="connsiteX252" fmla="*/ 700126 w 2769564"/>
                <a:gd name="connsiteY252" fmla="*/ 262280 h 623468"/>
                <a:gd name="connsiteX253" fmla="*/ 700126 w 2769564"/>
                <a:gd name="connsiteY253" fmla="*/ 338785 h 623468"/>
                <a:gd name="connsiteX254" fmla="*/ 738683 w 2769564"/>
                <a:gd name="connsiteY254" fmla="*/ 300533 h 623468"/>
                <a:gd name="connsiteX255" fmla="*/ 661416 w 2769564"/>
                <a:gd name="connsiteY255" fmla="*/ 300533 h 623468"/>
                <a:gd name="connsiteX256" fmla="*/ 673760 w 2769564"/>
                <a:gd name="connsiteY256" fmla="*/ 262280 h 623468"/>
                <a:gd name="connsiteX257" fmla="*/ 673760 w 2769564"/>
                <a:gd name="connsiteY257" fmla="*/ 338785 h 623468"/>
                <a:gd name="connsiteX258" fmla="*/ 712317 w 2769564"/>
                <a:gd name="connsiteY258" fmla="*/ 300533 h 623468"/>
                <a:gd name="connsiteX259" fmla="*/ 635051 w 2769564"/>
                <a:gd name="connsiteY259" fmla="*/ 300533 h 623468"/>
                <a:gd name="connsiteX260" fmla="*/ 649376 w 2769564"/>
                <a:gd name="connsiteY260" fmla="*/ 236220 h 623468"/>
                <a:gd name="connsiteX261" fmla="*/ 649376 w 2769564"/>
                <a:gd name="connsiteY261" fmla="*/ 312725 h 623468"/>
                <a:gd name="connsiteX262" fmla="*/ 688086 w 2769564"/>
                <a:gd name="connsiteY262" fmla="*/ 274625 h 623468"/>
                <a:gd name="connsiteX263" fmla="*/ 610819 w 2769564"/>
                <a:gd name="connsiteY263" fmla="*/ 274625 h 623468"/>
                <a:gd name="connsiteX264" fmla="*/ 638556 w 2769564"/>
                <a:gd name="connsiteY264" fmla="*/ 220827 h 623468"/>
                <a:gd name="connsiteX265" fmla="*/ 638556 w 2769564"/>
                <a:gd name="connsiteY265" fmla="*/ 297332 h 623468"/>
                <a:gd name="connsiteX266" fmla="*/ 677113 w 2769564"/>
                <a:gd name="connsiteY266" fmla="*/ 259080 h 623468"/>
                <a:gd name="connsiteX267" fmla="*/ 599999 w 2769564"/>
                <a:gd name="connsiteY267" fmla="*/ 259080 h 623468"/>
                <a:gd name="connsiteX268" fmla="*/ 622859 w 2769564"/>
                <a:gd name="connsiteY268" fmla="*/ 220827 h 623468"/>
                <a:gd name="connsiteX269" fmla="*/ 622859 w 2769564"/>
                <a:gd name="connsiteY269" fmla="*/ 297332 h 623468"/>
                <a:gd name="connsiteX270" fmla="*/ 661416 w 2769564"/>
                <a:gd name="connsiteY270" fmla="*/ 259080 h 623468"/>
                <a:gd name="connsiteX271" fmla="*/ 584302 w 2769564"/>
                <a:gd name="connsiteY271" fmla="*/ 259080 h 623468"/>
                <a:gd name="connsiteX272" fmla="*/ 625145 w 2769564"/>
                <a:gd name="connsiteY272" fmla="*/ 220827 h 623468"/>
                <a:gd name="connsiteX273" fmla="*/ 625145 w 2769564"/>
                <a:gd name="connsiteY273" fmla="*/ 297332 h 623468"/>
                <a:gd name="connsiteX274" fmla="*/ 663702 w 2769564"/>
                <a:gd name="connsiteY274" fmla="*/ 259080 h 623468"/>
                <a:gd name="connsiteX275" fmla="*/ 586435 w 2769564"/>
                <a:gd name="connsiteY275" fmla="*/ 259080 h 623468"/>
                <a:gd name="connsiteX276" fmla="*/ 614324 w 2769564"/>
                <a:gd name="connsiteY276" fmla="*/ 207874 h 623468"/>
                <a:gd name="connsiteX277" fmla="*/ 614324 w 2769564"/>
                <a:gd name="connsiteY277" fmla="*/ 284531 h 623468"/>
                <a:gd name="connsiteX278" fmla="*/ 652882 w 2769564"/>
                <a:gd name="connsiteY278" fmla="*/ 246126 h 623468"/>
                <a:gd name="connsiteX279" fmla="*/ 575767 w 2769564"/>
                <a:gd name="connsiteY279" fmla="*/ 246126 h 623468"/>
                <a:gd name="connsiteX280" fmla="*/ 594207 w 2769564"/>
                <a:gd name="connsiteY280" fmla="*/ 194615 h 623468"/>
                <a:gd name="connsiteX281" fmla="*/ 594207 w 2769564"/>
                <a:gd name="connsiteY281" fmla="*/ 271120 h 623468"/>
                <a:gd name="connsiteX282" fmla="*/ 632765 w 2769564"/>
                <a:gd name="connsiteY282" fmla="*/ 233020 h 623468"/>
                <a:gd name="connsiteX283" fmla="*/ 555498 w 2769564"/>
                <a:gd name="connsiteY283" fmla="*/ 233020 h 623468"/>
                <a:gd name="connsiteX284" fmla="*/ 568147 w 2769564"/>
                <a:gd name="connsiteY284" fmla="*/ 194615 h 623468"/>
                <a:gd name="connsiteX285" fmla="*/ 568147 w 2769564"/>
                <a:gd name="connsiteY285" fmla="*/ 271120 h 623468"/>
                <a:gd name="connsiteX286" fmla="*/ 606704 w 2769564"/>
                <a:gd name="connsiteY286" fmla="*/ 233020 h 623468"/>
                <a:gd name="connsiteX287" fmla="*/ 529437 w 2769564"/>
                <a:gd name="connsiteY287" fmla="*/ 233020 h 623468"/>
                <a:gd name="connsiteX288" fmla="*/ 572109 w 2769564"/>
                <a:gd name="connsiteY288" fmla="*/ 194615 h 623468"/>
                <a:gd name="connsiteX289" fmla="*/ 572109 w 2769564"/>
                <a:gd name="connsiteY289" fmla="*/ 271120 h 623468"/>
                <a:gd name="connsiteX290" fmla="*/ 610667 w 2769564"/>
                <a:gd name="connsiteY290" fmla="*/ 233020 h 623468"/>
                <a:gd name="connsiteX291" fmla="*/ 533552 w 2769564"/>
                <a:gd name="connsiteY291" fmla="*/ 233020 h 623468"/>
                <a:gd name="connsiteX292" fmla="*/ 554583 w 2769564"/>
                <a:gd name="connsiteY292" fmla="*/ 170536 h 623468"/>
                <a:gd name="connsiteX293" fmla="*/ 554583 w 2769564"/>
                <a:gd name="connsiteY293" fmla="*/ 247040 h 623468"/>
                <a:gd name="connsiteX294" fmla="*/ 593293 w 2769564"/>
                <a:gd name="connsiteY294" fmla="*/ 208788 h 623468"/>
                <a:gd name="connsiteX295" fmla="*/ 516179 w 2769564"/>
                <a:gd name="connsiteY295" fmla="*/ 208788 h 623468"/>
                <a:gd name="connsiteX296" fmla="*/ 501701 w 2769564"/>
                <a:gd name="connsiteY296" fmla="*/ 131216 h 623468"/>
                <a:gd name="connsiteX297" fmla="*/ 501701 w 2769564"/>
                <a:gd name="connsiteY297" fmla="*/ 207721 h 623468"/>
                <a:gd name="connsiteX298" fmla="*/ 540258 w 2769564"/>
                <a:gd name="connsiteY298" fmla="*/ 169621 h 623468"/>
                <a:gd name="connsiteX299" fmla="*/ 462991 w 2769564"/>
                <a:gd name="connsiteY299" fmla="*/ 169621 h 623468"/>
                <a:gd name="connsiteX300" fmla="*/ 508254 w 2769564"/>
                <a:gd name="connsiteY300" fmla="*/ 131216 h 623468"/>
                <a:gd name="connsiteX301" fmla="*/ 508254 w 2769564"/>
                <a:gd name="connsiteY301" fmla="*/ 207721 h 623468"/>
                <a:gd name="connsiteX302" fmla="*/ 546811 w 2769564"/>
                <a:gd name="connsiteY302" fmla="*/ 169621 h 623468"/>
                <a:gd name="connsiteX303" fmla="*/ 469697 w 2769564"/>
                <a:gd name="connsiteY303" fmla="*/ 169621 h 623468"/>
                <a:gd name="connsiteX304" fmla="*/ 477469 w 2769564"/>
                <a:gd name="connsiteY304" fmla="*/ 120396 h 623468"/>
                <a:gd name="connsiteX305" fmla="*/ 477469 w 2769564"/>
                <a:gd name="connsiteY305" fmla="*/ 196901 h 623468"/>
                <a:gd name="connsiteX306" fmla="*/ 516026 w 2769564"/>
                <a:gd name="connsiteY306" fmla="*/ 158648 h 623468"/>
                <a:gd name="connsiteX307" fmla="*/ 438759 w 2769564"/>
                <a:gd name="connsiteY307" fmla="*/ 158648 h 623468"/>
                <a:gd name="connsiteX308" fmla="*/ 484022 w 2769564"/>
                <a:gd name="connsiteY308" fmla="*/ 120396 h 623468"/>
                <a:gd name="connsiteX309" fmla="*/ 484022 w 2769564"/>
                <a:gd name="connsiteY309" fmla="*/ 196901 h 623468"/>
                <a:gd name="connsiteX310" fmla="*/ 522579 w 2769564"/>
                <a:gd name="connsiteY310" fmla="*/ 158648 h 623468"/>
                <a:gd name="connsiteX311" fmla="*/ 445465 w 2769564"/>
                <a:gd name="connsiteY311" fmla="*/ 158648 h 623468"/>
                <a:gd name="connsiteX312" fmla="*/ 468782 w 2769564"/>
                <a:gd name="connsiteY312" fmla="*/ 120396 h 623468"/>
                <a:gd name="connsiteX313" fmla="*/ 468782 w 2769564"/>
                <a:gd name="connsiteY313" fmla="*/ 196901 h 623468"/>
                <a:gd name="connsiteX314" fmla="*/ 507339 w 2769564"/>
                <a:gd name="connsiteY314" fmla="*/ 158648 h 623468"/>
                <a:gd name="connsiteX315" fmla="*/ 430073 w 2769564"/>
                <a:gd name="connsiteY315" fmla="*/ 158648 h 623468"/>
                <a:gd name="connsiteX316" fmla="*/ 433273 w 2769564"/>
                <a:gd name="connsiteY316" fmla="*/ 120396 h 623468"/>
                <a:gd name="connsiteX317" fmla="*/ 433273 w 2769564"/>
                <a:gd name="connsiteY317" fmla="*/ 196901 h 623468"/>
                <a:gd name="connsiteX318" fmla="*/ 471830 w 2769564"/>
                <a:gd name="connsiteY318" fmla="*/ 158648 h 623468"/>
                <a:gd name="connsiteX319" fmla="*/ 394563 w 2769564"/>
                <a:gd name="connsiteY319" fmla="*/ 158648 h 623468"/>
                <a:gd name="connsiteX320" fmla="*/ 422300 w 2769564"/>
                <a:gd name="connsiteY320" fmla="*/ 107137 h 623468"/>
                <a:gd name="connsiteX321" fmla="*/ 422300 w 2769564"/>
                <a:gd name="connsiteY321" fmla="*/ 183794 h 623468"/>
                <a:gd name="connsiteX322" fmla="*/ 460857 w 2769564"/>
                <a:gd name="connsiteY322" fmla="*/ 145390 h 623468"/>
                <a:gd name="connsiteX323" fmla="*/ 383743 w 2769564"/>
                <a:gd name="connsiteY323" fmla="*/ 145390 h 623468"/>
                <a:gd name="connsiteX324" fmla="*/ 411327 w 2769564"/>
                <a:gd name="connsiteY324" fmla="*/ 107137 h 623468"/>
                <a:gd name="connsiteX325" fmla="*/ 411327 w 2769564"/>
                <a:gd name="connsiteY325" fmla="*/ 183794 h 623468"/>
                <a:gd name="connsiteX326" fmla="*/ 450037 w 2769564"/>
                <a:gd name="connsiteY326" fmla="*/ 145390 h 623468"/>
                <a:gd name="connsiteX327" fmla="*/ 372923 w 2769564"/>
                <a:gd name="connsiteY327" fmla="*/ 145390 h 623468"/>
                <a:gd name="connsiteX328" fmla="*/ 402641 w 2769564"/>
                <a:gd name="connsiteY328" fmla="*/ 107137 h 623468"/>
                <a:gd name="connsiteX329" fmla="*/ 402641 w 2769564"/>
                <a:gd name="connsiteY329" fmla="*/ 183794 h 623468"/>
                <a:gd name="connsiteX330" fmla="*/ 441198 w 2769564"/>
                <a:gd name="connsiteY330" fmla="*/ 145390 h 623468"/>
                <a:gd name="connsiteX331" fmla="*/ 364083 w 2769564"/>
                <a:gd name="connsiteY331" fmla="*/ 145390 h 623468"/>
                <a:gd name="connsiteX332" fmla="*/ 387096 w 2769564"/>
                <a:gd name="connsiteY332" fmla="*/ 107137 h 623468"/>
                <a:gd name="connsiteX333" fmla="*/ 387096 w 2769564"/>
                <a:gd name="connsiteY333" fmla="*/ 183794 h 623468"/>
                <a:gd name="connsiteX334" fmla="*/ 425653 w 2769564"/>
                <a:gd name="connsiteY334" fmla="*/ 145390 h 623468"/>
                <a:gd name="connsiteX335" fmla="*/ 348386 w 2769564"/>
                <a:gd name="connsiteY335" fmla="*/ 145390 h 623468"/>
                <a:gd name="connsiteX336" fmla="*/ 371703 w 2769564"/>
                <a:gd name="connsiteY336" fmla="*/ 107137 h 623468"/>
                <a:gd name="connsiteX337" fmla="*/ 371703 w 2769564"/>
                <a:gd name="connsiteY337" fmla="*/ 183794 h 623468"/>
                <a:gd name="connsiteX338" fmla="*/ 410261 w 2769564"/>
                <a:gd name="connsiteY338" fmla="*/ 145390 h 623468"/>
                <a:gd name="connsiteX339" fmla="*/ 332994 w 2769564"/>
                <a:gd name="connsiteY339" fmla="*/ 145390 h 623468"/>
                <a:gd name="connsiteX340" fmla="*/ 362712 w 2769564"/>
                <a:gd name="connsiteY340" fmla="*/ 107137 h 623468"/>
                <a:gd name="connsiteX341" fmla="*/ 362712 w 2769564"/>
                <a:gd name="connsiteY341" fmla="*/ 183794 h 623468"/>
                <a:gd name="connsiteX342" fmla="*/ 401269 w 2769564"/>
                <a:gd name="connsiteY342" fmla="*/ 145390 h 623468"/>
                <a:gd name="connsiteX343" fmla="*/ 324155 w 2769564"/>
                <a:gd name="connsiteY343" fmla="*/ 145390 h 623468"/>
                <a:gd name="connsiteX344" fmla="*/ 327507 w 2769564"/>
                <a:gd name="connsiteY344" fmla="*/ 98450 h 623468"/>
                <a:gd name="connsiteX345" fmla="*/ 327507 w 2769564"/>
                <a:gd name="connsiteY345" fmla="*/ 174955 h 623468"/>
                <a:gd name="connsiteX346" fmla="*/ 366065 w 2769564"/>
                <a:gd name="connsiteY346" fmla="*/ 136703 h 623468"/>
                <a:gd name="connsiteX347" fmla="*/ 288798 w 2769564"/>
                <a:gd name="connsiteY347" fmla="*/ 136703 h 623468"/>
                <a:gd name="connsiteX348" fmla="*/ 316535 w 2769564"/>
                <a:gd name="connsiteY348" fmla="*/ 98450 h 623468"/>
                <a:gd name="connsiteX349" fmla="*/ 316535 w 2769564"/>
                <a:gd name="connsiteY349" fmla="*/ 174955 h 623468"/>
                <a:gd name="connsiteX350" fmla="*/ 355092 w 2769564"/>
                <a:gd name="connsiteY350" fmla="*/ 136703 h 623468"/>
                <a:gd name="connsiteX351" fmla="*/ 277977 w 2769564"/>
                <a:gd name="connsiteY351" fmla="*/ 136703 h 623468"/>
                <a:gd name="connsiteX352" fmla="*/ 289865 w 2769564"/>
                <a:gd name="connsiteY352" fmla="*/ 98450 h 623468"/>
                <a:gd name="connsiteX353" fmla="*/ 289865 w 2769564"/>
                <a:gd name="connsiteY353" fmla="*/ 174955 h 623468"/>
                <a:gd name="connsiteX354" fmla="*/ 328574 w 2769564"/>
                <a:gd name="connsiteY354" fmla="*/ 136703 h 623468"/>
                <a:gd name="connsiteX355" fmla="*/ 251307 w 2769564"/>
                <a:gd name="connsiteY355" fmla="*/ 136703 h 623468"/>
                <a:gd name="connsiteX356" fmla="*/ 296418 w 2769564"/>
                <a:gd name="connsiteY356" fmla="*/ 98450 h 623468"/>
                <a:gd name="connsiteX357" fmla="*/ 296418 w 2769564"/>
                <a:gd name="connsiteY357" fmla="*/ 174955 h 623468"/>
                <a:gd name="connsiteX358" fmla="*/ 335127 w 2769564"/>
                <a:gd name="connsiteY358" fmla="*/ 136703 h 623468"/>
                <a:gd name="connsiteX359" fmla="*/ 257861 w 2769564"/>
                <a:gd name="connsiteY359" fmla="*/ 136703 h 623468"/>
                <a:gd name="connsiteX360" fmla="*/ 250393 w 2769564"/>
                <a:gd name="connsiteY360" fmla="*/ 98450 h 623468"/>
                <a:gd name="connsiteX361" fmla="*/ 250393 w 2769564"/>
                <a:gd name="connsiteY361" fmla="*/ 174955 h 623468"/>
                <a:gd name="connsiteX362" fmla="*/ 288950 w 2769564"/>
                <a:gd name="connsiteY362" fmla="*/ 136703 h 623468"/>
                <a:gd name="connsiteX363" fmla="*/ 211836 w 2769564"/>
                <a:gd name="connsiteY363" fmla="*/ 136703 h 623468"/>
                <a:gd name="connsiteX364" fmla="*/ 214884 w 2769564"/>
                <a:gd name="connsiteY364" fmla="*/ 67666 h 623468"/>
                <a:gd name="connsiteX365" fmla="*/ 214884 w 2769564"/>
                <a:gd name="connsiteY365" fmla="*/ 144323 h 623468"/>
                <a:gd name="connsiteX366" fmla="*/ 253441 w 2769564"/>
                <a:gd name="connsiteY366" fmla="*/ 106070 h 623468"/>
                <a:gd name="connsiteX367" fmla="*/ 176327 w 2769564"/>
                <a:gd name="connsiteY367" fmla="*/ 106070 h 623468"/>
                <a:gd name="connsiteX368" fmla="*/ 190805 w 2769564"/>
                <a:gd name="connsiteY368" fmla="*/ 56997 h 623468"/>
                <a:gd name="connsiteX369" fmla="*/ 190805 w 2769564"/>
                <a:gd name="connsiteY369" fmla="*/ 133655 h 623468"/>
                <a:gd name="connsiteX370" fmla="*/ 229362 w 2769564"/>
                <a:gd name="connsiteY370" fmla="*/ 95250 h 623468"/>
                <a:gd name="connsiteX371" fmla="*/ 152095 w 2769564"/>
                <a:gd name="connsiteY371" fmla="*/ 95250 h 623468"/>
                <a:gd name="connsiteX372" fmla="*/ 139903 w 2769564"/>
                <a:gd name="connsiteY372" fmla="*/ 37186 h 623468"/>
                <a:gd name="connsiteX373" fmla="*/ 139903 w 2769564"/>
                <a:gd name="connsiteY373" fmla="*/ 113690 h 623468"/>
                <a:gd name="connsiteX374" fmla="*/ 178460 w 2769564"/>
                <a:gd name="connsiteY374" fmla="*/ 75438 h 623468"/>
                <a:gd name="connsiteX375" fmla="*/ 101193 w 2769564"/>
                <a:gd name="connsiteY375" fmla="*/ 75438 h 623468"/>
                <a:gd name="connsiteX376" fmla="*/ 144323 w 2769564"/>
                <a:gd name="connsiteY376" fmla="*/ 37186 h 623468"/>
                <a:gd name="connsiteX377" fmla="*/ 144323 w 2769564"/>
                <a:gd name="connsiteY377" fmla="*/ 113690 h 623468"/>
                <a:gd name="connsiteX378" fmla="*/ 183032 w 2769564"/>
                <a:gd name="connsiteY378" fmla="*/ 75438 h 623468"/>
                <a:gd name="connsiteX379" fmla="*/ 105918 w 2769564"/>
                <a:gd name="connsiteY379" fmla="*/ 75438 h 623468"/>
                <a:gd name="connsiteX380" fmla="*/ 109423 w 2769564"/>
                <a:gd name="connsiteY380" fmla="*/ 28194 h 623468"/>
                <a:gd name="connsiteX381" fmla="*/ 109423 w 2769564"/>
                <a:gd name="connsiteY381" fmla="*/ 104699 h 623468"/>
                <a:gd name="connsiteX382" fmla="*/ 147980 w 2769564"/>
                <a:gd name="connsiteY382" fmla="*/ 66599 h 623468"/>
                <a:gd name="connsiteX383" fmla="*/ 70713 w 2769564"/>
                <a:gd name="connsiteY383" fmla="*/ 66599 h 623468"/>
                <a:gd name="connsiteX384" fmla="*/ 115672 w 2769564"/>
                <a:gd name="connsiteY384" fmla="*/ 28194 h 623468"/>
                <a:gd name="connsiteX385" fmla="*/ 115672 w 2769564"/>
                <a:gd name="connsiteY385" fmla="*/ 104699 h 623468"/>
                <a:gd name="connsiteX386" fmla="*/ 154381 w 2769564"/>
                <a:gd name="connsiteY386" fmla="*/ 66599 h 623468"/>
                <a:gd name="connsiteX387" fmla="*/ 77114 w 2769564"/>
                <a:gd name="connsiteY387" fmla="*/ 66599 h 623468"/>
                <a:gd name="connsiteX388" fmla="*/ 89306 w 2769564"/>
                <a:gd name="connsiteY388" fmla="*/ 28194 h 623468"/>
                <a:gd name="connsiteX389" fmla="*/ 89306 w 2769564"/>
                <a:gd name="connsiteY389" fmla="*/ 104699 h 623468"/>
                <a:gd name="connsiteX390" fmla="*/ 127863 w 2769564"/>
                <a:gd name="connsiteY390" fmla="*/ 66599 h 623468"/>
                <a:gd name="connsiteX391" fmla="*/ 50597 w 2769564"/>
                <a:gd name="connsiteY391" fmla="*/ 66599 h 623468"/>
                <a:gd name="connsiteX392" fmla="*/ 38709 w 2769564"/>
                <a:gd name="connsiteY392" fmla="*/ 0 h 623468"/>
                <a:gd name="connsiteX393" fmla="*/ 38709 w 2769564"/>
                <a:gd name="connsiteY393" fmla="*/ 76505 h 623468"/>
                <a:gd name="connsiteX394" fmla="*/ 77267 w 2769564"/>
                <a:gd name="connsiteY394" fmla="*/ 38252 h 623468"/>
                <a:gd name="connsiteX395" fmla="*/ 0 w 2769564"/>
                <a:gd name="connsiteY395" fmla="*/ 38252 h 623468"/>
                <a:gd name="connsiteX396" fmla="*/ 45110 w 2769564"/>
                <a:gd name="connsiteY396" fmla="*/ 0 h 623468"/>
                <a:gd name="connsiteX397" fmla="*/ 45110 w 2769564"/>
                <a:gd name="connsiteY397" fmla="*/ 76505 h 623468"/>
                <a:gd name="connsiteX398" fmla="*/ 83667 w 2769564"/>
                <a:gd name="connsiteY398" fmla="*/ 38252 h 623468"/>
                <a:gd name="connsiteX399" fmla="*/ 6553 w 2769564"/>
                <a:gd name="connsiteY399" fmla="*/ 38252 h 623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</a:cxnLst>
              <a:rect l="l" t="t" r="r" b="b"/>
              <a:pathLst>
                <a:path w="2769564" h="623468">
                  <a:moveTo>
                    <a:pt x="2730856" y="546964"/>
                  </a:moveTo>
                  <a:lnTo>
                    <a:pt x="2730856" y="623468"/>
                  </a:lnTo>
                  <a:moveTo>
                    <a:pt x="2769565" y="585216"/>
                  </a:moveTo>
                  <a:lnTo>
                    <a:pt x="2692299" y="585216"/>
                  </a:lnTo>
                  <a:moveTo>
                    <a:pt x="2618689" y="546964"/>
                  </a:moveTo>
                  <a:lnTo>
                    <a:pt x="2618689" y="623468"/>
                  </a:lnTo>
                  <a:moveTo>
                    <a:pt x="2657246" y="585216"/>
                  </a:moveTo>
                  <a:lnTo>
                    <a:pt x="2579979" y="585216"/>
                  </a:lnTo>
                  <a:moveTo>
                    <a:pt x="2402739" y="546964"/>
                  </a:moveTo>
                  <a:lnTo>
                    <a:pt x="2402739" y="623468"/>
                  </a:lnTo>
                  <a:moveTo>
                    <a:pt x="2441296" y="585216"/>
                  </a:moveTo>
                  <a:lnTo>
                    <a:pt x="2364181" y="585216"/>
                  </a:lnTo>
                  <a:moveTo>
                    <a:pt x="2391613" y="546964"/>
                  </a:moveTo>
                  <a:lnTo>
                    <a:pt x="2391613" y="623468"/>
                  </a:lnTo>
                  <a:moveTo>
                    <a:pt x="2430323" y="585216"/>
                  </a:moveTo>
                  <a:lnTo>
                    <a:pt x="2353056" y="585216"/>
                  </a:lnTo>
                  <a:moveTo>
                    <a:pt x="2332177" y="546964"/>
                  </a:moveTo>
                  <a:lnTo>
                    <a:pt x="2332177" y="623468"/>
                  </a:lnTo>
                  <a:moveTo>
                    <a:pt x="2370734" y="585216"/>
                  </a:moveTo>
                  <a:lnTo>
                    <a:pt x="2293620" y="585216"/>
                  </a:lnTo>
                  <a:moveTo>
                    <a:pt x="2265883" y="546964"/>
                  </a:moveTo>
                  <a:lnTo>
                    <a:pt x="2265883" y="623468"/>
                  </a:lnTo>
                  <a:moveTo>
                    <a:pt x="2304440" y="585216"/>
                  </a:moveTo>
                  <a:lnTo>
                    <a:pt x="2227326" y="585216"/>
                  </a:lnTo>
                  <a:moveTo>
                    <a:pt x="2155698" y="546964"/>
                  </a:moveTo>
                  <a:lnTo>
                    <a:pt x="2155698" y="623468"/>
                  </a:lnTo>
                  <a:moveTo>
                    <a:pt x="2194255" y="585216"/>
                  </a:moveTo>
                  <a:lnTo>
                    <a:pt x="2117141" y="585216"/>
                  </a:lnTo>
                  <a:moveTo>
                    <a:pt x="2159813" y="546964"/>
                  </a:moveTo>
                  <a:lnTo>
                    <a:pt x="2159813" y="623468"/>
                  </a:lnTo>
                  <a:moveTo>
                    <a:pt x="2198370" y="585216"/>
                  </a:moveTo>
                  <a:lnTo>
                    <a:pt x="2121256" y="585216"/>
                  </a:lnTo>
                  <a:moveTo>
                    <a:pt x="2127047" y="546964"/>
                  </a:moveTo>
                  <a:lnTo>
                    <a:pt x="2127047" y="623468"/>
                  </a:lnTo>
                  <a:moveTo>
                    <a:pt x="2165604" y="585216"/>
                  </a:moveTo>
                  <a:lnTo>
                    <a:pt x="2088337" y="585216"/>
                  </a:lnTo>
                  <a:moveTo>
                    <a:pt x="2124761" y="546964"/>
                  </a:moveTo>
                  <a:lnTo>
                    <a:pt x="2124761" y="623468"/>
                  </a:lnTo>
                  <a:moveTo>
                    <a:pt x="2163318" y="585216"/>
                  </a:moveTo>
                  <a:lnTo>
                    <a:pt x="2086203" y="585216"/>
                  </a:lnTo>
                  <a:moveTo>
                    <a:pt x="2060905" y="546964"/>
                  </a:moveTo>
                  <a:lnTo>
                    <a:pt x="2060905" y="623468"/>
                  </a:lnTo>
                  <a:moveTo>
                    <a:pt x="2099462" y="585216"/>
                  </a:moveTo>
                  <a:lnTo>
                    <a:pt x="2022196" y="585216"/>
                  </a:lnTo>
                  <a:moveTo>
                    <a:pt x="2021281" y="546964"/>
                  </a:moveTo>
                  <a:lnTo>
                    <a:pt x="2021281" y="623468"/>
                  </a:lnTo>
                  <a:moveTo>
                    <a:pt x="2059839" y="585216"/>
                  </a:moveTo>
                  <a:lnTo>
                    <a:pt x="1982724" y="585216"/>
                  </a:lnTo>
                  <a:moveTo>
                    <a:pt x="1968093" y="546964"/>
                  </a:moveTo>
                  <a:lnTo>
                    <a:pt x="1968093" y="623468"/>
                  </a:lnTo>
                  <a:moveTo>
                    <a:pt x="2006651" y="585216"/>
                  </a:moveTo>
                  <a:lnTo>
                    <a:pt x="1929384" y="585216"/>
                  </a:lnTo>
                  <a:moveTo>
                    <a:pt x="1939595" y="546964"/>
                  </a:moveTo>
                  <a:lnTo>
                    <a:pt x="1939595" y="623468"/>
                  </a:lnTo>
                  <a:moveTo>
                    <a:pt x="1978152" y="585216"/>
                  </a:moveTo>
                  <a:lnTo>
                    <a:pt x="1901038" y="585216"/>
                  </a:lnTo>
                  <a:moveTo>
                    <a:pt x="1913077" y="546964"/>
                  </a:moveTo>
                  <a:lnTo>
                    <a:pt x="1913077" y="623468"/>
                  </a:lnTo>
                  <a:moveTo>
                    <a:pt x="1951787" y="585216"/>
                  </a:moveTo>
                  <a:lnTo>
                    <a:pt x="1874520" y="585216"/>
                  </a:lnTo>
                  <a:moveTo>
                    <a:pt x="1904086" y="546964"/>
                  </a:moveTo>
                  <a:lnTo>
                    <a:pt x="1904086" y="623468"/>
                  </a:lnTo>
                  <a:moveTo>
                    <a:pt x="1942795" y="585216"/>
                  </a:moveTo>
                  <a:lnTo>
                    <a:pt x="1865681" y="585216"/>
                  </a:lnTo>
                  <a:moveTo>
                    <a:pt x="1829257" y="489966"/>
                  </a:moveTo>
                  <a:lnTo>
                    <a:pt x="1829257" y="566471"/>
                  </a:lnTo>
                  <a:moveTo>
                    <a:pt x="1867814" y="528218"/>
                  </a:moveTo>
                  <a:lnTo>
                    <a:pt x="1790548" y="528218"/>
                  </a:lnTo>
                  <a:moveTo>
                    <a:pt x="1818284" y="489966"/>
                  </a:moveTo>
                  <a:lnTo>
                    <a:pt x="1818284" y="566471"/>
                  </a:lnTo>
                  <a:moveTo>
                    <a:pt x="1856842" y="528218"/>
                  </a:moveTo>
                  <a:lnTo>
                    <a:pt x="1779575" y="528218"/>
                  </a:lnTo>
                  <a:moveTo>
                    <a:pt x="1732179" y="489966"/>
                  </a:moveTo>
                  <a:lnTo>
                    <a:pt x="1732179" y="566471"/>
                  </a:lnTo>
                  <a:moveTo>
                    <a:pt x="1770888" y="528218"/>
                  </a:moveTo>
                  <a:lnTo>
                    <a:pt x="1693621" y="528218"/>
                  </a:lnTo>
                  <a:moveTo>
                    <a:pt x="1721053" y="489966"/>
                  </a:moveTo>
                  <a:lnTo>
                    <a:pt x="1721053" y="566471"/>
                  </a:lnTo>
                  <a:moveTo>
                    <a:pt x="1759763" y="528218"/>
                  </a:moveTo>
                  <a:lnTo>
                    <a:pt x="1682496" y="528218"/>
                  </a:lnTo>
                  <a:moveTo>
                    <a:pt x="1696822" y="489966"/>
                  </a:moveTo>
                  <a:lnTo>
                    <a:pt x="1696822" y="566471"/>
                  </a:lnTo>
                  <a:moveTo>
                    <a:pt x="1735379" y="528218"/>
                  </a:moveTo>
                  <a:lnTo>
                    <a:pt x="1658112" y="528218"/>
                  </a:lnTo>
                  <a:moveTo>
                    <a:pt x="1681582" y="489966"/>
                  </a:moveTo>
                  <a:lnTo>
                    <a:pt x="1681582" y="566471"/>
                  </a:lnTo>
                  <a:moveTo>
                    <a:pt x="1720139" y="528218"/>
                  </a:moveTo>
                  <a:lnTo>
                    <a:pt x="1643024" y="528218"/>
                  </a:lnTo>
                  <a:moveTo>
                    <a:pt x="1685696" y="489966"/>
                  </a:moveTo>
                  <a:lnTo>
                    <a:pt x="1685696" y="566471"/>
                  </a:lnTo>
                  <a:moveTo>
                    <a:pt x="1724406" y="528218"/>
                  </a:moveTo>
                  <a:lnTo>
                    <a:pt x="1647292" y="528218"/>
                  </a:lnTo>
                  <a:moveTo>
                    <a:pt x="1615440" y="489966"/>
                  </a:moveTo>
                  <a:lnTo>
                    <a:pt x="1615440" y="566471"/>
                  </a:lnTo>
                  <a:moveTo>
                    <a:pt x="1653997" y="528218"/>
                  </a:moveTo>
                  <a:lnTo>
                    <a:pt x="1576730" y="528218"/>
                  </a:lnTo>
                  <a:moveTo>
                    <a:pt x="1595323" y="489966"/>
                  </a:moveTo>
                  <a:lnTo>
                    <a:pt x="1595323" y="566471"/>
                  </a:lnTo>
                  <a:moveTo>
                    <a:pt x="1633880" y="528218"/>
                  </a:moveTo>
                  <a:lnTo>
                    <a:pt x="1556766" y="528218"/>
                  </a:lnTo>
                  <a:moveTo>
                    <a:pt x="1560271" y="450647"/>
                  </a:moveTo>
                  <a:lnTo>
                    <a:pt x="1560271" y="527304"/>
                  </a:lnTo>
                  <a:moveTo>
                    <a:pt x="1598829" y="488899"/>
                  </a:moveTo>
                  <a:lnTo>
                    <a:pt x="1521562" y="488899"/>
                  </a:lnTo>
                  <a:moveTo>
                    <a:pt x="1562252" y="450647"/>
                  </a:moveTo>
                  <a:lnTo>
                    <a:pt x="1562252" y="527304"/>
                  </a:lnTo>
                  <a:moveTo>
                    <a:pt x="1600809" y="488899"/>
                  </a:moveTo>
                  <a:lnTo>
                    <a:pt x="1523695" y="488899"/>
                  </a:lnTo>
                  <a:moveTo>
                    <a:pt x="1489710" y="450647"/>
                  </a:moveTo>
                  <a:lnTo>
                    <a:pt x="1489710" y="527304"/>
                  </a:lnTo>
                  <a:moveTo>
                    <a:pt x="1528267" y="488899"/>
                  </a:moveTo>
                  <a:lnTo>
                    <a:pt x="1451000" y="488899"/>
                  </a:lnTo>
                  <a:moveTo>
                    <a:pt x="1439113" y="450647"/>
                  </a:moveTo>
                  <a:lnTo>
                    <a:pt x="1439113" y="527304"/>
                  </a:lnTo>
                  <a:moveTo>
                    <a:pt x="1477670" y="488899"/>
                  </a:moveTo>
                  <a:lnTo>
                    <a:pt x="1400403" y="488899"/>
                  </a:lnTo>
                  <a:moveTo>
                    <a:pt x="1421282" y="450647"/>
                  </a:moveTo>
                  <a:lnTo>
                    <a:pt x="1421282" y="527304"/>
                  </a:lnTo>
                  <a:moveTo>
                    <a:pt x="1459992" y="488899"/>
                  </a:moveTo>
                  <a:lnTo>
                    <a:pt x="1382725" y="488899"/>
                  </a:lnTo>
                  <a:moveTo>
                    <a:pt x="1330909" y="450647"/>
                  </a:moveTo>
                  <a:lnTo>
                    <a:pt x="1330909" y="527304"/>
                  </a:lnTo>
                  <a:moveTo>
                    <a:pt x="1369466" y="488899"/>
                  </a:moveTo>
                  <a:lnTo>
                    <a:pt x="1292352" y="488899"/>
                  </a:lnTo>
                  <a:moveTo>
                    <a:pt x="1308811" y="450647"/>
                  </a:moveTo>
                  <a:lnTo>
                    <a:pt x="1308811" y="527304"/>
                  </a:lnTo>
                  <a:moveTo>
                    <a:pt x="1347369" y="488899"/>
                  </a:moveTo>
                  <a:lnTo>
                    <a:pt x="1270254" y="488899"/>
                  </a:lnTo>
                  <a:moveTo>
                    <a:pt x="1269035" y="450647"/>
                  </a:moveTo>
                  <a:lnTo>
                    <a:pt x="1269035" y="527304"/>
                  </a:lnTo>
                  <a:moveTo>
                    <a:pt x="1307592" y="488899"/>
                  </a:moveTo>
                  <a:lnTo>
                    <a:pt x="1230325" y="488899"/>
                  </a:lnTo>
                  <a:moveTo>
                    <a:pt x="1284427" y="450647"/>
                  </a:moveTo>
                  <a:lnTo>
                    <a:pt x="1284427" y="527304"/>
                  </a:lnTo>
                  <a:moveTo>
                    <a:pt x="1322984" y="488899"/>
                  </a:moveTo>
                  <a:lnTo>
                    <a:pt x="1245718" y="488899"/>
                  </a:lnTo>
                  <a:moveTo>
                    <a:pt x="1295400" y="450647"/>
                  </a:moveTo>
                  <a:lnTo>
                    <a:pt x="1295400" y="527304"/>
                  </a:lnTo>
                  <a:moveTo>
                    <a:pt x="1333957" y="488899"/>
                  </a:moveTo>
                  <a:lnTo>
                    <a:pt x="1256843" y="488899"/>
                  </a:lnTo>
                  <a:moveTo>
                    <a:pt x="1289761" y="450647"/>
                  </a:moveTo>
                  <a:lnTo>
                    <a:pt x="1289761" y="527304"/>
                  </a:lnTo>
                  <a:moveTo>
                    <a:pt x="1328319" y="488899"/>
                  </a:moveTo>
                  <a:lnTo>
                    <a:pt x="1251204" y="488899"/>
                  </a:lnTo>
                  <a:moveTo>
                    <a:pt x="1242669" y="450647"/>
                  </a:moveTo>
                  <a:lnTo>
                    <a:pt x="1242669" y="527304"/>
                  </a:lnTo>
                  <a:moveTo>
                    <a:pt x="1281227" y="488899"/>
                  </a:moveTo>
                  <a:lnTo>
                    <a:pt x="1204112" y="488899"/>
                  </a:lnTo>
                  <a:moveTo>
                    <a:pt x="1222858" y="450647"/>
                  </a:moveTo>
                  <a:lnTo>
                    <a:pt x="1222858" y="527304"/>
                  </a:lnTo>
                  <a:moveTo>
                    <a:pt x="1261415" y="488899"/>
                  </a:moveTo>
                  <a:lnTo>
                    <a:pt x="1184300" y="488899"/>
                  </a:lnTo>
                  <a:moveTo>
                    <a:pt x="1207160" y="450647"/>
                  </a:moveTo>
                  <a:lnTo>
                    <a:pt x="1207160" y="527304"/>
                  </a:lnTo>
                  <a:moveTo>
                    <a:pt x="1245718" y="488899"/>
                  </a:moveTo>
                  <a:lnTo>
                    <a:pt x="1168603" y="488899"/>
                  </a:lnTo>
                  <a:moveTo>
                    <a:pt x="1174089" y="450647"/>
                  </a:moveTo>
                  <a:lnTo>
                    <a:pt x="1174089" y="527304"/>
                  </a:lnTo>
                  <a:moveTo>
                    <a:pt x="1212799" y="488899"/>
                  </a:moveTo>
                  <a:lnTo>
                    <a:pt x="1135532" y="488899"/>
                  </a:lnTo>
                  <a:moveTo>
                    <a:pt x="1128217" y="450647"/>
                  </a:moveTo>
                  <a:lnTo>
                    <a:pt x="1128217" y="527304"/>
                  </a:lnTo>
                  <a:moveTo>
                    <a:pt x="1166774" y="488899"/>
                  </a:moveTo>
                  <a:lnTo>
                    <a:pt x="1089508" y="488899"/>
                  </a:lnTo>
                  <a:moveTo>
                    <a:pt x="1152296" y="450647"/>
                  </a:moveTo>
                  <a:lnTo>
                    <a:pt x="1152296" y="527304"/>
                  </a:lnTo>
                  <a:moveTo>
                    <a:pt x="1190853" y="488899"/>
                  </a:moveTo>
                  <a:lnTo>
                    <a:pt x="1113739" y="488899"/>
                  </a:lnTo>
                  <a:moveTo>
                    <a:pt x="1154278" y="450647"/>
                  </a:moveTo>
                  <a:lnTo>
                    <a:pt x="1154278" y="527304"/>
                  </a:lnTo>
                  <a:moveTo>
                    <a:pt x="1192987" y="488899"/>
                  </a:moveTo>
                  <a:lnTo>
                    <a:pt x="1115873" y="488899"/>
                  </a:lnTo>
                  <a:moveTo>
                    <a:pt x="1119226" y="409042"/>
                  </a:moveTo>
                  <a:lnTo>
                    <a:pt x="1119226" y="485546"/>
                  </a:lnTo>
                  <a:moveTo>
                    <a:pt x="1157783" y="447294"/>
                  </a:moveTo>
                  <a:lnTo>
                    <a:pt x="1080516" y="447294"/>
                  </a:lnTo>
                  <a:moveTo>
                    <a:pt x="1081735" y="409042"/>
                  </a:moveTo>
                  <a:lnTo>
                    <a:pt x="1081735" y="485546"/>
                  </a:lnTo>
                  <a:moveTo>
                    <a:pt x="1120292" y="447294"/>
                  </a:moveTo>
                  <a:lnTo>
                    <a:pt x="1043026" y="447294"/>
                  </a:lnTo>
                  <a:moveTo>
                    <a:pt x="1083869" y="409042"/>
                  </a:moveTo>
                  <a:lnTo>
                    <a:pt x="1083869" y="485546"/>
                  </a:lnTo>
                  <a:moveTo>
                    <a:pt x="1122426" y="447294"/>
                  </a:moveTo>
                  <a:lnTo>
                    <a:pt x="1045159" y="447294"/>
                  </a:lnTo>
                  <a:moveTo>
                    <a:pt x="1057351" y="409042"/>
                  </a:moveTo>
                  <a:lnTo>
                    <a:pt x="1057351" y="485546"/>
                  </a:lnTo>
                  <a:moveTo>
                    <a:pt x="1096061" y="447294"/>
                  </a:moveTo>
                  <a:lnTo>
                    <a:pt x="1018946" y="447294"/>
                  </a:lnTo>
                  <a:moveTo>
                    <a:pt x="1030833" y="409042"/>
                  </a:moveTo>
                  <a:lnTo>
                    <a:pt x="1030833" y="485546"/>
                  </a:lnTo>
                  <a:moveTo>
                    <a:pt x="1069543" y="447294"/>
                  </a:moveTo>
                  <a:lnTo>
                    <a:pt x="992429" y="447294"/>
                  </a:lnTo>
                  <a:moveTo>
                    <a:pt x="1022147" y="409042"/>
                  </a:moveTo>
                  <a:lnTo>
                    <a:pt x="1022147" y="485546"/>
                  </a:lnTo>
                  <a:moveTo>
                    <a:pt x="1060704" y="447294"/>
                  </a:moveTo>
                  <a:lnTo>
                    <a:pt x="983437" y="447294"/>
                  </a:lnTo>
                  <a:moveTo>
                    <a:pt x="1006602" y="391516"/>
                  </a:moveTo>
                  <a:lnTo>
                    <a:pt x="1006602" y="468020"/>
                  </a:lnTo>
                  <a:moveTo>
                    <a:pt x="1045312" y="429768"/>
                  </a:moveTo>
                  <a:lnTo>
                    <a:pt x="968197" y="429768"/>
                  </a:lnTo>
                  <a:moveTo>
                    <a:pt x="962558" y="391516"/>
                  </a:moveTo>
                  <a:lnTo>
                    <a:pt x="962558" y="468020"/>
                  </a:lnTo>
                  <a:moveTo>
                    <a:pt x="1001116" y="429768"/>
                  </a:moveTo>
                  <a:lnTo>
                    <a:pt x="923849" y="429768"/>
                  </a:lnTo>
                  <a:moveTo>
                    <a:pt x="982370" y="391516"/>
                  </a:moveTo>
                  <a:lnTo>
                    <a:pt x="982370" y="468020"/>
                  </a:lnTo>
                  <a:moveTo>
                    <a:pt x="1020927" y="429768"/>
                  </a:moveTo>
                  <a:lnTo>
                    <a:pt x="943813" y="429768"/>
                  </a:lnTo>
                  <a:moveTo>
                    <a:pt x="900684" y="373990"/>
                  </a:moveTo>
                  <a:lnTo>
                    <a:pt x="900684" y="450494"/>
                  </a:lnTo>
                  <a:moveTo>
                    <a:pt x="939241" y="412242"/>
                  </a:moveTo>
                  <a:lnTo>
                    <a:pt x="862127" y="412242"/>
                  </a:lnTo>
                  <a:moveTo>
                    <a:pt x="889863" y="356464"/>
                  </a:moveTo>
                  <a:lnTo>
                    <a:pt x="889863" y="433121"/>
                  </a:lnTo>
                  <a:moveTo>
                    <a:pt x="928573" y="394716"/>
                  </a:moveTo>
                  <a:lnTo>
                    <a:pt x="851459" y="394716"/>
                  </a:lnTo>
                  <a:moveTo>
                    <a:pt x="892149" y="356464"/>
                  </a:moveTo>
                  <a:lnTo>
                    <a:pt x="892149" y="433121"/>
                  </a:lnTo>
                  <a:moveTo>
                    <a:pt x="930707" y="394716"/>
                  </a:moveTo>
                  <a:lnTo>
                    <a:pt x="853592" y="394716"/>
                  </a:lnTo>
                  <a:moveTo>
                    <a:pt x="869899" y="338785"/>
                  </a:moveTo>
                  <a:lnTo>
                    <a:pt x="869899" y="415290"/>
                  </a:lnTo>
                  <a:moveTo>
                    <a:pt x="908456" y="377037"/>
                  </a:moveTo>
                  <a:lnTo>
                    <a:pt x="831189" y="377037"/>
                  </a:lnTo>
                  <a:moveTo>
                    <a:pt x="854659" y="338785"/>
                  </a:moveTo>
                  <a:lnTo>
                    <a:pt x="854659" y="415290"/>
                  </a:lnTo>
                  <a:moveTo>
                    <a:pt x="893216" y="377037"/>
                  </a:moveTo>
                  <a:lnTo>
                    <a:pt x="816102" y="377037"/>
                  </a:lnTo>
                  <a:moveTo>
                    <a:pt x="861060" y="338785"/>
                  </a:moveTo>
                  <a:lnTo>
                    <a:pt x="861060" y="415290"/>
                  </a:lnTo>
                  <a:moveTo>
                    <a:pt x="899617" y="377037"/>
                  </a:moveTo>
                  <a:lnTo>
                    <a:pt x="822503" y="377037"/>
                  </a:lnTo>
                  <a:moveTo>
                    <a:pt x="801472" y="308305"/>
                  </a:moveTo>
                  <a:lnTo>
                    <a:pt x="801472" y="384962"/>
                  </a:lnTo>
                  <a:moveTo>
                    <a:pt x="840029" y="346710"/>
                  </a:moveTo>
                  <a:lnTo>
                    <a:pt x="762914" y="346710"/>
                  </a:lnTo>
                  <a:moveTo>
                    <a:pt x="763981" y="293065"/>
                  </a:moveTo>
                  <a:lnTo>
                    <a:pt x="763981" y="369570"/>
                  </a:lnTo>
                  <a:moveTo>
                    <a:pt x="802538" y="331317"/>
                  </a:moveTo>
                  <a:lnTo>
                    <a:pt x="725424" y="331317"/>
                  </a:lnTo>
                  <a:moveTo>
                    <a:pt x="715670" y="277825"/>
                  </a:moveTo>
                  <a:lnTo>
                    <a:pt x="715670" y="354482"/>
                  </a:lnTo>
                  <a:moveTo>
                    <a:pt x="754380" y="316230"/>
                  </a:moveTo>
                  <a:lnTo>
                    <a:pt x="677113" y="316230"/>
                  </a:lnTo>
                  <a:moveTo>
                    <a:pt x="731063" y="277825"/>
                  </a:moveTo>
                  <a:lnTo>
                    <a:pt x="731063" y="354482"/>
                  </a:lnTo>
                  <a:moveTo>
                    <a:pt x="769772" y="316230"/>
                  </a:moveTo>
                  <a:lnTo>
                    <a:pt x="692506" y="316230"/>
                  </a:lnTo>
                  <a:moveTo>
                    <a:pt x="735482" y="277825"/>
                  </a:moveTo>
                  <a:lnTo>
                    <a:pt x="735482" y="354482"/>
                  </a:lnTo>
                  <a:moveTo>
                    <a:pt x="774039" y="316230"/>
                  </a:moveTo>
                  <a:lnTo>
                    <a:pt x="696925" y="316230"/>
                  </a:lnTo>
                  <a:moveTo>
                    <a:pt x="700126" y="262280"/>
                  </a:moveTo>
                  <a:lnTo>
                    <a:pt x="700126" y="338785"/>
                  </a:lnTo>
                  <a:moveTo>
                    <a:pt x="738683" y="300533"/>
                  </a:moveTo>
                  <a:lnTo>
                    <a:pt x="661416" y="300533"/>
                  </a:lnTo>
                  <a:moveTo>
                    <a:pt x="673760" y="262280"/>
                  </a:moveTo>
                  <a:lnTo>
                    <a:pt x="673760" y="338785"/>
                  </a:lnTo>
                  <a:moveTo>
                    <a:pt x="712317" y="300533"/>
                  </a:moveTo>
                  <a:lnTo>
                    <a:pt x="635051" y="300533"/>
                  </a:lnTo>
                  <a:moveTo>
                    <a:pt x="649376" y="236220"/>
                  </a:moveTo>
                  <a:lnTo>
                    <a:pt x="649376" y="312725"/>
                  </a:lnTo>
                  <a:moveTo>
                    <a:pt x="688086" y="274625"/>
                  </a:moveTo>
                  <a:lnTo>
                    <a:pt x="610819" y="274625"/>
                  </a:lnTo>
                  <a:moveTo>
                    <a:pt x="638556" y="220827"/>
                  </a:moveTo>
                  <a:lnTo>
                    <a:pt x="638556" y="297332"/>
                  </a:lnTo>
                  <a:moveTo>
                    <a:pt x="677113" y="259080"/>
                  </a:moveTo>
                  <a:lnTo>
                    <a:pt x="599999" y="259080"/>
                  </a:lnTo>
                  <a:moveTo>
                    <a:pt x="622859" y="220827"/>
                  </a:moveTo>
                  <a:lnTo>
                    <a:pt x="622859" y="297332"/>
                  </a:lnTo>
                  <a:moveTo>
                    <a:pt x="661416" y="259080"/>
                  </a:moveTo>
                  <a:lnTo>
                    <a:pt x="584302" y="259080"/>
                  </a:lnTo>
                  <a:moveTo>
                    <a:pt x="625145" y="220827"/>
                  </a:moveTo>
                  <a:lnTo>
                    <a:pt x="625145" y="297332"/>
                  </a:lnTo>
                  <a:moveTo>
                    <a:pt x="663702" y="259080"/>
                  </a:moveTo>
                  <a:lnTo>
                    <a:pt x="586435" y="259080"/>
                  </a:lnTo>
                  <a:moveTo>
                    <a:pt x="614324" y="207874"/>
                  </a:moveTo>
                  <a:lnTo>
                    <a:pt x="614324" y="284531"/>
                  </a:lnTo>
                  <a:moveTo>
                    <a:pt x="652882" y="246126"/>
                  </a:moveTo>
                  <a:lnTo>
                    <a:pt x="575767" y="246126"/>
                  </a:lnTo>
                  <a:moveTo>
                    <a:pt x="594207" y="194615"/>
                  </a:moveTo>
                  <a:lnTo>
                    <a:pt x="594207" y="271120"/>
                  </a:lnTo>
                  <a:moveTo>
                    <a:pt x="632765" y="233020"/>
                  </a:moveTo>
                  <a:lnTo>
                    <a:pt x="555498" y="233020"/>
                  </a:lnTo>
                  <a:moveTo>
                    <a:pt x="568147" y="194615"/>
                  </a:moveTo>
                  <a:lnTo>
                    <a:pt x="568147" y="271120"/>
                  </a:lnTo>
                  <a:moveTo>
                    <a:pt x="606704" y="233020"/>
                  </a:moveTo>
                  <a:lnTo>
                    <a:pt x="529437" y="233020"/>
                  </a:lnTo>
                  <a:moveTo>
                    <a:pt x="572109" y="194615"/>
                  </a:moveTo>
                  <a:lnTo>
                    <a:pt x="572109" y="271120"/>
                  </a:lnTo>
                  <a:moveTo>
                    <a:pt x="610667" y="233020"/>
                  </a:moveTo>
                  <a:lnTo>
                    <a:pt x="533552" y="233020"/>
                  </a:lnTo>
                  <a:moveTo>
                    <a:pt x="554583" y="170536"/>
                  </a:moveTo>
                  <a:lnTo>
                    <a:pt x="554583" y="247040"/>
                  </a:lnTo>
                  <a:moveTo>
                    <a:pt x="593293" y="208788"/>
                  </a:moveTo>
                  <a:lnTo>
                    <a:pt x="516179" y="208788"/>
                  </a:lnTo>
                  <a:moveTo>
                    <a:pt x="501701" y="131216"/>
                  </a:moveTo>
                  <a:lnTo>
                    <a:pt x="501701" y="207721"/>
                  </a:lnTo>
                  <a:moveTo>
                    <a:pt x="540258" y="169621"/>
                  </a:moveTo>
                  <a:lnTo>
                    <a:pt x="462991" y="169621"/>
                  </a:lnTo>
                  <a:moveTo>
                    <a:pt x="508254" y="131216"/>
                  </a:moveTo>
                  <a:lnTo>
                    <a:pt x="508254" y="207721"/>
                  </a:lnTo>
                  <a:moveTo>
                    <a:pt x="546811" y="169621"/>
                  </a:moveTo>
                  <a:lnTo>
                    <a:pt x="469697" y="169621"/>
                  </a:lnTo>
                  <a:moveTo>
                    <a:pt x="477469" y="120396"/>
                  </a:moveTo>
                  <a:lnTo>
                    <a:pt x="477469" y="196901"/>
                  </a:lnTo>
                  <a:moveTo>
                    <a:pt x="516026" y="158648"/>
                  </a:moveTo>
                  <a:lnTo>
                    <a:pt x="438759" y="158648"/>
                  </a:lnTo>
                  <a:moveTo>
                    <a:pt x="484022" y="120396"/>
                  </a:moveTo>
                  <a:lnTo>
                    <a:pt x="484022" y="196901"/>
                  </a:lnTo>
                  <a:moveTo>
                    <a:pt x="522579" y="158648"/>
                  </a:moveTo>
                  <a:lnTo>
                    <a:pt x="445465" y="158648"/>
                  </a:lnTo>
                  <a:moveTo>
                    <a:pt x="468782" y="120396"/>
                  </a:moveTo>
                  <a:lnTo>
                    <a:pt x="468782" y="196901"/>
                  </a:lnTo>
                  <a:moveTo>
                    <a:pt x="507339" y="158648"/>
                  </a:moveTo>
                  <a:lnTo>
                    <a:pt x="430073" y="158648"/>
                  </a:lnTo>
                  <a:moveTo>
                    <a:pt x="433273" y="120396"/>
                  </a:moveTo>
                  <a:lnTo>
                    <a:pt x="433273" y="196901"/>
                  </a:lnTo>
                  <a:moveTo>
                    <a:pt x="471830" y="158648"/>
                  </a:moveTo>
                  <a:lnTo>
                    <a:pt x="394563" y="158648"/>
                  </a:lnTo>
                  <a:moveTo>
                    <a:pt x="422300" y="107137"/>
                  </a:moveTo>
                  <a:lnTo>
                    <a:pt x="422300" y="183794"/>
                  </a:lnTo>
                  <a:moveTo>
                    <a:pt x="460857" y="145390"/>
                  </a:moveTo>
                  <a:lnTo>
                    <a:pt x="383743" y="145390"/>
                  </a:lnTo>
                  <a:moveTo>
                    <a:pt x="411327" y="107137"/>
                  </a:moveTo>
                  <a:lnTo>
                    <a:pt x="411327" y="183794"/>
                  </a:lnTo>
                  <a:moveTo>
                    <a:pt x="450037" y="145390"/>
                  </a:moveTo>
                  <a:lnTo>
                    <a:pt x="372923" y="145390"/>
                  </a:lnTo>
                  <a:moveTo>
                    <a:pt x="402641" y="107137"/>
                  </a:moveTo>
                  <a:lnTo>
                    <a:pt x="402641" y="183794"/>
                  </a:lnTo>
                  <a:moveTo>
                    <a:pt x="441198" y="145390"/>
                  </a:moveTo>
                  <a:lnTo>
                    <a:pt x="364083" y="145390"/>
                  </a:lnTo>
                  <a:moveTo>
                    <a:pt x="387096" y="107137"/>
                  </a:moveTo>
                  <a:lnTo>
                    <a:pt x="387096" y="183794"/>
                  </a:lnTo>
                  <a:moveTo>
                    <a:pt x="425653" y="145390"/>
                  </a:moveTo>
                  <a:lnTo>
                    <a:pt x="348386" y="145390"/>
                  </a:lnTo>
                  <a:moveTo>
                    <a:pt x="371703" y="107137"/>
                  </a:moveTo>
                  <a:lnTo>
                    <a:pt x="371703" y="183794"/>
                  </a:lnTo>
                  <a:moveTo>
                    <a:pt x="410261" y="145390"/>
                  </a:moveTo>
                  <a:lnTo>
                    <a:pt x="332994" y="145390"/>
                  </a:lnTo>
                  <a:moveTo>
                    <a:pt x="362712" y="107137"/>
                  </a:moveTo>
                  <a:lnTo>
                    <a:pt x="362712" y="183794"/>
                  </a:lnTo>
                  <a:moveTo>
                    <a:pt x="401269" y="145390"/>
                  </a:moveTo>
                  <a:lnTo>
                    <a:pt x="324155" y="145390"/>
                  </a:lnTo>
                  <a:moveTo>
                    <a:pt x="327507" y="98450"/>
                  </a:moveTo>
                  <a:lnTo>
                    <a:pt x="327507" y="174955"/>
                  </a:lnTo>
                  <a:moveTo>
                    <a:pt x="366065" y="136703"/>
                  </a:moveTo>
                  <a:lnTo>
                    <a:pt x="288798" y="136703"/>
                  </a:lnTo>
                  <a:moveTo>
                    <a:pt x="316535" y="98450"/>
                  </a:moveTo>
                  <a:lnTo>
                    <a:pt x="316535" y="174955"/>
                  </a:lnTo>
                  <a:moveTo>
                    <a:pt x="355092" y="136703"/>
                  </a:moveTo>
                  <a:lnTo>
                    <a:pt x="277977" y="136703"/>
                  </a:lnTo>
                  <a:moveTo>
                    <a:pt x="289865" y="98450"/>
                  </a:moveTo>
                  <a:lnTo>
                    <a:pt x="289865" y="174955"/>
                  </a:lnTo>
                  <a:moveTo>
                    <a:pt x="328574" y="136703"/>
                  </a:moveTo>
                  <a:lnTo>
                    <a:pt x="251307" y="136703"/>
                  </a:lnTo>
                  <a:moveTo>
                    <a:pt x="296418" y="98450"/>
                  </a:moveTo>
                  <a:lnTo>
                    <a:pt x="296418" y="174955"/>
                  </a:lnTo>
                  <a:moveTo>
                    <a:pt x="335127" y="136703"/>
                  </a:moveTo>
                  <a:lnTo>
                    <a:pt x="257861" y="136703"/>
                  </a:lnTo>
                  <a:moveTo>
                    <a:pt x="250393" y="98450"/>
                  </a:moveTo>
                  <a:lnTo>
                    <a:pt x="250393" y="174955"/>
                  </a:lnTo>
                  <a:moveTo>
                    <a:pt x="288950" y="136703"/>
                  </a:moveTo>
                  <a:lnTo>
                    <a:pt x="211836" y="136703"/>
                  </a:lnTo>
                  <a:moveTo>
                    <a:pt x="214884" y="67666"/>
                  </a:moveTo>
                  <a:lnTo>
                    <a:pt x="214884" y="144323"/>
                  </a:lnTo>
                  <a:moveTo>
                    <a:pt x="253441" y="106070"/>
                  </a:moveTo>
                  <a:lnTo>
                    <a:pt x="176327" y="106070"/>
                  </a:lnTo>
                  <a:moveTo>
                    <a:pt x="190805" y="56997"/>
                  </a:moveTo>
                  <a:lnTo>
                    <a:pt x="190805" y="133655"/>
                  </a:lnTo>
                  <a:moveTo>
                    <a:pt x="229362" y="95250"/>
                  </a:moveTo>
                  <a:lnTo>
                    <a:pt x="152095" y="95250"/>
                  </a:lnTo>
                  <a:moveTo>
                    <a:pt x="139903" y="37186"/>
                  </a:moveTo>
                  <a:lnTo>
                    <a:pt x="139903" y="113690"/>
                  </a:lnTo>
                  <a:moveTo>
                    <a:pt x="178460" y="75438"/>
                  </a:moveTo>
                  <a:lnTo>
                    <a:pt x="101193" y="75438"/>
                  </a:lnTo>
                  <a:moveTo>
                    <a:pt x="144323" y="37186"/>
                  </a:moveTo>
                  <a:lnTo>
                    <a:pt x="144323" y="113690"/>
                  </a:lnTo>
                  <a:moveTo>
                    <a:pt x="183032" y="75438"/>
                  </a:moveTo>
                  <a:lnTo>
                    <a:pt x="105918" y="75438"/>
                  </a:lnTo>
                  <a:moveTo>
                    <a:pt x="109423" y="28194"/>
                  </a:moveTo>
                  <a:lnTo>
                    <a:pt x="109423" y="104699"/>
                  </a:lnTo>
                  <a:moveTo>
                    <a:pt x="147980" y="66599"/>
                  </a:moveTo>
                  <a:lnTo>
                    <a:pt x="70713" y="66599"/>
                  </a:lnTo>
                  <a:moveTo>
                    <a:pt x="115672" y="28194"/>
                  </a:moveTo>
                  <a:lnTo>
                    <a:pt x="115672" y="104699"/>
                  </a:lnTo>
                  <a:moveTo>
                    <a:pt x="154381" y="66599"/>
                  </a:moveTo>
                  <a:lnTo>
                    <a:pt x="77114" y="66599"/>
                  </a:lnTo>
                  <a:moveTo>
                    <a:pt x="89306" y="28194"/>
                  </a:moveTo>
                  <a:lnTo>
                    <a:pt x="89306" y="104699"/>
                  </a:lnTo>
                  <a:moveTo>
                    <a:pt x="127863" y="66599"/>
                  </a:moveTo>
                  <a:lnTo>
                    <a:pt x="50597" y="66599"/>
                  </a:lnTo>
                  <a:moveTo>
                    <a:pt x="38709" y="0"/>
                  </a:moveTo>
                  <a:lnTo>
                    <a:pt x="38709" y="76505"/>
                  </a:lnTo>
                  <a:moveTo>
                    <a:pt x="77267" y="38252"/>
                  </a:moveTo>
                  <a:lnTo>
                    <a:pt x="0" y="38252"/>
                  </a:lnTo>
                  <a:moveTo>
                    <a:pt x="45110" y="0"/>
                  </a:moveTo>
                  <a:lnTo>
                    <a:pt x="45110" y="76505"/>
                  </a:lnTo>
                  <a:moveTo>
                    <a:pt x="83667" y="38252"/>
                  </a:moveTo>
                  <a:lnTo>
                    <a:pt x="6553" y="38252"/>
                  </a:lnTo>
                </a:path>
              </a:pathLst>
            </a:custGeom>
            <a:noFill/>
            <a:ln w="761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FBFAEA67-E02F-3D03-9FE1-CB2E54310E79}"/>
                </a:ext>
              </a:extLst>
            </p:cNvPr>
            <p:cNvSpPr/>
            <p:nvPr/>
          </p:nvSpPr>
          <p:spPr>
            <a:xfrm>
              <a:off x="942539" y="2707251"/>
              <a:ext cx="2555900" cy="869746"/>
            </a:xfrm>
            <a:custGeom>
              <a:avLst/>
              <a:gdLst>
                <a:gd name="connsiteX0" fmla="*/ 1736750 w 2555900"/>
                <a:gd name="connsiteY0" fmla="*/ 491338 h 869746"/>
                <a:gd name="connsiteX1" fmla="*/ 1736750 w 2555900"/>
                <a:gd name="connsiteY1" fmla="*/ 567842 h 869746"/>
                <a:gd name="connsiteX2" fmla="*/ 1775308 w 2555900"/>
                <a:gd name="connsiteY2" fmla="*/ 529590 h 869746"/>
                <a:gd name="connsiteX3" fmla="*/ 1698041 w 2555900"/>
                <a:gd name="connsiteY3" fmla="*/ 529590 h 869746"/>
                <a:gd name="connsiteX4" fmla="*/ 1716939 w 2555900"/>
                <a:gd name="connsiteY4" fmla="*/ 491338 h 869746"/>
                <a:gd name="connsiteX5" fmla="*/ 1716939 w 2555900"/>
                <a:gd name="connsiteY5" fmla="*/ 567842 h 869746"/>
                <a:gd name="connsiteX6" fmla="*/ 1755496 w 2555900"/>
                <a:gd name="connsiteY6" fmla="*/ 529590 h 869746"/>
                <a:gd name="connsiteX7" fmla="*/ 1678229 w 2555900"/>
                <a:gd name="connsiteY7" fmla="*/ 529590 h 869746"/>
                <a:gd name="connsiteX8" fmla="*/ 1697126 w 2555900"/>
                <a:gd name="connsiteY8" fmla="*/ 480365 h 869746"/>
                <a:gd name="connsiteX9" fmla="*/ 1697126 w 2555900"/>
                <a:gd name="connsiteY9" fmla="*/ 556870 h 869746"/>
                <a:gd name="connsiteX10" fmla="*/ 1735683 w 2555900"/>
                <a:gd name="connsiteY10" fmla="*/ 518770 h 869746"/>
                <a:gd name="connsiteX11" fmla="*/ 1658417 w 2555900"/>
                <a:gd name="connsiteY11" fmla="*/ 518770 h 869746"/>
                <a:gd name="connsiteX12" fmla="*/ 1688287 w 2555900"/>
                <a:gd name="connsiteY12" fmla="*/ 471678 h 869746"/>
                <a:gd name="connsiteX13" fmla="*/ 1688287 w 2555900"/>
                <a:gd name="connsiteY13" fmla="*/ 548183 h 869746"/>
                <a:gd name="connsiteX14" fmla="*/ 1726844 w 2555900"/>
                <a:gd name="connsiteY14" fmla="*/ 509930 h 869746"/>
                <a:gd name="connsiteX15" fmla="*/ 1649730 w 2555900"/>
                <a:gd name="connsiteY15" fmla="*/ 509930 h 869746"/>
                <a:gd name="connsiteX16" fmla="*/ 1686153 w 2555900"/>
                <a:gd name="connsiteY16" fmla="*/ 471678 h 869746"/>
                <a:gd name="connsiteX17" fmla="*/ 1686153 w 2555900"/>
                <a:gd name="connsiteY17" fmla="*/ 548183 h 869746"/>
                <a:gd name="connsiteX18" fmla="*/ 1724711 w 2555900"/>
                <a:gd name="connsiteY18" fmla="*/ 509930 h 869746"/>
                <a:gd name="connsiteX19" fmla="*/ 1647444 w 2555900"/>
                <a:gd name="connsiteY19" fmla="*/ 509930 h 869746"/>
                <a:gd name="connsiteX20" fmla="*/ 1673047 w 2555900"/>
                <a:gd name="connsiteY20" fmla="*/ 471678 h 869746"/>
                <a:gd name="connsiteX21" fmla="*/ 1673047 w 2555900"/>
                <a:gd name="connsiteY21" fmla="*/ 548183 h 869746"/>
                <a:gd name="connsiteX22" fmla="*/ 1711604 w 2555900"/>
                <a:gd name="connsiteY22" fmla="*/ 509930 h 869746"/>
                <a:gd name="connsiteX23" fmla="*/ 1634338 w 2555900"/>
                <a:gd name="connsiteY23" fmla="*/ 509930 h 869746"/>
                <a:gd name="connsiteX24" fmla="*/ 1657502 w 2555900"/>
                <a:gd name="connsiteY24" fmla="*/ 471678 h 869746"/>
                <a:gd name="connsiteX25" fmla="*/ 1657502 w 2555900"/>
                <a:gd name="connsiteY25" fmla="*/ 548183 h 869746"/>
                <a:gd name="connsiteX26" fmla="*/ 1696059 w 2555900"/>
                <a:gd name="connsiteY26" fmla="*/ 509930 h 869746"/>
                <a:gd name="connsiteX27" fmla="*/ 1618945 w 2555900"/>
                <a:gd name="connsiteY27" fmla="*/ 509930 h 869746"/>
                <a:gd name="connsiteX28" fmla="*/ 1615592 w 2555900"/>
                <a:gd name="connsiteY28" fmla="*/ 462839 h 869746"/>
                <a:gd name="connsiteX29" fmla="*/ 1615592 w 2555900"/>
                <a:gd name="connsiteY29" fmla="*/ 539344 h 869746"/>
                <a:gd name="connsiteX30" fmla="*/ 1654302 w 2555900"/>
                <a:gd name="connsiteY30" fmla="*/ 501091 h 869746"/>
                <a:gd name="connsiteX31" fmla="*/ 1577035 w 2555900"/>
                <a:gd name="connsiteY31" fmla="*/ 501091 h 869746"/>
                <a:gd name="connsiteX32" fmla="*/ 1586941 w 2555900"/>
                <a:gd name="connsiteY32" fmla="*/ 454152 h 869746"/>
                <a:gd name="connsiteX33" fmla="*/ 1586941 w 2555900"/>
                <a:gd name="connsiteY33" fmla="*/ 530657 h 869746"/>
                <a:gd name="connsiteX34" fmla="*/ 1625651 w 2555900"/>
                <a:gd name="connsiteY34" fmla="*/ 492404 h 869746"/>
                <a:gd name="connsiteX35" fmla="*/ 1548536 w 2555900"/>
                <a:gd name="connsiteY35" fmla="*/ 492404 h 869746"/>
                <a:gd name="connsiteX36" fmla="*/ 1547165 w 2555900"/>
                <a:gd name="connsiteY36" fmla="*/ 445465 h 869746"/>
                <a:gd name="connsiteX37" fmla="*/ 1547165 w 2555900"/>
                <a:gd name="connsiteY37" fmla="*/ 521970 h 869746"/>
                <a:gd name="connsiteX38" fmla="*/ 1585874 w 2555900"/>
                <a:gd name="connsiteY38" fmla="*/ 483870 h 869746"/>
                <a:gd name="connsiteX39" fmla="*/ 1508760 w 2555900"/>
                <a:gd name="connsiteY39" fmla="*/ 483870 h 869746"/>
                <a:gd name="connsiteX40" fmla="*/ 1445819 w 2555900"/>
                <a:gd name="connsiteY40" fmla="*/ 392735 h 869746"/>
                <a:gd name="connsiteX41" fmla="*/ 1445819 w 2555900"/>
                <a:gd name="connsiteY41" fmla="*/ 469240 h 869746"/>
                <a:gd name="connsiteX42" fmla="*/ 1484376 w 2555900"/>
                <a:gd name="connsiteY42" fmla="*/ 430987 h 869746"/>
                <a:gd name="connsiteX43" fmla="*/ 1407262 w 2555900"/>
                <a:gd name="connsiteY43" fmla="*/ 430987 h 869746"/>
                <a:gd name="connsiteX44" fmla="*/ 1439266 w 2555900"/>
                <a:gd name="connsiteY44" fmla="*/ 384353 h 869746"/>
                <a:gd name="connsiteX45" fmla="*/ 1439266 w 2555900"/>
                <a:gd name="connsiteY45" fmla="*/ 460858 h 869746"/>
                <a:gd name="connsiteX46" fmla="*/ 1477823 w 2555900"/>
                <a:gd name="connsiteY46" fmla="*/ 422605 h 869746"/>
                <a:gd name="connsiteX47" fmla="*/ 1400709 w 2555900"/>
                <a:gd name="connsiteY47" fmla="*/ 422605 h 869746"/>
                <a:gd name="connsiteX48" fmla="*/ 1264920 w 2555900"/>
                <a:gd name="connsiteY48" fmla="*/ 316230 h 869746"/>
                <a:gd name="connsiteX49" fmla="*/ 1264920 w 2555900"/>
                <a:gd name="connsiteY49" fmla="*/ 392887 h 869746"/>
                <a:gd name="connsiteX50" fmla="*/ 1303477 w 2555900"/>
                <a:gd name="connsiteY50" fmla="*/ 354482 h 869746"/>
                <a:gd name="connsiteX51" fmla="*/ 1226210 w 2555900"/>
                <a:gd name="connsiteY51" fmla="*/ 354482 h 869746"/>
                <a:gd name="connsiteX52" fmla="*/ 826008 w 2555900"/>
                <a:gd name="connsiteY52" fmla="*/ 178460 h 869746"/>
                <a:gd name="connsiteX53" fmla="*/ 826008 w 2555900"/>
                <a:gd name="connsiteY53" fmla="*/ 254965 h 869746"/>
                <a:gd name="connsiteX54" fmla="*/ 864565 w 2555900"/>
                <a:gd name="connsiteY54" fmla="*/ 216713 h 869746"/>
                <a:gd name="connsiteX55" fmla="*/ 787298 w 2555900"/>
                <a:gd name="connsiteY55" fmla="*/ 216713 h 869746"/>
                <a:gd name="connsiteX56" fmla="*/ 418033 w 2555900"/>
                <a:gd name="connsiteY56" fmla="*/ 49378 h 869746"/>
                <a:gd name="connsiteX57" fmla="*/ 418033 w 2555900"/>
                <a:gd name="connsiteY57" fmla="*/ 126035 h 869746"/>
                <a:gd name="connsiteX58" fmla="*/ 456743 w 2555900"/>
                <a:gd name="connsiteY58" fmla="*/ 87630 h 869746"/>
                <a:gd name="connsiteX59" fmla="*/ 379476 w 2555900"/>
                <a:gd name="connsiteY59" fmla="*/ 87630 h 869746"/>
                <a:gd name="connsiteX60" fmla="*/ 378257 w 2555900"/>
                <a:gd name="connsiteY60" fmla="*/ 49378 h 869746"/>
                <a:gd name="connsiteX61" fmla="*/ 378257 w 2555900"/>
                <a:gd name="connsiteY61" fmla="*/ 126035 h 869746"/>
                <a:gd name="connsiteX62" fmla="*/ 416966 w 2555900"/>
                <a:gd name="connsiteY62" fmla="*/ 87630 h 869746"/>
                <a:gd name="connsiteX63" fmla="*/ 339852 w 2555900"/>
                <a:gd name="connsiteY63" fmla="*/ 87630 h 869746"/>
                <a:gd name="connsiteX64" fmla="*/ 129235 w 2555900"/>
                <a:gd name="connsiteY64" fmla="*/ 7925 h 869746"/>
                <a:gd name="connsiteX65" fmla="*/ 129235 w 2555900"/>
                <a:gd name="connsiteY65" fmla="*/ 84582 h 869746"/>
                <a:gd name="connsiteX66" fmla="*/ 167792 w 2555900"/>
                <a:gd name="connsiteY66" fmla="*/ 46330 h 869746"/>
                <a:gd name="connsiteX67" fmla="*/ 90678 w 2555900"/>
                <a:gd name="connsiteY67" fmla="*/ 46330 h 869746"/>
                <a:gd name="connsiteX68" fmla="*/ 38709 w 2555900"/>
                <a:gd name="connsiteY68" fmla="*/ 0 h 869746"/>
                <a:gd name="connsiteX69" fmla="*/ 38709 w 2555900"/>
                <a:gd name="connsiteY69" fmla="*/ 76505 h 869746"/>
                <a:gd name="connsiteX70" fmla="*/ 77267 w 2555900"/>
                <a:gd name="connsiteY70" fmla="*/ 38252 h 869746"/>
                <a:gd name="connsiteX71" fmla="*/ 0 w 2555900"/>
                <a:gd name="connsiteY71" fmla="*/ 38252 h 869746"/>
                <a:gd name="connsiteX72" fmla="*/ 2070049 w 2555900"/>
                <a:gd name="connsiteY72" fmla="*/ 598627 h 869746"/>
                <a:gd name="connsiteX73" fmla="*/ 2070049 w 2555900"/>
                <a:gd name="connsiteY73" fmla="*/ 675284 h 869746"/>
                <a:gd name="connsiteX74" fmla="*/ 2108606 w 2555900"/>
                <a:gd name="connsiteY74" fmla="*/ 636880 h 869746"/>
                <a:gd name="connsiteX75" fmla="*/ 2031492 w 2555900"/>
                <a:gd name="connsiteY75" fmla="*/ 636880 h 869746"/>
                <a:gd name="connsiteX76" fmla="*/ 2080869 w 2555900"/>
                <a:gd name="connsiteY76" fmla="*/ 598627 h 869746"/>
                <a:gd name="connsiteX77" fmla="*/ 2080869 w 2555900"/>
                <a:gd name="connsiteY77" fmla="*/ 675284 h 869746"/>
                <a:gd name="connsiteX78" fmla="*/ 2119427 w 2555900"/>
                <a:gd name="connsiteY78" fmla="*/ 636880 h 869746"/>
                <a:gd name="connsiteX79" fmla="*/ 2042312 w 2555900"/>
                <a:gd name="connsiteY79" fmla="*/ 636880 h 869746"/>
                <a:gd name="connsiteX80" fmla="*/ 2075688 w 2555900"/>
                <a:gd name="connsiteY80" fmla="*/ 598627 h 869746"/>
                <a:gd name="connsiteX81" fmla="*/ 2075688 w 2555900"/>
                <a:gd name="connsiteY81" fmla="*/ 675284 h 869746"/>
                <a:gd name="connsiteX82" fmla="*/ 2114245 w 2555900"/>
                <a:gd name="connsiteY82" fmla="*/ 636880 h 869746"/>
                <a:gd name="connsiteX83" fmla="*/ 2037131 w 2555900"/>
                <a:gd name="connsiteY83" fmla="*/ 636880 h 869746"/>
                <a:gd name="connsiteX84" fmla="*/ 2180234 w 2555900"/>
                <a:gd name="connsiteY84" fmla="*/ 620573 h 869746"/>
                <a:gd name="connsiteX85" fmla="*/ 2180234 w 2555900"/>
                <a:gd name="connsiteY85" fmla="*/ 697078 h 869746"/>
                <a:gd name="connsiteX86" fmla="*/ 2218792 w 2555900"/>
                <a:gd name="connsiteY86" fmla="*/ 658825 h 869746"/>
                <a:gd name="connsiteX87" fmla="*/ 2141525 w 2555900"/>
                <a:gd name="connsiteY87" fmla="*/ 658825 h 869746"/>
                <a:gd name="connsiteX88" fmla="*/ 2186483 w 2555900"/>
                <a:gd name="connsiteY88" fmla="*/ 620573 h 869746"/>
                <a:gd name="connsiteX89" fmla="*/ 2186483 w 2555900"/>
                <a:gd name="connsiteY89" fmla="*/ 697078 h 869746"/>
                <a:gd name="connsiteX90" fmla="*/ 2225192 w 2555900"/>
                <a:gd name="connsiteY90" fmla="*/ 658825 h 869746"/>
                <a:gd name="connsiteX91" fmla="*/ 2147926 w 2555900"/>
                <a:gd name="connsiteY91" fmla="*/ 658825 h 869746"/>
                <a:gd name="connsiteX92" fmla="*/ 2513229 w 2555900"/>
                <a:gd name="connsiteY92" fmla="*/ 793242 h 869746"/>
                <a:gd name="connsiteX93" fmla="*/ 2513229 w 2555900"/>
                <a:gd name="connsiteY93" fmla="*/ 869747 h 869746"/>
                <a:gd name="connsiteX94" fmla="*/ 2551786 w 2555900"/>
                <a:gd name="connsiteY94" fmla="*/ 831494 h 869746"/>
                <a:gd name="connsiteX95" fmla="*/ 2474671 w 2555900"/>
                <a:gd name="connsiteY95" fmla="*/ 831494 h 869746"/>
                <a:gd name="connsiteX96" fmla="*/ 2517343 w 2555900"/>
                <a:gd name="connsiteY96" fmla="*/ 793242 h 869746"/>
                <a:gd name="connsiteX97" fmla="*/ 2517343 w 2555900"/>
                <a:gd name="connsiteY97" fmla="*/ 869747 h 869746"/>
                <a:gd name="connsiteX98" fmla="*/ 2555900 w 2555900"/>
                <a:gd name="connsiteY98" fmla="*/ 831494 h 869746"/>
                <a:gd name="connsiteX99" fmla="*/ 2478786 w 2555900"/>
                <a:gd name="connsiteY99" fmla="*/ 831494 h 869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2555900" h="869746">
                  <a:moveTo>
                    <a:pt x="1736750" y="491338"/>
                  </a:moveTo>
                  <a:lnTo>
                    <a:pt x="1736750" y="567842"/>
                  </a:lnTo>
                  <a:moveTo>
                    <a:pt x="1775308" y="529590"/>
                  </a:moveTo>
                  <a:lnTo>
                    <a:pt x="1698041" y="529590"/>
                  </a:lnTo>
                  <a:moveTo>
                    <a:pt x="1716939" y="491338"/>
                  </a:moveTo>
                  <a:lnTo>
                    <a:pt x="1716939" y="567842"/>
                  </a:lnTo>
                  <a:moveTo>
                    <a:pt x="1755496" y="529590"/>
                  </a:moveTo>
                  <a:lnTo>
                    <a:pt x="1678229" y="529590"/>
                  </a:lnTo>
                  <a:moveTo>
                    <a:pt x="1697126" y="480365"/>
                  </a:moveTo>
                  <a:lnTo>
                    <a:pt x="1697126" y="556870"/>
                  </a:lnTo>
                  <a:moveTo>
                    <a:pt x="1735683" y="518770"/>
                  </a:moveTo>
                  <a:lnTo>
                    <a:pt x="1658417" y="518770"/>
                  </a:lnTo>
                  <a:moveTo>
                    <a:pt x="1688287" y="471678"/>
                  </a:moveTo>
                  <a:lnTo>
                    <a:pt x="1688287" y="548183"/>
                  </a:lnTo>
                  <a:moveTo>
                    <a:pt x="1726844" y="509930"/>
                  </a:moveTo>
                  <a:lnTo>
                    <a:pt x="1649730" y="509930"/>
                  </a:lnTo>
                  <a:moveTo>
                    <a:pt x="1686153" y="471678"/>
                  </a:moveTo>
                  <a:lnTo>
                    <a:pt x="1686153" y="548183"/>
                  </a:lnTo>
                  <a:moveTo>
                    <a:pt x="1724711" y="509930"/>
                  </a:moveTo>
                  <a:lnTo>
                    <a:pt x="1647444" y="509930"/>
                  </a:lnTo>
                  <a:moveTo>
                    <a:pt x="1673047" y="471678"/>
                  </a:moveTo>
                  <a:lnTo>
                    <a:pt x="1673047" y="548183"/>
                  </a:lnTo>
                  <a:moveTo>
                    <a:pt x="1711604" y="509930"/>
                  </a:moveTo>
                  <a:lnTo>
                    <a:pt x="1634338" y="509930"/>
                  </a:lnTo>
                  <a:moveTo>
                    <a:pt x="1657502" y="471678"/>
                  </a:moveTo>
                  <a:lnTo>
                    <a:pt x="1657502" y="548183"/>
                  </a:lnTo>
                  <a:moveTo>
                    <a:pt x="1696059" y="509930"/>
                  </a:moveTo>
                  <a:lnTo>
                    <a:pt x="1618945" y="509930"/>
                  </a:lnTo>
                  <a:moveTo>
                    <a:pt x="1615592" y="462839"/>
                  </a:moveTo>
                  <a:lnTo>
                    <a:pt x="1615592" y="539344"/>
                  </a:lnTo>
                  <a:moveTo>
                    <a:pt x="1654302" y="501091"/>
                  </a:moveTo>
                  <a:lnTo>
                    <a:pt x="1577035" y="501091"/>
                  </a:lnTo>
                  <a:moveTo>
                    <a:pt x="1586941" y="454152"/>
                  </a:moveTo>
                  <a:lnTo>
                    <a:pt x="1586941" y="530657"/>
                  </a:lnTo>
                  <a:moveTo>
                    <a:pt x="1625651" y="492404"/>
                  </a:moveTo>
                  <a:lnTo>
                    <a:pt x="1548536" y="492404"/>
                  </a:lnTo>
                  <a:moveTo>
                    <a:pt x="1547165" y="445465"/>
                  </a:moveTo>
                  <a:lnTo>
                    <a:pt x="1547165" y="521970"/>
                  </a:lnTo>
                  <a:moveTo>
                    <a:pt x="1585874" y="483870"/>
                  </a:moveTo>
                  <a:lnTo>
                    <a:pt x="1508760" y="483870"/>
                  </a:lnTo>
                  <a:moveTo>
                    <a:pt x="1445819" y="392735"/>
                  </a:moveTo>
                  <a:lnTo>
                    <a:pt x="1445819" y="469240"/>
                  </a:lnTo>
                  <a:moveTo>
                    <a:pt x="1484376" y="430987"/>
                  </a:moveTo>
                  <a:lnTo>
                    <a:pt x="1407262" y="430987"/>
                  </a:lnTo>
                  <a:moveTo>
                    <a:pt x="1439266" y="384353"/>
                  </a:moveTo>
                  <a:lnTo>
                    <a:pt x="1439266" y="460858"/>
                  </a:lnTo>
                  <a:moveTo>
                    <a:pt x="1477823" y="422605"/>
                  </a:moveTo>
                  <a:lnTo>
                    <a:pt x="1400709" y="422605"/>
                  </a:lnTo>
                  <a:moveTo>
                    <a:pt x="1264920" y="316230"/>
                  </a:moveTo>
                  <a:lnTo>
                    <a:pt x="1264920" y="392887"/>
                  </a:lnTo>
                  <a:moveTo>
                    <a:pt x="1303477" y="354482"/>
                  </a:moveTo>
                  <a:lnTo>
                    <a:pt x="1226210" y="354482"/>
                  </a:lnTo>
                  <a:moveTo>
                    <a:pt x="826008" y="178460"/>
                  </a:moveTo>
                  <a:lnTo>
                    <a:pt x="826008" y="254965"/>
                  </a:lnTo>
                  <a:moveTo>
                    <a:pt x="864565" y="216713"/>
                  </a:moveTo>
                  <a:lnTo>
                    <a:pt x="787298" y="216713"/>
                  </a:lnTo>
                  <a:moveTo>
                    <a:pt x="418033" y="49378"/>
                  </a:moveTo>
                  <a:lnTo>
                    <a:pt x="418033" y="126035"/>
                  </a:lnTo>
                  <a:moveTo>
                    <a:pt x="456743" y="87630"/>
                  </a:moveTo>
                  <a:lnTo>
                    <a:pt x="379476" y="87630"/>
                  </a:lnTo>
                  <a:moveTo>
                    <a:pt x="378257" y="49378"/>
                  </a:moveTo>
                  <a:lnTo>
                    <a:pt x="378257" y="126035"/>
                  </a:lnTo>
                  <a:moveTo>
                    <a:pt x="416966" y="87630"/>
                  </a:moveTo>
                  <a:lnTo>
                    <a:pt x="339852" y="87630"/>
                  </a:lnTo>
                  <a:moveTo>
                    <a:pt x="129235" y="7925"/>
                  </a:moveTo>
                  <a:lnTo>
                    <a:pt x="129235" y="84582"/>
                  </a:lnTo>
                  <a:moveTo>
                    <a:pt x="167792" y="46330"/>
                  </a:moveTo>
                  <a:lnTo>
                    <a:pt x="90678" y="46330"/>
                  </a:lnTo>
                  <a:moveTo>
                    <a:pt x="38709" y="0"/>
                  </a:moveTo>
                  <a:lnTo>
                    <a:pt x="38709" y="76505"/>
                  </a:lnTo>
                  <a:moveTo>
                    <a:pt x="77267" y="38252"/>
                  </a:moveTo>
                  <a:lnTo>
                    <a:pt x="0" y="38252"/>
                  </a:lnTo>
                  <a:moveTo>
                    <a:pt x="2070049" y="598627"/>
                  </a:moveTo>
                  <a:lnTo>
                    <a:pt x="2070049" y="675284"/>
                  </a:lnTo>
                  <a:moveTo>
                    <a:pt x="2108606" y="636880"/>
                  </a:moveTo>
                  <a:lnTo>
                    <a:pt x="2031492" y="636880"/>
                  </a:lnTo>
                  <a:moveTo>
                    <a:pt x="2080869" y="598627"/>
                  </a:moveTo>
                  <a:lnTo>
                    <a:pt x="2080869" y="675284"/>
                  </a:lnTo>
                  <a:moveTo>
                    <a:pt x="2119427" y="636880"/>
                  </a:moveTo>
                  <a:lnTo>
                    <a:pt x="2042312" y="636880"/>
                  </a:lnTo>
                  <a:moveTo>
                    <a:pt x="2075688" y="598627"/>
                  </a:moveTo>
                  <a:lnTo>
                    <a:pt x="2075688" y="675284"/>
                  </a:lnTo>
                  <a:moveTo>
                    <a:pt x="2114245" y="636880"/>
                  </a:moveTo>
                  <a:lnTo>
                    <a:pt x="2037131" y="636880"/>
                  </a:lnTo>
                  <a:moveTo>
                    <a:pt x="2180234" y="620573"/>
                  </a:moveTo>
                  <a:lnTo>
                    <a:pt x="2180234" y="697078"/>
                  </a:lnTo>
                  <a:moveTo>
                    <a:pt x="2218792" y="658825"/>
                  </a:moveTo>
                  <a:lnTo>
                    <a:pt x="2141525" y="658825"/>
                  </a:lnTo>
                  <a:moveTo>
                    <a:pt x="2186483" y="620573"/>
                  </a:moveTo>
                  <a:lnTo>
                    <a:pt x="2186483" y="697078"/>
                  </a:lnTo>
                  <a:moveTo>
                    <a:pt x="2225192" y="658825"/>
                  </a:moveTo>
                  <a:lnTo>
                    <a:pt x="2147926" y="658825"/>
                  </a:lnTo>
                  <a:moveTo>
                    <a:pt x="2513229" y="793242"/>
                  </a:moveTo>
                  <a:lnTo>
                    <a:pt x="2513229" y="869747"/>
                  </a:lnTo>
                  <a:moveTo>
                    <a:pt x="2551786" y="831494"/>
                  </a:moveTo>
                  <a:lnTo>
                    <a:pt x="2474671" y="831494"/>
                  </a:lnTo>
                  <a:moveTo>
                    <a:pt x="2517343" y="793242"/>
                  </a:moveTo>
                  <a:lnTo>
                    <a:pt x="2517343" y="869747"/>
                  </a:lnTo>
                  <a:moveTo>
                    <a:pt x="2555900" y="831494"/>
                  </a:moveTo>
                  <a:lnTo>
                    <a:pt x="2478786" y="831494"/>
                  </a:lnTo>
                </a:path>
              </a:pathLst>
            </a:custGeom>
            <a:noFill/>
            <a:ln w="761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69" name="Freeform 268">
              <a:extLst>
                <a:ext uri="{FF2B5EF4-FFF2-40B4-BE49-F238E27FC236}">
                  <a16:creationId xmlns:a16="http://schemas.microsoft.com/office/drawing/2014/main" id="{DCE17A34-C7B2-EAD2-EA19-175E39757539}"/>
                </a:ext>
              </a:extLst>
            </p:cNvPr>
            <p:cNvSpPr/>
            <p:nvPr/>
          </p:nvSpPr>
          <p:spPr>
            <a:xfrm>
              <a:off x="961742" y="2745504"/>
              <a:ext cx="4445203" cy="1047140"/>
            </a:xfrm>
            <a:custGeom>
              <a:avLst/>
              <a:gdLst>
                <a:gd name="connsiteX0" fmla="*/ 0 w 4445203"/>
                <a:gd name="connsiteY0" fmla="*/ 0 h 1047140"/>
                <a:gd name="connsiteX1" fmla="*/ 60350 w 4445203"/>
                <a:gd name="connsiteY1" fmla="*/ 0 h 1047140"/>
                <a:gd name="connsiteX2" fmla="*/ 60350 w 4445203"/>
                <a:gd name="connsiteY2" fmla="*/ 8077 h 1047140"/>
                <a:gd name="connsiteX3" fmla="*/ 171602 w 4445203"/>
                <a:gd name="connsiteY3" fmla="*/ 8077 h 1047140"/>
                <a:gd name="connsiteX4" fmla="*/ 171602 w 4445203"/>
                <a:gd name="connsiteY4" fmla="*/ 16307 h 1047140"/>
                <a:gd name="connsiteX5" fmla="*/ 297790 w 4445203"/>
                <a:gd name="connsiteY5" fmla="*/ 16307 h 1047140"/>
                <a:gd name="connsiteX6" fmla="*/ 297790 w 4445203"/>
                <a:gd name="connsiteY6" fmla="*/ 25146 h 1047140"/>
                <a:gd name="connsiteX7" fmla="*/ 306324 w 4445203"/>
                <a:gd name="connsiteY7" fmla="*/ 25146 h 1047140"/>
                <a:gd name="connsiteX8" fmla="*/ 306324 w 4445203"/>
                <a:gd name="connsiteY8" fmla="*/ 32309 h 1047140"/>
                <a:gd name="connsiteX9" fmla="*/ 330098 w 4445203"/>
                <a:gd name="connsiteY9" fmla="*/ 32309 h 1047140"/>
                <a:gd name="connsiteX10" fmla="*/ 330098 w 4445203"/>
                <a:gd name="connsiteY10" fmla="*/ 41148 h 1047140"/>
                <a:gd name="connsiteX11" fmla="*/ 359054 w 4445203"/>
                <a:gd name="connsiteY11" fmla="*/ 41148 h 1047140"/>
                <a:gd name="connsiteX12" fmla="*/ 359054 w 4445203"/>
                <a:gd name="connsiteY12" fmla="*/ 49378 h 1047140"/>
                <a:gd name="connsiteX13" fmla="*/ 513740 w 4445203"/>
                <a:gd name="connsiteY13" fmla="*/ 49378 h 1047140"/>
                <a:gd name="connsiteX14" fmla="*/ 513740 w 4445203"/>
                <a:gd name="connsiteY14" fmla="*/ 67056 h 1047140"/>
                <a:gd name="connsiteX15" fmla="*/ 529133 w 4445203"/>
                <a:gd name="connsiteY15" fmla="*/ 67056 h 1047140"/>
                <a:gd name="connsiteX16" fmla="*/ 529133 w 4445203"/>
                <a:gd name="connsiteY16" fmla="*/ 76048 h 1047140"/>
                <a:gd name="connsiteX17" fmla="*/ 575158 w 4445203"/>
                <a:gd name="connsiteY17" fmla="*/ 76048 h 1047140"/>
                <a:gd name="connsiteX18" fmla="*/ 575158 w 4445203"/>
                <a:gd name="connsiteY18" fmla="*/ 90678 h 1047140"/>
                <a:gd name="connsiteX19" fmla="*/ 595427 w 4445203"/>
                <a:gd name="connsiteY19" fmla="*/ 90678 h 1047140"/>
                <a:gd name="connsiteX20" fmla="*/ 595427 w 4445203"/>
                <a:gd name="connsiteY20" fmla="*/ 101651 h 1047140"/>
                <a:gd name="connsiteX21" fmla="*/ 639623 w 4445203"/>
                <a:gd name="connsiteY21" fmla="*/ 101651 h 1047140"/>
                <a:gd name="connsiteX22" fmla="*/ 639623 w 4445203"/>
                <a:gd name="connsiteY22" fmla="*/ 111557 h 1047140"/>
                <a:gd name="connsiteX23" fmla="*/ 652577 w 4445203"/>
                <a:gd name="connsiteY23" fmla="*/ 111557 h 1047140"/>
                <a:gd name="connsiteX24" fmla="*/ 652577 w 4445203"/>
                <a:gd name="connsiteY24" fmla="*/ 117653 h 1047140"/>
                <a:gd name="connsiteX25" fmla="*/ 681685 w 4445203"/>
                <a:gd name="connsiteY25" fmla="*/ 117653 h 1047140"/>
                <a:gd name="connsiteX26" fmla="*/ 681685 w 4445203"/>
                <a:gd name="connsiteY26" fmla="*/ 126187 h 1047140"/>
                <a:gd name="connsiteX27" fmla="*/ 712470 w 4445203"/>
                <a:gd name="connsiteY27" fmla="*/ 126187 h 1047140"/>
                <a:gd name="connsiteX28" fmla="*/ 712470 w 4445203"/>
                <a:gd name="connsiteY28" fmla="*/ 134722 h 1047140"/>
                <a:gd name="connsiteX29" fmla="*/ 721004 w 4445203"/>
                <a:gd name="connsiteY29" fmla="*/ 134722 h 1047140"/>
                <a:gd name="connsiteX30" fmla="*/ 721004 w 4445203"/>
                <a:gd name="connsiteY30" fmla="*/ 143408 h 1047140"/>
                <a:gd name="connsiteX31" fmla="*/ 745236 w 4445203"/>
                <a:gd name="connsiteY31" fmla="*/ 143408 h 1047140"/>
                <a:gd name="connsiteX32" fmla="*/ 745236 w 4445203"/>
                <a:gd name="connsiteY32" fmla="*/ 160934 h 1047140"/>
                <a:gd name="connsiteX33" fmla="*/ 781964 w 4445203"/>
                <a:gd name="connsiteY33" fmla="*/ 160934 h 1047140"/>
                <a:gd name="connsiteX34" fmla="*/ 781964 w 4445203"/>
                <a:gd name="connsiteY34" fmla="*/ 169926 h 1047140"/>
                <a:gd name="connsiteX35" fmla="*/ 800862 w 4445203"/>
                <a:gd name="connsiteY35" fmla="*/ 169926 h 1047140"/>
                <a:gd name="connsiteX36" fmla="*/ 800862 w 4445203"/>
                <a:gd name="connsiteY36" fmla="*/ 178460 h 1047140"/>
                <a:gd name="connsiteX37" fmla="*/ 817931 w 4445203"/>
                <a:gd name="connsiteY37" fmla="*/ 178460 h 1047140"/>
                <a:gd name="connsiteX38" fmla="*/ 817931 w 4445203"/>
                <a:gd name="connsiteY38" fmla="*/ 187452 h 1047140"/>
                <a:gd name="connsiteX39" fmla="*/ 871271 w 4445203"/>
                <a:gd name="connsiteY39" fmla="*/ 187452 h 1047140"/>
                <a:gd name="connsiteX40" fmla="*/ 871271 w 4445203"/>
                <a:gd name="connsiteY40" fmla="*/ 196139 h 1047140"/>
                <a:gd name="connsiteX41" fmla="*/ 908914 w 4445203"/>
                <a:gd name="connsiteY41" fmla="*/ 196139 h 1047140"/>
                <a:gd name="connsiteX42" fmla="*/ 908914 w 4445203"/>
                <a:gd name="connsiteY42" fmla="*/ 205130 h 1047140"/>
                <a:gd name="connsiteX43" fmla="*/ 921868 w 4445203"/>
                <a:gd name="connsiteY43" fmla="*/ 205130 h 1047140"/>
                <a:gd name="connsiteX44" fmla="*/ 921868 w 4445203"/>
                <a:gd name="connsiteY44" fmla="*/ 220370 h 1047140"/>
                <a:gd name="connsiteX45" fmla="*/ 986790 w 4445203"/>
                <a:gd name="connsiteY45" fmla="*/ 220370 h 1047140"/>
                <a:gd name="connsiteX46" fmla="*/ 986790 w 4445203"/>
                <a:gd name="connsiteY46" fmla="*/ 229210 h 1047140"/>
                <a:gd name="connsiteX47" fmla="*/ 998677 w 4445203"/>
                <a:gd name="connsiteY47" fmla="*/ 229210 h 1047140"/>
                <a:gd name="connsiteX48" fmla="*/ 998677 w 4445203"/>
                <a:gd name="connsiteY48" fmla="*/ 237592 h 1047140"/>
                <a:gd name="connsiteX49" fmla="*/ 1018337 w 4445203"/>
                <a:gd name="connsiteY49" fmla="*/ 237592 h 1047140"/>
                <a:gd name="connsiteX50" fmla="*/ 1018337 w 4445203"/>
                <a:gd name="connsiteY50" fmla="*/ 246736 h 1047140"/>
                <a:gd name="connsiteX51" fmla="*/ 1065581 w 4445203"/>
                <a:gd name="connsiteY51" fmla="*/ 246736 h 1047140"/>
                <a:gd name="connsiteX52" fmla="*/ 1065581 w 4445203"/>
                <a:gd name="connsiteY52" fmla="*/ 254965 h 1047140"/>
                <a:gd name="connsiteX53" fmla="*/ 1073658 w 4445203"/>
                <a:gd name="connsiteY53" fmla="*/ 254965 h 1047140"/>
                <a:gd name="connsiteX54" fmla="*/ 1073658 w 4445203"/>
                <a:gd name="connsiteY54" fmla="*/ 263957 h 1047140"/>
                <a:gd name="connsiteX55" fmla="*/ 1113587 w 4445203"/>
                <a:gd name="connsiteY55" fmla="*/ 263957 h 1047140"/>
                <a:gd name="connsiteX56" fmla="*/ 1113587 w 4445203"/>
                <a:gd name="connsiteY56" fmla="*/ 272948 h 1047140"/>
                <a:gd name="connsiteX57" fmla="*/ 1118006 w 4445203"/>
                <a:gd name="connsiteY57" fmla="*/ 272948 h 1047140"/>
                <a:gd name="connsiteX58" fmla="*/ 1118006 w 4445203"/>
                <a:gd name="connsiteY58" fmla="*/ 281330 h 1047140"/>
                <a:gd name="connsiteX59" fmla="*/ 1155192 w 4445203"/>
                <a:gd name="connsiteY59" fmla="*/ 281330 h 1047140"/>
                <a:gd name="connsiteX60" fmla="*/ 1155192 w 4445203"/>
                <a:gd name="connsiteY60" fmla="*/ 290322 h 1047140"/>
                <a:gd name="connsiteX61" fmla="*/ 1195121 w 4445203"/>
                <a:gd name="connsiteY61" fmla="*/ 290322 h 1047140"/>
                <a:gd name="connsiteX62" fmla="*/ 1195121 w 4445203"/>
                <a:gd name="connsiteY62" fmla="*/ 298552 h 1047140"/>
                <a:gd name="connsiteX63" fmla="*/ 1224229 w 4445203"/>
                <a:gd name="connsiteY63" fmla="*/ 298552 h 1047140"/>
                <a:gd name="connsiteX64" fmla="*/ 1224229 w 4445203"/>
                <a:gd name="connsiteY64" fmla="*/ 308000 h 1047140"/>
                <a:gd name="connsiteX65" fmla="*/ 1245718 w 4445203"/>
                <a:gd name="connsiteY65" fmla="*/ 308000 h 1047140"/>
                <a:gd name="connsiteX66" fmla="*/ 1245718 w 4445203"/>
                <a:gd name="connsiteY66" fmla="*/ 316230 h 1047140"/>
                <a:gd name="connsiteX67" fmla="*/ 1259281 w 4445203"/>
                <a:gd name="connsiteY67" fmla="*/ 316230 h 1047140"/>
                <a:gd name="connsiteX68" fmla="*/ 1259281 w 4445203"/>
                <a:gd name="connsiteY68" fmla="*/ 325679 h 1047140"/>
                <a:gd name="connsiteX69" fmla="*/ 1265682 w 4445203"/>
                <a:gd name="connsiteY69" fmla="*/ 325679 h 1047140"/>
                <a:gd name="connsiteX70" fmla="*/ 1265682 w 4445203"/>
                <a:gd name="connsiteY70" fmla="*/ 332080 h 1047140"/>
                <a:gd name="connsiteX71" fmla="*/ 1297229 w 4445203"/>
                <a:gd name="connsiteY71" fmla="*/ 332080 h 1047140"/>
                <a:gd name="connsiteX72" fmla="*/ 1297229 w 4445203"/>
                <a:gd name="connsiteY72" fmla="*/ 340614 h 1047140"/>
                <a:gd name="connsiteX73" fmla="*/ 1310031 w 4445203"/>
                <a:gd name="connsiteY73" fmla="*/ 340614 h 1047140"/>
                <a:gd name="connsiteX74" fmla="*/ 1310031 w 4445203"/>
                <a:gd name="connsiteY74" fmla="*/ 349301 h 1047140"/>
                <a:gd name="connsiteX75" fmla="*/ 1349350 w 4445203"/>
                <a:gd name="connsiteY75" fmla="*/ 349301 h 1047140"/>
                <a:gd name="connsiteX76" fmla="*/ 1349350 w 4445203"/>
                <a:gd name="connsiteY76" fmla="*/ 358140 h 1047140"/>
                <a:gd name="connsiteX77" fmla="*/ 1375562 w 4445203"/>
                <a:gd name="connsiteY77" fmla="*/ 358140 h 1047140"/>
                <a:gd name="connsiteX78" fmla="*/ 1375562 w 4445203"/>
                <a:gd name="connsiteY78" fmla="*/ 375361 h 1047140"/>
                <a:gd name="connsiteX79" fmla="*/ 1420063 w 4445203"/>
                <a:gd name="connsiteY79" fmla="*/ 375361 h 1047140"/>
                <a:gd name="connsiteX80" fmla="*/ 1420063 w 4445203"/>
                <a:gd name="connsiteY80" fmla="*/ 384353 h 1047140"/>
                <a:gd name="connsiteX81" fmla="*/ 1426616 w 4445203"/>
                <a:gd name="connsiteY81" fmla="*/ 384353 h 1047140"/>
                <a:gd name="connsiteX82" fmla="*/ 1426616 w 4445203"/>
                <a:gd name="connsiteY82" fmla="*/ 392735 h 1047140"/>
                <a:gd name="connsiteX83" fmla="*/ 1448105 w 4445203"/>
                <a:gd name="connsiteY83" fmla="*/ 392735 h 1047140"/>
                <a:gd name="connsiteX84" fmla="*/ 1448105 w 4445203"/>
                <a:gd name="connsiteY84" fmla="*/ 402336 h 1047140"/>
                <a:gd name="connsiteX85" fmla="*/ 1490320 w 4445203"/>
                <a:gd name="connsiteY85" fmla="*/ 402336 h 1047140"/>
                <a:gd name="connsiteX86" fmla="*/ 1490320 w 4445203"/>
                <a:gd name="connsiteY86" fmla="*/ 419557 h 1047140"/>
                <a:gd name="connsiteX87" fmla="*/ 1501750 w 4445203"/>
                <a:gd name="connsiteY87" fmla="*/ 419557 h 1047140"/>
                <a:gd name="connsiteX88" fmla="*/ 1501750 w 4445203"/>
                <a:gd name="connsiteY88" fmla="*/ 440284 h 1047140"/>
                <a:gd name="connsiteX89" fmla="*/ 1512875 w 4445203"/>
                <a:gd name="connsiteY89" fmla="*/ 440284 h 1047140"/>
                <a:gd name="connsiteX90" fmla="*/ 1512875 w 4445203"/>
                <a:gd name="connsiteY90" fmla="*/ 445465 h 1047140"/>
                <a:gd name="connsiteX91" fmla="*/ 1567739 w 4445203"/>
                <a:gd name="connsiteY91" fmla="*/ 445465 h 1047140"/>
                <a:gd name="connsiteX92" fmla="*/ 1567739 w 4445203"/>
                <a:gd name="connsiteY92" fmla="*/ 453695 h 1047140"/>
                <a:gd name="connsiteX93" fmla="*/ 1596542 w 4445203"/>
                <a:gd name="connsiteY93" fmla="*/ 453695 h 1047140"/>
                <a:gd name="connsiteX94" fmla="*/ 1596542 w 4445203"/>
                <a:gd name="connsiteY94" fmla="*/ 462839 h 1047140"/>
                <a:gd name="connsiteX95" fmla="*/ 1607058 w 4445203"/>
                <a:gd name="connsiteY95" fmla="*/ 462839 h 1047140"/>
                <a:gd name="connsiteX96" fmla="*/ 1607058 w 4445203"/>
                <a:gd name="connsiteY96" fmla="*/ 471678 h 1047140"/>
                <a:gd name="connsiteX97" fmla="*/ 1688592 w 4445203"/>
                <a:gd name="connsiteY97" fmla="*/ 471678 h 1047140"/>
                <a:gd name="connsiteX98" fmla="*/ 1688592 w 4445203"/>
                <a:gd name="connsiteY98" fmla="*/ 491338 h 1047140"/>
                <a:gd name="connsiteX99" fmla="*/ 1748942 w 4445203"/>
                <a:gd name="connsiteY99" fmla="*/ 491338 h 1047140"/>
                <a:gd name="connsiteX100" fmla="*/ 1748942 w 4445203"/>
                <a:gd name="connsiteY100" fmla="*/ 500177 h 1047140"/>
                <a:gd name="connsiteX101" fmla="*/ 1768755 w 4445203"/>
                <a:gd name="connsiteY101" fmla="*/ 500177 h 1047140"/>
                <a:gd name="connsiteX102" fmla="*/ 1768755 w 4445203"/>
                <a:gd name="connsiteY102" fmla="*/ 508711 h 1047140"/>
                <a:gd name="connsiteX103" fmla="*/ 1783995 w 4445203"/>
                <a:gd name="connsiteY103" fmla="*/ 508711 h 1047140"/>
                <a:gd name="connsiteX104" fmla="*/ 1783995 w 4445203"/>
                <a:gd name="connsiteY104" fmla="*/ 528523 h 1047140"/>
                <a:gd name="connsiteX105" fmla="*/ 1854251 w 4445203"/>
                <a:gd name="connsiteY105" fmla="*/ 528523 h 1047140"/>
                <a:gd name="connsiteX106" fmla="*/ 1854251 w 4445203"/>
                <a:gd name="connsiteY106" fmla="*/ 537362 h 1047140"/>
                <a:gd name="connsiteX107" fmla="*/ 1883816 w 4445203"/>
                <a:gd name="connsiteY107" fmla="*/ 537362 h 1047140"/>
                <a:gd name="connsiteX108" fmla="*/ 1883816 w 4445203"/>
                <a:gd name="connsiteY108" fmla="*/ 548640 h 1047140"/>
                <a:gd name="connsiteX109" fmla="*/ 1900581 w 4445203"/>
                <a:gd name="connsiteY109" fmla="*/ 548640 h 1047140"/>
                <a:gd name="connsiteX110" fmla="*/ 1900581 w 4445203"/>
                <a:gd name="connsiteY110" fmla="*/ 557175 h 1047140"/>
                <a:gd name="connsiteX111" fmla="*/ 1929232 w 4445203"/>
                <a:gd name="connsiteY111" fmla="*/ 557175 h 1047140"/>
                <a:gd name="connsiteX112" fmla="*/ 1929232 w 4445203"/>
                <a:gd name="connsiteY112" fmla="*/ 567995 h 1047140"/>
                <a:gd name="connsiteX113" fmla="*/ 1951177 w 4445203"/>
                <a:gd name="connsiteY113" fmla="*/ 567995 h 1047140"/>
                <a:gd name="connsiteX114" fmla="*/ 1951177 w 4445203"/>
                <a:gd name="connsiteY114" fmla="*/ 587959 h 1047140"/>
                <a:gd name="connsiteX115" fmla="*/ 1960931 w 4445203"/>
                <a:gd name="connsiteY115" fmla="*/ 587959 h 1047140"/>
                <a:gd name="connsiteX116" fmla="*/ 1960931 w 4445203"/>
                <a:gd name="connsiteY116" fmla="*/ 598627 h 1047140"/>
                <a:gd name="connsiteX117" fmla="*/ 2077060 w 4445203"/>
                <a:gd name="connsiteY117" fmla="*/ 598627 h 1047140"/>
                <a:gd name="connsiteX118" fmla="*/ 2077060 w 4445203"/>
                <a:gd name="connsiteY118" fmla="*/ 607314 h 1047140"/>
                <a:gd name="connsiteX119" fmla="*/ 2142135 w 4445203"/>
                <a:gd name="connsiteY119" fmla="*/ 607314 h 1047140"/>
                <a:gd name="connsiteX120" fmla="*/ 2142135 w 4445203"/>
                <a:gd name="connsiteY120" fmla="*/ 620573 h 1047140"/>
                <a:gd name="connsiteX121" fmla="*/ 2215896 w 4445203"/>
                <a:gd name="connsiteY121" fmla="*/ 620573 h 1047140"/>
                <a:gd name="connsiteX122" fmla="*/ 2215896 w 4445203"/>
                <a:gd name="connsiteY122" fmla="*/ 631393 h 1047140"/>
                <a:gd name="connsiteX123" fmla="*/ 2233879 w 4445203"/>
                <a:gd name="connsiteY123" fmla="*/ 631393 h 1047140"/>
                <a:gd name="connsiteX124" fmla="*/ 2233879 w 4445203"/>
                <a:gd name="connsiteY124" fmla="*/ 657454 h 1047140"/>
                <a:gd name="connsiteX125" fmla="*/ 2253539 w 4445203"/>
                <a:gd name="connsiteY125" fmla="*/ 657454 h 1047140"/>
                <a:gd name="connsiteX126" fmla="*/ 2253539 w 4445203"/>
                <a:gd name="connsiteY126" fmla="*/ 670712 h 1047140"/>
                <a:gd name="connsiteX127" fmla="*/ 2277008 w 4445203"/>
                <a:gd name="connsiteY127" fmla="*/ 670712 h 1047140"/>
                <a:gd name="connsiteX128" fmla="*/ 2277008 w 4445203"/>
                <a:gd name="connsiteY128" fmla="*/ 682752 h 1047140"/>
                <a:gd name="connsiteX129" fmla="*/ 2282495 w 4445203"/>
                <a:gd name="connsiteY129" fmla="*/ 682752 h 1047140"/>
                <a:gd name="connsiteX130" fmla="*/ 2282495 w 4445203"/>
                <a:gd name="connsiteY130" fmla="*/ 694944 h 1047140"/>
                <a:gd name="connsiteX131" fmla="*/ 2322119 w 4445203"/>
                <a:gd name="connsiteY131" fmla="*/ 694944 h 1047140"/>
                <a:gd name="connsiteX132" fmla="*/ 2322119 w 4445203"/>
                <a:gd name="connsiteY132" fmla="*/ 708050 h 1047140"/>
                <a:gd name="connsiteX133" fmla="*/ 2337207 w 4445203"/>
                <a:gd name="connsiteY133" fmla="*/ 708050 h 1047140"/>
                <a:gd name="connsiteX134" fmla="*/ 2337207 w 4445203"/>
                <a:gd name="connsiteY134" fmla="*/ 721005 h 1047140"/>
                <a:gd name="connsiteX135" fmla="*/ 2372563 w 4445203"/>
                <a:gd name="connsiteY135" fmla="*/ 721005 h 1047140"/>
                <a:gd name="connsiteX136" fmla="*/ 2372563 w 4445203"/>
                <a:gd name="connsiteY136" fmla="*/ 749808 h 1047140"/>
                <a:gd name="connsiteX137" fmla="*/ 2375307 w 4445203"/>
                <a:gd name="connsiteY137" fmla="*/ 749808 h 1047140"/>
                <a:gd name="connsiteX138" fmla="*/ 2375307 w 4445203"/>
                <a:gd name="connsiteY138" fmla="*/ 762457 h 1047140"/>
                <a:gd name="connsiteX139" fmla="*/ 2430018 w 4445203"/>
                <a:gd name="connsiteY139" fmla="*/ 762457 h 1047140"/>
                <a:gd name="connsiteX140" fmla="*/ 2430018 w 4445203"/>
                <a:gd name="connsiteY140" fmla="*/ 778155 h 1047140"/>
                <a:gd name="connsiteX141" fmla="*/ 2478329 w 4445203"/>
                <a:gd name="connsiteY141" fmla="*/ 778155 h 1047140"/>
                <a:gd name="connsiteX142" fmla="*/ 2478329 w 4445203"/>
                <a:gd name="connsiteY142" fmla="*/ 793242 h 1047140"/>
                <a:gd name="connsiteX143" fmla="*/ 2503170 w 4445203"/>
                <a:gd name="connsiteY143" fmla="*/ 793242 h 1047140"/>
                <a:gd name="connsiteX144" fmla="*/ 2503170 w 4445203"/>
                <a:gd name="connsiteY144" fmla="*/ 808635 h 1047140"/>
                <a:gd name="connsiteX145" fmla="*/ 2521153 w 4445203"/>
                <a:gd name="connsiteY145" fmla="*/ 808635 h 1047140"/>
                <a:gd name="connsiteX146" fmla="*/ 2521153 w 4445203"/>
                <a:gd name="connsiteY146" fmla="*/ 824179 h 1047140"/>
                <a:gd name="connsiteX147" fmla="*/ 2535936 w 4445203"/>
                <a:gd name="connsiteY147" fmla="*/ 824179 h 1047140"/>
                <a:gd name="connsiteX148" fmla="*/ 2535936 w 4445203"/>
                <a:gd name="connsiteY148" fmla="*/ 838962 h 1047140"/>
                <a:gd name="connsiteX149" fmla="*/ 2587447 w 4445203"/>
                <a:gd name="connsiteY149" fmla="*/ 838962 h 1047140"/>
                <a:gd name="connsiteX150" fmla="*/ 2587447 w 4445203"/>
                <a:gd name="connsiteY150" fmla="*/ 856640 h 1047140"/>
                <a:gd name="connsiteX151" fmla="*/ 2615032 w 4445203"/>
                <a:gd name="connsiteY151" fmla="*/ 856640 h 1047140"/>
                <a:gd name="connsiteX152" fmla="*/ 2615032 w 4445203"/>
                <a:gd name="connsiteY152" fmla="*/ 874167 h 1047140"/>
                <a:gd name="connsiteX153" fmla="*/ 2655113 w 4445203"/>
                <a:gd name="connsiteY153" fmla="*/ 874167 h 1047140"/>
                <a:gd name="connsiteX154" fmla="*/ 2655113 w 4445203"/>
                <a:gd name="connsiteY154" fmla="*/ 891692 h 1047140"/>
                <a:gd name="connsiteX155" fmla="*/ 2736495 w 4445203"/>
                <a:gd name="connsiteY155" fmla="*/ 891692 h 1047140"/>
                <a:gd name="connsiteX156" fmla="*/ 2736495 w 4445203"/>
                <a:gd name="connsiteY156" fmla="*/ 909218 h 1047140"/>
                <a:gd name="connsiteX157" fmla="*/ 2837993 w 4445203"/>
                <a:gd name="connsiteY157" fmla="*/ 909218 h 1047140"/>
                <a:gd name="connsiteX158" fmla="*/ 2837993 w 4445203"/>
                <a:gd name="connsiteY158" fmla="*/ 950824 h 1047140"/>
                <a:gd name="connsiteX159" fmla="*/ 3304642 w 4445203"/>
                <a:gd name="connsiteY159" fmla="*/ 950824 h 1047140"/>
                <a:gd name="connsiteX160" fmla="*/ 3304642 w 4445203"/>
                <a:gd name="connsiteY160" fmla="*/ 990143 h 1047140"/>
                <a:gd name="connsiteX161" fmla="*/ 3613861 w 4445203"/>
                <a:gd name="connsiteY161" fmla="*/ 990143 h 1047140"/>
                <a:gd name="connsiteX162" fmla="*/ 3613861 w 4445203"/>
                <a:gd name="connsiteY162" fmla="*/ 1047140 h 1047140"/>
                <a:gd name="connsiteX163" fmla="*/ 4445204 w 4445203"/>
                <a:gd name="connsiteY163" fmla="*/ 104714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4445203" h="1047140">
                  <a:moveTo>
                    <a:pt x="0" y="0"/>
                  </a:moveTo>
                  <a:lnTo>
                    <a:pt x="60350" y="0"/>
                  </a:lnTo>
                  <a:lnTo>
                    <a:pt x="60350" y="8077"/>
                  </a:lnTo>
                  <a:lnTo>
                    <a:pt x="171602" y="8077"/>
                  </a:lnTo>
                  <a:lnTo>
                    <a:pt x="171602" y="16307"/>
                  </a:lnTo>
                  <a:lnTo>
                    <a:pt x="297790" y="16307"/>
                  </a:lnTo>
                  <a:lnTo>
                    <a:pt x="297790" y="25146"/>
                  </a:lnTo>
                  <a:lnTo>
                    <a:pt x="306324" y="25146"/>
                  </a:lnTo>
                  <a:lnTo>
                    <a:pt x="306324" y="32309"/>
                  </a:lnTo>
                  <a:lnTo>
                    <a:pt x="330098" y="32309"/>
                  </a:lnTo>
                  <a:lnTo>
                    <a:pt x="330098" y="41148"/>
                  </a:lnTo>
                  <a:lnTo>
                    <a:pt x="359054" y="41148"/>
                  </a:lnTo>
                  <a:lnTo>
                    <a:pt x="359054" y="49378"/>
                  </a:lnTo>
                  <a:lnTo>
                    <a:pt x="513740" y="49378"/>
                  </a:lnTo>
                  <a:lnTo>
                    <a:pt x="513740" y="67056"/>
                  </a:lnTo>
                  <a:lnTo>
                    <a:pt x="529133" y="67056"/>
                  </a:lnTo>
                  <a:lnTo>
                    <a:pt x="529133" y="76048"/>
                  </a:lnTo>
                  <a:lnTo>
                    <a:pt x="575158" y="76048"/>
                  </a:lnTo>
                  <a:lnTo>
                    <a:pt x="575158" y="90678"/>
                  </a:lnTo>
                  <a:lnTo>
                    <a:pt x="595427" y="90678"/>
                  </a:lnTo>
                  <a:lnTo>
                    <a:pt x="595427" y="101651"/>
                  </a:lnTo>
                  <a:lnTo>
                    <a:pt x="639623" y="101651"/>
                  </a:lnTo>
                  <a:lnTo>
                    <a:pt x="639623" y="111557"/>
                  </a:lnTo>
                  <a:lnTo>
                    <a:pt x="652577" y="111557"/>
                  </a:lnTo>
                  <a:lnTo>
                    <a:pt x="652577" y="117653"/>
                  </a:lnTo>
                  <a:lnTo>
                    <a:pt x="681685" y="117653"/>
                  </a:lnTo>
                  <a:lnTo>
                    <a:pt x="681685" y="126187"/>
                  </a:lnTo>
                  <a:lnTo>
                    <a:pt x="712470" y="126187"/>
                  </a:lnTo>
                  <a:lnTo>
                    <a:pt x="712470" y="134722"/>
                  </a:lnTo>
                  <a:lnTo>
                    <a:pt x="721004" y="134722"/>
                  </a:lnTo>
                  <a:lnTo>
                    <a:pt x="721004" y="143408"/>
                  </a:lnTo>
                  <a:lnTo>
                    <a:pt x="745236" y="143408"/>
                  </a:lnTo>
                  <a:lnTo>
                    <a:pt x="745236" y="160934"/>
                  </a:lnTo>
                  <a:lnTo>
                    <a:pt x="781964" y="160934"/>
                  </a:lnTo>
                  <a:lnTo>
                    <a:pt x="781964" y="169926"/>
                  </a:lnTo>
                  <a:lnTo>
                    <a:pt x="800862" y="169926"/>
                  </a:lnTo>
                  <a:lnTo>
                    <a:pt x="800862" y="178460"/>
                  </a:lnTo>
                  <a:lnTo>
                    <a:pt x="817931" y="178460"/>
                  </a:lnTo>
                  <a:lnTo>
                    <a:pt x="817931" y="187452"/>
                  </a:lnTo>
                  <a:lnTo>
                    <a:pt x="871271" y="187452"/>
                  </a:lnTo>
                  <a:lnTo>
                    <a:pt x="871271" y="196139"/>
                  </a:lnTo>
                  <a:lnTo>
                    <a:pt x="908914" y="196139"/>
                  </a:lnTo>
                  <a:lnTo>
                    <a:pt x="908914" y="205130"/>
                  </a:lnTo>
                  <a:lnTo>
                    <a:pt x="921868" y="205130"/>
                  </a:lnTo>
                  <a:lnTo>
                    <a:pt x="921868" y="220370"/>
                  </a:lnTo>
                  <a:lnTo>
                    <a:pt x="986790" y="220370"/>
                  </a:lnTo>
                  <a:lnTo>
                    <a:pt x="986790" y="229210"/>
                  </a:lnTo>
                  <a:lnTo>
                    <a:pt x="998677" y="229210"/>
                  </a:lnTo>
                  <a:lnTo>
                    <a:pt x="998677" y="237592"/>
                  </a:lnTo>
                  <a:lnTo>
                    <a:pt x="1018337" y="237592"/>
                  </a:lnTo>
                  <a:lnTo>
                    <a:pt x="1018337" y="246736"/>
                  </a:lnTo>
                  <a:lnTo>
                    <a:pt x="1065581" y="246736"/>
                  </a:lnTo>
                  <a:lnTo>
                    <a:pt x="1065581" y="254965"/>
                  </a:lnTo>
                  <a:lnTo>
                    <a:pt x="1073658" y="254965"/>
                  </a:lnTo>
                  <a:lnTo>
                    <a:pt x="1073658" y="263957"/>
                  </a:lnTo>
                  <a:lnTo>
                    <a:pt x="1113587" y="263957"/>
                  </a:lnTo>
                  <a:lnTo>
                    <a:pt x="1113587" y="272948"/>
                  </a:lnTo>
                  <a:lnTo>
                    <a:pt x="1118006" y="272948"/>
                  </a:lnTo>
                  <a:lnTo>
                    <a:pt x="1118006" y="281330"/>
                  </a:lnTo>
                  <a:lnTo>
                    <a:pt x="1155192" y="281330"/>
                  </a:lnTo>
                  <a:lnTo>
                    <a:pt x="1155192" y="290322"/>
                  </a:lnTo>
                  <a:lnTo>
                    <a:pt x="1195121" y="290322"/>
                  </a:lnTo>
                  <a:lnTo>
                    <a:pt x="1195121" y="298552"/>
                  </a:lnTo>
                  <a:lnTo>
                    <a:pt x="1224229" y="298552"/>
                  </a:lnTo>
                  <a:lnTo>
                    <a:pt x="1224229" y="308000"/>
                  </a:lnTo>
                  <a:lnTo>
                    <a:pt x="1245718" y="308000"/>
                  </a:lnTo>
                  <a:lnTo>
                    <a:pt x="1245718" y="316230"/>
                  </a:lnTo>
                  <a:lnTo>
                    <a:pt x="1259281" y="316230"/>
                  </a:lnTo>
                  <a:lnTo>
                    <a:pt x="1259281" y="325679"/>
                  </a:lnTo>
                  <a:lnTo>
                    <a:pt x="1265682" y="325679"/>
                  </a:lnTo>
                  <a:lnTo>
                    <a:pt x="1265682" y="332080"/>
                  </a:lnTo>
                  <a:lnTo>
                    <a:pt x="1297229" y="332080"/>
                  </a:lnTo>
                  <a:lnTo>
                    <a:pt x="1297229" y="340614"/>
                  </a:lnTo>
                  <a:lnTo>
                    <a:pt x="1310031" y="340614"/>
                  </a:lnTo>
                  <a:lnTo>
                    <a:pt x="1310031" y="349301"/>
                  </a:lnTo>
                  <a:lnTo>
                    <a:pt x="1349350" y="349301"/>
                  </a:lnTo>
                  <a:lnTo>
                    <a:pt x="1349350" y="358140"/>
                  </a:lnTo>
                  <a:lnTo>
                    <a:pt x="1375562" y="358140"/>
                  </a:lnTo>
                  <a:lnTo>
                    <a:pt x="1375562" y="375361"/>
                  </a:lnTo>
                  <a:lnTo>
                    <a:pt x="1420063" y="375361"/>
                  </a:lnTo>
                  <a:lnTo>
                    <a:pt x="1420063" y="384353"/>
                  </a:lnTo>
                  <a:lnTo>
                    <a:pt x="1426616" y="384353"/>
                  </a:lnTo>
                  <a:lnTo>
                    <a:pt x="1426616" y="392735"/>
                  </a:lnTo>
                  <a:lnTo>
                    <a:pt x="1448105" y="392735"/>
                  </a:lnTo>
                  <a:lnTo>
                    <a:pt x="1448105" y="402336"/>
                  </a:lnTo>
                  <a:lnTo>
                    <a:pt x="1490320" y="402336"/>
                  </a:lnTo>
                  <a:lnTo>
                    <a:pt x="1490320" y="419557"/>
                  </a:lnTo>
                  <a:lnTo>
                    <a:pt x="1501750" y="419557"/>
                  </a:lnTo>
                  <a:lnTo>
                    <a:pt x="1501750" y="440284"/>
                  </a:lnTo>
                  <a:lnTo>
                    <a:pt x="1512875" y="440284"/>
                  </a:lnTo>
                  <a:lnTo>
                    <a:pt x="1512875" y="445465"/>
                  </a:lnTo>
                  <a:lnTo>
                    <a:pt x="1567739" y="445465"/>
                  </a:lnTo>
                  <a:lnTo>
                    <a:pt x="1567739" y="453695"/>
                  </a:lnTo>
                  <a:lnTo>
                    <a:pt x="1596542" y="453695"/>
                  </a:lnTo>
                  <a:lnTo>
                    <a:pt x="1596542" y="462839"/>
                  </a:lnTo>
                  <a:lnTo>
                    <a:pt x="1607058" y="462839"/>
                  </a:lnTo>
                  <a:lnTo>
                    <a:pt x="1607058" y="471678"/>
                  </a:lnTo>
                  <a:lnTo>
                    <a:pt x="1688592" y="471678"/>
                  </a:lnTo>
                  <a:lnTo>
                    <a:pt x="1688592" y="491338"/>
                  </a:lnTo>
                  <a:lnTo>
                    <a:pt x="1748942" y="491338"/>
                  </a:lnTo>
                  <a:lnTo>
                    <a:pt x="1748942" y="500177"/>
                  </a:lnTo>
                  <a:lnTo>
                    <a:pt x="1768755" y="500177"/>
                  </a:lnTo>
                  <a:lnTo>
                    <a:pt x="1768755" y="508711"/>
                  </a:lnTo>
                  <a:lnTo>
                    <a:pt x="1783995" y="508711"/>
                  </a:lnTo>
                  <a:lnTo>
                    <a:pt x="1783995" y="528523"/>
                  </a:lnTo>
                  <a:lnTo>
                    <a:pt x="1854251" y="528523"/>
                  </a:lnTo>
                  <a:lnTo>
                    <a:pt x="1854251" y="537362"/>
                  </a:lnTo>
                  <a:lnTo>
                    <a:pt x="1883816" y="537362"/>
                  </a:lnTo>
                  <a:lnTo>
                    <a:pt x="1883816" y="548640"/>
                  </a:lnTo>
                  <a:lnTo>
                    <a:pt x="1900581" y="548640"/>
                  </a:lnTo>
                  <a:lnTo>
                    <a:pt x="1900581" y="557175"/>
                  </a:lnTo>
                  <a:lnTo>
                    <a:pt x="1929232" y="557175"/>
                  </a:lnTo>
                  <a:lnTo>
                    <a:pt x="1929232" y="567995"/>
                  </a:lnTo>
                  <a:lnTo>
                    <a:pt x="1951177" y="567995"/>
                  </a:lnTo>
                  <a:lnTo>
                    <a:pt x="1951177" y="587959"/>
                  </a:lnTo>
                  <a:lnTo>
                    <a:pt x="1960931" y="587959"/>
                  </a:lnTo>
                  <a:lnTo>
                    <a:pt x="1960931" y="598627"/>
                  </a:lnTo>
                  <a:lnTo>
                    <a:pt x="2077060" y="598627"/>
                  </a:lnTo>
                  <a:lnTo>
                    <a:pt x="2077060" y="607314"/>
                  </a:lnTo>
                  <a:lnTo>
                    <a:pt x="2142135" y="607314"/>
                  </a:lnTo>
                  <a:lnTo>
                    <a:pt x="2142135" y="620573"/>
                  </a:lnTo>
                  <a:lnTo>
                    <a:pt x="2215896" y="620573"/>
                  </a:lnTo>
                  <a:lnTo>
                    <a:pt x="2215896" y="631393"/>
                  </a:lnTo>
                  <a:lnTo>
                    <a:pt x="2233879" y="631393"/>
                  </a:lnTo>
                  <a:lnTo>
                    <a:pt x="2233879" y="657454"/>
                  </a:lnTo>
                  <a:lnTo>
                    <a:pt x="2253539" y="657454"/>
                  </a:lnTo>
                  <a:lnTo>
                    <a:pt x="2253539" y="670712"/>
                  </a:lnTo>
                  <a:lnTo>
                    <a:pt x="2277008" y="670712"/>
                  </a:lnTo>
                  <a:lnTo>
                    <a:pt x="2277008" y="682752"/>
                  </a:lnTo>
                  <a:lnTo>
                    <a:pt x="2282495" y="682752"/>
                  </a:lnTo>
                  <a:lnTo>
                    <a:pt x="2282495" y="694944"/>
                  </a:lnTo>
                  <a:lnTo>
                    <a:pt x="2322119" y="694944"/>
                  </a:lnTo>
                  <a:lnTo>
                    <a:pt x="2322119" y="708050"/>
                  </a:lnTo>
                  <a:lnTo>
                    <a:pt x="2337207" y="708050"/>
                  </a:lnTo>
                  <a:lnTo>
                    <a:pt x="2337207" y="721005"/>
                  </a:lnTo>
                  <a:lnTo>
                    <a:pt x="2372563" y="721005"/>
                  </a:lnTo>
                  <a:lnTo>
                    <a:pt x="2372563" y="749808"/>
                  </a:lnTo>
                  <a:lnTo>
                    <a:pt x="2375307" y="749808"/>
                  </a:lnTo>
                  <a:lnTo>
                    <a:pt x="2375307" y="762457"/>
                  </a:lnTo>
                  <a:lnTo>
                    <a:pt x="2430018" y="762457"/>
                  </a:lnTo>
                  <a:lnTo>
                    <a:pt x="2430018" y="778155"/>
                  </a:lnTo>
                  <a:lnTo>
                    <a:pt x="2478329" y="778155"/>
                  </a:lnTo>
                  <a:lnTo>
                    <a:pt x="2478329" y="793242"/>
                  </a:lnTo>
                  <a:lnTo>
                    <a:pt x="2503170" y="793242"/>
                  </a:lnTo>
                  <a:lnTo>
                    <a:pt x="2503170" y="808635"/>
                  </a:lnTo>
                  <a:lnTo>
                    <a:pt x="2521153" y="808635"/>
                  </a:lnTo>
                  <a:lnTo>
                    <a:pt x="2521153" y="824179"/>
                  </a:lnTo>
                  <a:lnTo>
                    <a:pt x="2535936" y="824179"/>
                  </a:lnTo>
                  <a:lnTo>
                    <a:pt x="2535936" y="838962"/>
                  </a:lnTo>
                  <a:lnTo>
                    <a:pt x="2587447" y="838962"/>
                  </a:lnTo>
                  <a:lnTo>
                    <a:pt x="2587447" y="856640"/>
                  </a:lnTo>
                  <a:lnTo>
                    <a:pt x="2615032" y="856640"/>
                  </a:lnTo>
                  <a:lnTo>
                    <a:pt x="2615032" y="874167"/>
                  </a:lnTo>
                  <a:lnTo>
                    <a:pt x="2655113" y="874167"/>
                  </a:lnTo>
                  <a:lnTo>
                    <a:pt x="2655113" y="891692"/>
                  </a:lnTo>
                  <a:lnTo>
                    <a:pt x="2736495" y="891692"/>
                  </a:lnTo>
                  <a:lnTo>
                    <a:pt x="2736495" y="909218"/>
                  </a:lnTo>
                  <a:lnTo>
                    <a:pt x="2837993" y="909218"/>
                  </a:lnTo>
                  <a:lnTo>
                    <a:pt x="2837993" y="950824"/>
                  </a:lnTo>
                  <a:lnTo>
                    <a:pt x="3304642" y="950824"/>
                  </a:lnTo>
                  <a:lnTo>
                    <a:pt x="3304642" y="990143"/>
                  </a:lnTo>
                  <a:lnTo>
                    <a:pt x="3613861" y="990143"/>
                  </a:lnTo>
                  <a:lnTo>
                    <a:pt x="3613861" y="1047140"/>
                  </a:lnTo>
                  <a:lnTo>
                    <a:pt x="4445204" y="1047140"/>
                  </a:lnTo>
                </a:path>
              </a:pathLst>
            </a:custGeom>
            <a:noFill/>
            <a:ln w="15237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09033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2405C0-AE83-C655-36C7-5A1057D07D23}"/>
              </a:ext>
            </a:extLst>
          </p:cNvPr>
          <p:cNvSpPr txBox="1"/>
          <p:nvPr/>
        </p:nvSpPr>
        <p:spPr>
          <a:xfrm>
            <a:off x="5983830" y="-2587507"/>
            <a:ext cx="3807912" cy="430887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noProof="0" dirty="0">
                <a:latin typeface="Lucida Sans" panose="020B0602030504020204" pitchFamily="34" charset="77"/>
              </a:rPr>
              <a:t>BRAF V600E mut mCRC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502004-953C-029D-13EC-0EA1399B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Continuum of care for </a:t>
            </a:r>
            <a:r>
              <a:rPr lang="en-GB" i="1" noProof="0" dirty="0"/>
              <a:t>BRAF</a:t>
            </a:r>
            <a:r>
              <a:rPr lang="en-GB" noProof="0" dirty="0"/>
              <a:t>V600E</a:t>
            </a:r>
            <a:r>
              <a:rPr lang="en-GB" cap="none" noProof="0" dirty="0"/>
              <a:t>-MUTANT</a:t>
            </a:r>
            <a:r>
              <a:rPr lang="en-GB" noProof="0" dirty="0"/>
              <a:t> </a:t>
            </a:r>
            <a:r>
              <a:rPr lang="en-GB" cap="none" noProof="0" dirty="0"/>
              <a:t>m</a:t>
            </a:r>
            <a:r>
              <a:rPr lang="en-GB" noProof="0" dirty="0"/>
              <a:t>CRC patients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2475B3E-6E55-2470-4703-23B3E810D2D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anchor="b"/>
          <a:lstStyle/>
          <a:p>
            <a:r>
              <a:rPr lang="en-GB" noProof="0" dirty="0">
                <a:solidFill>
                  <a:schemeClr val="tx2"/>
                </a:solidFill>
              </a:rPr>
              <a:t>Cremolini C. Personal communication</a:t>
            </a:r>
          </a:p>
          <a:p>
            <a:r>
              <a:rPr lang="en-GB" noProof="0" dirty="0">
                <a:solidFill>
                  <a:schemeClr val="tx2"/>
                </a:solidFill>
              </a:rPr>
              <a:t>d/pMMR, deficient/proficient mismatch repair; FOLFOX, fluorouracil / leucovorin / oxaliplatin; mCRC, metastatic colorectal cancer; MSI-H, microsatellite instability-high; MSS, microsatellite stable; mut, mutant</a:t>
            </a:r>
          </a:p>
        </p:txBody>
      </p:sp>
      <p:sp>
        <p:nvSpPr>
          <p:cNvPr id="15" name="CasellaDiTesto 1">
            <a:extLst>
              <a:ext uri="{FF2B5EF4-FFF2-40B4-BE49-F238E27FC236}">
                <a16:creationId xmlns:a16="http://schemas.microsoft.com/office/drawing/2014/main" id="{13F8DFCA-A914-69CF-7430-7B1CBAA81E25}"/>
              </a:ext>
            </a:extLst>
          </p:cNvPr>
          <p:cNvSpPr txBox="1"/>
          <p:nvPr/>
        </p:nvSpPr>
        <p:spPr>
          <a:xfrm>
            <a:off x="4648746" y="1071883"/>
            <a:ext cx="3807912" cy="430887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i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BRAF</a:t>
            </a:r>
            <a:r>
              <a:rPr lang="en-GB" sz="2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V600E mut mCRC</a:t>
            </a:r>
          </a:p>
        </p:txBody>
      </p:sp>
      <p:cxnSp>
        <p:nvCxnSpPr>
          <p:cNvPr id="17" name="Connettore 1 3">
            <a:extLst>
              <a:ext uri="{FF2B5EF4-FFF2-40B4-BE49-F238E27FC236}">
                <a16:creationId xmlns:a16="http://schemas.microsoft.com/office/drawing/2014/main" id="{D09A4D2C-CC67-0393-21CD-087E0643EEB7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6552702" y="1502769"/>
            <a:ext cx="0" cy="408356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6">
            <a:extLst>
              <a:ext uri="{FF2B5EF4-FFF2-40B4-BE49-F238E27FC236}">
                <a16:creationId xmlns:a16="http://schemas.microsoft.com/office/drawing/2014/main" id="{860B2033-8561-0293-8C08-0B089CC2A5A2}"/>
              </a:ext>
            </a:extLst>
          </p:cNvPr>
          <p:cNvCxnSpPr>
            <a:cxnSpLocks/>
          </p:cNvCxnSpPr>
          <p:nvPr/>
        </p:nvCxnSpPr>
        <p:spPr>
          <a:xfrm flipV="1">
            <a:off x="4134677" y="1911126"/>
            <a:ext cx="4797970" cy="22475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7">
            <a:extLst>
              <a:ext uri="{FF2B5EF4-FFF2-40B4-BE49-F238E27FC236}">
                <a16:creationId xmlns:a16="http://schemas.microsoft.com/office/drawing/2014/main" id="{5AC6BE93-D840-B107-3AA2-6509D1D4B5E7}"/>
              </a:ext>
            </a:extLst>
          </p:cNvPr>
          <p:cNvCxnSpPr>
            <a:cxnSpLocks/>
          </p:cNvCxnSpPr>
          <p:nvPr/>
        </p:nvCxnSpPr>
        <p:spPr>
          <a:xfrm>
            <a:off x="4149794" y="1933656"/>
            <a:ext cx="0" cy="1711368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8">
            <a:extLst>
              <a:ext uri="{FF2B5EF4-FFF2-40B4-BE49-F238E27FC236}">
                <a16:creationId xmlns:a16="http://schemas.microsoft.com/office/drawing/2014/main" id="{729DA13C-6976-F571-E563-087FAA3FBC92}"/>
              </a:ext>
            </a:extLst>
          </p:cNvPr>
          <p:cNvCxnSpPr>
            <a:cxnSpLocks/>
          </p:cNvCxnSpPr>
          <p:nvPr/>
        </p:nvCxnSpPr>
        <p:spPr>
          <a:xfrm>
            <a:off x="8932646" y="1895475"/>
            <a:ext cx="0" cy="1821557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5">
            <a:extLst>
              <a:ext uri="{FF2B5EF4-FFF2-40B4-BE49-F238E27FC236}">
                <a16:creationId xmlns:a16="http://schemas.microsoft.com/office/drawing/2014/main" id="{9611886C-FF1E-4672-12EC-CB705105D985}"/>
              </a:ext>
            </a:extLst>
          </p:cNvPr>
          <p:cNvSpPr txBox="1"/>
          <p:nvPr/>
        </p:nvSpPr>
        <p:spPr>
          <a:xfrm>
            <a:off x="636703" y="3474724"/>
            <a:ext cx="1318951" cy="36933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 line</a:t>
            </a:r>
          </a:p>
        </p:txBody>
      </p:sp>
      <p:sp>
        <p:nvSpPr>
          <p:cNvPr id="20" name="CasellaDiTesto 15">
            <a:extLst>
              <a:ext uri="{FF2B5EF4-FFF2-40B4-BE49-F238E27FC236}">
                <a16:creationId xmlns:a16="http://schemas.microsoft.com/office/drawing/2014/main" id="{70EA91D2-34B8-BAC7-5406-0C04046A8BC8}"/>
              </a:ext>
            </a:extLst>
          </p:cNvPr>
          <p:cNvSpPr txBox="1"/>
          <p:nvPr/>
        </p:nvSpPr>
        <p:spPr>
          <a:xfrm>
            <a:off x="2312644" y="3474724"/>
            <a:ext cx="3670123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Ipilimumab/nivolumab</a:t>
            </a:r>
          </a:p>
        </p:txBody>
      </p:sp>
      <p:sp>
        <p:nvSpPr>
          <p:cNvPr id="21" name="CasellaDiTesto 18">
            <a:extLst>
              <a:ext uri="{FF2B5EF4-FFF2-40B4-BE49-F238E27FC236}">
                <a16:creationId xmlns:a16="http://schemas.microsoft.com/office/drawing/2014/main" id="{2A8460E4-A276-5F08-8F04-6FDF49DE6C81}"/>
              </a:ext>
            </a:extLst>
          </p:cNvPr>
          <p:cNvSpPr txBox="1"/>
          <p:nvPr/>
        </p:nvSpPr>
        <p:spPr>
          <a:xfrm>
            <a:off x="6747355" y="3480081"/>
            <a:ext cx="4328240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FOLFOX/encorafenib/cetuximab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4F27964-6031-35F9-24AF-479E03C872A6}"/>
              </a:ext>
            </a:extLst>
          </p:cNvPr>
          <p:cNvSpPr/>
          <p:nvPr/>
        </p:nvSpPr>
        <p:spPr>
          <a:xfrm>
            <a:off x="2825314" y="2254755"/>
            <a:ext cx="2644779" cy="745689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 w="2222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dMMR/MSI-H</a:t>
            </a:r>
          </a:p>
          <a:p>
            <a:pPr algn="ctr"/>
            <a:r>
              <a: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(30%)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453428B-4375-02BF-F881-4BDF5F8AE0AB}"/>
              </a:ext>
            </a:extLst>
          </p:cNvPr>
          <p:cNvSpPr/>
          <p:nvPr/>
        </p:nvSpPr>
        <p:spPr>
          <a:xfrm>
            <a:off x="7608102" y="2254755"/>
            <a:ext cx="2644779" cy="745689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 w="2222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pMMR/MSS</a:t>
            </a:r>
          </a:p>
          <a:p>
            <a:pPr algn="ctr"/>
            <a:r>
              <a: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(70%)</a:t>
            </a:r>
          </a:p>
        </p:txBody>
      </p:sp>
    </p:spTree>
    <p:extLst>
      <p:ext uri="{BB962C8B-B14F-4D97-AF65-F5344CB8AC3E}">
        <p14:creationId xmlns:p14="http://schemas.microsoft.com/office/powerpoint/2010/main" val="403443958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65CABA67-CABB-60B6-6A74-6C41F8A3C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noProof="0" dirty="0"/>
              <a:t>On the horizon for untreated </a:t>
            </a:r>
            <a:r>
              <a:rPr lang="en-GB" cap="none" noProof="0" dirty="0"/>
              <a:t>d</a:t>
            </a:r>
            <a:r>
              <a:rPr lang="en-GB" noProof="0" dirty="0"/>
              <a:t>MMR/MSI-H and </a:t>
            </a:r>
            <a:br>
              <a:rPr lang="en-GB" noProof="0" dirty="0"/>
            </a:br>
            <a:r>
              <a:rPr lang="en-GB" i="1" noProof="0" dirty="0"/>
              <a:t>BRAF-</a:t>
            </a:r>
            <a:r>
              <a:rPr lang="en-GB" cap="none" noProof="0" dirty="0"/>
              <a:t>MUTANT m</a:t>
            </a:r>
            <a:r>
              <a:rPr lang="en-GB" noProof="0" dirty="0"/>
              <a:t>CRC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B28D79D-EA06-58B1-BB89-371E0CD4623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76243"/>
            <a:ext cx="10180339" cy="365125"/>
          </a:xfrm>
        </p:spPr>
        <p:txBody>
          <a:bodyPr anchor="b"/>
          <a:lstStyle/>
          <a:p>
            <a:endParaRPr lang="en-GB" noProof="0" dirty="0">
              <a:solidFill>
                <a:schemeClr val="tx2"/>
              </a:solidFill>
            </a:endParaRPr>
          </a:p>
          <a:p>
            <a:r>
              <a:rPr lang="en-GB" noProof="0" dirty="0">
                <a:solidFill>
                  <a:schemeClr val="tx2"/>
                </a:solidFill>
              </a:rPr>
              <a:t>dMMR, deficient mismatch repair; DOR, duration of response; ECOG PS, Eastern Cooperative Oncology Group performance status; mCRC, metastatic colorectal cancer; MSI-H, microsatellite instability-high; OR, objective response; OS, overall survival; PFS, progression-free survival; QOL, quality of life; RECIST, Response Evaluation Criteria in Solid Tumours</a:t>
            </a:r>
          </a:p>
          <a:p>
            <a:r>
              <a:rPr lang="en-GB" noProof="0" dirty="0">
                <a:solidFill>
                  <a:schemeClr val="tx2"/>
                </a:solidFill>
              </a:rPr>
              <a:t>Kopetz S, et al. J Clin Oncol. 2022;40(16_suppl; abstract TPS3634) [ASCO 2022; oral presentation]</a:t>
            </a:r>
          </a:p>
        </p:txBody>
      </p:sp>
      <p:pic>
        <p:nvPicPr>
          <p:cNvPr id="2050" name="Picture 2" descr="Seamark Asset Management | Lysander Funds Ltd.">
            <a:extLst>
              <a:ext uri="{FF2B5EF4-FFF2-40B4-BE49-F238E27FC236}">
                <a16:creationId xmlns:a16="http://schemas.microsoft.com/office/drawing/2014/main" id="{B8D8355E-AF80-704A-9AB8-0FB079951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614" y="764704"/>
            <a:ext cx="4074577" cy="112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6D7D9B-EED8-D28D-2EBB-1933D92BFB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76" t="16805" r="16093" b="5948"/>
          <a:stretch/>
        </p:blipFill>
        <p:spPr>
          <a:xfrm>
            <a:off x="5231904" y="1916462"/>
            <a:ext cx="6601999" cy="3724005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FB09488E-47E0-B3B9-10A1-60A85F0221BF}"/>
              </a:ext>
            </a:extLst>
          </p:cNvPr>
          <p:cNvGrpSpPr/>
          <p:nvPr/>
        </p:nvGrpSpPr>
        <p:grpSpPr>
          <a:xfrm>
            <a:off x="575853" y="1640550"/>
            <a:ext cx="4302447" cy="3062523"/>
            <a:chOff x="3649296" y="1022106"/>
            <a:chExt cx="3980229" cy="2673594"/>
          </a:xfrm>
        </p:grpSpPr>
        <p:graphicFrame>
          <p:nvGraphicFramePr>
            <p:cNvPr id="5" name="Diagramma 4">
              <a:extLst>
                <a:ext uri="{FF2B5EF4-FFF2-40B4-BE49-F238E27FC236}">
                  <a16:creationId xmlns:a16="http://schemas.microsoft.com/office/drawing/2014/main" id="{EE275BDB-4518-5033-086A-9F22FB7951C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45962398"/>
                </p:ext>
              </p:extLst>
            </p:nvPr>
          </p:nvGraphicFramePr>
          <p:xfrm>
            <a:off x="3649296" y="1022106"/>
            <a:ext cx="3980229" cy="267359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149834A2-5A68-4DAE-BEBE-3FF44292E757}"/>
                </a:ext>
              </a:extLst>
            </p:cNvPr>
            <p:cNvSpPr/>
            <p:nvPr/>
          </p:nvSpPr>
          <p:spPr>
            <a:xfrm>
              <a:off x="5181821" y="1971676"/>
              <a:ext cx="718517" cy="5278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b="1" noProof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~30%</a:t>
              </a:r>
            </a:p>
          </p:txBody>
        </p:sp>
      </p:grpSp>
      <p:sp>
        <p:nvSpPr>
          <p:cNvPr id="7" name="CasellaDiTesto 16">
            <a:extLst>
              <a:ext uri="{FF2B5EF4-FFF2-40B4-BE49-F238E27FC236}">
                <a16:creationId xmlns:a16="http://schemas.microsoft.com/office/drawing/2014/main" id="{DFE0E080-D01D-484C-7246-A0F94749BE8F}"/>
              </a:ext>
            </a:extLst>
          </p:cNvPr>
          <p:cNvSpPr txBox="1">
            <a:spLocks noChangeArrowheads="1"/>
          </p:cNvSpPr>
          <p:nvPr/>
        </p:nvSpPr>
        <p:spPr bwMode="auto">
          <a:xfrm rot="20688198">
            <a:off x="1447739" y="3859277"/>
            <a:ext cx="9187872" cy="726524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93" tIns="41347" rIns="82693" bIns="41347">
            <a:spAutoFit/>
          </a:bodyPr>
          <a:lstStyle>
            <a:lvl1pPr defTabSz="4319588" eaLnBrk="0" hangingPunct="0">
              <a:defRPr sz="85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defTabSz="4319588" eaLnBrk="0" hangingPunct="0">
              <a:defRPr sz="85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defTabSz="4319588" eaLnBrk="0" hangingPunct="0">
              <a:defRPr sz="85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defTabSz="4319588" eaLnBrk="0" hangingPunct="0">
              <a:defRPr sz="85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defTabSz="4319588" eaLnBrk="0" hangingPunct="0">
              <a:defRPr sz="85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defTabSz="4318292" eaLnBrk="1" hangingPunct="1">
              <a:lnSpc>
                <a:spcPct val="150000"/>
              </a:lnSpc>
            </a:pPr>
            <a:r>
              <a:rPr lang="en-GB" sz="3199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Accrual completed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BB32E2-4C31-00E6-23B2-365F894910CF}"/>
              </a:ext>
            </a:extLst>
          </p:cNvPr>
          <p:cNvSpPr txBox="1"/>
          <p:nvPr/>
        </p:nvSpPr>
        <p:spPr>
          <a:xfrm>
            <a:off x="5249587" y="5561300"/>
            <a:ext cx="15841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NCT05217446</a:t>
            </a:r>
          </a:p>
        </p:txBody>
      </p:sp>
    </p:spTree>
    <p:extLst>
      <p:ext uri="{BB962C8B-B14F-4D97-AF65-F5344CB8AC3E}">
        <p14:creationId xmlns:p14="http://schemas.microsoft.com/office/powerpoint/2010/main" val="1377024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E0E525F-ABF5-3AD3-8D58-E404A2FD6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382" y="802746"/>
            <a:ext cx="10972800" cy="701675"/>
          </a:xfrm>
        </p:spPr>
        <p:txBody>
          <a:bodyPr/>
          <a:lstStyle/>
          <a:p>
            <a:r>
              <a:rPr lang="en-GB" noProof="0" dirty="0"/>
              <a:t>OVERALL SURVIVAL </a:t>
            </a:r>
            <a:r>
              <a:rPr lang="en-GB" noProof="0" dirty="0" err="1"/>
              <a:t>RESULTS</a:t>
            </a:r>
            <a:r>
              <a:rPr lang="en-GB" cap="none" baseline="30000" noProof="0" dirty="0" err="1"/>
              <a:t>a</a:t>
            </a:r>
            <a:endParaRPr lang="en-GB" cap="none" baseline="30000" noProof="0" dirty="0"/>
          </a:p>
          <a:p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EAF2B9-537F-F703-5CFA-0E363C2E0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284887"/>
            <a:ext cx="10963275" cy="865187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BEACON: Enco/Cet vs SOC in pre-treated </a:t>
            </a:r>
            <a:r>
              <a:rPr lang="en-GB" i="1" noProof="0" dirty="0"/>
              <a:t>BRAF-</a:t>
            </a:r>
            <a:r>
              <a:rPr lang="en-GB" cap="none" noProof="0" dirty="0"/>
              <a:t>MUTANT m</a:t>
            </a:r>
            <a:r>
              <a:rPr lang="en-GB" noProof="0" dirty="0"/>
              <a:t>CRC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43365033-4C2B-04DF-49A5-CA7A1BAA3B1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/>
          <a:lstStyle/>
          <a:p>
            <a:r>
              <a:rPr lang="en-GB" sz="1100" noProof="0" dirty="0">
                <a:solidFill>
                  <a:schemeClr val="tx2"/>
                </a:solidFill>
              </a:rPr>
              <a:t>BINI, binimetinib; CET, cetuximab; CI, confidence interval; ENCO, encorafenib; HR, hazard ratio; mCRC, metastatic colorectal cancer; mo, months; NA, not applicable; OS, overall survival; SOC, standard of care</a:t>
            </a:r>
          </a:p>
          <a:p>
            <a:r>
              <a:rPr lang="en-GB" sz="1100" noProof="0" dirty="0">
                <a:solidFill>
                  <a:schemeClr val="tx2"/>
                </a:solidFill>
              </a:rPr>
              <a:t>Tabernero J, et al. J Clin Oncol. 2021;39:273-284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7510655B-77A5-938B-60AA-304976E73131}"/>
              </a:ext>
            </a:extLst>
          </p:cNvPr>
          <p:cNvSpPr txBox="1">
            <a:spLocks/>
          </p:cNvSpPr>
          <p:nvPr/>
        </p:nvSpPr>
        <p:spPr>
          <a:xfrm>
            <a:off x="609600" y="4365104"/>
            <a:ext cx="5916937" cy="278580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Clr>
                <a:schemeClr val="accent2"/>
              </a:buClr>
              <a:buFont typeface="Arial"/>
              <a:buNone/>
              <a:defRPr sz="2000" b="1" i="0" kern="1200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None/>
              <a:defRPr sz="2000" b="1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1800" b="1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noProof="0" dirty="0"/>
              <a:t>Objective response rate</a:t>
            </a:r>
          </a:p>
          <a:p>
            <a:endParaRPr lang="en-GB" sz="1600" noProof="0" dirty="0"/>
          </a:p>
        </p:txBody>
      </p:sp>
      <p:graphicFrame>
        <p:nvGraphicFramePr>
          <p:cNvPr id="26" name="Content Placeholder 15">
            <a:extLst>
              <a:ext uri="{FF2B5EF4-FFF2-40B4-BE49-F238E27FC236}">
                <a16:creationId xmlns:a16="http://schemas.microsoft.com/office/drawing/2014/main" id="{A3E1696D-9F0B-6D97-8CFE-9BDF259C78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147990"/>
              </p:ext>
            </p:extLst>
          </p:nvPr>
        </p:nvGraphicFramePr>
        <p:xfrm>
          <a:off x="619125" y="4642278"/>
          <a:ext cx="6192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36110033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6268984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165795685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1018202538"/>
                    </a:ext>
                  </a:extLst>
                </a:gridCol>
              </a:tblGrid>
              <a:tr h="343244"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Confirmed response by </a:t>
                      </a:r>
                      <a:b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blinded central review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ENCO/BINI/</a:t>
                      </a:r>
                      <a:br>
                        <a:rPr lang="en-GB" sz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CET (triplet) N=224</a:t>
                      </a: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ENCO/CET (doublet)</a:t>
                      </a:r>
                      <a:br>
                        <a:rPr lang="en-GB" sz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N=220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</a:t>
                      </a:r>
                      <a:b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b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N=221</a:t>
                      </a:r>
                    </a:p>
                  </a:txBody>
                  <a:tcPr anchor="b">
                    <a:solidFill>
                      <a:srgbClr val="8B87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109549"/>
                  </a:ext>
                </a:extLst>
              </a:tr>
              <a:tr h="205946">
                <a:tc>
                  <a:txBody>
                    <a:bodyPr/>
                    <a:lstStyle/>
                    <a:p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 response rate,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52639"/>
                  </a:ext>
                </a:extLst>
              </a:tr>
              <a:tr h="205946">
                <a:tc>
                  <a:txBody>
                    <a:bodyPr/>
                    <a:lstStyle/>
                    <a:p>
                      <a:pPr marL="0" indent="184150">
                        <a:tabLst/>
                      </a:pPr>
                      <a:r>
                        <a:rPr lang="en-GB" sz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21%, 33%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15%, 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&lt;1%, 5%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071212"/>
                  </a:ext>
                </a:extLst>
              </a:tr>
              <a:tr h="205946">
                <a:tc>
                  <a:txBody>
                    <a:bodyPr/>
                    <a:lstStyle/>
                    <a:p>
                      <a:pPr marL="0" indent="184150">
                        <a:tabLst/>
                      </a:pPr>
                      <a:r>
                        <a:rPr lang="en-GB" sz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value vs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&lt;0.0001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302114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E91E1B89-D6DB-9458-3ED6-EB44AF6BB2B3}"/>
              </a:ext>
            </a:extLst>
          </p:cNvPr>
          <p:cNvSpPr txBox="1"/>
          <p:nvPr/>
        </p:nvSpPr>
        <p:spPr>
          <a:xfrm rot="16200000">
            <a:off x="183080" y="2378442"/>
            <a:ext cx="179408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defTabSz="1218621">
              <a:defRPr/>
            </a:pPr>
            <a:r>
              <a:rPr lang="en-GB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Probability of survival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40DCAB-996F-0EDB-51BE-900C90E85C18}"/>
              </a:ext>
            </a:extLst>
          </p:cNvPr>
          <p:cNvSpPr txBox="1"/>
          <p:nvPr/>
        </p:nvSpPr>
        <p:spPr>
          <a:xfrm>
            <a:off x="1612744" y="3683957"/>
            <a:ext cx="339935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8621">
              <a:defRPr/>
            </a:pPr>
            <a:r>
              <a:rPr lang="en-GB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Time (months)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D5625B-789C-E618-431B-71220249210C}"/>
              </a:ext>
            </a:extLst>
          </p:cNvPr>
          <p:cNvSpPr txBox="1"/>
          <p:nvPr/>
        </p:nvSpPr>
        <p:spPr>
          <a:xfrm>
            <a:off x="1213142" y="1498432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E1061E-3FD3-1382-1A86-8526B07BFBFE}"/>
              </a:ext>
            </a:extLst>
          </p:cNvPr>
          <p:cNvSpPr txBox="1"/>
          <p:nvPr/>
        </p:nvSpPr>
        <p:spPr>
          <a:xfrm>
            <a:off x="1213142" y="1689919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57DDEAB-93ED-7BBF-5EF3-149666D9B5A4}"/>
              </a:ext>
            </a:extLst>
          </p:cNvPr>
          <p:cNvSpPr txBox="1"/>
          <p:nvPr/>
        </p:nvSpPr>
        <p:spPr>
          <a:xfrm>
            <a:off x="1213142" y="1881406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6A26B0A-1A67-2677-44F0-B4EC8DCAC713}"/>
              </a:ext>
            </a:extLst>
          </p:cNvPr>
          <p:cNvSpPr txBox="1"/>
          <p:nvPr/>
        </p:nvSpPr>
        <p:spPr>
          <a:xfrm>
            <a:off x="1213142" y="2072893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AF0F50-7127-F978-F35C-7F46CEBF5350}"/>
              </a:ext>
            </a:extLst>
          </p:cNvPr>
          <p:cNvSpPr txBox="1"/>
          <p:nvPr/>
        </p:nvSpPr>
        <p:spPr>
          <a:xfrm>
            <a:off x="1213142" y="2264380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9D3BB3B-1E67-7ABC-CB0C-DA25BA802375}"/>
              </a:ext>
            </a:extLst>
          </p:cNvPr>
          <p:cNvSpPr txBox="1"/>
          <p:nvPr/>
        </p:nvSpPr>
        <p:spPr>
          <a:xfrm>
            <a:off x="1213142" y="2455867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37909C5-4D54-F9E4-A05A-65AAE874B268}"/>
              </a:ext>
            </a:extLst>
          </p:cNvPr>
          <p:cNvSpPr txBox="1"/>
          <p:nvPr/>
        </p:nvSpPr>
        <p:spPr>
          <a:xfrm>
            <a:off x="1213142" y="2647354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8FA42AD-53EE-14F4-3469-AF2B7C11B22B}"/>
              </a:ext>
            </a:extLst>
          </p:cNvPr>
          <p:cNvSpPr txBox="1"/>
          <p:nvPr/>
        </p:nvSpPr>
        <p:spPr>
          <a:xfrm>
            <a:off x="1213142" y="2838841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5F6A7E-A7AB-85C3-C4A0-6905B43808BB}"/>
              </a:ext>
            </a:extLst>
          </p:cNvPr>
          <p:cNvSpPr txBox="1"/>
          <p:nvPr/>
        </p:nvSpPr>
        <p:spPr>
          <a:xfrm>
            <a:off x="1213142" y="3030328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87210CC-7835-B258-18E4-00CEF023297B}"/>
              </a:ext>
            </a:extLst>
          </p:cNvPr>
          <p:cNvSpPr txBox="1"/>
          <p:nvPr/>
        </p:nvSpPr>
        <p:spPr>
          <a:xfrm>
            <a:off x="1213142" y="3221819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67751DC-9CEB-5599-2509-A145E4275C91}"/>
              </a:ext>
            </a:extLst>
          </p:cNvPr>
          <p:cNvSpPr txBox="1"/>
          <p:nvPr/>
        </p:nvSpPr>
        <p:spPr>
          <a:xfrm>
            <a:off x="1445136" y="3570856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89115C0-0C5F-7E60-9FE3-62FCB7FA335C}"/>
              </a:ext>
            </a:extLst>
          </p:cNvPr>
          <p:cNvSpPr txBox="1"/>
          <p:nvPr/>
        </p:nvSpPr>
        <p:spPr>
          <a:xfrm>
            <a:off x="2587617" y="3570856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99BD3F95-D2E4-A066-760B-411D8EF29BAD}"/>
              </a:ext>
            </a:extLst>
          </p:cNvPr>
          <p:cNvSpPr/>
          <p:nvPr/>
        </p:nvSpPr>
        <p:spPr>
          <a:xfrm>
            <a:off x="6787366" y="1583823"/>
            <a:ext cx="2692821" cy="1960830"/>
          </a:xfrm>
          <a:custGeom>
            <a:avLst/>
            <a:gdLst>
              <a:gd name="connsiteX0" fmla="*/ 2692822 w 2692821"/>
              <a:gd name="connsiteY0" fmla="*/ 1908081 h 1960830"/>
              <a:gd name="connsiteX1" fmla="*/ 2692822 w 2692821"/>
              <a:gd name="connsiteY1" fmla="*/ 1960831 h 1960830"/>
              <a:gd name="connsiteX2" fmla="*/ 2315589 w 2692821"/>
              <a:gd name="connsiteY2" fmla="*/ 1908081 h 1960830"/>
              <a:gd name="connsiteX3" fmla="*/ 2315589 w 2692821"/>
              <a:gd name="connsiteY3" fmla="*/ 1960831 h 1960830"/>
              <a:gd name="connsiteX4" fmla="*/ 1938356 w 2692821"/>
              <a:gd name="connsiteY4" fmla="*/ 1908081 h 1960830"/>
              <a:gd name="connsiteX5" fmla="*/ 1938356 w 2692821"/>
              <a:gd name="connsiteY5" fmla="*/ 1960831 h 1960830"/>
              <a:gd name="connsiteX6" fmla="*/ 1561309 w 2692821"/>
              <a:gd name="connsiteY6" fmla="*/ 1908081 h 1960830"/>
              <a:gd name="connsiteX7" fmla="*/ 1561309 w 2692821"/>
              <a:gd name="connsiteY7" fmla="*/ 1960831 h 1960830"/>
              <a:gd name="connsiteX8" fmla="*/ 1184077 w 2692821"/>
              <a:gd name="connsiteY8" fmla="*/ 1908081 h 1960830"/>
              <a:gd name="connsiteX9" fmla="*/ 1184077 w 2692821"/>
              <a:gd name="connsiteY9" fmla="*/ 1960831 h 1960830"/>
              <a:gd name="connsiteX10" fmla="*/ 51820 w 2692821"/>
              <a:gd name="connsiteY10" fmla="*/ 1908081 h 1960830"/>
              <a:gd name="connsiteX11" fmla="*/ 51820 w 2692821"/>
              <a:gd name="connsiteY11" fmla="*/ 1960831 h 1960830"/>
              <a:gd name="connsiteX12" fmla="*/ 806844 w 2692821"/>
              <a:gd name="connsiteY12" fmla="*/ 1908081 h 1960830"/>
              <a:gd name="connsiteX13" fmla="*/ 806844 w 2692821"/>
              <a:gd name="connsiteY13" fmla="*/ 1960831 h 1960830"/>
              <a:gd name="connsiteX14" fmla="*/ 429796 w 2692821"/>
              <a:gd name="connsiteY14" fmla="*/ 1908081 h 1960830"/>
              <a:gd name="connsiteX15" fmla="*/ 429796 w 2692821"/>
              <a:gd name="connsiteY15" fmla="*/ 1960831 h 1960830"/>
              <a:gd name="connsiteX16" fmla="*/ 52563 w 2692821"/>
              <a:gd name="connsiteY16" fmla="*/ 1717329 h 1960830"/>
              <a:gd name="connsiteX17" fmla="*/ 0 w 2692821"/>
              <a:gd name="connsiteY17" fmla="*/ 1717329 h 1960830"/>
              <a:gd name="connsiteX18" fmla="*/ 52563 w 2692821"/>
              <a:gd name="connsiteY18" fmla="*/ 1526577 h 1960830"/>
              <a:gd name="connsiteX19" fmla="*/ 0 w 2692821"/>
              <a:gd name="connsiteY19" fmla="*/ 1526577 h 1960830"/>
              <a:gd name="connsiteX20" fmla="*/ 52563 w 2692821"/>
              <a:gd name="connsiteY20" fmla="*/ 1335638 h 1960830"/>
              <a:gd name="connsiteX21" fmla="*/ 0 w 2692821"/>
              <a:gd name="connsiteY21" fmla="*/ 1335638 h 1960830"/>
              <a:gd name="connsiteX22" fmla="*/ 52563 w 2692821"/>
              <a:gd name="connsiteY22" fmla="*/ 1144886 h 1960830"/>
              <a:gd name="connsiteX23" fmla="*/ 0 w 2692821"/>
              <a:gd name="connsiteY23" fmla="*/ 1144886 h 1960830"/>
              <a:gd name="connsiteX24" fmla="*/ 52563 w 2692821"/>
              <a:gd name="connsiteY24" fmla="*/ 954133 h 1960830"/>
              <a:gd name="connsiteX25" fmla="*/ 0 w 2692821"/>
              <a:gd name="connsiteY25" fmla="*/ 954133 h 1960830"/>
              <a:gd name="connsiteX26" fmla="*/ 52563 w 2692821"/>
              <a:gd name="connsiteY26" fmla="*/ 763195 h 1960830"/>
              <a:gd name="connsiteX27" fmla="*/ 0 w 2692821"/>
              <a:gd name="connsiteY27" fmla="*/ 763195 h 1960830"/>
              <a:gd name="connsiteX28" fmla="*/ 52563 w 2692821"/>
              <a:gd name="connsiteY28" fmla="*/ 572443 h 1960830"/>
              <a:gd name="connsiteX29" fmla="*/ 0 w 2692821"/>
              <a:gd name="connsiteY29" fmla="*/ 572443 h 1960830"/>
              <a:gd name="connsiteX30" fmla="*/ 52563 w 2692821"/>
              <a:gd name="connsiteY30" fmla="*/ 381691 h 1960830"/>
              <a:gd name="connsiteX31" fmla="*/ 0 w 2692821"/>
              <a:gd name="connsiteY31" fmla="*/ 381691 h 1960830"/>
              <a:gd name="connsiteX32" fmla="*/ 52563 w 2692821"/>
              <a:gd name="connsiteY32" fmla="*/ 0 h 1960830"/>
              <a:gd name="connsiteX33" fmla="*/ 0 w 2692821"/>
              <a:gd name="connsiteY33" fmla="*/ 0 h 1960830"/>
              <a:gd name="connsiteX34" fmla="*/ 52563 w 2692821"/>
              <a:gd name="connsiteY34" fmla="*/ 190938 h 1960830"/>
              <a:gd name="connsiteX35" fmla="*/ 0 w 2692821"/>
              <a:gd name="connsiteY35" fmla="*/ 190938 h 196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692821" h="1960830">
                <a:moveTo>
                  <a:pt x="2692822" y="1908081"/>
                </a:moveTo>
                <a:lnTo>
                  <a:pt x="2692822" y="1960831"/>
                </a:lnTo>
                <a:moveTo>
                  <a:pt x="2315589" y="1908081"/>
                </a:moveTo>
                <a:lnTo>
                  <a:pt x="2315589" y="1960831"/>
                </a:lnTo>
                <a:moveTo>
                  <a:pt x="1938356" y="1908081"/>
                </a:moveTo>
                <a:lnTo>
                  <a:pt x="1938356" y="1960831"/>
                </a:lnTo>
                <a:moveTo>
                  <a:pt x="1561309" y="1908081"/>
                </a:moveTo>
                <a:lnTo>
                  <a:pt x="1561309" y="1960831"/>
                </a:lnTo>
                <a:moveTo>
                  <a:pt x="1184077" y="1908081"/>
                </a:moveTo>
                <a:lnTo>
                  <a:pt x="1184077" y="1960831"/>
                </a:lnTo>
                <a:moveTo>
                  <a:pt x="51820" y="1908081"/>
                </a:moveTo>
                <a:lnTo>
                  <a:pt x="51820" y="1960831"/>
                </a:lnTo>
                <a:moveTo>
                  <a:pt x="806844" y="1908081"/>
                </a:moveTo>
                <a:lnTo>
                  <a:pt x="806844" y="1960831"/>
                </a:lnTo>
                <a:moveTo>
                  <a:pt x="429796" y="1908081"/>
                </a:moveTo>
                <a:lnTo>
                  <a:pt x="429796" y="1960831"/>
                </a:lnTo>
                <a:moveTo>
                  <a:pt x="52563" y="1717329"/>
                </a:moveTo>
                <a:lnTo>
                  <a:pt x="0" y="1717329"/>
                </a:lnTo>
                <a:moveTo>
                  <a:pt x="52563" y="1526577"/>
                </a:moveTo>
                <a:lnTo>
                  <a:pt x="0" y="1526577"/>
                </a:lnTo>
                <a:moveTo>
                  <a:pt x="52563" y="1335638"/>
                </a:moveTo>
                <a:lnTo>
                  <a:pt x="0" y="1335638"/>
                </a:lnTo>
                <a:moveTo>
                  <a:pt x="52563" y="1144886"/>
                </a:moveTo>
                <a:lnTo>
                  <a:pt x="0" y="1144886"/>
                </a:lnTo>
                <a:moveTo>
                  <a:pt x="52563" y="954133"/>
                </a:moveTo>
                <a:lnTo>
                  <a:pt x="0" y="954133"/>
                </a:lnTo>
                <a:moveTo>
                  <a:pt x="52563" y="763195"/>
                </a:moveTo>
                <a:lnTo>
                  <a:pt x="0" y="763195"/>
                </a:lnTo>
                <a:moveTo>
                  <a:pt x="52563" y="572443"/>
                </a:moveTo>
                <a:lnTo>
                  <a:pt x="0" y="572443"/>
                </a:lnTo>
                <a:moveTo>
                  <a:pt x="52563" y="381691"/>
                </a:moveTo>
                <a:lnTo>
                  <a:pt x="0" y="381691"/>
                </a:lnTo>
                <a:moveTo>
                  <a:pt x="52563" y="0"/>
                </a:moveTo>
                <a:lnTo>
                  <a:pt x="0" y="0"/>
                </a:lnTo>
                <a:moveTo>
                  <a:pt x="52563" y="190938"/>
                </a:moveTo>
                <a:lnTo>
                  <a:pt x="0" y="190938"/>
                </a:lnTo>
              </a:path>
            </a:pathLst>
          </a:custGeom>
          <a:noFill/>
          <a:ln w="13926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AC443246-F9E3-21F9-AFC0-FF6CE7EAD195}"/>
              </a:ext>
            </a:extLst>
          </p:cNvPr>
          <p:cNvSpPr/>
          <p:nvPr/>
        </p:nvSpPr>
        <p:spPr>
          <a:xfrm>
            <a:off x="6839929" y="1531259"/>
            <a:ext cx="3447102" cy="1960645"/>
          </a:xfrm>
          <a:custGeom>
            <a:avLst/>
            <a:gdLst>
              <a:gd name="connsiteX0" fmla="*/ 0 w 3447102"/>
              <a:gd name="connsiteY0" fmla="*/ 0 h 1960645"/>
              <a:gd name="connsiteX1" fmla="*/ 0 w 3447102"/>
              <a:gd name="connsiteY1" fmla="*/ 1960645 h 1960645"/>
              <a:gd name="connsiteX2" fmla="*/ 3447102 w 3447102"/>
              <a:gd name="connsiteY2" fmla="*/ 1960645 h 196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7102" h="1960645">
                <a:moveTo>
                  <a:pt x="0" y="0"/>
                </a:moveTo>
                <a:lnTo>
                  <a:pt x="0" y="1960645"/>
                </a:lnTo>
                <a:lnTo>
                  <a:pt x="3447102" y="1960645"/>
                </a:lnTo>
              </a:path>
            </a:pathLst>
          </a:custGeom>
          <a:noFill/>
          <a:ln w="13926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74" name="Freeform 73">
            <a:extLst>
              <a:ext uri="{FF2B5EF4-FFF2-40B4-BE49-F238E27FC236}">
                <a16:creationId xmlns:a16="http://schemas.microsoft.com/office/drawing/2014/main" id="{94FBDC79-2F34-6AEE-D7DB-E6FF31041540}"/>
              </a:ext>
            </a:extLst>
          </p:cNvPr>
          <p:cNvSpPr/>
          <p:nvPr/>
        </p:nvSpPr>
        <p:spPr>
          <a:xfrm>
            <a:off x="9857235" y="3491904"/>
            <a:ext cx="18573" cy="52563"/>
          </a:xfrm>
          <a:custGeom>
            <a:avLst/>
            <a:gdLst>
              <a:gd name="connsiteX0" fmla="*/ 0 w 18573"/>
              <a:gd name="connsiteY0" fmla="*/ 0 h 52563"/>
              <a:gd name="connsiteX1" fmla="*/ 0 w 18573"/>
              <a:gd name="connsiteY1" fmla="*/ 52564 h 5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573" h="52563">
                <a:moveTo>
                  <a:pt x="0" y="0"/>
                </a:moveTo>
                <a:lnTo>
                  <a:pt x="0" y="52564"/>
                </a:lnTo>
              </a:path>
            </a:pathLst>
          </a:custGeom>
          <a:ln w="13926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75" name="Freeform 74">
            <a:extLst>
              <a:ext uri="{FF2B5EF4-FFF2-40B4-BE49-F238E27FC236}">
                <a16:creationId xmlns:a16="http://schemas.microsoft.com/office/drawing/2014/main" id="{A5F7549A-9C3F-BF4F-6C8F-8A035A3A0861}"/>
              </a:ext>
            </a:extLst>
          </p:cNvPr>
          <p:cNvSpPr/>
          <p:nvPr/>
        </p:nvSpPr>
        <p:spPr>
          <a:xfrm>
            <a:off x="10234468" y="3491904"/>
            <a:ext cx="18573" cy="52563"/>
          </a:xfrm>
          <a:custGeom>
            <a:avLst/>
            <a:gdLst>
              <a:gd name="connsiteX0" fmla="*/ 0 w 18573"/>
              <a:gd name="connsiteY0" fmla="*/ 0 h 52563"/>
              <a:gd name="connsiteX1" fmla="*/ 0 w 18573"/>
              <a:gd name="connsiteY1" fmla="*/ 52564 h 5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573" h="52563">
                <a:moveTo>
                  <a:pt x="0" y="0"/>
                </a:moveTo>
                <a:lnTo>
                  <a:pt x="0" y="52564"/>
                </a:lnTo>
              </a:path>
            </a:pathLst>
          </a:custGeom>
          <a:ln w="13926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76" name="Freeform 75">
            <a:extLst>
              <a:ext uri="{FF2B5EF4-FFF2-40B4-BE49-F238E27FC236}">
                <a16:creationId xmlns:a16="http://schemas.microsoft.com/office/drawing/2014/main" id="{182F0D17-B40A-FA8A-41FC-00A1896A45B9}"/>
              </a:ext>
            </a:extLst>
          </p:cNvPr>
          <p:cNvSpPr/>
          <p:nvPr/>
        </p:nvSpPr>
        <p:spPr>
          <a:xfrm>
            <a:off x="1522781" y="1583823"/>
            <a:ext cx="2692636" cy="1960645"/>
          </a:xfrm>
          <a:custGeom>
            <a:avLst/>
            <a:gdLst>
              <a:gd name="connsiteX0" fmla="*/ 2692637 w 2692636"/>
              <a:gd name="connsiteY0" fmla="*/ 1908081 h 1960645"/>
              <a:gd name="connsiteX1" fmla="*/ 2692637 w 2692636"/>
              <a:gd name="connsiteY1" fmla="*/ 1960645 h 1960645"/>
              <a:gd name="connsiteX2" fmla="*/ 2315590 w 2692636"/>
              <a:gd name="connsiteY2" fmla="*/ 1908081 h 1960645"/>
              <a:gd name="connsiteX3" fmla="*/ 2315590 w 2692636"/>
              <a:gd name="connsiteY3" fmla="*/ 1960645 h 1960645"/>
              <a:gd name="connsiteX4" fmla="*/ 1938357 w 2692636"/>
              <a:gd name="connsiteY4" fmla="*/ 1908081 h 1960645"/>
              <a:gd name="connsiteX5" fmla="*/ 1938357 w 2692636"/>
              <a:gd name="connsiteY5" fmla="*/ 1960645 h 1960645"/>
              <a:gd name="connsiteX6" fmla="*/ 1561310 w 2692636"/>
              <a:gd name="connsiteY6" fmla="*/ 1908081 h 1960645"/>
              <a:gd name="connsiteX7" fmla="*/ 1561310 w 2692636"/>
              <a:gd name="connsiteY7" fmla="*/ 1960645 h 1960645"/>
              <a:gd name="connsiteX8" fmla="*/ 1184077 w 2692636"/>
              <a:gd name="connsiteY8" fmla="*/ 1908081 h 1960645"/>
              <a:gd name="connsiteX9" fmla="*/ 1184077 w 2692636"/>
              <a:gd name="connsiteY9" fmla="*/ 1960645 h 1960645"/>
              <a:gd name="connsiteX10" fmla="*/ 51449 w 2692636"/>
              <a:gd name="connsiteY10" fmla="*/ 1908081 h 1960645"/>
              <a:gd name="connsiteX11" fmla="*/ 51449 w 2692636"/>
              <a:gd name="connsiteY11" fmla="*/ 1960645 h 1960645"/>
              <a:gd name="connsiteX12" fmla="*/ 806844 w 2692636"/>
              <a:gd name="connsiteY12" fmla="*/ 1908081 h 1960645"/>
              <a:gd name="connsiteX13" fmla="*/ 806844 w 2692636"/>
              <a:gd name="connsiteY13" fmla="*/ 1960645 h 1960645"/>
              <a:gd name="connsiteX14" fmla="*/ 429797 w 2692636"/>
              <a:gd name="connsiteY14" fmla="*/ 1908081 h 1960645"/>
              <a:gd name="connsiteX15" fmla="*/ 429797 w 2692636"/>
              <a:gd name="connsiteY15" fmla="*/ 1960645 h 1960645"/>
              <a:gd name="connsiteX16" fmla="*/ 52564 w 2692636"/>
              <a:gd name="connsiteY16" fmla="*/ 1717329 h 1960645"/>
              <a:gd name="connsiteX17" fmla="*/ 0 w 2692636"/>
              <a:gd name="connsiteY17" fmla="*/ 1717329 h 1960645"/>
              <a:gd name="connsiteX18" fmla="*/ 52564 w 2692636"/>
              <a:gd name="connsiteY18" fmla="*/ 1526391 h 1960645"/>
              <a:gd name="connsiteX19" fmla="*/ 0 w 2692636"/>
              <a:gd name="connsiteY19" fmla="*/ 1526391 h 1960645"/>
              <a:gd name="connsiteX20" fmla="*/ 52564 w 2692636"/>
              <a:gd name="connsiteY20" fmla="*/ 1335638 h 1960645"/>
              <a:gd name="connsiteX21" fmla="*/ 0 w 2692636"/>
              <a:gd name="connsiteY21" fmla="*/ 1335638 h 1960645"/>
              <a:gd name="connsiteX22" fmla="*/ 52564 w 2692636"/>
              <a:gd name="connsiteY22" fmla="*/ 1144886 h 1960645"/>
              <a:gd name="connsiteX23" fmla="*/ 0 w 2692636"/>
              <a:gd name="connsiteY23" fmla="*/ 1144886 h 1960645"/>
              <a:gd name="connsiteX24" fmla="*/ 52564 w 2692636"/>
              <a:gd name="connsiteY24" fmla="*/ 954133 h 1960645"/>
              <a:gd name="connsiteX25" fmla="*/ 0 w 2692636"/>
              <a:gd name="connsiteY25" fmla="*/ 954133 h 1960645"/>
              <a:gd name="connsiteX26" fmla="*/ 52564 w 2692636"/>
              <a:gd name="connsiteY26" fmla="*/ 763195 h 1960645"/>
              <a:gd name="connsiteX27" fmla="*/ 0 w 2692636"/>
              <a:gd name="connsiteY27" fmla="*/ 763195 h 1960645"/>
              <a:gd name="connsiteX28" fmla="*/ 52564 w 2692636"/>
              <a:gd name="connsiteY28" fmla="*/ 572443 h 1960645"/>
              <a:gd name="connsiteX29" fmla="*/ 0 w 2692636"/>
              <a:gd name="connsiteY29" fmla="*/ 572443 h 1960645"/>
              <a:gd name="connsiteX30" fmla="*/ 52564 w 2692636"/>
              <a:gd name="connsiteY30" fmla="*/ 381691 h 1960645"/>
              <a:gd name="connsiteX31" fmla="*/ 0 w 2692636"/>
              <a:gd name="connsiteY31" fmla="*/ 381691 h 1960645"/>
              <a:gd name="connsiteX32" fmla="*/ 52564 w 2692636"/>
              <a:gd name="connsiteY32" fmla="*/ 0 h 1960645"/>
              <a:gd name="connsiteX33" fmla="*/ 0 w 2692636"/>
              <a:gd name="connsiteY33" fmla="*/ 0 h 1960645"/>
              <a:gd name="connsiteX34" fmla="*/ 52564 w 2692636"/>
              <a:gd name="connsiteY34" fmla="*/ 190938 h 1960645"/>
              <a:gd name="connsiteX35" fmla="*/ 0 w 2692636"/>
              <a:gd name="connsiteY35" fmla="*/ 190938 h 196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692636" h="1960645">
                <a:moveTo>
                  <a:pt x="2692637" y="1908081"/>
                </a:moveTo>
                <a:lnTo>
                  <a:pt x="2692637" y="1960645"/>
                </a:lnTo>
                <a:moveTo>
                  <a:pt x="2315590" y="1908081"/>
                </a:moveTo>
                <a:lnTo>
                  <a:pt x="2315590" y="1960645"/>
                </a:lnTo>
                <a:moveTo>
                  <a:pt x="1938357" y="1908081"/>
                </a:moveTo>
                <a:lnTo>
                  <a:pt x="1938357" y="1960645"/>
                </a:lnTo>
                <a:moveTo>
                  <a:pt x="1561310" y="1908081"/>
                </a:moveTo>
                <a:lnTo>
                  <a:pt x="1561310" y="1960645"/>
                </a:lnTo>
                <a:moveTo>
                  <a:pt x="1184077" y="1908081"/>
                </a:moveTo>
                <a:lnTo>
                  <a:pt x="1184077" y="1960645"/>
                </a:lnTo>
                <a:moveTo>
                  <a:pt x="51449" y="1908081"/>
                </a:moveTo>
                <a:lnTo>
                  <a:pt x="51449" y="1960645"/>
                </a:lnTo>
                <a:moveTo>
                  <a:pt x="806844" y="1908081"/>
                </a:moveTo>
                <a:lnTo>
                  <a:pt x="806844" y="1960645"/>
                </a:lnTo>
                <a:moveTo>
                  <a:pt x="429797" y="1908081"/>
                </a:moveTo>
                <a:lnTo>
                  <a:pt x="429797" y="1960645"/>
                </a:lnTo>
                <a:moveTo>
                  <a:pt x="52564" y="1717329"/>
                </a:moveTo>
                <a:lnTo>
                  <a:pt x="0" y="1717329"/>
                </a:lnTo>
                <a:moveTo>
                  <a:pt x="52564" y="1526391"/>
                </a:moveTo>
                <a:lnTo>
                  <a:pt x="0" y="1526391"/>
                </a:lnTo>
                <a:moveTo>
                  <a:pt x="52564" y="1335638"/>
                </a:moveTo>
                <a:lnTo>
                  <a:pt x="0" y="1335638"/>
                </a:lnTo>
                <a:moveTo>
                  <a:pt x="52564" y="1144886"/>
                </a:moveTo>
                <a:lnTo>
                  <a:pt x="0" y="1144886"/>
                </a:lnTo>
                <a:moveTo>
                  <a:pt x="52564" y="954133"/>
                </a:moveTo>
                <a:lnTo>
                  <a:pt x="0" y="954133"/>
                </a:lnTo>
                <a:moveTo>
                  <a:pt x="52564" y="763195"/>
                </a:moveTo>
                <a:lnTo>
                  <a:pt x="0" y="763195"/>
                </a:lnTo>
                <a:moveTo>
                  <a:pt x="52564" y="572443"/>
                </a:moveTo>
                <a:lnTo>
                  <a:pt x="0" y="572443"/>
                </a:lnTo>
                <a:moveTo>
                  <a:pt x="52564" y="381691"/>
                </a:moveTo>
                <a:lnTo>
                  <a:pt x="0" y="381691"/>
                </a:lnTo>
                <a:moveTo>
                  <a:pt x="52564" y="0"/>
                </a:moveTo>
                <a:lnTo>
                  <a:pt x="0" y="0"/>
                </a:lnTo>
                <a:moveTo>
                  <a:pt x="52564" y="190938"/>
                </a:moveTo>
                <a:lnTo>
                  <a:pt x="0" y="190938"/>
                </a:lnTo>
              </a:path>
            </a:pathLst>
          </a:custGeom>
          <a:noFill/>
          <a:ln w="13926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77" name="Freeform 76">
            <a:extLst>
              <a:ext uri="{FF2B5EF4-FFF2-40B4-BE49-F238E27FC236}">
                <a16:creationId xmlns:a16="http://schemas.microsoft.com/office/drawing/2014/main" id="{62B5C8B5-21D1-D035-DFEB-A4C5C490F24D}"/>
              </a:ext>
            </a:extLst>
          </p:cNvPr>
          <p:cNvSpPr/>
          <p:nvPr/>
        </p:nvSpPr>
        <p:spPr>
          <a:xfrm>
            <a:off x="1575345" y="1531259"/>
            <a:ext cx="3447102" cy="1960645"/>
          </a:xfrm>
          <a:custGeom>
            <a:avLst/>
            <a:gdLst>
              <a:gd name="connsiteX0" fmla="*/ 0 w 3447102"/>
              <a:gd name="connsiteY0" fmla="*/ 0 h 1960645"/>
              <a:gd name="connsiteX1" fmla="*/ 0 w 3447102"/>
              <a:gd name="connsiteY1" fmla="*/ 1960645 h 1960645"/>
              <a:gd name="connsiteX2" fmla="*/ 3447103 w 3447102"/>
              <a:gd name="connsiteY2" fmla="*/ 1960645 h 196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7102" h="1960645">
                <a:moveTo>
                  <a:pt x="0" y="0"/>
                </a:moveTo>
                <a:lnTo>
                  <a:pt x="0" y="1960645"/>
                </a:lnTo>
                <a:lnTo>
                  <a:pt x="3447103" y="1960645"/>
                </a:lnTo>
              </a:path>
            </a:pathLst>
          </a:custGeom>
          <a:noFill/>
          <a:ln w="13926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78" name="Freeform 77">
            <a:extLst>
              <a:ext uri="{FF2B5EF4-FFF2-40B4-BE49-F238E27FC236}">
                <a16:creationId xmlns:a16="http://schemas.microsoft.com/office/drawing/2014/main" id="{59EB7F11-793D-74E5-16C1-ECBE96C981A5}"/>
              </a:ext>
            </a:extLst>
          </p:cNvPr>
          <p:cNvSpPr/>
          <p:nvPr/>
        </p:nvSpPr>
        <p:spPr>
          <a:xfrm>
            <a:off x="4592650" y="3491904"/>
            <a:ext cx="18573" cy="52563"/>
          </a:xfrm>
          <a:custGeom>
            <a:avLst/>
            <a:gdLst>
              <a:gd name="connsiteX0" fmla="*/ 0 w 18573"/>
              <a:gd name="connsiteY0" fmla="*/ 0 h 52563"/>
              <a:gd name="connsiteX1" fmla="*/ 0 w 18573"/>
              <a:gd name="connsiteY1" fmla="*/ 52564 h 5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573" h="52563">
                <a:moveTo>
                  <a:pt x="0" y="0"/>
                </a:moveTo>
                <a:lnTo>
                  <a:pt x="0" y="52564"/>
                </a:lnTo>
              </a:path>
            </a:pathLst>
          </a:custGeom>
          <a:ln w="13926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79" name="Freeform 78">
            <a:extLst>
              <a:ext uri="{FF2B5EF4-FFF2-40B4-BE49-F238E27FC236}">
                <a16:creationId xmlns:a16="http://schemas.microsoft.com/office/drawing/2014/main" id="{D3434DFB-5FEC-B6F6-9A9C-335E4F9C7645}"/>
              </a:ext>
            </a:extLst>
          </p:cNvPr>
          <p:cNvSpPr/>
          <p:nvPr/>
        </p:nvSpPr>
        <p:spPr>
          <a:xfrm>
            <a:off x="4969883" y="3491904"/>
            <a:ext cx="18573" cy="52563"/>
          </a:xfrm>
          <a:custGeom>
            <a:avLst/>
            <a:gdLst>
              <a:gd name="connsiteX0" fmla="*/ 0 w 18573"/>
              <a:gd name="connsiteY0" fmla="*/ 0 h 52563"/>
              <a:gd name="connsiteX1" fmla="*/ 0 w 18573"/>
              <a:gd name="connsiteY1" fmla="*/ 52564 h 5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573" h="52563">
                <a:moveTo>
                  <a:pt x="0" y="0"/>
                </a:moveTo>
                <a:lnTo>
                  <a:pt x="0" y="52564"/>
                </a:lnTo>
              </a:path>
            </a:pathLst>
          </a:custGeom>
          <a:ln w="13926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420C9816-BB5E-AA0B-BF31-DE5E79F9490E}"/>
              </a:ext>
            </a:extLst>
          </p:cNvPr>
          <p:cNvSpPr/>
          <p:nvPr/>
        </p:nvSpPr>
        <p:spPr>
          <a:xfrm>
            <a:off x="6817641" y="1566178"/>
            <a:ext cx="2810394" cy="1858117"/>
          </a:xfrm>
          <a:custGeom>
            <a:avLst/>
            <a:gdLst>
              <a:gd name="connsiteX0" fmla="*/ 61294 w 2810394"/>
              <a:gd name="connsiteY0" fmla="*/ 57021 h 1858117"/>
              <a:gd name="connsiteX1" fmla="*/ 116086 w 2810394"/>
              <a:gd name="connsiteY1" fmla="*/ 57021 h 1858117"/>
              <a:gd name="connsiteX2" fmla="*/ 88597 w 2810394"/>
              <a:gd name="connsiteY2" fmla="*/ 28604 h 1858117"/>
              <a:gd name="connsiteX3" fmla="*/ 88597 w 2810394"/>
              <a:gd name="connsiteY3" fmla="*/ 83210 h 1858117"/>
              <a:gd name="connsiteX4" fmla="*/ 44949 w 2810394"/>
              <a:gd name="connsiteY4" fmla="*/ 55907 h 1858117"/>
              <a:gd name="connsiteX5" fmla="*/ 99742 w 2810394"/>
              <a:gd name="connsiteY5" fmla="*/ 55907 h 1858117"/>
              <a:gd name="connsiteX6" fmla="*/ 72252 w 2810394"/>
              <a:gd name="connsiteY6" fmla="*/ 27489 h 1858117"/>
              <a:gd name="connsiteX7" fmla="*/ 72252 w 2810394"/>
              <a:gd name="connsiteY7" fmla="*/ 82096 h 1858117"/>
              <a:gd name="connsiteX8" fmla="*/ 30832 w 2810394"/>
              <a:gd name="connsiteY8" fmla="*/ 44763 h 1858117"/>
              <a:gd name="connsiteX9" fmla="*/ 85439 w 2810394"/>
              <a:gd name="connsiteY9" fmla="*/ 44763 h 1858117"/>
              <a:gd name="connsiteX10" fmla="*/ 58136 w 2810394"/>
              <a:gd name="connsiteY10" fmla="*/ 16345 h 1858117"/>
              <a:gd name="connsiteX11" fmla="*/ 58136 w 2810394"/>
              <a:gd name="connsiteY11" fmla="*/ 70952 h 1858117"/>
              <a:gd name="connsiteX12" fmla="*/ 0 w 2810394"/>
              <a:gd name="connsiteY12" fmla="*/ 28604 h 1858117"/>
              <a:gd name="connsiteX13" fmla="*/ 54607 w 2810394"/>
              <a:gd name="connsiteY13" fmla="*/ 28604 h 1858117"/>
              <a:gd name="connsiteX14" fmla="*/ 27489 w 2810394"/>
              <a:gd name="connsiteY14" fmla="*/ 0 h 1858117"/>
              <a:gd name="connsiteX15" fmla="*/ 27489 w 2810394"/>
              <a:gd name="connsiteY15" fmla="*/ 54607 h 1858117"/>
              <a:gd name="connsiteX16" fmla="*/ 181094 w 2810394"/>
              <a:gd name="connsiteY16" fmla="*/ 174593 h 1858117"/>
              <a:gd name="connsiteX17" fmla="*/ 235701 w 2810394"/>
              <a:gd name="connsiteY17" fmla="*/ 174593 h 1858117"/>
              <a:gd name="connsiteX18" fmla="*/ 208398 w 2810394"/>
              <a:gd name="connsiteY18" fmla="*/ 146175 h 1858117"/>
              <a:gd name="connsiteX19" fmla="*/ 208398 w 2810394"/>
              <a:gd name="connsiteY19" fmla="*/ 200782 h 1858117"/>
              <a:gd name="connsiteX20" fmla="*/ 196697 w 2810394"/>
              <a:gd name="connsiteY20" fmla="*/ 200782 h 1858117"/>
              <a:gd name="connsiteX21" fmla="*/ 251489 w 2810394"/>
              <a:gd name="connsiteY21" fmla="*/ 200782 h 1858117"/>
              <a:gd name="connsiteX22" fmla="*/ 224000 w 2810394"/>
              <a:gd name="connsiteY22" fmla="*/ 172364 h 1858117"/>
              <a:gd name="connsiteX23" fmla="*/ 224000 w 2810394"/>
              <a:gd name="connsiteY23" fmla="*/ 226971 h 1858117"/>
              <a:gd name="connsiteX24" fmla="*/ 228272 w 2810394"/>
              <a:gd name="connsiteY24" fmla="*/ 246474 h 1858117"/>
              <a:gd name="connsiteX25" fmla="*/ 282878 w 2810394"/>
              <a:gd name="connsiteY25" fmla="*/ 246474 h 1858117"/>
              <a:gd name="connsiteX26" fmla="*/ 255575 w 2810394"/>
              <a:gd name="connsiteY26" fmla="*/ 218056 h 1858117"/>
              <a:gd name="connsiteX27" fmla="*/ 255575 w 2810394"/>
              <a:gd name="connsiteY27" fmla="*/ 272663 h 1858117"/>
              <a:gd name="connsiteX28" fmla="*/ 310182 w 2810394"/>
              <a:gd name="connsiteY28" fmla="*/ 350487 h 1858117"/>
              <a:gd name="connsiteX29" fmla="*/ 364789 w 2810394"/>
              <a:gd name="connsiteY29" fmla="*/ 350487 h 1858117"/>
              <a:gd name="connsiteX30" fmla="*/ 337485 w 2810394"/>
              <a:gd name="connsiteY30" fmla="*/ 321883 h 1858117"/>
              <a:gd name="connsiteX31" fmla="*/ 337485 w 2810394"/>
              <a:gd name="connsiteY31" fmla="*/ 376490 h 1858117"/>
              <a:gd name="connsiteX32" fmla="*/ 557398 w 2810394"/>
              <a:gd name="connsiteY32" fmla="*/ 735335 h 1858117"/>
              <a:gd name="connsiteX33" fmla="*/ 612005 w 2810394"/>
              <a:gd name="connsiteY33" fmla="*/ 735335 h 1858117"/>
              <a:gd name="connsiteX34" fmla="*/ 584888 w 2810394"/>
              <a:gd name="connsiteY34" fmla="*/ 706917 h 1858117"/>
              <a:gd name="connsiteX35" fmla="*/ 584888 w 2810394"/>
              <a:gd name="connsiteY35" fmla="*/ 761709 h 1858117"/>
              <a:gd name="connsiteX36" fmla="*/ 588417 w 2810394"/>
              <a:gd name="connsiteY36" fmla="*/ 773225 h 1858117"/>
              <a:gd name="connsiteX37" fmla="*/ 643024 w 2810394"/>
              <a:gd name="connsiteY37" fmla="*/ 773225 h 1858117"/>
              <a:gd name="connsiteX38" fmla="*/ 615720 w 2810394"/>
              <a:gd name="connsiteY38" fmla="*/ 744622 h 1858117"/>
              <a:gd name="connsiteX39" fmla="*/ 615720 w 2810394"/>
              <a:gd name="connsiteY39" fmla="*/ 799228 h 1858117"/>
              <a:gd name="connsiteX40" fmla="*/ 692801 w 2810394"/>
              <a:gd name="connsiteY40" fmla="*/ 904170 h 1858117"/>
              <a:gd name="connsiteX41" fmla="*/ 747408 w 2810394"/>
              <a:gd name="connsiteY41" fmla="*/ 904170 h 1858117"/>
              <a:gd name="connsiteX42" fmla="*/ 720290 w 2810394"/>
              <a:gd name="connsiteY42" fmla="*/ 875752 h 1858117"/>
              <a:gd name="connsiteX43" fmla="*/ 720290 w 2810394"/>
              <a:gd name="connsiteY43" fmla="*/ 930359 h 1858117"/>
              <a:gd name="connsiteX44" fmla="*/ 714904 w 2810394"/>
              <a:gd name="connsiteY44" fmla="*/ 940203 h 1858117"/>
              <a:gd name="connsiteX45" fmla="*/ 769511 w 2810394"/>
              <a:gd name="connsiteY45" fmla="*/ 940203 h 1858117"/>
              <a:gd name="connsiteX46" fmla="*/ 742207 w 2810394"/>
              <a:gd name="connsiteY46" fmla="*/ 911785 h 1858117"/>
              <a:gd name="connsiteX47" fmla="*/ 742207 w 2810394"/>
              <a:gd name="connsiteY47" fmla="*/ 966392 h 1858117"/>
              <a:gd name="connsiteX48" fmla="*/ 723819 w 2810394"/>
              <a:gd name="connsiteY48" fmla="*/ 945775 h 1858117"/>
              <a:gd name="connsiteX49" fmla="*/ 778426 w 2810394"/>
              <a:gd name="connsiteY49" fmla="*/ 945775 h 1858117"/>
              <a:gd name="connsiteX50" fmla="*/ 751123 w 2810394"/>
              <a:gd name="connsiteY50" fmla="*/ 917358 h 1858117"/>
              <a:gd name="connsiteX51" fmla="*/ 751123 w 2810394"/>
              <a:gd name="connsiteY51" fmla="*/ 972150 h 1858117"/>
              <a:gd name="connsiteX52" fmla="*/ 742207 w 2810394"/>
              <a:gd name="connsiteY52" fmla="*/ 976979 h 1858117"/>
              <a:gd name="connsiteX53" fmla="*/ 797000 w 2810394"/>
              <a:gd name="connsiteY53" fmla="*/ 976979 h 1858117"/>
              <a:gd name="connsiteX54" fmla="*/ 769511 w 2810394"/>
              <a:gd name="connsiteY54" fmla="*/ 948561 h 1858117"/>
              <a:gd name="connsiteX55" fmla="*/ 769511 w 2810394"/>
              <a:gd name="connsiteY55" fmla="*/ 1003168 h 1858117"/>
              <a:gd name="connsiteX56" fmla="*/ 755395 w 2810394"/>
              <a:gd name="connsiteY56" fmla="*/ 976979 h 1858117"/>
              <a:gd name="connsiteX57" fmla="*/ 810187 w 2810394"/>
              <a:gd name="connsiteY57" fmla="*/ 976979 h 1858117"/>
              <a:gd name="connsiteX58" fmla="*/ 782698 w 2810394"/>
              <a:gd name="connsiteY58" fmla="*/ 948561 h 1858117"/>
              <a:gd name="connsiteX59" fmla="*/ 782698 w 2810394"/>
              <a:gd name="connsiteY59" fmla="*/ 1003168 h 1858117"/>
              <a:gd name="connsiteX60" fmla="*/ 760967 w 2810394"/>
              <a:gd name="connsiteY60" fmla="*/ 983666 h 1858117"/>
              <a:gd name="connsiteX61" fmla="*/ 815759 w 2810394"/>
              <a:gd name="connsiteY61" fmla="*/ 983666 h 1858117"/>
              <a:gd name="connsiteX62" fmla="*/ 788270 w 2810394"/>
              <a:gd name="connsiteY62" fmla="*/ 955248 h 1858117"/>
              <a:gd name="connsiteX63" fmla="*/ 788270 w 2810394"/>
              <a:gd name="connsiteY63" fmla="*/ 1010041 h 1858117"/>
              <a:gd name="connsiteX64" fmla="*/ 892655 w 2810394"/>
              <a:gd name="connsiteY64" fmla="*/ 1109967 h 1858117"/>
              <a:gd name="connsiteX65" fmla="*/ 947261 w 2810394"/>
              <a:gd name="connsiteY65" fmla="*/ 1109967 h 1858117"/>
              <a:gd name="connsiteX66" fmla="*/ 920144 w 2810394"/>
              <a:gd name="connsiteY66" fmla="*/ 1081364 h 1858117"/>
              <a:gd name="connsiteX67" fmla="*/ 920144 w 2810394"/>
              <a:gd name="connsiteY67" fmla="*/ 1136156 h 1858117"/>
              <a:gd name="connsiteX68" fmla="*/ 903056 w 2810394"/>
              <a:gd name="connsiteY68" fmla="*/ 1125569 h 1858117"/>
              <a:gd name="connsiteX69" fmla="*/ 957663 w 2810394"/>
              <a:gd name="connsiteY69" fmla="*/ 1125569 h 1858117"/>
              <a:gd name="connsiteX70" fmla="*/ 930360 w 2810394"/>
              <a:gd name="connsiteY70" fmla="*/ 1097151 h 1858117"/>
              <a:gd name="connsiteX71" fmla="*/ 930360 w 2810394"/>
              <a:gd name="connsiteY71" fmla="*/ 1151758 h 1858117"/>
              <a:gd name="connsiteX72" fmla="*/ 928130 w 2810394"/>
              <a:gd name="connsiteY72" fmla="*/ 1146000 h 1858117"/>
              <a:gd name="connsiteX73" fmla="*/ 982737 w 2810394"/>
              <a:gd name="connsiteY73" fmla="*/ 1146000 h 1858117"/>
              <a:gd name="connsiteX74" fmla="*/ 955620 w 2810394"/>
              <a:gd name="connsiteY74" fmla="*/ 1117583 h 1858117"/>
              <a:gd name="connsiteX75" fmla="*/ 955620 w 2810394"/>
              <a:gd name="connsiteY75" fmla="*/ 1172189 h 1858117"/>
              <a:gd name="connsiteX76" fmla="*/ 938718 w 2810394"/>
              <a:gd name="connsiteY76" fmla="*/ 1148972 h 1858117"/>
              <a:gd name="connsiteX77" fmla="*/ 993324 w 2810394"/>
              <a:gd name="connsiteY77" fmla="*/ 1148972 h 1858117"/>
              <a:gd name="connsiteX78" fmla="*/ 966021 w 2810394"/>
              <a:gd name="connsiteY78" fmla="*/ 1120554 h 1858117"/>
              <a:gd name="connsiteX79" fmla="*/ 966021 w 2810394"/>
              <a:gd name="connsiteY79" fmla="*/ 1175161 h 1858117"/>
              <a:gd name="connsiteX80" fmla="*/ 943918 w 2810394"/>
              <a:gd name="connsiteY80" fmla="*/ 1168103 h 1858117"/>
              <a:gd name="connsiteX81" fmla="*/ 998525 w 2810394"/>
              <a:gd name="connsiteY81" fmla="*/ 1168103 h 1858117"/>
              <a:gd name="connsiteX82" fmla="*/ 971222 w 2810394"/>
              <a:gd name="connsiteY82" fmla="*/ 1139500 h 1858117"/>
              <a:gd name="connsiteX83" fmla="*/ 971222 w 2810394"/>
              <a:gd name="connsiteY83" fmla="*/ 1194106 h 1858117"/>
              <a:gd name="connsiteX84" fmla="*/ 973265 w 2810394"/>
              <a:gd name="connsiteY84" fmla="*/ 1168103 h 1858117"/>
              <a:gd name="connsiteX85" fmla="*/ 1027872 w 2810394"/>
              <a:gd name="connsiteY85" fmla="*/ 1168103 h 1858117"/>
              <a:gd name="connsiteX86" fmla="*/ 1000568 w 2810394"/>
              <a:gd name="connsiteY86" fmla="*/ 1139500 h 1858117"/>
              <a:gd name="connsiteX87" fmla="*/ 1000568 w 2810394"/>
              <a:gd name="connsiteY87" fmla="*/ 1194106 h 1858117"/>
              <a:gd name="connsiteX88" fmla="*/ 953391 w 2810394"/>
              <a:gd name="connsiteY88" fmla="*/ 1168103 h 1858117"/>
              <a:gd name="connsiteX89" fmla="*/ 1007998 w 2810394"/>
              <a:gd name="connsiteY89" fmla="*/ 1168103 h 1858117"/>
              <a:gd name="connsiteX90" fmla="*/ 980694 w 2810394"/>
              <a:gd name="connsiteY90" fmla="*/ 1139500 h 1858117"/>
              <a:gd name="connsiteX91" fmla="*/ 980694 w 2810394"/>
              <a:gd name="connsiteY91" fmla="*/ 1194106 h 1858117"/>
              <a:gd name="connsiteX92" fmla="*/ 976979 w 2810394"/>
              <a:gd name="connsiteY92" fmla="*/ 1168103 h 1858117"/>
              <a:gd name="connsiteX93" fmla="*/ 1031586 w 2810394"/>
              <a:gd name="connsiteY93" fmla="*/ 1168103 h 1858117"/>
              <a:gd name="connsiteX94" fmla="*/ 1004283 w 2810394"/>
              <a:gd name="connsiteY94" fmla="*/ 1139500 h 1858117"/>
              <a:gd name="connsiteX95" fmla="*/ 1004283 w 2810394"/>
              <a:gd name="connsiteY95" fmla="*/ 1194106 h 1858117"/>
              <a:gd name="connsiteX96" fmla="*/ 982923 w 2810394"/>
              <a:gd name="connsiteY96" fmla="*/ 1168103 h 1858117"/>
              <a:gd name="connsiteX97" fmla="*/ 1037530 w 2810394"/>
              <a:gd name="connsiteY97" fmla="*/ 1168103 h 1858117"/>
              <a:gd name="connsiteX98" fmla="*/ 1010227 w 2810394"/>
              <a:gd name="connsiteY98" fmla="*/ 1139500 h 1858117"/>
              <a:gd name="connsiteX99" fmla="*/ 1010227 w 2810394"/>
              <a:gd name="connsiteY99" fmla="*/ 1194106 h 1858117"/>
              <a:gd name="connsiteX100" fmla="*/ 988867 w 2810394"/>
              <a:gd name="connsiteY100" fmla="*/ 1168103 h 1858117"/>
              <a:gd name="connsiteX101" fmla="*/ 1043474 w 2810394"/>
              <a:gd name="connsiteY101" fmla="*/ 1168103 h 1858117"/>
              <a:gd name="connsiteX102" fmla="*/ 1016170 w 2810394"/>
              <a:gd name="connsiteY102" fmla="*/ 1139500 h 1858117"/>
              <a:gd name="connsiteX103" fmla="*/ 1016170 w 2810394"/>
              <a:gd name="connsiteY103" fmla="*/ 1194106 h 1858117"/>
              <a:gd name="connsiteX104" fmla="*/ 1016170 w 2810394"/>
              <a:gd name="connsiteY104" fmla="*/ 1179248 h 1858117"/>
              <a:gd name="connsiteX105" fmla="*/ 1070777 w 2810394"/>
              <a:gd name="connsiteY105" fmla="*/ 1179248 h 1858117"/>
              <a:gd name="connsiteX106" fmla="*/ 1043474 w 2810394"/>
              <a:gd name="connsiteY106" fmla="*/ 1150829 h 1858117"/>
              <a:gd name="connsiteX107" fmla="*/ 1043474 w 2810394"/>
              <a:gd name="connsiteY107" fmla="*/ 1205622 h 1858117"/>
              <a:gd name="connsiteX108" fmla="*/ 1035858 w 2810394"/>
              <a:gd name="connsiteY108" fmla="*/ 1189649 h 1858117"/>
              <a:gd name="connsiteX109" fmla="*/ 1090465 w 2810394"/>
              <a:gd name="connsiteY109" fmla="*/ 1189649 h 1858117"/>
              <a:gd name="connsiteX110" fmla="*/ 1063162 w 2810394"/>
              <a:gd name="connsiteY110" fmla="*/ 1161231 h 1858117"/>
              <a:gd name="connsiteX111" fmla="*/ 1063162 w 2810394"/>
              <a:gd name="connsiteY111" fmla="*/ 1215838 h 1858117"/>
              <a:gd name="connsiteX112" fmla="*/ 1041245 w 2810394"/>
              <a:gd name="connsiteY112" fmla="*/ 1189649 h 1858117"/>
              <a:gd name="connsiteX113" fmla="*/ 1095851 w 2810394"/>
              <a:gd name="connsiteY113" fmla="*/ 1189649 h 1858117"/>
              <a:gd name="connsiteX114" fmla="*/ 1068548 w 2810394"/>
              <a:gd name="connsiteY114" fmla="*/ 1161231 h 1858117"/>
              <a:gd name="connsiteX115" fmla="*/ 1068548 w 2810394"/>
              <a:gd name="connsiteY115" fmla="*/ 1215838 h 1858117"/>
              <a:gd name="connsiteX116" fmla="*/ 1070963 w 2810394"/>
              <a:gd name="connsiteY116" fmla="*/ 1189649 h 1858117"/>
              <a:gd name="connsiteX117" fmla="*/ 1125569 w 2810394"/>
              <a:gd name="connsiteY117" fmla="*/ 1189649 h 1858117"/>
              <a:gd name="connsiteX118" fmla="*/ 1098266 w 2810394"/>
              <a:gd name="connsiteY118" fmla="*/ 1161231 h 1858117"/>
              <a:gd name="connsiteX119" fmla="*/ 1098266 w 2810394"/>
              <a:gd name="connsiteY119" fmla="*/ 1215838 h 1858117"/>
              <a:gd name="connsiteX120" fmla="*/ 1120555 w 2810394"/>
              <a:gd name="connsiteY120" fmla="*/ 1229211 h 1858117"/>
              <a:gd name="connsiteX121" fmla="*/ 1175162 w 2810394"/>
              <a:gd name="connsiteY121" fmla="*/ 1229211 h 1858117"/>
              <a:gd name="connsiteX122" fmla="*/ 1147858 w 2810394"/>
              <a:gd name="connsiteY122" fmla="*/ 1200607 h 1858117"/>
              <a:gd name="connsiteX123" fmla="*/ 1147858 w 2810394"/>
              <a:gd name="connsiteY123" fmla="*/ 1255214 h 1858117"/>
              <a:gd name="connsiteX124" fmla="*/ 1214724 w 2810394"/>
              <a:gd name="connsiteY124" fmla="*/ 1344925 h 1858117"/>
              <a:gd name="connsiteX125" fmla="*/ 1269331 w 2810394"/>
              <a:gd name="connsiteY125" fmla="*/ 1344925 h 1858117"/>
              <a:gd name="connsiteX126" fmla="*/ 1242027 w 2810394"/>
              <a:gd name="connsiteY126" fmla="*/ 1316322 h 1858117"/>
              <a:gd name="connsiteX127" fmla="*/ 1242027 w 2810394"/>
              <a:gd name="connsiteY127" fmla="*/ 1371114 h 1858117"/>
              <a:gd name="connsiteX128" fmla="*/ 1273974 w 2810394"/>
              <a:gd name="connsiteY128" fmla="*/ 1379658 h 1858117"/>
              <a:gd name="connsiteX129" fmla="*/ 1328580 w 2810394"/>
              <a:gd name="connsiteY129" fmla="*/ 1379658 h 1858117"/>
              <a:gd name="connsiteX130" fmla="*/ 1301278 w 2810394"/>
              <a:gd name="connsiteY130" fmla="*/ 1351055 h 1858117"/>
              <a:gd name="connsiteX131" fmla="*/ 1301278 w 2810394"/>
              <a:gd name="connsiteY131" fmla="*/ 1405661 h 1858117"/>
              <a:gd name="connsiteX132" fmla="*/ 1283446 w 2810394"/>
              <a:gd name="connsiteY132" fmla="*/ 1385416 h 1858117"/>
              <a:gd name="connsiteX133" fmla="*/ 1338053 w 2810394"/>
              <a:gd name="connsiteY133" fmla="*/ 1385416 h 1858117"/>
              <a:gd name="connsiteX134" fmla="*/ 1310750 w 2810394"/>
              <a:gd name="connsiteY134" fmla="*/ 1356998 h 1858117"/>
              <a:gd name="connsiteX135" fmla="*/ 1310750 w 2810394"/>
              <a:gd name="connsiteY135" fmla="*/ 1411605 h 1858117"/>
              <a:gd name="connsiteX136" fmla="*/ 1367028 w 2810394"/>
              <a:gd name="connsiteY136" fmla="*/ 1409005 h 1858117"/>
              <a:gd name="connsiteX137" fmla="*/ 1421635 w 2810394"/>
              <a:gd name="connsiteY137" fmla="*/ 1409005 h 1858117"/>
              <a:gd name="connsiteX138" fmla="*/ 1394332 w 2810394"/>
              <a:gd name="connsiteY138" fmla="*/ 1380401 h 1858117"/>
              <a:gd name="connsiteX139" fmla="*/ 1394332 w 2810394"/>
              <a:gd name="connsiteY139" fmla="*/ 1435008 h 1858117"/>
              <a:gd name="connsiteX140" fmla="*/ 1526019 w 2810394"/>
              <a:gd name="connsiteY140" fmla="*/ 1469741 h 1858117"/>
              <a:gd name="connsiteX141" fmla="*/ 1580626 w 2810394"/>
              <a:gd name="connsiteY141" fmla="*/ 1469741 h 1858117"/>
              <a:gd name="connsiteX142" fmla="*/ 1553323 w 2810394"/>
              <a:gd name="connsiteY142" fmla="*/ 1441323 h 1858117"/>
              <a:gd name="connsiteX143" fmla="*/ 1553323 w 2810394"/>
              <a:gd name="connsiteY143" fmla="*/ 1495930 h 1858117"/>
              <a:gd name="connsiteX144" fmla="*/ 1560752 w 2810394"/>
              <a:gd name="connsiteY144" fmla="*/ 1484971 h 1858117"/>
              <a:gd name="connsiteX145" fmla="*/ 1615359 w 2810394"/>
              <a:gd name="connsiteY145" fmla="*/ 1484971 h 1858117"/>
              <a:gd name="connsiteX146" fmla="*/ 1588056 w 2810394"/>
              <a:gd name="connsiteY146" fmla="*/ 1456554 h 1858117"/>
              <a:gd name="connsiteX147" fmla="*/ 1588056 w 2810394"/>
              <a:gd name="connsiteY147" fmla="*/ 1511160 h 1858117"/>
              <a:gd name="connsiteX148" fmla="*/ 1563724 w 2810394"/>
              <a:gd name="connsiteY148" fmla="*/ 1484971 h 1858117"/>
              <a:gd name="connsiteX149" fmla="*/ 1618331 w 2810394"/>
              <a:gd name="connsiteY149" fmla="*/ 1484971 h 1858117"/>
              <a:gd name="connsiteX150" fmla="*/ 1591213 w 2810394"/>
              <a:gd name="connsiteY150" fmla="*/ 1456554 h 1858117"/>
              <a:gd name="connsiteX151" fmla="*/ 1591213 w 2810394"/>
              <a:gd name="connsiteY151" fmla="*/ 1511160 h 1858117"/>
              <a:gd name="connsiteX152" fmla="*/ 1588056 w 2810394"/>
              <a:gd name="connsiteY152" fmla="*/ 1487014 h 1858117"/>
              <a:gd name="connsiteX153" fmla="*/ 1642663 w 2810394"/>
              <a:gd name="connsiteY153" fmla="*/ 1487014 h 1858117"/>
              <a:gd name="connsiteX154" fmla="*/ 1615359 w 2810394"/>
              <a:gd name="connsiteY154" fmla="*/ 1458597 h 1858117"/>
              <a:gd name="connsiteX155" fmla="*/ 1615359 w 2810394"/>
              <a:gd name="connsiteY155" fmla="*/ 1513203 h 1858117"/>
              <a:gd name="connsiteX156" fmla="*/ 1618517 w 2810394"/>
              <a:gd name="connsiteY156" fmla="*/ 1487014 h 1858117"/>
              <a:gd name="connsiteX157" fmla="*/ 1673124 w 2810394"/>
              <a:gd name="connsiteY157" fmla="*/ 1487014 h 1858117"/>
              <a:gd name="connsiteX158" fmla="*/ 1645820 w 2810394"/>
              <a:gd name="connsiteY158" fmla="*/ 1458597 h 1858117"/>
              <a:gd name="connsiteX159" fmla="*/ 1645820 w 2810394"/>
              <a:gd name="connsiteY159" fmla="*/ 1513203 h 1858117"/>
              <a:gd name="connsiteX160" fmla="*/ 1721973 w 2810394"/>
              <a:gd name="connsiteY160" fmla="*/ 1535120 h 1858117"/>
              <a:gd name="connsiteX161" fmla="*/ 1776765 w 2810394"/>
              <a:gd name="connsiteY161" fmla="*/ 1535120 h 1858117"/>
              <a:gd name="connsiteX162" fmla="*/ 1749276 w 2810394"/>
              <a:gd name="connsiteY162" fmla="*/ 1506703 h 1858117"/>
              <a:gd name="connsiteX163" fmla="*/ 1749276 w 2810394"/>
              <a:gd name="connsiteY163" fmla="*/ 1561309 h 1858117"/>
              <a:gd name="connsiteX164" fmla="*/ 1738689 w 2810394"/>
              <a:gd name="connsiteY164" fmla="*/ 1535120 h 1858117"/>
              <a:gd name="connsiteX165" fmla="*/ 1793482 w 2810394"/>
              <a:gd name="connsiteY165" fmla="*/ 1535120 h 1858117"/>
              <a:gd name="connsiteX166" fmla="*/ 1765993 w 2810394"/>
              <a:gd name="connsiteY166" fmla="*/ 1506703 h 1858117"/>
              <a:gd name="connsiteX167" fmla="*/ 1765993 w 2810394"/>
              <a:gd name="connsiteY167" fmla="*/ 1561309 h 1858117"/>
              <a:gd name="connsiteX168" fmla="*/ 1819856 w 2810394"/>
              <a:gd name="connsiteY168" fmla="*/ 1557223 h 1858117"/>
              <a:gd name="connsiteX169" fmla="*/ 1874463 w 2810394"/>
              <a:gd name="connsiteY169" fmla="*/ 1557223 h 1858117"/>
              <a:gd name="connsiteX170" fmla="*/ 1847160 w 2810394"/>
              <a:gd name="connsiteY170" fmla="*/ 1528805 h 1858117"/>
              <a:gd name="connsiteX171" fmla="*/ 1847160 w 2810394"/>
              <a:gd name="connsiteY171" fmla="*/ 1583412 h 1858117"/>
              <a:gd name="connsiteX172" fmla="*/ 1825986 w 2810394"/>
              <a:gd name="connsiteY172" fmla="*/ 1557223 h 1858117"/>
              <a:gd name="connsiteX173" fmla="*/ 1880592 w 2810394"/>
              <a:gd name="connsiteY173" fmla="*/ 1557223 h 1858117"/>
              <a:gd name="connsiteX174" fmla="*/ 1853475 w 2810394"/>
              <a:gd name="connsiteY174" fmla="*/ 1528805 h 1858117"/>
              <a:gd name="connsiteX175" fmla="*/ 1853475 w 2810394"/>
              <a:gd name="connsiteY175" fmla="*/ 1583412 h 1858117"/>
              <a:gd name="connsiteX176" fmla="*/ 1847160 w 2810394"/>
              <a:gd name="connsiteY176" fmla="*/ 1556109 h 1858117"/>
              <a:gd name="connsiteX177" fmla="*/ 1901767 w 2810394"/>
              <a:gd name="connsiteY177" fmla="*/ 1556109 h 1858117"/>
              <a:gd name="connsiteX178" fmla="*/ 1874463 w 2810394"/>
              <a:gd name="connsiteY178" fmla="*/ 1527505 h 1858117"/>
              <a:gd name="connsiteX179" fmla="*/ 1874463 w 2810394"/>
              <a:gd name="connsiteY179" fmla="*/ 1582112 h 1858117"/>
              <a:gd name="connsiteX180" fmla="*/ 1904738 w 2810394"/>
              <a:gd name="connsiteY180" fmla="*/ 1556109 h 1858117"/>
              <a:gd name="connsiteX181" fmla="*/ 1959531 w 2810394"/>
              <a:gd name="connsiteY181" fmla="*/ 1556109 h 1858117"/>
              <a:gd name="connsiteX182" fmla="*/ 1932042 w 2810394"/>
              <a:gd name="connsiteY182" fmla="*/ 1527505 h 1858117"/>
              <a:gd name="connsiteX183" fmla="*/ 1932042 w 2810394"/>
              <a:gd name="connsiteY183" fmla="*/ 1582112 h 1858117"/>
              <a:gd name="connsiteX184" fmla="*/ 2040327 w 2810394"/>
              <a:gd name="connsiteY184" fmla="*/ 1582298 h 1858117"/>
              <a:gd name="connsiteX185" fmla="*/ 2095119 w 2810394"/>
              <a:gd name="connsiteY185" fmla="*/ 1582298 h 1858117"/>
              <a:gd name="connsiteX186" fmla="*/ 2067816 w 2810394"/>
              <a:gd name="connsiteY186" fmla="*/ 1553880 h 1858117"/>
              <a:gd name="connsiteX187" fmla="*/ 2067816 w 2810394"/>
              <a:gd name="connsiteY187" fmla="*/ 1608487 h 1858117"/>
              <a:gd name="connsiteX188" fmla="*/ 2055186 w 2810394"/>
              <a:gd name="connsiteY188" fmla="*/ 1581183 h 1858117"/>
              <a:gd name="connsiteX189" fmla="*/ 2109978 w 2810394"/>
              <a:gd name="connsiteY189" fmla="*/ 1581183 h 1858117"/>
              <a:gd name="connsiteX190" fmla="*/ 2082489 w 2810394"/>
              <a:gd name="connsiteY190" fmla="*/ 1552766 h 1858117"/>
              <a:gd name="connsiteX191" fmla="*/ 2082489 w 2810394"/>
              <a:gd name="connsiteY191" fmla="*/ 1607372 h 1858117"/>
              <a:gd name="connsiteX192" fmla="*/ 2070788 w 2810394"/>
              <a:gd name="connsiteY192" fmla="*/ 1581183 h 1858117"/>
              <a:gd name="connsiteX193" fmla="*/ 2125395 w 2810394"/>
              <a:gd name="connsiteY193" fmla="*/ 1581183 h 1858117"/>
              <a:gd name="connsiteX194" fmla="*/ 2098277 w 2810394"/>
              <a:gd name="connsiteY194" fmla="*/ 1552766 h 1858117"/>
              <a:gd name="connsiteX195" fmla="*/ 2098277 w 2810394"/>
              <a:gd name="connsiteY195" fmla="*/ 1607372 h 1858117"/>
              <a:gd name="connsiteX196" fmla="*/ 2075059 w 2810394"/>
              <a:gd name="connsiteY196" fmla="*/ 1581183 h 1858117"/>
              <a:gd name="connsiteX197" fmla="*/ 2129666 w 2810394"/>
              <a:gd name="connsiteY197" fmla="*/ 1581183 h 1858117"/>
              <a:gd name="connsiteX198" fmla="*/ 2102363 w 2810394"/>
              <a:gd name="connsiteY198" fmla="*/ 1552766 h 1858117"/>
              <a:gd name="connsiteX199" fmla="*/ 2102363 w 2810394"/>
              <a:gd name="connsiteY199" fmla="*/ 1607372 h 1858117"/>
              <a:gd name="connsiteX200" fmla="*/ 2180002 w 2810394"/>
              <a:gd name="connsiteY200" fmla="*/ 1622046 h 1858117"/>
              <a:gd name="connsiteX201" fmla="*/ 2234609 w 2810394"/>
              <a:gd name="connsiteY201" fmla="*/ 1622046 h 1858117"/>
              <a:gd name="connsiteX202" fmla="*/ 2207305 w 2810394"/>
              <a:gd name="connsiteY202" fmla="*/ 1593442 h 1858117"/>
              <a:gd name="connsiteX203" fmla="*/ 2207305 w 2810394"/>
              <a:gd name="connsiteY203" fmla="*/ 1648235 h 1858117"/>
              <a:gd name="connsiteX204" fmla="*/ 2199690 w 2810394"/>
              <a:gd name="connsiteY204" fmla="*/ 1623160 h 1858117"/>
              <a:gd name="connsiteX205" fmla="*/ 2254482 w 2810394"/>
              <a:gd name="connsiteY205" fmla="*/ 1623160 h 1858117"/>
              <a:gd name="connsiteX206" fmla="*/ 2226993 w 2810394"/>
              <a:gd name="connsiteY206" fmla="*/ 1594557 h 1858117"/>
              <a:gd name="connsiteX207" fmla="*/ 2226993 w 2810394"/>
              <a:gd name="connsiteY207" fmla="*/ 1649163 h 1858117"/>
              <a:gd name="connsiteX208" fmla="*/ 2333049 w 2810394"/>
              <a:gd name="connsiteY208" fmla="*/ 1622046 h 1858117"/>
              <a:gd name="connsiteX209" fmla="*/ 2387842 w 2810394"/>
              <a:gd name="connsiteY209" fmla="*/ 1622046 h 1858117"/>
              <a:gd name="connsiteX210" fmla="*/ 2360539 w 2810394"/>
              <a:gd name="connsiteY210" fmla="*/ 1593442 h 1858117"/>
              <a:gd name="connsiteX211" fmla="*/ 2360539 w 2810394"/>
              <a:gd name="connsiteY211" fmla="*/ 1648235 h 1858117"/>
              <a:gd name="connsiteX212" fmla="*/ 2597911 w 2810394"/>
              <a:gd name="connsiteY212" fmla="*/ 1743147 h 1858117"/>
              <a:gd name="connsiteX213" fmla="*/ 2652518 w 2810394"/>
              <a:gd name="connsiteY213" fmla="*/ 1743147 h 1858117"/>
              <a:gd name="connsiteX214" fmla="*/ 2625214 w 2810394"/>
              <a:gd name="connsiteY214" fmla="*/ 1714729 h 1858117"/>
              <a:gd name="connsiteX215" fmla="*/ 2625214 w 2810394"/>
              <a:gd name="connsiteY215" fmla="*/ 1769335 h 1858117"/>
              <a:gd name="connsiteX216" fmla="*/ 2755788 w 2810394"/>
              <a:gd name="connsiteY216" fmla="*/ 1831929 h 1858117"/>
              <a:gd name="connsiteX217" fmla="*/ 2810395 w 2810394"/>
              <a:gd name="connsiteY217" fmla="*/ 1831929 h 1858117"/>
              <a:gd name="connsiteX218" fmla="*/ 2783091 w 2810394"/>
              <a:gd name="connsiteY218" fmla="*/ 1803511 h 1858117"/>
              <a:gd name="connsiteX219" fmla="*/ 2783091 w 2810394"/>
              <a:gd name="connsiteY219" fmla="*/ 1858118 h 1858117"/>
              <a:gd name="connsiteX220" fmla="*/ 27489 w 2810394"/>
              <a:gd name="connsiteY220" fmla="*/ 27303 h 1858117"/>
              <a:gd name="connsiteX221" fmla="*/ 27489 w 2810394"/>
              <a:gd name="connsiteY221" fmla="*/ 42534 h 1858117"/>
              <a:gd name="connsiteX222" fmla="*/ 57951 w 2810394"/>
              <a:gd name="connsiteY222" fmla="*/ 42534 h 1858117"/>
              <a:gd name="connsiteX223" fmla="*/ 57951 w 2810394"/>
              <a:gd name="connsiteY223" fmla="*/ 57579 h 1858117"/>
              <a:gd name="connsiteX224" fmla="*/ 98627 w 2810394"/>
              <a:gd name="connsiteY224" fmla="*/ 57579 h 1858117"/>
              <a:gd name="connsiteX225" fmla="*/ 98627 w 2810394"/>
              <a:gd name="connsiteY225" fmla="*/ 72066 h 1858117"/>
              <a:gd name="connsiteX226" fmla="*/ 113857 w 2810394"/>
              <a:gd name="connsiteY226" fmla="*/ 72066 h 1858117"/>
              <a:gd name="connsiteX227" fmla="*/ 113857 w 2810394"/>
              <a:gd name="connsiteY227" fmla="*/ 88040 h 1858117"/>
              <a:gd name="connsiteX228" fmla="*/ 119430 w 2810394"/>
              <a:gd name="connsiteY228" fmla="*/ 88040 h 1858117"/>
              <a:gd name="connsiteX229" fmla="*/ 119430 w 2810394"/>
              <a:gd name="connsiteY229" fmla="*/ 97884 h 1858117"/>
              <a:gd name="connsiteX230" fmla="*/ 127973 w 2810394"/>
              <a:gd name="connsiteY230" fmla="*/ 97884 h 1858117"/>
              <a:gd name="connsiteX231" fmla="*/ 127973 w 2810394"/>
              <a:gd name="connsiteY231" fmla="*/ 107728 h 1858117"/>
              <a:gd name="connsiteX232" fmla="*/ 138003 w 2810394"/>
              <a:gd name="connsiteY232" fmla="*/ 107728 h 1858117"/>
              <a:gd name="connsiteX233" fmla="*/ 138003 w 2810394"/>
              <a:gd name="connsiteY233" fmla="*/ 113671 h 1858117"/>
              <a:gd name="connsiteX234" fmla="*/ 154720 w 2810394"/>
              <a:gd name="connsiteY234" fmla="*/ 113671 h 1858117"/>
              <a:gd name="connsiteX235" fmla="*/ 154720 w 2810394"/>
              <a:gd name="connsiteY235" fmla="*/ 123701 h 1858117"/>
              <a:gd name="connsiteX236" fmla="*/ 159920 w 2810394"/>
              <a:gd name="connsiteY236" fmla="*/ 123701 h 1858117"/>
              <a:gd name="connsiteX237" fmla="*/ 159920 w 2810394"/>
              <a:gd name="connsiteY237" fmla="*/ 144132 h 1858117"/>
              <a:gd name="connsiteX238" fmla="*/ 189824 w 2810394"/>
              <a:gd name="connsiteY238" fmla="*/ 144132 h 1858117"/>
              <a:gd name="connsiteX239" fmla="*/ 189824 w 2810394"/>
              <a:gd name="connsiteY239" fmla="*/ 158806 h 1858117"/>
              <a:gd name="connsiteX240" fmla="*/ 205240 w 2810394"/>
              <a:gd name="connsiteY240" fmla="*/ 158806 h 1858117"/>
              <a:gd name="connsiteX241" fmla="*/ 205240 w 2810394"/>
              <a:gd name="connsiteY241" fmla="*/ 174408 h 1858117"/>
              <a:gd name="connsiteX242" fmla="*/ 221213 w 2810394"/>
              <a:gd name="connsiteY242" fmla="*/ 174408 h 1858117"/>
              <a:gd name="connsiteX243" fmla="*/ 221213 w 2810394"/>
              <a:gd name="connsiteY243" fmla="*/ 202454 h 1858117"/>
              <a:gd name="connsiteX244" fmla="*/ 225857 w 2810394"/>
              <a:gd name="connsiteY244" fmla="*/ 202454 h 1858117"/>
              <a:gd name="connsiteX245" fmla="*/ 225857 w 2810394"/>
              <a:gd name="connsiteY245" fmla="*/ 219542 h 1858117"/>
              <a:gd name="connsiteX246" fmla="*/ 231429 w 2810394"/>
              <a:gd name="connsiteY246" fmla="*/ 219542 h 1858117"/>
              <a:gd name="connsiteX247" fmla="*/ 231429 w 2810394"/>
              <a:gd name="connsiteY247" fmla="*/ 229943 h 1858117"/>
              <a:gd name="connsiteX248" fmla="*/ 239973 w 2810394"/>
              <a:gd name="connsiteY248" fmla="*/ 229943 h 1858117"/>
              <a:gd name="connsiteX249" fmla="*/ 239973 w 2810394"/>
              <a:gd name="connsiteY249" fmla="*/ 234587 h 1858117"/>
              <a:gd name="connsiteX250" fmla="*/ 246288 w 2810394"/>
              <a:gd name="connsiteY250" fmla="*/ 234587 h 1858117"/>
              <a:gd name="connsiteX251" fmla="*/ 246288 w 2810394"/>
              <a:gd name="connsiteY251" fmla="*/ 246288 h 1858117"/>
              <a:gd name="connsiteX252" fmla="*/ 270992 w 2810394"/>
              <a:gd name="connsiteY252" fmla="*/ 246288 h 1858117"/>
              <a:gd name="connsiteX253" fmla="*/ 270992 w 2810394"/>
              <a:gd name="connsiteY253" fmla="*/ 267091 h 1858117"/>
              <a:gd name="connsiteX254" fmla="*/ 276006 w 2810394"/>
              <a:gd name="connsiteY254" fmla="*/ 267091 h 1858117"/>
              <a:gd name="connsiteX255" fmla="*/ 276006 w 2810394"/>
              <a:gd name="connsiteY255" fmla="*/ 280278 h 1858117"/>
              <a:gd name="connsiteX256" fmla="*/ 281393 w 2810394"/>
              <a:gd name="connsiteY256" fmla="*/ 280278 h 1858117"/>
              <a:gd name="connsiteX257" fmla="*/ 281393 w 2810394"/>
              <a:gd name="connsiteY257" fmla="*/ 284921 h 1858117"/>
              <a:gd name="connsiteX258" fmla="*/ 285850 w 2810394"/>
              <a:gd name="connsiteY258" fmla="*/ 284921 h 1858117"/>
              <a:gd name="connsiteX259" fmla="*/ 285850 w 2810394"/>
              <a:gd name="connsiteY259" fmla="*/ 307210 h 1858117"/>
              <a:gd name="connsiteX260" fmla="*/ 291608 w 2810394"/>
              <a:gd name="connsiteY260" fmla="*/ 307210 h 1858117"/>
              <a:gd name="connsiteX261" fmla="*/ 291608 w 2810394"/>
              <a:gd name="connsiteY261" fmla="*/ 315568 h 1858117"/>
              <a:gd name="connsiteX262" fmla="*/ 296995 w 2810394"/>
              <a:gd name="connsiteY262" fmla="*/ 315568 h 1858117"/>
              <a:gd name="connsiteX263" fmla="*/ 296995 w 2810394"/>
              <a:gd name="connsiteY263" fmla="*/ 322440 h 1858117"/>
              <a:gd name="connsiteX264" fmla="*/ 301081 w 2810394"/>
              <a:gd name="connsiteY264" fmla="*/ 322440 h 1858117"/>
              <a:gd name="connsiteX265" fmla="*/ 301081 w 2810394"/>
              <a:gd name="connsiteY265" fmla="*/ 330056 h 1858117"/>
              <a:gd name="connsiteX266" fmla="*/ 322255 w 2810394"/>
              <a:gd name="connsiteY266" fmla="*/ 330056 h 1858117"/>
              <a:gd name="connsiteX267" fmla="*/ 322255 w 2810394"/>
              <a:gd name="connsiteY267" fmla="*/ 350673 h 1858117"/>
              <a:gd name="connsiteX268" fmla="*/ 352716 w 2810394"/>
              <a:gd name="connsiteY268" fmla="*/ 350673 h 1858117"/>
              <a:gd name="connsiteX269" fmla="*/ 352716 w 2810394"/>
              <a:gd name="connsiteY269" fmla="*/ 375004 h 1858117"/>
              <a:gd name="connsiteX270" fmla="*/ 366460 w 2810394"/>
              <a:gd name="connsiteY270" fmla="*/ 375004 h 1858117"/>
              <a:gd name="connsiteX271" fmla="*/ 366460 w 2810394"/>
              <a:gd name="connsiteY271" fmla="*/ 381319 h 1858117"/>
              <a:gd name="connsiteX272" fmla="*/ 372590 w 2810394"/>
              <a:gd name="connsiteY272" fmla="*/ 381319 h 1858117"/>
              <a:gd name="connsiteX273" fmla="*/ 372590 w 2810394"/>
              <a:gd name="connsiteY273" fmla="*/ 385963 h 1858117"/>
              <a:gd name="connsiteX274" fmla="*/ 377976 w 2810394"/>
              <a:gd name="connsiteY274" fmla="*/ 385963 h 1858117"/>
              <a:gd name="connsiteX275" fmla="*/ 377976 w 2810394"/>
              <a:gd name="connsiteY275" fmla="*/ 393392 h 1858117"/>
              <a:gd name="connsiteX276" fmla="*/ 395807 w 2810394"/>
              <a:gd name="connsiteY276" fmla="*/ 393392 h 1858117"/>
              <a:gd name="connsiteX277" fmla="*/ 395807 w 2810394"/>
              <a:gd name="connsiteY277" fmla="*/ 410851 h 1858117"/>
              <a:gd name="connsiteX278" fmla="*/ 402865 w 2810394"/>
              <a:gd name="connsiteY278" fmla="*/ 410851 h 1858117"/>
              <a:gd name="connsiteX279" fmla="*/ 402865 w 2810394"/>
              <a:gd name="connsiteY279" fmla="*/ 422181 h 1858117"/>
              <a:gd name="connsiteX280" fmla="*/ 408808 w 2810394"/>
              <a:gd name="connsiteY280" fmla="*/ 422181 h 1858117"/>
              <a:gd name="connsiteX281" fmla="*/ 408808 w 2810394"/>
              <a:gd name="connsiteY281" fmla="*/ 456728 h 1858117"/>
              <a:gd name="connsiteX282" fmla="*/ 413266 w 2810394"/>
              <a:gd name="connsiteY282" fmla="*/ 456728 h 1858117"/>
              <a:gd name="connsiteX283" fmla="*/ 413266 w 2810394"/>
              <a:gd name="connsiteY283" fmla="*/ 466573 h 1858117"/>
              <a:gd name="connsiteX284" fmla="*/ 423482 w 2810394"/>
              <a:gd name="connsiteY284" fmla="*/ 466573 h 1858117"/>
              <a:gd name="connsiteX285" fmla="*/ 423482 w 2810394"/>
              <a:gd name="connsiteY285" fmla="*/ 476974 h 1858117"/>
              <a:gd name="connsiteX286" fmla="*/ 428311 w 2810394"/>
              <a:gd name="connsiteY286" fmla="*/ 476974 h 1858117"/>
              <a:gd name="connsiteX287" fmla="*/ 428311 w 2810394"/>
              <a:gd name="connsiteY287" fmla="*/ 489233 h 1858117"/>
              <a:gd name="connsiteX288" fmla="*/ 432769 w 2810394"/>
              <a:gd name="connsiteY288" fmla="*/ 489233 h 1858117"/>
              <a:gd name="connsiteX289" fmla="*/ 432769 w 2810394"/>
              <a:gd name="connsiteY289" fmla="*/ 492204 h 1858117"/>
              <a:gd name="connsiteX290" fmla="*/ 448185 w 2810394"/>
              <a:gd name="connsiteY290" fmla="*/ 492204 h 1858117"/>
              <a:gd name="connsiteX291" fmla="*/ 448185 w 2810394"/>
              <a:gd name="connsiteY291" fmla="*/ 501491 h 1858117"/>
              <a:gd name="connsiteX292" fmla="*/ 453385 w 2810394"/>
              <a:gd name="connsiteY292" fmla="*/ 501491 h 1858117"/>
              <a:gd name="connsiteX293" fmla="*/ 453385 w 2810394"/>
              <a:gd name="connsiteY293" fmla="*/ 511521 h 1858117"/>
              <a:gd name="connsiteX294" fmla="*/ 468430 w 2810394"/>
              <a:gd name="connsiteY294" fmla="*/ 511521 h 1858117"/>
              <a:gd name="connsiteX295" fmla="*/ 468430 w 2810394"/>
              <a:gd name="connsiteY295" fmla="*/ 522665 h 1858117"/>
              <a:gd name="connsiteX296" fmla="*/ 474374 w 2810394"/>
              <a:gd name="connsiteY296" fmla="*/ 522665 h 1858117"/>
              <a:gd name="connsiteX297" fmla="*/ 474374 w 2810394"/>
              <a:gd name="connsiteY297" fmla="*/ 532509 h 1858117"/>
              <a:gd name="connsiteX298" fmla="*/ 484218 w 2810394"/>
              <a:gd name="connsiteY298" fmla="*/ 532509 h 1858117"/>
              <a:gd name="connsiteX299" fmla="*/ 484218 w 2810394"/>
              <a:gd name="connsiteY299" fmla="*/ 546997 h 1858117"/>
              <a:gd name="connsiteX300" fmla="*/ 489976 w 2810394"/>
              <a:gd name="connsiteY300" fmla="*/ 546997 h 1858117"/>
              <a:gd name="connsiteX301" fmla="*/ 489976 w 2810394"/>
              <a:gd name="connsiteY301" fmla="*/ 569100 h 1858117"/>
              <a:gd name="connsiteX302" fmla="*/ 494434 w 2810394"/>
              <a:gd name="connsiteY302" fmla="*/ 569100 h 1858117"/>
              <a:gd name="connsiteX303" fmla="*/ 494434 w 2810394"/>
              <a:gd name="connsiteY303" fmla="*/ 577458 h 1858117"/>
              <a:gd name="connsiteX304" fmla="*/ 505020 w 2810394"/>
              <a:gd name="connsiteY304" fmla="*/ 577458 h 1858117"/>
              <a:gd name="connsiteX305" fmla="*/ 505020 w 2810394"/>
              <a:gd name="connsiteY305" fmla="*/ 594917 h 1858117"/>
              <a:gd name="connsiteX306" fmla="*/ 510407 w 2810394"/>
              <a:gd name="connsiteY306" fmla="*/ 594917 h 1858117"/>
              <a:gd name="connsiteX307" fmla="*/ 510407 w 2810394"/>
              <a:gd name="connsiteY307" fmla="*/ 601975 h 1858117"/>
              <a:gd name="connsiteX308" fmla="*/ 520065 w 2810394"/>
              <a:gd name="connsiteY308" fmla="*/ 601975 h 1858117"/>
              <a:gd name="connsiteX309" fmla="*/ 520065 w 2810394"/>
              <a:gd name="connsiteY309" fmla="*/ 630393 h 1858117"/>
              <a:gd name="connsiteX310" fmla="*/ 525637 w 2810394"/>
              <a:gd name="connsiteY310" fmla="*/ 630393 h 1858117"/>
              <a:gd name="connsiteX311" fmla="*/ 525637 w 2810394"/>
              <a:gd name="connsiteY311" fmla="*/ 632993 h 1858117"/>
              <a:gd name="connsiteX312" fmla="*/ 530281 w 2810394"/>
              <a:gd name="connsiteY312" fmla="*/ 632993 h 1858117"/>
              <a:gd name="connsiteX313" fmla="*/ 530281 w 2810394"/>
              <a:gd name="connsiteY313" fmla="*/ 658068 h 1858117"/>
              <a:gd name="connsiteX314" fmla="*/ 549598 w 2810394"/>
              <a:gd name="connsiteY314" fmla="*/ 658068 h 1858117"/>
              <a:gd name="connsiteX315" fmla="*/ 549598 w 2810394"/>
              <a:gd name="connsiteY315" fmla="*/ 678871 h 1858117"/>
              <a:gd name="connsiteX316" fmla="*/ 565571 w 2810394"/>
              <a:gd name="connsiteY316" fmla="*/ 678871 h 1858117"/>
              <a:gd name="connsiteX317" fmla="*/ 565571 w 2810394"/>
              <a:gd name="connsiteY317" fmla="*/ 693172 h 1858117"/>
              <a:gd name="connsiteX318" fmla="*/ 570957 w 2810394"/>
              <a:gd name="connsiteY318" fmla="*/ 693172 h 1858117"/>
              <a:gd name="connsiteX319" fmla="*/ 570957 w 2810394"/>
              <a:gd name="connsiteY319" fmla="*/ 699488 h 1858117"/>
              <a:gd name="connsiteX320" fmla="*/ 575786 w 2810394"/>
              <a:gd name="connsiteY320" fmla="*/ 699488 h 1858117"/>
              <a:gd name="connsiteX321" fmla="*/ 575786 w 2810394"/>
              <a:gd name="connsiteY321" fmla="*/ 720290 h 1858117"/>
              <a:gd name="connsiteX322" fmla="*/ 583588 w 2810394"/>
              <a:gd name="connsiteY322" fmla="*/ 720290 h 1858117"/>
              <a:gd name="connsiteX323" fmla="*/ 583588 w 2810394"/>
              <a:gd name="connsiteY323" fmla="*/ 734035 h 1858117"/>
              <a:gd name="connsiteX324" fmla="*/ 596775 w 2810394"/>
              <a:gd name="connsiteY324" fmla="*/ 734035 h 1858117"/>
              <a:gd name="connsiteX325" fmla="*/ 596775 w 2810394"/>
              <a:gd name="connsiteY325" fmla="*/ 740164 h 1858117"/>
              <a:gd name="connsiteX326" fmla="*/ 606062 w 2810394"/>
              <a:gd name="connsiteY326" fmla="*/ 740164 h 1858117"/>
              <a:gd name="connsiteX327" fmla="*/ 606062 w 2810394"/>
              <a:gd name="connsiteY327" fmla="*/ 758552 h 1858117"/>
              <a:gd name="connsiteX328" fmla="*/ 616649 w 2810394"/>
              <a:gd name="connsiteY328" fmla="*/ 758552 h 1858117"/>
              <a:gd name="connsiteX329" fmla="*/ 616649 w 2810394"/>
              <a:gd name="connsiteY329" fmla="*/ 775826 h 1858117"/>
              <a:gd name="connsiteX330" fmla="*/ 621106 w 2810394"/>
              <a:gd name="connsiteY330" fmla="*/ 775826 h 1858117"/>
              <a:gd name="connsiteX331" fmla="*/ 621106 w 2810394"/>
              <a:gd name="connsiteY331" fmla="*/ 795142 h 1858117"/>
              <a:gd name="connsiteX332" fmla="*/ 626307 w 2810394"/>
              <a:gd name="connsiteY332" fmla="*/ 795142 h 1858117"/>
              <a:gd name="connsiteX333" fmla="*/ 626307 w 2810394"/>
              <a:gd name="connsiteY333" fmla="*/ 804801 h 1858117"/>
              <a:gd name="connsiteX334" fmla="*/ 631693 w 2810394"/>
              <a:gd name="connsiteY334" fmla="*/ 804801 h 1858117"/>
              <a:gd name="connsiteX335" fmla="*/ 631693 w 2810394"/>
              <a:gd name="connsiteY335" fmla="*/ 815388 h 1858117"/>
              <a:gd name="connsiteX336" fmla="*/ 651382 w 2810394"/>
              <a:gd name="connsiteY336" fmla="*/ 815388 h 1858117"/>
              <a:gd name="connsiteX337" fmla="*/ 651382 w 2810394"/>
              <a:gd name="connsiteY337" fmla="*/ 827646 h 1858117"/>
              <a:gd name="connsiteX338" fmla="*/ 657511 w 2810394"/>
              <a:gd name="connsiteY338" fmla="*/ 827646 h 1858117"/>
              <a:gd name="connsiteX339" fmla="*/ 657511 w 2810394"/>
              <a:gd name="connsiteY339" fmla="*/ 835819 h 1858117"/>
              <a:gd name="connsiteX340" fmla="*/ 666798 w 2810394"/>
              <a:gd name="connsiteY340" fmla="*/ 835819 h 1858117"/>
              <a:gd name="connsiteX341" fmla="*/ 666798 w 2810394"/>
              <a:gd name="connsiteY341" fmla="*/ 850863 h 1858117"/>
              <a:gd name="connsiteX342" fmla="*/ 672184 w 2810394"/>
              <a:gd name="connsiteY342" fmla="*/ 850863 h 1858117"/>
              <a:gd name="connsiteX343" fmla="*/ 672184 w 2810394"/>
              <a:gd name="connsiteY343" fmla="*/ 871295 h 1858117"/>
              <a:gd name="connsiteX344" fmla="*/ 677013 w 2810394"/>
              <a:gd name="connsiteY344" fmla="*/ 871295 h 1858117"/>
              <a:gd name="connsiteX345" fmla="*/ 677013 w 2810394"/>
              <a:gd name="connsiteY345" fmla="*/ 880767 h 1858117"/>
              <a:gd name="connsiteX346" fmla="*/ 702459 w 2810394"/>
              <a:gd name="connsiteY346" fmla="*/ 880767 h 1858117"/>
              <a:gd name="connsiteX347" fmla="*/ 702459 w 2810394"/>
              <a:gd name="connsiteY347" fmla="*/ 896183 h 1858117"/>
              <a:gd name="connsiteX348" fmla="*/ 708403 w 2810394"/>
              <a:gd name="connsiteY348" fmla="*/ 896183 h 1858117"/>
              <a:gd name="connsiteX349" fmla="*/ 708403 w 2810394"/>
              <a:gd name="connsiteY349" fmla="*/ 906213 h 1858117"/>
              <a:gd name="connsiteX350" fmla="*/ 726791 w 2810394"/>
              <a:gd name="connsiteY350" fmla="*/ 906213 h 1858117"/>
              <a:gd name="connsiteX351" fmla="*/ 726791 w 2810394"/>
              <a:gd name="connsiteY351" fmla="*/ 913086 h 1858117"/>
              <a:gd name="connsiteX352" fmla="*/ 733106 w 2810394"/>
              <a:gd name="connsiteY352" fmla="*/ 913086 h 1858117"/>
              <a:gd name="connsiteX353" fmla="*/ 733106 w 2810394"/>
              <a:gd name="connsiteY353" fmla="*/ 927016 h 1858117"/>
              <a:gd name="connsiteX354" fmla="*/ 742950 w 2810394"/>
              <a:gd name="connsiteY354" fmla="*/ 927016 h 1858117"/>
              <a:gd name="connsiteX355" fmla="*/ 742950 w 2810394"/>
              <a:gd name="connsiteY355" fmla="*/ 942432 h 1858117"/>
              <a:gd name="connsiteX356" fmla="*/ 749080 w 2810394"/>
              <a:gd name="connsiteY356" fmla="*/ 942432 h 1858117"/>
              <a:gd name="connsiteX357" fmla="*/ 749080 w 2810394"/>
              <a:gd name="connsiteY357" fmla="*/ 946333 h 1858117"/>
              <a:gd name="connsiteX358" fmla="*/ 753537 w 2810394"/>
              <a:gd name="connsiteY358" fmla="*/ 946333 h 1858117"/>
              <a:gd name="connsiteX359" fmla="*/ 753537 w 2810394"/>
              <a:gd name="connsiteY359" fmla="*/ 966764 h 1858117"/>
              <a:gd name="connsiteX360" fmla="*/ 767282 w 2810394"/>
              <a:gd name="connsiteY360" fmla="*/ 966764 h 1858117"/>
              <a:gd name="connsiteX361" fmla="*/ 767282 w 2810394"/>
              <a:gd name="connsiteY361" fmla="*/ 977165 h 1858117"/>
              <a:gd name="connsiteX362" fmla="*/ 774154 w 2810394"/>
              <a:gd name="connsiteY362" fmla="*/ 977165 h 1858117"/>
              <a:gd name="connsiteX363" fmla="*/ 774154 w 2810394"/>
              <a:gd name="connsiteY363" fmla="*/ 983294 h 1858117"/>
              <a:gd name="connsiteX364" fmla="*/ 824303 w 2810394"/>
              <a:gd name="connsiteY364" fmla="*/ 983294 h 1858117"/>
              <a:gd name="connsiteX365" fmla="*/ 824303 w 2810394"/>
              <a:gd name="connsiteY365" fmla="*/ 1001682 h 1858117"/>
              <a:gd name="connsiteX366" fmla="*/ 834519 w 2810394"/>
              <a:gd name="connsiteY366" fmla="*/ 1001682 h 1858117"/>
              <a:gd name="connsiteX367" fmla="*/ 834519 w 2810394"/>
              <a:gd name="connsiteY367" fmla="*/ 1023785 h 1858117"/>
              <a:gd name="connsiteX368" fmla="*/ 839720 w 2810394"/>
              <a:gd name="connsiteY368" fmla="*/ 1023785 h 1858117"/>
              <a:gd name="connsiteX369" fmla="*/ 839720 w 2810394"/>
              <a:gd name="connsiteY369" fmla="*/ 1051832 h 1858117"/>
              <a:gd name="connsiteX370" fmla="*/ 849749 w 2810394"/>
              <a:gd name="connsiteY370" fmla="*/ 1051832 h 1858117"/>
              <a:gd name="connsiteX371" fmla="*/ 849749 w 2810394"/>
              <a:gd name="connsiteY371" fmla="*/ 1062604 h 1858117"/>
              <a:gd name="connsiteX372" fmla="*/ 880396 w 2810394"/>
              <a:gd name="connsiteY372" fmla="*/ 1062604 h 1858117"/>
              <a:gd name="connsiteX373" fmla="*/ 880396 w 2810394"/>
              <a:gd name="connsiteY373" fmla="*/ 1072263 h 1858117"/>
              <a:gd name="connsiteX374" fmla="*/ 885411 w 2810394"/>
              <a:gd name="connsiteY374" fmla="*/ 1072263 h 1858117"/>
              <a:gd name="connsiteX375" fmla="*/ 885411 w 2810394"/>
              <a:gd name="connsiteY375" fmla="*/ 1082478 h 1858117"/>
              <a:gd name="connsiteX376" fmla="*/ 916243 w 2810394"/>
              <a:gd name="connsiteY376" fmla="*/ 1082478 h 1858117"/>
              <a:gd name="connsiteX377" fmla="*/ 916243 w 2810394"/>
              <a:gd name="connsiteY377" fmla="*/ 1100309 h 1858117"/>
              <a:gd name="connsiteX378" fmla="*/ 921630 w 2810394"/>
              <a:gd name="connsiteY378" fmla="*/ 1100309 h 1858117"/>
              <a:gd name="connsiteX379" fmla="*/ 921630 w 2810394"/>
              <a:gd name="connsiteY379" fmla="*/ 1113868 h 1858117"/>
              <a:gd name="connsiteX380" fmla="*/ 930360 w 2810394"/>
              <a:gd name="connsiteY380" fmla="*/ 1113868 h 1858117"/>
              <a:gd name="connsiteX381" fmla="*/ 930360 w 2810394"/>
              <a:gd name="connsiteY381" fmla="*/ 1127798 h 1858117"/>
              <a:gd name="connsiteX382" fmla="*/ 951719 w 2810394"/>
              <a:gd name="connsiteY382" fmla="*/ 1127798 h 1858117"/>
              <a:gd name="connsiteX383" fmla="*/ 951719 w 2810394"/>
              <a:gd name="connsiteY383" fmla="*/ 1147486 h 1858117"/>
              <a:gd name="connsiteX384" fmla="*/ 965464 w 2810394"/>
              <a:gd name="connsiteY384" fmla="*/ 1147486 h 1858117"/>
              <a:gd name="connsiteX385" fmla="*/ 965464 w 2810394"/>
              <a:gd name="connsiteY385" fmla="*/ 1153058 h 1858117"/>
              <a:gd name="connsiteX386" fmla="*/ 971036 w 2810394"/>
              <a:gd name="connsiteY386" fmla="*/ 1153058 h 1858117"/>
              <a:gd name="connsiteX387" fmla="*/ 971036 w 2810394"/>
              <a:gd name="connsiteY387" fmla="*/ 1168846 h 1858117"/>
              <a:gd name="connsiteX388" fmla="*/ 1032143 w 2810394"/>
              <a:gd name="connsiteY388" fmla="*/ 1168846 h 1858117"/>
              <a:gd name="connsiteX389" fmla="*/ 1032143 w 2810394"/>
              <a:gd name="connsiteY389" fmla="*/ 1179062 h 1858117"/>
              <a:gd name="connsiteX390" fmla="*/ 1067248 w 2810394"/>
              <a:gd name="connsiteY390" fmla="*/ 1179062 h 1858117"/>
              <a:gd name="connsiteX391" fmla="*/ 1067248 w 2810394"/>
              <a:gd name="connsiteY391" fmla="*/ 1189834 h 1858117"/>
              <a:gd name="connsiteX392" fmla="*/ 1122598 w 2810394"/>
              <a:gd name="connsiteY392" fmla="*/ 1189834 h 1858117"/>
              <a:gd name="connsiteX393" fmla="*/ 1122598 w 2810394"/>
              <a:gd name="connsiteY393" fmla="*/ 1200607 h 1858117"/>
              <a:gd name="connsiteX394" fmla="*/ 1128913 w 2810394"/>
              <a:gd name="connsiteY394" fmla="*/ 1200607 h 1858117"/>
              <a:gd name="connsiteX395" fmla="*/ 1128913 w 2810394"/>
              <a:gd name="connsiteY395" fmla="*/ 1203950 h 1858117"/>
              <a:gd name="connsiteX396" fmla="*/ 1134114 w 2810394"/>
              <a:gd name="connsiteY396" fmla="*/ 1203950 h 1858117"/>
              <a:gd name="connsiteX397" fmla="*/ 1134114 w 2810394"/>
              <a:gd name="connsiteY397" fmla="*/ 1212866 h 1858117"/>
              <a:gd name="connsiteX398" fmla="*/ 1142472 w 2810394"/>
              <a:gd name="connsiteY398" fmla="*/ 1212866 h 1858117"/>
              <a:gd name="connsiteX399" fmla="*/ 1142472 w 2810394"/>
              <a:gd name="connsiteY399" fmla="*/ 1229954 h 1858117"/>
              <a:gd name="connsiteX400" fmla="*/ 1157702 w 2810394"/>
              <a:gd name="connsiteY400" fmla="*/ 1229954 h 1858117"/>
              <a:gd name="connsiteX401" fmla="*/ 1157702 w 2810394"/>
              <a:gd name="connsiteY401" fmla="*/ 1241284 h 1858117"/>
              <a:gd name="connsiteX402" fmla="*/ 1163831 w 2810394"/>
              <a:gd name="connsiteY402" fmla="*/ 1241284 h 1858117"/>
              <a:gd name="connsiteX403" fmla="*/ 1163831 w 2810394"/>
              <a:gd name="connsiteY403" fmla="*/ 1254100 h 1858117"/>
              <a:gd name="connsiteX404" fmla="*/ 1169775 w 2810394"/>
              <a:gd name="connsiteY404" fmla="*/ 1254100 h 1858117"/>
              <a:gd name="connsiteX405" fmla="*/ 1169775 w 2810394"/>
              <a:gd name="connsiteY405" fmla="*/ 1264129 h 1858117"/>
              <a:gd name="connsiteX406" fmla="*/ 1184820 w 2810394"/>
              <a:gd name="connsiteY406" fmla="*/ 1264129 h 1858117"/>
              <a:gd name="connsiteX407" fmla="*/ 1184820 w 2810394"/>
              <a:gd name="connsiteY407" fmla="*/ 1279360 h 1858117"/>
              <a:gd name="connsiteX408" fmla="*/ 1195036 w 2810394"/>
              <a:gd name="connsiteY408" fmla="*/ 1279360 h 1858117"/>
              <a:gd name="connsiteX409" fmla="*/ 1195036 w 2810394"/>
              <a:gd name="connsiteY409" fmla="*/ 1289575 h 1858117"/>
              <a:gd name="connsiteX410" fmla="*/ 1201351 w 2810394"/>
              <a:gd name="connsiteY410" fmla="*/ 1289575 h 1858117"/>
              <a:gd name="connsiteX411" fmla="*/ 1201351 w 2810394"/>
              <a:gd name="connsiteY411" fmla="*/ 1295148 h 1858117"/>
              <a:gd name="connsiteX412" fmla="*/ 1214167 w 2810394"/>
              <a:gd name="connsiteY412" fmla="*/ 1295148 h 1858117"/>
              <a:gd name="connsiteX413" fmla="*/ 1214167 w 2810394"/>
              <a:gd name="connsiteY413" fmla="*/ 1318736 h 1858117"/>
              <a:gd name="connsiteX414" fmla="*/ 1225496 w 2810394"/>
              <a:gd name="connsiteY414" fmla="*/ 1318736 h 1858117"/>
              <a:gd name="connsiteX415" fmla="*/ 1225496 w 2810394"/>
              <a:gd name="connsiteY415" fmla="*/ 1330995 h 1858117"/>
              <a:gd name="connsiteX416" fmla="*/ 1229954 w 2810394"/>
              <a:gd name="connsiteY416" fmla="*/ 1330995 h 1858117"/>
              <a:gd name="connsiteX417" fmla="*/ 1229954 w 2810394"/>
              <a:gd name="connsiteY417" fmla="*/ 1344739 h 1858117"/>
              <a:gd name="connsiteX418" fmla="*/ 1275274 w 2810394"/>
              <a:gd name="connsiteY418" fmla="*/ 1344739 h 1858117"/>
              <a:gd name="connsiteX419" fmla="*/ 1275274 w 2810394"/>
              <a:gd name="connsiteY419" fmla="*/ 1366099 h 1858117"/>
              <a:gd name="connsiteX420" fmla="*/ 1280474 w 2810394"/>
              <a:gd name="connsiteY420" fmla="*/ 1366099 h 1858117"/>
              <a:gd name="connsiteX421" fmla="*/ 1280474 w 2810394"/>
              <a:gd name="connsiteY421" fmla="*/ 1370557 h 1858117"/>
              <a:gd name="connsiteX422" fmla="*/ 1301092 w 2810394"/>
              <a:gd name="connsiteY422" fmla="*/ 1370557 h 1858117"/>
              <a:gd name="connsiteX423" fmla="*/ 1301092 w 2810394"/>
              <a:gd name="connsiteY423" fmla="*/ 1381330 h 1858117"/>
              <a:gd name="connsiteX424" fmla="*/ 1311864 w 2810394"/>
              <a:gd name="connsiteY424" fmla="*/ 1381330 h 1858117"/>
              <a:gd name="connsiteX425" fmla="*/ 1311864 w 2810394"/>
              <a:gd name="connsiteY425" fmla="*/ 1386716 h 1858117"/>
              <a:gd name="connsiteX426" fmla="*/ 1324123 w 2810394"/>
              <a:gd name="connsiteY426" fmla="*/ 1386716 h 1858117"/>
              <a:gd name="connsiteX427" fmla="*/ 1324123 w 2810394"/>
              <a:gd name="connsiteY427" fmla="*/ 1395074 h 1858117"/>
              <a:gd name="connsiteX428" fmla="*/ 1377058 w 2810394"/>
              <a:gd name="connsiteY428" fmla="*/ 1395074 h 1858117"/>
              <a:gd name="connsiteX429" fmla="*/ 1377058 w 2810394"/>
              <a:gd name="connsiteY429" fmla="*/ 1410305 h 1858117"/>
              <a:gd name="connsiteX430" fmla="*/ 1427765 w 2810394"/>
              <a:gd name="connsiteY430" fmla="*/ 1410305 h 1858117"/>
              <a:gd name="connsiteX431" fmla="*/ 1427765 w 2810394"/>
              <a:gd name="connsiteY431" fmla="*/ 1426278 h 1858117"/>
              <a:gd name="connsiteX432" fmla="*/ 1438723 w 2810394"/>
              <a:gd name="connsiteY432" fmla="*/ 1426278 h 1858117"/>
              <a:gd name="connsiteX433" fmla="*/ 1438723 w 2810394"/>
              <a:gd name="connsiteY433" fmla="*/ 1440952 h 1858117"/>
              <a:gd name="connsiteX434" fmla="*/ 1482186 w 2810394"/>
              <a:gd name="connsiteY434" fmla="*/ 1440952 h 1858117"/>
              <a:gd name="connsiteX435" fmla="*/ 1482186 w 2810394"/>
              <a:gd name="connsiteY435" fmla="*/ 1452653 h 1858117"/>
              <a:gd name="connsiteX436" fmla="*/ 1552208 w 2810394"/>
              <a:gd name="connsiteY436" fmla="*/ 1452653 h 1858117"/>
              <a:gd name="connsiteX437" fmla="*/ 1552208 w 2810394"/>
              <a:gd name="connsiteY437" fmla="*/ 1470484 h 1858117"/>
              <a:gd name="connsiteX438" fmla="*/ 1575426 w 2810394"/>
              <a:gd name="connsiteY438" fmla="*/ 1470484 h 1858117"/>
              <a:gd name="connsiteX439" fmla="*/ 1575426 w 2810394"/>
              <a:gd name="connsiteY439" fmla="*/ 1485900 h 1858117"/>
              <a:gd name="connsiteX440" fmla="*/ 1712500 w 2810394"/>
              <a:gd name="connsiteY440" fmla="*/ 1485900 h 1858117"/>
              <a:gd name="connsiteX441" fmla="*/ 1712500 w 2810394"/>
              <a:gd name="connsiteY441" fmla="*/ 1501502 h 1858117"/>
              <a:gd name="connsiteX442" fmla="*/ 1726988 w 2810394"/>
              <a:gd name="connsiteY442" fmla="*/ 1501502 h 1858117"/>
              <a:gd name="connsiteX443" fmla="*/ 1726988 w 2810394"/>
              <a:gd name="connsiteY443" fmla="*/ 1515247 h 1858117"/>
              <a:gd name="connsiteX444" fmla="*/ 1748347 w 2810394"/>
              <a:gd name="connsiteY444" fmla="*/ 1515247 h 1858117"/>
              <a:gd name="connsiteX445" fmla="*/ 1748347 w 2810394"/>
              <a:gd name="connsiteY445" fmla="*/ 1537349 h 1858117"/>
              <a:gd name="connsiteX446" fmla="*/ 1783452 w 2810394"/>
              <a:gd name="connsiteY446" fmla="*/ 1537349 h 1858117"/>
              <a:gd name="connsiteX447" fmla="*/ 1783452 w 2810394"/>
              <a:gd name="connsiteY447" fmla="*/ 1557038 h 1858117"/>
              <a:gd name="connsiteX448" fmla="*/ 1947087 w 2810394"/>
              <a:gd name="connsiteY448" fmla="*/ 1557038 h 1858117"/>
              <a:gd name="connsiteX449" fmla="*/ 1947087 w 2810394"/>
              <a:gd name="connsiteY449" fmla="*/ 1580998 h 1858117"/>
              <a:gd name="connsiteX450" fmla="*/ 2172758 w 2810394"/>
              <a:gd name="connsiteY450" fmla="*/ 1580998 h 1858117"/>
              <a:gd name="connsiteX451" fmla="*/ 2172758 w 2810394"/>
              <a:gd name="connsiteY451" fmla="*/ 1622046 h 1858117"/>
              <a:gd name="connsiteX452" fmla="*/ 2402887 w 2810394"/>
              <a:gd name="connsiteY452" fmla="*/ 1622046 h 1858117"/>
              <a:gd name="connsiteX453" fmla="*/ 2402887 w 2810394"/>
              <a:gd name="connsiteY453" fmla="*/ 1684268 h 1858117"/>
              <a:gd name="connsiteX454" fmla="*/ 2574508 w 2810394"/>
              <a:gd name="connsiteY454" fmla="*/ 1684268 h 1858117"/>
              <a:gd name="connsiteX455" fmla="*/ 2574508 w 2810394"/>
              <a:gd name="connsiteY455" fmla="*/ 1744075 h 1858117"/>
              <a:gd name="connsiteX456" fmla="*/ 2757274 w 2810394"/>
              <a:gd name="connsiteY456" fmla="*/ 1744075 h 1858117"/>
              <a:gd name="connsiteX457" fmla="*/ 2757274 w 2810394"/>
              <a:gd name="connsiteY457" fmla="*/ 1833415 h 1858117"/>
              <a:gd name="connsiteX458" fmla="*/ 2783463 w 2810394"/>
              <a:gd name="connsiteY458" fmla="*/ 1833415 h 185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</a:cxnLst>
            <a:rect l="l" t="t" r="r" b="b"/>
            <a:pathLst>
              <a:path w="2810394" h="1858117">
                <a:moveTo>
                  <a:pt x="61294" y="57021"/>
                </a:moveTo>
                <a:lnTo>
                  <a:pt x="116086" y="57021"/>
                </a:lnTo>
                <a:moveTo>
                  <a:pt x="88597" y="28604"/>
                </a:moveTo>
                <a:lnTo>
                  <a:pt x="88597" y="83210"/>
                </a:lnTo>
                <a:moveTo>
                  <a:pt x="44949" y="55907"/>
                </a:moveTo>
                <a:lnTo>
                  <a:pt x="99742" y="55907"/>
                </a:lnTo>
                <a:moveTo>
                  <a:pt x="72252" y="27489"/>
                </a:moveTo>
                <a:lnTo>
                  <a:pt x="72252" y="82096"/>
                </a:lnTo>
                <a:moveTo>
                  <a:pt x="30832" y="44763"/>
                </a:moveTo>
                <a:lnTo>
                  <a:pt x="85439" y="44763"/>
                </a:lnTo>
                <a:moveTo>
                  <a:pt x="58136" y="16345"/>
                </a:moveTo>
                <a:lnTo>
                  <a:pt x="58136" y="70952"/>
                </a:lnTo>
                <a:moveTo>
                  <a:pt x="0" y="28604"/>
                </a:moveTo>
                <a:lnTo>
                  <a:pt x="54607" y="28604"/>
                </a:lnTo>
                <a:moveTo>
                  <a:pt x="27489" y="0"/>
                </a:moveTo>
                <a:lnTo>
                  <a:pt x="27489" y="54607"/>
                </a:lnTo>
                <a:moveTo>
                  <a:pt x="181094" y="174593"/>
                </a:moveTo>
                <a:lnTo>
                  <a:pt x="235701" y="174593"/>
                </a:lnTo>
                <a:moveTo>
                  <a:pt x="208398" y="146175"/>
                </a:moveTo>
                <a:lnTo>
                  <a:pt x="208398" y="200782"/>
                </a:lnTo>
                <a:moveTo>
                  <a:pt x="196697" y="200782"/>
                </a:moveTo>
                <a:lnTo>
                  <a:pt x="251489" y="200782"/>
                </a:lnTo>
                <a:moveTo>
                  <a:pt x="224000" y="172364"/>
                </a:moveTo>
                <a:lnTo>
                  <a:pt x="224000" y="226971"/>
                </a:lnTo>
                <a:moveTo>
                  <a:pt x="228272" y="246474"/>
                </a:moveTo>
                <a:lnTo>
                  <a:pt x="282878" y="246474"/>
                </a:lnTo>
                <a:moveTo>
                  <a:pt x="255575" y="218056"/>
                </a:moveTo>
                <a:lnTo>
                  <a:pt x="255575" y="272663"/>
                </a:lnTo>
                <a:moveTo>
                  <a:pt x="310182" y="350487"/>
                </a:moveTo>
                <a:lnTo>
                  <a:pt x="364789" y="350487"/>
                </a:lnTo>
                <a:moveTo>
                  <a:pt x="337485" y="321883"/>
                </a:moveTo>
                <a:lnTo>
                  <a:pt x="337485" y="376490"/>
                </a:lnTo>
                <a:moveTo>
                  <a:pt x="557398" y="735335"/>
                </a:moveTo>
                <a:lnTo>
                  <a:pt x="612005" y="735335"/>
                </a:lnTo>
                <a:moveTo>
                  <a:pt x="584888" y="706917"/>
                </a:moveTo>
                <a:lnTo>
                  <a:pt x="584888" y="761709"/>
                </a:lnTo>
                <a:moveTo>
                  <a:pt x="588417" y="773225"/>
                </a:moveTo>
                <a:lnTo>
                  <a:pt x="643024" y="773225"/>
                </a:lnTo>
                <a:moveTo>
                  <a:pt x="615720" y="744622"/>
                </a:moveTo>
                <a:lnTo>
                  <a:pt x="615720" y="799228"/>
                </a:lnTo>
                <a:moveTo>
                  <a:pt x="692801" y="904170"/>
                </a:moveTo>
                <a:lnTo>
                  <a:pt x="747408" y="904170"/>
                </a:lnTo>
                <a:moveTo>
                  <a:pt x="720290" y="875752"/>
                </a:moveTo>
                <a:lnTo>
                  <a:pt x="720290" y="930359"/>
                </a:lnTo>
                <a:moveTo>
                  <a:pt x="714904" y="940203"/>
                </a:moveTo>
                <a:lnTo>
                  <a:pt x="769511" y="940203"/>
                </a:lnTo>
                <a:moveTo>
                  <a:pt x="742207" y="911785"/>
                </a:moveTo>
                <a:lnTo>
                  <a:pt x="742207" y="966392"/>
                </a:lnTo>
                <a:moveTo>
                  <a:pt x="723819" y="945775"/>
                </a:moveTo>
                <a:lnTo>
                  <a:pt x="778426" y="945775"/>
                </a:lnTo>
                <a:moveTo>
                  <a:pt x="751123" y="917358"/>
                </a:moveTo>
                <a:lnTo>
                  <a:pt x="751123" y="972150"/>
                </a:lnTo>
                <a:moveTo>
                  <a:pt x="742207" y="976979"/>
                </a:moveTo>
                <a:lnTo>
                  <a:pt x="797000" y="976979"/>
                </a:lnTo>
                <a:moveTo>
                  <a:pt x="769511" y="948561"/>
                </a:moveTo>
                <a:lnTo>
                  <a:pt x="769511" y="1003168"/>
                </a:lnTo>
                <a:moveTo>
                  <a:pt x="755395" y="976979"/>
                </a:moveTo>
                <a:lnTo>
                  <a:pt x="810187" y="976979"/>
                </a:lnTo>
                <a:moveTo>
                  <a:pt x="782698" y="948561"/>
                </a:moveTo>
                <a:lnTo>
                  <a:pt x="782698" y="1003168"/>
                </a:lnTo>
                <a:moveTo>
                  <a:pt x="760967" y="983666"/>
                </a:moveTo>
                <a:lnTo>
                  <a:pt x="815759" y="983666"/>
                </a:lnTo>
                <a:moveTo>
                  <a:pt x="788270" y="955248"/>
                </a:moveTo>
                <a:lnTo>
                  <a:pt x="788270" y="1010041"/>
                </a:lnTo>
                <a:moveTo>
                  <a:pt x="892655" y="1109967"/>
                </a:moveTo>
                <a:lnTo>
                  <a:pt x="947261" y="1109967"/>
                </a:lnTo>
                <a:moveTo>
                  <a:pt x="920144" y="1081364"/>
                </a:moveTo>
                <a:lnTo>
                  <a:pt x="920144" y="1136156"/>
                </a:lnTo>
                <a:moveTo>
                  <a:pt x="903056" y="1125569"/>
                </a:moveTo>
                <a:lnTo>
                  <a:pt x="957663" y="1125569"/>
                </a:lnTo>
                <a:moveTo>
                  <a:pt x="930360" y="1097151"/>
                </a:moveTo>
                <a:lnTo>
                  <a:pt x="930360" y="1151758"/>
                </a:lnTo>
                <a:moveTo>
                  <a:pt x="928130" y="1146000"/>
                </a:moveTo>
                <a:lnTo>
                  <a:pt x="982737" y="1146000"/>
                </a:lnTo>
                <a:moveTo>
                  <a:pt x="955620" y="1117583"/>
                </a:moveTo>
                <a:lnTo>
                  <a:pt x="955620" y="1172189"/>
                </a:lnTo>
                <a:moveTo>
                  <a:pt x="938718" y="1148972"/>
                </a:moveTo>
                <a:lnTo>
                  <a:pt x="993324" y="1148972"/>
                </a:lnTo>
                <a:moveTo>
                  <a:pt x="966021" y="1120554"/>
                </a:moveTo>
                <a:lnTo>
                  <a:pt x="966021" y="1175161"/>
                </a:lnTo>
                <a:moveTo>
                  <a:pt x="943918" y="1168103"/>
                </a:moveTo>
                <a:lnTo>
                  <a:pt x="998525" y="1168103"/>
                </a:lnTo>
                <a:moveTo>
                  <a:pt x="971222" y="1139500"/>
                </a:moveTo>
                <a:lnTo>
                  <a:pt x="971222" y="1194106"/>
                </a:lnTo>
                <a:moveTo>
                  <a:pt x="973265" y="1168103"/>
                </a:moveTo>
                <a:lnTo>
                  <a:pt x="1027872" y="1168103"/>
                </a:lnTo>
                <a:moveTo>
                  <a:pt x="1000568" y="1139500"/>
                </a:moveTo>
                <a:lnTo>
                  <a:pt x="1000568" y="1194106"/>
                </a:lnTo>
                <a:moveTo>
                  <a:pt x="953391" y="1168103"/>
                </a:moveTo>
                <a:lnTo>
                  <a:pt x="1007998" y="1168103"/>
                </a:lnTo>
                <a:moveTo>
                  <a:pt x="980694" y="1139500"/>
                </a:moveTo>
                <a:lnTo>
                  <a:pt x="980694" y="1194106"/>
                </a:lnTo>
                <a:moveTo>
                  <a:pt x="976979" y="1168103"/>
                </a:moveTo>
                <a:lnTo>
                  <a:pt x="1031586" y="1168103"/>
                </a:lnTo>
                <a:moveTo>
                  <a:pt x="1004283" y="1139500"/>
                </a:moveTo>
                <a:lnTo>
                  <a:pt x="1004283" y="1194106"/>
                </a:lnTo>
                <a:moveTo>
                  <a:pt x="982923" y="1168103"/>
                </a:moveTo>
                <a:lnTo>
                  <a:pt x="1037530" y="1168103"/>
                </a:lnTo>
                <a:moveTo>
                  <a:pt x="1010227" y="1139500"/>
                </a:moveTo>
                <a:lnTo>
                  <a:pt x="1010227" y="1194106"/>
                </a:lnTo>
                <a:moveTo>
                  <a:pt x="988867" y="1168103"/>
                </a:moveTo>
                <a:lnTo>
                  <a:pt x="1043474" y="1168103"/>
                </a:lnTo>
                <a:moveTo>
                  <a:pt x="1016170" y="1139500"/>
                </a:moveTo>
                <a:lnTo>
                  <a:pt x="1016170" y="1194106"/>
                </a:lnTo>
                <a:moveTo>
                  <a:pt x="1016170" y="1179248"/>
                </a:moveTo>
                <a:lnTo>
                  <a:pt x="1070777" y="1179248"/>
                </a:lnTo>
                <a:moveTo>
                  <a:pt x="1043474" y="1150829"/>
                </a:moveTo>
                <a:lnTo>
                  <a:pt x="1043474" y="1205622"/>
                </a:lnTo>
                <a:moveTo>
                  <a:pt x="1035858" y="1189649"/>
                </a:moveTo>
                <a:lnTo>
                  <a:pt x="1090465" y="1189649"/>
                </a:lnTo>
                <a:moveTo>
                  <a:pt x="1063162" y="1161231"/>
                </a:moveTo>
                <a:lnTo>
                  <a:pt x="1063162" y="1215838"/>
                </a:lnTo>
                <a:moveTo>
                  <a:pt x="1041245" y="1189649"/>
                </a:moveTo>
                <a:lnTo>
                  <a:pt x="1095851" y="1189649"/>
                </a:lnTo>
                <a:moveTo>
                  <a:pt x="1068548" y="1161231"/>
                </a:moveTo>
                <a:lnTo>
                  <a:pt x="1068548" y="1215838"/>
                </a:lnTo>
                <a:moveTo>
                  <a:pt x="1070963" y="1189649"/>
                </a:moveTo>
                <a:lnTo>
                  <a:pt x="1125569" y="1189649"/>
                </a:lnTo>
                <a:moveTo>
                  <a:pt x="1098266" y="1161231"/>
                </a:moveTo>
                <a:lnTo>
                  <a:pt x="1098266" y="1215838"/>
                </a:lnTo>
                <a:moveTo>
                  <a:pt x="1120555" y="1229211"/>
                </a:moveTo>
                <a:lnTo>
                  <a:pt x="1175162" y="1229211"/>
                </a:lnTo>
                <a:moveTo>
                  <a:pt x="1147858" y="1200607"/>
                </a:moveTo>
                <a:lnTo>
                  <a:pt x="1147858" y="1255214"/>
                </a:lnTo>
                <a:moveTo>
                  <a:pt x="1214724" y="1344925"/>
                </a:moveTo>
                <a:lnTo>
                  <a:pt x="1269331" y="1344925"/>
                </a:lnTo>
                <a:moveTo>
                  <a:pt x="1242027" y="1316322"/>
                </a:moveTo>
                <a:lnTo>
                  <a:pt x="1242027" y="1371114"/>
                </a:lnTo>
                <a:moveTo>
                  <a:pt x="1273974" y="1379658"/>
                </a:moveTo>
                <a:lnTo>
                  <a:pt x="1328580" y="1379658"/>
                </a:lnTo>
                <a:moveTo>
                  <a:pt x="1301278" y="1351055"/>
                </a:moveTo>
                <a:lnTo>
                  <a:pt x="1301278" y="1405661"/>
                </a:lnTo>
                <a:moveTo>
                  <a:pt x="1283446" y="1385416"/>
                </a:moveTo>
                <a:lnTo>
                  <a:pt x="1338053" y="1385416"/>
                </a:lnTo>
                <a:moveTo>
                  <a:pt x="1310750" y="1356998"/>
                </a:moveTo>
                <a:lnTo>
                  <a:pt x="1310750" y="1411605"/>
                </a:lnTo>
                <a:moveTo>
                  <a:pt x="1367028" y="1409005"/>
                </a:moveTo>
                <a:lnTo>
                  <a:pt x="1421635" y="1409005"/>
                </a:lnTo>
                <a:moveTo>
                  <a:pt x="1394332" y="1380401"/>
                </a:moveTo>
                <a:lnTo>
                  <a:pt x="1394332" y="1435008"/>
                </a:lnTo>
                <a:moveTo>
                  <a:pt x="1526019" y="1469741"/>
                </a:moveTo>
                <a:lnTo>
                  <a:pt x="1580626" y="1469741"/>
                </a:lnTo>
                <a:moveTo>
                  <a:pt x="1553323" y="1441323"/>
                </a:moveTo>
                <a:lnTo>
                  <a:pt x="1553323" y="1495930"/>
                </a:lnTo>
                <a:moveTo>
                  <a:pt x="1560752" y="1484971"/>
                </a:moveTo>
                <a:lnTo>
                  <a:pt x="1615359" y="1484971"/>
                </a:lnTo>
                <a:moveTo>
                  <a:pt x="1588056" y="1456554"/>
                </a:moveTo>
                <a:lnTo>
                  <a:pt x="1588056" y="1511160"/>
                </a:lnTo>
                <a:moveTo>
                  <a:pt x="1563724" y="1484971"/>
                </a:moveTo>
                <a:lnTo>
                  <a:pt x="1618331" y="1484971"/>
                </a:lnTo>
                <a:moveTo>
                  <a:pt x="1591213" y="1456554"/>
                </a:moveTo>
                <a:lnTo>
                  <a:pt x="1591213" y="1511160"/>
                </a:lnTo>
                <a:moveTo>
                  <a:pt x="1588056" y="1487014"/>
                </a:moveTo>
                <a:lnTo>
                  <a:pt x="1642663" y="1487014"/>
                </a:lnTo>
                <a:moveTo>
                  <a:pt x="1615359" y="1458597"/>
                </a:moveTo>
                <a:lnTo>
                  <a:pt x="1615359" y="1513203"/>
                </a:lnTo>
                <a:moveTo>
                  <a:pt x="1618517" y="1487014"/>
                </a:moveTo>
                <a:lnTo>
                  <a:pt x="1673124" y="1487014"/>
                </a:lnTo>
                <a:moveTo>
                  <a:pt x="1645820" y="1458597"/>
                </a:moveTo>
                <a:lnTo>
                  <a:pt x="1645820" y="1513203"/>
                </a:lnTo>
                <a:moveTo>
                  <a:pt x="1721973" y="1535120"/>
                </a:moveTo>
                <a:lnTo>
                  <a:pt x="1776765" y="1535120"/>
                </a:lnTo>
                <a:moveTo>
                  <a:pt x="1749276" y="1506703"/>
                </a:moveTo>
                <a:lnTo>
                  <a:pt x="1749276" y="1561309"/>
                </a:lnTo>
                <a:moveTo>
                  <a:pt x="1738689" y="1535120"/>
                </a:moveTo>
                <a:lnTo>
                  <a:pt x="1793482" y="1535120"/>
                </a:lnTo>
                <a:moveTo>
                  <a:pt x="1765993" y="1506703"/>
                </a:moveTo>
                <a:lnTo>
                  <a:pt x="1765993" y="1561309"/>
                </a:lnTo>
                <a:moveTo>
                  <a:pt x="1819856" y="1557223"/>
                </a:moveTo>
                <a:lnTo>
                  <a:pt x="1874463" y="1557223"/>
                </a:lnTo>
                <a:moveTo>
                  <a:pt x="1847160" y="1528805"/>
                </a:moveTo>
                <a:lnTo>
                  <a:pt x="1847160" y="1583412"/>
                </a:lnTo>
                <a:moveTo>
                  <a:pt x="1825986" y="1557223"/>
                </a:moveTo>
                <a:lnTo>
                  <a:pt x="1880592" y="1557223"/>
                </a:lnTo>
                <a:moveTo>
                  <a:pt x="1853475" y="1528805"/>
                </a:moveTo>
                <a:lnTo>
                  <a:pt x="1853475" y="1583412"/>
                </a:lnTo>
                <a:moveTo>
                  <a:pt x="1847160" y="1556109"/>
                </a:moveTo>
                <a:lnTo>
                  <a:pt x="1901767" y="1556109"/>
                </a:lnTo>
                <a:moveTo>
                  <a:pt x="1874463" y="1527505"/>
                </a:moveTo>
                <a:lnTo>
                  <a:pt x="1874463" y="1582112"/>
                </a:lnTo>
                <a:moveTo>
                  <a:pt x="1904738" y="1556109"/>
                </a:moveTo>
                <a:lnTo>
                  <a:pt x="1959531" y="1556109"/>
                </a:lnTo>
                <a:moveTo>
                  <a:pt x="1932042" y="1527505"/>
                </a:moveTo>
                <a:lnTo>
                  <a:pt x="1932042" y="1582112"/>
                </a:lnTo>
                <a:moveTo>
                  <a:pt x="2040327" y="1582298"/>
                </a:moveTo>
                <a:lnTo>
                  <a:pt x="2095119" y="1582298"/>
                </a:lnTo>
                <a:moveTo>
                  <a:pt x="2067816" y="1553880"/>
                </a:moveTo>
                <a:lnTo>
                  <a:pt x="2067816" y="1608487"/>
                </a:lnTo>
                <a:moveTo>
                  <a:pt x="2055186" y="1581183"/>
                </a:moveTo>
                <a:lnTo>
                  <a:pt x="2109978" y="1581183"/>
                </a:lnTo>
                <a:moveTo>
                  <a:pt x="2082489" y="1552766"/>
                </a:moveTo>
                <a:lnTo>
                  <a:pt x="2082489" y="1607372"/>
                </a:lnTo>
                <a:moveTo>
                  <a:pt x="2070788" y="1581183"/>
                </a:moveTo>
                <a:lnTo>
                  <a:pt x="2125395" y="1581183"/>
                </a:lnTo>
                <a:moveTo>
                  <a:pt x="2098277" y="1552766"/>
                </a:moveTo>
                <a:lnTo>
                  <a:pt x="2098277" y="1607372"/>
                </a:lnTo>
                <a:moveTo>
                  <a:pt x="2075059" y="1581183"/>
                </a:moveTo>
                <a:lnTo>
                  <a:pt x="2129666" y="1581183"/>
                </a:lnTo>
                <a:moveTo>
                  <a:pt x="2102363" y="1552766"/>
                </a:moveTo>
                <a:lnTo>
                  <a:pt x="2102363" y="1607372"/>
                </a:lnTo>
                <a:moveTo>
                  <a:pt x="2180002" y="1622046"/>
                </a:moveTo>
                <a:lnTo>
                  <a:pt x="2234609" y="1622046"/>
                </a:lnTo>
                <a:moveTo>
                  <a:pt x="2207305" y="1593442"/>
                </a:moveTo>
                <a:lnTo>
                  <a:pt x="2207305" y="1648235"/>
                </a:lnTo>
                <a:moveTo>
                  <a:pt x="2199690" y="1623160"/>
                </a:moveTo>
                <a:lnTo>
                  <a:pt x="2254482" y="1623160"/>
                </a:lnTo>
                <a:moveTo>
                  <a:pt x="2226993" y="1594557"/>
                </a:moveTo>
                <a:lnTo>
                  <a:pt x="2226993" y="1649163"/>
                </a:lnTo>
                <a:moveTo>
                  <a:pt x="2333049" y="1622046"/>
                </a:moveTo>
                <a:lnTo>
                  <a:pt x="2387842" y="1622046"/>
                </a:lnTo>
                <a:moveTo>
                  <a:pt x="2360539" y="1593442"/>
                </a:moveTo>
                <a:lnTo>
                  <a:pt x="2360539" y="1648235"/>
                </a:lnTo>
                <a:moveTo>
                  <a:pt x="2597911" y="1743147"/>
                </a:moveTo>
                <a:lnTo>
                  <a:pt x="2652518" y="1743147"/>
                </a:lnTo>
                <a:moveTo>
                  <a:pt x="2625214" y="1714729"/>
                </a:moveTo>
                <a:lnTo>
                  <a:pt x="2625214" y="1769335"/>
                </a:lnTo>
                <a:moveTo>
                  <a:pt x="2755788" y="1831929"/>
                </a:moveTo>
                <a:lnTo>
                  <a:pt x="2810395" y="1831929"/>
                </a:lnTo>
                <a:moveTo>
                  <a:pt x="2783091" y="1803511"/>
                </a:moveTo>
                <a:lnTo>
                  <a:pt x="2783091" y="1858118"/>
                </a:lnTo>
                <a:moveTo>
                  <a:pt x="27489" y="27303"/>
                </a:moveTo>
                <a:lnTo>
                  <a:pt x="27489" y="42534"/>
                </a:lnTo>
                <a:lnTo>
                  <a:pt x="57951" y="42534"/>
                </a:lnTo>
                <a:lnTo>
                  <a:pt x="57951" y="57579"/>
                </a:lnTo>
                <a:lnTo>
                  <a:pt x="98627" y="57579"/>
                </a:lnTo>
                <a:lnTo>
                  <a:pt x="98627" y="72066"/>
                </a:lnTo>
                <a:lnTo>
                  <a:pt x="113857" y="72066"/>
                </a:lnTo>
                <a:lnTo>
                  <a:pt x="113857" y="88040"/>
                </a:lnTo>
                <a:lnTo>
                  <a:pt x="119430" y="88040"/>
                </a:lnTo>
                <a:lnTo>
                  <a:pt x="119430" y="97884"/>
                </a:lnTo>
                <a:lnTo>
                  <a:pt x="127973" y="97884"/>
                </a:lnTo>
                <a:lnTo>
                  <a:pt x="127973" y="107728"/>
                </a:lnTo>
                <a:lnTo>
                  <a:pt x="138003" y="107728"/>
                </a:lnTo>
                <a:lnTo>
                  <a:pt x="138003" y="113671"/>
                </a:lnTo>
                <a:lnTo>
                  <a:pt x="154720" y="113671"/>
                </a:lnTo>
                <a:lnTo>
                  <a:pt x="154720" y="123701"/>
                </a:lnTo>
                <a:lnTo>
                  <a:pt x="159920" y="123701"/>
                </a:lnTo>
                <a:lnTo>
                  <a:pt x="159920" y="144132"/>
                </a:lnTo>
                <a:lnTo>
                  <a:pt x="189824" y="144132"/>
                </a:lnTo>
                <a:lnTo>
                  <a:pt x="189824" y="158806"/>
                </a:lnTo>
                <a:lnTo>
                  <a:pt x="205240" y="158806"/>
                </a:lnTo>
                <a:lnTo>
                  <a:pt x="205240" y="174408"/>
                </a:lnTo>
                <a:lnTo>
                  <a:pt x="221213" y="174408"/>
                </a:lnTo>
                <a:lnTo>
                  <a:pt x="221213" y="202454"/>
                </a:lnTo>
                <a:lnTo>
                  <a:pt x="225857" y="202454"/>
                </a:lnTo>
                <a:lnTo>
                  <a:pt x="225857" y="219542"/>
                </a:lnTo>
                <a:lnTo>
                  <a:pt x="231429" y="219542"/>
                </a:lnTo>
                <a:lnTo>
                  <a:pt x="231429" y="229943"/>
                </a:lnTo>
                <a:lnTo>
                  <a:pt x="239973" y="229943"/>
                </a:lnTo>
                <a:lnTo>
                  <a:pt x="239973" y="234587"/>
                </a:lnTo>
                <a:lnTo>
                  <a:pt x="246288" y="234587"/>
                </a:lnTo>
                <a:lnTo>
                  <a:pt x="246288" y="246288"/>
                </a:lnTo>
                <a:lnTo>
                  <a:pt x="270992" y="246288"/>
                </a:lnTo>
                <a:lnTo>
                  <a:pt x="270992" y="267091"/>
                </a:lnTo>
                <a:lnTo>
                  <a:pt x="276006" y="267091"/>
                </a:lnTo>
                <a:lnTo>
                  <a:pt x="276006" y="280278"/>
                </a:lnTo>
                <a:lnTo>
                  <a:pt x="281393" y="280278"/>
                </a:lnTo>
                <a:lnTo>
                  <a:pt x="281393" y="284921"/>
                </a:lnTo>
                <a:lnTo>
                  <a:pt x="285850" y="284921"/>
                </a:lnTo>
                <a:lnTo>
                  <a:pt x="285850" y="307210"/>
                </a:lnTo>
                <a:lnTo>
                  <a:pt x="291608" y="307210"/>
                </a:lnTo>
                <a:lnTo>
                  <a:pt x="291608" y="315568"/>
                </a:lnTo>
                <a:lnTo>
                  <a:pt x="296995" y="315568"/>
                </a:lnTo>
                <a:lnTo>
                  <a:pt x="296995" y="322440"/>
                </a:lnTo>
                <a:lnTo>
                  <a:pt x="301081" y="322440"/>
                </a:lnTo>
                <a:lnTo>
                  <a:pt x="301081" y="330056"/>
                </a:lnTo>
                <a:lnTo>
                  <a:pt x="322255" y="330056"/>
                </a:lnTo>
                <a:lnTo>
                  <a:pt x="322255" y="350673"/>
                </a:lnTo>
                <a:lnTo>
                  <a:pt x="352716" y="350673"/>
                </a:lnTo>
                <a:lnTo>
                  <a:pt x="352716" y="375004"/>
                </a:lnTo>
                <a:lnTo>
                  <a:pt x="366460" y="375004"/>
                </a:lnTo>
                <a:lnTo>
                  <a:pt x="366460" y="381319"/>
                </a:lnTo>
                <a:lnTo>
                  <a:pt x="372590" y="381319"/>
                </a:lnTo>
                <a:lnTo>
                  <a:pt x="372590" y="385963"/>
                </a:lnTo>
                <a:lnTo>
                  <a:pt x="377976" y="385963"/>
                </a:lnTo>
                <a:lnTo>
                  <a:pt x="377976" y="393392"/>
                </a:lnTo>
                <a:lnTo>
                  <a:pt x="395807" y="393392"/>
                </a:lnTo>
                <a:lnTo>
                  <a:pt x="395807" y="410851"/>
                </a:lnTo>
                <a:lnTo>
                  <a:pt x="402865" y="410851"/>
                </a:lnTo>
                <a:lnTo>
                  <a:pt x="402865" y="422181"/>
                </a:lnTo>
                <a:lnTo>
                  <a:pt x="408808" y="422181"/>
                </a:lnTo>
                <a:lnTo>
                  <a:pt x="408808" y="456728"/>
                </a:lnTo>
                <a:lnTo>
                  <a:pt x="413266" y="456728"/>
                </a:lnTo>
                <a:lnTo>
                  <a:pt x="413266" y="466573"/>
                </a:lnTo>
                <a:lnTo>
                  <a:pt x="423482" y="466573"/>
                </a:lnTo>
                <a:lnTo>
                  <a:pt x="423482" y="476974"/>
                </a:lnTo>
                <a:lnTo>
                  <a:pt x="428311" y="476974"/>
                </a:lnTo>
                <a:lnTo>
                  <a:pt x="428311" y="489233"/>
                </a:lnTo>
                <a:lnTo>
                  <a:pt x="432769" y="489233"/>
                </a:lnTo>
                <a:lnTo>
                  <a:pt x="432769" y="492204"/>
                </a:lnTo>
                <a:lnTo>
                  <a:pt x="448185" y="492204"/>
                </a:lnTo>
                <a:lnTo>
                  <a:pt x="448185" y="501491"/>
                </a:lnTo>
                <a:lnTo>
                  <a:pt x="453385" y="501491"/>
                </a:lnTo>
                <a:lnTo>
                  <a:pt x="453385" y="511521"/>
                </a:lnTo>
                <a:lnTo>
                  <a:pt x="468430" y="511521"/>
                </a:lnTo>
                <a:lnTo>
                  <a:pt x="468430" y="522665"/>
                </a:lnTo>
                <a:lnTo>
                  <a:pt x="474374" y="522665"/>
                </a:lnTo>
                <a:lnTo>
                  <a:pt x="474374" y="532509"/>
                </a:lnTo>
                <a:lnTo>
                  <a:pt x="484218" y="532509"/>
                </a:lnTo>
                <a:lnTo>
                  <a:pt x="484218" y="546997"/>
                </a:lnTo>
                <a:lnTo>
                  <a:pt x="489976" y="546997"/>
                </a:lnTo>
                <a:lnTo>
                  <a:pt x="489976" y="569100"/>
                </a:lnTo>
                <a:lnTo>
                  <a:pt x="494434" y="569100"/>
                </a:lnTo>
                <a:lnTo>
                  <a:pt x="494434" y="577458"/>
                </a:lnTo>
                <a:lnTo>
                  <a:pt x="505020" y="577458"/>
                </a:lnTo>
                <a:lnTo>
                  <a:pt x="505020" y="594917"/>
                </a:lnTo>
                <a:lnTo>
                  <a:pt x="510407" y="594917"/>
                </a:lnTo>
                <a:lnTo>
                  <a:pt x="510407" y="601975"/>
                </a:lnTo>
                <a:lnTo>
                  <a:pt x="520065" y="601975"/>
                </a:lnTo>
                <a:lnTo>
                  <a:pt x="520065" y="630393"/>
                </a:lnTo>
                <a:lnTo>
                  <a:pt x="525637" y="630393"/>
                </a:lnTo>
                <a:lnTo>
                  <a:pt x="525637" y="632993"/>
                </a:lnTo>
                <a:lnTo>
                  <a:pt x="530281" y="632993"/>
                </a:lnTo>
                <a:lnTo>
                  <a:pt x="530281" y="658068"/>
                </a:lnTo>
                <a:lnTo>
                  <a:pt x="549598" y="658068"/>
                </a:lnTo>
                <a:lnTo>
                  <a:pt x="549598" y="678871"/>
                </a:lnTo>
                <a:lnTo>
                  <a:pt x="565571" y="678871"/>
                </a:lnTo>
                <a:lnTo>
                  <a:pt x="565571" y="693172"/>
                </a:lnTo>
                <a:lnTo>
                  <a:pt x="570957" y="693172"/>
                </a:lnTo>
                <a:lnTo>
                  <a:pt x="570957" y="699488"/>
                </a:lnTo>
                <a:lnTo>
                  <a:pt x="575786" y="699488"/>
                </a:lnTo>
                <a:lnTo>
                  <a:pt x="575786" y="720290"/>
                </a:lnTo>
                <a:lnTo>
                  <a:pt x="583588" y="720290"/>
                </a:lnTo>
                <a:lnTo>
                  <a:pt x="583588" y="734035"/>
                </a:lnTo>
                <a:lnTo>
                  <a:pt x="596775" y="734035"/>
                </a:lnTo>
                <a:lnTo>
                  <a:pt x="596775" y="740164"/>
                </a:lnTo>
                <a:lnTo>
                  <a:pt x="606062" y="740164"/>
                </a:lnTo>
                <a:lnTo>
                  <a:pt x="606062" y="758552"/>
                </a:lnTo>
                <a:lnTo>
                  <a:pt x="616649" y="758552"/>
                </a:lnTo>
                <a:lnTo>
                  <a:pt x="616649" y="775826"/>
                </a:lnTo>
                <a:lnTo>
                  <a:pt x="621106" y="775826"/>
                </a:lnTo>
                <a:lnTo>
                  <a:pt x="621106" y="795142"/>
                </a:lnTo>
                <a:lnTo>
                  <a:pt x="626307" y="795142"/>
                </a:lnTo>
                <a:lnTo>
                  <a:pt x="626307" y="804801"/>
                </a:lnTo>
                <a:lnTo>
                  <a:pt x="631693" y="804801"/>
                </a:lnTo>
                <a:lnTo>
                  <a:pt x="631693" y="815388"/>
                </a:lnTo>
                <a:lnTo>
                  <a:pt x="651382" y="815388"/>
                </a:lnTo>
                <a:lnTo>
                  <a:pt x="651382" y="827646"/>
                </a:lnTo>
                <a:lnTo>
                  <a:pt x="657511" y="827646"/>
                </a:lnTo>
                <a:lnTo>
                  <a:pt x="657511" y="835819"/>
                </a:lnTo>
                <a:lnTo>
                  <a:pt x="666798" y="835819"/>
                </a:lnTo>
                <a:lnTo>
                  <a:pt x="666798" y="850863"/>
                </a:lnTo>
                <a:lnTo>
                  <a:pt x="672184" y="850863"/>
                </a:lnTo>
                <a:lnTo>
                  <a:pt x="672184" y="871295"/>
                </a:lnTo>
                <a:lnTo>
                  <a:pt x="677013" y="871295"/>
                </a:lnTo>
                <a:lnTo>
                  <a:pt x="677013" y="880767"/>
                </a:lnTo>
                <a:lnTo>
                  <a:pt x="702459" y="880767"/>
                </a:lnTo>
                <a:lnTo>
                  <a:pt x="702459" y="896183"/>
                </a:lnTo>
                <a:lnTo>
                  <a:pt x="708403" y="896183"/>
                </a:lnTo>
                <a:lnTo>
                  <a:pt x="708403" y="906213"/>
                </a:lnTo>
                <a:lnTo>
                  <a:pt x="726791" y="906213"/>
                </a:lnTo>
                <a:lnTo>
                  <a:pt x="726791" y="913086"/>
                </a:lnTo>
                <a:lnTo>
                  <a:pt x="733106" y="913086"/>
                </a:lnTo>
                <a:lnTo>
                  <a:pt x="733106" y="927016"/>
                </a:lnTo>
                <a:lnTo>
                  <a:pt x="742950" y="927016"/>
                </a:lnTo>
                <a:lnTo>
                  <a:pt x="742950" y="942432"/>
                </a:lnTo>
                <a:lnTo>
                  <a:pt x="749080" y="942432"/>
                </a:lnTo>
                <a:lnTo>
                  <a:pt x="749080" y="946333"/>
                </a:lnTo>
                <a:lnTo>
                  <a:pt x="753537" y="946333"/>
                </a:lnTo>
                <a:lnTo>
                  <a:pt x="753537" y="966764"/>
                </a:lnTo>
                <a:lnTo>
                  <a:pt x="767282" y="966764"/>
                </a:lnTo>
                <a:lnTo>
                  <a:pt x="767282" y="977165"/>
                </a:lnTo>
                <a:lnTo>
                  <a:pt x="774154" y="977165"/>
                </a:lnTo>
                <a:lnTo>
                  <a:pt x="774154" y="983294"/>
                </a:lnTo>
                <a:lnTo>
                  <a:pt x="824303" y="983294"/>
                </a:lnTo>
                <a:lnTo>
                  <a:pt x="824303" y="1001682"/>
                </a:lnTo>
                <a:lnTo>
                  <a:pt x="834519" y="1001682"/>
                </a:lnTo>
                <a:lnTo>
                  <a:pt x="834519" y="1023785"/>
                </a:lnTo>
                <a:lnTo>
                  <a:pt x="839720" y="1023785"/>
                </a:lnTo>
                <a:lnTo>
                  <a:pt x="839720" y="1051832"/>
                </a:lnTo>
                <a:lnTo>
                  <a:pt x="849749" y="1051832"/>
                </a:lnTo>
                <a:lnTo>
                  <a:pt x="849749" y="1062604"/>
                </a:lnTo>
                <a:lnTo>
                  <a:pt x="880396" y="1062604"/>
                </a:lnTo>
                <a:lnTo>
                  <a:pt x="880396" y="1072263"/>
                </a:lnTo>
                <a:lnTo>
                  <a:pt x="885411" y="1072263"/>
                </a:lnTo>
                <a:lnTo>
                  <a:pt x="885411" y="1082478"/>
                </a:lnTo>
                <a:lnTo>
                  <a:pt x="916243" y="1082478"/>
                </a:lnTo>
                <a:lnTo>
                  <a:pt x="916243" y="1100309"/>
                </a:lnTo>
                <a:lnTo>
                  <a:pt x="921630" y="1100309"/>
                </a:lnTo>
                <a:lnTo>
                  <a:pt x="921630" y="1113868"/>
                </a:lnTo>
                <a:lnTo>
                  <a:pt x="930360" y="1113868"/>
                </a:lnTo>
                <a:lnTo>
                  <a:pt x="930360" y="1127798"/>
                </a:lnTo>
                <a:lnTo>
                  <a:pt x="951719" y="1127798"/>
                </a:lnTo>
                <a:lnTo>
                  <a:pt x="951719" y="1147486"/>
                </a:lnTo>
                <a:lnTo>
                  <a:pt x="965464" y="1147486"/>
                </a:lnTo>
                <a:lnTo>
                  <a:pt x="965464" y="1153058"/>
                </a:lnTo>
                <a:lnTo>
                  <a:pt x="971036" y="1153058"/>
                </a:lnTo>
                <a:lnTo>
                  <a:pt x="971036" y="1168846"/>
                </a:lnTo>
                <a:lnTo>
                  <a:pt x="1032143" y="1168846"/>
                </a:lnTo>
                <a:lnTo>
                  <a:pt x="1032143" y="1179062"/>
                </a:lnTo>
                <a:lnTo>
                  <a:pt x="1067248" y="1179062"/>
                </a:lnTo>
                <a:lnTo>
                  <a:pt x="1067248" y="1189834"/>
                </a:lnTo>
                <a:lnTo>
                  <a:pt x="1122598" y="1189834"/>
                </a:lnTo>
                <a:lnTo>
                  <a:pt x="1122598" y="1200607"/>
                </a:lnTo>
                <a:lnTo>
                  <a:pt x="1128913" y="1200607"/>
                </a:lnTo>
                <a:lnTo>
                  <a:pt x="1128913" y="1203950"/>
                </a:lnTo>
                <a:lnTo>
                  <a:pt x="1134114" y="1203950"/>
                </a:lnTo>
                <a:lnTo>
                  <a:pt x="1134114" y="1212866"/>
                </a:lnTo>
                <a:lnTo>
                  <a:pt x="1142472" y="1212866"/>
                </a:lnTo>
                <a:lnTo>
                  <a:pt x="1142472" y="1229954"/>
                </a:lnTo>
                <a:lnTo>
                  <a:pt x="1157702" y="1229954"/>
                </a:lnTo>
                <a:lnTo>
                  <a:pt x="1157702" y="1241284"/>
                </a:lnTo>
                <a:lnTo>
                  <a:pt x="1163831" y="1241284"/>
                </a:lnTo>
                <a:lnTo>
                  <a:pt x="1163831" y="1254100"/>
                </a:lnTo>
                <a:lnTo>
                  <a:pt x="1169775" y="1254100"/>
                </a:lnTo>
                <a:lnTo>
                  <a:pt x="1169775" y="1264129"/>
                </a:lnTo>
                <a:lnTo>
                  <a:pt x="1184820" y="1264129"/>
                </a:lnTo>
                <a:lnTo>
                  <a:pt x="1184820" y="1279360"/>
                </a:lnTo>
                <a:lnTo>
                  <a:pt x="1195036" y="1279360"/>
                </a:lnTo>
                <a:lnTo>
                  <a:pt x="1195036" y="1289575"/>
                </a:lnTo>
                <a:lnTo>
                  <a:pt x="1201351" y="1289575"/>
                </a:lnTo>
                <a:lnTo>
                  <a:pt x="1201351" y="1295148"/>
                </a:lnTo>
                <a:lnTo>
                  <a:pt x="1214167" y="1295148"/>
                </a:lnTo>
                <a:lnTo>
                  <a:pt x="1214167" y="1318736"/>
                </a:lnTo>
                <a:lnTo>
                  <a:pt x="1225496" y="1318736"/>
                </a:lnTo>
                <a:lnTo>
                  <a:pt x="1225496" y="1330995"/>
                </a:lnTo>
                <a:lnTo>
                  <a:pt x="1229954" y="1330995"/>
                </a:lnTo>
                <a:lnTo>
                  <a:pt x="1229954" y="1344739"/>
                </a:lnTo>
                <a:lnTo>
                  <a:pt x="1275274" y="1344739"/>
                </a:lnTo>
                <a:lnTo>
                  <a:pt x="1275274" y="1366099"/>
                </a:lnTo>
                <a:lnTo>
                  <a:pt x="1280474" y="1366099"/>
                </a:lnTo>
                <a:lnTo>
                  <a:pt x="1280474" y="1370557"/>
                </a:lnTo>
                <a:lnTo>
                  <a:pt x="1301092" y="1370557"/>
                </a:lnTo>
                <a:lnTo>
                  <a:pt x="1301092" y="1381330"/>
                </a:lnTo>
                <a:lnTo>
                  <a:pt x="1311864" y="1381330"/>
                </a:lnTo>
                <a:lnTo>
                  <a:pt x="1311864" y="1386716"/>
                </a:lnTo>
                <a:lnTo>
                  <a:pt x="1324123" y="1386716"/>
                </a:lnTo>
                <a:lnTo>
                  <a:pt x="1324123" y="1395074"/>
                </a:lnTo>
                <a:lnTo>
                  <a:pt x="1377058" y="1395074"/>
                </a:lnTo>
                <a:lnTo>
                  <a:pt x="1377058" y="1410305"/>
                </a:lnTo>
                <a:lnTo>
                  <a:pt x="1427765" y="1410305"/>
                </a:lnTo>
                <a:lnTo>
                  <a:pt x="1427765" y="1426278"/>
                </a:lnTo>
                <a:lnTo>
                  <a:pt x="1438723" y="1426278"/>
                </a:lnTo>
                <a:lnTo>
                  <a:pt x="1438723" y="1440952"/>
                </a:lnTo>
                <a:lnTo>
                  <a:pt x="1482186" y="1440952"/>
                </a:lnTo>
                <a:lnTo>
                  <a:pt x="1482186" y="1452653"/>
                </a:lnTo>
                <a:lnTo>
                  <a:pt x="1552208" y="1452653"/>
                </a:lnTo>
                <a:lnTo>
                  <a:pt x="1552208" y="1470484"/>
                </a:lnTo>
                <a:lnTo>
                  <a:pt x="1575426" y="1470484"/>
                </a:lnTo>
                <a:lnTo>
                  <a:pt x="1575426" y="1485900"/>
                </a:lnTo>
                <a:lnTo>
                  <a:pt x="1712500" y="1485900"/>
                </a:lnTo>
                <a:lnTo>
                  <a:pt x="1712500" y="1501502"/>
                </a:lnTo>
                <a:lnTo>
                  <a:pt x="1726988" y="1501502"/>
                </a:lnTo>
                <a:lnTo>
                  <a:pt x="1726988" y="1515247"/>
                </a:lnTo>
                <a:lnTo>
                  <a:pt x="1748347" y="1515247"/>
                </a:lnTo>
                <a:lnTo>
                  <a:pt x="1748347" y="1537349"/>
                </a:lnTo>
                <a:lnTo>
                  <a:pt x="1783452" y="1537349"/>
                </a:lnTo>
                <a:lnTo>
                  <a:pt x="1783452" y="1557038"/>
                </a:lnTo>
                <a:lnTo>
                  <a:pt x="1947087" y="1557038"/>
                </a:lnTo>
                <a:lnTo>
                  <a:pt x="1947087" y="1580998"/>
                </a:lnTo>
                <a:lnTo>
                  <a:pt x="2172758" y="1580998"/>
                </a:lnTo>
                <a:lnTo>
                  <a:pt x="2172758" y="1622046"/>
                </a:lnTo>
                <a:lnTo>
                  <a:pt x="2402887" y="1622046"/>
                </a:lnTo>
                <a:lnTo>
                  <a:pt x="2402887" y="1684268"/>
                </a:lnTo>
                <a:lnTo>
                  <a:pt x="2574508" y="1684268"/>
                </a:lnTo>
                <a:lnTo>
                  <a:pt x="2574508" y="1744075"/>
                </a:lnTo>
                <a:lnTo>
                  <a:pt x="2757274" y="1744075"/>
                </a:lnTo>
                <a:lnTo>
                  <a:pt x="2757274" y="1833415"/>
                </a:lnTo>
                <a:lnTo>
                  <a:pt x="2783463" y="1833415"/>
                </a:lnTo>
              </a:path>
            </a:pathLst>
          </a:custGeom>
          <a:noFill/>
          <a:ln w="18568" cap="flat">
            <a:solidFill>
              <a:srgbClr val="8B878B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82" name="Freeform 81">
            <a:extLst>
              <a:ext uri="{FF2B5EF4-FFF2-40B4-BE49-F238E27FC236}">
                <a16:creationId xmlns:a16="http://schemas.microsoft.com/office/drawing/2014/main" id="{A30ED464-E550-CDD6-432B-5ED0FECD0F8F}"/>
              </a:ext>
            </a:extLst>
          </p:cNvPr>
          <p:cNvSpPr/>
          <p:nvPr/>
        </p:nvSpPr>
        <p:spPr>
          <a:xfrm>
            <a:off x="1556028" y="1566735"/>
            <a:ext cx="2810765" cy="1862947"/>
          </a:xfrm>
          <a:custGeom>
            <a:avLst/>
            <a:gdLst>
              <a:gd name="connsiteX0" fmla="*/ 2756159 w 2810765"/>
              <a:gd name="connsiteY0" fmla="*/ 1836758 h 1862947"/>
              <a:gd name="connsiteX1" fmla="*/ 2810765 w 2810765"/>
              <a:gd name="connsiteY1" fmla="*/ 1836758 h 1862947"/>
              <a:gd name="connsiteX2" fmla="*/ 2783648 w 2810765"/>
              <a:gd name="connsiteY2" fmla="*/ 1808340 h 1862947"/>
              <a:gd name="connsiteX3" fmla="*/ 2783648 w 2810765"/>
              <a:gd name="connsiteY3" fmla="*/ 1862947 h 1862947"/>
              <a:gd name="connsiteX4" fmla="*/ 2595124 w 2810765"/>
              <a:gd name="connsiteY4" fmla="*/ 1746675 h 1862947"/>
              <a:gd name="connsiteX5" fmla="*/ 2649731 w 2810765"/>
              <a:gd name="connsiteY5" fmla="*/ 1746675 h 1862947"/>
              <a:gd name="connsiteX6" fmla="*/ 2622614 w 2810765"/>
              <a:gd name="connsiteY6" fmla="*/ 1718072 h 1862947"/>
              <a:gd name="connsiteX7" fmla="*/ 2622614 w 2810765"/>
              <a:gd name="connsiteY7" fmla="*/ 1772679 h 1862947"/>
              <a:gd name="connsiteX8" fmla="*/ 2330449 w 2810765"/>
              <a:gd name="connsiteY8" fmla="*/ 1625389 h 1862947"/>
              <a:gd name="connsiteX9" fmla="*/ 2385055 w 2810765"/>
              <a:gd name="connsiteY9" fmla="*/ 1625389 h 1862947"/>
              <a:gd name="connsiteX10" fmla="*/ 2357752 w 2810765"/>
              <a:gd name="connsiteY10" fmla="*/ 1596785 h 1862947"/>
              <a:gd name="connsiteX11" fmla="*/ 2357752 w 2810765"/>
              <a:gd name="connsiteY11" fmla="*/ 1651578 h 1862947"/>
              <a:gd name="connsiteX12" fmla="*/ 2198761 w 2810765"/>
              <a:gd name="connsiteY12" fmla="*/ 1625389 h 1862947"/>
              <a:gd name="connsiteX13" fmla="*/ 2253368 w 2810765"/>
              <a:gd name="connsiteY13" fmla="*/ 1625389 h 1862947"/>
              <a:gd name="connsiteX14" fmla="*/ 2226064 w 2810765"/>
              <a:gd name="connsiteY14" fmla="*/ 1596785 h 1862947"/>
              <a:gd name="connsiteX15" fmla="*/ 2226064 w 2810765"/>
              <a:gd name="connsiteY15" fmla="*/ 1651578 h 1862947"/>
              <a:gd name="connsiteX16" fmla="*/ 2178887 w 2810765"/>
              <a:gd name="connsiteY16" fmla="*/ 1625389 h 1862947"/>
              <a:gd name="connsiteX17" fmla="*/ 2233494 w 2810765"/>
              <a:gd name="connsiteY17" fmla="*/ 1625389 h 1862947"/>
              <a:gd name="connsiteX18" fmla="*/ 2206190 w 2810765"/>
              <a:gd name="connsiteY18" fmla="*/ 1596785 h 1862947"/>
              <a:gd name="connsiteX19" fmla="*/ 2206190 w 2810765"/>
              <a:gd name="connsiteY19" fmla="*/ 1651578 h 1862947"/>
              <a:gd name="connsiteX20" fmla="*/ 2075245 w 2810765"/>
              <a:gd name="connsiteY20" fmla="*/ 1584155 h 1862947"/>
              <a:gd name="connsiteX21" fmla="*/ 2129852 w 2810765"/>
              <a:gd name="connsiteY21" fmla="*/ 1584155 h 1862947"/>
              <a:gd name="connsiteX22" fmla="*/ 2102549 w 2810765"/>
              <a:gd name="connsiteY22" fmla="*/ 1555737 h 1862947"/>
              <a:gd name="connsiteX23" fmla="*/ 2102549 w 2810765"/>
              <a:gd name="connsiteY23" fmla="*/ 1610344 h 1862947"/>
              <a:gd name="connsiteX24" fmla="*/ 2069859 w 2810765"/>
              <a:gd name="connsiteY24" fmla="*/ 1584155 h 1862947"/>
              <a:gd name="connsiteX25" fmla="*/ 2124466 w 2810765"/>
              <a:gd name="connsiteY25" fmla="*/ 1584155 h 1862947"/>
              <a:gd name="connsiteX26" fmla="*/ 2097348 w 2810765"/>
              <a:gd name="connsiteY26" fmla="*/ 1555737 h 1862947"/>
              <a:gd name="connsiteX27" fmla="*/ 2097348 w 2810765"/>
              <a:gd name="connsiteY27" fmla="*/ 1610344 h 1862947"/>
              <a:gd name="connsiteX28" fmla="*/ 2050914 w 2810765"/>
              <a:gd name="connsiteY28" fmla="*/ 1584155 h 1862947"/>
              <a:gd name="connsiteX29" fmla="*/ 2105706 w 2810765"/>
              <a:gd name="connsiteY29" fmla="*/ 1584155 h 1862947"/>
              <a:gd name="connsiteX30" fmla="*/ 2078217 w 2810765"/>
              <a:gd name="connsiteY30" fmla="*/ 1555737 h 1862947"/>
              <a:gd name="connsiteX31" fmla="*/ 2078217 w 2810765"/>
              <a:gd name="connsiteY31" fmla="*/ 1610344 h 1862947"/>
              <a:gd name="connsiteX32" fmla="*/ 2038469 w 2810765"/>
              <a:gd name="connsiteY32" fmla="*/ 1584155 h 1862947"/>
              <a:gd name="connsiteX33" fmla="*/ 2093076 w 2810765"/>
              <a:gd name="connsiteY33" fmla="*/ 1584155 h 1862947"/>
              <a:gd name="connsiteX34" fmla="*/ 2065773 w 2810765"/>
              <a:gd name="connsiteY34" fmla="*/ 1555737 h 1862947"/>
              <a:gd name="connsiteX35" fmla="*/ 2065773 w 2810765"/>
              <a:gd name="connsiteY35" fmla="*/ 1610344 h 1862947"/>
              <a:gd name="connsiteX36" fmla="*/ 1902138 w 2810765"/>
              <a:gd name="connsiteY36" fmla="*/ 1559081 h 1862947"/>
              <a:gd name="connsiteX37" fmla="*/ 1956745 w 2810765"/>
              <a:gd name="connsiteY37" fmla="*/ 1559081 h 1862947"/>
              <a:gd name="connsiteX38" fmla="*/ 1929441 w 2810765"/>
              <a:gd name="connsiteY38" fmla="*/ 1530663 h 1862947"/>
              <a:gd name="connsiteX39" fmla="*/ 1929441 w 2810765"/>
              <a:gd name="connsiteY39" fmla="*/ 1585270 h 1862947"/>
              <a:gd name="connsiteX40" fmla="*/ 1844002 w 2810765"/>
              <a:gd name="connsiteY40" fmla="*/ 1559081 h 1862947"/>
              <a:gd name="connsiteX41" fmla="*/ 1898794 w 2810765"/>
              <a:gd name="connsiteY41" fmla="*/ 1559081 h 1862947"/>
              <a:gd name="connsiteX42" fmla="*/ 1871305 w 2810765"/>
              <a:gd name="connsiteY42" fmla="*/ 1530663 h 1862947"/>
              <a:gd name="connsiteX43" fmla="*/ 1871305 w 2810765"/>
              <a:gd name="connsiteY43" fmla="*/ 1585270 h 1862947"/>
              <a:gd name="connsiteX44" fmla="*/ 1825243 w 2810765"/>
              <a:gd name="connsiteY44" fmla="*/ 1559081 h 1862947"/>
              <a:gd name="connsiteX45" fmla="*/ 1879849 w 2810765"/>
              <a:gd name="connsiteY45" fmla="*/ 1559081 h 1862947"/>
              <a:gd name="connsiteX46" fmla="*/ 1852546 w 2810765"/>
              <a:gd name="connsiteY46" fmla="*/ 1530663 h 1862947"/>
              <a:gd name="connsiteX47" fmla="*/ 1852546 w 2810765"/>
              <a:gd name="connsiteY47" fmla="*/ 1585270 h 1862947"/>
              <a:gd name="connsiteX48" fmla="*/ 1819299 w 2810765"/>
              <a:gd name="connsiteY48" fmla="*/ 1559081 h 1862947"/>
              <a:gd name="connsiteX49" fmla="*/ 1873906 w 2810765"/>
              <a:gd name="connsiteY49" fmla="*/ 1559081 h 1862947"/>
              <a:gd name="connsiteX50" fmla="*/ 1846602 w 2810765"/>
              <a:gd name="connsiteY50" fmla="*/ 1530663 h 1862947"/>
              <a:gd name="connsiteX51" fmla="*/ 1846602 w 2810765"/>
              <a:gd name="connsiteY51" fmla="*/ 1585270 h 1862947"/>
              <a:gd name="connsiteX52" fmla="*/ 1735345 w 2810765"/>
              <a:gd name="connsiteY52" fmla="*/ 1538835 h 1862947"/>
              <a:gd name="connsiteX53" fmla="*/ 1789952 w 2810765"/>
              <a:gd name="connsiteY53" fmla="*/ 1538835 h 1862947"/>
              <a:gd name="connsiteX54" fmla="*/ 1762835 w 2810765"/>
              <a:gd name="connsiteY54" fmla="*/ 1510418 h 1862947"/>
              <a:gd name="connsiteX55" fmla="*/ 1762835 w 2810765"/>
              <a:gd name="connsiteY55" fmla="*/ 1565024 h 1862947"/>
              <a:gd name="connsiteX56" fmla="*/ 1719929 w 2810765"/>
              <a:gd name="connsiteY56" fmla="*/ 1538835 h 1862947"/>
              <a:gd name="connsiteX57" fmla="*/ 1774536 w 2810765"/>
              <a:gd name="connsiteY57" fmla="*/ 1538835 h 1862947"/>
              <a:gd name="connsiteX58" fmla="*/ 1747418 w 2810765"/>
              <a:gd name="connsiteY58" fmla="*/ 1510418 h 1862947"/>
              <a:gd name="connsiteX59" fmla="*/ 1747418 w 2810765"/>
              <a:gd name="connsiteY59" fmla="*/ 1565024 h 1862947"/>
              <a:gd name="connsiteX60" fmla="*/ 1617774 w 2810765"/>
              <a:gd name="connsiteY60" fmla="*/ 1488686 h 1862947"/>
              <a:gd name="connsiteX61" fmla="*/ 1672380 w 2810765"/>
              <a:gd name="connsiteY61" fmla="*/ 1488686 h 1862947"/>
              <a:gd name="connsiteX62" fmla="*/ 1645263 w 2810765"/>
              <a:gd name="connsiteY62" fmla="*/ 1460083 h 1862947"/>
              <a:gd name="connsiteX63" fmla="*/ 1645263 w 2810765"/>
              <a:gd name="connsiteY63" fmla="*/ 1514689 h 1862947"/>
              <a:gd name="connsiteX64" fmla="*/ 1586570 w 2810765"/>
              <a:gd name="connsiteY64" fmla="*/ 1488686 h 1862947"/>
              <a:gd name="connsiteX65" fmla="*/ 1641177 w 2810765"/>
              <a:gd name="connsiteY65" fmla="*/ 1488686 h 1862947"/>
              <a:gd name="connsiteX66" fmla="*/ 1613873 w 2810765"/>
              <a:gd name="connsiteY66" fmla="*/ 1460083 h 1862947"/>
              <a:gd name="connsiteX67" fmla="*/ 1613873 w 2810765"/>
              <a:gd name="connsiteY67" fmla="*/ 1514689 h 1862947"/>
              <a:gd name="connsiteX68" fmla="*/ 1560752 w 2810765"/>
              <a:gd name="connsiteY68" fmla="*/ 1488686 h 1862947"/>
              <a:gd name="connsiteX69" fmla="*/ 1615359 w 2810765"/>
              <a:gd name="connsiteY69" fmla="*/ 1488686 h 1862947"/>
              <a:gd name="connsiteX70" fmla="*/ 1588056 w 2810765"/>
              <a:gd name="connsiteY70" fmla="*/ 1460083 h 1862947"/>
              <a:gd name="connsiteX71" fmla="*/ 1588056 w 2810765"/>
              <a:gd name="connsiteY71" fmla="*/ 1514689 h 1862947"/>
              <a:gd name="connsiteX72" fmla="*/ 1557223 w 2810765"/>
              <a:gd name="connsiteY72" fmla="*/ 1488686 h 1862947"/>
              <a:gd name="connsiteX73" fmla="*/ 1611830 w 2810765"/>
              <a:gd name="connsiteY73" fmla="*/ 1488686 h 1862947"/>
              <a:gd name="connsiteX74" fmla="*/ 1584527 w 2810765"/>
              <a:gd name="connsiteY74" fmla="*/ 1460083 h 1862947"/>
              <a:gd name="connsiteX75" fmla="*/ 1584527 w 2810765"/>
              <a:gd name="connsiteY75" fmla="*/ 1514689 h 1862947"/>
              <a:gd name="connsiteX76" fmla="*/ 1522862 w 2810765"/>
              <a:gd name="connsiteY76" fmla="*/ 1473456 h 1862947"/>
              <a:gd name="connsiteX77" fmla="*/ 1577469 w 2810765"/>
              <a:gd name="connsiteY77" fmla="*/ 1473456 h 1862947"/>
              <a:gd name="connsiteX78" fmla="*/ 1550165 w 2810765"/>
              <a:gd name="connsiteY78" fmla="*/ 1445038 h 1862947"/>
              <a:gd name="connsiteX79" fmla="*/ 1550165 w 2810765"/>
              <a:gd name="connsiteY79" fmla="*/ 1499830 h 1862947"/>
              <a:gd name="connsiteX80" fmla="*/ 1366099 w 2810765"/>
              <a:gd name="connsiteY80" fmla="*/ 1413834 h 1862947"/>
              <a:gd name="connsiteX81" fmla="*/ 1420892 w 2810765"/>
              <a:gd name="connsiteY81" fmla="*/ 1413834 h 1862947"/>
              <a:gd name="connsiteX82" fmla="*/ 1393403 w 2810765"/>
              <a:gd name="connsiteY82" fmla="*/ 1385416 h 1862947"/>
              <a:gd name="connsiteX83" fmla="*/ 1393403 w 2810765"/>
              <a:gd name="connsiteY83" fmla="*/ 1440209 h 1862947"/>
              <a:gd name="connsiteX84" fmla="*/ 1281217 w 2810765"/>
              <a:gd name="connsiteY84" fmla="*/ 1391174 h 1862947"/>
              <a:gd name="connsiteX85" fmla="*/ 1335824 w 2810765"/>
              <a:gd name="connsiteY85" fmla="*/ 1391174 h 1862947"/>
              <a:gd name="connsiteX86" fmla="*/ 1308521 w 2810765"/>
              <a:gd name="connsiteY86" fmla="*/ 1362570 h 1862947"/>
              <a:gd name="connsiteX87" fmla="*/ 1308521 w 2810765"/>
              <a:gd name="connsiteY87" fmla="*/ 1417177 h 1862947"/>
              <a:gd name="connsiteX88" fmla="*/ 1271188 w 2810765"/>
              <a:gd name="connsiteY88" fmla="*/ 1382630 h 1862947"/>
              <a:gd name="connsiteX89" fmla="*/ 1325794 w 2810765"/>
              <a:gd name="connsiteY89" fmla="*/ 1382630 h 1862947"/>
              <a:gd name="connsiteX90" fmla="*/ 1298491 w 2810765"/>
              <a:gd name="connsiteY90" fmla="*/ 1354212 h 1862947"/>
              <a:gd name="connsiteX91" fmla="*/ 1298491 w 2810765"/>
              <a:gd name="connsiteY91" fmla="*/ 1408819 h 1862947"/>
              <a:gd name="connsiteX92" fmla="*/ 1213795 w 2810765"/>
              <a:gd name="connsiteY92" fmla="*/ 1346225 h 1862947"/>
              <a:gd name="connsiteX93" fmla="*/ 1268587 w 2810765"/>
              <a:gd name="connsiteY93" fmla="*/ 1346225 h 1862947"/>
              <a:gd name="connsiteX94" fmla="*/ 1241098 w 2810765"/>
              <a:gd name="connsiteY94" fmla="*/ 1317808 h 1862947"/>
              <a:gd name="connsiteX95" fmla="*/ 1241098 w 2810765"/>
              <a:gd name="connsiteY95" fmla="*/ 1372414 h 1862947"/>
              <a:gd name="connsiteX96" fmla="*/ 1118697 w 2810765"/>
              <a:gd name="connsiteY96" fmla="*/ 1231625 h 1862947"/>
              <a:gd name="connsiteX97" fmla="*/ 1173304 w 2810765"/>
              <a:gd name="connsiteY97" fmla="*/ 1231625 h 1862947"/>
              <a:gd name="connsiteX98" fmla="*/ 1146000 w 2810765"/>
              <a:gd name="connsiteY98" fmla="*/ 1203208 h 1862947"/>
              <a:gd name="connsiteX99" fmla="*/ 1146000 w 2810765"/>
              <a:gd name="connsiteY99" fmla="*/ 1257814 h 1862947"/>
              <a:gd name="connsiteX100" fmla="*/ 1070219 w 2810765"/>
              <a:gd name="connsiteY100" fmla="*/ 1194106 h 1862947"/>
              <a:gd name="connsiteX101" fmla="*/ 1124826 w 2810765"/>
              <a:gd name="connsiteY101" fmla="*/ 1194106 h 1862947"/>
              <a:gd name="connsiteX102" fmla="*/ 1097709 w 2810765"/>
              <a:gd name="connsiteY102" fmla="*/ 1165689 h 1862947"/>
              <a:gd name="connsiteX103" fmla="*/ 1097709 w 2810765"/>
              <a:gd name="connsiteY103" fmla="*/ 1220295 h 1862947"/>
              <a:gd name="connsiteX104" fmla="*/ 1038458 w 2810765"/>
              <a:gd name="connsiteY104" fmla="*/ 1194106 h 1862947"/>
              <a:gd name="connsiteX105" fmla="*/ 1093065 w 2810765"/>
              <a:gd name="connsiteY105" fmla="*/ 1194106 h 1862947"/>
              <a:gd name="connsiteX106" fmla="*/ 1065762 w 2810765"/>
              <a:gd name="connsiteY106" fmla="*/ 1165689 h 1862947"/>
              <a:gd name="connsiteX107" fmla="*/ 1065762 w 2810765"/>
              <a:gd name="connsiteY107" fmla="*/ 1220295 h 1862947"/>
              <a:gd name="connsiteX108" fmla="*/ 1014127 w 2810765"/>
              <a:gd name="connsiteY108" fmla="*/ 1182776 h 1862947"/>
              <a:gd name="connsiteX109" fmla="*/ 1068919 w 2810765"/>
              <a:gd name="connsiteY109" fmla="*/ 1182776 h 1862947"/>
              <a:gd name="connsiteX110" fmla="*/ 1041430 w 2810765"/>
              <a:gd name="connsiteY110" fmla="*/ 1154173 h 1862947"/>
              <a:gd name="connsiteX111" fmla="*/ 1041430 w 2810765"/>
              <a:gd name="connsiteY111" fmla="*/ 1208780 h 1862947"/>
              <a:gd name="connsiteX112" fmla="*/ 989424 w 2810765"/>
              <a:gd name="connsiteY112" fmla="*/ 1167918 h 1862947"/>
              <a:gd name="connsiteX113" fmla="*/ 1044216 w 2810765"/>
              <a:gd name="connsiteY113" fmla="*/ 1167918 h 1862947"/>
              <a:gd name="connsiteX114" fmla="*/ 1016913 w 2810765"/>
              <a:gd name="connsiteY114" fmla="*/ 1139500 h 1862947"/>
              <a:gd name="connsiteX115" fmla="*/ 1016913 w 2810765"/>
              <a:gd name="connsiteY115" fmla="*/ 1194106 h 1862947"/>
              <a:gd name="connsiteX116" fmla="*/ 983852 w 2810765"/>
              <a:gd name="connsiteY116" fmla="*/ 1167918 h 1862947"/>
              <a:gd name="connsiteX117" fmla="*/ 1038644 w 2810765"/>
              <a:gd name="connsiteY117" fmla="*/ 1167918 h 1862947"/>
              <a:gd name="connsiteX118" fmla="*/ 1011155 w 2810765"/>
              <a:gd name="connsiteY118" fmla="*/ 1139500 h 1862947"/>
              <a:gd name="connsiteX119" fmla="*/ 1011155 w 2810765"/>
              <a:gd name="connsiteY119" fmla="*/ 1194106 h 1862947"/>
              <a:gd name="connsiteX120" fmla="*/ 978651 w 2810765"/>
              <a:gd name="connsiteY120" fmla="*/ 1167918 h 1862947"/>
              <a:gd name="connsiteX121" fmla="*/ 1033443 w 2810765"/>
              <a:gd name="connsiteY121" fmla="*/ 1167918 h 1862947"/>
              <a:gd name="connsiteX122" fmla="*/ 1005954 w 2810765"/>
              <a:gd name="connsiteY122" fmla="*/ 1139500 h 1862947"/>
              <a:gd name="connsiteX123" fmla="*/ 1005954 w 2810765"/>
              <a:gd name="connsiteY123" fmla="*/ 1194106 h 1862947"/>
              <a:gd name="connsiteX124" fmla="*/ 974193 w 2810765"/>
              <a:gd name="connsiteY124" fmla="*/ 1167918 h 1862947"/>
              <a:gd name="connsiteX125" fmla="*/ 1028800 w 2810765"/>
              <a:gd name="connsiteY125" fmla="*/ 1167918 h 1862947"/>
              <a:gd name="connsiteX126" fmla="*/ 1001497 w 2810765"/>
              <a:gd name="connsiteY126" fmla="*/ 1139500 h 1862947"/>
              <a:gd name="connsiteX127" fmla="*/ 1001497 w 2810765"/>
              <a:gd name="connsiteY127" fmla="*/ 1194106 h 1862947"/>
              <a:gd name="connsiteX128" fmla="*/ 937789 w 2810765"/>
              <a:gd name="connsiteY128" fmla="*/ 1155287 h 1862947"/>
              <a:gd name="connsiteX129" fmla="*/ 992395 w 2810765"/>
              <a:gd name="connsiteY129" fmla="*/ 1155287 h 1862947"/>
              <a:gd name="connsiteX130" fmla="*/ 965092 w 2810765"/>
              <a:gd name="connsiteY130" fmla="*/ 1126869 h 1862947"/>
              <a:gd name="connsiteX131" fmla="*/ 965092 w 2810765"/>
              <a:gd name="connsiteY131" fmla="*/ 1181476 h 1862947"/>
              <a:gd name="connsiteX132" fmla="*/ 953391 w 2810765"/>
              <a:gd name="connsiteY132" fmla="*/ 1166803 h 1862947"/>
              <a:gd name="connsiteX133" fmla="*/ 1007998 w 2810765"/>
              <a:gd name="connsiteY133" fmla="*/ 1166803 h 1862947"/>
              <a:gd name="connsiteX134" fmla="*/ 980694 w 2810765"/>
              <a:gd name="connsiteY134" fmla="*/ 1138385 h 1862947"/>
              <a:gd name="connsiteX135" fmla="*/ 980694 w 2810765"/>
              <a:gd name="connsiteY135" fmla="*/ 1192992 h 1862947"/>
              <a:gd name="connsiteX136" fmla="*/ 944847 w 2810765"/>
              <a:gd name="connsiteY136" fmla="*/ 1166803 h 1862947"/>
              <a:gd name="connsiteX137" fmla="*/ 999453 w 2810765"/>
              <a:gd name="connsiteY137" fmla="*/ 1166803 h 1862947"/>
              <a:gd name="connsiteX138" fmla="*/ 972150 w 2810765"/>
              <a:gd name="connsiteY138" fmla="*/ 1138385 h 1862947"/>
              <a:gd name="connsiteX139" fmla="*/ 972150 w 2810765"/>
              <a:gd name="connsiteY139" fmla="*/ 1192992 h 1862947"/>
              <a:gd name="connsiteX140" fmla="*/ 926087 w 2810765"/>
              <a:gd name="connsiteY140" fmla="*/ 1148972 h 1862947"/>
              <a:gd name="connsiteX141" fmla="*/ 980694 w 2810765"/>
              <a:gd name="connsiteY141" fmla="*/ 1148972 h 1862947"/>
              <a:gd name="connsiteX142" fmla="*/ 953391 w 2810765"/>
              <a:gd name="connsiteY142" fmla="*/ 1120554 h 1862947"/>
              <a:gd name="connsiteX143" fmla="*/ 953391 w 2810765"/>
              <a:gd name="connsiteY143" fmla="*/ 1175161 h 1862947"/>
              <a:gd name="connsiteX144" fmla="*/ 900827 w 2810765"/>
              <a:gd name="connsiteY144" fmla="*/ 1127984 h 1862947"/>
              <a:gd name="connsiteX145" fmla="*/ 955434 w 2810765"/>
              <a:gd name="connsiteY145" fmla="*/ 1127984 h 1862947"/>
              <a:gd name="connsiteX146" fmla="*/ 928130 w 2810765"/>
              <a:gd name="connsiteY146" fmla="*/ 1099566 h 1862947"/>
              <a:gd name="connsiteX147" fmla="*/ 928130 w 2810765"/>
              <a:gd name="connsiteY147" fmla="*/ 1154359 h 1862947"/>
              <a:gd name="connsiteX148" fmla="*/ 892283 w 2810765"/>
              <a:gd name="connsiteY148" fmla="*/ 1112196 h 1862947"/>
              <a:gd name="connsiteX149" fmla="*/ 946890 w 2810765"/>
              <a:gd name="connsiteY149" fmla="*/ 1112196 h 1862947"/>
              <a:gd name="connsiteX150" fmla="*/ 919586 w 2810765"/>
              <a:gd name="connsiteY150" fmla="*/ 1083778 h 1862947"/>
              <a:gd name="connsiteX151" fmla="*/ 919586 w 2810765"/>
              <a:gd name="connsiteY151" fmla="*/ 1138385 h 1862947"/>
              <a:gd name="connsiteX152" fmla="*/ 758552 w 2810765"/>
              <a:gd name="connsiteY152" fmla="*/ 985523 h 1862947"/>
              <a:gd name="connsiteX153" fmla="*/ 813159 w 2810765"/>
              <a:gd name="connsiteY153" fmla="*/ 985523 h 1862947"/>
              <a:gd name="connsiteX154" fmla="*/ 785855 w 2810765"/>
              <a:gd name="connsiteY154" fmla="*/ 956920 h 1862947"/>
              <a:gd name="connsiteX155" fmla="*/ 785855 w 2810765"/>
              <a:gd name="connsiteY155" fmla="*/ 1011527 h 1862947"/>
              <a:gd name="connsiteX156" fmla="*/ 750565 w 2810765"/>
              <a:gd name="connsiteY156" fmla="*/ 984409 h 1862947"/>
              <a:gd name="connsiteX157" fmla="*/ 805172 w 2810765"/>
              <a:gd name="connsiteY157" fmla="*/ 984409 h 1862947"/>
              <a:gd name="connsiteX158" fmla="*/ 777869 w 2810765"/>
              <a:gd name="connsiteY158" fmla="*/ 955805 h 1862947"/>
              <a:gd name="connsiteX159" fmla="*/ 777869 w 2810765"/>
              <a:gd name="connsiteY159" fmla="*/ 1010412 h 1862947"/>
              <a:gd name="connsiteX160" fmla="*/ 739793 w 2810765"/>
              <a:gd name="connsiteY160" fmla="*/ 979394 h 1862947"/>
              <a:gd name="connsiteX161" fmla="*/ 794399 w 2810765"/>
              <a:gd name="connsiteY161" fmla="*/ 979394 h 1862947"/>
              <a:gd name="connsiteX162" fmla="*/ 767096 w 2810765"/>
              <a:gd name="connsiteY162" fmla="*/ 950976 h 1862947"/>
              <a:gd name="connsiteX163" fmla="*/ 767096 w 2810765"/>
              <a:gd name="connsiteY163" fmla="*/ 1005583 h 1862947"/>
              <a:gd name="connsiteX164" fmla="*/ 725119 w 2810765"/>
              <a:gd name="connsiteY164" fmla="*/ 952090 h 1862947"/>
              <a:gd name="connsiteX165" fmla="*/ 779726 w 2810765"/>
              <a:gd name="connsiteY165" fmla="*/ 952090 h 1862947"/>
              <a:gd name="connsiteX166" fmla="*/ 752423 w 2810765"/>
              <a:gd name="connsiteY166" fmla="*/ 923673 h 1862947"/>
              <a:gd name="connsiteX167" fmla="*/ 752423 w 2810765"/>
              <a:gd name="connsiteY167" fmla="*/ 978279 h 1862947"/>
              <a:gd name="connsiteX168" fmla="*/ 718990 w 2810765"/>
              <a:gd name="connsiteY168" fmla="*/ 946890 h 1862947"/>
              <a:gd name="connsiteX169" fmla="*/ 773597 w 2810765"/>
              <a:gd name="connsiteY169" fmla="*/ 946890 h 1862947"/>
              <a:gd name="connsiteX170" fmla="*/ 746479 w 2810765"/>
              <a:gd name="connsiteY170" fmla="*/ 918472 h 1862947"/>
              <a:gd name="connsiteX171" fmla="*/ 746479 w 2810765"/>
              <a:gd name="connsiteY171" fmla="*/ 973079 h 1862947"/>
              <a:gd name="connsiteX172" fmla="*/ 718618 w 2810765"/>
              <a:gd name="connsiteY172" fmla="*/ 943175 h 1862947"/>
              <a:gd name="connsiteX173" fmla="*/ 773225 w 2810765"/>
              <a:gd name="connsiteY173" fmla="*/ 943175 h 1862947"/>
              <a:gd name="connsiteX174" fmla="*/ 745922 w 2810765"/>
              <a:gd name="connsiteY174" fmla="*/ 914757 h 1862947"/>
              <a:gd name="connsiteX175" fmla="*/ 745922 w 2810765"/>
              <a:gd name="connsiteY175" fmla="*/ 969364 h 1862947"/>
              <a:gd name="connsiteX176" fmla="*/ 691315 w 2810765"/>
              <a:gd name="connsiteY176" fmla="*/ 908256 h 1862947"/>
              <a:gd name="connsiteX177" fmla="*/ 746108 w 2810765"/>
              <a:gd name="connsiteY177" fmla="*/ 908256 h 1862947"/>
              <a:gd name="connsiteX178" fmla="*/ 718618 w 2810765"/>
              <a:gd name="connsiteY178" fmla="*/ 879838 h 1862947"/>
              <a:gd name="connsiteX179" fmla="*/ 718618 w 2810765"/>
              <a:gd name="connsiteY179" fmla="*/ 934445 h 1862947"/>
              <a:gd name="connsiteX180" fmla="*/ 585630 w 2810765"/>
              <a:gd name="connsiteY180" fmla="*/ 772482 h 1862947"/>
              <a:gd name="connsiteX181" fmla="*/ 640237 w 2810765"/>
              <a:gd name="connsiteY181" fmla="*/ 772482 h 1862947"/>
              <a:gd name="connsiteX182" fmla="*/ 612934 w 2810765"/>
              <a:gd name="connsiteY182" fmla="*/ 744064 h 1862947"/>
              <a:gd name="connsiteX183" fmla="*/ 612934 w 2810765"/>
              <a:gd name="connsiteY183" fmla="*/ 798671 h 1862947"/>
              <a:gd name="connsiteX184" fmla="*/ 554984 w 2810765"/>
              <a:gd name="connsiteY184" fmla="*/ 735335 h 1862947"/>
              <a:gd name="connsiteX185" fmla="*/ 609591 w 2810765"/>
              <a:gd name="connsiteY185" fmla="*/ 735335 h 1862947"/>
              <a:gd name="connsiteX186" fmla="*/ 582473 w 2810765"/>
              <a:gd name="connsiteY186" fmla="*/ 706917 h 1862947"/>
              <a:gd name="connsiteX187" fmla="*/ 582473 w 2810765"/>
              <a:gd name="connsiteY187" fmla="*/ 761524 h 1862947"/>
              <a:gd name="connsiteX188" fmla="*/ 308510 w 2810765"/>
              <a:gd name="connsiteY188" fmla="*/ 352901 h 1862947"/>
              <a:gd name="connsiteX189" fmla="*/ 363117 w 2810765"/>
              <a:gd name="connsiteY189" fmla="*/ 352901 h 1862947"/>
              <a:gd name="connsiteX190" fmla="*/ 335813 w 2810765"/>
              <a:gd name="connsiteY190" fmla="*/ 324483 h 1862947"/>
              <a:gd name="connsiteX191" fmla="*/ 335813 w 2810765"/>
              <a:gd name="connsiteY191" fmla="*/ 379090 h 1862947"/>
              <a:gd name="connsiteX192" fmla="*/ 228643 w 2810765"/>
              <a:gd name="connsiteY192" fmla="*/ 245359 h 1862947"/>
              <a:gd name="connsiteX193" fmla="*/ 283250 w 2810765"/>
              <a:gd name="connsiteY193" fmla="*/ 245359 h 1862947"/>
              <a:gd name="connsiteX194" fmla="*/ 255946 w 2810765"/>
              <a:gd name="connsiteY194" fmla="*/ 216941 h 1862947"/>
              <a:gd name="connsiteX195" fmla="*/ 255946 w 2810765"/>
              <a:gd name="connsiteY195" fmla="*/ 271548 h 1862947"/>
              <a:gd name="connsiteX196" fmla="*/ 193353 w 2810765"/>
              <a:gd name="connsiteY196" fmla="*/ 201339 h 1862947"/>
              <a:gd name="connsiteX197" fmla="*/ 247960 w 2810765"/>
              <a:gd name="connsiteY197" fmla="*/ 201339 h 1862947"/>
              <a:gd name="connsiteX198" fmla="*/ 220656 w 2810765"/>
              <a:gd name="connsiteY198" fmla="*/ 172922 h 1862947"/>
              <a:gd name="connsiteX199" fmla="*/ 220656 w 2810765"/>
              <a:gd name="connsiteY199" fmla="*/ 227528 h 1862947"/>
              <a:gd name="connsiteX200" fmla="*/ 178122 w 2810765"/>
              <a:gd name="connsiteY200" fmla="*/ 175708 h 1862947"/>
              <a:gd name="connsiteX201" fmla="*/ 232729 w 2810765"/>
              <a:gd name="connsiteY201" fmla="*/ 175708 h 1862947"/>
              <a:gd name="connsiteX202" fmla="*/ 205612 w 2810765"/>
              <a:gd name="connsiteY202" fmla="*/ 147104 h 1862947"/>
              <a:gd name="connsiteX203" fmla="*/ 205612 w 2810765"/>
              <a:gd name="connsiteY203" fmla="*/ 201711 h 1862947"/>
              <a:gd name="connsiteX204" fmla="*/ 59250 w 2810765"/>
              <a:gd name="connsiteY204" fmla="*/ 55164 h 1862947"/>
              <a:gd name="connsiteX205" fmla="*/ 113857 w 2810765"/>
              <a:gd name="connsiteY205" fmla="*/ 55164 h 1862947"/>
              <a:gd name="connsiteX206" fmla="*/ 86554 w 2810765"/>
              <a:gd name="connsiteY206" fmla="*/ 26746 h 1862947"/>
              <a:gd name="connsiteX207" fmla="*/ 86554 w 2810765"/>
              <a:gd name="connsiteY207" fmla="*/ 81353 h 1862947"/>
              <a:gd name="connsiteX208" fmla="*/ 44391 w 2810765"/>
              <a:gd name="connsiteY208" fmla="*/ 55721 h 1862947"/>
              <a:gd name="connsiteX209" fmla="*/ 98998 w 2810765"/>
              <a:gd name="connsiteY209" fmla="*/ 55721 h 1862947"/>
              <a:gd name="connsiteX210" fmla="*/ 71880 w 2810765"/>
              <a:gd name="connsiteY210" fmla="*/ 27303 h 1862947"/>
              <a:gd name="connsiteX211" fmla="*/ 71880 w 2810765"/>
              <a:gd name="connsiteY211" fmla="*/ 81910 h 1862947"/>
              <a:gd name="connsiteX212" fmla="*/ 27303 w 2810765"/>
              <a:gd name="connsiteY212" fmla="*/ 42905 h 1862947"/>
              <a:gd name="connsiteX213" fmla="*/ 81910 w 2810765"/>
              <a:gd name="connsiteY213" fmla="*/ 42905 h 1862947"/>
              <a:gd name="connsiteX214" fmla="*/ 54793 w 2810765"/>
              <a:gd name="connsiteY214" fmla="*/ 14488 h 1862947"/>
              <a:gd name="connsiteX215" fmla="*/ 54793 w 2810765"/>
              <a:gd name="connsiteY215" fmla="*/ 69094 h 1862947"/>
              <a:gd name="connsiteX216" fmla="*/ 27303 w 2810765"/>
              <a:gd name="connsiteY216" fmla="*/ 27303 h 1862947"/>
              <a:gd name="connsiteX217" fmla="*/ 54235 w 2810765"/>
              <a:gd name="connsiteY217" fmla="*/ 27303 h 1862947"/>
              <a:gd name="connsiteX218" fmla="*/ 54235 w 2810765"/>
              <a:gd name="connsiteY218" fmla="*/ 57764 h 1862947"/>
              <a:gd name="connsiteX219" fmla="*/ 96398 w 2810765"/>
              <a:gd name="connsiteY219" fmla="*/ 57764 h 1862947"/>
              <a:gd name="connsiteX220" fmla="*/ 96398 w 2810765"/>
              <a:gd name="connsiteY220" fmla="*/ 72438 h 1862947"/>
              <a:gd name="connsiteX221" fmla="*/ 110142 w 2810765"/>
              <a:gd name="connsiteY221" fmla="*/ 72438 h 1862947"/>
              <a:gd name="connsiteX222" fmla="*/ 110142 w 2810765"/>
              <a:gd name="connsiteY222" fmla="*/ 87482 h 1862947"/>
              <a:gd name="connsiteX223" fmla="*/ 118686 w 2810765"/>
              <a:gd name="connsiteY223" fmla="*/ 87482 h 1862947"/>
              <a:gd name="connsiteX224" fmla="*/ 118686 w 2810765"/>
              <a:gd name="connsiteY224" fmla="*/ 98627 h 1862947"/>
              <a:gd name="connsiteX225" fmla="*/ 123887 w 2810765"/>
              <a:gd name="connsiteY225" fmla="*/ 98627 h 1862947"/>
              <a:gd name="connsiteX226" fmla="*/ 123887 w 2810765"/>
              <a:gd name="connsiteY226" fmla="*/ 103270 h 1862947"/>
              <a:gd name="connsiteX227" fmla="*/ 129831 w 2810765"/>
              <a:gd name="connsiteY227" fmla="*/ 103270 h 1862947"/>
              <a:gd name="connsiteX228" fmla="*/ 129831 w 2810765"/>
              <a:gd name="connsiteY228" fmla="*/ 108842 h 1862947"/>
              <a:gd name="connsiteX229" fmla="*/ 135217 w 2810765"/>
              <a:gd name="connsiteY229" fmla="*/ 108842 h 1862947"/>
              <a:gd name="connsiteX230" fmla="*/ 135217 w 2810765"/>
              <a:gd name="connsiteY230" fmla="*/ 113671 h 1862947"/>
              <a:gd name="connsiteX231" fmla="*/ 149704 w 2810765"/>
              <a:gd name="connsiteY231" fmla="*/ 113671 h 1862947"/>
              <a:gd name="connsiteX232" fmla="*/ 149704 w 2810765"/>
              <a:gd name="connsiteY232" fmla="*/ 120544 h 1862947"/>
              <a:gd name="connsiteX233" fmla="*/ 153233 w 2810765"/>
              <a:gd name="connsiteY233" fmla="*/ 120544 h 1862947"/>
              <a:gd name="connsiteX234" fmla="*/ 153233 w 2810765"/>
              <a:gd name="connsiteY234" fmla="*/ 124816 h 1862947"/>
              <a:gd name="connsiteX235" fmla="*/ 158620 w 2810765"/>
              <a:gd name="connsiteY235" fmla="*/ 124816 h 1862947"/>
              <a:gd name="connsiteX236" fmla="*/ 158620 w 2810765"/>
              <a:gd name="connsiteY236" fmla="*/ 142646 h 1862947"/>
              <a:gd name="connsiteX237" fmla="*/ 185552 w 2810765"/>
              <a:gd name="connsiteY237" fmla="*/ 142646 h 1862947"/>
              <a:gd name="connsiteX238" fmla="*/ 185552 w 2810765"/>
              <a:gd name="connsiteY238" fmla="*/ 158620 h 1862947"/>
              <a:gd name="connsiteX239" fmla="*/ 205983 w 2810765"/>
              <a:gd name="connsiteY239" fmla="*/ 158620 h 1862947"/>
              <a:gd name="connsiteX240" fmla="*/ 205983 w 2810765"/>
              <a:gd name="connsiteY240" fmla="*/ 176451 h 1862947"/>
              <a:gd name="connsiteX241" fmla="*/ 220470 w 2810765"/>
              <a:gd name="connsiteY241" fmla="*/ 176451 h 1862947"/>
              <a:gd name="connsiteX242" fmla="*/ 220470 w 2810765"/>
              <a:gd name="connsiteY242" fmla="*/ 219170 h 1862947"/>
              <a:gd name="connsiteX243" fmla="*/ 229386 w 2810765"/>
              <a:gd name="connsiteY243" fmla="*/ 219170 h 1862947"/>
              <a:gd name="connsiteX244" fmla="*/ 229386 w 2810765"/>
              <a:gd name="connsiteY244" fmla="*/ 227528 h 1862947"/>
              <a:gd name="connsiteX245" fmla="*/ 234029 w 2810765"/>
              <a:gd name="connsiteY245" fmla="*/ 227528 h 1862947"/>
              <a:gd name="connsiteX246" fmla="*/ 234029 w 2810765"/>
              <a:gd name="connsiteY246" fmla="*/ 232358 h 1862947"/>
              <a:gd name="connsiteX247" fmla="*/ 240530 w 2810765"/>
              <a:gd name="connsiteY247" fmla="*/ 232358 h 1862947"/>
              <a:gd name="connsiteX248" fmla="*/ 240530 w 2810765"/>
              <a:gd name="connsiteY248" fmla="*/ 241830 h 1862947"/>
              <a:gd name="connsiteX249" fmla="*/ 255575 w 2810765"/>
              <a:gd name="connsiteY249" fmla="*/ 241830 h 1862947"/>
              <a:gd name="connsiteX250" fmla="*/ 255575 w 2810765"/>
              <a:gd name="connsiteY250" fmla="*/ 246474 h 1862947"/>
              <a:gd name="connsiteX251" fmla="*/ 269505 w 2810765"/>
              <a:gd name="connsiteY251" fmla="*/ 246474 h 1862947"/>
              <a:gd name="connsiteX252" fmla="*/ 269505 w 2810765"/>
              <a:gd name="connsiteY252" fmla="*/ 269877 h 1862947"/>
              <a:gd name="connsiteX253" fmla="*/ 274148 w 2810765"/>
              <a:gd name="connsiteY253" fmla="*/ 269877 h 1862947"/>
              <a:gd name="connsiteX254" fmla="*/ 274148 w 2810765"/>
              <a:gd name="connsiteY254" fmla="*/ 278978 h 1862947"/>
              <a:gd name="connsiteX255" fmla="*/ 278049 w 2810765"/>
              <a:gd name="connsiteY255" fmla="*/ 278978 h 1862947"/>
              <a:gd name="connsiteX256" fmla="*/ 278049 w 2810765"/>
              <a:gd name="connsiteY256" fmla="*/ 283993 h 1862947"/>
              <a:gd name="connsiteX257" fmla="*/ 283993 w 2810765"/>
              <a:gd name="connsiteY257" fmla="*/ 283993 h 1862947"/>
              <a:gd name="connsiteX258" fmla="*/ 283993 w 2810765"/>
              <a:gd name="connsiteY258" fmla="*/ 309810 h 1862947"/>
              <a:gd name="connsiteX259" fmla="*/ 289008 w 2810765"/>
              <a:gd name="connsiteY259" fmla="*/ 309810 h 1862947"/>
              <a:gd name="connsiteX260" fmla="*/ 289008 w 2810765"/>
              <a:gd name="connsiteY260" fmla="*/ 315754 h 1862947"/>
              <a:gd name="connsiteX261" fmla="*/ 294023 w 2810765"/>
              <a:gd name="connsiteY261" fmla="*/ 315754 h 1862947"/>
              <a:gd name="connsiteX262" fmla="*/ 294023 w 2810765"/>
              <a:gd name="connsiteY262" fmla="*/ 320769 h 1862947"/>
              <a:gd name="connsiteX263" fmla="*/ 299409 w 2810765"/>
              <a:gd name="connsiteY263" fmla="*/ 320769 h 1862947"/>
              <a:gd name="connsiteX264" fmla="*/ 299409 w 2810765"/>
              <a:gd name="connsiteY264" fmla="*/ 332099 h 1862947"/>
              <a:gd name="connsiteX265" fmla="*/ 317797 w 2810765"/>
              <a:gd name="connsiteY265" fmla="*/ 332099 h 1862947"/>
              <a:gd name="connsiteX266" fmla="*/ 317797 w 2810765"/>
              <a:gd name="connsiteY266" fmla="*/ 337113 h 1862947"/>
              <a:gd name="connsiteX267" fmla="*/ 321512 w 2810765"/>
              <a:gd name="connsiteY267" fmla="*/ 337113 h 1862947"/>
              <a:gd name="connsiteX268" fmla="*/ 321512 w 2810765"/>
              <a:gd name="connsiteY268" fmla="*/ 351787 h 1862947"/>
              <a:gd name="connsiteX269" fmla="*/ 348072 w 2810765"/>
              <a:gd name="connsiteY269" fmla="*/ 351787 h 1862947"/>
              <a:gd name="connsiteX270" fmla="*/ 348072 w 2810765"/>
              <a:gd name="connsiteY270" fmla="*/ 376676 h 1862947"/>
              <a:gd name="connsiteX271" fmla="*/ 361631 w 2810765"/>
              <a:gd name="connsiteY271" fmla="*/ 376676 h 1862947"/>
              <a:gd name="connsiteX272" fmla="*/ 361631 w 2810765"/>
              <a:gd name="connsiteY272" fmla="*/ 380762 h 1862947"/>
              <a:gd name="connsiteX273" fmla="*/ 369432 w 2810765"/>
              <a:gd name="connsiteY273" fmla="*/ 380762 h 1862947"/>
              <a:gd name="connsiteX274" fmla="*/ 369432 w 2810765"/>
              <a:gd name="connsiteY274" fmla="*/ 386891 h 1862947"/>
              <a:gd name="connsiteX275" fmla="*/ 375190 w 2810765"/>
              <a:gd name="connsiteY275" fmla="*/ 386891 h 1862947"/>
              <a:gd name="connsiteX276" fmla="*/ 375190 w 2810765"/>
              <a:gd name="connsiteY276" fmla="*/ 392278 h 1862947"/>
              <a:gd name="connsiteX277" fmla="*/ 391163 w 2810765"/>
              <a:gd name="connsiteY277" fmla="*/ 392278 h 1862947"/>
              <a:gd name="connsiteX278" fmla="*/ 391163 w 2810765"/>
              <a:gd name="connsiteY278" fmla="*/ 410851 h 1862947"/>
              <a:gd name="connsiteX279" fmla="*/ 395993 w 2810765"/>
              <a:gd name="connsiteY279" fmla="*/ 410851 h 1862947"/>
              <a:gd name="connsiteX280" fmla="*/ 395993 w 2810765"/>
              <a:gd name="connsiteY280" fmla="*/ 415681 h 1862947"/>
              <a:gd name="connsiteX281" fmla="*/ 401379 w 2810765"/>
              <a:gd name="connsiteY281" fmla="*/ 415681 h 1862947"/>
              <a:gd name="connsiteX282" fmla="*/ 401379 w 2810765"/>
              <a:gd name="connsiteY282" fmla="*/ 423853 h 1862947"/>
              <a:gd name="connsiteX283" fmla="*/ 406765 w 2810765"/>
              <a:gd name="connsiteY283" fmla="*/ 423853 h 1862947"/>
              <a:gd name="connsiteX284" fmla="*/ 406765 w 2810765"/>
              <a:gd name="connsiteY284" fmla="*/ 457843 h 1862947"/>
              <a:gd name="connsiteX285" fmla="*/ 414009 w 2810765"/>
              <a:gd name="connsiteY285" fmla="*/ 457843 h 1862947"/>
              <a:gd name="connsiteX286" fmla="*/ 414009 w 2810765"/>
              <a:gd name="connsiteY286" fmla="*/ 468616 h 1862947"/>
              <a:gd name="connsiteX287" fmla="*/ 423667 w 2810765"/>
              <a:gd name="connsiteY287" fmla="*/ 468616 h 1862947"/>
              <a:gd name="connsiteX288" fmla="*/ 423667 w 2810765"/>
              <a:gd name="connsiteY288" fmla="*/ 479017 h 1862947"/>
              <a:gd name="connsiteX289" fmla="*/ 429054 w 2810765"/>
              <a:gd name="connsiteY289" fmla="*/ 479017 h 1862947"/>
              <a:gd name="connsiteX290" fmla="*/ 429054 w 2810765"/>
              <a:gd name="connsiteY290" fmla="*/ 491090 h 1862947"/>
              <a:gd name="connsiteX291" fmla="*/ 433883 w 2810765"/>
              <a:gd name="connsiteY291" fmla="*/ 491090 h 1862947"/>
              <a:gd name="connsiteX292" fmla="*/ 433883 w 2810765"/>
              <a:gd name="connsiteY292" fmla="*/ 495362 h 1862947"/>
              <a:gd name="connsiteX293" fmla="*/ 443913 w 2810765"/>
              <a:gd name="connsiteY293" fmla="*/ 495362 h 1862947"/>
              <a:gd name="connsiteX294" fmla="*/ 443913 w 2810765"/>
              <a:gd name="connsiteY294" fmla="*/ 499448 h 1862947"/>
              <a:gd name="connsiteX295" fmla="*/ 447628 w 2810765"/>
              <a:gd name="connsiteY295" fmla="*/ 499448 h 1862947"/>
              <a:gd name="connsiteX296" fmla="*/ 447628 w 2810765"/>
              <a:gd name="connsiteY296" fmla="*/ 504277 h 1862947"/>
              <a:gd name="connsiteX297" fmla="*/ 453014 w 2810765"/>
              <a:gd name="connsiteY297" fmla="*/ 504277 h 1862947"/>
              <a:gd name="connsiteX298" fmla="*/ 453014 w 2810765"/>
              <a:gd name="connsiteY298" fmla="*/ 512636 h 1862947"/>
              <a:gd name="connsiteX299" fmla="*/ 469173 w 2810765"/>
              <a:gd name="connsiteY299" fmla="*/ 512636 h 1862947"/>
              <a:gd name="connsiteX300" fmla="*/ 469173 w 2810765"/>
              <a:gd name="connsiteY300" fmla="*/ 525080 h 1862947"/>
              <a:gd name="connsiteX301" fmla="*/ 473445 w 2810765"/>
              <a:gd name="connsiteY301" fmla="*/ 525080 h 1862947"/>
              <a:gd name="connsiteX302" fmla="*/ 473445 w 2810765"/>
              <a:gd name="connsiteY302" fmla="*/ 532324 h 1862947"/>
              <a:gd name="connsiteX303" fmla="*/ 481989 w 2810765"/>
              <a:gd name="connsiteY303" fmla="*/ 532324 h 1862947"/>
              <a:gd name="connsiteX304" fmla="*/ 481989 w 2810765"/>
              <a:gd name="connsiteY304" fmla="*/ 534924 h 1862947"/>
              <a:gd name="connsiteX305" fmla="*/ 485146 w 2810765"/>
              <a:gd name="connsiteY305" fmla="*/ 534924 h 1862947"/>
              <a:gd name="connsiteX306" fmla="*/ 485146 w 2810765"/>
              <a:gd name="connsiteY306" fmla="*/ 550154 h 1862947"/>
              <a:gd name="connsiteX307" fmla="*/ 488861 w 2810765"/>
              <a:gd name="connsiteY307" fmla="*/ 550154 h 1862947"/>
              <a:gd name="connsiteX308" fmla="*/ 488861 w 2810765"/>
              <a:gd name="connsiteY308" fmla="*/ 567614 h 1862947"/>
              <a:gd name="connsiteX309" fmla="*/ 492576 w 2810765"/>
              <a:gd name="connsiteY309" fmla="*/ 567614 h 1862947"/>
              <a:gd name="connsiteX310" fmla="*/ 492576 w 2810765"/>
              <a:gd name="connsiteY310" fmla="*/ 577829 h 1862947"/>
              <a:gd name="connsiteX311" fmla="*/ 505020 w 2810765"/>
              <a:gd name="connsiteY311" fmla="*/ 577829 h 1862947"/>
              <a:gd name="connsiteX312" fmla="*/ 505020 w 2810765"/>
              <a:gd name="connsiteY312" fmla="*/ 598632 h 1862947"/>
              <a:gd name="connsiteX313" fmla="*/ 510407 w 2810765"/>
              <a:gd name="connsiteY313" fmla="*/ 598632 h 1862947"/>
              <a:gd name="connsiteX314" fmla="*/ 510407 w 2810765"/>
              <a:gd name="connsiteY314" fmla="*/ 602161 h 1862947"/>
              <a:gd name="connsiteX315" fmla="*/ 516164 w 2810765"/>
              <a:gd name="connsiteY315" fmla="*/ 602161 h 1862947"/>
              <a:gd name="connsiteX316" fmla="*/ 516164 w 2810765"/>
              <a:gd name="connsiteY316" fmla="*/ 610333 h 1862947"/>
              <a:gd name="connsiteX317" fmla="*/ 520437 w 2810765"/>
              <a:gd name="connsiteY317" fmla="*/ 610333 h 1862947"/>
              <a:gd name="connsiteX318" fmla="*/ 520437 w 2810765"/>
              <a:gd name="connsiteY318" fmla="*/ 632622 h 1862947"/>
              <a:gd name="connsiteX319" fmla="*/ 527123 w 2810765"/>
              <a:gd name="connsiteY319" fmla="*/ 632622 h 1862947"/>
              <a:gd name="connsiteX320" fmla="*/ 527123 w 2810765"/>
              <a:gd name="connsiteY320" fmla="*/ 649710 h 1862947"/>
              <a:gd name="connsiteX321" fmla="*/ 531209 w 2810765"/>
              <a:gd name="connsiteY321" fmla="*/ 649710 h 1862947"/>
              <a:gd name="connsiteX322" fmla="*/ 531209 w 2810765"/>
              <a:gd name="connsiteY322" fmla="*/ 658811 h 1862947"/>
              <a:gd name="connsiteX323" fmla="*/ 545325 w 2810765"/>
              <a:gd name="connsiteY323" fmla="*/ 658811 h 1862947"/>
              <a:gd name="connsiteX324" fmla="*/ 545325 w 2810765"/>
              <a:gd name="connsiteY324" fmla="*/ 676084 h 1862947"/>
              <a:gd name="connsiteX325" fmla="*/ 551083 w 2810765"/>
              <a:gd name="connsiteY325" fmla="*/ 676084 h 1862947"/>
              <a:gd name="connsiteX326" fmla="*/ 551083 w 2810765"/>
              <a:gd name="connsiteY326" fmla="*/ 679428 h 1862947"/>
              <a:gd name="connsiteX327" fmla="*/ 561299 w 2810765"/>
              <a:gd name="connsiteY327" fmla="*/ 679428 h 1862947"/>
              <a:gd name="connsiteX328" fmla="*/ 561299 w 2810765"/>
              <a:gd name="connsiteY328" fmla="*/ 685186 h 1862947"/>
              <a:gd name="connsiteX329" fmla="*/ 565385 w 2810765"/>
              <a:gd name="connsiteY329" fmla="*/ 685186 h 1862947"/>
              <a:gd name="connsiteX330" fmla="*/ 565385 w 2810765"/>
              <a:gd name="connsiteY330" fmla="*/ 695773 h 1862947"/>
              <a:gd name="connsiteX331" fmla="*/ 570028 w 2810765"/>
              <a:gd name="connsiteY331" fmla="*/ 695773 h 1862947"/>
              <a:gd name="connsiteX332" fmla="*/ 570028 w 2810765"/>
              <a:gd name="connsiteY332" fmla="*/ 699859 h 1862947"/>
              <a:gd name="connsiteX333" fmla="*/ 573929 w 2810765"/>
              <a:gd name="connsiteY333" fmla="*/ 699859 h 1862947"/>
              <a:gd name="connsiteX334" fmla="*/ 573929 w 2810765"/>
              <a:gd name="connsiteY334" fmla="*/ 717504 h 1862947"/>
              <a:gd name="connsiteX335" fmla="*/ 578572 w 2810765"/>
              <a:gd name="connsiteY335" fmla="*/ 717504 h 1862947"/>
              <a:gd name="connsiteX336" fmla="*/ 578572 w 2810765"/>
              <a:gd name="connsiteY336" fmla="*/ 723076 h 1862947"/>
              <a:gd name="connsiteX337" fmla="*/ 583216 w 2810765"/>
              <a:gd name="connsiteY337" fmla="*/ 723076 h 1862947"/>
              <a:gd name="connsiteX338" fmla="*/ 583216 w 2810765"/>
              <a:gd name="connsiteY338" fmla="*/ 735892 h 1862947"/>
              <a:gd name="connsiteX339" fmla="*/ 595660 w 2810765"/>
              <a:gd name="connsiteY339" fmla="*/ 735892 h 1862947"/>
              <a:gd name="connsiteX340" fmla="*/ 595660 w 2810765"/>
              <a:gd name="connsiteY340" fmla="*/ 739793 h 1862947"/>
              <a:gd name="connsiteX341" fmla="*/ 602161 w 2810765"/>
              <a:gd name="connsiteY341" fmla="*/ 739793 h 1862947"/>
              <a:gd name="connsiteX342" fmla="*/ 602161 w 2810765"/>
              <a:gd name="connsiteY342" fmla="*/ 744993 h 1862947"/>
              <a:gd name="connsiteX343" fmla="*/ 607733 w 2810765"/>
              <a:gd name="connsiteY343" fmla="*/ 744993 h 1862947"/>
              <a:gd name="connsiteX344" fmla="*/ 607733 w 2810765"/>
              <a:gd name="connsiteY344" fmla="*/ 757252 h 1862947"/>
              <a:gd name="connsiteX345" fmla="*/ 614234 w 2810765"/>
              <a:gd name="connsiteY345" fmla="*/ 757252 h 1862947"/>
              <a:gd name="connsiteX346" fmla="*/ 614234 w 2810765"/>
              <a:gd name="connsiteY346" fmla="*/ 762638 h 1862947"/>
              <a:gd name="connsiteX347" fmla="*/ 616648 w 2810765"/>
              <a:gd name="connsiteY347" fmla="*/ 762638 h 1862947"/>
              <a:gd name="connsiteX348" fmla="*/ 616648 w 2810765"/>
              <a:gd name="connsiteY348" fmla="*/ 777683 h 1862947"/>
              <a:gd name="connsiteX349" fmla="*/ 621849 w 2810765"/>
              <a:gd name="connsiteY349" fmla="*/ 777683 h 1862947"/>
              <a:gd name="connsiteX350" fmla="*/ 621849 w 2810765"/>
              <a:gd name="connsiteY350" fmla="*/ 795328 h 1862947"/>
              <a:gd name="connsiteX351" fmla="*/ 624821 w 2810765"/>
              <a:gd name="connsiteY351" fmla="*/ 795328 h 1862947"/>
              <a:gd name="connsiteX352" fmla="*/ 624821 w 2810765"/>
              <a:gd name="connsiteY352" fmla="*/ 805543 h 1862947"/>
              <a:gd name="connsiteX353" fmla="*/ 629279 w 2810765"/>
              <a:gd name="connsiteY353" fmla="*/ 805543 h 1862947"/>
              <a:gd name="connsiteX354" fmla="*/ 629279 w 2810765"/>
              <a:gd name="connsiteY354" fmla="*/ 809630 h 1862947"/>
              <a:gd name="connsiteX355" fmla="*/ 632622 w 2810765"/>
              <a:gd name="connsiteY355" fmla="*/ 809630 h 1862947"/>
              <a:gd name="connsiteX356" fmla="*/ 632622 w 2810765"/>
              <a:gd name="connsiteY356" fmla="*/ 817245 h 1862947"/>
              <a:gd name="connsiteX357" fmla="*/ 650453 w 2810765"/>
              <a:gd name="connsiteY357" fmla="*/ 817245 h 1862947"/>
              <a:gd name="connsiteX358" fmla="*/ 650453 w 2810765"/>
              <a:gd name="connsiteY358" fmla="*/ 827832 h 1862947"/>
              <a:gd name="connsiteX359" fmla="*/ 654168 w 2810765"/>
              <a:gd name="connsiteY359" fmla="*/ 827832 h 1862947"/>
              <a:gd name="connsiteX360" fmla="*/ 654168 w 2810765"/>
              <a:gd name="connsiteY360" fmla="*/ 834890 h 1862947"/>
              <a:gd name="connsiteX361" fmla="*/ 662526 w 2810765"/>
              <a:gd name="connsiteY361" fmla="*/ 834890 h 1862947"/>
              <a:gd name="connsiteX362" fmla="*/ 662526 w 2810765"/>
              <a:gd name="connsiteY362" fmla="*/ 851978 h 1862947"/>
              <a:gd name="connsiteX363" fmla="*/ 670513 w 2810765"/>
              <a:gd name="connsiteY363" fmla="*/ 851978 h 1862947"/>
              <a:gd name="connsiteX364" fmla="*/ 670513 w 2810765"/>
              <a:gd name="connsiteY364" fmla="*/ 871295 h 1862947"/>
              <a:gd name="connsiteX365" fmla="*/ 676084 w 2810765"/>
              <a:gd name="connsiteY365" fmla="*/ 871295 h 1862947"/>
              <a:gd name="connsiteX366" fmla="*/ 676084 w 2810765"/>
              <a:gd name="connsiteY366" fmla="*/ 876495 h 1862947"/>
              <a:gd name="connsiteX367" fmla="*/ 679799 w 2810765"/>
              <a:gd name="connsiteY367" fmla="*/ 876495 h 1862947"/>
              <a:gd name="connsiteX368" fmla="*/ 679799 w 2810765"/>
              <a:gd name="connsiteY368" fmla="*/ 882810 h 1862947"/>
              <a:gd name="connsiteX369" fmla="*/ 698559 w 2810765"/>
              <a:gd name="connsiteY369" fmla="*/ 882810 h 1862947"/>
              <a:gd name="connsiteX370" fmla="*/ 698559 w 2810765"/>
              <a:gd name="connsiteY370" fmla="*/ 890240 h 1862947"/>
              <a:gd name="connsiteX371" fmla="*/ 702273 w 2810765"/>
              <a:gd name="connsiteY371" fmla="*/ 890240 h 1862947"/>
              <a:gd name="connsiteX372" fmla="*/ 702273 w 2810765"/>
              <a:gd name="connsiteY372" fmla="*/ 897669 h 1862947"/>
              <a:gd name="connsiteX373" fmla="*/ 705803 w 2810765"/>
              <a:gd name="connsiteY373" fmla="*/ 897669 h 1862947"/>
              <a:gd name="connsiteX374" fmla="*/ 705803 w 2810765"/>
              <a:gd name="connsiteY374" fmla="*/ 907885 h 1862947"/>
              <a:gd name="connsiteX375" fmla="*/ 723262 w 2810765"/>
              <a:gd name="connsiteY375" fmla="*/ 907885 h 1862947"/>
              <a:gd name="connsiteX376" fmla="*/ 723262 w 2810765"/>
              <a:gd name="connsiteY376" fmla="*/ 913828 h 1862947"/>
              <a:gd name="connsiteX377" fmla="*/ 729020 w 2810765"/>
              <a:gd name="connsiteY377" fmla="*/ 913828 h 1862947"/>
              <a:gd name="connsiteX378" fmla="*/ 729020 w 2810765"/>
              <a:gd name="connsiteY378" fmla="*/ 919586 h 1862947"/>
              <a:gd name="connsiteX379" fmla="*/ 734220 w 2810765"/>
              <a:gd name="connsiteY379" fmla="*/ 919586 h 1862947"/>
              <a:gd name="connsiteX380" fmla="*/ 734220 w 2810765"/>
              <a:gd name="connsiteY380" fmla="*/ 926830 h 1862947"/>
              <a:gd name="connsiteX381" fmla="*/ 741650 w 2810765"/>
              <a:gd name="connsiteY381" fmla="*/ 926830 h 1862947"/>
              <a:gd name="connsiteX382" fmla="*/ 741650 w 2810765"/>
              <a:gd name="connsiteY382" fmla="*/ 933331 h 1862947"/>
              <a:gd name="connsiteX383" fmla="*/ 745736 w 2810765"/>
              <a:gd name="connsiteY383" fmla="*/ 933331 h 1862947"/>
              <a:gd name="connsiteX384" fmla="*/ 745736 w 2810765"/>
              <a:gd name="connsiteY384" fmla="*/ 942432 h 1862947"/>
              <a:gd name="connsiteX385" fmla="*/ 749822 w 2810765"/>
              <a:gd name="connsiteY385" fmla="*/ 942432 h 1862947"/>
              <a:gd name="connsiteX386" fmla="*/ 749822 w 2810765"/>
              <a:gd name="connsiteY386" fmla="*/ 949119 h 1862947"/>
              <a:gd name="connsiteX387" fmla="*/ 753908 w 2810765"/>
              <a:gd name="connsiteY387" fmla="*/ 949119 h 1862947"/>
              <a:gd name="connsiteX388" fmla="*/ 753908 w 2810765"/>
              <a:gd name="connsiteY388" fmla="*/ 961377 h 1862947"/>
              <a:gd name="connsiteX389" fmla="*/ 757438 w 2810765"/>
              <a:gd name="connsiteY389" fmla="*/ 961377 h 1862947"/>
              <a:gd name="connsiteX390" fmla="*/ 757438 w 2810765"/>
              <a:gd name="connsiteY390" fmla="*/ 966949 h 1862947"/>
              <a:gd name="connsiteX391" fmla="*/ 765424 w 2810765"/>
              <a:gd name="connsiteY391" fmla="*/ 966949 h 1862947"/>
              <a:gd name="connsiteX392" fmla="*/ 765424 w 2810765"/>
              <a:gd name="connsiteY392" fmla="*/ 977537 h 1862947"/>
              <a:gd name="connsiteX393" fmla="*/ 770068 w 2810765"/>
              <a:gd name="connsiteY393" fmla="*/ 977537 h 1862947"/>
              <a:gd name="connsiteX394" fmla="*/ 770068 w 2810765"/>
              <a:gd name="connsiteY394" fmla="*/ 983294 h 1862947"/>
              <a:gd name="connsiteX395" fmla="*/ 782141 w 2810765"/>
              <a:gd name="connsiteY395" fmla="*/ 983294 h 1862947"/>
              <a:gd name="connsiteX396" fmla="*/ 782141 w 2810765"/>
              <a:gd name="connsiteY396" fmla="*/ 986266 h 1862947"/>
              <a:gd name="connsiteX397" fmla="*/ 820031 w 2810765"/>
              <a:gd name="connsiteY397" fmla="*/ 986266 h 1862947"/>
              <a:gd name="connsiteX398" fmla="*/ 820031 w 2810765"/>
              <a:gd name="connsiteY398" fmla="*/ 990167 h 1862947"/>
              <a:gd name="connsiteX399" fmla="*/ 824860 w 2810765"/>
              <a:gd name="connsiteY399" fmla="*/ 990167 h 1862947"/>
              <a:gd name="connsiteX400" fmla="*/ 824860 w 2810765"/>
              <a:gd name="connsiteY400" fmla="*/ 1004654 h 1862947"/>
              <a:gd name="connsiteX401" fmla="*/ 830990 w 2810765"/>
              <a:gd name="connsiteY401" fmla="*/ 1004654 h 1862947"/>
              <a:gd name="connsiteX402" fmla="*/ 830990 w 2810765"/>
              <a:gd name="connsiteY402" fmla="*/ 1014498 h 1862947"/>
              <a:gd name="connsiteX403" fmla="*/ 836562 w 2810765"/>
              <a:gd name="connsiteY403" fmla="*/ 1014498 h 1862947"/>
              <a:gd name="connsiteX404" fmla="*/ 836562 w 2810765"/>
              <a:gd name="connsiteY404" fmla="*/ 1028243 h 1862947"/>
              <a:gd name="connsiteX405" fmla="*/ 840462 w 2810765"/>
              <a:gd name="connsiteY405" fmla="*/ 1028243 h 1862947"/>
              <a:gd name="connsiteX406" fmla="*/ 840462 w 2810765"/>
              <a:gd name="connsiteY406" fmla="*/ 1054246 h 1862947"/>
              <a:gd name="connsiteX407" fmla="*/ 845848 w 2810765"/>
              <a:gd name="connsiteY407" fmla="*/ 1054246 h 1862947"/>
              <a:gd name="connsiteX408" fmla="*/ 845848 w 2810765"/>
              <a:gd name="connsiteY408" fmla="*/ 1059818 h 1862947"/>
              <a:gd name="connsiteX409" fmla="*/ 851978 w 2810765"/>
              <a:gd name="connsiteY409" fmla="*/ 1059818 h 1862947"/>
              <a:gd name="connsiteX410" fmla="*/ 851978 w 2810765"/>
              <a:gd name="connsiteY410" fmla="*/ 1065576 h 1862947"/>
              <a:gd name="connsiteX411" fmla="*/ 882068 w 2810765"/>
              <a:gd name="connsiteY411" fmla="*/ 1065576 h 1862947"/>
              <a:gd name="connsiteX412" fmla="*/ 882068 w 2810765"/>
              <a:gd name="connsiteY412" fmla="*/ 1078949 h 1862947"/>
              <a:gd name="connsiteX413" fmla="*/ 886897 w 2810765"/>
              <a:gd name="connsiteY413" fmla="*/ 1078949 h 1862947"/>
              <a:gd name="connsiteX414" fmla="*/ 886897 w 2810765"/>
              <a:gd name="connsiteY414" fmla="*/ 1084707 h 1862947"/>
              <a:gd name="connsiteX415" fmla="*/ 912714 w 2810765"/>
              <a:gd name="connsiteY415" fmla="*/ 1084707 h 1862947"/>
              <a:gd name="connsiteX416" fmla="*/ 912714 w 2810765"/>
              <a:gd name="connsiteY416" fmla="*/ 1092322 h 1862947"/>
              <a:gd name="connsiteX417" fmla="*/ 917358 w 2810765"/>
              <a:gd name="connsiteY417" fmla="*/ 1092322 h 1862947"/>
              <a:gd name="connsiteX418" fmla="*/ 917358 w 2810765"/>
              <a:gd name="connsiteY418" fmla="*/ 1101981 h 1862947"/>
              <a:gd name="connsiteX419" fmla="*/ 922187 w 2810765"/>
              <a:gd name="connsiteY419" fmla="*/ 1101981 h 1862947"/>
              <a:gd name="connsiteX420" fmla="*/ 922187 w 2810765"/>
              <a:gd name="connsiteY420" fmla="*/ 1113682 h 1862947"/>
              <a:gd name="connsiteX421" fmla="*/ 926459 w 2810765"/>
              <a:gd name="connsiteY421" fmla="*/ 1113682 h 1862947"/>
              <a:gd name="connsiteX422" fmla="*/ 926459 w 2810765"/>
              <a:gd name="connsiteY422" fmla="*/ 1123155 h 1862947"/>
              <a:gd name="connsiteX423" fmla="*/ 931473 w 2810765"/>
              <a:gd name="connsiteY423" fmla="*/ 1123155 h 1862947"/>
              <a:gd name="connsiteX424" fmla="*/ 931473 w 2810765"/>
              <a:gd name="connsiteY424" fmla="*/ 1130956 h 1862947"/>
              <a:gd name="connsiteX425" fmla="*/ 935003 w 2810765"/>
              <a:gd name="connsiteY425" fmla="*/ 1130956 h 1862947"/>
              <a:gd name="connsiteX426" fmla="*/ 935003 w 2810765"/>
              <a:gd name="connsiteY426" fmla="*/ 1147486 h 1862947"/>
              <a:gd name="connsiteX427" fmla="*/ 940575 w 2810765"/>
              <a:gd name="connsiteY427" fmla="*/ 1147486 h 1862947"/>
              <a:gd name="connsiteX428" fmla="*/ 940575 w 2810765"/>
              <a:gd name="connsiteY428" fmla="*/ 1150830 h 1862947"/>
              <a:gd name="connsiteX429" fmla="*/ 955805 w 2810765"/>
              <a:gd name="connsiteY429" fmla="*/ 1150830 h 1862947"/>
              <a:gd name="connsiteX430" fmla="*/ 955805 w 2810765"/>
              <a:gd name="connsiteY430" fmla="*/ 1153430 h 1862947"/>
              <a:gd name="connsiteX431" fmla="*/ 969550 w 2810765"/>
              <a:gd name="connsiteY431" fmla="*/ 1153430 h 1862947"/>
              <a:gd name="connsiteX432" fmla="*/ 969550 w 2810765"/>
              <a:gd name="connsiteY432" fmla="*/ 1156588 h 1862947"/>
              <a:gd name="connsiteX433" fmla="*/ 974379 w 2810765"/>
              <a:gd name="connsiteY433" fmla="*/ 1156588 h 1862947"/>
              <a:gd name="connsiteX434" fmla="*/ 974379 w 2810765"/>
              <a:gd name="connsiteY434" fmla="*/ 1170704 h 1862947"/>
              <a:gd name="connsiteX435" fmla="*/ 1031958 w 2810765"/>
              <a:gd name="connsiteY435" fmla="*/ 1170704 h 1862947"/>
              <a:gd name="connsiteX436" fmla="*/ 1031958 w 2810765"/>
              <a:gd name="connsiteY436" fmla="*/ 1183705 h 1862947"/>
              <a:gd name="connsiteX437" fmla="*/ 1045702 w 2810765"/>
              <a:gd name="connsiteY437" fmla="*/ 1183705 h 1862947"/>
              <a:gd name="connsiteX438" fmla="*/ 1045702 w 2810765"/>
              <a:gd name="connsiteY438" fmla="*/ 1194478 h 1862947"/>
              <a:gd name="connsiteX439" fmla="*/ 1125755 w 2810765"/>
              <a:gd name="connsiteY439" fmla="*/ 1194478 h 1862947"/>
              <a:gd name="connsiteX440" fmla="*/ 1125755 w 2810765"/>
              <a:gd name="connsiteY440" fmla="*/ 1202650 h 1862947"/>
              <a:gd name="connsiteX441" fmla="*/ 1130398 w 2810765"/>
              <a:gd name="connsiteY441" fmla="*/ 1202650 h 1862947"/>
              <a:gd name="connsiteX442" fmla="*/ 1130398 w 2810765"/>
              <a:gd name="connsiteY442" fmla="*/ 1207665 h 1862947"/>
              <a:gd name="connsiteX443" fmla="*/ 1136156 w 2810765"/>
              <a:gd name="connsiteY443" fmla="*/ 1207665 h 1862947"/>
              <a:gd name="connsiteX444" fmla="*/ 1136156 w 2810765"/>
              <a:gd name="connsiteY444" fmla="*/ 1218438 h 1862947"/>
              <a:gd name="connsiteX445" fmla="*/ 1143772 w 2810765"/>
              <a:gd name="connsiteY445" fmla="*/ 1218438 h 1862947"/>
              <a:gd name="connsiteX446" fmla="*/ 1143772 w 2810765"/>
              <a:gd name="connsiteY446" fmla="*/ 1229025 h 1862947"/>
              <a:gd name="connsiteX447" fmla="*/ 1148229 w 2810765"/>
              <a:gd name="connsiteY447" fmla="*/ 1229025 h 1862947"/>
              <a:gd name="connsiteX448" fmla="*/ 1148229 w 2810765"/>
              <a:gd name="connsiteY448" fmla="*/ 1235712 h 1862947"/>
              <a:gd name="connsiteX449" fmla="*/ 1158445 w 2810765"/>
              <a:gd name="connsiteY449" fmla="*/ 1235712 h 1862947"/>
              <a:gd name="connsiteX450" fmla="*/ 1158445 w 2810765"/>
              <a:gd name="connsiteY450" fmla="*/ 1242584 h 1862947"/>
              <a:gd name="connsiteX451" fmla="*/ 1162717 w 2810765"/>
              <a:gd name="connsiteY451" fmla="*/ 1242584 h 1862947"/>
              <a:gd name="connsiteX452" fmla="*/ 1162717 w 2810765"/>
              <a:gd name="connsiteY452" fmla="*/ 1252242 h 1862947"/>
              <a:gd name="connsiteX453" fmla="*/ 1166617 w 2810765"/>
              <a:gd name="connsiteY453" fmla="*/ 1252242 h 1862947"/>
              <a:gd name="connsiteX454" fmla="*/ 1166617 w 2810765"/>
              <a:gd name="connsiteY454" fmla="*/ 1256700 h 1862947"/>
              <a:gd name="connsiteX455" fmla="*/ 1171261 w 2810765"/>
              <a:gd name="connsiteY455" fmla="*/ 1256700 h 1862947"/>
              <a:gd name="connsiteX456" fmla="*/ 1171261 w 2810765"/>
              <a:gd name="connsiteY456" fmla="*/ 1265987 h 1862947"/>
              <a:gd name="connsiteX457" fmla="*/ 1175347 w 2810765"/>
              <a:gd name="connsiteY457" fmla="*/ 1265987 h 1862947"/>
              <a:gd name="connsiteX458" fmla="*/ 1175347 w 2810765"/>
              <a:gd name="connsiteY458" fmla="*/ 1270444 h 1862947"/>
              <a:gd name="connsiteX459" fmla="*/ 1187234 w 2810765"/>
              <a:gd name="connsiteY459" fmla="*/ 1270444 h 1862947"/>
              <a:gd name="connsiteX460" fmla="*/ 1187234 w 2810765"/>
              <a:gd name="connsiteY460" fmla="*/ 1282146 h 1862947"/>
              <a:gd name="connsiteX461" fmla="*/ 1195964 w 2810765"/>
              <a:gd name="connsiteY461" fmla="*/ 1282146 h 1862947"/>
              <a:gd name="connsiteX462" fmla="*/ 1195964 w 2810765"/>
              <a:gd name="connsiteY462" fmla="*/ 1295705 h 1862947"/>
              <a:gd name="connsiteX463" fmla="*/ 1213609 w 2810765"/>
              <a:gd name="connsiteY463" fmla="*/ 1295705 h 1862947"/>
              <a:gd name="connsiteX464" fmla="*/ 1213609 w 2810765"/>
              <a:gd name="connsiteY464" fmla="*/ 1308892 h 1862947"/>
              <a:gd name="connsiteX465" fmla="*/ 1218438 w 2810765"/>
              <a:gd name="connsiteY465" fmla="*/ 1308892 h 1862947"/>
              <a:gd name="connsiteX466" fmla="*/ 1218438 w 2810765"/>
              <a:gd name="connsiteY466" fmla="*/ 1323008 h 1862947"/>
              <a:gd name="connsiteX467" fmla="*/ 1227911 w 2810765"/>
              <a:gd name="connsiteY467" fmla="*/ 1323008 h 1862947"/>
              <a:gd name="connsiteX468" fmla="*/ 1227911 w 2810765"/>
              <a:gd name="connsiteY468" fmla="*/ 1347897 h 1862947"/>
              <a:gd name="connsiteX469" fmla="*/ 1272859 w 2810765"/>
              <a:gd name="connsiteY469" fmla="*/ 1347897 h 1862947"/>
              <a:gd name="connsiteX470" fmla="*/ 1272859 w 2810765"/>
              <a:gd name="connsiteY470" fmla="*/ 1359784 h 1862947"/>
              <a:gd name="connsiteX471" fmla="*/ 1279731 w 2810765"/>
              <a:gd name="connsiteY471" fmla="*/ 1359784 h 1862947"/>
              <a:gd name="connsiteX472" fmla="*/ 1279731 w 2810765"/>
              <a:gd name="connsiteY472" fmla="*/ 1373900 h 1862947"/>
              <a:gd name="connsiteX473" fmla="*/ 1301463 w 2810765"/>
              <a:gd name="connsiteY473" fmla="*/ 1373900 h 1862947"/>
              <a:gd name="connsiteX474" fmla="*/ 1301463 w 2810765"/>
              <a:gd name="connsiteY474" fmla="*/ 1381144 h 1862947"/>
              <a:gd name="connsiteX475" fmla="*/ 1307778 w 2810765"/>
              <a:gd name="connsiteY475" fmla="*/ 1381144 h 1862947"/>
              <a:gd name="connsiteX476" fmla="*/ 1307778 w 2810765"/>
              <a:gd name="connsiteY476" fmla="*/ 1387088 h 1862947"/>
              <a:gd name="connsiteX477" fmla="*/ 1313536 w 2810765"/>
              <a:gd name="connsiteY477" fmla="*/ 1387088 h 1862947"/>
              <a:gd name="connsiteX478" fmla="*/ 1313536 w 2810765"/>
              <a:gd name="connsiteY478" fmla="*/ 1393960 h 1862947"/>
              <a:gd name="connsiteX479" fmla="*/ 1324866 w 2810765"/>
              <a:gd name="connsiteY479" fmla="*/ 1393960 h 1862947"/>
              <a:gd name="connsiteX480" fmla="*/ 1324866 w 2810765"/>
              <a:gd name="connsiteY480" fmla="*/ 1399904 h 1862947"/>
              <a:gd name="connsiteX481" fmla="*/ 1378729 w 2810765"/>
              <a:gd name="connsiteY481" fmla="*/ 1399904 h 1862947"/>
              <a:gd name="connsiteX482" fmla="*/ 1378729 w 2810765"/>
              <a:gd name="connsiteY482" fmla="*/ 1415506 h 1862947"/>
              <a:gd name="connsiteX483" fmla="*/ 1428879 w 2810765"/>
              <a:gd name="connsiteY483" fmla="*/ 1415506 h 1862947"/>
              <a:gd name="connsiteX484" fmla="*/ 1428879 w 2810765"/>
              <a:gd name="connsiteY484" fmla="*/ 1418477 h 1862947"/>
              <a:gd name="connsiteX485" fmla="*/ 1433151 w 2810765"/>
              <a:gd name="connsiteY485" fmla="*/ 1418477 h 1862947"/>
              <a:gd name="connsiteX486" fmla="*/ 1433151 w 2810765"/>
              <a:gd name="connsiteY486" fmla="*/ 1429064 h 1862947"/>
              <a:gd name="connsiteX487" fmla="*/ 1441509 w 2810765"/>
              <a:gd name="connsiteY487" fmla="*/ 1429064 h 1862947"/>
              <a:gd name="connsiteX488" fmla="*/ 1441509 w 2810765"/>
              <a:gd name="connsiteY488" fmla="*/ 1443552 h 1862947"/>
              <a:gd name="connsiteX489" fmla="*/ 1483485 w 2810765"/>
              <a:gd name="connsiteY489" fmla="*/ 1443552 h 1862947"/>
              <a:gd name="connsiteX490" fmla="*/ 1483485 w 2810765"/>
              <a:gd name="connsiteY490" fmla="*/ 1456925 h 1862947"/>
              <a:gd name="connsiteX491" fmla="*/ 1552951 w 2810765"/>
              <a:gd name="connsiteY491" fmla="*/ 1456925 h 1862947"/>
              <a:gd name="connsiteX492" fmla="*/ 1552951 w 2810765"/>
              <a:gd name="connsiteY492" fmla="*/ 1476428 h 1862947"/>
              <a:gd name="connsiteX493" fmla="*/ 1574868 w 2810765"/>
              <a:gd name="connsiteY493" fmla="*/ 1476428 h 1862947"/>
              <a:gd name="connsiteX494" fmla="*/ 1574868 w 2810765"/>
              <a:gd name="connsiteY494" fmla="*/ 1488315 h 1862947"/>
              <a:gd name="connsiteX495" fmla="*/ 1716958 w 2810765"/>
              <a:gd name="connsiteY495" fmla="*/ 1488315 h 1862947"/>
              <a:gd name="connsiteX496" fmla="*/ 1716958 w 2810765"/>
              <a:gd name="connsiteY496" fmla="*/ 1505403 h 1862947"/>
              <a:gd name="connsiteX497" fmla="*/ 1729773 w 2810765"/>
              <a:gd name="connsiteY497" fmla="*/ 1505403 h 1862947"/>
              <a:gd name="connsiteX498" fmla="*/ 1729773 w 2810765"/>
              <a:gd name="connsiteY498" fmla="*/ 1520076 h 1862947"/>
              <a:gd name="connsiteX499" fmla="*/ 1748904 w 2810765"/>
              <a:gd name="connsiteY499" fmla="*/ 1520076 h 1862947"/>
              <a:gd name="connsiteX500" fmla="*/ 1748904 w 2810765"/>
              <a:gd name="connsiteY500" fmla="*/ 1541250 h 1862947"/>
              <a:gd name="connsiteX501" fmla="*/ 1783823 w 2810765"/>
              <a:gd name="connsiteY501" fmla="*/ 1541250 h 1862947"/>
              <a:gd name="connsiteX502" fmla="*/ 1783823 w 2810765"/>
              <a:gd name="connsiteY502" fmla="*/ 1560752 h 1862947"/>
              <a:gd name="connsiteX503" fmla="*/ 1949501 w 2810765"/>
              <a:gd name="connsiteY503" fmla="*/ 1560752 h 1862947"/>
              <a:gd name="connsiteX504" fmla="*/ 1949501 w 2810765"/>
              <a:gd name="connsiteY504" fmla="*/ 1585641 h 1862947"/>
              <a:gd name="connsiteX505" fmla="*/ 2175729 w 2810765"/>
              <a:gd name="connsiteY505" fmla="*/ 1585641 h 1862947"/>
              <a:gd name="connsiteX506" fmla="*/ 2175729 w 2810765"/>
              <a:gd name="connsiteY506" fmla="*/ 1625946 h 1862947"/>
              <a:gd name="connsiteX507" fmla="*/ 2402515 w 2810765"/>
              <a:gd name="connsiteY507" fmla="*/ 1625946 h 1862947"/>
              <a:gd name="connsiteX508" fmla="*/ 2402515 w 2810765"/>
              <a:gd name="connsiteY508" fmla="*/ 1686497 h 1862947"/>
              <a:gd name="connsiteX509" fmla="*/ 2579151 w 2810765"/>
              <a:gd name="connsiteY509" fmla="*/ 1686497 h 1862947"/>
              <a:gd name="connsiteX510" fmla="*/ 2579151 w 2810765"/>
              <a:gd name="connsiteY510" fmla="*/ 1749276 h 1862947"/>
              <a:gd name="connsiteX511" fmla="*/ 2759502 w 2810765"/>
              <a:gd name="connsiteY511" fmla="*/ 1749276 h 1862947"/>
              <a:gd name="connsiteX512" fmla="*/ 2759502 w 2810765"/>
              <a:gd name="connsiteY512" fmla="*/ 1838801 h 1862947"/>
              <a:gd name="connsiteX513" fmla="*/ 2786434 w 2810765"/>
              <a:gd name="connsiteY513" fmla="*/ 1838801 h 1862947"/>
              <a:gd name="connsiteX514" fmla="*/ 0 w 2810765"/>
              <a:gd name="connsiteY514" fmla="*/ 28418 h 1862947"/>
              <a:gd name="connsiteX515" fmla="*/ 54607 w 2810765"/>
              <a:gd name="connsiteY515" fmla="*/ 28418 h 1862947"/>
              <a:gd name="connsiteX516" fmla="*/ 27303 w 2810765"/>
              <a:gd name="connsiteY516" fmla="*/ 0 h 1862947"/>
              <a:gd name="connsiteX517" fmla="*/ 27303 w 2810765"/>
              <a:gd name="connsiteY517" fmla="*/ 54607 h 18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</a:cxnLst>
            <a:rect l="l" t="t" r="r" b="b"/>
            <a:pathLst>
              <a:path w="2810765" h="1862947">
                <a:moveTo>
                  <a:pt x="2756159" y="1836758"/>
                </a:moveTo>
                <a:lnTo>
                  <a:pt x="2810765" y="1836758"/>
                </a:lnTo>
                <a:moveTo>
                  <a:pt x="2783648" y="1808340"/>
                </a:moveTo>
                <a:lnTo>
                  <a:pt x="2783648" y="1862947"/>
                </a:lnTo>
                <a:moveTo>
                  <a:pt x="2595124" y="1746675"/>
                </a:moveTo>
                <a:lnTo>
                  <a:pt x="2649731" y="1746675"/>
                </a:lnTo>
                <a:moveTo>
                  <a:pt x="2622614" y="1718072"/>
                </a:moveTo>
                <a:lnTo>
                  <a:pt x="2622614" y="1772679"/>
                </a:lnTo>
                <a:moveTo>
                  <a:pt x="2330449" y="1625389"/>
                </a:moveTo>
                <a:lnTo>
                  <a:pt x="2385055" y="1625389"/>
                </a:lnTo>
                <a:moveTo>
                  <a:pt x="2357752" y="1596785"/>
                </a:moveTo>
                <a:lnTo>
                  <a:pt x="2357752" y="1651578"/>
                </a:lnTo>
                <a:moveTo>
                  <a:pt x="2198761" y="1625389"/>
                </a:moveTo>
                <a:lnTo>
                  <a:pt x="2253368" y="1625389"/>
                </a:lnTo>
                <a:moveTo>
                  <a:pt x="2226064" y="1596785"/>
                </a:moveTo>
                <a:lnTo>
                  <a:pt x="2226064" y="1651578"/>
                </a:lnTo>
                <a:moveTo>
                  <a:pt x="2178887" y="1625389"/>
                </a:moveTo>
                <a:lnTo>
                  <a:pt x="2233494" y="1625389"/>
                </a:lnTo>
                <a:moveTo>
                  <a:pt x="2206190" y="1596785"/>
                </a:moveTo>
                <a:lnTo>
                  <a:pt x="2206190" y="1651578"/>
                </a:lnTo>
                <a:moveTo>
                  <a:pt x="2075245" y="1584155"/>
                </a:moveTo>
                <a:lnTo>
                  <a:pt x="2129852" y="1584155"/>
                </a:lnTo>
                <a:moveTo>
                  <a:pt x="2102549" y="1555737"/>
                </a:moveTo>
                <a:lnTo>
                  <a:pt x="2102549" y="1610344"/>
                </a:lnTo>
                <a:moveTo>
                  <a:pt x="2069859" y="1584155"/>
                </a:moveTo>
                <a:lnTo>
                  <a:pt x="2124466" y="1584155"/>
                </a:lnTo>
                <a:moveTo>
                  <a:pt x="2097348" y="1555737"/>
                </a:moveTo>
                <a:lnTo>
                  <a:pt x="2097348" y="1610344"/>
                </a:lnTo>
                <a:moveTo>
                  <a:pt x="2050914" y="1584155"/>
                </a:moveTo>
                <a:lnTo>
                  <a:pt x="2105706" y="1584155"/>
                </a:lnTo>
                <a:moveTo>
                  <a:pt x="2078217" y="1555737"/>
                </a:moveTo>
                <a:lnTo>
                  <a:pt x="2078217" y="1610344"/>
                </a:lnTo>
                <a:moveTo>
                  <a:pt x="2038469" y="1584155"/>
                </a:moveTo>
                <a:lnTo>
                  <a:pt x="2093076" y="1584155"/>
                </a:lnTo>
                <a:moveTo>
                  <a:pt x="2065773" y="1555737"/>
                </a:moveTo>
                <a:lnTo>
                  <a:pt x="2065773" y="1610344"/>
                </a:lnTo>
                <a:moveTo>
                  <a:pt x="1902138" y="1559081"/>
                </a:moveTo>
                <a:lnTo>
                  <a:pt x="1956745" y="1559081"/>
                </a:lnTo>
                <a:moveTo>
                  <a:pt x="1929441" y="1530663"/>
                </a:moveTo>
                <a:lnTo>
                  <a:pt x="1929441" y="1585270"/>
                </a:lnTo>
                <a:moveTo>
                  <a:pt x="1844002" y="1559081"/>
                </a:moveTo>
                <a:lnTo>
                  <a:pt x="1898794" y="1559081"/>
                </a:lnTo>
                <a:moveTo>
                  <a:pt x="1871305" y="1530663"/>
                </a:moveTo>
                <a:lnTo>
                  <a:pt x="1871305" y="1585270"/>
                </a:lnTo>
                <a:moveTo>
                  <a:pt x="1825243" y="1559081"/>
                </a:moveTo>
                <a:lnTo>
                  <a:pt x="1879849" y="1559081"/>
                </a:lnTo>
                <a:moveTo>
                  <a:pt x="1852546" y="1530663"/>
                </a:moveTo>
                <a:lnTo>
                  <a:pt x="1852546" y="1585270"/>
                </a:lnTo>
                <a:moveTo>
                  <a:pt x="1819299" y="1559081"/>
                </a:moveTo>
                <a:lnTo>
                  <a:pt x="1873906" y="1559081"/>
                </a:lnTo>
                <a:moveTo>
                  <a:pt x="1846602" y="1530663"/>
                </a:moveTo>
                <a:lnTo>
                  <a:pt x="1846602" y="1585270"/>
                </a:lnTo>
                <a:moveTo>
                  <a:pt x="1735345" y="1538835"/>
                </a:moveTo>
                <a:lnTo>
                  <a:pt x="1789952" y="1538835"/>
                </a:lnTo>
                <a:moveTo>
                  <a:pt x="1762835" y="1510418"/>
                </a:moveTo>
                <a:lnTo>
                  <a:pt x="1762835" y="1565024"/>
                </a:lnTo>
                <a:moveTo>
                  <a:pt x="1719929" y="1538835"/>
                </a:moveTo>
                <a:lnTo>
                  <a:pt x="1774536" y="1538835"/>
                </a:lnTo>
                <a:moveTo>
                  <a:pt x="1747418" y="1510418"/>
                </a:moveTo>
                <a:lnTo>
                  <a:pt x="1747418" y="1565024"/>
                </a:lnTo>
                <a:moveTo>
                  <a:pt x="1617774" y="1488686"/>
                </a:moveTo>
                <a:lnTo>
                  <a:pt x="1672380" y="1488686"/>
                </a:lnTo>
                <a:moveTo>
                  <a:pt x="1645263" y="1460083"/>
                </a:moveTo>
                <a:lnTo>
                  <a:pt x="1645263" y="1514689"/>
                </a:lnTo>
                <a:moveTo>
                  <a:pt x="1586570" y="1488686"/>
                </a:moveTo>
                <a:lnTo>
                  <a:pt x="1641177" y="1488686"/>
                </a:lnTo>
                <a:moveTo>
                  <a:pt x="1613873" y="1460083"/>
                </a:moveTo>
                <a:lnTo>
                  <a:pt x="1613873" y="1514689"/>
                </a:lnTo>
                <a:moveTo>
                  <a:pt x="1560752" y="1488686"/>
                </a:moveTo>
                <a:lnTo>
                  <a:pt x="1615359" y="1488686"/>
                </a:lnTo>
                <a:moveTo>
                  <a:pt x="1588056" y="1460083"/>
                </a:moveTo>
                <a:lnTo>
                  <a:pt x="1588056" y="1514689"/>
                </a:lnTo>
                <a:moveTo>
                  <a:pt x="1557223" y="1488686"/>
                </a:moveTo>
                <a:lnTo>
                  <a:pt x="1611830" y="1488686"/>
                </a:lnTo>
                <a:moveTo>
                  <a:pt x="1584527" y="1460083"/>
                </a:moveTo>
                <a:lnTo>
                  <a:pt x="1584527" y="1514689"/>
                </a:lnTo>
                <a:moveTo>
                  <a:pt x="1522862" y="1473456"/>
                </a:moveTo>
                <a:lnTo>
                  <a:pt x="1577469" y="1473456"/>
                </a:lnTo>
                <a:moveTo>
                  <a:pt x="1550165" y="1445038"/>
                </a:moveTo>
                <a:lnTo>
                  <a:pt x="1550165" y="1499830"/>
                </a:lnTo>
                <a:moveTo>
                  <a:pt x="1366099" y="1413834"/>
                </a:moveTo>
                <a:lnTo>
                  <a:pt x="1420892" y="1413834"/>
                </a:lnTo>
                <a:moveTo>
                  <a:pt x="1393403" y="1385416"/>
                </a:moveTo>
                <a:lnTo>
                  <a:pt x="1393403" y="1440209"/>
                </a:lnTo>
                <a:moveTo>
                  <a:pt x="1281217" y="1391174"/>
                </a:moveTo>
                <a:lnTo>
                  <a:pt x="1335824" y="1391174"/>
                </a:lnTo>
                <a:moveTo>
                  <a:pt x="1308521" y="1362570"/>
                </a:moveTo>
                <a:lnTo>
                  <a:pt x="1308521" y="1417177"/>
                </a:lnTo>
                <a:moveTo>
                  <a:pt x="1271188" y="1382630"/>
                </a:moveTo>
                <a:lnTo>
                  <a:pt x="1325794" y="1382630"/>
                </a:lnTo>
                <a:moveTo>
                  <a:pt x="1298491" y="1354212"/>
                </a:moveTo>
                <a:lnTo>
                  <a:pt x="1298491" y="1408819"/>
                </a:lnTo>
                <a:moveTo>
                  <a:pt x="1213795" y="1346225"/>
                </a:moveTo>
                <a:lnTo>
                  <a:pt x="1268587" y="1346225"/>
                </a:lnTo>
                <a:moveTo>
                  <a:pt x="1241098" y="1317808"/>
                </a:moveTo>
                <a:lnTo>
                  <a:pt x="1241098" y="1372414"/>
                </a:lnTo>
                <a:moveTo>
                  <a:pt x="1118697" y="1231625"/>
                </a:moveTo>
                <a:lnTo>
                  <a:pt x="1173304" y="1231625"/>
                </a:lnTo>
                <a:moveTo>
                  <a:pt x="1146000" y="1203208"/>
                </a:moveTo>
                <a:lnTo>
                  <a:pt x="1146000" y="1257814"/>
                </a:lnTo>
                <a:moveTo>
                  <a:pt x="1070219" y="1194106"/>
                </a:moveTo>
                <a:lnTo>
                  <a:pt x="1124826" y="1194106"/>
                </a:lnTo>
                <a:moveTo>
                  <a:pt x="1097709" y="1165689"/>
                </a:moveTo>
                <a:lnTo>
                  <a:pt x="1097709" y="1220295"/>
                </a:lnTo>
                <a:moveTo>
                  <a:pt x="1038458" y="1194106"/>
                </a:moveTo>
                <a:lnTo>
                  <a:pt x="1093065" y="1194106"/>
                </a:lnTo>
                <a:moveTo>
                  <a:pt x="1065762" y="1165689"/>
                </a:moveTo>
                <a:lnTo>
                  <a:pt x="1065762" y="1220295"/>
                </a:lnTo>
                <a:moveTo>
                  <a:pt x="1014127" y="1182776"/>
                </a:moveTo>
                <a:lnTo>
                  <a:pt x="1068919" y="1182776"/>
                </a:lnTo>
                <a:moveTo>
                  <a:pt x="1041430" y="1154173"/>
                </a:moveTo>
                <a:lnTo>
                  <a:pt x="1041430" y="1208780"/>
                </a:lnTo>
                <a:moveTo>
                  <a:pt x="989424" y="1167918"/>
                </a:moveTo>
                <a:lnTo>
                  <a:pt x="1044216" y="1167918"/>
                </a:lnTo>
                <a:moveTo>
                  <a:pt x="1016913" y="1139500"/>
                </a:moveTo>
                <a:lnTo>
                  <a:pt x="1016913" y="1194106"/>
                </a:lnTo>
                <a:moveTo>
                  <a:pt x="983852" y="1167918"/>
                </a:moveTo>
                <a:lnTo>
                  <a:pt x="1038644" y="1167918"/>
                </a:lnTo>
                <a:moveTo>
                  <a:pt x="1011155" y="1139500"/>
                </a:moveTo>
                <a:lnTo>
                  <a:pt x="1011155" y="1194106"/>
                </a:lnTo>
                <a:moveTo>
                  <a:pt x="978651" y="1167918"/>
                </a:moveTo>
                <a:lnTo>
                  <a:pt x="1033443" y="1167918"/>
                </a:lnTo>
                <a:moveTo>
                  <a:pt x="1005954" y="1139500"/>
                </a:moveTo>
                <a:lnTo>
                  <a:pt x="1005954" y="1194106"/>
                </a:lnTo>
                <a:moveTo>
                  <a:pt x="974193" y="1167918"/>
                </a:moveTo>
                <a:lnTo>
                  <a:pt x="1028800" y="1167918"/>
                </a:lnTo>
                <a:moveTo>
                  <a:pt x="1001497" y="1139500"/>
                </a:moveTo>
                <a:lnTo>
                  <a:pt x="1001497" y="1194106"/>
                </a:lnTo>
                <a:moveTo>
                  <a:pt x="937789" y="1155287"/>
                </a:moveTo>
                <a:lnTo>
                  <a:pt x="992395" y="1155287"/>
                </a:lnTo>
                <a:moveTo>
                  <a:pt x="965092" y="1126869"/>
                </a:moveTo>
                <a:lnTo>
                  <a:pt x="965092" y="1181476"/>
                </a:lnTo>
                <a:moveTo>
                  <a:pt x="953391" y="1166803"/>
                </a:moveTo>
                <a:lnTo>
                  <a:pt x="1007998" y="1166803"/>
                </a:lnTo>
                <a:moveTo>
                  <a:pt x="980694" y="1138385"/>
                </a:moveTo>
                <a:lnTo>
                  <a:pt x="980694" y="1192992"/>
                </a:lnTo>
                <a:moveTo>
                  <a:pt x="944847" y="1166803"/>
                </a:moveTo>
                <a:lnTo>
                  <a:pt x="999453" y="1166803"/>
                </a:lnTo>
                <a:moveTo>
                  <a:pt x="972150" y="1138385"/>
                </a:moveTo>
                <a:lnTo>
                  <a:pt x="972150" y="1192992"/>
                </a:lnTo>
                <a:moveTo>
                  <a:pt x="926087" y="1148972"/>
                </a:moveTo>
                <a:lnTo>
                  <a:pt x="980694" y="1148972"/>
                </a:lnTo>
                <a:moveTo>
                  <a:pt x="953391" y="1120554"/>
                </a:moveTo>
                <a:lnTo>
                  <a:pt x="953391" y="1175161"/>
                </a:lnTo>
                <a:moveTo>
                  <a:pt x="900827" y="1127984"/>
                </a:moveTo>
                <a:lnTo>
                  <a:pt x="955434" y="1127984"/>
                </a:lnTo>
                <a:moveTo>
                  <a:pt x="928130" y="1099566"/>
                </a:moveTo>
                <a:lnTo>
                  <a:pt x="928130" y="1154359"/>
                </a:lnTo>
                <a:moveTo>
                  <a:pt x="892283" y="1112196"/>
                </a:moveTo>
                <a:lnTo>
                  <a:pt x="946890" y="1112196"/>
                </a:lnTo>
                <a:moveTo>
                  <a:pt x="919586" y="1083778"/>
                </a:moveTo>
                <a:lnTo>
                  <a:pt x="919586" y="1138385"/>
                </a:lnTo>
                <a:moveTo>
                  <a:pt x="758552" y="985523"/>
                </a:moveTo>
                <a:lnTo>
                  <a:pt x="813159" y="985523"/>
                </a:lnTo>
                <a:moveTo>
                  <a:pt x="785855" y="956920"/>
                </a:moveTo>
                <a:lnTo>
                  <a:pt x="785855" y="1011527"/>
                </a:lnTo>
                <a:moveTo>
                  <a:pt x="750565" y="984409"/>
                </a:moveTo>
                <a:lnTo>
                  <a:pt x="805172" y="984409"/>
                </a:lnTo>
                <a:moveTo>
                  <a:pt x="777869" y="955805"/>
                </a:moveTo>
                <a:lnTo>
                  <a:pt x="777869" y="1010412"/>
                </a:lnTo>
                <a:moveTo>
                  <a:pt x="739793" y="979394"/>
                </a:moveTo>
                <a:lnTo>
                  <a:pt x="794399" y="979394"/>
                </a:lnTo>
                <a:moveTo>
                  <a:pt x="767096" y="950976"/>
                </a:moveTo>
                <a:lnTo>
                  <a:pt x="767096" y="1005583"/>
                </a:lnTo>
                <a:moveTo>
                  <a:pt x="725119" y="952090"/>
                </a:moveTo>
                <a:lnTo>
                  <a:pt x="779726" y="952090"/>
                </a:lnTo>
                <a:moveTo>
                  <a:pt x="752423" y="923673"/>
                </a:moveTo>
                <a:lnTo>
                  <a:pt x="752423" y="978279"/>
                </a:lnTo>
                <a:moveTo>
                  <a:pt x="718990" y="946890"/>
                </a:moveTo>
                <a:lnTo>
                  <a:pt x="773597" y="946890"/>
                </a:lnTo>
                <a:moveTo>
                  <a:pt x="746479" y="918472"/>
                </a:moveTo>
                <a:lnTo>
                  <a:pt x="746479" y="973079"/>
                </a:lnTo>
                <a:moveTo>
                  <a:pt x="718618" y="943175"/>
                </a:moveTo>
                <a:lnTo>
                  <a:pt x="773225" y="943175"/>
                </a:lnTo>
                <a:moveTo>
                  <a:pt x="745922" y="914757"/>
                </a:moveTo>
                <a:lnTo>
                  <a:pt x="745922" y="969364"/>
                </a:lnTo>
                <a:moveTo>
                  <a:pt x="691315" y="908256"/>
                </a:moveTo>
                <a:lnTo>
                  <a:pt x="746108" y="908256"/>
                </a:lnTo>
                <a:moveTo>
                  <a:pt x="718618" y="879838"/>
                </a:moveTo>
                <a:lnTo>
                  <a:pt x="718618" y="934445"/>
                </a:lnTo>
                <a:moveTo>
                  <a:pt x="585630" y="772482"/>
                </a:moveTo>
                <a:lnTo>
                  <a:pt x="640237" y="772482"/>
                </a:lnTo>
                <a:moveTo>
                  <a:pt x="612934" y="744064"/>
                </a:moveTo>
                <a:lnTo>
                  <a:pt x="612934" y="798671"/>
                </a:lnTo>
                <a:moveTo>
                  <a:pt x="554984" y="735335"/>
                </a:moveTo>
                <a:lnTo>
                  <a:pt x="609591" y="735335"/>
                </a:lnTo>
                <a:moveTo>
                  <a:pt x="582473" y="706917"/>
                </a:moveTo>
                <a:lnTo>
                  <a:pt x="582473" y="761524"/>
                </a:lnTo>
                <a:moveTo>
                  <a:pt x="308510" y="352901"/>
                </a:moveTo>
                <a:lnTo>
                  <a:pt x="363117" y="352901"/>
                </a:lnTo>
                <a:moveTo>
                  <a:pt x="335813" y="324483"/>
                </a:moveTo>
                <a:lnTo>
                  <a:pt x="335813" y="379090"/>
                </a:lnTo>
                <a:moveTo>
                  <a:pt x="228643" y="245359"/>
                </a:moveTo>
                <a:lnTo>
                  <a:pt x="283250" y="245359"/>
                </a:lnTo>
                <a:moveTo>
                  <a:pt x="255946" y="216941"/>
                </a:moveTo>
                <a:lnTo>
                  <a:pt x="255946" y="271548"/>
                </a:lnTo>
                <a:moveTo>
                  <a:pt x="193353" y="201339"/>
                </a:moveTo>
                <a:lnTo>
                  <a:pt x="247960" y="201339"/>
                </a:lnTo>
                <a:moveTo>
                  <a:pt x="220656" y="172922"/>
                </a:moveTo>
                <a:lnTo>
                  <a:pt x="220656" y="227528"/>
                </a:lnTo>
                <a:moveTo>
                  <a:pt x="178122" y="175708"/>
                </a:moveTo>
                <a:lnTo>
                  <a:pt x="232729" y="175708"/>
                </a:lnTo>
                <a:moveTo>
                  <a:pt x="205612" y="147104"/>
                </a:moveTo>
                <a:lnTo>
                  <a:pt x="205612" y="201711"/>
                </a:lnTo>
                <a:moveTo>
                  <a:pt x="59250" y="55164"/>
                </a:moveTo>
                <a:lnTo>
                  <a:pt x="113857" y="55164"/>
                </a:lnTo>
                <a:moveTo>
                  <a:pt x="86554" y="26746"/>
                </a:moveTo>
                <a:lnTo>
                  <a:pt x="86554" y="81353"/>
                </a:lnTo>
                <a:moveTo>
                  <a:pt x="44391" y="55721"/>
                </a:moveTo>
                <a:lnTo>
                  <a:pt x="98998" y="55721"/>
                </a:lnTo>
                <a:moveTo>
                  <a:pt x="71880" y="27303"/>
                </a:moveTo>
                <a:lnTo>
                  <a:pt x="71880" y="81910"/>
                </a:lnTo>
                <a:moveTo>
                  <a:pt x="27303" y="42905"/>
                </a:moveTo>
                <a:lnTo>
                  <a:pt x="81910" y="42905"/>
                </a:lnTo>
                <a:moveTo>
                  <a:pt x="54793" y="14488"/>
                </a:moveTo>
                <a:lnTo>
                  <a:pt x="54793" y="69094"/>
                </a:lnTo>
                <a:moveTo>
                  <a:pt x="27303" y="27303"/>
                </a:moveTo>
                <a:lnTo>
                  <a:pt x="54235" y="27303"/>
                </a:lnTo>
                <a:lnTo>
                  <a:pt x="54235" y="57764"/>
                </a:lnTo>
                <a:lnTo>
                  <a:pt x="96398" y="57764"/>
                </a:lnTo>
                <a:lnTo>
                  <a:pt x="96398" y="72438"/>
                </a:lnTo>
                <a:lnTo>
                  <a:pt x="110142" y="72438"/>
                </a:lnTo>
                <a:lnTo>
                  <a:pt x="110142" y="87482"/>
                </a:lnTo>
                <a:lnTo>
                  <a:pt x="118686" y="87482"/>
                </a:lnTo>
                <a:lnTo>
                  <a:pt x="118686" y="98627"/>
                </a:lnTo>
                <a:lnTo>
                  <a:pt x="123887" y="98627"/>
                </a:lnTo>
                <a:lnTo>
                  <a:pt x="123887" y="103270"/>
                </a:lnTo>
                <a:lnTo>
                  <a:pt x="129831" y="103270"/>
                </a:lnTo>
                <a:lnTo>
                  <a:pt x="129831" y="108842"/>
                </a:lnTo>
                <a:lnTo>
                  <a:pt x="135217" y="108842"/>
                </a:lnTo>
                <a:lnTo>
                  <a:pt x="135217" y="113671"/>
                </a:lnTo>
                <a:lnTo>
                  <a:pt x="149704" y="113671"/>
                </a:lnTo>
                <a:lnTo>
                  <a:pt x="149704" y="120544"/>
                </a:lnTo>
                <a:lnTo>
                  <a:pt x="153233" y="120544"/>
                </a:lnTo>
                <a:lnTo>
                  <a:pt x="153233" y="124816"/>
                </a:lnTo>
                <a:lnTo>
                  <a:pt x="158620" y="124816"/>
                </a:lnTo>
                <a:lnTo>
                  <a:pt x="158620" y="142646"/>
                </a:lnTo>
                <a:lnTo>
                  <a:pt x="185552" y="142646"/>
                </a:lnTo>
                <a:lnTo>
                  <a:pt x="185552" y="158620"/>
                </a:lnTo>
                <a:lnTo>
                  <a:pt x="205983" y="158620"/>
                </a:lnTo>
                <a:lnTo>
                  <a:pt x="205983" y="176451"/>
                </a:lnTo>
                <a:lnTo>
                  <a:pt x="220470" y="176451"/>
                </a:lnTo>
                <a:lnTo>
                  <a:pt x="220470" y="219170"/>
                </a:lnTo>
                <a:lnTo>
                  <a:pt x="229386" y="219170"/>
                </a:lnTo>
                <a:lnTo>
                  <a:pt x="229386" y="227528"/>
                </a:lnTo>
                <a:lnTo>
                  <a:pt x="234029" y="227528"/>
                </a:lnTo>
                <a:lnTo>
                  <a:pt x="234029" y="232358"/>
                </a:lnTo>
                <a:lnTo>
                  <a:pt x="240530" y="232358"/>
                </a:lnTo>
                <a:lnTo>
                  <a:pt x="240530" y="241830"/>
                </a:lnTo>
                <a:lnTo>
                  <a:pt x="255575" y="241830"/>
                </a:lnTo>
                <a:lnTo>
                  <a:pt x="255575" y="246474"/>
                </a:lnTo>
                <a:lnTo>
                  <a:pt x="269505" y="246474"/>
                </a:lnTo>
                <a:lnTo>
                  <a:pt x="269505" y="269877"/>
                </a:lnTo>
                <a:lnTo>
                  <a:pt x="274148" y="269877"/>
                </a:lnTo>
                <a:lnTo>
                  <a:pt x="274148" y="278978"/>
                </a:lnTo>
                <a:lnTo>
                  <a:pt x="278049" y="278978"/>
                </a:lnTo>
                <a:lnTo>
                  <a:pt x="278049" y="283993"/>
                </a:lnTo>
                <a:lnTo>
                  <a:pt x="283993" y="283993"/>
                </a:lnTo>
                <a:lnTo>
                  <a:pt x="283993" y="309810"/>
                </a:lnTo>
                <a:lnTo>
                  <a:pt x="289008" y="309810"/>
                </a:lnTo>
                <a:lnTo>
                  <a:pt x="289008" y="315754"/>
                </a:lnTo>
                <a:lnTo>
                  <a:pt x="294023" y="315754"/>
                </a:lnTo>
                <a:lnTo>
                  <a:pt x="294023" y="320769"/>
                </a:lnTo>
                <a:lnTo>
                  <a:pt x="299409" y="320769"/>
                </a:lnTo>
                <a:lnTo>
                  <a:pt x="299409" y="332099"/>
                </a:lnTo>
                <a:lnTo>
                  <a:pt x="317797" y="332099"/>
                </a:lnTo>
                <a:lnTo>
                  <a:pt x="317797" y="337113"/>
                </a:lnTo>
                <a:lnTo>
                  <a:pt x="321512" y="337113"/>
                </a:lnTo>
                <a:lnTo>
                  <a:pt x="321512" y="351787"/>
                </a:lnTo>
                <a:lnTo>
                  <a:pt x="348072" y="351787"/>
                </a:lnTo>
                <a:lnTo>
                  <a:pt x="348072" y="376676"/>
                </a:lnTo>
                <a:lnTo>
                  <a:pt x="361631" y="376676"/>
                </a:lnTo>
                <a:lnTo>
                  <a:pt x="361631" y="380762"/>
                </a:lnTo>
                <a:lnTo>
                  <a:pt x="369432" y="380762"/>
                </a:lnTo>
                <a:lnTo>
                  <a:pt x="369432" y="386891"/>
                </a:lnTo>
                <a:lnTo>
                  <a:pt x="375190" y="386891"/>
                </a:lnTo>
                <a:lnTo>
                  <a:pt x="375190" y="392278"/>
                </a:lnTo>
                <a:lnTo>
                  <a:pt x="391163" y="392278"/>
                </a:lnTo>
                <a:lnTo>
                  <a:pt x="391163" y="410851"/>
                </a:lnTo>
                <a:lnTo>
                  <a:pt x="395993" y="410851"/>
                </a:lnTo>
                <a:lnTo>
                  <a:pt x="395993" y="415681"/>
                </a:lnTo>
                <a:lnTo>
                  <a:pt x="401379" y="415681"/>
                </a:lnTo>
                <a:lnTo>
                  <a:pt x="401379" y="423853"/>
                </a:lnTo>
                <a:lnTo>
                  <a:pt x="406765" y="423853"/>
                </a:lnTo>
                <a:lnTo>
                  <a:pt x="406765" y="457843"/>
                </a:lnTo>
                <a:lnTo>
                  <a:pt x="414009" y="457843"/>
                </a:lnTo>
                <a:lnTo>
                  <a:pt x="414009" y="468616"/>
                </a:lnTo>
                <a:lnTo>
                  <a:pt x="423667" y="468616"/>
                </a:lnTo>
                <a:lnTo>
                  <a:pt x="423667" y="479017"/>
                </a:lnTo>
                <a:lnTo>
                  <a:pt x="429054" y="479017"/>
                </a:lnTo>
                <a:lnTo>
                  <a:pt x="429054" y="491090"/>
                </a:lnTo>
                <a:lnTo>
                  <a:pt x="433883" y="491090"/>
                </a:lnTo>
                <a:lnTo>
                  <a:pt x="433883" y="495362"/>
                </a:lnTo>
                <a:lnTo>
                  <a:pt x="443913" y="495362"/>
                </a:lnTo>
                <a:lnTo>
                  <a:pt x="443913" y="499448"/>
                </a:lnTo>
                <a:lnTo>
                  <a:pt x="447628" y="499448"/>
                </a:lnTo>
                <a:lnTo>
                  <a:pt x="447628" y="504277"/>
                </a:lnTo>
                <a:lnTo>
                  <a:pt x="453014" y="504277"/>
                </a:lnTo>
                <a:lnTo>
                  <a:pt x="453014" y="512636"/>
                </a:lnTo>
                <a:lnTo>
                  <a:pt x="469173" y="512636"/>
                </a:lnTo>
                <a:lnTo>
                  <a:pt x="469173" y="525080"/>
                </a:lnTo>
                <a:lnTo>
                  <a:pt x="473445" y="525080"/>
                </a:lnTo>
                <a:lnTo>
                  <a:pt x="473445" y="532324"/>
                </a:lnTo>
                <a:lnTo>
                  <a:pt x="481989" y="532324"/>
                </a:lnTo>
                <a:lnTo>
                  <a:pt x="481989" y="534924"/>
                </a:lnTo>
                <a:lnTo>
                  <a:pt x="485146" y="534924"/>
                </a:lnTo>
                <a:lnTo>
                  <a:pt x="485146" y="550154"/>
                </a:lnTo>
                <a:lnTo>
                  <a:pt x="488861" y="550154"/>
                </a:lnTo>
                <a:lnTo>
                  <a:pt x="488861" y="567614"/>
                </a:lnTo>
                <a:lnTo>
                  <a:pt x="492576" y="567614"/>
                </a:lnTo>
                <a:lnTo>
                  <a:pt x="492576" y="577829"/>
                </a:lnTo>
                <a:lnTo>
                  <a:pt x="505020" y="577829"/>
                </a:lnTo>
                <a:lnTo>
                  <a:pt x="505020" y="598632"/>
                </a:lnTo>
                <a:lnTo>
                  <a:pt x="510407" y="598632"/>
                </a:lnTo>
                <a:lnTo>
                  <a:pt x="510407" y="602161"/>
                </a:lnTo>
                <a:lnTo>
                  <a:pt x="516164" y="602161"/>
                </a:lnTo>
                <a:lnTo>
                  <a:pt x="516164" y="610333"/>
                </a:lnTo>
                <a:lnTo>
                  <a:pt x="520437" y="610333"/>
                </a:lnTo>
                <a:lnTo>
                  <a:pt x="520437" y="632622"/>
                </a:lnTo>
                <a:lnTo>
                  <a:pt x="527123" y="632622"/>
                </a:lnTo>
                <a:lnTo>
                  <a:pt x="527123" y="649710"/>
                </a:lnTo>
                <a:lnTo>
                  <a:pt x="531209" y="649710"/>
                </a:lnTo>
                <a:lnTo>
                  <a:pt x="531209" y="658811"/>
                </a:lnTo>
                <a:lnTo>
                  <a:pt x="545325" y="658811"/>
                </a:lnTo>
                <a:lnTo>
                  <a:pt x="545325" y="676084"/>
                </a:lnTo>
                <a:lnTo>
                  <a:pt x="551083" y="676084"/>
                </a:lnTo>
                <a:lnTo>
                  <a:pt x="551083" y="679428"/>
                </a:lnTo>
                <a:lnTo>
                  <a:pt x="561299" y="679428"/>
                </a:lnTo>
                <a:lnTo>
                  <a:pt x="561299" y="685186"/>
                </a:lnTo>
                <a:lnTo>
                  <a:pt x="565385" y="685186"/>
                </a:lnTo>
                <a:lnTo>
                  <a:pt x="565385" y="695773"/>
                </a:lnTo>
                <a:lnTo>
                  <a:pt x="570028" y="695773"/>
                </a:lnTo>
                <a:lnTo>
                  <a:pt x="570028" y="699859"/>
                </a:lnTo>
                <a:lnTo>
                  <a:pt x="573929" y="699859"/>
                </a:lnTo>
                <a:lnTo>
                  <a:pt x="573929" y="717504"/>
                </a:lnTo>
                <a:lnTo>
                  <a:pt x="578572" y="717504"/>
                </a:lnTo>
                <a:lnTo>
                  <a:pt x="578572" y="723076"/>
                </a:lnTo>
                <a:lnTo>
                  <a:pt x="583216" y="723076"/>
                </a:lnTo>
                <a:lnTo>
                  <a:pt x="583216" y="735892"/>
                </a:lnTo>
                <a:lnTo>
                  <a:pt x="595660" y="735892"/>
                </a:lnTo>
                <a:lnTo>
                  <a:pt x="595660" y="739793"/>
                </a:lnTo>
                <a:lnTo>
                  <a:pt x="602161" y="739793"/>
                </a:lnTo>
                <a:lnTo>
                  <a:pt x="602161" y="744993"/>
                </a:lnTo>
                <a:lnTo>
                  <a:pt x="607733" y="744993"/>
                </a:lnTo>
                <a:lnTo>
                  <a:pt x="607733" y="757252"/>
                </a:lnTo>
                <a:lnTo>
                  <a:pt x="614234" y="757252"/>
                </a:lnTo>
                <a:lnTo>
                  <a:pt x="614234" y="762638"/>
                </a:lnTo>
                <a:lnTo>
                  <a:pt x="616648" y="762638"/>
                </a:lnTo>
                <a:lnTo>
                  <a:pt x="616648" y="777683"/>
                </a:lnTo>
                <a:lnTo>
                  <a:pt x="621849" y="777683"/>
                </a:lnTo>
                <a:lnTo>
                  <a:pt x="621849" y="795328"/>
                </a:lnTo>
                <a:lnTo>
                  <a:pt x="624821" y="795328"/>
                </a:lnTo>
                <a:lnTo>
                  <a:pt x="624821" y="805543"/>
                </a:lnTo>
                <a:lnTo>
                  <a:pt x="629279" y="805543"/>
                </a:lnTo>
                <a:lnTo>
                  <a:pt x="629279" y="809630"/>
                </a:lnTo>
                <a:lnTo>
                  <a:pt x="632622" y="809630"/>
                </a:lnTo>
                <a:lnTo>
                  <a:pt x="632622" y="817245"/>
                </a:lnTo>
                <a:lnTo>
                  <a:pt x="650453" y="817245"/>
                </a:lnTo>
                <a:lnTo>
                  <a:pt x="650453" y="827832"/>
                </a:lnTo>
                <a:lnTo>
                  <a:pt x="654168" y="827832"/>
                </a:lnTo>
                <a:lnTo>
                  <a:pt x="654168" y="834890"/>
                </a:lnTo>
                <a:lnTo>
                  <a:pt x="662526" y="834890"/>
                </a:lnTo>
                <a:lnTo>
                  <a:pt x="662526" y="851978"/>
                </a:lnTo>
                <a:lnTo>
                  <a:pt x="670513" y="851978"/>
                </a:lnTo>
                <a:lnTo>
                  <a:pt x="670513" y="871295"/>
                </a:lnTo>
                <a:lnTo>
                  <a:pt x="676084" y="871295"/>
                </a:lnTo>
                <a:lnTo>
                  <a:pt x="676084" y="876495"/>
                </a:lnTo>
                <a:lnTo>
                  <a:pt x="679799" y="876495"/>
                </a:lnTo>
                <a:lnTo>
                  <a:pt x="679799" y="882810"/>
                </a:lnTo>
                <a:lnTo>
                  <a:pt x="698559" y="882810"/>
                </a:lnTo>
                <a:lnTo>
                  <a:pt x="698559" y="890240"/>
                </a:lnTo>
                <a:lnTo>
                  <a:pt x="702273" y="890240"/>
                </a:lnTo>
                <a:lnTo>
                  <a:pt x="702273" y="897669"/>
                </a:lnTo>
                <a:lnTo>
                  <a:pt x="705803" y="897669"/>
                </a:lnTo>
                <a:lnTo>
                  <a:pt x="705803" y="907885"/>
                </a:lnTo>
                <a:lnTo>
                  <a:pt x="723262" y="907885"/>
                </a:lnTo>
                <a:lnTo>
                  <a:pt x="723262" y="913828"/>
                </a:lnTo>
                <a:lnTo>
                  <a:pt x="729020" y="913828"/>
                </a:lnTo>
                <a:lnTo>
                  <a:pt x="729020" y="919586"/>
                </a:lnTo>
                <a:lnTo>
                  <a:pt x="734220" y="919586"/>
                </a:lnTo>
                <a:lnTo>
                  <a:pt x="734220" y="926830"/>
                </a:lnTo>
                <a:lnTo>
                  <a:pt x="741650" y="926830"/>
                </a:lnTo>
                <a:lnTo>
                  <a:pt x="741650" y="933331"/>
                </a:lnTo>
                <a:lnTo>
                  <a:pt x="745736" y="933331"/>
                </a:lnTo>
                <a:lnTo>
                  <a:pt x="745736" y="942432"/>
                </a:lnTo>
                <a:lnTo>
                  <a:pt x="749822" y="942432"/>
                </a:lnTo>
                <a:lnTo>
                  <a:pt x="749822" y="949119"/>
                </a:lnTo>
                <a:lnTo>
                  <a:pt x="753908" y="949119"/>
                </a:lnTo>
                <a:lnTo>
                  <a:pt x="753908" y="961377"/>
                </a:lnTo>
                <a:lnTo>
                  <a:pt x="757438" y="961377"/>
                </a:lnTo>
                <a:lnTo>
                  <a:pt x="757438" y="966949"/>
                </a:lnTo>
                <a:lnTo>
                  <a:pt x="765424" y="966949"/>
                </a:lnTo>
                <a:lnTo>
                  <a:pt x="765424" y="977537"/>
                </a:lnTo>
                <a:lnTo>
                  <a:pt x="770068" y="977537"/>
                </a:lnTo>
                <a:lnTo>
                  <a:pt x="770068" y="983294"/>
                </a:lnTo>
                <a:lnTo>
                  <a:pt x="782141" y="983294"/>
                </a:lnTo>
                <a:lnTo>
                  <a:pt x="782141" y="986266"/>
                </a:lnTo>
                <a:lnTo>
                  <a:pt x="820031" y="986266"/>
                </a:lnTo>
                <a:lnTo>
                  <a:pt x="820031" y="990167"/>
                </a:lnTo>
                <a:lnTo>
                  <a:pt x="824860" y="990167"/>
                </a:lnTo>
                <a:lnTo>
                  <a:pt x="824860" y="1004654"/>
                </a:lnTo>
                <a:lnTo>
                  <a:pt x="830990" y="1004654"/>
                </a:lnTo>
                <a:lnTo>
                  <a:pt x="830990" y="1014498"/>
                </a:lnTo>
                <a:lnTo>
                  <a:pt x="836562" y="1014498"/>
                </a:lnTo>
                <a:lnTo>
                  <a:pt x="836562" y="1028243"/>
                </a:lnTo>
                <a:lnTo>
                  <a:pt x="840462" y="1028243"/>
                </a:lnTo>
                <a:lnTo>
                  <a:pt x="840462" y="1054246"/>
                </a:lnTo>
                <a:lnTo>
                  <a:pt x="845848" y="1054246"/>
                </a:lnTo>
                <a:lnTo>
                  <a:pt x="845848" y="1059818"/>
                </a:lnTo>
                <a:lnTo>
                  <a:pt x="851978" y="1059818"/>
                </a:lnTo>
                <a:lnTo>
                  <a:pt x="851978" y="1065576"/>
                </a:lnTo>
                <a:lnTo>
                  <a:pt x="882068" y="1065576"/>
                </a:lnTo>
                <a:lnTo>
                  <a:pt x="882068" y="1078949"/>
                </a:lnTo>
                <a:lnTo>
                  <a:pt x="886897" y="1078949"/>
                </a:lnTo>
                <a:lnTo>
                  <a:pt x="886897" y="1084707"/>
                </a:lnTo>
                <a:lnTo>
                  <a:pt x="912714" y="1084707"/>
                </a:lnTo>
                <a:lnTo>
                  <a:pt x="912714" y="1092322"/>
                </a:lnTo>
                <a:lnTo>
                  <a:pt x="917358" y="1092322"/>
                </a:lnTo>
                <a:lnTo>
                  <a:pt x="917358" y="1101981"/>
                </a:lnTo>
                <a:lnTo>
                  <a:pt x="922187" y="1101981"/>
                </a:lnTo>
                <a:lnTo>
                  <a:pt x="922187" y="1113682"/>
                </a:lnTo>
                <a:lnTo>
                  <a:pt x="926459" y="1113682"/>
                </a:lnTo>
                <a:lnTo>
                  <a:pt x="926459" y="1123155"/>
                </a:lnTo>
                <a:lnTo>
                  <a:pt x="931473" y="1123155"/>
                </a:lnTo>
                <a:lnTo>
                  <a:pt x="931473" y="1130956"/>
                </a:lnTo>
                <a:lnTo>
                  <a:pt x="935003" y="1130956"/>
                </a:lnTo>
                <a:lnTo>
                  <a:pt x="935003" y="1147486"/>
                </a:lnTo>
                <a:lnTo>
                  <a:pt x="940575" y="1147486"/>
                </a:lnTo>
                <a:lnTo>
                  <a:pt x="940575" y="1150830"/>
                </a:lnTo>
                <a:lnTo>
                  <a:pt x="955805" y="1150830"/>
                </a:lnTo>
                <a:lnTo>
                  <a:pt x="955805" y="1153430"/>
                </a:lnTo>
                <a:lnTo>
                  <a:pt x="969550" y="1153430"/>
                </a:lnTo>
                <a:lnTo>
                  <a:pt x="969550" y="1156588"/>
                </a:lnTo>
                <a:lnTo>
                  <a:pt x="974379" y="1156588"/>
                </a:lnTo>
                <a:lnTo>
                  <a:pt x="974379" y="1170704"/>
                </a:lnTo>
                <a:lnTo>
                  <a:pt x="1031958" y="1170704"/>
                </a:lnTo>
                <a:lnTo>
                  <a:pt x="1031958" y="1183705"/>
                </a:lnTo>
                <a:lnTo>
                  <a:pt x="1045702" y="1183705"/>
                </a:lnTo>
                <a:lnTo>
                  <a:pt x="1045702" y="1194478"/>
                </a:lnTo>
                <a:lnTo>
                  <a:pt x="1125755" y="1194478"/>
                </a:lnTo>
                <a:lnTo>
                  <a:pt x="1125755" y="1202650"/>
                </a:lnTo>
                <a:lnTo>
                  <a:pt x="1130398" y="1202650"/>
                </a:lnTo>
                <a:lnTo>
                  <a:pt x="1130398" y="1207665"/>
                </a:lnTo>
                <a:lnTo>
                  <a:pt x="1136156" y="1207665"/>
                </a:lnTo>
                <a:lnTo>
                  <a:pt x="1136156" y="1218438"/>
                </a:lnTo>
                <a:lnTo>
                  <a:pt x="1143772" y="1218438"/>
                </a:lnTo>
                <a:lnTo>
                  <a:pt x="1143772" y="1229025"/>
                </a:lnTo>
                <a:lnTo>
                  <a:pt x="1148229" y="1229025"/>
                </a:lnTo>
                <a:lnTo>
                  <a:pt x="1148229" y="1235712"/>
                </a:lnTo>
                <a:lnTo>
                  <a:pt x="1158445" y="1235712"/>
                </a:lnTo>
                <a:lnTo>
                  <a:pt x="1158445" y="1242584"/>
                </a:lnTo>
                <a:lnTo>
                  <a:pt x="1162717" y="1242584"/>
                </a:lnTo>
                <a:lnTo>
                  <a:pt x="1162717" y="1252242"/>
                </a:lnTo>
                <a:lnTo>
                  <a:pt x="1166617" y="1252242"/>
                </a:lnTo>
                <a:lnTo>
                  <a:pt x="1166617" y="1256700"/>
                </a:lnTo>
                <a:lnTo>
                  <a:pt x="1171261" y="1256700"/>
                </a:lnTo>
                <a:lnTo>
                  <a:pt x="1171261" y="1265987"/>
                </a:lnTo>
                <a:lnTo>
                  <a:pt x="1175347" y="1265987"/>
                </a:lnTo>
                <a:lnTo>
                  <a:pt x="1175347" y="1270444"/>
                </a:lnTo>
                <a:lnTo>
                  <a:pt x="1187234" y="1270444"/>
                </a:lnTo>
                <a:lnTo>
                  <a:pt x="1187234" y="1282146"/>
                </a:lnTo>
                <a:lnTo>
                  <a:pt x="1195964" y="1282146"/>
                </a:lnTo>
                <a:lnTo>
                  <a:pt x="1195964" y="1295705"/>
                </a:lnTo>
                <a:lnTo>
                  <a:pt x="1213609" y="1295705"/>
                </a:lnTo>
                <a:lnTo>
                  <a:pt x="1213609" y="1308892"/>
                </a:lnTo>
                <a:lnTo>
                  <a:pt x="1218438" y="1308892"/>
                </a:lnTo>
                <a:lnTo>
                  <a:pt x="1218438" y="1323008"/>
                </a:lnTo>
                <a:lnTo>
                  <a:pt x="1227911" y="1323008"/>
                </a:lnTo>
                <a:lnTo>
                  <a:pt x="1227911" y="1347897"/>
                </a:lnTo>
                <a:lnTo>
                  <a:pt x="1272859" y="1347897"/>
                </a:lnTo>
                <a:lnTo>
                  <a:pt x="1272859" y="1359784"/>
                </a:lnTo>
                <a:lnTo>
                  <a:pt x="1279731" y="1359784"/>
                </a:lnTo>
                <a:lnTo>
                  <a:pt x="1279731" y="1373900"/>
                </a:lnTo>
                <a:lnTo>
                  <a:pt x="1301463" y="1373900"/>
                </a:lnTo>
                <a:lnTo>
                  <a:pt x="1301463" y="1381144"/>
                </a:lnTo>
                <a:lnTo>
                  <a:pt x="1307778" y="1381144"/>
                </a:lnTo>
                <a:lnTo>
                  <a:pt x="1307778" y="1387088"/>
                </a:lnTo>
                <a:lnTo>
                  <a:pt x="1313536" y="1387088"/>
                </a:lnTo>
                <a:lnTo>
                  <a:pt x="1313536" y="1393960"/>
                </a:lnTo>
                <a:lnTo>
                  <a:pt x="1324866" y="1393960"/>
                </a:lnTo>
                <a:lnTo>
                  <a:pt x="1324866" y="1399904"/>
                </a:lnTo>
                <a:lnTo>
                  <a:pt x="1378729" y="1399904"/>
                </a:lnTo>
                <a:lnTo>
                  <a:pt x="1378729" y="1415506"/>
                </a:lnTo>
                <a:lnTo>
                  <a:pt x="1428879" y="1415506"/>
                </a:lnTo>
                <a:lnTo>
                  <a:pt x="1428879" y="1418477"/>
                </a:lnTo>
                <a:lnTo>
                  <a:pt x="1433151" y="1418477"/>
                </a:lnTo>
                <a:lnTo>
                  <a:pt x="1433151" y="1429064"/>
                </a:lnTo>
                <a:lnTo>
                  <a:pt x="1441509" y="1429064"/>
                </a:lnTo>
                <a:lnTo>
                  <a:pt x="1441509" y="1443552"/>
                </a:lnTo>
                <a:lnTo>
                  <a:pt x="1483485" y="1443552"/>
                </a:lnTo>
                <a:lnTo>
                  <a:pt x="1483485" y="1456925"/>
                </a:lnTo>
                <a:lnTo>
                  <a:pt x="1552951" y="1456925"/>
                </a:lnTo>
                <a:lnTo>
                  <a:pt x="1552951" y="1476428"/>
                </a:lnTo>
                <a:lnTo>
                  <a:pt x="1574868" y="1476428"/>
                </a:lnTo>
                <a:lnTo>
                  <a:pt x="1574868" y="1488315"/>
                </a:lnTo>
                <a:lnTo>
                  <a:pt x="1716958" y="1488315"/>
                </a:lnTo>
                <a:lnTo>
                  <a:pt x="1716958" y="1505403"/>
                </a:lnTo>
                <a:lnTo>
                  <a:pt x="1729773" y="1505403"/>
                </a:lnTo>
                <a:lnTo>
                  <a:pt x="1729773" y="1520076"/>
                </a:lnTo>
                <a:lnTo>
                  <a:pt x="1748904" y="1520076"/>
                </a:lnTo>
                <a:lnTo>
                  <a:pt x="1748904" y="1541250"/>
                </a:lnTo>
                <a:lnTo>
                  <a:pt x="1783823" y="1541250"/>
                </a:lnTo>
                <a:lnTo>
                  <a:pt x="1783823" y="1560752"/>
                </a:lnTo>
                <a:lnTo>
                  <a:pt x="1949501" y="1560752"/>
                </a:lnTo>
                <a:lnTo>
                  <a:pt x="1949501" y="1585641"/>
                </a:lnTo>
                <a:lnTo>
                  <a:pt x="2175729" y="1585641"/>
                </a:lnTo>
                <a:lnTo>
                  <a:pt x="2175729" y="1625946"/>
                </a:lnTo>
                <a:lnTo>
                  <a:pt x="2402515" y="1625946"/>
                </a:lnTo>
                <a:lnTo>
                  <a:pt x="2402515" y="1686497"/>
                </a:lnTo>
                <a:lnTo>
                  <a:pt x="2579151" y="1686497"/>
                </a:lnTo>
                <a:lnTo>
                  <a:pt x="2579151" y="1749276"/>
                </a:lnTo>
                <a:lnTo>
                  <a:pt x="2759502" y="1749276"/>
                </a:lnTo>
                <a:lnTo>
                  <a:pt x="2759502" y="1838801"/>
                </a:lnTo>
                <a:lnTo>
                  <a:pt x="2786434" y="1838801"/>
                </a:lnTo>
                <a:moveTo>
                  <a:pt x="0" y="28418"/>
                </a:moveTo>
                <a:lnTo>
                  <a:pt x="54607" y="28418"/>
                </a:lnTo>
                <a:moveTo>
                  <a:pt x="27303" y="0"/>
                </a:moveTo>
                <a:lnTo>
                  <a:pt x="27303" y="54607"/>
                </a:lnTo>
              </a:path>
            </a:pathLst>
          </a:custGeom>
          <a:noFill/>
          <a:ln w="18568" cap="flat">
            <a:solidFill>
              <a:srgbClr val="8B878B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grpSp>
        <p:nvGrpSpPr>
          <p:cNvPr id="83" name="Graphic 48">
            <a:extLst>
              <a:ext uri="{FF2B5EF4-FFF2-40B4-BE49-F238E27FC236}">
                <a16:creationId xmlns:a16="http://schemas.microsoft.com/office/drawing/2014/main" id="{695A6D6A-3112-B4E4-7EF8-8DEB276EE89B}"/>
              </a:ext>
            </a:extLst>
          </p:cNvPr>
          <p:cNvGrpSpPr/>
          <p:nvPr/>
        </p:nvGrpSpPr>
        <p:grpSpPr>
          <a:xfrm>
            <a:off x="1585932" y="1583823"/>
            <a:ext cx="3363706" cy="1588612"/>
            <a:chOff x="1585932" y="1727611"/>
            <a:chExt cx="3363706" cy="1588612"/>
          </a:xfrm>
          <a:noFill/>
        </p:grpSpPr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F1927F0C-0815-EF35-7B23-E7E8F5285197}"/>
                </a:ext>
              </a:extLst>
            </p:cNvPr>
            <p:cNvSpPr/>
            <p:nvPr/>
          </p:nvSpPr>
          <p:spPr>
            <a:xfrm>
              <a:off x="4894845" y="3290035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2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2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FC7EBC94-AED7-4068-C06A-EFC45702184C}"/>
                </a:ext>
              </a:extLst>
            </p:cNvPr>
            <p:cNvSpPr/>
            <p:nvPr/>
          </p:nvSpPr>
          <p:spPr>
            <a:xfrm>
              <a:off x="4922149" y="3261617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7C9BD454-27B5-311C-74E1-338215555485}"/>
                </a:ext>
              </a:extLst>
            </p:cNvPr>
            <p:cNvSpPr/>
            <p:nvPr/>
          </p:nvSpPr>
          <p:spPr>
            <a:xfrm>
              <a:off x="4829652" y="3290035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65F04155-D6A1-7CB2-D3E9-CA2FF957E1D2}"/>
                </a:ext>
              </a:extLst>
            </p:cNvPr>
            <p:cNvSpPr/>
            <p:nvPr/>
          </p:nvSpPr>
          <p:spPr>
            <a:xfrm>
              <a:off x="4857141" y="3261617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83A24E5C-257D-0973-FC0E-E21D843A2339}"/>
                </a:ext>
              </a:extLst>
            </p:cNvPr>
            <p:cNvSpPr/>
            <p:nvPr/>
          </p:nvSpPr>
          <p:spPr>
            <a:xfrm>
              <a:off x="4721924" y="3290035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558ECFC1-403E-539B-2BB7-1749DFD8E65E}"/>
                </a:ext>
              </a:extLst>
            </p:cNvPr>
            <p:cNvSpPr/>
            <p:nvPr/>
          </p:nvSpPr>
          <p:spPr>
            <a:xfrm>
              <a:off x="4749227" y="3261617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500B3AC3-48A1-3DF7-9DE2-82DE83D92B6F}"/>
                </a:ext>
              </a:extLst>
            </p:cNvPr>
            <p:cNvSpPr/>
            <p:nvPr/>
          </p:nvSpPr>
          <p:spPr>
            <a:xfrm>
              <a:off x="4709479" y="3290035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9F4FBDA2-4AF1-680C-3611-B0EFF980DEF8}"/>
                </a:ext>
              </a:extLst>
            </p:cNvPr>
            <p:cNvSpPr/>
            <p:nvPr/>
          </p:nvSpPr>
          <p:spPr>
            <a:xfrm>
              <a:off x="4736783" y="3261617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4BF4379F-AE8B-E5F0-6363-FF09A6C15D60}"/>
                </a:ext>
              </a:extLst>
            </p:cNvPr>
            <p:cNvSpPr/>
            <p:nvPr/>
          </p:nvSpPr>
          <p:spPr>
            <a:xfrm>
              <a:off x="4561818" y="3290035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E2D65768-D766-B3C2-75C0-544DD099E7A1}"/>
                </a:ext>
              </a:extLst>
            </p:cNvPr>
            <p:cNvSpPr/>
            <p:nvPr/>
          </p:nvSpPr>
          <p:spPr>
            <a:xfrm>
              <a:off x="4589121" y="3261617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6A2D6E13-113C-32D0-9512-7D357467B9FA}"/>
                </a:ext>
              </a:extLst>
            </p:cNvPr>
            <p:cNvSpPr/>
            <p:nvPr/>
          </p:nvSpPr>
          <p:spPr>
            <a:xfrm>
              <a:off x="4362893" y="3220569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B306EFA7-F793-F957-22DE-79B71561885A}"/>
                </a:ext>
              </a:extLst>
            </p:cNvPr>
            <p:cNvSpPr/>
            <p:nvPr/>
          </p:nvSpPr>
          <p:spPr>
            <a:xfrm>
              <a:off x="4390197" y="3192151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D7B2F807-52BC-2522-95C7-6CBF8575B79B}"/>
                </a:ext>
              </a:extLst>
            </p:cNvPr>
            <p:cNvSpPr/>
            <p:nvPr/>
          </p:nvSpPr>
          <p:spPr>
            <a:xfrm>
              <a:off x="4246807" y="3220569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28AA3697-4143-193E-F0D5-F7A467BF80E4}"/>
                </a:ext>
              </a:extLst>
            </p:cNvPr>
            <p:cNvSpPr/>
            <p:nvPr/>
          </p:nvSpPr>
          <p:spPr>
            <a:xfrm>
              <a:off x="4274296" y="3192151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C8CBE9CB-7FD5-D732-ABEC-BF8CA1F003A5}"/>
                </a:ext>
              </a:extLst>
            </p:cNvPr>
            <p:cNvSpPr/>
            <p:nvPr/>
          </p:nvSpPr>
          <p:spPr>
            <a:xfrm>
              <a:off x="4231020" y="3220569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4901AA5C-B9FA-1D24-35CF-ABEB4081A604}"/>
                </a:ext>
              </a:extLst>
            </p:cNvPr>
            <p:cNvSpPr/>
            <p:nvPr/>
          </p:nvSpPr>
          <p:spPr>
            <a:xfrm>
              <a:off x="4258323" y="3192151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45C9721-9868-80EE-45F3-F95865705E19}"/>
                </a:ext>
              </a:extLst>
            </p:cNvPr>
            <p:cNvSpPr/>
            <p:nvPr/>
          </p:nvSpPr>
          <p:spPr>
            <a:xfrm>
              <a:off x="4127192" y="3220569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B157FF18-FEF2-C8F7-7600-314185341779}"/>
                </a:ext>
              </a:extLst>
            </p:cNvPr>
            <p:cNvSpPr/>
            <p:nvPr/>
          </p:nvSpPr>
          <p:spPr>
            <a:xfrm>
              <a:off x="4154681" y="3192151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845E5499-CB15-098F-0414-64457E80E955}"/>
                </a:ext>
              </a:extLst>
            </p:cNvPr>
            <p:cNvSpPr/>
            <p:nvPr/>
          </p:nvSpPr>
          <p:spPr>
            <a:xfrm>
              <a:off x="3994390" y="3179707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79204810-0B61-C7CC-99D3-C2A4602F07E0}"/>
                </a:ext>
              </a:extLst>
            </p:cNvPr>
            <p:cNvSpPr/>
            <p:nvPr/>
          </p:nvSpPr>
          <p:spPr>
            <a:xfrm>
              <a:off x="4021693" y="3151289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2DEB90B7-AEF3-BE62-909C-48538B792581}"/>
                </a:ext>
              </a:extLst>
            </p:cNvPr>
            <p:cNvSpPr/>
            <p:nvPr/>
          </p:nvSpPr>
          <p:spPr>
            <a:xfrm>
              <a:off x="3945541" y="3178592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C4F8C659-77DC-3AA1-418B-8C1E47CCADB0}"/>
                </a:ext>
              </a:extLst>
            </p:cNvPr>
            <p:cNvSpPr/>
            <p:nvPr/>
          </p:nvSpPr>
          <p:spPr>
            <a:xfrm>
              <a:off x="3972844" y="3150174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EE07B376-B1A1-A94F-D610-101E31B32B9E}"/>
                </a:ext>
              </a:extLst>
            </p:cNvPr>
            <p:cNvSpPr/>
            <p:nvPr/>
          </p:nvSpPr>
          <p:spPr>
            <a:xfrm>
              <a:off x="3924924" y="3178592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96C46DB1-D861-AAE2-681D-8852B796F56E}"/>
                </a:ext>
              </a:extLst>
            </p:cNvPr>
            <p:cNvSpPr/>
            <p:nvPr/>
          </p:nvSpPr>
          <p:spPr>
            <a:xfrm>
              <a:off x="3952228" y="3150174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CACC5C22-2077-C917-9164-3C8FAFC609CE}"/>
                </a:ext>
              </a:extLst>
            </p:cNvPr>
            <p:cNvSpPr/>
            <p:nvPr/>
          </p:nvSpPr>
          <p:spPr>
            <a:xfrm>
              <a:off x="3833727" y="3178592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2E7E78E2-39E3-01EA-D943-2FC95A9DC7BB}"/>
                </a:ext>
              </a:extLst>
            </p:cNvPr>
            <p:cNvSpPr/>
            <p:nvPr/>
          </p:nvSpPr>
          <p:spPr>
            <a:xfrm>
              <a:off x="3861030" y="3150174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FBEC7D2D-2860-4991-EF94-E0A4CECF5EEF}"/>
                </a:ext>
              </a:extLst>
            </p:cNvPr>
            <p:cNvSpPr/>
            <p:nvPr/>
          </p:nvSpPr>
          <p:spPr>
            <a:xfrm>
              <a:off x="3806424" y="3178592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D47CDE8B-A288-B7EF-6F73-750292C04094}"/>
                </a:ext>
              </a:extLst>
            </p:cNvPr>
            <p:cNvSpPr/>
            <p:nvPr/>
          </p:nvSpPr>
          <p:spPr>
            <a:xfrm>
              <a:off x="3833727" y="3150174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FB052A55-2F70-E42B-FA0E-F27258CEDB1A}"/>
                </a:ext>
              </a:extLst>
            </p:cNvPr>
            <p:cNvSpPr/>
            <p:nvPr/>
          </p:nvSpPr>
          <p:spPr>
            <a:xfrm>
              <a:off x="3689409" y="3121199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9729D66E-14D7-1A7E-8AD7-0D9EE838E838}"/>
                </a:ext>
              </a:extLst>
            </p:cNvPr>
            <p:cNvSpPr/>
            <p:nvPr/>
          </p:nvSpPr>
          <p:spPr>
            <a:xfrm>
              <a:off x="3716712" y="3092782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3FAD9795-6C2B-B80D-162C-F15BB8350488}"/>
                </a:ext>
              </a:extLst>
            </p:cNvPr>
            <p:cNvSpPr/>
            <p:nvPr/>
          </p:nvSpPr>
          <p:spPr>
            <a:xfrm>
              <a:off x="3663591" y="3121199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4938184A-B69F-2E23-1CD9-AB430E9C2F79}"/>
                </a:ext>
              </a:extLst>
            </p:cNvPr>
            <p:cNvSpPr/>
            <p:nvPr/>
          </p:nvSpPr>
          <p:spPr>
            <a:xfrm>
              <a:off x="3690895" y="3092782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1BBE1657-EC40-2A35-85A3-CB26D9D4DED6}"/>
                </a:ext>
              </a:extLst>
            </p:cNvPr>
            <p:cNvSpPr/>
            <p:nvPr/>
          </p:nvSpPr>
          <p:spPr>
            <a:xfrm>
              <a:off x="3631273" y="3120085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5A30D0C1-99AE-DA52-2D7C-B018FF58237D}"/>
                </a:ext>
              </a:extLst>
            </p:cNvPr>
            <p:cNvSpPr/>
            <p:nvPr/>
          </p:nvSpPr>
          <p:spPr>
            <a:xfrm>
              <a:off x="3658577" y="3091667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8384F902-3573-DC47-6A42-D0ECDE78259E}"/>
                </a:ext>
              </a:extLst>
            </p:cNvPr>
            <p:cNvSpPr/>
            <p:nvPr/>
          </p:nvSpPr>
          <p:spPr>
            <a:xfrm>
              <a:off x="3594497" y="3097054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E3DE9666-7A15-C7E3-6BD5-03ED9E6C6986}"/>
                </a:ext>
              </a:extLst>
            </p:cNvPr>
            <p:cNvSpPr/>
            <p:nvPr/>
          </p:nvSpPr>
          <p:spPr>
            <a:xfrm>
              <a:off x="3621801" y="3068636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FB073D1A-F6C8-45B4-CE49-87DFF4590B60}"/>
                </a:ext>
              </a:extLst>
            </p:cNvPr>
            <p:cNvSpPr/>
            <p:nvPr/>
          </p:nvSpPr>
          <p:spPr>
            <a:xfrm>
              <a:off x="3569423" y="3072908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C3DB7EF6-CE99-BB4D-0E74-5CB56CE0489F}"/>
                </a:ext>
              </a:extLst>
            </p:cNvPr>
            <p:cNvSpPr/>
            <p:nvPr/>
          </p:nvSpPr>
          <p:spPr>
            <a:xfrm>
              <a:off x="3596726" y="3044490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21A03B08-80AC-54C8-A371-F17BDB3D9612}"/>
                </a:ext>
              </a:extLst>
            </p:cNvPr>
            <p:cNvSpPr/>
            <p:nvPr/>
          </p:nvSpPr>
          <p:spPr>
            <a:xfrm>
              <a:off x="3524103" y="3072908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F835B709-2D3E-A609-2876-FA3AFEF83818}"/>
                </a:ext>
              </a:extLst>
            </p:cNvPr>
            <p:cNvSpPr/>
            <p:nvPr/>
          </p:nvSpPr>
          <p:spPr>
            <a:xfrm>
              <a:off x="3551406" y="3044490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1EAA9BC1-C64D-E563-0480-BDDA639A1298}"/>
                </a:ext>
              </a:extLst>
            </p:cNvPr>
            <p:cNvSpPr/>
            <p:nvPr/>
          </p:nvSpPr>
          <p:spPr>
            <a:xfrm>
              <a:off x="3504600" y="3072908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F7AFF5E6-913F-0F40-30ED-452686E1C47E}"/>
                </a:ext>
              </a:extLst>
            </p:cNvPr>
            <p:cNvSpPr/>
            <p:nvPr/>
          </p:nvSpPr>
          <p:spPr>
            <a:xfrm>
              <a:off x="3531904" y="3044490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24986525-41DC-5AFE-954D-8CE134AEB061}"/>
                </a:ext>
              </a:extLst>
            </p:cNvPr>
            <p:cNvSpPr/>
            <p:nvPr/>
          </p:nvSpPr>
          <p:spPr>
            <a:xfrm>
              <a:off x="3466338" y="3053405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0DEBE80D-F840-8450-6E40-8F9FCED9D714}"/>
                </a:ext>
              </a:extLst>
            </p:cNvPr>
            <p:cNvSpPr/>
            <p:nvPr/>
          </p:nvSpPr>
          <p:spPr>
            <a:xfrm>
              <a:off x="3493642" y="3024987"/>
              <a:ext cx="18573" cy="54792"/>
            </a:xfrm>
            <a:custGeom>
              <a:avLst/>
              <a:gdLst>
                <a:gd name="connsiteX0" fmla="*/ 0 w 18573"/>
                <a:gd name="connsiteY0" fmla="*/ 0 h 54792"/>
                <a:gd name="connsiteX1" fmla="*/ 0 w 18573"/>
                <a:gd name="connsiteY1" fmla="*/ 54793 h 5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792">
                  <a:moveTo>
                    <a:pt x="0" y="0"/>
                  </a:moveTo>
                  <a:lnTo>
                    <a:pt x="0" y="54793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B6D0F881-9042-6400-D147-61D92DC7B9E8}"/>
                </a:ext>
              </a:extLst>
            </p:cNvPr>
            <p:cNvSpPr/>
            <p:nvPr/>
          </p:nvSpPr>
          <p:spPr>
            <a:xfrm>
              <a:off x="3413775" y="2996012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82CCC643-A1EA-88F4-EC3C-C664FAC15423}"/>
                </a:ext>
              </a:extLst>
            </p:cNvPr>
            <p:cNvSpPr/>
            <p:nvPr/>
          </p:nvSpPr>
          <p:spPr>
            <a:xfrm>
              <a:off x="3441078" y="2967595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24A62086-BE1D-1CB3-B146-B56ECD39FD31}"/>
                </a:ext>
              </a:extLst>
            </p:cNvPr>
            <p:cNvSpPr/>
            <p:nvPr/>
          </p:nvSpPr>
          <p:spPr>
            <a:xfrm>
              <a:off x="3399658" y="2986168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E0C78E2B-157C-8FFF-5282-F260D847C1A3}"/>
                </a:ext>
              </a:extLst>
            </p:cNvPr>
            <p:cNvSpPr/>
            <p:nvPr/>
          </p:nvSpPr>
          <p:spPr>
            <a:xfrm>
              <a:off x="3426962" y="2957565"/>
              <a:ext cx="18573" cy="54792"/>
            </a:xfrm>
            <a:custGeom>
              <a:avLst/>
              <a:gdLst>
                <a:gd name="connsiteX0" fmla="*/ 0 w 18573"/>
                <a:gd name="connsiteY0" fmla="*/ 0 h 54792"/>
                <a:gd name="connsiteX1" fmla="*/ 0 w 18573"/>
                <a:gd name="connsiteY1" fmla="*/ 54792 h 5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792">
                  <a:moveTo>
                    <a:pt x="0" y="0"/>
                  </a:moveTo>
                  <a:lnTo>
                    <a:pt x="0" y="54792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C51AA432-8923-DE30-28F0-4D2ED9882C21}"/>
                </a:ext>
              </a:extLst>
            </p:cNvPr>
            <p:cNvSpPr/>
            <p:nvPr/>
          </p:nvSpPr>
          <p:spPr>
            <a:xfrm>
              <a:off x="3372355" y="2980596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DBD96BCC-83CD-D0FF-BBD0-7AB3965BDC16}"/>
                </a:ext>
              </a:extLst>
            </p:cNvPr>
            <p:cNvSpPr/>
            <p:nvPr/>
          </p:nvSpPr>
          <p:spPr>
            <a:xfrm>
              <a:off x="3399658" y="2952178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19B57B5E-228A-B2CF-F016-742651F6577E}"/>
                </a:ext>
              </a:extLst>
            </p:cNvPr>
            <p:cNvSpPr/>
            <p:nvPr/>
          </p:nvSpPr>
          <p:spPr>
            <a:xfrm>
              <a:off x="3323692" y="2979482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4EB8F793-DA70-9761-4EC7-0D2461747A14}"/>
                </a:ext>
              </a:extLst>
            </p:cNvPr>
            <p:cNvSpPr/>
            <p:nvPr/>
          </p:nvSpPr>
          <p:spPr>
            <a:xfrm>
              <a:off x="3350995" y="2951064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3B741D05-EF33-123E-0F62-C12EDA64C382}"/>
                </a:ext>
              </a:extLst>
            </p:cNvPr>
            <p:cNvSpPr/>
            <p:nvPr/>
          </p:nvSpPr>
          <p:spPr>
            <a:xfrm>
              <a:off x="3236209" y="2944377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6664B61E-65A8-CF66-817A-3EE106CF174B}"/>
                </a:ext>
              </a:extLst>
            </p:cNvPr>
            <p:cNvSpPr/>
            <p:nvPr/>
          </p:nvSpPr>
          <p:spPr>
            <a:xfrm>
              <a:off x="3263513" y="2915960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B13D71EF-FC52-27B3-FF40-8D8C7636DE49}"/>
                </a:ext>
              </a:extLst>
            </p:cNvPr>
            <p:cNvSpPr/>
            <p:nvPr/>
          </p:nvSpPr>
          <p:spPr>
            <a:xfrm>
              <a:off x="3263513" y="2944377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DDEC17D3-B80F-75D9-78AB-28B6ABBBB140}"/>
                </a:ext>
              </a:extLst>
            </p:cNvPr>
            <p:cNvSpPr/>
            <p:nvPr/>
          </p:nvSpPr>
          <p:spPr>
            <a:xfrm>
              <a:off x="3290816" y="2915960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B026087E-D346-0AA2-9E6A-14E49C654179}"/>
                </a:ext>
              </a:extLst>
            </p:cNvPr>
            <p:cNvSpPr/>
            <p:nvPr/>
          </p:nvSpPr>
          <p:spPr>
            <a:xfrm>
              <a:off x="3222836" y="2926918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ADA55353-2B93-B196-B673-D998B583CA39}"/>
                </a:ext>
              </a:extLst>
            </p:cNvPr>
            <p:cNvSpPr/>
            <p:nvPr/>
          </p:nvSpPr>
          <p:spPr>
            <a:xfrm>
              <a:off x="3250140" y="2898500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991E0D9E-6868-8F5D-392D-D0C5966B5A5D}"/>
                </a:ext>
              </a:extLst>
            </p:cNvPr>
            <p:cNvSpPr/>
            <p:nvPr/>
          </p:nvSpPr>
          <p:spPr>
            <a:xfrm>
              <a:off x="3132011" y="2905372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1CAE3D0D-C88B-F0F4-38B5-4D732E93F965}"/>
                </a:ext>
              </a:extLst>
            </p:cNvPr>
            <p:cNvSpPr/>
            <p:nvPr/>
          </p:nvSpPr>
          <p:spPr>
            <a:xfrm>
              <a:off x="3159500" y="2876955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91B94F26-8850-921C-0384-7AAF9441C5BA}"/>
                </a:ext>
              </a:extLst>
            </p:cNvPr>
            <p:cNvSpPr/>
            <p:nvPr/>
          </p:nvSpPr>
          <p:spPr>
            <a:xfrm>
              <a:off x="3115480" y="2887727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1E13B1E1-81D7-B770-3265-42B0EFBE6EFD}"/>
                </a:ext>
              </a:extLst>
            </p:cNvPr>
            <p:cNvSpPr/>
            <p:nvPr/>
          </p:nvSpPr>
          <p:spPr>
            <a:xfrm>
              <a:off x="3142784" y="2859310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4CC03DD0-C480-CA5E-8BBF-1C34D45E4545}"/>
                </a:ext>
              </a:extLst>
            </p:cNvPr>
            <p:cNvSpPr/>
            <p:nvPr/>
          </p:nvSpPr>
          <p:spPr>
            <a:xfrm>
              <a:off x="3103036" y="2880669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D31D4CE8-999F-460D-02CE-41A73EA4C5D8}"/>
                </a:ext>
              </a:extLst>
            </p:cNvPr>
            <p:cNvSpPr/>
            <p:nvPr/>
          </p:nvSpPr>
          <p:spPr>
            <a:xfrm>
              <a:off x="3130339" y="2852252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7CF69A16-120A-29E9-BF1B-F6B18999E2BE}"/>
                </a:ext>
              </a:extLst>
            </p:cNvPr>
            <p:cNvSpPr/>
            <p:nvPr/>
          </p:nvSpPr>
          <p:spPr>
            <a:xfrm>
              <a:off x="3097092" y="2880669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A6F082B2-3217-2A71-7327-2D035530CFB2}"/>
                </a:ext>
              </a:extLst>
            </p:cNvPr>
            <p:cNvSpPr/>
            <p:nvPr/>
          </p:nvSpPr>
          <p:spPr>
            <a:xfrm>
              <a:off x="3124396" y="2852252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816FC5AA-893F-5DE1-BDE4-63339103A90B}"/>
                </a:ext>
              </a:extLst>
            </p:cNvPr>
            <p:cNvSpPr/>
            <p:nvPr/>
          </p:nvSpPr>
          <p:spPr>
            <a:xfrm>
              <a:off x="3080190" y="2880669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DB1DCEC7-E030-74AB-54A6-C0E8513FF494}"/>
                </a:ext>
              </a:extLst>
            </p:cNvPr>
            <p:cNvSpPr/>
            <p:nvPr/>
          </p:nvSpPr>
          <p:spPr>
            <a:xfrm>
              <a:off x="3107493" y="2852252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B28D57F2-73A5-3172-1BDB-3DAE90AEB8EC}"/>
                </a:ext>
              </a:extLst>
            </p:cNvPr>
            <p:cNvSpPr/>
            <p:nvPr/>
          </p:nvSpPr>
          <p:spPr>
            <a:xfrm>
              <a:off x="3062545" y="2880669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53B6E96B-C89D-B93D-9B66-CB3CBE2CC016}"/>
                </a:ext>
              </a:extLst>
            </p:cNvPr>
            <p:cNvSpPr/>
            <p:nvPr/>
          </p:nvSpPr>
          <p:spPr>
            <a:xfrm>
              <a:off x="3089848" y="2852252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2F40B48D-0D27-59F4-CBF9-B008D4CA85EF}"/>
                </a:ext>
              </a:extLst>
            </p:cNvPr>
            <p:cNvSpPr/>
            <p:nvPr/>
          </p:nvSpPr>
          <p:spPr>
            <a:xfrm>
              <a:off x="3027255" y="2867853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AA32705C-181C-4004-6186-05D76810D151}"/>
                </a:ext>
              </a:extLst>
            </p:cNvPr>
            <p:cNvSpPr/>
            <p:nvPr/>
          </p:nvSpPr>
          <p:spPr>
            <a:xfrm>
              <a:off x="3054558" y="2839436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29A83E6F-F924-263B-358D-A7AE58F3DC82}"/>
                </a:ext>
              </a:extLst>
            </p:cNvPr>
            <p:cNvSpPr/>
            <p:nvPr/>
          </p:nvSpPr>
          <p:spPr>
            <a:xfrm>
              <a:off x="2963175" y="2827920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3C23FFD9-848F-8322-B5B9-9BF61D078591}"/>
                </a:ext>
              </a:extLst>
            </p:cNvPr>
            <p:cNvSpPr/>
            <p:nvPr/>
          </p:nvSpPr>
          <p:spPr>
            <a:xfrm>
              <a:off x="2990479" y="2799502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F10D1C1D-4D48-E5CF-A819-36331D47D354}"/>
                </a:ext>
              </a:extLst>
            </p:cNvPr>
            <p:cNvSpPr/>
            <p:nvPr/>
          </p:nvSpPr>
          <p:spPr>
            <a:xfrm>
              <a:off x="2933829" y="2826806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1B6202A6-092A-20BF-7814-B6C649D04C21}"/>
                </a:ext>
              </a:extLst>
            </p:cNvPr>
            <p:cNvSpPr/>
            <p:nvPr/>
          </p:nvSpPr>
          <p:spPr>
            <a:xfrm>
              <a:off x="2961318" y="2798388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436C65CE-3744-035D-5882-11ADCCB0FA60}"/>
                </a:ext>
              </a:extLst>
            </p:cNvPr>
            <p:cNvSpPr/>
            <p:nvPr/>
          </p:nvSpPr>
          <p:spPr>
            <a:xfrm>
              <a:off x="2901696" y="2816961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2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2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DCEB1A60-462A-1F17-C193-B1FDDA0A6394}"/>
                </a:ext>
              </a:extLst>
            </p:cNvPr>
            <p:cNvSpPr/>
            <p:nvPr/>
          </p:nvSpPr>
          <p:spPr>
            <a:xfrm>
              <a:off x="2929000" y="2788544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9B3FBB89-9217-0B73-AE66-4D032595164D}"/>
                </a:ext>
              </a:extLst>
            </p:cNvPr>
            <p:cNvSpPr/>
            <p:nvPr/>
          </p:nvSpPr>
          <p:spPr>
            <a:xfrm>
              <a:off x="2874393" y="2816961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8F62E667-662B-AB20-6497-5FC4C7E7265D}"/>
                </a:ext>
              </a:extLst>
            </p:cNvPr>
            <p:cNvSpPr/>
            <p:nvPr/>
          </p:nvSpPr>
          <p:spPr>
            <a:xfrm>
              <a:off x="2901696" y="2788544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7E64E2E5-FE78-4DBC-04CF-26CE107E9F3F}"/>
                </a:ext>
              </a:extLst>
            </p:cNvPr>
            <p:cNvSpPr/>
            <p:nvPr/>
          </p:nvSpPr>
          <p:spPr>
            <a:xfrm>
              <a:off x="2855448" y="2816961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6DD332B4-D6E9-2838-A397-D6CE594A8313}"/>
                </a:ext>
              </a:extLst>
            </p:cNvPr>
            <p:cNvSpPr/>
            <p:nvPr/>
          </p:nvSpPr>
          <p:spPr>
            <a:xfrm>
              <a:off x="2882937" y="2788544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88BEE688-58AF-39EB-004E-88AFC0999E0E}"/>
                </a:ext>
              </a:extLst>
            </p:cNvPr>
            <p:cNvSpPr/>
            <p:nvPr/>
          </p:nvSpPr>
          <p:spPr>
            <a:xfrm>
              <a:off x="2847089" y="2809160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8473CEA0-1723-7ADE-62FC-F055F11F6EE4}"/>
                </a:ext>
              </a:extLst>
            </p:cNvPr>
            <p:cNvSpPr/>
            <p:nvPr/>
          </p:nvSpPr>
          <p:spPr>
            <a:xfrm>
              <a:off x="2874393" y="2780743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C8B359A3-A3B4-C1D5-B54E-A2E6CEE4A3AA}"/>
                </a:ext>
              </a:extLst>
            </p:cNvPr>
            <p:cNvSpPr/>
            <p:nvPr/>
          </p:nvSpPr>
          <p:spPr>
            <a:xfrm>
              <a:off x="2826473" y="2789658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A7EB7272-AF7C-C6F1-5FB3-B6A417206D8A}"/>
                </a:ext>
              </a:extLst>
            </p:cNvPr>
            <p:cNvSpPr/>
            <p:nvPr/>
          </p:nvSpPr>
          <p:spPr>
            <a:xfrm>
              <a:off x="2853776" y="2761054"/>
              <a:ext cx="18573" cy="54792"/>
            </a:xfrm>
            <a:custGeom>
              <a:avLst/>
              <a:gdLst>
                <a:gd name="connsiteX0" fmla="*/ 0 w 18573"/>
                <a:gd name="connsiteY0" fmla="*/ 0 h 54792"/>
                <a:gd name="connsiteX1" fmla="*/ 0 w 18573"/>
                <a:gd name="connsiteY1" fmla="*/ 54792 h 5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792">
                  <a:moveTo>
                    <a:pt x="0" y="0"/>
                  </a:moveTo>
                  <a:lnTo>
                    <a:pt x="0" y="54792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A0FB8239-902A-EAD7-B2F7-61791D3254DA}"/>
                </a:ext>
              </a:extLst>
            </p:cNvPr>
            <p:cNvSpPr/>
            <p:nvPr/>
          </p:nvSpPr>
          <p:spPr>
            <a:xfrm>
              <a:off x="2766108" y="2730779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780CCED3-D23A-88B5-7516-21CE1319AA86}"/>
                </a:ext>
              </a:extLst>
            </p:cNvPr>
            <p:cNvSpPr/>
            <p:nvPr/>
          </p:nvSpPr>
          <p:spPr>
            <a:xfrm>
              <a:off x="2793411" y="2702176"/>
              <a:ext cx="18573" cy="54792"/>
            </a:xfrm>
            <a:custGeom>
              <a:avLst/>
              <a:gdLst>
                <a:gd name="connsiteX0" fmla="*/ 0 w 18573"/>
                <a:gd name="connsiteY0" fmla="*/ 0 h 54792"/>
                <a:gd name="connsiteX1" fmla="*/ 0 w 18573"/>
                <a:gd name="connsiteY1" fmla="*/ 54792 h 5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792">
                  <a:moveTo>
                    <a:pt x="0" y="0"/>
                  </a:moveTo>
                  <a:lnTo>
                    <a:pt x="0" y="54792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6AD83A76-676C-12B9-5C8C-6287EAABF306}"/>
                </a:ext>
              </a:extLst>
            </p:cNvPr>
            <p:cNvSpPr/>
            <p:nvPr/>
          </p:nvSpPr>
          <p:spPr>
            <a:xfrm>
              <a:off x="2745491" y="2718892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0443AD80-6815-3365-B7D6-ECE6AB73834F}"/>
                </a:ext>
              </a:extLst>
            </p:cNvPr>
            <p:cNvSpPr/>
            <p:nvPr/>
          </p:nvSpPr>
          <p:spPr>
            <a:xfrm>
              <a:off x="2772794" y="2690474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DAD63258-22DC-6FA6-09F4-2C56B5AD73AE}"/>
                </a:ext>
              </a:extLst>
            </p:cNvPr>
            <p:cNvSpPr/>
            <p:nvPr/>
          </p:nvSpPr>
          <p:spPr>
            <a:xfrm>
              <a:off x="2736018" y="2707748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2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2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ADAB6C13-8FB6-B125-8003-1940DCA2E49C}"/>
                </a:ext>
              </a:extLst>
            </p:cNvPr>
            <p:cNvSpPr/>
            <p:nvPr/>
          </p:nvSpPr>
          <p:spPr>
            <a:xfrm>
              <a:off x="2763322" y="2679330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2DC63582-9828-08EE-51CF-4925706AC073}"/>
                </a:ext>
              </a:extLst>
            </p:cNvPr>
            <p:cNvSpPr/>
            <p:nvPr/>
          </p:nvSpPr>
          <p:spPr>
            <a:xfrm>
              <a:off x="2724688" y="2707748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9F699241-F88B-93BA-E8D9-6E6AD57481D8}"/>
                </a:ext>
              </a:extLst>
            </p:cNvPr>
            <p:cNvSpPr/>
            <p:nvPr/>
          </p:nvSpPr>
          <p:spPr>
            <a:xfrm>
              <a:off x="2751992" y="2679330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F11F446C-8B01-476D-F14F-02966105AE84}"/>
                </a:ext>
              </a:extLst>
            </p:cNvPr>
            <p:cNvSpPr/>
            <p:nvPr/>
          </p:nvSpPr>
          <p:spPr>
            <a:xfrm>
              <a:off x="2720231" y="2702176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CC52E515-CA6B-7846-1CAF-B32A2D16DD22}"/>
                </a:ext>
              </a:extLst>
            </p:cNvPr>
            <p:cNvSpPr/>
            <p:nvPr/>
          </p:nvSpPr>
          <p:spPr>
            <a:xfrm>
              <a:off x="2747720" y="2673758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A4206516-95C6-1130-4284-DA20729FFCF9}"/>
                </a:ext>
              </a:extLst>
            </p:cNvPr>
            <p:cNvSpPr/>
            <p:nvPr/>
          </p:nvSpPr>
          <p:spPr>
            <a:xfrm>
              <a:off x="2715030" y="2697161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CF6BC167-A2AF-674A-A3E8-3405AB229EAE}"/>
                </a:ext>
              </a:extLst>
            </p:cNvPr>
            <p:cNvSpPr/>
            <p:nvPr/>
          </p:nvSpPr>
          <p:spPr>
            <a:xfrm>
              <a:off x="2742333" y="2668743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78FC13A2-C2BF-4F1C-DE07-242CA433E3F0}"/>
                </a:ext>
              </a:extLst>
            </p:cNvPr>
            <p:cNvSpPr/>
            <p:nvPr/>
          </p:nvSpPr>
          <p:spPr>
            <a:xfrm>
              <a:off x="2681040" y="2666700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16B20751-76F2-3224-A6EB-4D432848D1E2}"/>
                </a:ext>
              </a:extLst>
            </p:cNvPr>
            <p:cNvSpPr/>
            <p:nvPr/>
          </p:nvSpPr>
          <p:spPr>
            <a:xfrm>
              <a:off x="2708344" y="2638096"/>
              <a:ext cx="18573" cy="54792"/>
            </a:xfrm>
            <a:custGeom>
              <a:avLst/>
              <a:gdLst>
                <a:gd name="connsiteX0" fmla="*/ 0 w 18573"/>
                <a:gd name="connsiteY0" fmla="*/ 0 h 54792"/>
                <a:gd name="connsiteX1" fmla="*/ 0 w 18573"/>
                <a:gd name="connsiteY1" fmla="*/ 54793 h 5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792">
                  <a:moveTo>
                    <a:pt x="0" y="0"/>
                  </a:moveTo>
                  <a:lnTo>
                    <a:pt x="0" y="54793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CBC757F3-8B10-C574-B753-8202CFC439D7}"/>
                </a:ext>
              </a:extLst>
            </p:cNvPr>
            <p:cNvSpPr/>
            <p:nvPr/>
          </p:nvSpPr>
          <p:spPr>
            <a:xfrm>
              <a:off x="2628848" y="2629924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CD1F6EF6-0DDB-D81C-BCD0-A1948A3F8681}"/>
                </a:ext>
              </a:extLst>
            </p:cNvPr>
            <p:cNvSpPr/>
            <p:nvPr/>
          </p:nvSpPr>
          <p:spPr>
            <a:xfrm>
              <a:off x="2656151" y="2601320"/>
              <a:ext cx="18573" cy="54792"/>
            </a:xfrm>
            <a:custGeom>
              <a:avLst/>
              <a:gdLst>
                <a:gd name="connsiteX0" fmla="*/ 0 w 18573"/>
                <a:gd name="connsiteY0" fmla="*/ 0 h 54792"/>
                <a:gd name="connsiteX1" fmla="*/ 0 w 18573"/>
                <a:gd name="connsiteY1" fmla="*/ 54793 h 5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792">
                  <a:moveTo>
                    <a:pt x="0" y="0"/>
                  </a:moveTo>
                  <a:lnTo>
                    <a:pt x="0" y="54793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C1518727-1C7E-41EC-7DF2-714AC07397DC}"/>
                </a:ext>
              </a:extLst>
            </p:cNvPr>
            <p:cNvSpPr/>
            <p:nvPr/>
          </p:nvSpPr>
          <p:spPr>
            <a:xfrm>
              <a:off x="2619932" y="2622866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9ED90D83-3E36-D165-253A-EA293ECCE4BA}"/>
                </a:ext>
              </a:extLst>
            </p:cNvPr>
            <p:cNvSpPr/>
            <p:nvPr/>
          </p:nvSpPr>
          <p:spPr>
            <a:xfrm>
              <a:off x="2647236" y="2594448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D12779BE-BFBC-26C5-ECE8-C8FBCC36ACF3}"/>
                </a:ext>
              </a:extLst>
            </p:cNvPr>
            <p:cNvSpPr/>
            <p:nvPr/>
          </p:nvSpPr>
          <p:spPr>
            <a:xfrm>
              <a:off x="2610088" y="2613579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CE8F8FFF-CDA3-71EE-2D3B-0255F7ABA5C6}"/>
                </a:ext>
              </a:extLst>
            </p:cNvPr>
            <p:cNvSpPr/>
            <p:nvPr/>
          </p:nvSpPr>
          <p:spPr>
            <a:xfrm>
              <a:off x="2637392" y="2585161"/>
              <a:ext cx="18573" cy="54792"/>
            </a:xfrm>
            <a:custGeom>
              <a:avLst/>
              <a:gdLst>
                <a:gd name="connsiteX0" fmla="*/ 0 w 18573"/>
                <a:gd name="connsiteY0" fmla="*/ 0 h 54792"/>
                <a:gd name="connsiteX1" fmla="*/ 0 w 18573"/>
                <a:gd name="connsiteY1" fmla="*/ 54792 h 5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792">
                  <a:moveTo>
                    <a:pt x="0" y="0"/>
                  </a:moveTo>
                  <a:lnTo>
                    <a:pt x="0" y="54792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78077B19-96C2-6E6B-1C61-F3E21D11A954}"/>
                </a:ext>
              </a:extLst>
            </p:cNvPr>
            <p:cNvSpPr/>
            <p:nvPr/>
          </p:nvSpPr>
          <p:spPr>
            <a:xfrm>
              <a:off x="2604888" y="2608192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8370891C-C5F7-2886-0188-27AE61EE24BA}"/>
                </a:ext>
              </a:extLst>
            </p:cNvPr>
            <p:cNvSpPr/>
            <p:nvPr/>
          </p:nvSpPr>
          <p:spPr>
            <a:xfrm>
              <a:off x="2632191" y="2579775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B285F9D3-40F3-0B18-8BAD-4CD6055F23D4}"/>
                </a:ext>
              </a:extLst>
            </p:cNvPr>
            <p:cNvSpPr/>
            <p:nvPr/>
          </p:nvSpPr>
          <p:spPr>
            <a:xfrm>
              <a:off x="2587243" y="2571416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6E36F123-7BC8-C61B-8A72-12421D9EA77A}"/>
                </a:ext>
              </a:extLst>
            </p:cNvPr>
            <p:cNvSpPr/>
            <p:nvPr/>
          </p:nvSpPr>
          <p:spPr>
            <a:xfrm>
              <a:off x="2614546" y="2542813"/>
              <a:ext cx="18573" cy="54792"/>
            </a:xfrm>
            <a:custGeom>
              <a:avLst/>
              <a:gdLst>
                <a:gd name="connsiteX0" fmla="*/ 0 w 18573"/>
                <a:gd name="connsiteY0" fmla="*/ 0 h 54792"/>
                <a:gd name="connsiteX1" fmla="*/ 0 w 18573"/>
                <a:gd name="connsiteY1" fmla="*/ 54792 h 5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792">
                  <a:moveTo>
                    <a:pt x="0" y="0"/>
                  </a:moveTo>
                  <a:lnTo>
                    <a:pt x="0" y="54792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FBA190DC-B4CD-32FA-7B31-D47889F1374E}"/>
                </a:ext>
              </a:extLst>
            </p:cNvPr>
            <p:cNvSpPr/>
            <p:nvPr/>
          </p:nvSpPr>
          <p:spPr>
            <a:xfrm>
              <a:off x="2565140" y="2538912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517D4142-C705-AA8A-BC1F-CDC10C89586C}"/>
                </a:ext>
              </a:extLst>
            </p:cNvPr>
            <p:cNvSpPr/>
            <p:nvPr/>
          </p:nvSpPr>
          <p:spPr>
            <a:xfrm>
              <a:off x="2592443" y="2510495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7E189C9F-2DB5-9DBA-52D5-D3AB25059AA3}"/>
                </a:ext>
              </a:extLst>
            </p:cNvPr>
            <p:cNvSpPr/>
            <p:nvPr/>
          </p:nvSpPr>
          <p:spPr>
            <a:xfrm>
              <a:off x="2552138" y="2501765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36DC21DB-2DD9-7198-998F-238318BA7E8E}"/>
                </a:ext>
              </a:extLst>
            </p:cNvPr>
            <p:cNvSpPr/>
            <p:nvPr/>
          </p:nvSpPr>
          <p:spPr>
            <a:xfrm>
              <a:off x="2579627" y="2473347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61283E1A-A969-F230-D11C-7FADFB2719FF}"/>
                </a:ext>
              </a:extLst>
            </p:cNvPr>
            <p:cNvSpPr/>
            <p:nvPr/>
          </p:nvSpPr>
          <p:spPr>
            <a:xfrm>
              <a:off x="2539508" y="2501765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F5F547F8-0472-4410-5D1C-F49734F2570C}"/>
                </a:ext>
              </a:extLst>
            </p:cNvPr>
            <p:cNvSpPr/>
            <p:nvPr/>
          </p:nvSpPr>
          <p:spPr>
            <a:xfrm>
              <a:off x="2566812" y="2473347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10704C07-0329-0363-78E6-FA60063D4C44}"/>
                </a:ext>
              </a:extLst>
            </p:cNvPr>
            <p:cNvSpPr/>
            <p:nvPr/>
          </p:nvSpPr>
          <p:spPr>
            <a:xfrm>
              <a:off x="2532450" y="2495821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C5608EE7-5259-5FE5-8D7A-B6147A8647C7}"/>
                </a:ext>
              </a:extLst>
            </p:cNvPr>
            <p:cNvSpPr/>
            <p:nvPr/>
          </p:nvSpPr>
          <p:spPr>
            <a:xfrm>
              <a:off x="2559754" y="2467403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F1479B6F-1EEE-B37D-F395-D1C870CA558D}"/>
                </a:ext>
              </a:extLst>
            </p:cNvPr>
            <p:cNvSpPr/>
            <p:nvPr/>
          </p:nvSpPr>
          <p:spPr>
            <a:xfrm>
              <a:off x="2525021" y="2477062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2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2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03" name="Freeform 202">
              <a:extLst>
                <a:ext uri="{FF2B5EF4-FFF2-40B4-BE49-F238E27FC236}">
                  <a16:creationId xmlns:a16="http://schemas.microsoft.com/office/drawing/2014/main" id="{93436334-EF46-BD4D-6858-36DBE31BFBF3}"/>
                </a:ext>
              </a:extLst>
            </p:cNvPr>
            <p:cNvSpPr/>
            <p:nvPr/>
          </p:nvSpPr>
          <p:spPr>
            <a:xfrm>
              <a:off x="2552324" y="2448644"/>
              <a:ext cx="18573" cy="54792"/>
            </a:xfrm>
            <a:custGeom>
              <a:avLst/>
              <a:gdLst>
                <a:gd name="connsiteX0" fmla="*/ 0 w 18573"/>
                <a:gd name="connsiteY0" fmla="*/ 0 h 54792"/>
                <a:gd name="connsiteX1" fmla="*/ 0 w 18573"/>
                <a:gd name="connsiteY1" fmla="*/ 54793 h 5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792">
                  <a:moveTo>
                    <a:pt x="0" y="0"/>
                  </a:moveTo>
                  <a:lnTo>
                    <a:pt x="0" y="54793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04" name="Freeform 203">
              <a:extLst>
                <a:ext uri="{FF2B5EF4-FFF2-40B4-BE49-F238E27FC236}">
                  <a16:creationId xmlns:a16="http://schemas.microsoft.com/office/drawing/2014/main" id="{BF090353-68B6-19E2-0617-7A79CF39C295}"/>
                </a:ext>
              </a:extLst>
            </p:cNvPr>
            <p:cNvSpPr/>
            <p:nvPr/>
          </p:nvSpPr>
          <p:spPr>
            <a:xfrm>
              <a:off x="2508118" y="2463689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05" name="Freeform 204">
              <a:extLst>
                <a:ext uri="{FF2B5EF4-FFF2-40B4-BE49-F238E27FC236}">
                  <a16:creationId xmlns:a16="http://schemas.microsoft.com/office/drawing/2014/main" id="{61ED97DE-2CE7-B4D5-5658-8B62B829E987}"/>
                </a:ext>
              </a:extLst>
            </p:cNvPr>
            <p:cNvSpPr/>
            <p:nvPr/>
          </p:nvSpPr>
          <p:spPr>
            <a:xfrm>
              <a:off x="2535422" y="2435271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06" name="Freeform 205">
              <a:extLst>
                <a:ext uri="{FF2B5EF4-FFF2-40B4-BE49-F238E27FC236}">
                  <a16:creationId xmlns:a16="http://schemas.microsoft.com/office/drawing/2014/main" id="{FA8E66D7-C752-B825-1C12-868A8BD3F569}"/>
                </a:ext>
              </a:extLst>
            </p:cNvPr>
            <p:cNvSpPr/>
            <p:nvPr/>
          </p:nvSpPr>
          <p:spPr>
            <a:xfrm>
              <a:off x="2505147" y="2463689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888561B1-362E-C24C-EEE3-A47BF5ECD4A0}"/>
                </a:ext>
              </a:extLst>
            </p:cNvPr>
            <p:cNvSpPr/>
            <p:nvPr/>
          </p:nvSpPr>
          <p:spPr>
            <a:xfrm>
              <a:off x="2532450" y="2435271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id="{72499C6B-AE2A-2DC6-156F-4C6EF8B3F4A5}"/>
                </a:ext>
              </a:extLst>
            </p:cNvPr>
            <p:cNvSpPr/>
            <p:nvPr/>
          </p:nvSpPr>
          <p:spPr>
            <a:xfrm>
              <a:off x="2482487" y="2412054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09" name="Freeform 208">
              <a:extLst>
                <a:ext uri="{FF2B5EF4-FFF2-40B4-BE49-F238E27FC236}">
                  <a16:creationId xmlns:a16="http://schemas.microsoft.com/office/drawing/2014/main" id="{FB53F4CA-8C03-4F50-E1B3-A43D2B876AE2}"/>
                </a:ext>
              </a:extLst>
            </p:cNvPr>
            <p:cNvSpPr/>
            <p:nvPr/>
          </p:nvSpPr>
          <p:spPr>
            <a:xfrm>
              <a:off x="2509790" y="2383636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5C54A6E4-F667-0B4E-087C-68820FDF50B6}"/>
                </a:ext>
              </a:extLst>
            </p:cNvPr>
            <p:cNvSpPr/>
            <p:nvPr/>
          </p:nvSpPr>
          <p:spPr>
            <a:xfrm>
              <a:off x="2477843" y="2412054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7B094C4B-7B5C-075D-4CEB-2ADF77D90012}"/>
                </a:ext>
              </a:extLst>
            </p:cNvPr>
            <p:cNvSpPr/>
            <p:nvPr/>
          </p:nvSpPr>
          <p:spPr>
            <a:xfrm>
              <a:off x="2505147" y="2383636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12" name="Freeform 211">
              <a:extLst>
                <a:ext uri="{FF2B5EF4-FFF2-40B4-BE49-F238E27FC236}">
                  <a16:creationId xmlns:a16="http://schemas.microsoft.com/office/drawing/2014/main" id="{096474D5-6719-22C7-19FF-DEAEC92E6FD3}"/>
                </a:ext>
              </a:extLst>
            </p:cNvPr>
            <p:cNvSpPr/>
            <p:nvPr/>
          </p:nvSpPr>
          <p:spPr>
            <a:xfrm>
              <a:off x="2448682" y="2384750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2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2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13" name="Freeform 212">
              <a:extLst>
                <a:ext uri="{FF2B5EF4-FFF2-40B4-BE49-F238E27FC236}">
                  <a16:creationId xmlns:a16="http://schemas.microsoft.com/office/drawing/2014/main" id="{B3BCECED-B556-BD58-3A80-5C8FB06347DB}"/>
                </a:ext>
              </a:extLst>
            </p:cNvPr>
            <p:cNvSpPr/>
            <p:nvPr/>
          </p:nvSpPr>
          <p:spPr>
            <a:xfrm>
              <a:off x="2476172" y="2356332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14" name="Freeform 213">
              <a:extLst>
                <a:ext uri="{FF2B5EF4-FFF2-40B4-BE49-F238E27FC236}">
                  <a16:creationId xmlns:a16="http://schemas.microsoft.com/office/drawing/2014/main" id="{129813B4-DCB4-42A0-ABCE-926F7E267ED6}"/>
                </a:ext>
              </a:extLst>
            </p:cNvPr>
            <p:cNvSpPr/>
            <p:nvPr/>
          </p:nvSpPr>
          <p:spPr>
            <a:xfrm>
              <a:off x="2443296" y="2384750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15" name="Freeform 214">
              <a:extLst>
                <a:ext uri="{FF2B5EF4-FFF2-40B4-BE49-F238E27FC236}">
                  <a16:creationId xmlns:a16="http://schemas.microsoft.com/office/drawing/2014/main" id="{53532AD4-30F8-A76B-2E35-C6706EFFDB3C}"/>
                </a:ext>
              </a:extLst>
            </p:cNvPr>
            <p:cNvSpPr/>
            <p:nvPr/>
          </p:nvSpPr>
          <p:spPr>
            <a:xfrm>
              <a:off x="2470600" y="2356332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16" name="Freeform 215">
              <a:extLst>
                <a:ext uri="{FF2B5EF4-FFF2-40B4-BE49-F238E27FC236}">
                  <a16:creationId xmlns:a16="http://schemas.microsoft.com/office/drawing/2014/main" id="{5C03555D-85AB-41FD-1428-7B1BF256EF64}"/>
                </a:ext>
              </a:extLst>
            </p:cNvPr>
            <p:cNvSpPr/>
            <p:nvPr/>
          </p:nvSpPr>
          <p:spPr>
            <a:xfrm>
              <a:off x="2435309" y="2373420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17" name="Freeform 216">
              <a:extLst>
                <a:ext uri="{FF2B5EF4-FFF2-40B4-BE49-F238E27FC236}">
                  <a16:creationId xmlns:a16="http://schemas.microsoft.com/office/drawing/2014/main" id="{0C24356C-CB87-9D71-5456-88898FAE1E40}"/>
                </a:ext>
              </a:extLst>
            </p:cNvPr>
            <p:cNvSpPr/>
            <p:nvPr/>
          </p:nvSpPr>
          <p:spPr>
            <a:xfrm>
              <a:off x="2462613" y="2344817"/>
              <a:ext cx="18573" cy="54792"/>
            </a:xfrm>
            <a:custGeom>
              <a:avLst/>
              <a:gdLst>
                <a:gd name="connsiteX0" fmla="*/ 0 w 18573"/>
                <a:gd name="connsiteY0" fmla="*/ 0 h 54792"/>
                <a:gd name="connsiteX1" fmla="*/ 0 w 18573"/>
                <a:gd name="connsiteY1" fmla="*/ 54793 h 5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792">
                  <a:moveTo>
                    <a:pt x="0" y="0"/>
                  </a:moveTo>
                  <a:lnTo>
                    <a:pt x="0" y="54793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18" name="Freeform 217">
              <a:extLst>
                <a:ext uri="{FF2B5EF4-FFF2-40B4-BE49-F238E27FC236}">
                  <a16:creationId xmlns:a16="http://schemas.microsoft.com/office/drawing/2014/main" id="{235D29C5-AECA-272B-8B3C-05797DDE6860}"/>
                </a:ext>
              </a:extLst>
            </p:cNvPr>
            <p:cNvSpPr/>
            <p:nvPr/>
          </p:nvSpPr>
          <p:spPr>
            <a:xfrm>
              <a:off x="2421379" y="2357447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2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2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19" name="Freeform 218">
              <a:extLst>
                <a:ext uri="{FF2B5EF4-FFF2-40B4-BE49-F238E27FC236}">
                  <a16:creationId xmlns:a16="http://schemas.microsoft.com/office/drawing/2014/main" id="{F4232FEB-3484-CACB-C133-7D8515624044}"/>
                </a:ext>
              </a:extLst>
            </p:cNvPr>
            <p:cNvSpPr/>
            <p:nvPr/>
          </p:nvSpPr>
          <p:spPr>
            <a:xfrm>
              <a:off x="2448682" y="2328843"/>
              <a:ext cx="18573" cy="54792"/>
            </a:xfrm>
            <a:custGeom>
              <a:avLst/>
              <a:gdLst>
                <a:gd name="connsiteX0" fmla="*/ 0 w 18573"/>
                <a:gd name="connsiteY0" fmla="*/ 0 h 54792"/>
                <a:gd name="connsiteX1" fmla="*/ 0 w 18573"/>
                <a:gd name="connsiteY1" fmla="*/ 54793 h 5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792">
                  <a:moveTo>
                    <a:pt x="0" y="0"/>
                  </a:moveTo>
                  <a:lnTo>
                    <a:pt x="0" y="54793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20" name="Freeform 219">
              <a:extLst>
                <a:ext uri="{FF2B5EF4-FFF2-40B4-BE49-F238E27FC236}">
                  <a16:creationId xmlns:a16="http://schemas.microsoft.com/office/drawing/2014/main" id="{E138D9FC-751B-EE78-5601-0B9E32C94F52}"/>
                </a:ext>
              </a:extLst>
            </p:cNvPr>
            <p:cNvSpPr/>
            <p:nvPr/>
          </p:nvSpPr>
          <p:spPr>
            <a:xfrm>
              <a:off x="2400391" y="2357447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21" name="Freeform 220">
              <a:extLst>
                <a:ext uri="{FF2B5EF4-FFF2-40B4-BE49-F238E27FC236}">
                  <a16:creationId xmlns:a16="http://schemas.microsoft.com/office/drawing/2014/main" id="{9EE53961-4034-C30A-EA9B-1614271DC0C0}"/>
                </a:ext>
              </a:extLst>
            </p:cNvPr>
            <p:cNvSpPr/>
            <p:nvPr/>
          </p:nvSpPr>
          <p:spPr>
            <a:xfrm>
              <a:off x="2427694" y="2328843"/>
              <a:ext cx="18573" cy="54792"/>
            </a:xfrm>
            <a:custGeom>
              <a:avLst/>
              <a:gdLst>
                <a:gd name="connsiteX0" fmla="*/ 0 w 18573"/>
                <a:gd name="connsiteY0" fmla="*/ 0 h 54792"/>
                <a:gd name="connsiteX1" fmla="*/ 0 w 18573"/>
                <a:gd name="connsiteY1" fmla="*/ 54793 h 5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792">
                  <a:moveTo>
                    <a:pt x="0" y="0"/>
                  </a:moveTo>
                  <a:lnTo>
                    <a:pt x="0" y="54793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22" name="Freeform 221">
              <a:extLst>
                <a:ext uri="{FF2B5EF4-FFF2-40B4-BE49-F238E27FC236}">
                  <a16:creationId xmlns:a16="http://schemas.microsoft.com/office/drawing/2014/main" id="{89C3B795-CE7F-712E-F883-823FA69A203E}"/>
                </a:ext>
              </a:extLst>
            </p:cNvPr>
            <p:cNvSpPr/>
            <p:nvPr/>
          </p:nvSpPr>
          <p:spPr>
            <a:xfrm>
              <a:off x="2394076" y="2349646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23" name="Freeform 222">
              <a:extLst>
                <a:ext uri="{FF2B5EF4-FFF2-40B4-BE49-F238E27FC236}">
                  <a16:creationId xmlns:a16="http://schemas.microsoft.com/office/drawing/2014/main" id="{0E42DFEB-01CC-B5AE-AC4B-BE7D9A2583B2}"/>
                </a:ext>
              </a:extLst>
            </p:cNvPr>
            <p:cNvSpPr/>
            <p:nvPr/>
          </p:nvSpPr>
          <p:spPr>
            <a:xfrm>
              <a:off x="2421379" y="2321228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24" name="Freeform 223">
              <a:extLst>
                <a:ext uri="{FF2B5EF4-FFF2-40B4-BE49-F238E27FC236}">
                  <a16:creationId xmlns:a16="http://schemas.microsoft.com/office/drawing/2014/main" id="{22122E56-AEC5-362E-1572-2FB18EA55B9C}"/>
                </a:ext>
              </a:extLst>
            </p:cNvPr>
            <p:cNvSpPr/>
            <p:nvPr/>
          </p:nvSpPr>
          <p:spPr>
            <a:xfrm>
              <a:off x="2388504" y="2340916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25" name="Freeform 224">
              <a:extLst>
                <a:ext uri="{FF2B5EF4-FFF2-40B4-BE49-F238E27FC236}">
                  <a16:creationId xmlns:a16="http://schemas.microsoft.com/office/drawing/2014/main" id="{50552385-D22B-6984-4A09-97D497D0A491}"/>
                </a:ext>
              </a:extLst>
            </p:cNvPr>
            <p:cNvSpPr/>
            <p:nvPr/>
          </p:nvSpPr>
          <p:spPr>
            <a:xfrm>
              <a:off x="2415807" y="2312498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26" name="Freeform 225">
              <a:extLst>
                <a:ext uri="{FF2B5EF4-FFF2-40B4-BE49-F238E27FC236}">
                  <a16:creationId xmlns:a16="http://schemas.microsoft.com/office/drawing/2014/main" id="{CB6FD654-BF5C-C51A-CBD8-CB8BBC3623D5}"/>
                </a:ext>
              </a:extLst>
            </p:cNvPr>
            <p:cNvSpPr/>
            <p:nvPr/>
          </p:nvSpPr>
          <p:spPr>
            <a:xfrm>
              <a:off x="2363986" y="2326243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27" name="Freeform 226">
              <a:extLst>
                <a:ext uri="{FF2B5EF4-FFF2-40B4-BE49-F238E27FC236}">
                  <a16:creationId xmlns:a16="http://schemas.microsoft.com/office/drawing/2014/main" id="{01DC8E67-D41C-7115-E368-1E0AE5CF1EBC}"/>
                </a:ext>
              </a:extLst>
            </p:cNvPr>
            <p:cNvSpPr/>
            <p:nvPr/>
          </p:nvSpPr>
          <p:spPr>
            <a:xfrm>
              <a:off x="2391290" y="2297639"/>
              <a:ext cx="18573" cy="54792"/>
            </a:xfrm>
            <a:custGeom>
              <a:avLst/>
              <a:gdLst>
                <a:gd name="connsiteX0" fmla="*/ 0 w 18573"/>
                <a:gd name="connsiteY0" fmla="*/ 0 h 54792"/>
                <a:gd name="connsiteX1" fmla="*/ 0 w 18573"/>
                <a:gd name="connsiteY1" fmla="*/ 54793 h 5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792">
                  <a:moveTo>
                    <a:pt x="0" y="0"/>
                  </a:moveTo>
                  <a:lnTo>
                    <a:pt x="0" y="54793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28" name="Freeform 227">
              <a:extLst>
                <a:ext uri="{FF2B5EF4-FFF2-40B4-BE49-F238E27FC236}">
                  <a16:creationId xmlns:a16="http://schemas.microsoft.com/office/drawing/2014/main" id="{9E991509-04EF-4F5F-E6F6-9DC97EBE25D4}"/>
                </a:ext>
              </a:extLst>
            </p:cNvPr>
            <p:cNvSpPr/>
            <p:nvPr/>
          </p:nvSpPr>
          <p:spPr>
            <a:xfrm>
              <a:off x="2347270" y="2302654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29" name="Freeform 228">
              <a:extLst>
                <a:ext uri="{FF2B5EF4-FFF2-40B4-BE49-F238E27FC236}">
                  <a16:creationId xmlns:a16="http://schemas.microsoft.com/office/drawing/2014/main" id="{ACE53105-12FA-E320-F8A1-90D69D98B94E}"/>
                </a:ext>
              </a:extLst>
            </p:cNvPr>
            <p:cNvSpPr/>
            <p:nvPr/>
          </p:nvSpPr>
          <p:spPr>
            <a:xfrm>
              <a:off x="2374759" y="2274236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30" name="Freeform 229">
              <a:extLst>
                <a:ext uri="{FF2B5EF4-FFF2-40B4-BE49-F238E27FC236}">
                  <a16:creationId xmlns:a16="http://schemas.microsoft.com/office/drawing/2014/main" id="{F77F52ED-472D-2AA1-B909-225489225E29}"/>
                </a:ext>
              </a:extLst>
            </p:cNvPr>
            <p:cNvSpPr/>
            <p:nvPr/>
          </p:nvSpPr>
          <p:spPr>
            <a:xfrm>
              <a:off x="2331854" y="2282409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31" name="Freeform 230">
              <a:extLst>
                <a:ext uri="{FF2B5EF4-FFF2-40B4-BE49-F238E27FC236}">
                  <a16:creationId xmlns:a16="http://schemas.microsoft.com/office/drawing/2014/main" id="{1D21F7FC-FD42-9F14-14CE-46AD8865EB1B}"/>
                </a:ext>
              </a:extLst>
            </p:cNvPr>
            <p:cNvSpPr/>
            <p:nvPr/>
          </p:nvSpPr>
          <p:spPr>
            <a:xfrm>
              <a:off x="2359157" y="2253991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32" name="Freeform 231">
              <a:extLst>
                <a:ext uri="{FF2B5EF4-FFF2-40B4-BE49-F238E27FC236}">
                  <a16:creationId xmlns:a16="http://schemas.microsoft.com/office/drawing/2014/main" id="{131F7612-42EB-E5DD-D134-0DB7748B0C15}"/>
                </a:ext>
              </a:extLst>
            </p:cNvPr>
            <p:cNvSpPr/>
            <p:nvPr/>
          </p:nvSpPr>
          <p:spPr>
            <a:xfrm>
              <a:off x="2311608" y="2271450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33" name="Freeform 232">
              <a:extLst>
                <a:ext uri="{FF2B5EF4-FFF2-40B4-BE49-F238E27FC236}">
                  <a16:creationId xmlns:a16="http://schemas.microsoft.com/office/drawing/2014/main" id="{008E5A8B-9AD2-F22B-D605-459B1016A662}"/>
                </a:ext>
              </a:extLst>
            </p:cNvPr>
            <p:cNvSpPr/>
            <p:nvPr/>
          </p:nvSpPr>
          <p:spPr>
            <a:xfrm>
              <a:off x="2338912" y="2243033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224EBE14-3F75-D00E-69D2-9DA1DBC60716}"/>
                </a:ext>
              </a:extLst>
            </p:cNvPr>
            <p:cNvSpPr/>
            <p:nvPr/>
          </p:nvSpPr>
          <p:spPr>
            <a:xfrm>
              <a:off x="2302321" y="2267736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35" name="Freeform 234">
              <a:extLst>
                <a:ext uri="{FF2B5EF4-FFF2-40B4-BE49-F238E27FC236}">
                  <a16:creationId xmlns:a16="http://schemas.microsoft.com/office/drawing/2014/main" id="{09A51C71-859A-C14A-3910-E3C32EF643B1}"/>
                </a:ext>
              </a:extLst>
            </p:cNvPr>
            <p:cNvSpPr/>
            <p:nvPr/>
          </p:nvSpPr>
          <p:spPr>
            <a:xfrm>
              <a:off x="2329625" y="2239318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36" name="Freeform 235">
              <a:extLst>
                <a:ext uri="{FF2B5EF4-FFF2-40B4-BE49-F238E27FC236}">
                  <a16:creationId xmlns:a16="http://schemas.microsoft.com/office/drawing/2014/main" id="{DC3927C9-E6A7-A8CD-35F2-483EE2B50CBC}"/>
                </a:ext>
              </a:extLst>
            </p:cNvPr>
            <p:cNvSpPr/>
            <p:nvPr/>
          </p:nvSpPr>
          <p:spPr>
            <a:xfrm>
              <a:off x="2286162" y="2239318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37" name="Freeform 236">
              <a:extLst>
                <a:ext uri="{FF2B5EF4-FFF2-40B4-BE49-F238E27FC236}">
                  <a16:creationId xmlns:a16="http://schemas.microsoft.com/office/drawing/2014/main" id="{5F67891C-CAF3-084C-3F3E-6EFFA04E8FC8}"/>
                </a:ext>
              </a:extLst>
            </p:cNvPr>
            <p:cNvSpPr/>
            <p:nvPr/>
          </p:nvSpPr>
          <p:spPr>
            <a:xfrm>
              <a:off x="2313466" y="2210900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38" name="Freeform 237">
              <a:extLst>
                <a:ext uri="{FF2B5EF4-FFF2-40B4-BE49-F238E27FC236}">
                  <a16:creationId xmlns:a16="http://schemas.microsoft.com/office/drawing/2014/main" id="{D07C415B-804B-D741-5EEC-932A1188F9F4}"/>
                </a:ext>
              </a:extLst>
            </p:cNvPr>
            <p:cNvSpPr/>
            <p:nvPr/>
          </p:nvSpPr>
          <p:spPr>
            <a:xfrm>
              <a:off x="2207595" y="2118774"/>
              <a:ext cx="54792" cy="18573"/>
            </a:xfrm>
            <a:custGeom>
              <a:avLst/>
              <a:gdLst>
                <a:gd name="connsiteX0" fmla="*/ 0 w 54792"/>
                <a:gd name="connsiteY0" fmla="*/ 0 h 18573"/>
                <a:gd name="connsiteX1" fmla="*/ 54793 w 54792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92" h="18573">
                  <a:moveTo>
                    <a:pt x="0" y="0"/>
                  </a:moveTo>
                  <a:lnTo>
                    <a:pt x="54793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39" name="Freeform 238">
              <a:extLst>
                <a:ext uri="{FF2B5EF4-FFF2-40B4-BE49-F238E27FC236}">
                  <a16:creationId xmlns:a16="http://schemas.microsoft.com/office/drawing/2014/main" id="{E5554DEB-0E34-8DF9-34DC-CC3C5EF76C37}"/>
                </a:ext>
              </a:extLst>
            </p:cNvPr>
            <p:cNvSpPr/>
            <p:nvPr/>
          </p:nvSpPr>
          <p:spPr>
            <a:xfrm>
              <a:off x="2235084" y="2090356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40" name="Freeform 239">
              <a:extLst>
                <a:ext uri="{FF2B5EF4-FFF2-40B4-BE49-F238E27FC236}">
                  <a16:creationId xmlns:a16="http://schemas.microsoft.com/office/drawing/2014/main" id="{570480F9-0E42-D599-C604-D47471B6D371}"/>
                </a:ext>
              </a:extLst>
            </p:cNvPr>
            <p:cNvSpPr/>
            <p:nvPr/>
          </p:nvSpPr>
          <p:spPr>
            <a:xfrm>
              <a:off x="1788943" y="1824009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41" name="Freeform 240">
              <a:extLst>
                <a:ext uri="{FF2B5EF4-FFF2-40B4-BE49-F238E27FC236}">
                  <a16:creationId xmlns:a16="http://schemas.microsoft.com/office/drawing/2014/main" id="{EF316C79-A12F-BE4F-4F74-D26E10331C95}"/>
                </a:ext>
              </a:extLst>
            </p:cNvPr>
            <p:cNvSpPr/>
            <p:nvPr/>
          </p:nvSpPr>
          <p:spPr>
            <a:xfrm>
              <a:off x="1816246" y="1795591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E806B9D9-5C9A-EE77-8678-43588834F61A}"/>
                </a:ext>
              </a:extLst>
            </p:cNvPr>
            <p:cNvSpPr/>
            <p:nvPr/>
          </p:nvSpPr>
          <p:spPr>
            <a:xfrm>
              <a:off x="1816246" y="1838125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43" name="Freeform 242">
              <a:extLst>
                <a:ext uri="{FF2B5EF4-FFF2-40B4-BE49-F238E27FC236}">
                  <a16:creationId xmlns:a16="http://schemas.microsoft.com/office/drawing/2014/main" id="{D2CA971B-9AB2-12F0-159C-5781BCE0DB6A}"/>
                </a:ext>
              </a:extLst>
            </p:cNvPr>
            <p:cNvSpPr/>
            <p:nvPr/>
          </p:nvSpPr>
          <p:spPr>
            <a:xfrm>
              <a:off x="1843550" y="1809707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44" name="Freeform 243">
              <a:extLst>
                <a:ext uri="{FF2B5EF4-FFF2-40B4-BE49-F238E27FC236}">
                  <a16:creationId xmlns:a16="http://schemas.microsoft.com/office/drawing/2014/main" id="{64A35CEA-FD46-E553-9D6A-0B624B456BD5}"/>
                </a:ext>
              </a:extLst>
            </p:cNvPr>
            <p:cNvSpPr/>
            <p:nvPr/>
          </p:nvSpPr>
          <p:spPr>
            <a:xfrm>
              <a:off x="2052133" y="1994887"/>
              <a:ext cx="54606" cy="18573"/>
            </a:xfrm>
            <a:custGeom>
              <a:avLst/>
              <a:gdLst>
                <a:gd name="connsiteX0" fmla="*/ 0 w 54606"/>
                <a:gd name="connsiteY0" fmla="*/ 0 h 18573"/>
                <a:gd name="connsiteX1" fmla="*/ 54607 w 54606"/>
                <a:gd name="connsiteY1" fmla="*/ 0 h 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606" h="18573">
                  <a:moveTo>
                    <a:pt x="0" y="0"/>
                  </a:moveTo>
                  <a:lnTo>
                    <a:pt x="54607" y="0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45" name="Freeform 244">
              <a:extLst>
                <a:ext uri="{FF2B5EF4-FFF2-40B4-BE49-F238E27FC236}">
                  <a16:creationId xmlns:a16="http://schemas.microsoft.com/office/drawing/2014/main" id="{B1C410B3-CCDD-EA4C-3ACC-745EB5834852}"/>
                </a:ext>
              </a:extLst>
            </p:cNvPr>
            <p:cNvSpPr/>
            <p:nvPr/>
          </p:nvSpPr>
          <p:spPr>
            <a:xfrm>
              <a:off x="2079436" y="1966469"/>
              <a:ext cx="18573" cy="54606"/>
            </a:xfrm>
            <a:custGeom>
              <a:avLst/>
              <a:gdLst>
                <a:gd name="connsiteX0" fmla="*/ 0 w 18573"/>
                <a:gd name="connsiteY0" fmla="*/ 0 h 54606"/>
                <a:gd name="connsiteX1" fmla="*/ 0 w 18573"/>
                <a:gd name="connsiteY1" fmla="*/ 54607 h 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73" h="54606">
                  <a:moveTo>
                    <a:pt x="0" y="0"/>
                  </a:moveTo>
                  <a:lnTo>
                    <a:pt x="0" y="54607"/>
                  </a:lnTo>
                </a:path>
              </a:pathLst>
            </a:custGeom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  <p:sp>
          <p:nvSpPr>
            <p:cNvPr id="246" name="Freeform 245">
              <a:extLst>
                <a:ext uri="{FF2B5EF4-FFF2-40B4-BE49-F238E27FC236}">
                  <a16:creationId xmlns:a16="http://schemas.microsoft.com/office/drawing/2014/main" id="{8847E1D7-6C2D-AF47-ABB8-2CB7FFD9C1C9}"/>
                </a:ext>
              </a:extLst>
            </p:cNvPr>
            <p:cNvSpPr/>
            <p:nvPr/>
          </p:nvSpPr>
          <p:spPr>
            <a:xfrm>
              <a:off x="1585932" y="1727611"/>
              <a:ext cx="3338817" cy="1564838"/>
            </a:xfrm>
            <a:custGeom>
              <a:avLst/>
              <a:gdLst>
                <a:gd name="connsiteX0" fmla="*/ 0 w 3338817"/>
                <a:gd name="connsiteY0" fmla="*/ 0 h 1564838"/>
                <a:gd name="connsiteX1" fmla="*/ 26560 w 3338817"/>
                <a:gd name="connsiteY1" fmla="*/ 0 h 1564838"/>
                <a:gd name="connsiteX2" fmla="*/ 26560 w 3338817"/>
                <a:gd name="connsiteY2" fmla="*/ 9658 h 1564838"/>
                <a:gd name="connsiteX3" fmla="*/ 62779 w 3338817"/>
                <a:gd name="connsiteY3" fmla="*/ 9658 h 1564838"/>
                <a:gd name="connsiteX4" fmla="*/ 62779 w 3338817"/>
                <a:gd name="connsiteY4" fmla="*/ 15045 h 1564838"/>
                <a:gd name="connsiteX5" fmla="*/ 111814 w 3338817"/>
                <a:gd name="connsiteY5" fmla="*/ 15045 h 1564838"/>
                <a:gd name="connsiteX6" fmla="*/ 111814 w 3338817"/>
                <a:gd name="connsiteY6" fmla="*/ 24332 h 1564838"/>
                <a:gd name="connsiteX7" fmla="*/ 139303 w 3338817"/>
                <a:gd name="connsiteY7" fmla="*/ 24332 h 1564838"/>
                <a:gd name="connsiteX8" fmla="*/ 139303 w 3338817"/>
                <a:gd name="connsiteY8" fmla="*/ 35104 h 1564838"/>
                <a:gd name="connsiteX9" fmla="*/ 143761 w 3338817"/>
                <a:gd name="connsiteY9" fmla="*/ 35104 h 1564838"/>
                <a:gd name="connsiteX10" fmla="*/ 143761 w 3338817"/>
                <a:gd name="connsiteY10" fmla="*/ 41048 h 1564838"/>
                <a:gd name="connsiteX11" fmla="*/ 153605 w 3338817"/>
                <a:gd name="connsiteY11" fmla="*/ 41048 h 1564838"/>
                <a:gd name="connsiteX12" fmla="*/ 153605 w 3338817"/>
                <a:gd name="connsiteY12" fmla="*/ 60179 h 1564838"/>
                <a:gd name="connsiteX13" fmla="*/ 164378 w 3338817"/>
                <a:gd name="connsiteY13" fmla="*/ 60179 h 1564838"/>
                <a:gd name="connsiteX14" fmla="*/ 164378 w 3338817"/>
                <a:gd name="connsiteY14" fmla="*/ 66123 h 1564838"/>
                <a:gd name="connsiteX15" fmla="*/ 180537 w 3338817"/>
                <a:gd name="connsiteY15" fmla="*/ 66123 h 1564838"/>
                <a:gd name="connsiteX16" fmla="*/ 180537 w 3338817"/>
                <a:gd name="connsiteY16" fmla="*/ 90640 h 1564838"/>
                <a:gd name="connsiteX17" fmla="*/ 231615 w 3338817"/>
                <a:gd name="connsiteY17" fmla="*/ 90640 h 1564838"/>
                <a:gd name="connsiteX18" fmla="*/ 231615 w 3338817"/>
                <a:gd name="connsiteY18" fmla="*/ 97512 h 1564838"/>
                <a:gd name="connsiteX19" fmla="*/ 244802 w 3338817"/>
                <a:gd name="connsiteY19" fmla="*/ 97512 h 1564838"/>
                <a:gd name="connsiteX20" fmla="*/ 244802 w 3338817"/>
                <a:gd name="connsiteY20" fmla="*/ 100855 h 1564838"/>
                <a:gd name="connsiteX21" fmla="*/ 257061 w 3338817"/>
                <a:gd name="connsiteY21" fmla="*/ 100855 h 1564838"/>
                <a:gd name="connsiteX22" fmla="*/ 257061 w 3338817"/>
                <a:gd name="connsiteY22" fmla="*/ 113114 h 1564838"/>
                <a:gd name="connsiteX23" fmla="*/ 275263 w 3338817"/>
                <a:gd name="connsiteY23" fmla="*/ 113114 h 1564838"/>
                <a:gd name="connsiteX24" fmla="*/ 275263 w 3338817"/>
                <a:gd name="connsiteY24" fmla="*/ 117943 h 1564838"/>
                <a:gd name="connsiteX25" fmla="*/ 287522 w 3338817"/>
                <a:gd name="connsiteY25" fmla="*/ 117943 h 1564838"/>
                <a:gd name="connsiteX26" fmla="*/ 287522 w 3338817"/>
                <a:gd name="connsiteY26" fmla="*/ 126859 h 1564838"/>
                <a:gd name="connsiteX27" fmla="*/ 296437 w 3338817"/>
                <a:gd name="connsiteY27" fmla="*/ 126859 h 1564838"/>
                <a:gd name="connsiteX28" fmla="*/ 296437 w 3338817"/>
                <a:gd name="connsiteY28" fmla="*/ 132802 h 1564838"/>
                <a:gd name="connsiteX29" fmla="*/ 301823 w 3338817"/>
                <a:gd name="connsiteY29" fmla="*/ 132802 h 1564838"/>
                <a:gd name="connsiteX30" fmla="*/ 301823 w 3338817"/>
                <a:gd name="connsiteY30" fmla="*/ 136703 h 1564838"/>
                <a:gd name="connsiteX31" fmla="*/ 306653 w 3338817"/>
                <a:gd name="connsiteY31" fmla="*/ 136703 h 1564838"/>
                <a:gd name="connsiteX32" fmla="*/ 306653 w 3338817"/>
                <a:gd name="connsiteY32" fmla="*/ 163635 h 1564838"/>
                <a:gd name="connsiteX33" fmla="*/ 312596 w 3338817"/>
                <a:gd name="connsiteY33" fmla="*/ 163635 h 1564838"/>
                <a:gd name="connsiteX34" fmla="*/ 312596 w 3338817"/>
                <a:gd name="connsiteY34" fmla="*/ 170507 h 1564838"/>
                <a:gd name="connsiteX35" fmla="*/ 321326 w 3338817"/>
                <a:gd name="connsiteY35" fmla="*/ 170507 h 1564838"/>
                <a:gd name="connsiteX36" fmla="*/ 321326 w 3338817"/>
                <a:gd name="connsiteY36" fmla="*/ 179423 h 1564838"/>
                <a:gd name="connsiteX37" fmla="*/ 342500 w 3338817"/>
                <a:gd name="connsiteY37" fmla="*/ 179423 h 1564838"/>
                <a:gd name="connsiteX38" fmla="*/ 342500 w 3338817"/>
                <a:gd name="connsiteY38" fmla="*/ 185738 h 1564838"/>
                <a:gd name="connsiteX39" fmla="*/ 350673 w 3338817"/>
                <a:gd name="connsiteY39" fmla="*/ 185738 h 1564838"/>
                <a:gd name="connsiteX40" fmla="*/ 350673 w 3338817"/>
                <a:gd name="connsiteY40" fmla="*/ 190752 h 1564838"/>
                <a:gd name="connsiteX41" fmla="*/ 356059 w 3338817"/>
                <a:gd name="connsiteY41" fmla="*/ 190752 h 1564838"/>
                <a:gd name="connsiteX42" fmla="*/ 356059 w 3338817"/>
                <a:gd name="connsiteY42" fmla="*/ 196882 h 1564838"/>
                <a:gd name="connsiteX43" fmla="*/ 360145 w 3338817"/>
                <a:gd name="connsiteY43" fmla="*/ 196882 h 1564838"/>
                <a:gd name="connsiteX44" fmla="*/ 360145 w 3338817"/>
                <a:gd name="connsiteY44" fmla="*/ 200039 h 1564838"/>
                <a:gd name="connsiteX45" fmla="*/ 363860 w 3338817"/>
                <a:gd name="connsiteY45" fmla="*/ 200039 h 1564838"/>
                <a:gd name="connsiteX46" fmla="*/ 363860 w 3338817"/>
                <a:gd name="connsiteY46" fmla="*/ 205426 h 1564838"/>
                <a:gd name="connsiteX47" fmla="*/ 377604 w 3338817"/>
                <a:gd name="connsiteY47" fmla="*/ 205426 h 1564838"/>
                <a:gd name="connsiteX48" fmla="*/ 377604 w 3338817"/>
                <a:gd name="connsiteY48" fmla="*/ 210626 h 1564838"/>
                <a:gd name="connsiteX49" fmla="*/ 383362 w 3338817"/>
                <a:gd name="connsiteY49" fmla="*/ 210626 h 1564838"/>
                <a:gd name="connsiteX50" fmla="*/ 383362 w 3338817"/>
                <a:gd name="connsiteY50" fmla="*/ 215084 h 1564838"/>
                <a:gd name="connsiteX51" fmla="*/ 441869 w 3338817"/>
                <a:gd name="connsiteY51" fmla="*/ 215084 h 1564838"/>
                <a:gd name="connsiteX52" fmla="*/ 441869 w 3338817"/>
                <a:gd name="connsiteY52" fmla="*/ 239416 h 1564838"/>
                <a:gd name="connsiteX53" fmla="*/ 445956 w 3338817"/>
                <a:gd name="connsiteY53" fmla="*/ 239416 h 1564838"/>
                <a:gd name="connsiteX54" fmla="*/ 445956 w 3338817"/>
                <a:gd name="connsiteY54" fmla="*/ 242759 h 1564838"/>
                <a:gd name="connsiteX55" fmla="*/ 468802 w 3338817"/>
                <a:gd name="connsiteY55" fmla="*/ 242759 h 1564838"/>
                <a:gd name="connsiteX56" fmla="*/ 468802 w 3338817"/>
                <a:gd name="connsiteY56" fmla="*/ 248703 h 1564838"/>
                <a:gd name="connsiteX57" fmla="*/ 489418 w 3338817"/>
                <a:gd name="connsiteY57" fmla="*/ 248703 h 1564838"/>
                <a:gd name="connsiteX58" fmla="*/ 489418 w 3338817"/>
                <a:gd name="connsiteY58" fmla="*/ 255575 h 1564838"/>
                <a:gd name="connsiteX59" fmla="*/ 494619 w 3338817"/>
                <a:gd name="connsiteY59" fmla="*/ 255575 h 1564838"/>
                <a:gd name="connsiteX60" fmla="*/ 494619 w 3338817"/>
                <a:gd name="connsiteY60" fmla="*/ 268762 h 1564838"/>
                <a:gd name="connsiteX61" fmla="*/ 500934 w 3338817"/>
                <a:gd name="connsiteY61" fmla="*/ 268762 h 1564838"/>
                <a:gd name="connsiteX62" fmla="*/ 500934 w 3338817"/>
                <a:gd name="connsiteY62" fmla="*/ 272477 h 1564838"/>
                <a:gd name="connsiteX63" fmla="*/ 512264 w 3338817"/>
                <a:gd name="connsiteY63" fmla="*/ 272477 h 1564838"/>
                <a:gd name="connsiteX64" fmla="*/ 512264 w 3338817"/>
                <a:gd name="connsiteY64" fmla="*/ 280092 h 1564838"/>
                <a:gd name="connsiteX65" fmla="*/ 515979 w 3338817"/>
                <a:gd name="connsiteY65" fmla="*/ 280092 h 1564838"/>
                <a:gd name="connsiteX66" fmla="*/ 515979 w 3338817"/>
                <a:gd name="connsiteY66" fmla="*/ 292165 h 1564838"/>
                <a:gd name="connsiteX67" fmla="*/ 521551 w 3338817"/>
                <a:gd name="connsiteY67" fmla="*/ 292165 h 1564838"/>
                <a:gd name="connsiteX68" fmla="*/ 521551 w 3338817"/>
                <a:gd name="connsiteY68" fmla="*/ 294394 h 1564838"/>
                <a:gd name="connsiteX69" fmla="*/ 536224 w 3338817"/>
                <a:gd name="connsiteY69" fmla="*/ 294394 h 1564838"/>
                <a:gd name="connsiteX70" fmla="*/ 536224 w 3338817"/>
                <a:gd name="connsiteY70" fmla="*/ 298109 h 1564838"/>
                <a:gd name="connsiteX71" fmla="*/ 560370 w 3338817"/>
                <a:gd name="connsiteY71" fmla="*/ 298109 h 1564838"/>
                <a:gd name="connsiteX72" fmla="*/ 560370 w 3338817"/>
                <a:gd name="connsiteY72" fmla="*/ 308696 h 1564838"/>
                <a:gd name="connsiteX73" fmla="*/ 565385 w 3338817"/>
                <a:gd name="connsiteY73" fmla="*/ 308696 h 1564838"/>
                <a:gd name="connsiteX74" fmla="*/ 565385 w 3338817"/>
                <a:gd name="connsiteY74" fmla="*/ 316683 h 1564838"/>
                <a:gd name="connsiteX75" fmla="*/ 568171 w 3338817"/>
                <a:gd name="connsiteY75" fmla="*/ 316683 h 1564838"/>
                <a:gd name="connsiteX76" fmla="*/ 568171 w 3338817"/>
                <a:gd name="connsiteY76" fmla="*/ 320583 h 1564838"/>
                <a:gd name="connsiteX77" fmla="*/ 571700 w 3338817"/>
                <a:gd name="connsiteY77" fmla="*/ 320583 h 1564838"/>
                <a:gd name="connsiteX78" fmla="*/ 571700 w 3338817"/>
                <a:gd name="connsiteY78" fmla="*/ 323926 h 1564838"/>
                <a:gd name="connsiteX79" fmla="*/ 575972 w 3338817"/>
                <a:gd name="connsiteY79" fmla="*/ 323926 h 1564838"/>
                <a:gd name="connsiteX80" fmla="*/ 575972 w 3338817"/>
                <a:gd name="connsiteY80" fmla="*/ 328941 h 1564838"/>
                <a:gd name="connsiteX81" fmla="*/ 578944 w 3338817"/>
                <a:gd name="connsiteY81" fmla="*/ 328941 h 1564838"/>
                <a:gd name="connsiteX82" fmla="*/ 578944 w 3338817"/>
                <a:gd name="connsiteY82" fmla="*/ 335442 h 1564838"/>
                <a:gd name="connsiteX83" fmla="*/ 582658 w 3338817"/>
                <a:gd name="connsiteY83" fmla="*/ 335442 h 1564838"/>
                <a:gd name="connsiteX84" fmla="*/ 582658 w 3338817"/>
                <a:gd name="connsiteY84" fmla="*/ 343986 h 1564838"/>
                <a:gd name="connsiteX85" fmla="*/ 601604 w 3338817"/>
                <a:gd name="connsiteY85" fmla="*/ 343986 h 1564838"/>
                <a:gd name="connsiteX86" fmla="*/ 601604 w 3338817"/>
                <a:gd name="connsiteY86" fmla="*/ 349372 h 1564838"/>
                <a:gd name="connsiteX87" fmla="*/ 605318 w 3338817"/>
                <a:gd name="connsiteY87" fmla="*/ 349372 h 1564838"/>
                <a:gd name="connsiteX88" fmla="*/ 605318 w 3338817"/>
                <a:gd name="connsiteY88" fmla="*/ 355502 h 1564838"/>
                <a:gd name="connsiteX89" fmla="*/ 608476 w 3338817"/>
                <a:gd name="connsiteY89" fmla="*/ 355502 h 1564838"/>
                <a:gd name="connsiteX90" fmla="*/ 608476 w 3338817"/>
                <a:gd name="connsiteY90" fmla="*/ 361631 h 1564838"/>
                <a:gd name="connsiteX91" fmla="*/ 612191 w 3338817"/>
                <a:gd name="connsiteY91" fmla="*/ 361631 h 1564838"/>
                <a:gd name="connsiteX92" fmla="*/ 612191 w 3338817"/>
                <a:gd name="connsiteY92" fmla="*/ 369618 h 1564838"/>
                <a:gd name="connsiteX93" fmla="*/ 632808 w 3338817"/>
                <a:gd name="connsiteY93" fmla="*/ 369618 h 1564838"/>
                <a:gd name="connsiteX94" fmla="*/ 632808 w 3338817"/>
                <a:gd name="connsiteY94" fmla="*/ 375747 h 1564838"/>
                <a:gd name="connsiteX95" fmla="*/ 634479 w 3338817"/>
                <a:gd name="connsiteY95" fmla="*/ 375747 h 1564838"/>
                <a:gd name="connsiteX96" fmla="*/ 634479 w 3338817"/>
                <a:gd name="connsiteY96" fmla="*/ 378905 h 1564838"/>
                <a:gd name="connsiteX97" fmla="*/ 648781 w 3338817"/>
                <a:gd name="connsiteY97" fmla="*/ 378905 h 1564838"/>
                <a:gd name="connsiteX98" fmla="*/ 648781 w 3338817"/>
                <a:gd name="connsiteY98" fmla="*/ 386148 h 1564838"/>
                <a:gd name="connsiteX99" fmla="*/ 654725 w 3338817"/>
                <a:gd name="connsiteY99" fmla="*/ 386148 h 1564838"/>
                <a:gd name="connsiteX100" fmla="*/ 654725 w 3338817"/>
                <a:gd name="connsiteY100" fmla="*/ 393021 h 1564838"/>
                <a:gd name="connsiteX101" fmla="*/ 666426 w 3338817"/>
                <a:gd name="connsiteY101" fmla="*/ 393021 h 1564838"/>
                <a:gd name="connsiteX102" fmla="*/ 666426 w 3338817"/>
                <a:gd name="connsiteY102" fmla="*/ 409366 h 1564838"/>
                <a:gd name="connsiteX103" fmla="*/ 670327 w 3338817"/>
                <a:gd name="connsiteY103" fmla="*/ 409366 h 1564838"/>
                <a:gd name="connsiteX104" fmla="*/ 670327 w 3338817"/>
                <a:gd name="connsiteY104" fmla="*/ 416981 h 1564838"/>
                <a:gd name="connsiteX105" fmla="*/ 674970 w 3338817"/>
                <a:gd name="connsiteY105" fmla="*/ 416981 h 1564838"/>
                <a:gd name="connsiteX106" fmla="*/ 674970 w 3338817"/>
                <a:gd name="connsiteY106" fmla="*/ 421253 h 1564838"/>
                <a:gd name="connsiteX107" fmla="*/ 690386 w 3338817"/>
                <a:gd name="connsiteY107" fmla="*/ 421253 h 1564838"/>
                <a:gd name="connsiteX108" fmla="*/ 690386 w 3338817"/>
                <a:gd name="connsiteY108" fmla="*/ 426453 h 1564838"/>
                <a:gd name="connsiteX109" fmla="*/ 693915 w 3338817"/>
                <a:gd name="connsiteY109" fmla="*/ 426453 h 1564838"/>
                <a:gd name="connsiteX110" fmla="*/ 693915 w 3338817"/>
                <a:gd name="connsiteY110" fmla="*/ 456543 h 1564838"/>
                <a:gd name="connsiteX111" fmla="*/ 698187 w 3338817"/>
                <a:gd name="connsiteY111" fmla="*/ 456543 h 1564838"/>
                <a:gd name="connsiteX112" fmla="*/ 698187 w 3338817"/>
                <a:gd name="connsiteY112" fmla="*/ 481803 h 1564838"/>
                <a:gd name="connsiteX113" fmla="*/ 701159 w 3338817"/>
                <a:gd name="connsiteY113" fmla="*/ 481803 h 1564838"/>
                <a:gd name="connsiteX114" fmla="*/ 701159 w 3338817"/>
                <a:gd name="connsiteY114" fmla="*/ 489976 h 1564838"/>
                <a:gd name="connsiteX115" fmla="*/ 704317 w 3338817"/>
                <a:gd name="connsiteY115" fmla="*/ 489976 h 1564838"/>
                <a:gd name="connsiteX116" fmla="*/ 704317 w 3338817"/>
                <a:gd name="connsiteY116" fmla="*/ 494433 h 1564838"/>
                <a:gd name="connsiteX117" fmla="*/ 708588 w 3338817"/>
                <a:gd name="connsiteY117" fmla="*/ 494433 h 1564838"/>
                <a:gd name="connsiteX118" fmla="*/ 708588 w 3338817"/>
                <a:gd name="connsiteY118" fmla="*/ 500934 h 1564838"/>
                <a:gd name="connsiteX119" fmla="*/ 711932 w 3338817"/>
                <a:gd name="connsiteY119" fmla="*/ 500934 h 1564838"/>
                <a:gd name="connsiteX120" fmla="*/ 711932 w 3338817"/>
                <a:gd name="connsiteY120" fmla="*/ 509478 h 1564838"/>
                <a:gd name="connsiteX121" fmla="*/ 716389 w 3338817"/>
                <a:gd name="connsiteY121" fmla="*/ 509478 h 1564838"/>
                <a:gd name="connsiteX122" fmla="*/ 716389 w 3338817"/>
                <a:gd name="connsiteY122" fmla="*/ 513564 h 1564838"/>
                <a:gd name="connsiteX123" fmla="*/ 727905 w 3338817"/>
                <a:gd name="connsiteY123" fmla="*/ 513564 h 1564838"/>
                <a:gd name="connsiteX124" fmla="*/ 727905 w 3338817"/>
                <a:gd name="connsiteY124" fmla="*/ 516722 h 1564838"/>
                <a:gd name="connsiteX125" fmla="*/ 738307 w 3338817"/>
                <a:gd name="connsiteY125" fmla="*/ 516722 h 1564838"/>
                <a:gd name="connsiteX126" fmla="*/ 738307 w 3338817"/>
                <a:gd name="connsiteY126" fmla="*/ 525452 h 1564838"/>
                <a:gd name="connsiteX127" fmla="*/ 744808 w 3338817"/>
                <a:gd name="connsiteY127" fmla="*/ 525452 h 1564838"/>
                <a:gd name="connsiteX128" fmla="*/ 744808 w 3338817"/>
                <a:gd name="connsiteY128" fmla="*/ 539939 h 1564838"/>
                <a:gd name="connsiteX129" fmla="*/ 751308 w 3338817"/>
                <a:gd name="connsiteY129" fmla="*/ 539939 h 1564838"/>
                <a:gd name="connsiteX130" fmla="*/ 751308 w 3338817"/>
                <a:gd name="connsiteY130" fmla="*/ 545325 h 1564838"/>
                <a:gd name="connsiteX131" fmla="*/ 756323 w 3338817"/>
                <a:gd name="connsiteY131" fmla="*/ 545325 h 1564838"/>
                <a:gd name="connsiteX132" fmla="*/ 756323 w 3338817"/>
                <a:gd name="connsiteY132" fmla="*/ 556470 h 1564838"/>
                <a:gd name="connsiteX133" fmla="*/ 779726 w 3338817"/>
                <a:gd name="connsiteY133" fmla="*/ 556470 h 1564838"/>
                <a:gd name="connsiteX134" fmla="*/ 779726 w 3338817"/>
                <a:gd name="connsiteY134" fmla="*/ 561484 h 1564838"/>
                <a:gd name="connsiteX135" fmla="*/ 789199 w 3338817"/>
                <a:gd name="connsiteY135" fmla="*/ 561484 h 1564838"/>
                <a:gd name="connsiteX136" fmla="*/ 789199 w 3338817"/>
                <a:gd name="connsiteY136" fmla="*/ 573743 h 1564838"/>
                <a:gd name="connsiteX137" fmla="*/ 799971 w 3338817"/>
                <a:gd name="connsiteY137" fmla="*/ 573743 h 1564838"/>
                <a:gd name="connsiteX138" fmla="*/ 799971 w 3338817"/>
                <a:gd name="connsiteY138" fmla="*/ 578015 h 1564838"/>
                <a:gd name="connsiteX139" fmla="*/ 804986 w 3338817"/>
                <a:gd name="connsiteY139" fmla="*/ 578015 h 1564838"/>
                <a:gd name="connsiteX140" fmla="*/ 804986 w 3338817"/>
                <a:gd name="connsiteY140" fmla="*/ 598632 h 1564838"/>
                <a:gd name="connsiteX141" fmla="*/ 810187 w 3338817"/>
                <a:gd name="connsiteY141" fmla="*/ 598632 h 1564838"/>
                <a:gd name="connsiteX142" fmla="*/ 810187 w 3338817"/>
                <a:gd name="connsiteY142" fmla="*/ 613119 h 1564838"/>
                <a:gd name="connsiteX143" fmla="*/ 829132 w 3338817"/>
                <a:gd name="connsiteY143" fmla="*/ 613119 h 1564838"/>
                <a:gd name="connsiteX144" fmla="*/ 829132 w 3338817"/>
                <a:gd name="connsiteY144" fmla="*/ 617949 h 1564838"/>
                <a:gd name="connsiteX145" fmla="*/ 835633 w 3338817"/>
                <a:gd name="connsiteY145" fmla="*/ 617949 h 1564838"/>
                <a:gd name="connsiteX146" fmla="*/ 835633 w 3338817"/>
                <a:gd name="connsiteY146" fmla="*/ 622035 h 1564838"/>
                <a:gd name="connsiteX147" fmla="*/ 841948 w 3338817"/>
                <a:gd name="connsiteY147" fmla="*/ 622035 h 1564838"/>
                <a:gd name="connsiteX148" fmla="*/ 841948 w 3338817"/>
                <a:gd name="connsiteY148" fmla="*/ 630022 h 1564838"/>
                <a:gd name="connsiteX149" fmla="*/ 862193 w 3338817"/>
                <a:gd name="connsiteY149" fmla="*/ 630022 h 1564838"/>
                <a:gd name="connsiteX150" fmla="*/ 862193 w 3338817"/>
                <a:gd name="connsiteY150" fmla="*/ 646367 h 1564838"/>
                <a:gd name="connsiteX151" fmla="*/ 879838 w 3338817"/>
                <a:gd name="connsiteY151" fmla="*/ 646367 h 1564838"/>
                <a:gd name="connsiteX152" fmla="*/ 879838 w 3338817"/>
                <a:gd name="connsiteY152" fmla="*/ 649710 h 1564838"/>
                <a:gd name="connsiteX153" fmla="*/ 886154 w 3338817"/>
                <a:gd name="connsiteY153" fmla="*/ 649710 h 1564838"/>
                <a:gd name="connsiteX154" fmla="*/ 886154 w 3338817"/>
                <a:gd name="connsiteY154" fmla="*/ 658439 h 1564838"/>
                <a:gd name="connsiteX155" fmla="*/ 902127 w 3338817"/>
                <a:gd name="connsiteY155" fmla="*/ 658439 h 1564838"/>
                <a:gd name="connsiteX156" fmla="*/ 902127 w 3338817"/>
                <a:gd name="connsiteY156" fmla="*/ 666055 h 1564838"/>
                <a:gd name="connsiteX157" fmla="*/ 917729 w 3338817"/>
                <a:gd name="connsiteY157" fmla="*/ 666055 h 1564838"/>
                <a:gd name="connsiteX158" fmla="*/ 917729 w 3338817"/>
                <a:gd name="connsiteY158" fmla="*/ 676085 h 1564838"/>
                <a:gd name="connsiteX159" fmla="*/ 922187 w 3338817"/>
                <a:gd name="connsiteY159" fmla="*/ 676085 h 1564838"/>
                <a:gd name="connsiteX160" fmla="*/ 922187 w 3338817"/>
                <a:gd name="connsiteY160" fmla="*/ 691129 h 1564838"/>
                <a:gd name="connsiteX161" fmla="*/ 928316 w 3338817"/>
                <a:gd name="connsiteY161" fmla="*/ 691129 h 1564838"/>
                <a:gd name="connsiteX162" fmla="*/ 928316 w 3338817"/>
                <a:gd name="connsiteY162" fmla="*/ 723448 h 1564838"/>
                <a:gd name="connsiteX163" fmla="*/ 943547 w 3338817"/>
                <a:gd name="connsiteY163" fmla="*/ 723448 h 1564838"/>
                <a:gd name="connsiteX164" fmla="*/ 943547 w 3338817"/>
                <a:gd name="connsiteY164" fmla="*/ 731806 h 1564838"/>
                <a:gd name="connsiteX165" fmla="*/ 948190 w 3338817"/>
                <a:gd name="connsiteY165" fmla="*/ 731806 h 1564838"/>
                <a:gd name="connsiteX166" fmla="*/ 948190 w 3338817"/>
                <a:gd name="connsiteY166" fmla="*/ 737935 h 1564838"/>
                <a:gd name="connsiteX167" fmla="*/ 966207 w 3338817"/>
                <a:gd name="connsiteY167" fmla="*/ 737935 h 1564838"/>
                <a:gd name="connsiteX168" fmla="*/ 966207 w 3338817"/>
                <a:gd name="connsiteY168" fmla="*/ 751680 h 1564838"/>
                <a:gd name="connsiteX169" fmla="*/ 973264 w 3338817"/>
                <a:gd name="connsiteY169" fmla="*/ 751680 h 1564838"/>
                <a:gd name="connsiteX170" fmla="*/ 973264 w 3338817"/>
                <a:gd name="connsiteY170" fmla="*/ 759481 h 1564838"/>
                <a:gd name="connsiteX171" fmla="*/ 978837 w 3338817"/>
                <a:gd name="connsiteY171" fmla="*/ 759481 h 1564838"/>
                <a:gd name="connsiteX172" fmla="*/ 978837 w 3338817"/>
                <a:gd name="connsiteY172" fmla="*/ 772668 h 1564838"/>
                <a:gd name="connsiteX173" fmla="*/ 988867 w 3338817"/>
                <a:gd name="connsiteY173" fmla="*/ 772668 h 1564838"/>
                <a:gd name="connsiteX174" fmla="*/ 988867 w 3338817"/>
                <a:gd name="connsiteY174" fmla="*/ 776197 h 1564838"/>
                <a:gd name="connsiteX175" fmla="*/ 997039 w 3338817"/>
                <a:gd name="connsiteY175" fmla="*/ 776197 h 1564838"/>
                <a:gd name="connsiteX176" fmla="*/ 997039 w 3338817"/>
                <a:gd name="connsiteY176" fmla="*/ 793471 h 1564838"/>
                <a:gd name="connsiteX177" fmla="*/ 1004097 w 3338817"/>
                <a:gd name="connsiteY177" fmla="*/ 793471 h 1564838"/>
                <a:gd name="connsiteX178" fmla="*/ 1004097 w 3338817"/>
                <a:gd name="connsiteY178" fmla="*/ 809444 h 1564838"/>
                <a:gd name="connsiteX179" fmla="*/ 1007626 w 3338817"/>
                <a:gd name="connsiteY179" fmla="*/ 809444 h 1564838"/>
                <a:gd name="connsiteX180" fmla="*/ 1007626 w 3338817"/>
                <a:gd name="connsiteY180" fmla="*/ 814459 h 1564838"/>
                <a:gd name="connsiteX181" fmla="*/ 1028986 w 3338817"/>
                <a:gd name="connsiteY181" fmla="*/ 814459 h 1564838"/>
                <a:gd name="connsiteX182" fmla="*/ 1028986 w 3338817"/>
                <a:gd name="connsiteY182" fmla="*/ 830061 h 1564838"/>
                <a:gd name="connsiteX183" fmla="*/ 1031772 w 3338817"/>
                <a:gd name="connsiteY183" fmla="*/ 830061 h 1564838"/>
                <a:gd name="connsiteX184" fmla="*/ 1031772 w 3338817"/>
                <a:gd name="connsiteY184" fmla="*/ 841948 h 1564838"/>
                <a:gd name="connsiteX185" fmla="*/ 1036601 w 3338817"/>
                <a:gd name="connsiteY185" fmla="*/ 841948 h 1564838"/>
                <a:gd name="connsiteX186" fmla="*/ 1036601 w 3338817"/>
                <a:gd name="connsiteY186" fmla="*/ 845663 h 1564838"/>
                <a:gd name="connsiteX187" fmla="*/ 1044588 w 3338817"/>
                <a:gd name="connsiteY187" fmla="*/ 845663 h 1564838"/>
                <a:gd name="connsiteX188" fmla="*/ 1044588 w 3338817"/>
                <a:gd name="connsiteY188" fmla="*/ 860150 h 1564838"/>
                <a:gd name="connsiteX189" fmla="*/ 1047002 w 3338817"/>
                <a:gd name="connsiteY189" fmla="*/ 860150 h 1564838"/>
                <a:gd name="connsiteX190" fmla="*/ 1047002 w 3338817"/>
                <a:gd name="connsiteY190" fmla="*/ 880024 h 1564838"/>
                <a:gd name="connsiteX191" fmla="*/ 1053689 w 3338817"/>
                <a:gd name="connsiteY191" fmla="*/ 880024 h 1564838"/>
                <a:gd name="connsiteX192" fmla="*/ 1053689 w 3338817"/>
                <a:gd name="connsiteY192" fmla="*/ 883925 h 1564838"/>
                <a:gd name="connsiteX193" fmla="*/ 1057775 w 3338817"/>
                <a:gd name="connsiteY193" fmla="*/ 883925 h 1564838"/>
                <a:gd name="connsiteX194" fmla="*/ 1057775 w 3338817"/>
                <a:gd name="connsiteY194" fmla="*/ 888754 h 1564838"/>
                <a:gd name="connsiteX195" fmla="*/ 1062790 w 3338817"/>
                <a:gd name="connsiteY195" fmla="*/ 888754 h 1564838"/>
                <a:gd name="connsiteX196" fmla="*/ 1062790 w 3338817"/>
                <a:gd name="connsiteY196" fmla="*/ 893398 h 1564838"/>
                <a:gd name="connsiteX197" fmla="*/ 1067991 w 3338817"/>
                <a:gd name="connsiteY197" fmla="*/ 893398 h 1564838"/>
                <a:gd name="connsiteX198" fmla="*/ 1067991 w 3338817"/>
                <a:gd name="connsiteY198" fmla="*/ 898412 h 1564838"/>
                <a:gd name="connsiteX199" fmla="*/ 1072820 w 3338817"/>
                <a:gd name="connsiteY199" fmla="*/ 898412 h 1564838"/>
                <a:gd name="connsiteX200" fmla="*/ 1072820 w 3338817"/>
                <a:gd name="connsiteY200" fmla="*/ 902870 h 1564838"/>
                <a:gd name="connsiteX201" fmla="*/ 1105881 w 3338817"/>
                <a:gd name="connsiteY201" fmla="*/ 902870 h 1564838"/>
                <a:gd name="connsiteX202" fmla="*/ 1105881 w 3338817"/>
                <a:gd name="connsiteY202" fmla="*/ 915686 h 1564838"/>
                <a:gd name="connsiteX203" fmla="*/ 1109224 w 3338817"/>
                <a:gd name="connsiteY203" fmla="*/ 915686 h 1564838"/>
                <a:gd name="connsiteX204" fmla="*/ 1109224 w 3338817"/>
                <a:gd name="connsiteY204" fmla="*/ 929802 h 1564838"/>
                <a:gd name="connsiteX205" fmla="*/ 1113311 w 3338817"/>
                <a:gd name="connsiteY205" fmla="*/ 929802 h 1564838"/>
                <a:gd name="connsiteX206" fmla="*/ 1113311 w 3338817"/>
                <a:gd name="connsiteY206" fmla="*/ 934260 h 1564838"/>
                <a:gd name="connsiteX207" fmla="*/ 1124826 w 3338817"/>
                <a:gd name="connsiteY207" fmla="*/ 934260 h 1564838"/>
                <a:gd name="connsiteX208" fmla="*/ 1124826 w 3338817"/>
                <a:gd name="connsiteY208" fmla="*/ 942061 h 1564838"/>
                <a:gd name="connsiteX209" fmla="*/ 1143957 w 3338817"/>
                <a:gd name="connsiteY209" fmla="*/ 942061 h 1564838"/>
                <a:gd name="connsiteX210" fmla="*/ 1143957 w 3338817"/>
                <a:gd name="connsiteY210" fmla="*/ 946518 h 1564838"/>
                <a:gd name="connsiteX211" fmla="*/ 1153801 w 3338817"/>
                <a:gd name="connsiteY211" fmla="*/ 946518 h 1564838"/>
                <a:gd name="connsiteX212" fmla="*/ 1153801 w 3338817"/>
                <a:gd name="connsiteY212" fmla="*/ 954133 h 1564838"/>
                <a:gd name="connsiteX213" fmla="*/ 1158816 w 3338817"/>
                <a:gd name="connsiteY213" fmla="*/ 954133 h 1564838"/>
                <a:gd name="connsiteX214" fmla="*/ 1158816 w 3338817"/>
                <a:gd name="connsiteY214" fmla="*/ 958963 h 1564838"/>
                <a:gd name="connsiteX215" fmla="*/ 1163831 w 3338817"/>
                <a:gd name="connsiteY215" fmla="*/ 958963 h 1564838"/>
                <a:gd name="connsiteX216" fmla="*/ 1163831 w 3338817"/>
                <a:gd name="connsiteY216" fmla="*/ 968250 h 1564838"/>
                <a:gd name="connsiteX217" fmla="*/ 1167174 w 3338817"/>
                <a:gd name="connsiteY217" fmla="*/ 968250 h 1564838"/>
                <a:gd name="connsiteX218" fmla="*/ 1167174 w 3338817"/>
                <a:gd name="connsiteY218" fmla="*/ 974565 h 1564838"/>
                <a:gd name="connsiteX219" fmla="*/ 1174975 w 3338817"/>
                <a:gd name="connsiteY219" fmla="*/ 974565 h 1564838"/>
                <a:gd name="connsiteX220" fmla="*/ 1174975 w 3338817"/>
                <a:gd name="connsiteY220" fmla="*/ 979580 h 1564838"/>
                <a:gd name="connsiteX221" fmla="*/ 1182591 w 3338817"/>
                <a:gd name="connsiteY221" fmla="*/ 979580 h 1564838"/>
                <a:gd name="connsiteX222" fmla="*/ 1182591 w 3338817"/>
                <a:gd name="connsiteY222" fmla="*/ 983852 h 1564838"/>
                <a:gd name="connsiteX223" fmla="*/ 1188349 w 3338817"/>
                <a:gd name="connsiteY223" fmla="*/ 983852 h 1564838"/>
                <a:gd name="connsiteX224" fmla="*/ 1188349 w 3338817"/>
                <a:gd name="connsiteY224" fmla="*/ 992210 h 1564838"/>
                <a:gd name="connsiteX225" fmla="*/ 1192435 w 3338817"/>
                <a:gd name="connsiteY225" fmla="*/ 992210 h 1564838"/>
                <a:gd name="connsiteX226" fmla="*/ 1192435 w 3338817"/>
                <a:gd name="connsiteY226" fmla="*/ 1004283 h 1564838"/>
                <a:gd name="connsiteX227" fmla="*/ 1227911 w 3338817"/>
                <a:gd name="connsiteY227" fmla="*/ 1004283 h 1564838"/>
                <a:gd name="connsiteX228" fmla="*/ 1227911 w 3338817"/>
                <a:gd name="connsiteY228" fmla="*/ 1035115 h 1564838"/>
                <a:gd name="connsiteX229" fmla="*/ 1232183 w 3338817"/>
                <a:gd name="connsiteY229" fmla="*/ 1035115 h 1564838"/>
                <a:gd name="connsiteX230" fmla="*/ 1232183 w 3338817"/>
                <a:gd name="connsiteY230" fmla="*/ 1038830 h 1564838"/>
                <a:gd name="connsiteX231" fmla="*/ 1242213 w 3338817"/>
                <a:gd name="connsiteY231" fmla="*/ 1038830 h 1564838"/>
                <a:gd name="connsiteX232" fmla="*/ 1242213 w 3338817"/>
                <a:gd name="connsiteY232" fmla="*/ 1049417 h 1564838"/>
                <a:gd name="connsiteX233" fmla="*/ 1248899 w 3338817"/>
                <a:gd name="connsiteY233" fmla="*/ 1049417 h 1564838"/>
                <a:gd name="connsiteX234" fmla="*/ 1248899 w 3338817"/>
                <a:gd name="connsiteY234" fmla="*/ 1064276 h 1564838"/>
                <a:gd name="connsiteX235" fmla="*/ 1271745 w 3338817"/>
                <a:gd name="connsiteY235" fmla="*/ 1064276 h 1564838"/>
                <a:gd name="connsiteX236" fmla="*/ 1271745 w 3338817"/>
                <a:gd name="connsiteY236" fmla="*/ 1082107 h 1564838"/>
                <a:gd name="connsiteX237" fmla="*/ 1276760 w 3338817"/>
                <a:gd name="connsiteY237" fmla="*/ 1082107 h 1564838"/>
                <a:gd name="connsiteX238" fmla="*/ 1276760 w 3338817"/>
                <a:gd name="connsiteY238" fmla="*/ 1085636 h 1564838"/>
                <a:gd name="connsiteX239" fmla="*/ 1292733 w 3338817"/>
                <a:gd name="connsiteY239" fmla="*/ 1085636 h 1564838"/>
                <a:gd name="connsiteX240" fmla="*/ 1292733 w 3338817"/>
                <a:gd name="connsiteY240" fmla="*/ 1088422 h 1564838"/>
                <a:gd name="connsiteX241" fmla="*/ 1350126 w 3338817"/>
                <a:gd name="connsiteY241" fmla="*/ 1088422 h 1564838"/>
                <a:gd name="connsiteX242" fmla="*/ 1350126 w 3338817"/>
                <a:gd name="connsiteY242" fmla="*/ 1094365 h 1564838"/>
                <a:gd name="connsiteX243" fmla="*/ 1355141 w 3338817"/>
                <a:gd name="connsiteY243" fmla="*/ 1094365 h 1564838"/>
                <a:gd name="connsiteX244" fmla="*/ 1355141 w 3338817"/>
                <a:gd name="connsiteY244" fmla="*/ 1097523 h 1564838"/>
                <a:gd name="connsiteX245" fmla="*/ 1362199 w 3338817"/>
                <a:gd name="connsiteY245" fmla="*/ 1097523 h 1564838"/>
                <a:gd name="connsiteX246" fmla="*/ 1362199 w 3338817"/>
                <a:gd name="connsiteY246" fmla="*/ 1102724 h 1564838"/>
                <a:gd name="connsiteX247" fmla="*/ 1419220 w 3338817"/>
                <a:gd name="connsiteY247" fmla="*/ 1102724 h 1564838"/>
                <a:gd name="connsiteX248" fmla="*/ 1419220 w 3338817"/>
                <a:gd name="connsiteY248" fmla="*/ 1106438 h 1564838"/>
                <a:gd name="connsiteX249" fmla="*/ 1422935 w 3338817"/>
                <a:gd name="connsiteY249" fmla="*/ 1106438 h 1564838"/>
                <a:gd name="connsiteX250" fmla="*/ 1422935 w 3338817"/>
                <a:gd name="connsiteY250" fmla="*/ 1115168 h 1564838"/>
                <a:gd name="connsiteX251" fmla="*/ 1429993 w 3338817"/>
                <a:gd name="connsiteY251" fmla="*/ 1115168 h 1564838"/>
                <a:gd name="connsiteX252" fmla="*/ 1429993 w 3338817"/>
                <a:gd name="connsiteY252" fmla="*/ 1124826 h 1564838"/>
                <a:gd name="connsiteX253" fmla="*/ 1434822 w 3338817"/>
                <a:gd name="connsiteY253" fmla="*/ 1124826 h 1564838"/>
                <a:gd name="connsiteX254" fmla="*/ 1434822 w 3338817"/>
                <a:gd name="connsiteY254" fmla="*/ 1128170 h 1564838"/>
                <a:gd name="connsiteX255" fmla="*/ 1467884 w 3338817"/>
                <a:gd name="connsiteY255" fmla="*/ 1128170 h 1564838"/>
                <a:gd name="connsiteX256" fmla="*/ 1467884 w 3338817"/>
                <a:gd name="connsiteY256" fmla="*/ 1131513 h 1564838"/>
                <a:gd name="connsiteX257" fmla="*/ 1472341 w 3338817"/>
                <a:gd name="connsiteY257" fmla="*/ 1131513 h 1564838"/>
                <a:gd name="connsiteX258" fmla="*/ 1472341 w 3338817"/>
                <a:gd name="connsiteY258" fmla="*/ 1142286 h 1564838"/>
                <a:gd name="connsiteX259" fmla="*/ 1503917 w 3338817"/>
                <a:gd name="connsiteY259" fmla="*/ 1142286 h 1564838"/>
                <a:gd name="connsiteX260" fmla="*/ 1503917 w 3338817"/>
                <a:gd name="connsiteY260" fmla="*/ 1150830 h 1564838"/>
                <a:gd name="connsiteX261" fmla="*/ 1507446 w 3338817"/>
                <a:gd name="connsiteY261" fmla="*/ 1150830 h 1564838"/>
                <a:gd name="connsiteX262" fmla="*/ 1507446 w 3338817"/>
                <a:gd name="connsiteY262" fmla="*/ 1158073 h 1564838"/>
                <a:gd name="connsiteX263" fmla="*/ 1550908 w 3338817"/>
                <a:gd name="connsiteY263" fmla="*/ 1158073 h 1564838"/>
                <a:gd name="connsiteX264" fmla="*/ 1550908 w 3338817"/>
                <a:gd name="connsiteY264" fmla="*/ 1161417 h 1564838"/>
                <a:gd name="connsiteX265" fmla="*/ 1558709 w 3338817"/>
                <a:gd name="connsiteY265" fmla="*/ 1161417 h 1564838"/>
                <a:gd name="connsiteX266" fmla="*/ 1558709 w 3338817"/>
                <a:gd name="connsiteY266" fmla="*/ 1166060 h 1564838"/>
                <a:gd name="connsiteX267" fmla="*/ 1573383 w 3338817"/>
                <a:gd name="connsiteY267" fmla="*/ 1166060 h 1564838"/>
                <a:gd name="connsiteX268" fmla="*/ 1573383 w 3338817"/>
                <a:gd name="connsiteY268" fmla="*/ 1171261 h 1564838"/>
                <a:gd name="connsiteX269" fmla="*/ 1576911 w 3338817"/>
                <a:gd name="connsiteY269" fmla="*/ 1171261 h 1564838"/>
                <a:gd name="connsiteX270" fmla="*/ 1576911 w 3338817"/>
                <a:gd name="connsiteY270" fmla="*/ 1181848 h 1564838"/>
                <a:gd name="connsiteX271" fmla="*/ 1582669 w 3338817"/>
                <a:gd name="connsiteY271" fmla="*/ 1181848 h 1564838"/>
                <a:gd name="connsiteX272" fmla="*/ 1582669 w 3338817"/>
                <a:gd name="connsiteY272" fmla="*/ 1186120 h 1564838"/>
                <a:gd name="connsiteX273" fmla="*/ 1639319 w 3338817"/>
                <a:gd name="connsiteY273" fmla="*/ 1186120 h 1564838"/>
                <a:gd name="connsiteX274" fmla="*/ 1639319 w 3338817"/>
                <a:gd name="connsiteY274" fmla="*/ 1196893 h 1564838"/>
                <a:gd name="connsiteX275" fmla="*/ 1643963 w 3338817"/>
                <a:gd name="connsiteY275" fmla="*/ 1196893 h 1564838"/>
                <a:gd name="connsiteX276" fmla="*/ 1643963 w 3338817"/>
                <a:gd name="connsiteY276" fmla="*/ 1200607 h 1564838"/>
                <a:gd name="connsiteX277" fmla="*/ 1662722 w 3338817"/>
                <a:gd name="connsiteY277" fmla="*/ 1200607 h 1564838"/>
                <a:gd name="connsiteX278" fmla="*/ 1662722 w 3338817"/>
                <a:gd name="connsiteY278" fmla="*/ 1203951 h 1564838"/>
                <a:gd name="connsiteX279" fmla="*/ 1679624 w 3338817"/>
                <a:gd name="connsiteY279" fmla="*/ 1203951 h 1564838"/>
                <a:gd name="connsiteX280" fmla="*/ 1679624 w 3338817"/>
                <a:gd name="connsiteY280" fmla="*/ 1216209 h 1564838"/>
                <a:gd name="connsiteX281" fmla="*/ 1731817 w 3338817"/>
                <a:gd name="connsiteY281" fmla="*/ 1216209 h 1564838"/>
                <a:gd name="connsiteX282" fmla="*/ 1731817 w 3338817"/>
                <a:gd name="connsiteY282" fmla="*/ 1233854 h 1564838"/>
                <a:gd name="connsiteX283" fmla="*/ 1764878 w 3338817"/>
                <a:gd name="connsiteY283" fmla="*/ 1233854 h 1564838"/>
                <a:gd name="connsiteX284" fmla="*/ 1764878 w 3338817"/>
                <a:gd name="connsiteY284" fmla="*/ 1251499 h 1564838"/>
                <a:gd name="connsiteX285" fmla="*/ 1831743 w 3338817"/>
                <a:gd name="connsiteY285" fmla="*/ 1251499 h 1564838"/>
                <a:gd name="connsiteX286" fmla="*/ 1831743 w 3338817"/>
                <a:gd name="connsiteY286" fmla="*/ 1262458 h 1564838"/>
                <a:gd name="connsiteX287" fmla="*/ 1858861 w 3338817"/>
                <a:gd name="connsiteY287" fmla="*/ 1262458 h 1564838"/>
                <a:gd name="connsiteX288" fmla="*/ 1858861 w 3338817"/>
                <a:gd name="connsiteY288" fmla="*/ 1271373 h 1564838"/>
                <a:gd name="connsiteX289" fmla="*/ 1867776 w 3338817"/>
                <a:gd name="connsiteY289" fmla="*/ 1271373 h 1564838"/>
                <a:gd name="connsiteX290" fmla="*/ 1867776 w 3338817"/>
                <a:gd name="connsiteY290" fmla="*/ 1284375 h 1564838"/>
                <a:gd name="connsiteX291" fmla="*/ 1871677 w 3338817"/>
                <a:gd name="connsiteY291" fmla="*/ 1284375 h 1564838"/>
                <a:gd name="connsiteX292" fmla="*/ 1871677 w 3338817"/>
                <a:gd name="connsiteY292" fmla="*/ 1287904 h 1564838"/>
                <a:gd name="connsiteX293" fmla="*/ 1894337 w 3338817"/>
                <a:gd name="connsiteY293" fmla="*/ 1287904 h 1564838"/>
                <a:gd name="connsiteX294" fmla="*/ 1894337 w 3338817"/>
                <a:gd name="connsiteY294" fmla="*/ 1303134 h 1564838"/>
                <a:gd name="connsiteX295" fmla="*/ 1898794 w 3338817"/>
                <a:gd name="connsiteY295" fmla="*/ 1303134 h 1564838"/>
                <a:gd name="connsiteX296" fmla="*/ 1898794 w 3338817"/>
                <a:gd name="connsiteY296" fmla="*/ 1306849 h 1564838"/>
                <a:gd name="connsiteX297" fmla="*/ 1911610 w 3338817"/>
                <a:gd name="connsiteY297" fmla="*/ 1306849 h 1564838"/>
                <a:gd name="connsiteX298" fmla="*/ 1911610 w 3338817"/>
                <a:gd name="connsiteY298" fmla="*/ 1343068 h 1564838"/>
                <a:gd name="connsiteX299" fmla="*/ 1932599 w 3338817"/>
                <a:gd name="connsiteY299" fmla="*/ 1343068 h 1564838"/>
                <a:gd name="connsiteX300" fmla="*/ 1932599 w 3338817"/>
                <a:gd name="connsiteY300" fmla="*/ 1347897 h 1564838"/>
                <a:gd name="connsiteX301" fmla="*/ 2039398 w 3338817"/>
                <a:gd name="connsiteY301" fmla="*/ 1347897 h 1564838"/>
                <a:gd name="connsiteX302" fmla="*/ 2039398 w 3338817"/>
                <a:gd name="connsiteY302" fmla="*/ 1369443 h 1564838"/>
                <a:gd name="connsiteX303" fmla="*/ 2073016 w 3338817"/>
                <a:gd name="connsiteY303" fmla="*/ 1369443 h 1564838"/>
                <a:gd name="connsiteX304" fmla="*/ 2073016 w 3338817"/>
                <a:gd name="connsiteY304" fmla="*/ 1395446 h 1564838"/>
                <a:gd name="connsiteX305" fmla="*/ 2209719 w 3338817"/>
                <a:gd name="connsiteY305" fmla="*/ 1395446 h 1564838"/>
                <a:gd name="connsiteX306" fmla="*/ 2209719 w 3338817"/>
                <a:gd name="connsiteY306" fmla="*/ 1419592 h 1564838"/>
                <a:gd name="connsiteX307" fmla="*/ 2214363 w 3338817"/>
                <a:gd name="connsiteY307" fmla="*/ 1419592 h 1564838"/>
                <a:gd name="connsiteX308" fmla="*/ 2214363 w 3338817"/>
                <a:gd name="connsiteY308" fmla="*/ 1423307 h 1564838"/>
                <a:gd name="connsiteX309" fmla="*/ 2226435 w 3338817"/>
                <a:gd name="connsiteY309" fmla="*/ 1423307 h 1564838"/>
                <a:gd name="connsiteX310" fmla="*/ 2226435 w 3338817"/>
                <a:gd name="connsiteY310" fmla="*/ 1448195 h 1564838"/>
                <a:gd name="connsiteX311" fmla="*/ 2232193 w 3338817"/>
                <a:gd name="connsiteY311" fmla="*/ 1448195 h 1564838"/>
                <a:gd name="connsiteX312" fmla="*/ 2232193 w 3338817"/>
                <a:gd name="connsiteY312" fmla="*/ 1453953 h 1564838"/>
                <a:gd name="connsiteX313" fmla="*/ 2482939 w 3338817"/>
                <a:gd name="connsiteY313" fmla="*/ 1453953 h 1564838"/>
                <a:gd name="connsiteX314" fmla="*/ 2482939 w 3338817"/>
                <a:gd name="connsiteY314" fmla="*/ 1493701 h 1564838"/>
                <a:gd name="connsiteX315" fmla="*/ 2862587 w 3338817"/>
                <a:gd name="connsiteY315" fmla="*/ 1493701 h 1564838"/>
                <a:gd name="connsiteX316" fmla="*/ 2862587 w 3338817"/>
                <a:gd name="connsiteY316" fmla="*/ 1564839 h 1564838"/>
                <a:gd name="connsiteX317" fmla="*/ 3338817 w 3338817"/>
                <a:gd name="connsiteY317" fmla="*/ 1564839 h 156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</a:cxnLst>
              <a:rect l="l" t="t" r="r" b="b"/>
              <a:pathLst>
                <a:path w="3338817" h="1564838">
                  <a:moveTo>
                    <a:pt x="0" y="0"/>
                  </a:moveTo>
                  <a:lnTo>
                    <a:pt x="26560" y="0"/>
                  </a:lnTo>
                  <a:lnTo>
                    <a:pt x="26560" y="9658"/>
                  </a:lnTo>
                  <a:lnTo>
                    <a:pt x="62779" y="9658"/>
                  </a:lnTo>
                  <a:lnTo>
                    <a:pt x="62779" y="15045"/>
                  </a:lnTo>
                  <a:lnTo>
                    <a:pt x="111814" y="15045"/>
                  </a:lnTo>
                  <a:lnTo>
                    <a:pt x="111814" y="24332"/>
                  </a:lnTo>
                  <a:lnTo>
                    <a:pt x="139303" y="24332"/>
                  </a:lnTo>
                  <a:lnTo>
                    <a:pt x="139303" y="35104"/>
                  </a:lnTo>
                  <a:lnTo>
                    <a:pt x="143761" y="35104"/>
                  </a:lnTo>
                  <a:lnTo>
                    <a:pt x="143761" y="41048"/>
                  </a:lnTo>
                  <a:lnTo>
                    <a:pt x="153605" y="41048"/>
                  </a:lnTo>
                  <a:lnTo>
                    <a:pt x="153605" y="60179"/>
                  </a:lnTo>
                  <a:lnTo>
                    <a:pt x="164378" y="60179"/>
                  </a:lnTo>
                  <a:lnTo>
                    <a:pt x="164378" y="66123"/>
                  </a:lnTo>
                  <a:lnTo>
                    <a:pt x="180537" y="66123"/>
                  </a:lnTo>
                  <a:lnTo>
                    <a:pt x="180537" y="90640"/>
                  </a:lnTo>
                  <a:lnTo>
                    <a:pt x="231615" y="90640"/>
                  </a:lnTo>
                  <a:lnTo>
                    <a:pt x="231615" y="97512"/>
                  </a:lnTo>
                  <a:lnTo>
                    <a:pt x="244802" y="97512"/>
                  </a:lnTo>
                  <a:lnTo>
                    <a:pt x="244802" y="100855"/>
                  </a:lnTo>
                  <a:lnTo>
                    <a:pt x="257061" y="100855"/>
                  </a:lnTo>
                  <a:lnTo>
                    <a:pt x="257061" y="113114"/>
                  </a:lnTo>
                  <a:lnTo>
                    <a:pt x="275263" y="113114"/>
                  </a:lnTo>
                  <a:lnTo>
                    <a:pt x="275263" y="117943"/>
                  </a:lnTo>
                  <a:lnTo>
                    <a:pt x="287522" y="117943"/>
                  </a:lnTo>
                  <a:lnTo>
                    <a:pt x="287522" y="126859"/>
                  </a:lnTo>
                  <a:lnTo>
                    <a:pt x="296437" y="126859"/>
                  </a:lnTo>
                  <a:lnTo>
                    <a:pt x="296437" y="132802"/>
                  </a:lnTo>
                  <a:lnTo>
                    <a:pt x="301823" y="132802"/>
                  </a:lnTo>
                  <a:lnTo>
                    <a:pt x="301823" y="136703"/>
                  </a:lnTo>
                  <a:lnTo>
                    <a:pt x="306653" y="136703"/>
                  </a:lnTo>
                  <a:lnTo>
                    <a:pt x="306653" y="163635"/>
                  </a:lnTo>
                  <a:lnTo>
                    <a:pt x="312596" y="163635"/>
                  </a:lnTo>
                  <a:lnTo>
                    <a:pt x="312596" y="170507"/>
                  </a:lnTo>
                  <a:lnTo>
                    <a:pt x="321326" y="170507"/>
                  </a:lnTo>
                  <a:lnTo>
                    <a:pt x="321326" y="179423"/>
                  </a:lnTo>
                  <a:lnTo>
                    <a:pt x="342500" y="179423"/>
                  </a:lnTo>
                  <a:lnTo>
                    <a:pt x="342500" y="185738"/>
                  </a:lnTo>
                  <a:lnTo>
                    <a:pt x="350673" y="185738"/>
                  </a:lnTo>
                  <a:lnTo>
                    <a:pt x="350673" y="190752"/>
                  </a:lnTo>
                  <a:lnTo>
                    <a:pt x="356059" y="190752"/>
                  </a:lnTo>
                  <a:lnTo>
                    <a:pt x="356059" y="196882"/>
                  </a:lnTo>
                  <a:lnTo>
                    <a:pt x="360145" y="196882"/>
                  </a:lnTo>
                  <a:lnTo>
                    <a:pt x="360145" y="200039"/>
                  </a:lnTo>
                  <a:lnTo>
                    <a:pt x="363860" y="200039"/>
                  </a:lnTo>
                  <a:lnTo>
                    <a:pt x="363860" y="205426"/>
                  </a:lnTo>
                  <a:lnTo>
                    <a:pt x="377604" y="205426"/>
                  </a:lnTo>
                  <a:lnTo>
                    <a:pt x="377604" y="210626"/>
                  </a:lnTo>
                  <a:lnTo>
                    <a:pt x="383362" y="210626"/>
                  </a:lnTo>
                  <a:lnTo>
                    <a:pt x="383362" y="215084"/>
                  </a:lnTo>
                  <a:lnTo>
                    <a:pt x="441869" y="215084"/>
                  </a:lnTo>
                  <a:lnTo>
                    <a:pt x="441869" y="239416"/>
                  </a:lnTo>
                  <a:lnTo>
                    <a:pt x="445956" y="239416"/>
                  </a:lnTo>
                  <a:lnTo>
                    <a:pt x="445956" y="242759"/>
                  </a:lnTo>
                  <a:lnTo>
                    <a:pt x="468802" y="242759"/>
                  </a:lnTo>
                  <a:lnTo>
                    <a:pt x="468802" y="248703"/>
                  </a:lnTo>
                  <a:lnTo>
                    <a:pt x="489418" y="248703"/>
                  </a:lnTo>
                  <a:lnTo>
                    <a:pt x="489418" y="255575"/>
                  </a:lnTo>
                  <a:lnTo>
                    <a:pt x="494619" y="255575"/>
                  </a:lnTo>
                  <a:lnTo>
                    <a:pt x="494619" y="268762"/>
                  </a:lnTo>
                  <a:lnTo>
                    <a:pt x="500934" y="268762"/>
                  </a:lnTo>
                  <a:lnTo>
                    <a:pt x="500934" y="272477"/>
                  </a:lnTo>
                  <a:lnTo>
                    <a:pt x="512264" y="272477"/>
                  </a:lnTo>
                  <a:lnTo>
                    <a:pt x="512264" y="280092"/>
                  </a:lnTo>
                  <a:lnTo>
                    <a:pt x="515979" y="280092"/>
                  </a:lnTo>
                  <a:lnTo>
                    <a:pt x="515979" y="292165"/>
                  </a:lnTo>
                  <a:lnTo>
                    <a:pt x="521551" y="292165"/>
                  </a:lnTo>
                  <a:lnTo>
                    <a:pt x="521551" y="294394"/>
                  </a:lnTo>
                  <a:lnTo>
                    <a:pt x="536224" y="294394"/>
                  </a:lnTo>
                  <a:lnTo>
                    <a:pt x="536224" y="298109"/>
                  </a:lnTo>
                  <a:lnTo>
                    <a:pt x="560370" y="298109"/>
                  </a:lnTo>
                  <a:lnTo>
                    <a:pt x="560370" y="308696"/>
                  </a:lnTo>
                  <a:lnTo>
                    <a:pt x="565385" y="308696"/>
                  </a:lnTo>
                  <a:lnTo>
                    <a:pt x="565385" y="316683"/>
                  </a:lnTo>
                  <a:lnTo>
                    <a:pt x="568171" y="316683"/>
                  </a:lnTo>
                  <a:lnTo>
                    <a:pt x="568171" y="320583"/>
                  </a:lnTo>
                  <a:lnTo>
                    <a:pt x="571700" y="320583"/>
                  </a:lnTo>
                  <a:lnTo>
                    <a:pt x="571700" y="323926"/>
                  </a:lnTo>
                  <a:lnTo>
                    <a:pt x="575972" y="323926"/>
                  </a:lnTo>
                  <a:lnTo>
                    <a:pt x="575972" y="328941"/>
                  </a:lnTo>
                  <a:lnTo>
                    <a:pt x="578944" y="328941"/>
                  </a:lnTo>
                  <a:lnTo>
                    <a:pt x="578944" y="335442"/>
                  </a:lnTo>
                  <a:lnTo>
                    <a:pt x="582658" y="335442"/>
                  </a:lnTo>
                  <a:lnTo>
                    <a:pt x="582658" y="343986"/>
                  </a:lnTo>
                  <a:lnTo>
                    <a:pt x="601604" y="343986"/>
                  </a:lnTo>
                  <a:lnTo>
                    <a:pt x="601604" y="349372"/>
                  </a:lnTo>
                  <a:lnTo>
                    <a:pt x="605318" y="349372"/>
                  </a:lnTo>
                  <a:lnTo>
                    <a:pt x="605318" y="355502"/>
                  </a:lnTo>
                  <a:lnTo>
                    <a:pt x="608476" y="355502"/>
                  </a:lnTo>
                  <a:lnTo>
                    <a:pt x="608476" y="361631"/>
                  </a:lnTo>
                  <a:lnTo>
                    <a:pt x="612191" y="361631"/>
                  </a:lnTo>
                  <a:lnTo>
                    <a:pt x="612191" y="369618"/>
                  </a:lnTo>
                  <a:lnTo>
                    <a:pt x="632808" y="369618"/>
                  </a:lnTo>
                  <a:lnTo>
                    <a:pt x="632808" y="375747"/>
                  </a:lnTo>
                  <a:lnTo>
                    <a:pt x="634479" y="375747"/>
                  </a:lnTo>
                  <a:lnTo>
                    <a:pt x="634479" y="378905"/>
                  </a:lnTo>
                  <a:lnTo>
                    <a:pt x="648781" y="378905"/>
                  </a:lnTo>
                  <a:lnTo>
                    <a:pt x="648781" y="386148"/>
                  </a:lnTo>
                  <a:lnTo>
                    <a:pt x="654725" y="386148"/>
                  </a:lnTo>
                  <a:lnTo>
                    <a:pt x="654725" y="393021"/>
                  </a:lnTo>
                  <a:lnTo>
                    <a:pt x="666426" y="393021"/>
                  </a:lnTo>
                  <a:lnTo>
                    <a:pt x="666426" y="409366"/>
                  </a:lnTo>
                  <a:lnTo>
                    <a:pt x="670327" y="409366"/>
                  </a:lnTo>
                  <a:lnTo>
                    <a:pt x="670327" y="416981"/>
                  </a:lnTo>
                  <a:lnTo>
                    <a:pt x="674970" y="416981"/>
                  </a:lnTo>
                  <a:lnTo>
                    <a:pt x="674970" y="421253"/>
                  </a:lnTo>
                  <a:lnTo>
                    <a:pt x="690386" y="421253"/>
                  </a:lnTo>
                  <a:lnTo>
                    <a:pt x="690386" y="426453"/>
                  </a:lnTo>
                  <a:lnTo>
                    <a:pt x="693915" y="426453"/>
                  </a:lnTo>
                  <a:lnTo>
                    <a:pt x="693915" y="456543"/>
                  </a:lnTo>
                  <a:lnTo>
                    <a:pt x="698187" y="456543"/>
                  </a:lnTo>
                  <a:lnTo>
                    <a:pt x="698187" y="481803"/>
                  </a:lnTo>
                  <a:lnTo>
                    <a:pt x="701159" y="481803"/>
                  </a:lnTo>
                  <a:lnTo>
                    <a:pt x="701159" y="489976"/>
                  </a:lnTo>
                  <a:lnTo>
                    <a:pt x="704317" y="489976"/>
                  </a:lnTo>
                  <a:lnTo>
                    <a:pt x="704317" y="494433"/>
                  </a:lnTo>
                  <a:lnTo>
                    <a:pt x="708588" y="494433"/>
                  </a:lnTo>
                  <a:lnTo>
                    <a:pt x="708588" y="500934"/>
                  </a:lnTo>
                  <a:lnTo>
                    <a:pt x="711932" y="500934"/>
                  </a:lnTo>
                  <a:lnTo>
                    <a:pt x="711932" y="509478"/>
                  </a:lnTo>
                  <a:lnTo>
                    <a:pt x="716389" y="509478"/>
                  </a:lnTo>
                  <a:lnTo>
                    <a:pt x="716389" y="513564"/>
                  </a:lnTo>
                  <a:lnTo>
                    <a:pt x="727905" y="513564"/>
                  </a:lnTo>
                  <a:lnTo>
                    <a:pt x="727905" y="516722"/>
                  </a:lnTo>
                  <a:lnTo>
                    <a:pt x="738307" y="516722"/>
                  </a:lnTo>
                  <a:lnTo>
                    <a:pt x="738307" y="525452"/>
                  </a:lnTo>
                  <a:lnTo>
                    <a:pt x="744808" y="525452"/>
                  </a:lnTo>
                  <a:lnTo>
                    <a:pt x="744808" y="539939"/>
                  </a:lnTo>
                  <a:lnTo>
                    <a:pt x="751308" y="539939"/>
                  </a:lnTo>
                  <a:lnTo>
                    <a:pt x="751308" y="545325"/>
                  </a:lnTo>
                  <a:lnTo>
                    <a:pt x="756323" y="545325"/>
                  </a:lnTo>
                  <a:lnTo>
                    <a:pt x="756323" y="556470"/>
                  </a:lnTo>
                  <a:lnTo>
                    <a:pt x="779726" y="556470"/>
                  </a:lnTo>
                  <a:lnTo>
                    <a:pt x="779726" y="561484"/>
                  </a:lnTo>
                  <a:lnTo>
                    <a:pt x="789199" y="561484"/>
                  </a:lnTo>
                  <a:lnTo>
                    <a:pt x="789199" y="573743"/>
                  </a:lnTo>
                  <a:lnTo>
                    <a:pt x="799971" y="573743"/>
                  </a:lnTo>
                  <a:lnTo>
                    <a:pt x="799971" y="578015"/>
                  </a:lnTo>
                  <a:lnTo>
                    <a:pt x="804986" y="578015"/>
                  </a:lnTo>
                  <a:lnTo>
                    <a:pt x="804986" y="598632"/>
                  </a:lnTo>
                  <a:lnTo>
                    <a:pt x="810187" y="598632"/>
                  </a:lnTo>
                  <a:lnTo>
                    <a:pt x="810187" y="613119"/>
                  </a:lnTo>
                  <a:lnTo>
                    <a:pt x="829132" y="613119"/>
                  </a:lnTo>
                  <a:lnTo>
                    <a:pt x="829132" y="617949"/>
                  </a:lnTo>
                  <a:lnTo>
                    <a:pt x="835633" y="617949"/>
                  </a:lnTo>
                  <a:lnTo>
                    <a:pt x="835633" y="622035"/>
                  </a:lnTo>
                  <a:lnTo>
                    <a:pt x="841948" y="622035"/>
                  </a:lnTo>
                  <a:lnTo>
                    <a:pt x="841948" y="630022"/>
                  </a:lnTo>
                  <a:lnTo>
                    <a:pt x="862193" y="630022"/>
                  </a:lnTo>
                  <a:lnTo>
                    <a:pt x="862193" y="646367"/>
                  </a:lnTo>
                  <a:lnTo>
                    <a:pt x="879838" y="646367"/>
                  </a:lnTo>
                  <a:lnTo>
                    <a:pt x="879838" y="649710"/>
                  </a:lnTo>
                  <a:lnTo>
                    <a:pt x="886154" y="649710"/>
                  </a:lnTo>
                  <a:lnTo>
                    <a:pt x="886154" y="658439"/>
                  </a:lnTo>
                  <a:lnTo>
                    <a:pt x="902127" y="658439"/>
                  </a:lnTo>
                  <a:lnTo>
                    <a:pt x="902127" y="666055"/>
                  </a:lnTo>
                  <a:lnTo>
                    <a:pt x="917729" y="666055"/>
                  </a:lnTo>
                  <a:lnTo>
                    <a:pt x="917729" y="676085"/>
                  </a:lnTo>
                  <a:lnTo>
                    <a:pt x="922187" y="676085"/>
                  </a:lnTo>
                  <a:lnTo>
                    <a:pt x="922187" y="691129"/>
                  </a:lnTo>
                  <a:lnTo>
                    <a:pt x="928316" y="691129"/>
                  </a:lnTo>
                  <a:lnTo>
                    <a:pt x="928316" y="723448"/>
                  </a:lnTo>
                  <a:lnTo>
                    <a:pt x="943547" y="723448"/>
                  </a:lnTo>
                  <a:lnTo>
                    <a:pt x="943547" y="731806"/>
                  </a:lnTo>
                  <a:lnTo>
                    <a:pt x="948190" y="731806"/>
                  </a:lnTo>
                  <a:lnTo>
                    <a:pt x="948190" y="737935"/>
                  </a:lnTo>
                  <a:lnTo>
                    <a:pt x="966207" y="737935"/>
                  </a:lnTo>
                  <a:lnTo>
                    <a:pt x="966207" y="751680"/>
                  </a:lnTo>
                  <a:lnTo>
                    <a:pt x="973264" y="751680"/>
                  </a:lnTo>
                  <a:lnTo>
                    <a:pt x="973264" y="759481"/>
                  </a:lnTo>
                  <a:lnTo>
                    <a:pt x="978837" y="759481"/>
                  </a:lnTo>
                  <a:lnTo>
                    <a:pt x="978837" y="772668"/>
                  </a:lnTo>
                  <a:lnTo>
                    <a:pt x="988867" y="772668"/>
                  </a:lnTo>
                  <a:lnTo>
                    <a:pt x="988867" y="776197"/>
                  </a:lnTo>
                  <a:lnTo>
                    <a:pt x="997039" y="776197"/>
                  </a:lnTo>
                  <a:lnTo>
                    <a:pt x="997039" y="793471"/>
                  </a:lnTo>
                  <a:lnTo>
                    <a:pt x="1004097" y="793471"/>
                  </a:lnTo>
                  <a:lnTo>
                    <a:pt x="1004097" y="809444"/>
                  </a:lnTo>
                  <a:lnTo>
                    <a:pt x="1007626" y="809444"/>
                  </a:lnTo>
                  <a:lnTo>
                    <a:pt x="1007626" y="814459"/>
                  </a:lnTo>
                  <a:lnTo>
                    <a:pt x="1028986" y="814459"/>
                  </a:lnTo>
                  <a:lnTo>
                    <a:pt x="1028986" y="830061"/>
                  </a:lnTo>
                  <a:lnTo>
                    <a:pt x="1031772" y="830061"/>
                  </a:lnTo>
                  <a:lnTo>
                    <a:pt x="1031772" y="841948"/>
                  </a:lnTo>
                  <a:lnTo>
                    <a:pt x="1036601" y="841948"/>
                  </a:lnTo>
                  <a:lnTo>
                    <a:pt x="1036601" y="845663"/>
                  </a:lnTo>
                  <a:lnTo>
                    <a:pt x="1044588" y="845663"/>
                  </a:lnTo>
                  <a:lnTo>
                    <a:pt x="1044588" y="860150"/>
                  </a:lnTo>
                  <a:lnTo>
                    <a:pt x="1047002" y="860150"/>
                  </a:lnTo>
                  <a:lnTo>
                    <a:pt x="1047002" y="880024"/>
                  </a:lnTo>
                  <a:lnTo>
                    <a:pt x="1053689" y="880024"/>
                  </a:lnTo>
                  <a:lnTo>
                    <a:pt x="1053689" y="883925"/>
                  </a:lnTo>
                  <a:lnTo>
                    <a:pt x="1057775" y="883925"/>
                  </a:lnTo>
                  <a:lnTo>
                    <a:pt x="1057775" y="888754"/>
                  </a:lnTo>
                  <a:lnTo>
                    <a:pt x="1062790" y="888754"/>
                  </a:lnTo>
                  <a:lnTo>
                    <a:pt x="1062790" y="893398"/>
                  </a:lnTo>
                  <a:lnTo>
                    <a:pt x="1067991" y="893398"/>
                  </a:lnTo>
                  <a:lnTo>
                    <a:pt x="1067991" y="898412"/>
                  </a:lnTo>
                  <a:lnTo>
                    <a:pt x="1072820" y="898412"/>
                  </a:lnTo>
                  <a:lnTo>
                    <a:pt x="1072820" y="902870"/>
                  </a:lnTo>
                  <a:lnTo>
                    <a:pt x="1105881" y="902870"/>
                  </a:lnTo>
                  <a:lnTo>
                    <a:pt x="1105881" y="915686"/>
                  </a:lnTo>
                  <a:lnTo>
                    <a:pt x="1109224" y="915686"/>
                  </a:lnTo>
                  <a:lnTo>
                    <a:pt x="1109224" y="929802"/>
                  </a:lnTo>
                  <a:lnTo>
                    <a:pt x="1113311" y="929802"/>
                  </a:lnTo>
                  <a:lnTo>
                    <a:pt x="1113311" y="934260"/>
                  </a:lnTo>
                  <a:lnTo>
                    <a:pt x="1124826" y="934260"/>
                  </a:lnTo>
                  <a:lnTo>
                    <a:pt x="1124826" y="942061"/>
                  </a:lnTo>
                  <a:lnTo>
                    <a:pt x="1143957" y="942061"/>
                  </a:lnTo>
                  <a:lnTo>
                    <a:pt x="1143957" y="946518"/>
                  </a:lnTo>
                  <a:lnTo>
                    <a:pt x="1153801" y="946518"/>
                  </a:lnTo>
                  <a:lnTo>
                    <a:pt x="1153801" y="954133"/>
                  </a:lnTo>
                  <a:lnTo>
                    <a:pt x="1158816" y="954133"/>
                  </a:lnTo>
                  <a:lnTo>
                    <a:pt x="1158816" y="958963"/>
                  </a:lnTo>
                  <a:lnTo>
                    <a:pt x="1163831" y="958963"/>
                  </a:lnTo>
                  <a:lnTo>
                    <a:pt x="1163831" y="968250"/>
                  </a:lnTo>
                  <a:lnTo>
                    <a:pt x="1167174" y="968250"/>
                  </a:lnTo>
                  <a:lnTo>
                    <a:pt x="1167174" y="974565"/>
                  </a:lnTo>
                  <a:lnTo>
                    <a:pt x="1174975" y="974565"/>
                  </a:lnTo>
                  <a:lnTo>
                    <a:pt x="1174975" y="979580"/>
                  </a:lnTo>
                  <a:lnTo>
                    <a:pt x="1182591" y="979580"/>
                  </a:lnTo>
                  <a:lnTo>
                    <a:pt x="1182591" y="983852"/>
                  </a:lnTo>
                  <a:lnTo>
                    <a:pt x="1188349" y="983852"/>
                  </a:lnTo>
                  <a:lnTo>
                    <a:pt x="1188349" y="992210"/>
                  </a:lnTo>
                  <a:lnTo>
                    <a:pt x="1192435" y="992210"/>
                  </a:lnTo>
                  <a:lnTo>
                    <a:pt x="1192435" y="1004283"/>
                  </a:lnTo>
                  <a:lnTo>
                    <a:pt x="1227911" y="1004283"/>
                  </a:lnTo>
                  <a:lnTo>
                    <a:pt x="1227911" y="1035115"/>
                  </a:lnTo>
                  <a:lnTo>
                    <a:pt x="1232183" y="1035115"/>
                  </a:lnTo>
                  <a:lnTo>
                    <a:pt x="1232183" y="1038830"/>
                  </a:lnTo>
                  <a:lnTo>
                    <a:pt x="1242213" y="1038830"/>
                  </a:lnTo>
                  <a:lnTo>
                    <a:pt x="1242213" y="1049417"/>
                  </a:lnTo>
                  <a:lnTo>
                    <a:pt x="1248899" y="1049417"/>
                  </a:lnTo>
                  <a:lnTo>
                    <a:pt x="1248899" y="1064276"/>
                  </a:lnTo>
                  <a:lnTo>
                    <a:pt x="1271745" y="1064276"/>
                  </a:lnTo>
                  <a:lnTo>
                    <a:pt x="1271745" y="1082107"/>
                  </a:lnTo>
                  <a:lnTo>
                    <a:pt x="1276760" y="1082107"/>
                  </a:lnTo>
                  <a:lnTo>
                    <a:pt x="1276760" y="1085636"/>
                  </a:lnTo>
                  <a:lnTo>
                    <a:pt x="1292733" y="1085636"/>
                  </a:lnTo>
                  <a:lnTo>
                    <a:pt x="1292733" y="1088422"/>
                  </a:lnTo>
                  <a:lnTo>
                    <a:pt x="1350126" y="1088422"/>
                  </a:lnTo>
                  <a:lnTo>
                    <a:pt x="1350126" y="1094365"/>
                  </a:lnTo>
                  <a:lnTo>
                    <a:pt x="1355141" y="1094365"/>
                  </a:lnTo>
                  <a:lnTo>
                    <a:pt x="1355141" y="1097523"/>
                  </a:lnTo>
                  <a:lnTo>
                    <a:pt x="1362199" y="1097523"/>
                  </a:lnTo>
                  <a:lnTo>
                    <a:pt x="1362199" y="1102724"/>
                  </a:lnTo>
                  <a:lnTo>
                    <a:pt x="1419220" y="1102724"/>
                  </a:lnTo>
                  <a:lnTo>
                    <a:pt x="1419220" y="1106438"/>
                  </a:lnTo>
                  <a:lnTo>
                    <a:pt x="1422935" y="1106438"/>
                  </a:lnTo>
                  <a:lnTo>
                    <a:pt x="1422935" y="1115168"/>
                  </a:lnTo>
                  <a:lnTo>
                    <a:pt x="1429993" y="1115168"/>
                  </a:lnTo>
                  <a:lnTo>
                    <a:pt x="1429993" y="1124826"/>
                  </a:lnTo>
                  <a:lnTo>
                    <a:pt x="1434822" y="1124826"/>
                  </a:lnTo>
                  <a:lnTo>
                    <a:pt x="1434822" y="1128170"/>
                  </a:lnTo>
                  <a:lnTo>
                    <a:pt x="1467884" y="1128170"/>
                  </a:lnTo>
                  <a:lnTo>
                    <a:pt x="1467884" y="1131513"/>
                  </a:lnTo>
                  <a:lnTo>
                    <a:pt x="1472341" y="1131513"/>
                  </a:lnTo>
                  <a:lnTo>
                    <a:pt x="1472341" y="1142286"/>
                  </a:lnTo>
                  <a:lnTo>
                    <a:pt x="1503917" y="1142286"/>
                  </a:lnTo>
                  <a:lnTo>
                    <a:pt x="1503917" y="1150830"/>
                  </a:lnTo>
                  <a:lnTo>
                    <a:pt x="1507446" y="1150830"/>
                  </a:lnTo>
                  <a:lnTo>
                    <a:pt x="1507446" y="1158073"/>
                  </a:lnTo>
                  <a:lnTo>
                    <a:pt x="1550908" y="1158073"/>
                  </a:lnTo>
                  <a:lnTo>
                    <a:pt x="1550908" y="1161417"/>
                  </a:lnTo>
                  <a:lnTo>
                    <a:pt x="1558709" y="1161417"/>
                  </a:lnTo>
                  <a:lnTo>
                    <a:pt x="1558709" y="1166060"/>
                  </a:lnTo>
                  <a:lnTo>
                    <a:pt x="1573383" y="1166060"/>
                  </a:lnTo>
                  <a:lnTo>
                    <a:pt x="1573383" y="1171261"/>
                  </a:lnTo>
                  <a:lnTo>
                    <a:pt x="1576911" y="1171261"/>
                  </a:lnTo>
                  <a:lnTo>
                    <a:pt x="1576911" y="1181848"/>
                  </a:lnTo>
                  <a:lnTo>
                    <a:pt x="1582669" y="1181848"/>
                  </a:lnTo>
                  <a:lnTo>
                    <a:pt x="1582669" y="1186120"/>
                  </a:lnTo>
                  <a:lnTo>
                    <a:pt x="1639319" y="1186120"/>
                  </a:lnTo>
                  <a:lnTo>
                    <a:pt x="1639319" y="1196893"/>
                  </a:lnTo>
                  <a:lnTo>
                    <a:pt x="1643963" y="1196893"/>
                  </a:lnTo>
                  <a:lnTo>
                    <a:pt x="1643963" y="1200607"/>
                  </a:lnTo>
                  <a:lnTo>
                    <a:pt x="1662722" y="1200607"/>
                  </a:lnTo>
                  <a:lnTo>
                    <a:pt x="1662722" y="1203951"/>
                  </a:lnTo>
                  <a:lnTo>
                    <a:pt x="1679624" y="1203951"/>
                  </a:lnTo>
                  <a:lnTo>
                    <a:pt x="1679624" y="1216209"/>
                  </a:lnTo>
                  <a:lnTo>
                    <a:pt x="1731817" y="1216209"/>
                  </a:lnTo>
                  <a:lnTo>
                    <a:pt x="1731817" y="1233854"/>
                  </a:lnTo>
                  <a:lnTo>
                    <a:pt x="1764878" y="1233854"/>
                  </a:lnTo>
                  <a:lnTo>
                    <a:pt x="1764878" y="1251499"/>
                  </a:lnTo>
                  <a:lnTo>
                    <a:pt x="1831743" y="1251499"/>
                  </a:lnTo>
                  <a:lnTo>
                    <a:pt x="1831743" y="1262458"/>
                  </a:lnTo>
                  <a:lnTo>
                    <a:pt x="1858861" y="1262458"/>
                  </a:lnTo>
                  <a:lnTo>
                    <a:pt x="1858861" y="1271373"/>
                  </a:lnTo>
                  <a:lnTo>
                    <a:pt x="1867776" y="1271373"/>
                  </a:lnTo>
                  <a:lnTo>
                    <a:pt x="1867776" y="1284375"/>
                  </a:lnTo>
                  <a:lnTo>
                    <a:pt x="1871677" y="1284375"/>
                  </a:lnTo>
                  <a:lnTo>
                    <a:pt x="1871677" y="1287904"/>
                  </a:lnTo>
                  <a:lnTo>
                    <a:pt x="1894337" y="1287904"/>
                  </a:lnTo>
                  <a:lnTo>
                    <a:pt x="1894337" y="1303134"/>
                  </a:lnTo>
                  <a:lnTo>
                    <a:pt x="1898794" y="1303134"/>
                  </a:lnTo>
                  <a:lnTo>
                    <a:pt x="1898794" y="1306849"/>
                  </a:lnTo>
                  <a:lnTo>
                    <a:pt x="1911610" y="1306849"/>
                  </a:lnTo>
                  <a:lnTo>
                    <a:pt x="1911610" y="1343068"/>
                  </a:lnTo>
                  <a:lnTo>
                    <a:pt x="1932599" y="1343068"/>
                  </a:lnTo>
                  <a:cubicBezTo>
                    <a:pt x="1932599" y="1343068"/>
                    <a:pt x="1932599" y="1347897"/>
                    <a:pt x="1932599" y="1347897"/>
                  </a:cubicBezTo>
                  <a:lnTo>
                    <a:pt x="2039398" y="1347897"/>
                  </a:lnTo>
                  <a:lnTo>
                    <a:pt x="2039398" y="1369443"/>
                  </a:lnTo>
                  <a:lnTo>
                    <a:pt x="2073016" y="1369443"/>
                  </a:lnTo>
                  <a:lnTo>
                    <a:pt x="2073016" y="1395446"/>
                  </a:lnTo>
                  <a:lnTo>
                    <a:pt x="2209719" y="1395446"/>
                  </a:lnTo>
                  <a:lnTo>
                    <a:pt x="2209719" y="1419592"/>
                  </a:lnTo>
                  <a:lnTo>
                    <a:pt x="2214363" y="1419592"/>
                  </a:lnTo>
                  <a:lnTo>
                    <a:pt x="2214363" y="1423307"/>
                  </a:lnTo>
                  <a:lnTo>
                    <a:pt x="2226435" y="1423307"/>
                  </a:lnTo>
                  <a:lnTo>
                    <a:pt x="2226435" y="1448195"/>
                  </a:lnTo>
                  <a:lnTo>
                    <a:pt x="2232193" y="1448195"/>
                  </a:lnTo>
                  <a:lnTo>
                    <a:pt x="2232193" y="1453953"/>
                  </a:lnTo>
                  <a:lnTo>
                    <a:pt x="2482939" y="1453953"/>
                  </a:lnTo>
                  <a:lnTo>
                    <a:pt x="2482939" y="1493701"/>
                  </a:lnTo>
                  <a:lnTo>
                    <a:pt x="2862587" y="1493701"/>
                  </a:lnTo>
                  <a:lnTo>
                    <a:pt x="2862587" y="1564839"/>
                  </a:lnTo>
                  <a:lnTo>
                    <a:pt x="3338817" y="1564839"/>
                  </a:lnTo>
                </a:path>
              </a:pathLst>
            </a:custGeom>
            <a:noFill/>
            <a:ln w="18568" cap="flat">
              <a:solidFill>
                <a:srgbClr val="5D82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noProof="0" dirty="0"/>
            </a:p>
          </p:txBody>
        </p:sp>
      </p:grpSp>
      <p:sp>
        <p:nvSpPr>
          <p:cNvPr id="247" name="Freeform 246">
            <a:extLst>
              <a:ext uri="{FF2B5EF4-FFF2-40B4-BE49-F238E27FC236}">
                <a16:creationId xmlns:a16="http://schemas.microsoft.com/office/drawing/2014/main" id="{6767A3CA-68BA-7E21-BC1B-362201915F9D}"/>
              </a:ext>
            </a:extLst>
          </p:cNvPr>
          <p:cNvSpPr/>
          <p:nvPr/>
        </p:nvSpPr>
        <p:spPr>
          <a:xfrm>
            <a:off x="6825999" y="1566178"/>
            <a:ext cx="3273438" cy="1575982"/>
          </a:xfrm>
          <a:custGeom>
            <a:avLst/>
            <a:gdLst>
              <a:gd name="connsiteX0" fmla="*/ 0 w 3273438"/>
              <a:gd name="connsiteY0" fmla="*/ 28418 h 1575982"/>
              <a:gd name="connsiteX1" fmla="*/ 54607 w 3273438"/>
              <a:gd name="connsiteY1" fmla="*/ 28418 h 1575982"/>
              <a:gd name="connsiteX2" fmla="*/ 27303 w 3273438"/>
              <a:gd name="connsiteY2" fmla="*/ 0 h 1575982"/>
              <a:gd name="connsiteX3" fmla="*/ 27303 w 3273438"/>
              <a:gd name="connsiteY3" fmla="*/ 54607 h 1575982"/>
              <a:gd name="connsiteX4" fmla="*/ 27303 w 3273438"/>
              <a:gd name="connsiteY4" fmla="*/ 28418 h 1575982"/>
              <a:gd name="connsiteX5" fmla="*/ 82096 w 3273438"/>
              <a:gd name="connsiteY5" fmla="*/ 28418 h 1575982"/>
              <a:gd name="connsiteX6" fmla="*/ 54607 w 3273438"/>
              <a:gd name="connsiteY6" fmla="*/ 0 h 1575982"/>
              <a:gd name="connsiteX7" fmla="*/ 54607 w 3273438"/>
              <a:gd name="connsiteY7" fmla="*/ 54607 h 1575982"/>
              <a:gd name="connsiteX8" fmla="*/ 279535 w 3273438"/>
              <a:gd name="connsiteY8" fmla="*/ 148218 h 1575982"/>
              <a:gd name="connsiteX9" fmla="*/ 334328 w 3273438"/>
              <a:gd name="connsiteY9" fmla="*/ 148218 h 1575982"/>
              <a:gd name="connsiteX10" fmla="*/ 306838 w 3273438"/>
              <a:gd name="connsiteY10" fmla="*/ 119615 h 1575982"/>
              <a:gd name="connsiteX11" fmla="*/ 306838 w 3273438"/>
              <a:gd name="connsiteY11" fmla="*/ 174222 h 1575982"/>
              <a:gd name="connsiteX12" fmla="*/ 353644 w 3273438"/>
              <a:gd name="connsiteY12" fmla="*/ 182766 h 1575982"/>
              <a:gd name="connsiteX13" fmla="*/ 408251 w 3273438"/>
              <a:gd name="connsiteY13" fmla="*/ 182766 h 1575982"/>
              <a:gd name="connsiteX14" fmla="*/ 380948 w 3273438"/>
              <a:gd name="connsiteY14" fmla="*/ 154348 h 1575982"/>
              <a:gd name="connsiteX15" fmla="*/ 380948 w 3273438"/>
              <a:gd name="connsiteY15" fmla="*/ 208955 h 1575982"/>
              <a:gd name="connsiteX16" fmla="*/ 363860 w 3273438"/>
              <a:gd name="connsiteY16" fmla="*/ 193724 h 1575982"/>
              <a:gd name="connsiteX17" fmla="*/ 418652 w 3273438"/>
              <a:gd name="connsiteY17" fmla="*/ 193724 h 1575982"/>
              <a:gd name="connsiteX18" fmla="*/ 391163 w 3273438"/>
              <a:gd name="connsiteY18" fmla="*/ 165306 h 1575982"/>
              <a:gd name="connsiteX19" fmla="*/ 391163 w 3273438"/>
              <a:gd name="connsiteY19" fmla="*/ 219913 h 1575982"/>
              <a:gd name="connsiteX20" fmla="*/ 546625 w 3273438"/>
              <a:gd name="connsiteY20" fmla="*/ 451713 h 1575982"/>
              <a:gd name="connsiteX21" fmla="*/ 601418 w 3273438"/>
              <a:gd name="connsiteY21" fmla="*/ 451713 h 1575982"/>
              <a:gd name="connsiteX22" fmla="*/ 573929 w 3273438"/>
              <a:gd name="connsiteY22" fmla="*/ 423296 h 1575982"/>
              <a:gd name="connsiteX23" fmla="*/ 573929 w 3273438"/>
              <a:gd name="connsiteY23" fmla="*/ 477903 h 1575982"/>
              <a:gd name="connsiteX24" fmla="*/ 564828 w 3273438"/>
              <a:gd name="connsiteY24" fmla="*/ 487747 h 1575982"/>
              <a:gd name="connsiteX25" fmla="*/ 619435 w 3273438"/>
              <a:gd name="connsiteY25" fmla="*/ 487747 h 1575982"/>
              <a:gd name="connsiteX26" fmla="*/ 592131 w 3273438"/>
              <a:gd name="connsiteY26" fmla="*/ 459143 h 1575982"/>
              <a:gd name="connsiteX27" fmla="*/ 592131 w 3273438"/>
              <a:gd name="connsiteY27" fmla="*/ 513750 h 1575982"/>
              <a:gd name="connsiteX28" fmla="*/ 945776 w 3273438"/>
              <a:gd name="connsiteY28" fmla="*/ 791613 h 1575982"/>
              <a:gd name="connsiteX29" fmla="*/ 1000383 w 3273438"/>
              <a:gd name="connsiteY29" fmla="*/ 791613 h 1575982"/>
              <a:gd name="connsiteX30" fmla="*/ 973079 w 3273438"/>
              <a:gd name="connsiteY30" fmla="*/ 763010 h 1575982"/>
              <a:gd name="connsiteX31" fmla="*/ 973079 w 3273438"/>
              <a:gd name="connsiteY31" fmla="*/ 817617 h 1575982"/>
              <a:gd name="connsiteX32" fmla="*/ 730691 w 3273438"/>
              <a:gd name="connsiteY32" fmla="*/ 623521 h 1575982"/>
              <a:gd name="connsiteX33" fmla="*/ 785484 w 3273438"/>
              <a:gd name="connsiteY33" fmla="*/ 623521 h 1575982"/>
              <a:gd name="connsiteX34" fmla="*/ 757995 w 3273438"/>
              <a:gd name="connsiteY34" fmla="*/ 594917 h 1575982"/>
              <a:gd name="connsiteX35" fmla="*/ 757995 w 3273438"/>
              <a:gd name="connsiteY35" fmla="*/ 649524 h 1575982"/>
              <a:gd name="connsiteX36" fmla="*/ 791799 w 3273438"/>
              <a:gd name="connsiteY36" fmla="*/ 698744 h 1575982"/>
              <a:gd name="connsiteX37" fmla="*/ 846406 w 3273438"/>
              <a:gd name="connsiteY37" fmla="*/ 698744 h 1575982"/>
              <a:gd name="connsiteX38" fmla="*/ 819103 w 3273438"/>
              <a:gd name="connsiteY38" fmla="*/ 670327 h 1575982"/>
              <a:gd name="connsiteX39" fmla="*/ 819103 w 3273438"/>
              <a:gd name="connsiteY39" fmla="*/ 724933 h 1575982"/>
              <a:gd name="connsiteX40" fmla="*/ 888568 w 3273438"/>
              <a:gd name="connsiteY40" fmla="*/ 754652 h 1575982"/>
              <a:gd name="connsiteX41" fmla="*/ 943175 w 3273438"/>
              <a:gd name="connsiteY41" fmla="*/ 754652 h 1575982"/>
              <a:gd name="connsiteX42" fmla="*/ 915872 w 3273438"/>
              <a:gd name="connsiteY42" fmla="*/ 726234 h 1575982"/>
              <a:gd name="connsiteX43" fmla="*/ 915872 w 3273438"/>
              <a:gd name="connsiteY43" fmla="*/ 781026 h 1575982"/>
              <a:gd name="connsiteX44" fmla="*/ 884297 w 3273438"/>
              <a:gd name="connsiteY44" fmla="*/ 754652 h 1575982"/>
              <a:gd name="connsiteX45" fmla="*/ 938903 w 3273438"/>
              <a:gd name="connsiteY45" fmla="*/ 754652 h 1575982"/>
              <a:gd name="connsiteX46" fmla="*/ 911599 w 3273438"/>
              <a:gd name="connsiteY46" fmla="*/ 726234 h 1575982"/>
              <a:gd name="connsiteX47" fmla="*/ 911599 w 3273438"/>
              <a:gd name="connsiteY47" fmla="*/ 781026 h 1575982"/>
              <a:gd name="connsiteX48" fmla="*/ 846406 w 3273438"/>
              <a:gd name="connsiteY48" fmla="*/ 742764 h 1575982"/>
              <a:gd name="connsiteX49" fmla="*/ 901013 w 3273438"/>
              <a:gd name="connsiteY49" fmla="*/ 742764 h 1575982"/>
              <a:gd name="connsiteX50" fmla="*/ 873709 w 3273438"/>
              <a:gd name="connsiteY50" fmla="*/ 714161 h 1575982"/>
              <a:gd name="connsiteX51" fmla="*/ 873709 w 3273438"/>
              <a:gd name="connsiteY51" fmla="*/ 768768 h 1575982"/>
              <a:gd name="connsiteX52" fmla="*/ 864051 w 3273438"/>
              <a:gd name="connsiteY52" fmla="*/ 742764 h 1575982"/>
              <a:gd name="connsiteX53" fmla="*/ 918658 w 3273438"/>
              <a:gd name="connsiteY53" fmla="*/ 742764 h 1575982"/>
              <a:gd name="connsiteX54" fmla="*/ 891540 w 3273438"/>
              <a:gd name="connsiteY54" fmla="*/ 714161 h 1575982"/>
              <a:gd name="connsiteX55" fmla="*/ 891540 w 3273438"/>
              <a:gd name="connsiteY55" fmla="*/ 768768 h 1575982"/>
              <a:gd name="connsiteX56" fmla="*/ 915872 w 3273438"/>
              <a:gd name="connsiteY56" fmla="*/ 766353 h 1575982"/>
              <a:gd name="connsiteX57" fmla="*/ 970478 w 3273438"/>
              <a:gd name="connsiteY57" fmla="*/ 766353 h 1575982"/>
              <a:gd name="connsiteX58" fmla="*/ 943175 w 3273438"/>
              <a:gd name="connsiteY58" fmla="*/ 737935 h 1575982"/>
              <a:gd name="connsiteX59" fmla="*/ 943175 w 3273438"/>
              <a:gd name="connsiteY59" fmla="*/ 792728 h 1575982"/>
              <a:gd name="connsiteX60" fmla="*/ 929059 w 3273438"/>
              <a:gd name="connsiteY60" fmla="*/ 773597 h 1575982"/>
              <a:gd name="connsiteX61" fmla="*/ 983666 w 3273438"/>
              <a:gd name="connsiteY61" fmla="*/ 773597 h 1575982"/>
              <a:gd name="connsiteX62" fmla="*/ 956362 w 3273438"/>
              <a:gd name="connsiteY62" fmla="*/ 745179 h 1575982"/>
              <a:gd name="connsiteX63" fmla="*/ 956362 w 3273438"/>
              <a:gd name="connsiteY63" fmla="*/ 799786 h 1575982"/>
              <a:gd name="connsiteX64" fmla="*/ 956362 w 3273438"/>
              <a:gd name="connsiteY64" fmla="*/ 797371 h 1575982"/>
              <a:gd name="connsiteX65" fmla="*/ 1010969 w 3273438"/>
              <a:gd name="connsiteY65" fmla="*/ 797371 h 1575982"/>
              <a:gd name="connsiteX66" fmla="*/ 983666 w 3273438"/>
              <a:gd name="connsiteY66" fmla="*/ 768953 h 1575982"/>
              <a:gd name="connsiteX67" fmla="*/ 983666 w 3273438"/>
              <a:gd name="connsiteY67" fmla="*/ 823560 h 1575982"/>
              <a:gd name="connsiteX68" fmla="*/ 977537 w 3273438"/>
              <a:gd name="connsiteY68" fmla="*/ 809444 h 1575982"/>
              <a:gd name="connsiteX69" fmla="*/ 1032143 w 3273438"/>
              <a:gd name="connsiteY69" fmla="*/ 809444 h 1575982"/>
              <a:gd name="connsiteX70" fmla="*/ 1004840 w 3273438"/>
              <a:gd name="connsiteY70" fmla="*/ 780840 h 1575982"/>
              <a:gd name="connsiteX71" fmla="*/ 1004840 w 3273438"/>
              <a:gd name="connsiteY71" fmla="*/ 835447 h 1575982"/>
              <a:gd name="connsiteX72" fmla="*/ 1000383 w 3273438"/>
              <a:gd name="connsiteY72" fmla="*/ 846220 h 1575982"/>
              <a:gd name="connsiteX73" fmla="*/ 1054989 w 3273438"/>
              <a:gd name="connsiteY73" fmla="*/ 846220 h 1575982"/>
              <a:gd name="connsiteX74" fmla="*/ 1027685 w 3273438"/>
              <a:gd name="connsiteY74" fmla="*/ 817802 h 1575982"/>
              <a:gd name="connsiteX75" fmla="*/ 1027685 w 3273438"/>
              <a:gd name="connsiteY75" fmla="*/ 872409 h 1575982"/>
              <a:gd name="connsiteX76" fmla="*/ 1010969 w 3273438"/>
              <a:gd name="connsiteY76" fmla="*/ 861079 h 1575982"/>
              <a:gd name="connsiteX77" fmla="*/ 1065576 w 3273438"/>
              <a:gd name="connsiteY77" fmla="*/ 861079 h 1575982"/>
              <a:gd name="connsiteX78" fmla="*/ 1038458 w 3273438"/>
              <a:gd name="connsiteY78" fmla="*/ 832475 h 1575982"/>
              <a:gd name="connsiteX79" fmla="*/ 1038458 w 3273438"/>
              <a:gd name="connsiteY79" fmla="*/ 887082 h 1575982"/>
              <a:gd name="connsiteX80" fmla="*/ 1027685 w 3273438"/>
              <a:gd name="connsiteY80" fmla="*/ 882996 h 1575982"/>
              <a:gd name="connsiteX81" fmla="*/ 1082292 w 3273438"/>
              <a:gd name="connsiteY81" fmla="*/ 882996 h 1575982"/>
              <a:gd name="connsiteX82" fmla="*/ 1054989 w 3273438"/>
              <a:gd name="connsiteY82" fmla="*/ 854578 h 1575982"/>
              <a:gd name="connsiteX83" fmla="*/ 1054989 w 3273438"/>
              <a:gd name="connsiteY83" fmla="*/ 909185 h 1575982"/>
              <a:gd name="connsiteX84" fmla="*/ 1048303 w 3273438"/>
              <a:gd name="connsiteY84" fmla="*/ 923858 h 1575982"/>
              <a:gd name="connsiteX85" fmla="*/ 1102909 w 3273438"/>
              <a:gd name="connsiteY85" fmla="*/ 923858 h 1575982"/>
              <a:gd name="connsiteX86" fmla="*/ 1075606 w 3273438"/>
              <a:gd name="connsiteY86" fmla="*/ 895255 h 1575982"/>
              <a:gd name="connsiteX87" fmla="*/ 1075606 w 3273438"/>
              <a:gd name="connsiteY87" fmla="*/ 949862 h 1575982"/>
              <a:gd name="connsiteX88" fmla="*/ 1057589 w 3273438"/>
              <a:gd name="connsiteY88" fmla="*/ 927759 h 1575982"/>
              <a:gd name="connsiteX89" fmla="*/ 1112196 w 3273438"/>
              <a:gd name="connsiteY89" fmla="*/ 927759 h 1575982"/>
              <a:gd name="connsiteX90" fmla="*/ 1085079 w 3273438"/>
              <a:gd name="connsiteY90" fmla="*/ 899155 h 1575982"/>
              <a:gd name="connsiteX91" fmla="*/ 1085079 w 3273438"/>
              <a:gd name="connsiteY91" fmla="*/ 953762 h 1575982"/>
              <a:gd name="connsiteX92" fmla="*/ 1070034 w 3273438"/>
              <a:gd name="connsiteY92" fmla="*/ 927759 h 1575982"/>
              <a:gd name="connsiteX93" fmla="*/ 1124640 w 3273438"/>
              <a:gd name="connsiteY93" fmla="*/ 927759 h 1575982"/>
              <a:gd name="connsiteX94" fmla="*/ 1097337 w 3273438"/>
              <a:gd name="connsiteY94" fmla="*/ 899155 h 1575982"/>
              <a:gd name="connsiteX95" fmla="*/ 1097337 w 3273438"/>
              <a:gd name="connsiteY95" fmla="*/ 953762 h 1575982"/>
              <a:gd name="connsiteX96" fmla="*/ 1087122 w 3273438"/>
              <a:gd name="connsiteY96" fmla="*/ 934817 h 1575982"/>
              <a:gd name="connsiteX97" fmla="*/ 1141728 w 3273438"/>
              <a:gd name="connsiteY97" fmla="*/ 934817 h 1575982"/>
              <a:gd name="connsiteX98" fmla="*/ 1114425 w 3273438"/>
              <a:gd name="connsiteY98" fmla="*/ 906399 h 1575982"/>
              <a:gd name="connsiteX99" fmla="*/ 1114425 w 3273438"/>
              <a:gd name="connsiteY99" fmla="*/ 961006 h 1575982"/>
              <a:gd name="connsiteX100" fmla="*/ 1093994 w 3273438"/>
              <a:gd name="connsiteY100" fmla="*/ 945775 h 1575982"/>
              <a:gd name="connsiteX101" fmla="*/ 1148601 w 3273438"/>
              <a:gd name="connsiteY101" fmla="*/ 945775 h 1575982"/>
              <a:gd name="connsiteX102" fmla="*/ 1121297 w 3273438"/>
              <a:gd name="connsiteY102" fmla="*/ 917358 h 1575982"/>
              <a:gd name="connsiteX103" fmla="*/ 1121297 w 3273438"/>
              <a:gd name="connsiteY103" fmla="*/ 971964 h 1575982"/>
              <a:gd name="connsiteX104" fmla="*/ 1124640 w 3273438"/>
              <a:gd name="connsiteY104" fmla="*/ 961006 h 1575982"/>
              <a:gd name="connsiteX105" fmla="*/ 1179247 w 3273438"/>
              <a:gd name="connsiteY105" fmla="*/ 961006 h 1575982"/>
              <a:gd name="connsiteX106" fmla="*/ 1151944 w 3273438"/>
              <a:gd name="connsiteY106" fmla="*/ 932588 h 1575982"/>
              <a:gd name="connsiteX107" fmla="*/ 1151944 w 3273438"/>
              <a:gd name="connsiteY107" fmla="*/ 987195 h 1575982"/>
              <a:gd name="connsiteX108" fmla="*/ 1145443 w 3273438"/>
              <a:gd name="connsiteY108" fmla="*/ 972893 h 1575982"/>
              <a:gd name="connsiteX109" fmla="*/ 1200050 w 3273438"/>
              <a:gd name="connsiteY109" fmla="*/ 972893 h 1575982"/>
              <a:gd name="connsiteX110" fmla="*/ 1172747 w 3273438"/>
              <a:gd name="connsiteY110" fmla="*/ 944289 h 1575982"/>
              <a:gd name="connsiteX111" fmla="*/ 1172747 w 3273438"/>
              <a:gd name="connsiteY111" fmla="*/ 998896 h 1575982"/>
              <a:gd name="connsiteX112" fmla="*/ 1175718 w 3273438"/>
              <a:gd name="connsiteY112" fmla="*/ 1003168 h 1575982"/>
              <a:gd name="connsiteX113" fmla="*/ 1230325 w 3273438"/>
              <a:gd name="connsiteY113" fmla="*/ 1003168 h 1575982"/>
              <a:gd name="connsiteX114" fmla="*/ 1203022 w 3273438"/>
              <a:gd name="connsiteY114" fmla="*/ 974750 h 1575982"/>
              <a:gd name="connsiteX115" fmla="*/ 1203022 w 3273438"/>
              <a:gd name="connsiteY115" fmla="*/ 1029357 h 1575982"/>
              <a:gd name="connsiteX116" fmla="*/ 1230325 w 3273438"/>
              <a:gd name="connsiteY116" fmla="*/ 1033629 h 1575982"/>
              <a:gd name="connsiteX117" fmla="*/ 1284932 w 3273438"/>
              <a:gd name="connsiteY117" fmla="*/ 1033629 h 1575982"/>
              <a:gd name="connsiteX118" fmla="*/ 1257629 w 3273438"/>
              <a:gd name="connsiteY118" fmla="*/ 1005211 h 1575982"/>
              <a:gd name="connsiteX119" fmla="*/ 1257629 w 3273438"/>
              <a:gd name="connsiteY119" fmla="*/ 1059818 h 1575982"/>
              <a:gd name="connsiteX120" fmla="*/ 1306849 w 3273438"/>
              <a:gd name="connsiteY120" fmla="*/ 1047745 h 1575982"/>
              <a:gd name="connsiteX121" fmla="*/ 1361456 w 3273438"/>
              <a:gd name="connsiteY121" fmla="*/ 1047745 h 1575982"/>
              <a:gd name="connsiteX122" fmla="*/ 1334338 w 3273438"/>
              <a:gd name="connsiteY122" fmla="*/ 1019328 h 1575982"/>
              <a:gd name="connsiteX123" fmla="*/ 1334338 w 3273438"/>
              <a:gd name="connsiteY123" fmla="*/ 1073934 h 1575982"/>
              <a:gd name="connsiteX124" fmla="*/ 1265987 w 3273438"/>
              <a:gd name="connsiteY124" fmla="*/ 1033629 h 1575982"/>
              <a:gd name="connsiteX125" fmla="*/ 1320594 w 3273438"/>
              <a:gd name="connsiteY125" fmla="*/ 1033629 h 1575982"/>
              <a:gd name="connsiteX126" fmla="*/ 1293290 w 3273438"/>
              <a:gd name="connsiteY126" fmla="*/ 1005211 h 1575982"/>
              <a:gd name="connsiteX127" fmla="*/ 1293290 w 3273438"/>
              <a:gd name="connsiteY127" fmla="*/ 1059818 h 1575982"/>
              <a:gd name="connsiteX128" fmla="*/ 1272302 w 3273438"/>
              <a:gd name="connsiteY128" fmla="*/ 1033629 h 1575982"/>
              <a:gd name="connsiteX129" fmla="*/ 1326909 w 3273438"/>
              <a:gd name="connsiteY129" fmla="*/ 1033629 h 1575982"/>
              <a:gd name="connsiteX130" fmla="*/ 1299605 w 3273438"/>
              <a:gd name="connsiteY130" fmla="*/ 1005211 h 1575982"/>
              <a:gd name="connsiteX131" fmla="*/ 1299605 w 3273438"/>
              <a:gd name="connsiteY131" fmla="*/ 1059818 h 1575982"/>
              <a:gd name="connsiteX132" fmla="*/ 1295333 w 3273438"/>
              <a:gd name="connsiteY132" fmla="*/ 1047745 h 1575982"/>
              <a:gd name="connsiteX133" fmla="*/ 1349940 w 3273438"/>
              <a:gd name="connsiteY133" fmla="*/ 1047745 h 1575982"/>
              <a:gd name="connsiteX134" fmla="*/ 1322637 w 3273438"/>
              <a:gd name="connsiteY134" fmla="*/ 1019328 h 1575982"/>
              <a:gd name="connsiteX135" fmla="*/ 1322637 w 3273438"/>
              <a:gd name="connsiteY135" fmla="*/ 1073934 h 1575982"/>
              <a:gd name="connsiteX136" fmla="*/ 1310007 w 3273438"/>
              <a:gd name="connsiteY136" fmla="*/ 1047745 h 1575982"/>
              <a:gd name="connsiteX137" fmla="*/ 1364613 w 3273438"/>
              <a:gd name="connsiteY137" fmla="*/ 1047745 h 1575982"/>
              <a:gd name="connsiteX138" fmla="*/ 1337496 w 3273438"/>
              <a:gd name="connsiteY138" fmla="*/ 1019328 h 1575982"/>
              <a:gd name="connsiteX139" fmla="*/ 1337496 w 3273438"/>
              <a:gd name="connsiteY139" fmla="*/ 1073934 h 1575982"/>
              <a:gd name="connsiteX140" fmla="*/ 1341396 w 3273438"/>
              <a:gd name="connsiteY140" fmla="*/ 1078578 h 1575982"/>
              <a:gd name="connsiteX141" fmla="*/ 1396189 w 3273438"/>
              <a:gd name="connsiteY141" fmla="*/ 1078578 h 1575982"/>
              <a:gd name="connsiteX142" fmla="*/ 1368886 w 3273438"/>
              <a:gd name="connsiteY142" fmla="*/ 1050160 h 1575982"/>
              <a:gd name="connsiteX143" fmla="*/ 1368886 w 3273438"/>
              <a:gd name="connsiteY143" fmla="*/ 1104767 h 1575982"/>
              <a:gd name="connsiteX144" fmla="*/ 1353469 w 3273438"/>
              <a:gd name="connsiteY144" fmla="*/ 1078578 h 1575982"/>
              <a:gd name="connsiteX145" fmla="*/ 1408076 w 3273438"/>
              <a:gd name="connsiteY145" fmla="*/ 1078578 h 1575982"/>
              <a:gd name="connsiteX146" fmla="*/ 1380773 w 3273438"/>
              <a:gd name="connsiteY146" fmla="*/ 1050160 h 1575982"/>
              <a:gd name="connsiteX147" fmla="*/ 1380773 w 3273438"/>
              <a:gd name="connsiteY147" fmla="*/ 1104767 h 1575982"/>
              <a:gd name="connsiteX148" fmla="*/ 1380773 w 3273438"/>
              <a:gd name="connsiteY148" fmla="*/ 1091951 h 1575982"/>
              <a:gd name="connsiteX149" fmla="*/ 1435565 w 3273438"/>
              <a:gd name="connsiteY149" fmla="*/ 1091951 h 1575982"/>
              <a:gd name="connsiteX150" fmla="*/ 1408076 w 3273438"/>
              <a:gd name="connsiteY150" fmla="*/ 1063533 h 1575982"/>
              <a:gd name="connsiteX151" fmla="*/ 1408076 w 3273438"/>
              <a:gd name="connsiteY151" fmla="*/ 1118140 h 1575982"/>
              <a:gd name="connsiteX152" fmla="*/ 1402504 w 3273438"/>
              <a:gd name="connsiteY152" fmla="*/ 1113125 h 1575982"/>
              <a:gd name="connsiteX153" fmla="*/ 1457296 w 3273438"/>
              <a:gd name="connsiteY153" fmla="*/ 1113125 h 1575982"/>
              <a:gd name="connsiteX154" fmla="*/ 1429808 w 3273438"/>
              <a:gd name="connsiteY154" fmla="*/ 1084521 h 1575982"/>
              <a:gd name="connsiteX155" fmla="*/ 1429808 w 3273438"/>
              <a:gd name="connsiteY155" fmla="*/ 1139314 h 1575982"/>
              <a:gd name="connsiteX156" fmla="*/ 1414020 w 3273438"/>
              <a:gd name="connsiteY156" fmla="*/ 1121669 h 1575982"/>
              <a:gd name="connsiteX157" fmla="*/ 1468812 w 3273438"/>
              <a:gd name="connsiteY157" fmla="*/ 1121669 h 1575982"/>
              <a:gd name="connsiteX158" fmla="*/ 1441509 w 3273438"/>
              <a:gd name="connsiteY158" fmla="*/ 1093251 h 1575982"/>
              <a:gd name="connsiteX159" fmla="*/ 1441509 w 3273438"/>
              <a:gd name="connsiteY159" fmla="*/ 1147858 h 1575982"/>
              <a:gd name="connsiteX160" fmla="*/ 1429808 w 3273438"/>
              <a:gd name="connsiteY160" fmla="*/ 1121669 h 1575982"/>
              <a:gd name="connsiteX161" fmla="*/ 1484414 w 3273438"/>
              <a:gd name="connsiteY161" fmla="*/ 1121669 h 1575982"/>
              <a:gd name="connsiteX162" fmla="*/ 1457111 w 3273438"/>
              <a:gd name="connsiteY162" fmla="*/ 1093251 h 1575982"/>
              <a:gd name="connsiteX163" fmla="*/ 1457111 w 3273438"/>
              <a:gd name="connsiteY163" fmla="*/ 1147858 h 1575982"/>
              <a:gd name="connsiteX164" fmla="*/ 1463240 w 3273438"/>
              <a:gd name="connsiteY164" fmla="*/ 1133370 h 1575982"/>
              <a:gd name="connsiteX165" fmla="*/ 1517847 w 3273438"/>
              <a:gd name="connsiteY165" fmla="*/ 1133370 h 1575982"/>
              <a:gd name="connsiteX166" fmla="*/ 1490729 w 3273438"/>
              <a:gd name="connsiteY166" fmla="*/ 1104767 h 1575982"/>
              <a:gd name="connsiteX167" fmla="*/ 1490729 w 3273438"/>
              <a:gd name="connsiteY167" fmla="*/ 1159374 h 1575982"/>
              <a:gd name="connsiteX168" fmla="*/ 1490729 w 3273438"/>
              <a:gd name="connsiteY168" fmla="*/ 1137457 h 1575982"/>
              <a:gd name="connsiteX169" fmla="*/ 1545522 w 3273438"/>
              <a:gd name="connsiteY169" fmla="*/ 1137457 h 1575982"/>
              <a:gd name="connsiteX170" fmla="*/ 1518033 w 3273438"/>
              <a:gd name="connsiteY170" fmla="*/ 1109039 h 1575982"/>
              <a:gd name="connsiteX171" fmla="*/ 1518033 w 3273438"/>
              <a:gd name="connsiteY171" fmla="*/ 1163645 h 1575982"/>
              <a:gd name="connsiteX172" fmla="*/ 1510232 w 3273438"/>
              <a:gd name="connsiteY172" fmla="*/ 1137457 h 1575982"/>
              <a:gd name="connsiteX173" fmla="*/ 1564839 w 3273438"/>
              <a:gd name="connsiteY173" fmla="*/ 1137457 h 1575982"/>
              <a:gd name="connsiteX174" fmla="*/ 1537535 w 3273438"/>
              <a:gd name="connsiteY174" fmla="*/ 1109039 h 1575982"/>
              <a:gd name="connsiteX175" fmla="*/ 1537535 w 3273438"/>
              <a:gd name="connsiteY175" fmla="*/ 1163645 h 1575982"/>
              <a:gd name="connsiteX176" fmla="*/ 1522676 w 3273438"/>
              <a:gd name="connsiteY176" fmla="*/ 1148972 h 1575982"/>
              <a:gd name="connsiteX177" fmla="*/ 1577283 w 3273438"/>
              <a:gd name="connsiteY177" fmla="*/ 1148972 h 1575982"/>
              <a:gd name="connsiteX178" fmla="*/ 1549980 w 3273438"/>
              <a:gd name="connsiteY178" fmla="*/ 1120554 h 1575982"/>
              <a:gd name="connsiteX179" fmla="*/ 1549980 w 3273438"/>
              <a:gd name="connsiteY179" fmla="*/ 1175161 h 1575982"/>
              <a:gd name="connsiteX180" fmla="*/ 1569482 w 3273438"/>
              <a:gd name="connsiteY180" fmla="*/ 1192063 h 1575982"/>
              <a:gd name="connsiteX181" fmla="*/ 1624089 w 3273438"/>
              <a:gd name="connsiteY181" fmla="*/ 1192063 h 1575982"/>
              <a:gd name="connsiteX182" fmla="*/ 1596785 w 3273438"/>
              <a:gd name="connsiteY182" fmla="*/ 1163645 h 1575982"/>
              <a:gd name="connsiteX183" fmla="*/ 1596785 w 3273438"/>
              <a:gd name="connsiteY183" fmla="*/ 1218252 h 1575982"/>
              <a:gd name="connsiteX184" fmla="*/ 1591028 w 3273438"/>
              <a:gd name="connsiteY184" fmla="*/ 1192063 h 1575982"/>
              <a:gd name="connsiteX185" fmla="*/ 1645634 w 3273438"/>
              <a:gd name="connsiteY185" fmla="*/ 1192063 h 1575982"/>
              <a:gd name="connsiteX186" fmla="*/ 1618331 w 3273438"/>
              <a:gd name="connsiteY186" fmla="*/ 1163645 h 1575982"/>
              <a:gd name="connsiteX187" fmla="*/ 1618331 w 3273438"/>
              <a:gd name="connsiteY187" fmla="*/ 1218252 h 1575982"/>
              <a:gd name="connsiteX188" fmla="*/ 1596785 w 3273438"/>
              <a:gd name="connsiteY188" fmla="*/ 1192063 h 1575982"/>
              <a:gd name="connsiteX189" fmla="*/ 1651578 w 3273438"/>
              <a:gd name="connsiteY189" fmla="*/ 1192063 h 1575982"/>
              <a:gd name="connsiteX190" fmla="*/ 1624275 w 3273438"/>
              <a:gd name="connsiteY190" fmla="*/ 1163645 h 1575982"/>
              <a:gd name="connsiteX191" fmla="*/ 1624275 w 3273438"/>
              <a:gd name="connsiteY191" fmla="*/ 1218252 h 1575982"/>
              <a:gd name="connsiteX192" fmla="*/ 1614988 w 3273438"/>
              <a:gd name="connsiteY192" fmla="*/ 1192063 h 1575982"/>
              <a:gd name="connsiteX193" fmla="*/ 1669595 w 3273438"/>
              <a:gd name="connsiteY193" fmla="*/ 1192063 h 1575982"/>
              <a:gd name="connsiteX194" fmla="*/ 1642291 w 3273438"/>
              <a:gd name="connsiteY194" fmla="*/ 1163645 h 1575982"/>
              <a:gd name="connsiteX195" fmla="*/ 1642291 w 3273438"/>
              <a:gd name="connsiteY195" fmla="*/ 1218252 h 1575982"/>
              <a:gd name="connsiteX196" fmla="*/ 1629847 w 3273438"/>
              <a:gd name="connsiteY196" fmla="*/ 1192063 h 1575982"/>
              <a:gd name="connsiteX197" fmla="*/ 1684453 w 3273438"/>
              <a:gd name="connsiteY197" fmla="*/ 1192063 h 1575982"/>
              <a:gd name="connsiteX198" fmla="*/ 1657150 w 3273438"/>
              <a:gd name="connsiteY198" fmla="*/ 1163645 h 1575982"/>
              <a:gd name="connsiteX199" fmla="*/ 1657150 w 3273438"/>
              <a:gd name="connsiteY199" fmla="*/ 1218252 h 1575982"/>
              <a:gd name="connsiteX200" fmla="*/ 1691512 w 3273438"/>
              <a:gd name="connsiteY200" fmla="*/ 1192063 h 1575982"/>
              <a:gd name="connsiteX201" fmla="*/ 1746118 w 3273438"/>
              <a:gd name="connsiteY201" fmla="*/ 1192063 h 1575982"/>
              <a:gd name="connsiteX202" fmla="*/ 1718815 w 3273438"/>
              <a:gd name="connsiteY202" fmla="*/ 1163645 h 1575982"/>
              <a:gd name="connsiteX203" fmla="*/ 1718815 w 3273438"/>
              <a:gd name="connsiteY203" fmla="*/ 1218252 h 1575982"/>
              <a:gd name="connsiteX204" fmla="*/ 1756520 w 3273438"/>
              <a:gd name="connsiteY204" fmla="*/ 1230325 h 1575982"/>
              <a:gd name="connsiteX205" fmla="*/ 1811127 w 3273438"/>
              <a:gd name="connsiteY205" fmla="*/ 1230325 h 1575982"/>
              <a:gd name="connsiteX206" fmla="*/ 1784009 w 3273438"/>
              <a:gd name="connsiteY206" fmla="*/ 1201722 h 1575982"/>
              <a:gd name="connsiteX207" fmla="*/ 1784009 w 3273438"/>
              <a:gd name="connsiteY207" fmla="*/ 1256329 h 1575982"/>
              <a:gd name="connsiteX208" fmla="*/ 1800725 w 3273438"/>
              <a:gd name="connsiteY208" fmla="*/ 1251314 h 1575982"/>
              <a:gd name="connsiteX209" fmla="*/ 1855332 w 3273438"/>
              <a:gd name="connsiteY209" fmla="*/ 1251314 h 1575982"/>
              <a:gd name="connsiteX210" fmla="*/ 1828029 w 3273438"/>
              <a:gd name="connsiteY210" fmla="*/ 1222896 h 1575982"/>
              <a:gd name="connsiteX211" fmla="*/ 1828029 w 3273438"/>
              <a:gd name="connsiteY211" fmla="*/ 1277688 h 1575982"/>
              <a:gd name="connsiteX212" fmla="*/ 1841030 w 3273438"/>
              <a:gd name="connsiteY212" fmla="*/ 1256514 h 1575982"/>
              <a:gd name="connsiteX213" fmla="*/ 1895637 w 3273438"/>
              <a:gd name="connsiteY213" fmla="*/ 1256514 h 1575982"/>
              <a:gd name="connsiteX214" fmla="*/ 1868334 w 3273438"/>
              <a:gd name="connsiteY214" fmla="*/ 1228096 h 1575982"/>
              <a:gd name="connsiteX215" fmla="*/ 1868334 w 3273438"/>
              <a:gd name="connsiteY215" fmla="*/ 1282703 h 1575982"/>
              <a:gd name="connsiteX216" fmla="*/ 1872420 w 3273438"/>
              <a:gd name="connsiteY216" fmla="*/ 1275459 h 1575982"/>
              <a:gd name="connsiteX217" fmla="*/ 1927213 w 3273438"/>
              <a:gd name="connsiteY217" fmla="*/ 1275459 h 1575982"/>
              <a:gd name="connsiteX218" fmla="*/ 1899909 w 3273438"/>
              <a:gd name="connsiteY218" fmla="*/ 1247042 h 1575982"/>
              <a:gd name="connsiteX219" fmla="*/ 1899909 w 3273438"/>
              <a:gd name="connsiteY219" fmla="*/ 1301648 h 1575982"/>
              <a:gd name="connsiteX220" fmla="*/ 1969189 w 3273438"/>
              <a:gd name="connsiteY220" fmla="*/ 1275459 h 1575982"/>
              <a:gd name="connsiteX221" fmla="*/ 2023796 w 3273438"/>
              <a:gd name="connsiteY221" fmla="*/ 1275459 h 1575982"/>
              <a:gd name="connsiteX222" fmla="*/ 1996678 w 3273438"/>
              <a:gd name="connsiteY222" fmla="*/ 1247042 h 1575982"/>
              <a:gd name="connsiteX223" fmla="*/ 1996678 w 3273438"/>
              <a:gd name="connsiteY223" fmla="*/ 1301648 h 1575982"/>
              <a:gd name="connsiteX224" fmla="*/ 1991106 w 3273438"/>
              <a:gd name="connsiteY224" fmla="*/ 1275459 h 1575982"/>
              <a:gd name="connsiteX225" fmla="*/ 2045899 w 3273438"/>
              <a:gd name="connsiteY225" fmla="*/ 1275459 h 1575982"/>
              <a:gd name="connsiteX226" fmla="*/ 2018410 w 3273438"/>
              <a:gd name="connsiteY226" fmla="*/ 1247042 h 1575982"/>
              <a:gd name="connsiteX227" fmla="*/ 2018410 w 3273438"/>
              <a:gd name="connsiteY227" fmla="*/ 1301648 h 1575982"/>
              <a:gd name="connsiteX228" fmla="*/ 2013766 w 3273438"/>
              <a:gd name="connsiteY228" fmla="*/ 1275459 h 1575982"/>
              <a:gd name="connsiteX229" fmla="*/ 2068373 w 3273438"/>
              <a:gd name="connsiteY229" fmla="*/ 1275459 h 1575982"/>
              <a:gd name="connsiteX230" fmla="*/ 2041070 w 3273438"/>
              <a:gd name="connsiteY230" fmla="*/ 1247042 h 1575982"/>
              <a:gd name="connsiteX231" fmla="*/ 2041070 w 3273438"/>
              <a:gd name="connsiteY231" fmla="*/ 1301648 h 1575982"/>
              <a:gd name="connsiteX232" fmla="*/ 2029554 w 3273438"/>
              <a:gd name="connsiteY232" fmla="*/ 1275459 h 1575982"/>
              <a:gd name="connsiteX233" fmla="*/ 2084160 w 3273438"/>
              <a:gd name="connsiteY233" fmla="*/ 1275459 h 1575982"/>
              <a:gd name="connsiteX234" fmla="*/ 2057043 w 3273438"/>
              <a:gd name="connsiteY234" fmla="*/ 1247042 h 1575982"/>
              <a:gd name="connsiteX235" fmla="*/ 2057043 w 3273438"/>
              <a:gd name="connsiteY235" fmla="*/ 1301648 h 1575982"/>
              <a:gd name="connsiteX236" fmla="*/ 2065773 w 3273438"/>
              <a:gd name="connsiteY236" fmla="*/ 1305920 h 1575982"/>
              <a:gd name="connsiteX237" fmla="*/ 2120379 w 3273438"/>
              <a:gd name="connsiteY237" fmla="*/ 1305920 h 1575982"/>
              <a:gd name="connsiteX238" fmla="*/ 2093076 w 3273438"/>
              <a:gd name="connsiteY238" fmla="*/ 1277503 h 1575982"/>
              <a:gd name="connsiteX239" fmla="*/ 2093076 w 3273438"/>
              <a:gd name="connsiteY239" fmla="*/ 1332109 h 1575982"/>
              <a:gd name="connsiteX240" fmla="*/ 2089918 w 3273438"/>
              <a:gd name="connsiteY240" fmla="*/ 1305920 h 1575982"/>
              <a:gd name="connsiteX241" fmla="*/ 2144711 w 3273438"/>
              <a:gd name="connsiteY241" fmla="*/ 1305920 h 1575982"/>
              <a:gd name="connsiteX242" fmla="*/ 2117408 w 3273438"/>
              <a:gd name="connsiteY242" fmla="*/ 1277503 h 1575982"/>
              <a:gd name="connsiteX243" fmla="*/ 2117408 w 3273438"/>
              <a:gd name="connsiteY243" fmla="*/ 1332109 h 1575982"/>
              <a:gd name="connsiteX244" fmla="*/ 2120379 w 3273438"/>
              <a:gd name="connsiteY244" fmla="*/ 1305920 h 1575982"/>
              <a:gd name="connsiteX245" fmla="*/ 2174986 w 3273438"/>
              <a:gd name="connsiteY245" fmla="*/ 1305920 h 1575982"/>
              <a:gd name="connsiteX246" fmla="*/ 2147683 w 3273438"/>
              <a:gd name="connsiteY246" fmla="*/ 1277503 h 1575982"/>
              <a:gd name="connsiteX247" fmla="*/ 2147683 w 3273438"/>
              <a:gd name="connsiteY247" fmla="*/ 1332109 h 1575982"/>
              <a:gd name="connsiteX248" fmla="*/ 2142296 w 3273438"/>
              <a:gd name="connsiteY248" fmla="*/ 1305920 h 1575982"/>
              <a:gd name="connsiteX249" fmla="*/ 2196903 w 3273438"/>
              <a:gd name="connsiteY249" fmla="*/ 1305920 h 1575982"/>
              <a:gd name="connsiteX250" fmla="*/ 2169600 w 3273438"/>
              <a:gd name="connsiteY250" fmla="*/ 1277503 h 1575982"/>
              <a:gd name="connsiteX251" fmla="*/ 2169600 w 3273438"/>
              <a:gd name="connsiteY251" fmla="*/ 1332109 h 1575982"/>
              <a:gd name="connsiteX252" fmla="*/ 2229036 w 3273438"/>
              <a:gd name="connsiteY252" fmla="*/ 1414391 h 1575982"/>
              <a:gd name="connsiteX253" fmla="*/ 2283643 w 3273438"/>
              <a:gd name="connsiteY253" fmla="*/ 1414391 h 1575982"/>
              <a:gd name="connsiteX254" fmla="*/ 2256339 w 3273438"/>
              <a:gd name="connsiteY254" fmla="*/ 1385973 h 1575982"/>
              <a:gd name="connsiteX255" fmla="*/ 2256339 w 3273438"/>
              <a:gd name="connsiteY255" fmla="*/ 1440580 h 1575982"/>
              <a:gd name="connsiteX256" fmla="*/ 2256339 w 3273438"/>
              <a:gd name="connsiteY256" fmla="*/ 1414391 h 1575982"/>
              <a:gd name="connsiteX257" fmla="*/ 2310946 w 3273438"/>
              <a:gd name="connsiteY257" fmla="*/ 1414391 h 1575982"/>
              <a:gd name="connsiteX258" fmla="*/ 2283643 w 3273438"/>
              <a:gd name="connsiteY258" fmla="*/ 1385973 h 1575982"/>
              <a:gd name="connsiteX259" fmla="*/ 2283643 w 3273438"/>
              <a:gd name="connsiteY259" fmla="*/ 1440580 h 1575982"/>
              <a:gd name="connsiteX260" fmla="*/ 2348094 w 3273438"/>
              <a:gd name="connsiteY260" fmla="*/ 1414391 h 1575982"/>
              <a:gd name="connsiteX261" fmla="*/ 2402701 w 3273438"/>
              <a:gd name="connsiteY261" fmla="*/ 1414391 h 1575982"/>
              <a:gd name="connsiteX262" fmla="*/ 2375397 w 3273438"/>
              <a:gd name="connsiteY262" fmla="*/ 1385973 h 1575982"/>
              <a:gd name="connsiteX263" fmla="*/ 2375397 w 3273438"/>
              <a:gd name="connsiteY263" fmla="*/ 1440580 h 1575982"/>
              <a:gd name="connsiteX264" fmla="*/ 2382084 w 3273438"/>
              <a:gd name="connsiteY264" fmla="*/ 1463612 h 1575982"/>
              <a:gd name="connsiteX265" fmla="*/ 2436690 w 3273438"/>
              <a:gd name="connsiteY265" fmla="*/ 1463612 h 1575982"/>
              <a:gd name="connsiteX266" fmla="*/ 2409573 w 3273438"/>
              <a:gd name="connsiteY266" fmla="*/ 1435194 h 1575982"/>
              <a:gd name="connsiteX267" fmla="*/ 2409573 w 3273438"/>
              <a:gd name="connsiteY267" fmla="*/ 1489800 h 1575982"/>
              <a:gd name="connsiteX268" fmla="*/ 2470495 w 3273438"/>
              <a:gd name="connsiteY268" fmla="*/ 1462497 h 1575982"/>
              <a:gd name="connsiteX269" fmla="*/ 2525102 w 3273438"/>
              <a:gd name="connsiteY269" fmla="*/ 1462497 h 1575982"/>
              <a:gd name="connsiteX270" fmla="*/ 2497798 w 3273438"/>
              <a:gd name="connsiteY270" fmla="*/ 1434079 h 1575982"/>
              <a:gd name="connsiteX271" fmla="*/ 2497798 w 3273438"/>
              <a:gd name="connsiteY271" fmla="*/ 1488872 h 1575982"/>
              <a:gd name="connsiteX272" fmla="*/ 2489069 w 3273438"/>
              <a:gd name="connsiteY272" fmla="*/ 1462497 h 1575982"/>
              <a:gd name="connsiteX273" fmla="*/ 2543861 w 3273438"/>
              <a:gd name="connsiteY273" fmla="*/ 1462497 h 1575982"/>
              <a:gd name="connsiteX274" fmla="*/ 2516372 w 3273438"/>
              <a:gd name="connsiteY274" fmla="*/ 1434079 h 1575982"/>
              <a:gd name="connsiteX275" fmla="*/ 2516372 w 3273438"/>
              <a:gd name="connsiteY275" fmla="*/ 1488872 h 1575982"/>
              <a:gd name="connsiteX276" fmla="*/ 2694123 w 3273438"/>
              <a:gd name="connsiteY276" fmla="*/ 1462497 h 1575982"/>
              <a:gd name="connsiteX277" fmla="*/ 2748916 w 3273438"/>
              <a:gd name="connsiteY277" fmla="*/ 1462497 h 1575982"/>
              <a:gd name="connsiteX278" fmla="*/ 2721612 w 3273438"/>
              <a:gd name="connsiteY278" fmla="*/ 1434079 h 1575982"/>
              <a:gd name="connsiteX279" fmla="*/ 2721612 w 3273438"/>
              <a:gd name="connsiteY279" fmla="*/ 1488872 h 1575982"/>
              <a:gd name="connsiteX280" fmla="*/ 2958241 w 3273438"/>
              <a:gd name="connsiteY280" fmla="*/ 1549794 h 1575982"/>
              <a:gd name="connsiteX281" fmla="*/ 3012848 w 3273438"/>
              <a:gd name="connsiteY281" fmla="*/ 1549794 h 1575982"/>
              <a:gd name="connsiteX282" fmla="*/ 2985545 w 3273438"/>
              <a:gd name="connsiteY282" fmla="*/ 1521376 h 1575982"/>
              <a:gd name="connsiteX283" fmla="*/ 2985545 w 3273438"/>
              <a:gd name="connsiteY283" fmla="*/ 1575983 h 1575982"/>
              <a:gd name="connsiteX284" fmla="*/ 3063183 w 3273438"/>
              <a:gd name="connsiteY284" fmla="*/ 1549794 h 1575982"/>
              <a:gd name="connsiteX285" fmla="*/ 3117976 w 3273438"/>
              <a:gd name="connsiteY285" fmla="*/ 1549794 h 1575982"/>
              <a:gd name="connsiteX286" fmla="*/ 3090486 w 3273438"/>
              <a:gd name="connsiteY286" fmla="*/ 1521376 h 1575982"/>
              <a:gd name="connsiteX287" fmla="*/ 3090486 w 3273438"/>
              <a:gd name="connsiteY287" fmla="*/ 1575983 h 1575982"/>
              <a:gd name="connsiteX288" fmla="*/ 3218831 w 3273438"/>
              <a:gd name="connsiteY288" fmla="*/ 1549794 h 1575982"/>
              <a:gd name="connsiteX289" fmla="*/ 3273438 w 3273438"/>
              <a:gd name="connsiteY289" fmla="*/ 1549794 h 1575982"/>
              <a:gd name="connsiteX290" fmla="*/ 3246134 w 3273438"/>
              <a:gd name="connsiteY290" fmla="*/ 1521376 h 1575982"/>
              <a:gd name="connsiteX291" fmla="*/ 3246134 w 3273438"/>
              <a:gd name="connsiteY291" fmla="*/ 1575983 h 1575982"/>
              <a:gd name="connsiteX292" fmla="*/ 19131 w 3273438"/>
              <a:gd name="connsiteY292" fmla="*/ 27303 h 1575982"/>
              <a:gd name="connsiteX293" fmla="*/ 80796 w 3273438"/>
              <a:gd name="connsiteY293" fmla="*/ 27303 h 1575982"/>
              <a:gd name="connsiteX294" fmla="*/ 80796 w 3273438"/>
              <a:gd name="connsiteY294" fmla="*/ 32318 h 1575982"/>
              <a:gd name="connsiteX295" fmla="*/ 86182 w 3273438"/>
              <a:gd name="connsiteY295" fmla="*/ 32318 h 1575982"/>
              <a:gd name="connsiteX296" fmla="*/ 86182 w 3273438"/>
              <a:gd name="connsiteY296" fmla="*/ 36962 h 1575982"/>
              <a:gd name="connsiteX297" fmla="*/ 95841 w 3273438"/>
              <a:gd name="connsiteY297" fmla="*/ 36962 h 1575982"/>
              <a:gd name="connsiteX298" fmla="*/ 95841 w 3273438"/>
              <a:gd name="connsiteY298" fmla="*/ 42905 h 1575982"/>
              <a:gd name="connsiteX299" fmla="*/ 106056 w 3273438"/>
              <a:gd name="connsiteY299" fmla="*/ 42905 h 1575982"/>
              <a:gd name="connsiteX300" fmla="*/ 106056 w 3273438"/>
              <a:gd name="connsiteY300" fmla="*/ 52564 h 1575982"/>
              <a:gd name="connsiteX301" fmla="*/ 145247 w 3273438"/>
              <a:gd name="connsiteY301" fmla="*/ 52564 h 1575982"/>
              <a:gd name="connsiteX302" fmla="*/ 145247 w 3273438"/>
              <a:gd name="connsiteY302" fmla="*/ 68537 h 1575982"/>
              <a:gd name="connsiteX303" fmla="*/ 151191 w 3273438"/>
              <a:gd name="connsiteY303" fmla="*/ 68537 h 1575982"/>
              <a:gd name="connsiteX304" fmla="*/ 151191 w 3273438"/>
              <a:gd name="connsiteY304" fmla="*/ 73366 h 1575982"/>
              <a:gd name="connsiteX305" fmla="*/ 156205 w 3273438"/>
              <a:gd name="connsiteY305" fmla="*/ 73366 h 1575982"/>
              <a:gd name="connsiteX306" fmla="*/ 156205 w 3273438"/>
              <a:gd name="connsiteY306" fmla="*/ 87854 h 1575982"/>
              <a:gd name="connsiteX307" fmla="*/ 223628 w 3273438"/>
              <a:gd name="connsiteY307" fmla="*/ 87854 h 1575982"/>
              <a:gd name="connsiteX308" fmla="*/ 223628 w 3273438"/>
              <a:gd name="connsiteY308" fmla="*/ 93240 h 1575982"/>
              <a:gd name="connsiteX309" fmla="*/ 227528 w 3273438"/>
              <a:gd name="connsiteY309" fmla="*/ 93240 h 1575982"/>
              <a:gd name="connsiteX310" fmla="*/ 227528 w 3273438"/>
              <a:gd name="connsiteY310" fmla="*/ 97326 h 1575982"/>
              <a:gd name="connsiteX311" fmla="*/ 242387 w 3273438"/>
              <a:gd name="connsiteY311" fmla="*/ 97326 h 1575982"/>
              <a:gd name="connsiteX312" fmla="*/ 242387 w 3273438"/>
              <a:gd name="connsiteY312" fmla="*/ 103270 h 1575982"/>
              <a:gd name="connsiteX313" fmla="*/ 247217 w 3273438"/>
              <a:gd name="connsiteY313" fmla="*/ 103270 h 1575982"/>
              <a:gd name="connsiteX314" fmla="*/ 247217 w 3273438"/>
              <a:gd name="connsiteY314" fmla="*/ 113114 h 1575982"/>
              <a:gd name="connsiteX315" fmla="*/ 251860 w 3273438"/>
              <a:gd name="connsiteY315" fmla="*/ 113114 h 1575982"/>
              <a:gd name="connsiteX316" fmla="*/ 251860 w 3273438"/>
              <a:gd name="connsiteY316" fmla="*/ 122401 h 1575982"/>
              <a:gd name="connsiteX317" fmla="*/ 283064 w 3273438"/>
              <a:gd name="connsiteY317" fmla="*/ 122401 h 1575982"/>
              <a:gd name="connsiteX318" fmla="*/ 283064 w 3273438"/>
              <a:gd name="connsiteY318" fmla="*/ 133545 h 1575982"/>
              <a:gd name="connsiteX319" fmla="*/ 287522 w 3273438"/>
              <a:gd name="connsiteY319" fmla="*/ 133545 h 1575982"/>
              <a:gd name="connsiteX320" fmla="*/ 287522 w 3273438"/>
              <a:gd name="connsiteY320" fmla="*/ 138932 h 1575982"/>
              <a:gd name="connsiteX321" fmla="*/ 306281 w 3273438"/>
              <a:gd name="connsiteY321" fmla="*/ 138932 h 1575982"/>
              <a:gd name="connsiteX322" fmla="*/ 306281 w 3273438"/>
              <a:gd name="connsiteY322" fmla="*/ 148033 h 1575982"/>
              <a:gd name="connsiteX323" fmla="*/ 373890 w 3273438"/>
              <a:gd name="connsiteY323" fmla="*/ 148033 h 1575982"/>
              <a:gd name="connsiteX324" fmla="*/ 373890 w 3273438"/>
              <a:gd name="connsiteY324" fmla="*/ 161034 h 1575982"/>
              <a:gd name="connsiteX325" fmla="*/ 380391 w 3273438"/>
              <a:gd name="connsiteY325" fmla="*/ 161034 h 1575982"/>
              <a:gd name="connsiteX326" fmla="*/ 380391 w 3273438"/>
              <a:gd name="connsiteY326" fmla="*/ 182394 h 1575982"/>
              <a:gd name="connsiteX327" fmla="*/ 389677 w 3273438"/>
              <a:gd name="connsiteY327" fmla="*/ 182394 h 1575982"/>
              <a:gd name="connsiteX328" fmla="*/ 389677 w 3273438"/>
              <a:gd name="connsiteY328" fmla="*/ 193538 h 1575982"/>
              <a:gd name="connsiteX329" fmla="*/ 404722 w 3273438"/>
              <a:gd name="connsiteY329" fmla="*/ 193538 h 1575982"/>
              <a:gd name="connsiteX330" fmla="*/ 404722 w 3273438"/>
              <a:gd name="connsiteY330" fmla="*/ 209326 h 1575982"/>
              <a:gd name="connsiteX331" fmla="*/ 410851 w 3273438"/>
              <a:gd name="connsiteY331" fmla="*/ 209326 h 1575982"/>
              <a:gd name="connsiteX332" fmla="*/ 410851 w 3273438"/>
              <a:gd name="connsiteY332" fmla="*/ 214713 h 1575982"/>
              <a:gd name="connsiteX333" fmla="*/ 414752 w 3273438"/>
              <a:gd name="connsiteY333" fmla="*/ 214713 h 1575982"/>
              <a:gd name="connsiteX334" fmla="*/ 414752 w 3273438"/>
              <a:gd name="connsiteY334" fmla="*/ 219170 h 1575982"/>
              <a:gd name="connsiteX335" fmla="*/ 419395 w 3273438"/>
              <a:gd name="connsiteY335" fmla="*/ 219170 h 1575982"/>
              <a:gd name="connsiteX336" fmla="*/ 419395 w 3273438"/>
              <a:gd name="connsiteY336" fmla="*/ 223628 h 1575982"/>
              <a:gd name="connsiteX337" fmla="*/ 425896 w 3273438"/>
              <a:gd name="connsiteY337" fmla="*/ 223628 h 1575982"/>
              <a:gd name="connsiteX338" fmla="*/ 425896 w 3273438"/>
              <a:gd name="connsiteY338" fmla="*/ 230686 h 1575982"/>
              <a:gd name="connsiteX339" fmla="*/ 433140 w 3273438"/>
              <a:gd name="connsiteY339" fmla="*/ 230686 h 1575982"/>
              <a:gd name="connsiteX340" fmla="*/ 433140 w 3273438"/>
              <a:gd name="connsiteY340" fmla="*/ 234772 h 1575982"/>
              <a:gd name="connsiteX341" fmla="*/ 435183 w 3273438"/>
              <a:gd name="connsiteY341" fmla="*/ 234772 h 1575982"/>
              <a:gd name="connsiteX342" fmla="*/ 435183 w 3273438"/>
              <a:gd name="connsiteY342" fmla="*/ 255018 h 1575982"/>
              <a:gd name="connsiteX343" fmla="*/ 439269 w 3273438"/>
              <a:gd name="connsiteY343" fmla="*/ 255018 h 1575982"/>
              <a:gd name="connsiteX344" fmla="*/ 439269 w 3273438"/>
              <a:gd name="connsiteY344" fmla="*/ 264119 h 1575982"/>
              <a:gd name="connsiteX345" fmla="*/ 449856 w 3273438"/>
              <a:gd name="connsiteY345" fmla="*/ 264119 h 1575982"/>
              <a:gd name="connsiteX346" fmla="*/ 449856 w 3273438"/>
              <a:gd name="connsiteY346" fmla="*/ 290493 h 1575982"/>
              <a:gd name="connsiteX347" fmla="*/ 466201 w 3273438"/>
              <a:gd name="connsiteY347" fmla="*/ 290493 h 1575982"/>
              <a:gd name="connsiteX348" fmla="*/ 466201 w 3273438"/>
              <a:gd name="connsiteY348" fmla="*/ 300338 h 1575982"/>
              <a:gd name="connsiteX349" fmla="*/ 475302 w 3273438"/>
              <a:gd name="connsiteY349" fmla="*/ 300338 h 1575982"/>
              <a:gd name="connsiteX350" fmla="*/ 475302 w 3273438"/>
              <a:gd name="connsiteY350" fmla="*/ 309996 h 1575982"/>
              <a:gd name="connsiteX351" fmla="*/ 503349 w 3273438"/>
              <a:gd name="connsiteY351" fmla="*/ 309996 h 1575982"/>
              <a:gd name="connsiteX352" fmla="*/ 503349 w 3273438"/>
              <a:gd name="connsiteY352" fmla="*/ 314639 h 1575982"/>
              <a:gd name="connsiteX353" fmla="*/ 521737 w 3273438"/>
              <a:gd name="connsiteY353" fmla="*/ 314639 h 1575982"/>
              <a:gd name="connsiteX354" fmla="*/ 521737 w 3273438"/>
              <a:gd name="connsiteY354" fmla="*/ 335442 h 1575982"/>
              <a:gd name="connsiteX355" fmla="*/ 526380 w 3273438"/>
              <a:gd name="connsiteY355" fmla="*/ 335442 h 1575982"/>
              <a:gd name="connsiteX356" fmla="*/ 526380 w 3273438"/>
              <a:gd name="connsiteY356" fmla="*/ 346400 h 1575982"/>
              <a:gd name="connsiteX357" fmla="*/ 531023 w 3273438"/>
              <a:gd name="connsiteY357" fmla="*/ 346400 h 1575982"/>
              <a:gd name="connsiteX358" fmla="*/ 531023 w 3273438"/>
              <a:gd name="connsiteY358" fmla="*/ 360331 h 1575982"/>
              <a:gd name="connsiteX359" fmla="*/ 541053 w 3273438"/>
              <a:gd name="connsiteY359" fmla="*/ 360331 h 1575982"/>
              <a:gd name="connsiteX360" fmla="*/ 541053 w 3273438"/>
              <a:gd name="connsiteY360" fmla="*/ 381133 h 1575982"/>
              <a:gd name="connsiteX361" fmla="*/ 546254 w 3273438"/>
              <a:gd name="connsiteY361" fmla="*/ 381133 h 1575982"/>
              <a:gd name="connsiteX362" fmla="*/ 546254 w 3273438"/>
              <a:gd name="connsiteY362" fmla="*/ 384477 h 1575982"/>
              <a:gd name="connsiteX363" fmla="*/ 551455 w 3273438"/>
              <a:gd name="connsiteY363" fmla="*/ 384477 h 1575982"/>
              <a:gd name="connsiteX364" fmla="*/ 551455 w 3273438"/>
              <a:gd name="connsiteY364" fmla="*/ 406208 h 1575982"/>
              <a:gd name="connsiteX365" fmla="*/ 556469 w 3273438"/>
              <a:gd name="connsiteY365" fmla="*/ 406208 h 1575982"/>
              <a:gd name="connsiteX366" fmla="*/ 556469 w 3273438"/>
              <a:gd name="connsiteY366" fmla="*/ 421253 h 1575982"/>
              <a:gd name="connsiteX367" fmla="*/ 563156 w 3273438"/>
              <a:gd name="connsiteY367" fmla="*/ 421253 h 1575982"/>
              <a:gd name="connsiteX368" fmla="*/ 563156 w 3273438"/>
              <a:gd name="connsiteY368" fmla="*/ 428496 h 1575982"/>
              <a:gd name="connsiteX369" fmla="*/ 566871 w 3273438"/>
              <a:gd name="connsiteY369" fmla="*/ 428496 h 1575982"/>
              <a:gd name="connsiteX370" fmla="*/ 566871 w 3273438"/>
              <a:gd name="connsiteY370" fmla="*/ 437598 h 1575982"/>
              <a:gd name="connsiteX371" fmla="*/ 574115 w 3273438"/>
              <a:gd name="connsiteY371" fmla="*/ 437598 h 1575982"/>
              <a:gd name="connsiteX372" fmla="*/ 574115 w 3273438"/>
              <a:gd name="connsiteY372" fmla="*/ 467687 h 1575982"/>
              <a:gd name="connsiteX373" fmla="*/ 586745 w 3273438"/>
              <a:gd name="connsiteY373" fmla="*/ 467687 h 1575982"/>
              <a:gd name="connsiteX374" fmla="*/ 586745 w 3273438"/>
              <a:gd name="connsiteY374" fmla="*/ 484403 h 1575982"/>
              <a:gd name="connsiteX375" fmla="*/ 592503 w 3273438"/>
              <a:gd name="connsiteY375" fmla="*/ 484403 h 1575982"/>
              <a:gd name="connsiteX376" fmla="*/ 592503 w 3273438"/>
              <a:gd name="connsiteY376" fmla="*/ 487004 h 1575982"/>
              <a:gd name="connsiteX377" fmla="*/ 612563 w 3273438"/>
              <a:gd name="connsiteY377" fmla="*/ 487004 h 1575982"/>
              <a:gd name="connsiteX378" fmla="*/ 612563 w 3273438"/>
              <a:gd name="connsiteY378" fmla="*/ 501863 h 1575982"/>
              <a:gd name="connsiteX379" fmla="*/ 644881 w 3273438"/>
              <a:gd name="connsiteY379" fmla="*/ 501863 h 1575982"/>
              <a:gd name="connsiteX380" fmla="*/ 644881 w 3273438"/>
              <a:gd name="connsiteY380" fmla="*/ 508363 h 1575982"/>
              <a:gd name="connsiteX381" fmla="*/ 648038 w 3273438"/>
              <a:gd name="connsiteY381" fmla="*/ 508363 h 1575982"/>
              <a:gd name="connsiteX382" fmla="*/ 648038 w 3273438"/>
              <a:gd name="connsiteY382" fmla="*/ 522665 h 1575982"/>
              <a:gd name="connsiteX383" fmla="*/ 658440 w 3273438"/>
              <a:gd name="connsiteY383" fmla="*/ 522665 h 1575982"/>
              <a:gd name="connsiteX384" fmla="*/ 658440 w 3273438"/>
              <a:gd name="connsiteY384" fmla="*/ 533067 h 1575982"/>
              <a:gd name="connsiteX385" fmla="*/ 674042 w 3273438"/>
              <a:gd name="connsiteY385" fmla="*/ 533067 h 1575982"/>
              <a:gd name="connsiteX386" fmla="*/ 674042 w 3273438"/>
              <a:gd name="connsiteY386" fmla="*/ 547368 h 1575982"/>
              <a:gd name="connsiteX387" fmla="*/ 685000 w 3273438"/>
              <a:gd name="connsiteY387" fmla="*/ 547368 h 1575982"/>
              <a:gd name="connsiteX388" fmla="*/ 685000 w 3273438"/>
              <a:gd name="connsiteY388" fmla="*/ 558698 h 1575982"/>
              <a:gd name="connsiteX389" fmla="*/ 688714 w 3273438"/>
              <a:gd name="connsiteY389" fmla="*/ 558698 h 1575982"/>
              <a:gd name="connsiteX390" fmla="*/ 688714 w 3273438"/>
              <a:gd name="connsiteY390" fmla="*/ 569100 h 1575982"/>
              <a:gd name="connsiteX391" fmla="*/ 692615 w 3273438"/>
              <a:gd name="connsiteY391" fmla="*/ 569100 h 1575982"/>
              <a:gd name="connsiteX392" fmla="*/ 692615 w 3273438"/>
              <a:gd name="connsiteY392" fmla="*/ 577644 h 1575982"/>
              <a:gd name="connsiteX393" fmla="*/ 709518 w 3273438"/>
              <a:gd name="connsiteY393" fmla="*/ 577644 h 1575982"/>
              <a:gd name="connsiteX394" fmla="*/ 709518 w 3273438"/>
              <a:gd name="connsiteY394" fmla="*/ 589159 h 1575982"/>
              <a:gd name="connsiteX395" fmla="*/ 714718 w 3273438"/>
              <a:gd name="connsiteY395" fmla="*/ 589159 h 1575982"/>
              <a:gd name="connsiteX396" fmla="*/ 714718 w 3273438"/>
              <a:gd name="connsiteY396" fmla="*/ 603090 h 1575982"/>
              <a:gd name="connsiteX397" fmla="*/ 749637 w 3273438"/>
              <a:gd name="connsiteY397" fmla="*/ 603090 h 1575982"/>
              <a:gd name="connsiteX398" fmla="*/ 749637 w 3273438"/>
              <a:gd name="connsiteY398" fmla="*/ 614048 h 1575982"/>
              <a:gd name="connsiteX399" fmla="*/ 760595 w 3273438"/>
              <a:gd name="connsiteY399" fmla="*/ 614048 h 1575982"/>
              <a:gd name="connsiteX400" fmla="*/ 760595 w 3273438"/>
              <a:gd name="connsiteY400" fmla="*/ 627050 h 1575982"/>
              <a:gd name="connsiteX401" fmla="*/ 766538 w 3273438"/>
              <a:gd name="connsiteY401" fmla="*/ 627050 h 1575982"/>
              <a:gd name="connsiteX402" fmla="*/ 766538 w 3273438"/>
              <a:gd name="connsiteY402" fmla="*/ 633736 h 1575982"/>
              <a:gd name="connsiteX403" fmla="*/ 771182 w 3273438"/>
              <a:gd name="connsiteY403" fmla="*/ 633736 h 1575982"/>
              <a:gd name="connsiteX404" fmla="*/ 771182 w 3273438"/>
              <a:gd name="connsiteY404" fmla="*/ 640794 h 1575982"/>
              <a:gd name="connsiteX405" fmla="*/ 777683 w 3273438"/>
              <a:gd name="connsiteY405" fmla="*/ 640794 h 1575982"/>
              <a:gd name="connsiteX406" fmla="*/ 777683 w 3273438"/>
              <a:gd name="connsiteY406" fmla="*/ 650081 h 1575982"/>
              <a:gd name="connsiteX407" fmla="*/ 781026 w 3273438"/>
              <a:gd name="connsiteY407" fmla="*/ 650081 h 1575982"/>
              <a:gd name="connsiteX408" fmla="*/ 781026 w 3273438"/>
              <a:gd name="connsiteY408" fmla="*/ 655839 h 1575982"/>
              <a:gd name="connsiteX409" fmla="*/ 785669 w 3273438"/>
              <a:gd name="connsiteY409" fmla="*/ 655839 h 1575982"/>
              <a:gd name="connsiteX410" fmla="*/ 785669 w 3273438"/>
              <a:gd name="connsiteY410" fmla="*/ 665126 h 1575982"/>
              <a:gd name="connsiteX411" fmla="*/ 789570 w 3273438"/>
              <a:gd name="connsiteY411" fmla="*/ 665126 h 1575982"/>
              <a:gd name="connsiteX412" fmla="*/ 789570 w 3273438"/>
              <a:gd name="connsiteY412" fmla="*/ 672184 h 1575982"/>
              <a:gd name="connsiteX413" fmla="*/ 794214 w 3273438"/>
              <a:gd name="connsiteY413" fmla="*/ 672184 h 1575982"/>
              <a:gd name="connsiteX414" fmla="*/ 794214 w 3273438"/>
              <a:gd name="connsiteY414" fmla="*/ 679242 h 1575982"/>
              <a:gd name="connsiteX415" fmla="*/ 800343 w 3273438"/>
              <a:gd name="connsiteY415" fmla="*/ 679242 h 1575982"/>
              <a:gd name="connsiteX416" fmla="*/ 800343 w 3273438"/>
              <a:gd name="connsiteY416" fmla="*/ 683143 h 1575982"/>
              <a:gd name="connsiteX417" fmla="*/ 816688 w 3273438"/>
              <a:gd name="connsiteY417" fmla="*/ 683143 h 1575982"/>
              <a:gd name="connsiteX418" fmla="*/ 816688 w 3273438"/>
              <a:gd name="connsiteY418" fmla="*/ 698744 h 1575982"/>
              <a:gd name="connsiteX419" fmla="*/ 834518 w 3273438"/>
              <a:gd name="connsiteY419" fmla="*/ 698744 h 1575982"/>
              <a:gd name="connsiteX420" fmla="*/ 834518 w 3273438"/>
              <a:gd name="connsiteY420" fmla="*/ 703574 h 1575982"/>
              <a:gd name="connsiteX421" fmla="*/ 850678 w 3273438"/>
              <a:gd name="connsiteY421" fmla="*/ 703574 h 1575982"/>
              <a:gd name="connsiteX422" fmla="*/ 850678 w 3273438"/>
              <a:gd name="connsiteY422" fmla="*/ 717875 h 1575982"/>
              <a:gd name="connsiteX423" fmla="*/ 855321 w 3273438"/>
              <a:gd name="connsiteY423" fmla="*/ 717875 h 1575982"/>
              <a:gd name="connsiteX424" fmla="*/ 855321 w 3273438"/>
              <a:gd name="connsiteY424" fmla="*/ 730320 h 1575982"/>
              <a:gd name="connsiteX425" fmla="*/ 866465 w 3273438"/>
              <a:gd name="connsiteY425" fmla="*/ 730320 h 1575982"/>
              <a:gd name="connsiteX426" fmla="*/ 866465 w 3273438"/>
              <a:gd name="connsiteY426" fmla="*/ 743322 h 1575982"/>
              <a:gd name="connsiteX427" fmla="*/ 912343 w 3273438"/>
              <a:gd name="connsiteY427" fmla="*/ 743322 h 1575982"/>
              <a:gd name="connsiteX428" fmla="*/ 912343 w 3273438"/>
              <a:gd name="connsiteY428" fmla="*/ 754652 h 1575982"/>
              <a:gd name="connsiteX429" fmla="*/ 926088 w 3273438"/>
              <a:gd name="connsiteY429" fmla="*/ 754652 h 1575982"/>
              <a:gd name="connsiteX430" fmla="*/ 926088 w 3273438"/>
              <a:gd name="connsiteY430" fmla="*/ 757995 h 1575982"/>
              <a:gd name="connsiteX431" fmla="*/ 943546 w 3273438"/>
              <a:gd name="connsiteY431" fmla="*/ 757995 h 1575982"/>
              <a:gd name="connsiteX432" fmla="*/ 943546 w 3273438"/>
              <a:gd name="connsiteY432" fmla="*/ 765982 h 1575982"/>
              <a:gd name="connsiteX433" fmla="*/ 955434 w 3273438"/>
              <a:gd name="connsiteY433" fmla="*/ 765982 h 1575982"/>
              <a:gd name="connsiteX434" fmla="*/ 955434 w 3273438"/>
              <a:gd name="connsiteY434" fmla="*/ 773783 h 1575982"/>
              <a:gd name="connsiteX435" fmla="*/ 970664 w 3273438"/>
              <a:gd name="connsiteY435" fmla="*/ 773783 h 1575982"/>
              <a:gd name="connsiteX436" fmla="*/ 970664 w 3273438"/>
              <a:gd name="connsiteY436" fmla="*/ 788827 h 1575982"/>
              <a:gd name="connsiteX437" fmla="*/ 980694 w 3273438"/>
              <a:gd name="connsiteY437" fmla="*/ 788827 h 1575982"/>
              <a:gd name="connsiteX438" fmla="*/ 980694 w 3273438"/>
              <a:gd name="connsiteY438" fmla="*/ 797743 h 1575982"/>
              <a:gd name="connsiteX439" fmla="*/ 998525 w 3273438"/>
              <a:gd name="connsiteY439" fmla="*/ 797743 h 1575982"/>
              <a:gd name="connsiteX440" fmla="*/ 998525 w 3273438"/>
              <a:gd name="connsiteY440" fmla="*/ 810373 h 1575982"/>
              <a:gd name="connsiteX441" fmla="*/ 1007626 w 3273438"/>
              <a:gd name="connsiteY441" fmla="*/ 810373 h 1575982"/>
              <a:gd name="connsiteX442" fmla="*/ 1007626 w 3273438"/>
              <a:gd name="connsiteY442" fmla="*/ 825418 h 1575982"/>
              <a:gd name="connsiteX443" fmla="*/ 1021185 w 3273438"/>
              <a:gd name="connsiteY443" fmla="*/ 825418 h 1575982"/>
              <a:gd name="connsiteX444" fmla="*/ 1021185 w 3273438"/>
              <a:gd name="connsiteY444" fmla="*/ 831918 h 1575982"/>
              <a:gd name="connsiteX445" fmla="*/ 1028428 w 3273438"/>
              <a:gd name="connsiteY445" fmla="*/ 831918 h 1575982"/>
              <a:gd name="connsiteX446" fmla="*/ 1028428 w 3273438"/>
              <a:gd name="connsiteY446" fmla="*/ 849192 h 1575982"/>
              <a:gd name="connsiteX447" fmla="*/ 1035673 w 3273438"/>
              <a:gd name="connsiteY447" fmla="*/ 849192 h 1575982"/>
              <a:gd name="connsiteX448" fmla="*/ 1035673 w 3273438"/>
              <a:gd name="connsiteY448" fmla="*/ 862936 h 1575982"/>
              <a:gd name="connsiteX449" fmla="*/ 1053317 w 3273438"/>
              <a:gd name="connsiteY449" fmla="*/ 862936 h 1575982"/>
              <a:gd name="connsiteX450" fmla="*/ 1053317 w 3273438"/>
              <a:gd name="connsiteY450" fmla="*/ 884668 h 1575982"/>
              <a:gd name="connsiteX451" fmla="*/ 1069662 w 3273438"/>
              <a:gd name="connsiteY451" fmla="*/ 884668 h 1575982"/>
              <a:gd name="connsiteX452" fmla="*/ 1069662 w 3273438"/>
              <a:gd name="connsiteY452" fmla="*/ 920887 h 1575982"/>
              <a:gd name="connsiteX453" fmla="*/ 1083964 w 3273438"/>
              <a:gd name="connsiteY453" fmla="*/ 920887 h 1575982"/>
              <a:gd name="connsiteX454" fmla="*/ 1083964 w 3273438"/>
              <a:gd name="connsiteY454" fmla="*/ 925902 h 1575982"/>
              <a:gd name="connsiteX455" fmla="*/ 1101795 w 3273438"/>
              <a:gd name="connsiteY455" fmla="*/ 925902 h 1575982"/>
              <a:gd name="connsiteX456" fmla="*/ 1101795 w 3273438"/>
              <a:gd name="connsiteY456" fmla="*/ 930545 h 1575982"/>
              <a:gd name="connsiteX457" fmla="*/ 1116097 w 3273438"/>
              <a:gd name="connsiteY457" fmla="*/ 930545 h 1575982"/>
              <a:gd name="connsiteX458" fmla="*/ 1116097 w 3273438"/>
              <a:gd name="connsiteY458" fmla="*/ 946333 h 1575982"/>
              <a:gd name="connsiteX459" fmla="*/ 1138943 w 3273438"/>
              <a:gd name="connsiteY459" fmla="*/ 946333 h 1575982"/>
              <a:gd name="connsiteX460" fmla="*/ 1138943 w 3273438"/>
              <a:gd name="connsiteY460" fmla="*/ 951533 h 1575982"/>
              <a:gd name="connsiteX461" fmla="*/ 1151944 w 3273438"/>
              <a:gd name="connsiteY461" fmla="*/ 951533 h 1575982"/>
              <a:gd name="connsiteX462" fmla="*/ 1151944 w 3273438"/>
              <a:gd name="connsiteY462" fmla="*/ 973636 h 1575982"/>
              <a:gd name="connsiteX463" fmla="*/ 1176833 w 3273438"/>
              <a:gd name="connsiteY463" fmla="*/ 973636 h 1575982"/>
              <a:gd name="connsiteX464" fmla="*/ 1176833 w 3273438"/>
              <a:gd name="connsiteY464" fmla="*/ 979580 h 1575982"/>
              <a:gd name="connsiteX465" fmla="*/ 1190392 w 3273438"/>
              <a:gd name="connsiteY465" fmla="*/ 979580 h 1575982"/>
              <a:gd name="connsiteX466" fmla="*/ 1190392 w 3273438"/>
              <a:gd name="connsiteY466" fmla="*/ 1003725 h 1575982"/>
              <a:gd name="connsiteX467" fmla="*/ 1219924 w 3273438"/>
              <a:gd name="connsiteY467" fmla="*/ 1003725 h 1575982"/>
              <a:gd name="connsiteX468" fmla="*/ 1219924 w 3273438"/>
              <a:gd name="connsiteY468" fmla="*/ 1020628 h 1575982"/>
              <a:gd name="connsiteX469" fmla="*/ 1237569 w 3273438"/>
              <a:gd name="connsiteY469" fmla="*/ 1020628 h 1575982"/>
              <a:gd name="connsiteX470" fmla="*/ 1237569 w 3273438"/>
              <a:gd name="connsiteY470" fmla="*/ 1034372 h 1575982"/>
              <a:gd name="connsiteX471" fmla="*/ 1299605 w 3273438"/>
              <a:gd name="connsiteY471" fmla="*/ 1034372 h 1575982"/>
              <a:gd name="connsiteX472" fmla="*/ 1299605 w 3273438"/>
              <a:gd name="connsiteY472" fmla="*/ 1047559 h 1575982"/>
              <a:gd name="connsiteX473" fmla="*/ 1356441 w 3273438"/>
              <a:gd name="connsiteY473" fmla="*/ 1047559 h 1575982"/>
              <a:gd name="connsiteX474" fmla="*/ 1356441 w 3273438"/>
              <a:gd name="connsiteY474" fmla="*/ 1059261 h 1575982"/>
              <a:gd name="connsiteX475" fmla="*/ 1366285 w 3273438"/>
              <a:gd name="connsiteY475" fmla="*/ 1059261 h 1575982"/>
              <a:gd name="connsiteX476" fmla="*/ 1366285 w 3273438"/>
              <a:gd name="connsiteY476" fmla="*/ 1078020 h 1575982"/>
              <a:gd name="connsiteX477" fmla="*/ 1408076 w 3273438"/>
              <a:gd name="connsiteY477" fmla="*/ 1078020 h 1575982"/>
              <a:gd name="connsiteX478" fmla="*/ 1408076 w 3273438"/>
              <a:gd name="connsiteY478" fmla="*/ 1092508 h 1575982"/>
              <a:gd name="connsiteX479" fmla="*/ 1429064 w 3273438"/>
              <a:gd name="connsiteY479" fmla="*/ 1092508 h 1575982"/>
              <a:gd name="connsiteX480" fmla="*/ 1429064 w 3273438"/>
              <a:gd name="connsiteY480" fmla="*/ 1114611 h 1575982"/>
              <a:gd name="connsiteX481" fmla="*/ 1444109 w 3273438"/>
              <a:gd name="connsiteY481" fmla="*/ 1114611 h 1575982"/>
              <a:gd name="connsiteX482" fmla="*/ 1444109 w 3273438"/>
              <a:gd name="connsiteY482" fmla="*/ 1119811 h 1575982"/>
              <a:gd name="connsiteX483" fmla="*/ 1490358 w 3273438"/>
              <a:gd name="connsiteY483" fmla="*/ 1119811 h 1575982"/>
              <a:gd name="connsiteX484" fmla="*/ 1490358 w 3273438"/>
              <a:gd name="connsiteY484" fmla="*/ 1137642 h 1575982"/>
              <a:gd name="connsiteX485" fmla="*/ 1550722 w 3273438"/>
              <a:gd name="connsiteY485" fmla="*/ 1137642 h 1575982"/>
              <a:gd name="connsiteX486" fmla="*/ 1550722 w 3273438"/>
              <a:gd name="connsiteY486" fmla="*/ 1151201 h 1575982"/>
              <a:gd name="connsiteX487" fmla="*/ 1563353 w 3273438"/>
              <a:gd name="connsiteY487" fmla="*/ 1151201 h 1575982"/>
              <a:gd name="connsiteX488" fmla="*/ 1563353 w 3273438"/>
              <a:gd name="connsiteY488" fmla="*/ 1167546 h 1575982"/>
              <a:gd name="connsiteX489" fmla="*/ 1595485 w 3273438"/>
              <a:gd name="connsiteY489" fmla="*/ 1167546 h 1575982"/>
              <a:gd name="connsiteX490" fmla="*/ 1595485 w 3273438"/>
              <a:gd name="connsiteY490" fmla="*/ 1191692 h 1575982"/>
              <a:gd name="connsiteX491" fmla="*/ 1762278 w 3273438"/>
              <a:gd name="connsiteY491" fmla="*/ 1191692 h 1575982"/>
              <a:gd name="connsiteX492" fmla="*/ 1762278 w 3273438"/>
              <a:gd name="connsiteY492" fmla="*/ 1208965 h 1575982"/>
              <a:gd name="connsiteX493" fmla="*/ 1774164 w 3273438"/>
              <a:gd name="connsiteY493" fmla="*/ 1208965 h 1575982"/>
              <a:gd name="connsiteX494" fmla="*/ 1774164 w 3273438"/>
              <a:gd name="connsiteY494" fmla="*/ 1229211 h 1575982"/>
              <a:gd name="connsiteX495" fmla="*/ 1789952 w 3273438"/>
              <a:gd name="connsiteY495" fmla="*/ 1229211 h 1575982"/>
              <a:gd name="connsiteX496" fmla="*/ 1789952 w 3273438"/>
              <a:gd name="connsiteY496" fmla="*/ 1234411 h 1575982"/>
              <a:gd name="connsiteX497" fmla="*/ 1797010 w 3273438"/>
              <a:gd name="connsiteY497" fmla="*/ 1234411 h 1575982"/>
              <a:gd name="connsiteX498" fmla="*/ 1797010 w 3273438"/>
              <a:gd name="connsiteY498" fmla="*/ 1250571 h 1575982"/>
              <a:gd name="connsiteX499" fmla="*/ 1830258 w 3273438"/>
              <a:gd name="connsiteY499" fmla="*/ 1250571 h 1575982"/>
              <a:gd name="connsiteX500" fmla="*/ 1830258 w 3273438"/>
              <a:gd name="connsiteY500" fmla="*/ 1255400 h 1575982"/>
              <a:gd name="connsiteX501" fmla="*/ 1870191 w 3273438"/>
              <a:gd name="connsiteY501" fmla="*/ 1255400 h 1575982"/>
              <a:gd name="connsiteX502" fmla="*/ 1870191 w 3273438"/>
              <a:gd name="connsiteY502" fmla="*/ 1268959 h 1575982"/>
              <a:gd name="connsiteX503" fmla="*/ 1886721 w 3273438"/>
              <a:gd name="connsiteY503" fmla="*/ 1268959 h 1575982"/>
              <a:gd name="connsiteX504" fmla="*/ 1886721 w 3273438"/>
              <a:gd name="connsiteY504" fmla="*/ 1276017 h 1575982"/>
              <a:gd name="connsiteX505" fmla="*/ 2084532 w 3273438"/>
              <a:gd name="connsiteY505" fmla="*/ 1276017 h 1575982"/>
              <a:gd name="connsiteX506" fmla="*/ 2084532 w 3273438"/>
              <a:gd name="connsiteY506" fmla="*/ 1305549 h 1575982"/>
              <a:gd name="connsiteX507" fmla="*/ 2183530 w 3273438"/>
              <a:gd name="connsiteY507" fmla="*/ 1305549 h 1575982"/>
              <a:gd name="connsiteX508" fmla="*/ 2183530 w 3273438"/>
              <a:gd name="connsiteY508" fmla="*/ 1340096 h 1575982"/>
              <a:gd name="connsiteX509" fmla="*/ 2201361 w 3273438"/>
              <a:gd name="connsiteY509" fmla="*/ 1340096 h 1575982"/>
              <a:gd name="connsiteX510" fmla="*/ 2201361 w 3273438"/>
              <a:gd name="connsiteY510" fmla="*/ 1375572 h 1575982"/>
              <a:gd name="connsiteX511" fmla="*/ 2233308 w 3273438"/>
              <a:gd name="connsiteY511" fmla="*/ 1375572 h 1575982"/>
              <a:gd name="connsiteX512" fmla="*/ 2233308 w 3273438"/>
              <a:gd name="connsiteY512" fmla="*/ 1415320 h 1575982"/>
              <a:gd name="connsiteX513" fmla="*/ 2387284 w 3273438"/>
              <a:gd name="connsiteY513" fmla="*/ 1415320 h 1575982"/>
              <a:gd name="connsiteX514" fmla="*/ 2387284 w 3273438"/>
              <a:gd name="connsiteY514" fmla="*/ 1462311 h 1575982"/>
              <a:gd name="connsiteX515" fmla="*/ 2897320 w 3273438"/>
              <a:gd name="connsiteY515" fmla="*/ 1462311 h 1575982"/>
              <a:gd name="connsiteX516" fmla="*/ 2897320 w 3273438"/>
              <a:gd name="connsiteY516" fmla="*/ 1549979 h 1575982"/>
              <a:gd name="connsiteX517" fmla="*/ 3245764 w 3273438"/>
              <a:gd name="connsiteY517" fmla="*/ 1549979 h 157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</a:cxnLst>
            <a:rect l="l" t="t" r="r" b="b"/>
            <a:pathLst>
              <a:path w="3273438" h="1575982">
                <a:moveTo>
                  <a:pt x="0" y="28418"/>
                </a:moveTo>
                <a:lnTo>
                  <a:pt x="54607" y="28418"/>
                </a:lnTo>
                <a:moveTo>
                  <a:pt x="27303" y="0"/>
                </a:moveTo>
                <a:lnTo>
                  <a:pt x="27303" y="54607"/>
                </a:lnTo>
                <a:moveTo>
                  <a:pt x="27303" y="28418"/>
                </a:moveTo>
                <a:lnTo>
                  <a:pt x="82096" y="28418"/>
                </a:lnTo>
                <a:moveTo>
                  <a:pt x="54607" y="0"/>
                </a:moveTo>
                <a:lnTo>
                  <a:pt x="54607" y="54607"/>
                </a:lnTo>
                <a:moveTo>
                  <a:pt x="279535" y="148218"/>
                </a:moveTo>
                <a:lnTo>
                  <a:pt x="334328" y="148218"/>
                </a:lnTo>
                <a:moveTo>
                  <a:pt x="306838" y="119615"/>
                </a:moveTo>
                <a:lnTo>
                  <a:pt x="306838" y="174222"/>
                </a:lnTo>
                <a:moveTo>
                  <a:pt x="353644" y="182766"/>
                </a:moveTo>
                <a:lnTo>
                  <a:pt x="408251" y="182766"/>
                </a:lnTo>
                <a:moveTo>
                  <a:pt x="380948" y="154348"/>
                </a:moveTo>
                <a:lnTo>
                  <a:pt x="380948" y="208955"/>
                </a:lnTo>
                <a:moveTo>
                  <a:pt x="363860" y="193724"/>
                </a:moveTo>
                <a:lnTo>
                  <a:pt x="418652" y="193724"/>
                </a:lnTo>
                <a:moveTo>
                  <a:pt x="391163" y="165306"/>
                </a:moveTo>
                <a:lnTo>
                  <a:pt x="391163" y="219913"/>
                </a:lnTo>
                <a:moveTo>
                  <a:pt x="546625" y="451713"/>
                </a:moveTo>
                <a:lnTo>
                  <a:pt x="601418" y="451713"/>
                </a:lnTo>
                <a:moveTo>
                  <a:pt x="573929" y="423296"/>
                </a:moveTo>
                <a:lnTo>
                  <a:pt x="573929" y="477903"/>
                </a:lnTo>
                <a:moveTo>
                  <a:pt x="564828" y="487747"/>
                </a:moveTo>
                <a:lnTo>
                  <a:pt x="619435" y="487747"/>
                </a:lnTo>
                <a:moveTo>
                  <a:pt x="592131" y="459143"/>
                </a:moveTo>
                <a:lnTo>
                  <a:pt x="592131" y="513750"/>
                </a:lnTo>
                <a:moveTo>
                  <a:pt x="945776" y="791613"/>
                </a:moveTo>
                <a:lnTo>
                  <a:pt x="1000383" y="791613"/>
                </a:lnTo>
                <a:moveTo>
                  <a:pt x="973079" y="763010"/>
                </a:moveTo>
                <a:lnTo>
                  <a:pt x="973079" y="817617"/>
                </a:lnTo>
                <a:moveTo>
                  <a:pt x="730691" y="623521"/>
                </a:moveTo>
                <a:lnTo>
                  <a:pt x="785484" y="623521"/>
                </a:lnTo>
                <a:moveTo>
                  <a:pt x="757995" y="594917"/>
                </a:moveTo>
                <a:lnTo>
                  <a:pt x="757995" y="649524"/>
                </a:lnTo>
                <a:moveTo>
                  <a:pt x="791799" y="698744"/>
                </a:moveTo>
                <a:lnTo>
                  <a:pt x="846406" y="698744"/>
                </a:lnTo>
                <a:moveTo>
                  <a:pt x="819103" y="670327"/>
                </a:moveTo>
                <a:lnTo>
                  <a:pt x="819103" y="724933"/>
                </a:lnTo>
                <a:moveTo>
                  <a:pt x="888568" y="754652"/>
                </a:moveTo>
                <a:lnTo>
                  <a:pt x="943175" y="754652"/>
                </a:lnTo>
                <a:moveTo>
                  <a:pt x="915872" y="726234"/>
                </a:moveTo>
                <a:lnTo>
                  <a:pt x="915872" y="781026"/>
                </a:lnTo>
                <a:moveTo>
                  <a:pt x="884297" y="754652"/>
                </a:moveTo>
                <a:lnTo>
                  <a:pt x="938903" y="754652"/>
                </a:lnTo>
                <a:moveTo>
                  <a:pt x="911599" y="726234"/>
                </a:moveTo>
                <a:lnTo>
                  <a:pt x="911599" y="781026"/>
                </a:lnTo>
                <a:moveTo>
                  <a:pt x="846406" y="742764"/>
                </a:moveTo>
                <a:lnTo>
                  <a:pt x="901013" y="742764"/>
                </a:lnTo>
                <a:moveTo>
                  <a:pt x="873709" y="714161"/>
                </a:moveTo>
                <a:lnTo>
                  <a:pt x="873709" y="768768"/>
                </a:lnTo>
                <a:moveTo>
                  <a:pt x="864051" y="742764"/>
                </a:moveTo>
                <a:lnTo>
                  <a:pt x="918658" y="742764"/>
                </a:lnTo>
                <a:moveTo>
                  <a:pt x="891540" y="714161"/>
                </a:moveTo>
                <a:lnTo>
                  <a:pt x="891540" y="768768"/>
                </a:lnTo>
                <a:moveTo>
                  <a:pt x="915872" y="766353"/>
                </a:moveTo>
                <a:lnTo>
                  <a:pt x="970478" y="766353"/>
                </a:lnTo>
                <a:moveTo>
                  <a:pt x="943175" y="737935"/>
                </a:moveTo>
                <a:lnTo>
                  <a:pt x="943175" y="792728"/>
                </a:lnTo>
                <a:moveTo>
                  <a:pt x="929059" y="773597"/>
                </a:moveTo>
                <a:lnTo>
                  <a:pt x="983666" y="773597"/>
                </a:lnTo>
                <a:moveTo>
                  <a:pt x="956362" y="745179"/>
                </a:moveTo>
                <a:lnTo>
                  <a:pt x="956362" y="799786"/>
                </a:lnTo>
                <a:moveTo>
                  <a:pt x="956362" y="797371"/>
                </a:moveTo>
                <a:lnTo>
                  <a:pt x="1010969" y="797371"/>
                </a:lnTo>
                <a:moveTo>
                  <a:pt x="983666" y="768953"/>
                </a:moveTo>
                <a:lnTo>
                  <a:pt x="983666" y="823560"/>
                </a:lnTo>
                <a:moveTo>
                  <a:pt x="977537" y="809444"/>
                </a:moveTo>
                <a:lnTo>
                  <a:pt x="1032143" y="809444"/>
                </a:lnTo>
                <a:moveTo>
                  <a:pt x="1004840" y="780840"/>
                </a:moveTo>
                <a:lnTo>
                  <a:pt x="1004840" y="835447"/>
                </a:lnTo>
                <a:moveTo>
                  <a:pt x="1000383" y="846220"/>
                </a:moveTo>
                <a:lnTo>
                  <a:pt x="1054989" y="846220"/>
                </a:lnTo>
                <a:moveTo>
                  <a:pt x="1027685" y="817802"/>
                </a:moveTo>
                <a:lnTo>
                  <a:pt x="1027685" y="872409"/>
                </a:lnTo>
                <a:moveTo>
                  <a:pt x="1010969" y="861079"/>
                </a:moveTo>
                <a:lnTo>
                  <a:pt x="1065576" y="861079"/>
                </a:lnTo>
                <a:moveTo>
                  <a:pt x="1038458" y="832475"/>
                </a:moveTo>
                <a:lnTo>
                  <a:pt x="1038458" y="887082"/>
                </a:lnTo>
                <a:moveTo>
                  <a:pt x="1027685" y="882996"/>
                </a:moveTo>
                <a:lnTo>
                  <a:pt x="1082292" y="882996"/>
                </a:lnTo>
                <a:moveTo>
                  <a:pt x="1054989" y="854578"/>
                </a:moveTo>
                <a:lnTo>
                  <a:pt x="1054989" y="909185"/>
                </a:lnTo>
                <a:moveTo>
                  <a:pt x="1048303" y="923858"/>
                </a:moveTo>
                <a:lnTo>
                  <a:pt x="1102909" y="923858"/>
                </a:lnTo>
                <a:moveTo>
                  <a:pt x="1075606" y="895255"/>
                </a:moveTo>
                <a:lnTo>
                  <a:pt x="1075606" y="949862"/>
                </a:lnTo>
                <a:moveTo>
                  <a:pt x="1057589" y="927759"/>
                </a:moveTo>
                <a:lnTo>
                  <a:pt x="1112196" y="927759"/>
                </a:lnTo>
                <a:moveTo>
                  <a:pt x="1085079" y="899155"/>
                </a:moveTo>
                <a:lnTo>
                  <a:pt x="1085079" y="953762"/>
                </a:lnTo>
                <a:moveTo>
                  <a:pt x="1070034" y="927759"/>
                </a:moveTo>
                <a:lnTo>
                  <a:pt x="1124640" y="927759"/>
                </a:lnTo>
                <a:moveTo>
                  <a:pt x="1097337" y="899155"/>
                </a:moveTo>
                <a:lnTo>
                  <a:pt x="1097337" y="953762"/>
                </a:lnTo>
                <a:moveTo>
                  <a:pt x="1087122" y="934817"/>
                </a:moveTo>
                <a:lnTo>
                  <a:pt x="1141728" y="934817"/>
                </a:lnTo>
                <a:moveTo>
                  <a:pt x="1114425" y="906399"/>
                </a:moveTo>
                <a:lnTo>
                  <a:pt x="1114425" y="961006"/>
                </a:lnTo>
                <a:moveTo>
                  <a:pt x="1093994" y="945775"/>
                </a:moveTo>
                <a:lnTo>
                  <a:pt x="1148601" y="945775"/>
                </a:lnTo>
                <a:moveTo>
                  <a:pt x="1121297" y="917358"/>
                </a:moveTo>
                <a:lnTo>
                  <a:pt x="1121297" y="971964"/>
                </a:lnTo>
                <a:moveTo>
                  <a:pt x="1124640" y="961006"/>
                </a:moveTo>
                <a:lnTo>
                  <a:pt x="1179247" y="961006"/>
                </a:lnTo>
                <a:moveTo>
                  <a:pt x="1151944" y="932588"/>
                </a:moveTo>
                <a:lnTo>
                  <a:pt x="1151944" y="987195"/>
                </a:lnTo>
                <a:moveTo>
                  <a:pt x="1145443" y="972893"/>
                </a:moveTo>
                <a:lnTo>
                  <a:pt x="1200050" y="972893"/>
                </a:lnTo>
                <a:moveTo>
                  <a:pt x="1172747" y="944289"/>
                </a:moveTo>
                <a:lnTo>
                  <a:pt x="1172747" y="998896"/>
                </a:lnTo>
                <a:moveTo>
                  <a:pt x="1175718" y="1003168"/>
                </a:moveTo>
                <a:lnTo>
                  <a:pt x="1230325" y="1003168"/>
                </a:lnTo>
                <a:moveTo>
                  <a:pt x="1203022" y="974750"/>
                </a:moveTo>
                <a:lnTo>
                  <a:pt x="1203022" y="1029357"/>
                </a:lnTo>
                <a:moveTo>
                  <a:pt x="1230325" y="1033629"/>
                </a:moveTo>
                <a:lnTo>
                  <a:pt x="1284932" y="1033629"/>
                </a:lnTo>
                <a:moveTo>
                  <a:pt x="1257629" y="1005211"/>
                </a:moveTo>
                <a:lnTo>
                  <a:pt x="1257629" y="1059818"/>
                </a:lnTo>
                <a:moveTo>
                  <a:pt x="1306849" y="1047745"/>
                </a:moveTo>
                <a:lnTo>
                  <a:pt x="1361456" y="1047745"/>
                </a:lnTo>
                <a:moveTo>
                  <a:pt x="1334338" y="1019328"/>
                </a:moveTo>
                <a:lnTo>
                  <a:pt x="1334338" y="1073934"/>
                </a:lnTo>
                <a:moveTo>
                  <a:pt x="1265987" y="1033629"/>
                </a:moveTo>
                <a:lnTo>
                  <a:pt x="1320594" y="1033629"/>
                </a:lnTo>
                <a:moveTo>
                  <a:pt x="1293290" y="1005211"/>
                </a:moveTo>
                <a:lnTo>
                  <a:pt x="1293290" y="1059818"/>
                </a:lnTo>
                <a:moveTo>
                  <a:pt x="1272302" y="1033629"/>
                </a:moveTo>
                <a:lnTo>
                  <a:pt x="1326909" y="1033629"/>
                </a:lnTo>
                <a:moveTo>
                  <a:pt x="1299605" y="1005211"/>
                </a:moveTo>
                <a:lnTo>
                  <a:pt x="1299605" y="1059818"/>
                </a:lnTo>
                <a:moveTo>
                  <a:pt x="1295333" y="1047745"/>
                </a:moveTo>
                <a:lnTo>
                  <a:pt x="1349940" y="1047745"/>
                </a:lnTo>
                <a:moveTo>
                  <a:pt x="1322637" y="1019328"/>
                </a:moveTo>
                <a:lnTo>
                  <a:pt x="1322637" y="1073934"/>
                </a:lnTo>
                <a:moveTo>
                  <a:pt x="1310007" y="1047745"/>
                </a:moveTo>
                <a:lnTo>
                  <a:pt x="1364613" y="1047745"/>
                </a:lnTo>
                <a:moveTo>
                  <a:pt x="1337496" y="1019328"/>
                </a:moveTo>
                <a:lnTo>
                  <a:pt x="1337496" y="1073934"/>
                </a:lnTo>
                <a:moveTo>
                  <a:pt x="1341396" y="1078578"/>
                </a:moveTo>
                <a:lnTo>
                  <a:pt x="1396189" y="1078578"/>
                </a:lnTo>
                <a:moveTo>
                  <a:pt x="1368886" y="1050160"/>
                </a:moveTo>
                <a:lnTo>
                  <a:pt x="1368886" y="1104767"/>
                </a:lnTo>
                <a:moveTo>
                  <a:pt x="1353469" y="1078578"/>
                </a:moveTo>
                <a:lnTo>
                  <a:pt x="1408076" y="1078578"/>
                </a:lnTo>
                <a:moveTo>
                  <a:pt x="1380773" y="1050160"/>
                </a:moveTo>
                <a:lnTo>
                  <a:pt x="1380773" y="1104767"/>
                </a:lnTo>
                <a:moveTo>
                  <a:pt x="1380773" y="1091951"/>
                </a:moveTo>
                <a:lnTo>
                  <a:pt x="1435565" y="1091951"/>
                </a:lnTo>
                <a:moveTo>
                  <a:pt x="1408076" y="1063533"/>
                </a:moveTo>
                <a:lnTo>
                  <a:pt x="1408076" y="1118140"/>
                </a:lnTo>
                <a:moveTo>
                  <a:pt x="1402504" y="1113125"/>
                </a:moveTo>
                <a:lnTo>
                  <a:pt x="1457296" y="1113125"/>
                </a:lnTo>
                <a:moveTo>
                  <a:pt x="1429808" y="1084521"/>
                </a:moveTo>
                <a:lnTo>
                  <a:pt x="1429808" y="1139314"/>
                </a:lnTo>
                <a:moveTo>
                  <a:pt x="1414020" y="1121669"/>
                </a:moveTo>
                <a:lnTo>
                  <a:pt x="1468812" y="1121669"/>
                </a:lnTo>
                <a:moveTo>
                  <a:pt x="1441509" y="1093251"/>
                </a:moveTo>
                <a:lnTo>
                  <a:pt x="1441509" y="1147858"/>
                </a:lnTo>
                <a:moveTo>
                  <a:pt x="1429808" y="1121669"/>
                </a:moveTo>
                <a:lnTo>
                  <a:pt x="1484414" y="1121669"/>
                </a:lnTo>
                <a:moveTo>
                  <a:pt x="1457111" y="1093251"/>
                </a:moveTo>
                <a:lnTo>
                  <a:pt x="1457111" y="1147858"/>
                </a:lnTo>
                <a:moveTo>
                  <a:pt x="1463240" y="1133370"/>
                </a:moveTo>
                <a:lnTo>
                  <a:pt x="1517847" y="1133370"/>
                </a:lnTo>
                <a:moveTo>
                  <a:pt x="1490729" y="1104767"/>
                </a:moveTo>
                <a:lnTo>
                  <a:pt x="1490729" y="1159374"/>
                </a:lnTo>
                <a:moveTo>
                  <a:pt x="1490729" y="1137457"/>
                </a:moveTo>
                <a:lnTo>
                  <a:pt x="1545522" y="1137457"/>
                </a:lnTo>
                <a:moveTo>
                  <a:pt x="1518033" y="1109039"/>
                </a:moveTo>
                <a:lnTo>
                  <a:pt x="1518033" y="1163645"/>
                </a:lnTo>
                <a:moveTo>
                  <a:pt x="1510232" y="1137457"/>
                </a:moveTo>
                <a:lnTo>
                  <a:pt x="1564839" y="1137457"/>
                </a:lnTo>
                <a:moveTo>
                  <a:pt x="1537535" y="1109039"/>
                </a:moveTo>
                <a:lnTo>
                  <a:pt x="1537535" y="1163645"/>
                </a:lnTo>
                <a:moveTo>
                  <a:pt x="1522676" y="1148972"/>
                </a:moveTo>
                <a:lnTo>
                  <a:pt x="1577283" y="1148972"/>
                </a:lnTo>
                <a:moveTo>
                  <a:pt x="1549980" y="1120554"/>
                </a:moveTo>
                <a:lnTo>
                  <a:pt x="1549980" y="1175161"/>
                </a:lnTo>
                <a:moveTo>
                  <a:pt x="1569482" y="1192063"/>
                </a:moveTo>
                <a:lnTo>
                  <a:pt x="1624089" y="1192063"/>
                </a:lnTo>
                <a:moveTo>
                  <a:pt x="1596785" y="1163645"/>
                </a:moveTo>
                <a:lnTo>
                  <a:pt x="1596785" y="1218252"/>
                </a:lnTo>
                <a:moveTo>
                  <a:pt x="1591028" y="1192063"/>
                </a:moveTo>
                <a:lnTo>
                  <a:pt x="1645634" y="1192063"/>
                </a:lnTo>
                <a:moveTo>
                  <a:pt x="1618331" y="1163645"/>
                </a:moveTo>
                <a:lnTo>
                  <a:pt x="1618331" y="1218252"/>
                </a:lnTo>
                <a:moveTo>
                  <a:pt x="1596785" y="1192063"/>
                </a:moveTo>
                <a:lnTo>
                  <a:pt x="1651578" y="1192063"/>
                </a:lnTo>
                <a:moveTo>
                  <a:pt x="1624275" y="1163645"/>
                </a:moveTo>
                <a:lnTo>
                  <a:pt x="1624275" y="1218252"/>
                </a:lnTo>
                <a:moveTo>
                  <a:pt x="1614988" y="1192063"/>
                </a:moveTo>
                <a:lnTo>
                  <a:pt x="1669595" y="1192063"/>
                </a:lnTo>
                <a:moveTo>
                  <a:pt x="1642291" y="1163645"/>
                </a:moveTo>
                <a:lnTo>
                  <a:pt x="1642291" y="1218252"/>
                </a:lnTo>
                <a:moveTo>
                  <a:pt x="1629847" y="1192063"/>
                </a:moveTo>
                <a:lnTo>
                  <a:pt x="1684453" y="1192063"/>
                </a:lnTo>
                <a:moveTo>
                  <a:pt x="1657150" y="1163645"/>
                </a:moveTo>
                <a:lnTo>
                  <a:pt x="1657150" y="1218252"/>
                </a:lnTo>
                <a:moveTo>
                  <a:pt x="1691512" y="1192063"/>
                </a:moveTo>
                <a:lnTo>
                  <a:pt x="1746118" y="1192063"/>
                </a:lnTo>
                <a:moveTo>
                  <a:pt x="1718815" y="1163645"/>
                </a:moveTo>
                <a:lnTo>
                  <a:pt x="1718815" y="1218252"/>
                </a:lnTo>
                <a:moveTo>
                  <a:pt x="1756520" y="1230325"/>
                </a:moveTo>
                <a:lnTo>
                  <a:pt x="1811127" y="1230325"/>
                </a:lnTo>
                <a:moveTo>
                  <a:pt x="1784009" y="1201722"/>
                </a:moveTo>
                <a:lnTo>
                  <a:pt x="1784009" y="1256329"/>
                </a:lnTo>
                <a:moveTo>
                  <a:pt x="1800725" y="1251314"/>
                </a:moveTo>
                <a:lnTo>
                  <a:pt x="1855332" y="1251314"/>
                </a:lnTo>
                <a:moveTo>
                  <a:pt x="1828029" y="1222896"/>
                </a:moveTo>
                <a:lnTo>
                  <a:pt x="1828029" y="1277688"/>
                </a:lnTo>
                <a:moveTo>
                  <a:pt x="1841030" y="1256514"/>
                </a:moveTo>
                <a:lnTo>
                  <a:pt x="1895637" y="1256514"/>
                </a:lnTo>
                <a:moveTo>
                  <a:pt x="1868334" y="1228096"/>
                </a:moveTo>
                <a:lnTo>
                  <a:pt x="1868334" y="1282703"/>
                </a:lnTo>
                <a:moveTo>
                  <a:pt x="1872420" y="1275459"/>
                </a:moveTo>
                <a:lnTo>
                  <a:pt x="1927213" y="1275459"/>
                </a:lnTo>
                <a:moveTo>
                  <a:pt x="1899909" y="1247042"/>
                </a:moveTo>
                <a:lnTo>
                  <a:pt x="1899909" y="1301648"/>
                </a:lnTo>
                <a:moveTo>
                  <a:pt x="1969189" y="1275459"/>
                </a:moveTo>
                <a:lnTo>
                  <a:pt x="2023796" y="1275459"/>
                </a:lnTo>
                <a:moveTo>
                  <a:pt x="1996678" y="1247042"/>
                </a:moveTo>
                <a:lnTo>
                  <a:pt x="1996678" y="1301648"/>
                </a:lnTo>
                <a:moveTo>
                  <a:pt x="1991106" y="1275459"/>
                </a:moveTo>
                <a:lnTo>
                  <a:pt x="2045899" y="1275459"/>
                </a:lnTo>
                <a:moveTo>
                  <a:pt x="2018410" y="1247042"/>
                </a:moveTo>
                <a:lnTo>
                  <a:pt x="2018410" y="1301648"/>
                </a:lnTo>
                <a:moveTo>
                  <a:pt x="2013766" y="1275459"/>
                </a:moveTo>
                <a:lnTo>
                  <a:pt x="2068373" y="1275459"/>
                </a:lnTo>
                <a:moveTo>
                  <a:pt x="2041070" y="1247042"/>
                </a:moveTo>
                <a:lnTo>
                  <a:pt x="2041070" y="1301648"/>
                </a:lnTo>
                <a:moveTo>
                  <a:pt x="2029554" y="1275459"/>
                </a:moveTo>
                <a:lnTo>
                  <a:pt x="2084160" y="1275459"/>
                </a:lnTo>
                <a:moveTo>
                  <a:pt x="2057043" y="1247042"/>
                </a:moveTo>
                <a:lnTo>
                  <a:pt x="2057043" y="1301648"/>
                </a:lnTo>
                <a:moveTo>
                  <a:pt x="2065773" y="1305920"/>
                </a:moveTo>
                <a:lnTo>
                  <a:pt x="2120379" y="1305920"/>
                </a:lnTo>
                <a:moveTo>
                  <a:pt x="2093076" y="1277503"/>
                </a:moveTo>
                <a:lnTo>
                  <a:pt x="2093076" y="1332109"/>
                </a:lnTo>
                <a:moveTo>
                  <a:pt x="2089918" y="1305920"/>
                </a:moveTo>
                <a:lnTo>
                  <a:pt x="2144711" y="1305920"/>
                </a:lnTo>
                <a:moveTo>
                  <a:pt x="2117408" y="1277503"/>
                </a:moveTo>
                <a:lnTo>
                  <a:pt x="2117408" y="1332109"/>
                </a:lnTo>
                <a:moveTo>
                  <a:pt x="2120379" y="1305920"/>
                </a:moveTo>
                <a:lnTo>
                  <a:pt x="2174986" y="1305920"/>
                </a:lnTo>
                <a:moveTo>
                  <a:pt x="2147683" y="1277503"/>
                </a:moveTo>
                <a:lnTo>
                  <a:pt x="2147683" y="1332109"/>
                </a:lnTo>
                <a:moveTo>
                  <a:pt x="2142296" y="1305920"/>
                </a:moveTo>
                <a:lnTo>
                  <a:pt x="2196903" y="1305920"/>
                </a:lnTo>
                <a:moveTo>
                  <a:pt x="2169600" y="1277503"/>
                </a:moveTo>
                <a:lnTo>
                  <a:pt x="2169600" y="1332109"/>
                </a:lnTo>
                <a:moveTo>
                  <a:pt x="2229036" y="1414391"/>
                </a:moveTo>
                <a:lnTo>
                  <a:pt x="2283643" y="1414391"/>
                </a:lnTo>
                <a:moveTo>
                  <a:pt x="2256339" y="1385973"/>
                </a:moveTo>
                <a:lnTo>
                  <a:pt x="2256339" y="1440580"/>
                </a:lnTo>
                <a:moveTo>
                  <a:pt x="2256339" y="1414391"/>
                </a:moveTo>
                <a:lnTo>
                  <a:pt x="2310946" y="1414391"/>
                </a:lnTo>
                <a:moveTo>
                  <a:pt x="2283643" y="1385973"/>
                </a:moveTo>
                <a:lnTo>
                  <a:pt x="2283643" y="1440580"/>
                </a:lnTo>
                <a:moveTo>
                  <a:pt x="2348094" y="1414391"/>
                </a:moveTo>
                <a:lnTo>
                  <a:pt x="2402701" y="1414391"/>
                </a:lnTo>
                <a:moveTo>
                  <a:pt x="2375397" y="1385973"/>
                </a:moveTo>
                <a:lnTo>
                  <a:pt x="2375397" y="1440580"/>
                </a:lnTo>
                <a:moveTo>
                  <a:pt x="2382084" y="1463612"/>
                </a:moveTo>
                <a:lnTo>
                  <a:pt x="2436690" y="1463612"/>
                </a:lnTo>
                <a:moveTo>
                  <a:pt x="2409573" y="1435194"/>
                </a:moveTo>
                <a:lnTo>
                  <a:pt x="2409573" y="1489800"/>
                </a:lnTo>
                <a:moveTo>
                  <a:pt x="2470495" y="1462497"/>
                </a:moveTo>
                <a:lnTo>
                  <a:pt x="2525102" y="1462497"/>
                </a:lnTo>
                <a:moveTo>
                  <a:pt x="2497798" y="1434079"/>
                </a:moveTo>
                <a:lnTo>
                  <a:pt x="2497798" y="1488872"/>
                </a:lnTo>
                <a:moveTo>
                  <a:pt x="2489069" y="1462497"/>
                </a:moveTo>
                <a:lnTo>
                  <a:pt x="2543861" y="1462497"/>
                </a:lnTo>
                <a:moveTo>
                  <a:pt x="2516372" y="1434079"/>
                </a:moveTo>
                <a:lnTo>
                  <a:pt x="2516372" y="1488872"/>
                </a:lnTo>
                <a:moveTo>
                  <a:pt x="2694123" y="1462497"/>
                </a:moveTo>
                <a:lnTo>
                  <a:pt x="2748916" y="1462497"/>
                </a:lnTo>
                <a:moveTo>
                  <a:pt x="2721612" y="1434079"/>
                </a:moveTo>
                <a:lnTo>
                  <a:pt x="2721612" y="1488872"/>
                </a:lnTo>
                <a:moveTo>
                  <a:pt x="2958241" y="1549794"/>
                </a:moveTo>
                <a:lnTo>
                  <a:pt x="3012848" y="1549794"/>
                </a:lnTo>
                <a:moveTo>
                  <a:pt x="2985545" y="1521376"/>
                </a:moveTo>
                <a:lnTo>
                  <a:pt x="2985545" y="1575983"/>
                </a:lnTo>
                <a:moveTo>
                  <a:pt x="3063183" y="1549794"/>
                </a:moveTo>
                <a:lnTo>
                  <a:pt x="3117976" y="1549794"/>
                </a:lnTo>
                <a:moveTo>
                  <a:pt x="3090486" y="1521376"/>
                </a:moveTo>
                <a:lnTo>
                  <a:pt x="3090486" y="1575983"/>
                </a:lnTo>
                <a:moveTo>
                  <a:pt x="3218831" y="1549794"/>
                </a:moveTo>
                <a:lnTo>
                  <a:pt x="3273438" y="1549794"/>
                </a:lnTo>
                <a:moveTo>
                  <a:pt x="3246134" y="1521376"/>
                </a:moveTo>
                <a:lnTo>
                  <a:pt x="3246134" y="1575983"/>
                </a:lnTo>
                <a:moveTo>
                  <a:pt x="19131" y="27303"/>
                </a:moveTo>
                <a:lnTo>
                  <a:pt x="80796" y="27303"/>
                </a:lnTo>
                <a:lnTo>
                  <a:pt x="80796" y="32318"/>
                </a:lnTo>
                <a:lnTo>
                  <a:pt x="86182" y="32318"/>
                </a:lnTo>
                <a:lnTo>
                  <a:pt x="86182" y="36962"/>
                </a:lnTo>
                <a:lnTo>
                  <a:pt x="95841" y="36962"/>
                </a:lnTo>
                <a:lnTo>
                  <a:pt x="95841" y="42905"/>
                </a:lnTo>
                <a:lnTo>
                  <a:pt x="106056" y="42905"/>
                </a:lnTo>
                <a:lnTo>
                  <a:pt x="106056" y="52564"/>
                </a:lnTo>
                <a:lnTo>
                  <a:pt x="145247" y="52564"/>
                </a:lnTo>
                <a:lnTo>
                  <a:pt x="145247" y="68537"/>
                </a:lnTo>
                <a:lnTo>
                  <a:pt x="151191" y="68537"/>
                </a:lnTo>
                <a:lnTo>
                  <a:pt x="151191" y="73366"/>
                </a:lnTo>
                <a:lnTo>
                  <a:pt x="156205" y="73366"/>
                </a:lnTo>
                <a:lnTo>
                  <a:pt x="156205" y="87854"/>
                </a:lnTo>
                <a:lnTo>
                  <a:pt x="223628" y="87854"/>
                </a:lnTo>
                <a:lnTo>
                  <a:pt x="223628" y="93240"/>
                </a:lnTo>
                <a:lnTo>
                  <a:pt x="227528" y="93240"/>
                </a:lnTo>
                <a:lnTo>
                  <a:pt x="227528" y="97326"/>
                </a:lnTo>
                <a:lnTo>
                  <a:pt x="242387" y="97326"/>
                </a:lnTo>
                <a:lnTo>
                  <a:pt x="242387" y="103270"/>
                </a:lnTo>
                <a:lnTo>
                  <a:pt x="247217" y="103270"/>
                </a:lnTo>
                <a:lnTo>
                  <a:pt x="247217" y="113114"/>
                </a:lnTo>
                <a:lnTo>
                  <a:pt x="251860" y="113114"/>
                </a:lnTo>
                <a:lnTo>
                  <a:pt x="251860" y="122401"/>
                </a:lnTo>
                <a:lnTo>
                  <a:pt x="283064" y="122401"/>
                </a:lnTo>
                <a:lnTo>
                  <a:pt x="283064" y="133545"/>
                </a:lnTo>
                <a:lnTo>
                  <a:pt x="287522" y="133545"/>
                </a:lnTo>
                <a:lnTo>
                  <a:pt x="287522" y="138932"/>
                </a:lnTo>
                <a:lnTo>
                  <a:pt x="306281" y="138932"/>
                </a:lnTo>
                <a:lnTo>
                  <a:pt x="306281" y="148033"/>
                </a:lnTo>
                <a:lnTo>
                  <a:pt x="373890" y="148033"/>
                </a:lnTo>
                <a:lnTo>
                  <a:pt x="373890" y="161034"/>
                </a:lnTo>
                <a:lnTo>
                  <a:pt x="380391" y="161034"/>
                </a:lnTo>
                <a:lnTo>
                  <a:pt x="380391" y="182394"/>
                </a:lnTo>
                <a:lnTo>
                  <a:pt x="389677" y="182394"/>
                </a:lnTo>
                <a:lnTo>
                  <a:pt x="389677" y="193538"/>
                </a:lnTo>
                <a:lnTo>
                  <a:pt x="404722" y="193538"/>
                </a:lnTo>
                <a:lnTo>
                  <a:pt x="404722" y="209326"/>
                </a:lnTo>
                <a:lnTo>
                  <a:pt x="410851" y="209326"/>
                </a:lnTo>
                <a:lnTo>
                  <a:pt x="410851" y="214713"/>
                </a:lnTo>
                <a:lnTo>
                  <a:pt x="414752" y="214713"/>
                </a:lnTo>
                <a:lnTo>
                  <a:pt x="414752" y="219170"/>
                </a:lnTo>
                <a:lnTo>
                  <a:pt x="419395" y="219170"/>
                </a:lnTo>
                <a:lnTo>
                  <a:pt x="419395" y="223628"/>
                </a:lnTo>
                <a:lnTo>
                  <a:pt x="425896" y="223628"/>
                </a:lnTo>
                <a:lnTo>
                  <a:pt x="425896" y="230686"/>
                </a:lnTo>
                <a:lnTo>
                  <a:pt x="433140" y="230686"/>
                </a:lnTo>
                <a:lnTo>
                  <a:pt x="433140" y="234772"/>
                </a:lnTo>
                <a:lnTo>
                  <a:pt x="435183" y="234772"/>
                </a:lnTo>
                <a:lnTo>
                  <a:pt x="435183" y="255018"/>
                </a:lnTo>
                <a:lnTo>
                  <a:pt x="439269" y="255018"/>
                </a:lnTo>
                <a:lnTo>
                  <a:pt x="439269" y="264119"/>
                </a:lnTo>
                <a:lnTo>
                  <a:pt x="449856" y="264119"/>
                </a:lnTo>
                <a:lnTo>
                  <a:pt x="449856" y="290493"/>
                </a:lnTo>
                <a:lnTo>
                  <a:pt x="466201" y="290493"/>
                </a:lnTo>
                <a:lnTo>
                  <a:pt x="466201" y="300338"/>
                </a:lnTo>
                <a:lnTo>
                  <a:pt x="475302" y="300338"/>
                </a:lnTo>
                <a:lnTo>
                  <a:pt x="475302" y="309996"/>
                </a:lnTo>
                <a:lnTo>
                  <a:pt x="503349" y="309996"/>
                </a:lnTo>
                <a:lnTo>
                  <a:pt x="503349" y="314639"/>
                </a:lnTo>
                <a:lnTo>
                  <a:pt x="521737" y="314639"/>
                </a:lnTo>
                <a:lnTo>
                  <a:pt x="521737" y="335442"/>
                </a:lnTo>
                <a:lnTo>
                  <a:pt x="526380" y="335442"/>
                </a:lnTo>
                <a:lnTo>
                  <a:pt x="526380" y="346400"/>
                </a:lnTo>
                <a:lnTo>
                  <a:pt x="531023" y="346400"/>
                </a:lnTo>
                <a:lnTo>
                  <a:pt x="531023" y="360331"/>
                </a:lnTo>
                <a:lnTo>
                  <a:pt x="541053" y="360331"/>
                </a:lnTo>
                <a:lnTo>
                  <a:pt x="541053" y="381133"/>
                </a:lnTo>
                <a:lnTo>
                  <a:pt x="546254" y="381133"/>
                </a:lnTo>
                <a:lnTo>
                  <a:pt x="546254" y="384477"/>
                </a:lnTo>
                <a:lnTo>
                  <a:pt x="551455" y="384477"/>
                </a:lnTo>
                <a:lnTo>
                  <a:pt x="551455" y="406208"/>
                </a:lnTo>
                <a:lnTo>
                  <a:pt x="556469" y="406208"/>
                </a:lnTo>
                <a:lnTo>
                  <a:pt x="556469" y="421253"/>
                </a:lnTo>
                <a:lnTo>
                  <a:pt x="563156" y="421253"/>
                </a:lnTo>
                <a:lnTo>
                  <a:pt x="563156" y="428496"/>
                </a:lnTo>
                <a:lnTo>
                  <a:pt x="566871" y="428496"/>
                </a:lnTo>
                <a:lnTo>
                  <a:pt x="566871" y="437598"/>
                </a:lnTo>
                <a:lnTo>
                  <a:pt x="574115" y="437598"/>
                </a:lnTo>
                <a:lnTo>
                  <a:pt x="574115" y="467687"/>
                </a:lnTo>
                <a:lnTo>
                  <a:pt x="586745" y="467687"/>
                </a:lnTo>
                <a:lnTo>
                  <a:pt x="586745" y="484403"/>
                </a:lnTo>
                <a:lnTo>
                  <a:pt x="592503" y="484403"/>
                </a:lnTo>
                <a:lnTo>
                  <a:pt x="592503" y="487004"/>
                </a:lnTo>
                <a:lnTo>
                  <a:pt x="612563" y="487004"/>
                </a:lnTo>
                <a:lnTo>
                  <a:pt x="612563" y="501863"/>
                </a:lnTo>
                <a:lnTo>
                  <a:pt x="644881" y="501863"/>
                </a:lnTo>
                <a:lnTo>
                  <a:pt x="644881" y="508363"/>
                </a:lnTo>
                <a:lnTo>
                  <a:pt x="648038" y="508363"/>
                </a:lnTo>
                <a:lnTo>
                  <a:pt x="648038" y="522665"/>
                </a:lnTo>
                <a:lnTo>
                  <a:pt x="658440" y="522665"/>
                </a:lnTo>
                <a:lnTo>
                  <a:pt x="658440" y="533067"/>
                </a:lnTo>
                <a:lnTo>
                  <a:pt x="674042" y="533067"/>
                </a:lnTo>
                <a:lnTo>
                  <a:pt x="674042" y="547368"/>
                </a:lnTo>
                <a:lnTo>
                  <a:pt x="685000" y="547368"/>
                </a:lnTo>
                <a:lnTo>
                  <a:pt x="685000" y="558698"/>
                </a:lnTo>
                <a:lnTo>
                  <a:pt x="688714" y="558698"/>
                </a:lnTo>
                <a:lnTo>
                  <a:pt x="688714" y="569100"/>
                </a:lnTo>
                <a:lnTo>
                  <a:pt x="692615" y="569100"/>
                </a:lnTo>
                <a:lnTo>
                  <a:pt x="692615" y="577644"/>
                </a:lnTo>
                <a:lnTo>
                  <a:pt x="709518" y="577644"/>
                </a:lnTo>
                <a:lnTo>
                  <a:pt x="709518" y="589159"/>
                </a:lnTo>
                <a:lnTo>
                  <a:pt x="714718" y="589159"/>
                </a:lnTo>
                <a:lnTo>
                  <a:pt x="714718" y="603090"/>
                </a:lnTo>
                <a:lnTo>
                  <a:pt x="749637" y="603090"/>
                </a:lnTo>
                <a:lnTo>
                  <a:pt x="749637" y="614048"/>
                </a:lnTo>
                <a:lnTo>
                  <a:pt x="760595" y="614048"/>
                </a:lnTo>
                <a:lnTo>
                  <a:pt x="760595" y="627050"/>
                </a:lnTo>
                <a:lnTo>
                  <a:pt x="766538" y="627050"/>
                </a:lnTo>
                <a:lnTo>
                  <a:pt x="766538" y="633736"/>
                </a:lnTo>
                <a:lnTo>
                  <a:pt x="771182" y="633736"/>
                </a:lnTo>
                <a:lnTo>
                  <a:pt x="771182" y="640794"/>
                </a:lnTo>
                <a:lnTo>
                  <a:pt x="777683" y="640794"/>
                </a:lnTo>
                <a:lnTo>
                  <a:pt x="777683" y="650081"/>
                </a:lnTo>
                <a:lnTo>
                  <a:pt x="781026" y="650081"/>
                </a:lnTo>
                <a:lnTo>
                  <a:pt x="781026" y="655839"/>
                </a:lnTo>
                <a:lnTo>
                  <a:pt x="785669" y="655839"/>
                </a:lnTo>
                <a:lnTo>
                  <a:pt x="785669" y="665126"/>
                </a:lnTo>
                <a:lnTo>
                  <a:pt x="789570" y="665126"/>
                </a:lnTo>
                <a:lnTo>
                  <a:pt x="789570" y="672184"/>
                </a:lnTo>
                <a:lnTo>
                  <a:pt x="794214" y="672184"/>
                </a:lnTo>
                <a:lnTo>
                  <a:pt x="794214" y="679242"/>
                </a:lnTo>
                <a:lnTo>
                  <a:pt x="800343" y="679242"/>
                </a:lnTo>
                <a:lnTo>
                  <a:pt x="800343" y="683143"/>
                </a:lnTo>
                <a:lnTo>
                  <a:pt x="816688" y="683143"/>
                </a:lnTo>
                <a:lnTo>
                  <a:pt x="816688" y="698744"/>
                </a:lnTo>
                <a:lnTo>
                  <a:pt x="834518" y="698744"/>
                </a:lnTo>
                <a:lnTo>
                  <a:pt x="834518" y="703574"/>
                </a:lnTo>
                <a:lnTo>
                  <a:pt x="850678" y="703574"/>
                </a:lnTo>
                <a:lnTo>
                  <a:pt x="850678" y="717875"/>
                </a:lnTo>
                <a:lnTo>
                  <a:pt x="855321" y="717875"/>
                </a:lnTo>
                <a:lnTo>
                  <a:pt x="855321" y="730320"/>
                </a:lnTo>
                <a:lnTo>
                  <a:pt x="866465" y="730320"/>
                </a:lnTo>
                <a:lnTo>
                  <a:pt x="866465" y="743322"/>
                </a:lnTo>
                <a:lnTo>
                  <a:pt x="912343" y="743322"/>
                </a:lnTo>
                <a:lnTo>
                  <a:pt x="912343" y="754652"/>
                </a:lnTo>
                <a:lnTo>
                  <a:pt x="926088" y="754652"/>
                </a:lnTo>
                <a:lnTo>
                  <a:pt x="926088" y="757995"/>
                </a:lnTo>
                <a:lnTo>
                  <a:pt x="943546" y="757995"/>
                </a:lnTo>
                <a:lnTo>
                  <a:pt x="943546" y="765982"/>
                </a:lnTo>
                <a:lnTo>
                  <a:pt x="955434" y="765982"/>
                </a:lnTo>
                <a:lnTo>
                  <a:pt x="955434" y="773783"/>
                </a:lnTo>
                <a:lnTo>
                  <a:pt x="970664" y="773783"/>
                </a:lnTo>
                <a:lnTo>
                  <a:pt x="970664" y="788827"/>
                </a:lnTo>
                <a:lnTo>
                  <a:pt x="980694" y="788827"/>
                </a:lnTo>
                <a:lnTo>
                  <a:pt x="980694" y="797743"/>
                </a:lnTo>
                <a:lnTo>
                  <a:pt x="998525" y="797743"/>
                </a:lnTo>
                <a:lnTo>
                  <a:pt x="998525" y="810373"/>
                </a:lnTo>
                <a:lnTo>
                  <a:pt x="1007626" y="810373"/>
                </a:lnTo>
                <a:lnTo>
                  <a:pt x="1007626" y="825418"/>
                </a:lnTo>
                <a:lnTo>
                  <a:pt x="1021185" y="825418"/>
                </a:lnTo>
                <a:lnTo>
                  <a:pt x="1021185" y="831918"/>
                </a:lnTo>
                <a:lnTo>
                  <a:pt x="1028428" y="831918"/>
                </a:lnTo>
                <a:lnTo>
                  <a:pt x="1028428" y="849192"/>
                </a:lnTo>
                <a:lnTo>
                  <a:pt x="1035673" y="849192"/>
                </a:lnTo>
                <a:lnTo>
                  <a:pt x="1035673" y="862936"/>
                </a:lnTo>
                <a:lnTo>
                  <a:pt x="1053317" y="862936"/>
                </a:lnTo>
                <a:lnTo>
                  <a:pt x="1053317" y="884668"/>
                </a:lnTo>
                <a:lnTo>
                  <a:pt x="1069662" y="884668"/>
                </a:lnTo>
                <a:lnTo>
                  <a:pt x="1069662" y="920887"/>
                </a:lnTo>
                <a:lnTo>
                  <a:pt x="1083964" y="920887"/>
                </a:lnTo>
                <a:lnTo>
                  <a:pt x="1083964" y="925902"/>
                </a:lnTo>
                <a:lnTo>
                  <a:pt x="1101795" y="925902"/>
                </a:lnTo>
                <a:lnTo>
                  <a:pt x="1101795" y="930545"/>
                </a:lnTo>
                <a:lnTo>
                  <a:pt x="1116097" y="930545"/>
                </a:lnTo>
                <a:lnTo>
                  <a:pt x="1116097" y="946333"/>
                </a:lnTo>
                <a:lnTo>
                  <a:pt x="1138943" y="946333"/>
                </a:lnTo>
                <a:lnTo>
                  <a:pt x="1138943" y="951533"/>
                </a:lnTo>
                <a:lnTo>
                  <a:pt x="1151944" y="951533"/>
                </a:lnTo>
                <a:lnTo>
                  <a:pt x="1151944" y="973636"/>
                </a:lnTo>
                <a:lnTo>
                  <a:pt x="1176833" y="973636"/>
                </a:lnTo>
                <a:lnTo>
                  <a:pt x="1176833" y="979580"/>
                </a:lnTo>
                <a:lnTo>
                  <a:pt x="1190392" y="979580"/>
                </a:lnTo>
                <a:lnTo>
                  <a:pt x="1190392" y="1003725"/>
                </a:lnTo>
                <a:lnTo>
                  <a:pt x="1219924" y="1003725"/>
                </a:lnTo>
                <a:lnTo>
                  <a:pt x="1219924" y="1020628"/>
                </a:lnTo>
                <a:lnTo>
                  <a:pt x="1237569" y="1020628"/>
                </a:lnTo>
                <a:lnTo>
                  <a:pt x="1237569" y="1034372"/>
                </a:lnTo>
                <a:lnTo>
                  <a:pt x="1299605" y="1034372"/>
                </a:lnTo>
                <a:lnTo>
                  <a:pt x="1299605" y="1047559"/>
                </a:lnTo>
                <a:lnTo>
                  <a:pt x="1356441" y="1047559"/>
                </a:lnTo>
                <a:lnTo>
                  <a:pt x="1356441" y="1059261"/>
                </a:lnTo>
                <a:lnTo>
                  <a:pt x="1366285" y="1059261"/>
                </a:lnTo>
                <a:lnTo>
                  <a:pt x="1366285" y="1078020"/>
                </a:lnTo>
                <a:lnTo>
                  <a:pt x="1408076" y="1078020"/>
                </a:lnTo>
                <a:lnTo>
                  <a:pt x="1408076" y="1092508"/>
                </a:lnTo>
                <a:lnTo>
                  <a:pt x="1429064" y="1092508"/>
                </a:lnTo>
                <a:lnTo>
                  <a:pt x="1429064" y="1114611"/>
                </a:lnTo>
                <a:lnTo>
                  <a:pt x="1444109" y="1114611"/>
                </a:lnTo>
                <a:lnTo>
                  <a:pt x="1444109" y="1119811"/>
                </a:lnTo>
                <a:lnTo>
                  <a:pt x="1490358" y="1119811"/>
                </a:lnTo>
                <a:lnTo>
                  <a:pt x="1490358" y="1137642"/>
                </a:lnTo>
                <a:lnTo>
                  <a:pt x="1550722" y="1137642"/>
                </a:lnTo>
                <a:lnTo>
                  <a:pt x="1550722" y="1151201"/>
                </a:lnTo>
                <a:lnTo>
                  <a:pt x="1563353" y="1151201"/>
                </a:lnTo>
                <a:lnTo>
                  <a:pt x="1563353" y="1167546"/>
                </a:lnTo>
                <a:lnTo>
                  <a:pt x="1595485" y="1167546"/>
                </a:lnTo>
                <a:lnTo>
                  <a:pt x="1595485" y="1191692"/>
                </a:lnTo>
                <a:lnTo>
                  <a:pt x="1762278" y="1191692"/>
                </a:lnTo>
                <a:lnTo>
                  <a:pt x="1762278" y="1208965"/>
                </a:lnTo>
                <a:lnTo>
                  <a:pt x="1774164" y="1208965"/>
                </a:lnTo>
                <a:lnTo>
                  <a:pt x="1774164" y="1229211"/>
                </a:lnTo>
                <a:lnTo>
                  <a:pt x="1789952" y="1229211"/>
                </a:lnTo>
                <a:lnTo>
                  <a:pt x="1789952" y="1234411"/>
                </a:lnTo>
                <a:lnTo>
                  <a:pt x="1797010" y="1234411"/>
                </a:lnTo>
                <a:lnTo>
                  <a:pt x="1797010" y="1250571"/>
                </a:lnTo>
                <a:lnTo>
                  <a:pt x="1830258" y="1250571"/>
                </a:lnTo>
                <a:lnTo>
                  <a:pt x="1830258" y="1255400"/>
                </a:lnTo>
                <a:lnTo>
                  <a:pt x="1870191" y="1255400"/>
                </a:lnTo>
                <a:lnTo>
                  <a:pt x="1870191" y="1268959"/>
                </a:lnTo>
                <a:lnTo>
                  <a:pt x="1886721" y="1268959"/>
                </a:lnTo>
                <a:lnTo>
                  <a:pt x="1886721" y="1276017"/>
                </a:lnTo>
                <a:lnTo>
                  <a:pt x="2084532" y="1276017"/>
                </a:lnTo>
                <a:lnTo>
                  <a:pt x="2084532" y="1305549"/>
                </a:lnTo>
                <a:lnTo>
                  <a:pt x="2183530" y="1305549"/>
                </a:lnTo>
                <a:lnTo>
                  <a:pt x="2183530" y="1340096"/>
                </a:lnTo>
                <a:lnTo>
                  <a:pt x="2201361" y="1340096"/>
                </a:lnTo>
                <a:lnTo>
                  <a:pt x="2201361" y="1375572"/>
                </a:lnTo>
                <a:lnTo>
                  <a:pt x="2233308" y="1375572"/>
                </a:lnTo>
                <a:lnTo>
                  <a:pt x="2233308" y="1415320"/>
                </a:lnTo>
                <a:lnTo>
                  <a:pt x="2387284" y="1415320"/>
                </a:lnTo>
                <a:lnTo>
                  <a:pt x="2387284" y="1462311"/>
                </a:lnTo>
                <a:lnTo>
                  <a:pt x="2897320" y="1462311"/>
                </a:lnTo>
                <a:lnTo>
                  <a:pt x="2897320" y="1549979"/>
                </a:lnTo>
                <a:lnTo>
                  <a:pt x="3245764" y="1549979"/>
                </a:lnTo>
              </a:path>
            </a:pathLst>
          </a:custGeom>
          <a:noFill/>
          <a:ln w="18568" cap="flat">
            <a:solidFill>
              <a:srgbClr val="C6573B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95631A-8BFB-AE12-958B-8D65B978DD57}"/>
              </a:ext>
            </a:extLst>
          </p:cNvPr>
          <p:cNvSpPr txBox="1"/>
          <p:nvPr/>
        </p:nvSpPr>
        <p:spPr>
          <a:xfrm>
            <a:off x="144248" y="3861276"/>
            <a:ext cx="122602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126">
              <a:defRPr/>
            </a:pPr>
            <a:r>
              <a:rPr lang="en-GB" sz="1000" b="1" kern="0" noProof="0" dirty="0">
                <a:latin typeface="Arial" panose="020B0604020202020204" pitchFamily="34" charset="0"/>
                <a:cs typeface="Arial" panose="020B0604020202020204" pitchFamily="34" charset="0"/>
              </a:rPr>
              <a:t>No. at risk</a:t>
            </a:r>
          </a:p>
          <a:p>
            <a:pPr algn="r" defTabSz="914126">
              <a:defRPr/>
            </a:pPr>
            <a:r>
              <a:rPr lang="en-GB" sz="1000" b="1" kern="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ENCO/BINI/CET</a:t>
            </a:r>
          </a:p>
          <a:p>
            <a:pPr algn="r" defTabSz="914126">
              <a:defRPr/>
            </a:pPr>
            <a:r>
              <a:rPr lang="en-GB" sz="1000" b="1" kern="0" noProof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10F3284-80C2-EA63-F045-E41CEFA8986F}"/>
              </a:ext>
            </a:extLst>
          </p:cNvPr>
          <p:cNvSpPr txBox="1"/>
          <p:nvPr/>
        </p:nvSpPr>
        <p:spPr>
          <a:xfrm>
            <a:off x="1832929" y="3570856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7A72F14-43C9-D5F5-5C54-540D9E4637BA}"/>
              </a:ext>
            </a:extLst>
          </p:cNvPr>
          <p:cNvSpPr txBox="1"/>
          <p:nvPr/>
        </p:nvSpPr>
        <p:spPr>
          <a:xfrm>
            <a:off x="2216142" y="3570856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BBBFF15-DC7C-7CDD-6B8C-55CCBF80230A}"/>
              </a:ext>
            </a:extLst>
          </p:cNvPr>
          <p:cNvSpPr txBox="1"/>
          <p:nvPr/>
        </p:nvSpPr>
        <p:spPr>
          <a:xfrm>
            <a:off x="2971792" y="3570856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3F4A994-689E-3C5F-4BCE-40E509F9FEB9}"/>
              </a:ext>
            </a:extLst>
          </p:cNvPr>
          <p:cNvSpPr txBox="1"/>
          <p:nvPr/>
        </p:nvSpPr>
        <p:spPr>
          <a:xfrm>
            <a:off x="3343267" y="3570856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5CB2011-A3E4-A3A4-0232-45F5C31BB256}"/>
              </a:ext>
            </a:extLst>
          </p:cNvPr>
          <p:cNvSpPr txBox="1"/>
          <p:nvPr/>
        </p:nvSpPr>
        <p:spPr>
          <a:xfrm>
            <a:off x="3721092" y="3570856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3ADFFF1-312E-09F4-69BD-6368E547DA74}"/>
              </a:ext>
            </a:extLst>
          </p:cNvPr>
          <p:cNvSpPr txBox="1"/>
          <p:nvPr/>
        </p:nvSpPr>
        <p:spPr>
          <a:xfrm>
            <a:off x="4092567" y="3570856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81AD190-FD9B-10CA-21C8-A7C35E0DADA3}"/>
              </a:ext>
            </a:extLst>
          </p:cNvPr>
          <p:cNvSpPr txBox="1"/>
          <p:nvPr/>
        </p:nvSpPr>
        <p:spPr>
          <a:xfrm>
            <a:off x="4470392" y="3570856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8BDB5FB-533A-8ECF-DB07-0553F4F1A380}"/>
              </a:ext>
            </a:extLst>
          </p:cNvPr>
          <p:cNvSpPr txBox="1"/>
          <p:nvPr/>
        </p:nvSpPr>
        <p:spPr>
          <a:xfrm>
            <a:off x="4851392" y="3570856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5303C46-B422-409A-1A42-5B1E03FD4509}"/>
              </a:ext>
            </a:extLst>
          </p:cNvPr>
          <p:cNvSpPr txBox="1"/>
          <p:nvPr/>
        </p:nvSpPr>
        <p:spPr>
          <a:xfrm>
            <a:off x="1445136" y="4015164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224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221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E67CE8E-90AB-C65C-0BFF-B02938786641}"/>
              </a:ext>
            </a:extLst>
          </p:cNvPr>
          <p:cNvSpPr txBox="1"/>
          <p:nvPr/>
        </p:nvSpPr>
        <p:spPr>
          <a:xfrm>
            <a:off x="2587617" y="4015164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6ADF94E-1785-C54C-7993-9416615EE507}"/>
              </a:ext>
            </a:extLst>
          </p:cNvPr>
          <p:cNvSpPr txBox="1"/>
          <p:nvPr/>
        </p:nvSpPr>
        <p:spPr>
          <a:xfrm>
            <a:off x="1832929" y="4015164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198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166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2BA22AF-8847-0702-C055-5A125B57BF51}"/>
              </a:ext>
            </a:extLst>
          </p:cNvPr>
          <p:cNvSpPr txBox="1"/>
          <p:nvPr/>
        </p:nvSpPr>
        <p:spPr>
          <a:xfrm>
            <a:off x="2216142" y="4015164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157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E9EC839-278A-E51B-77D3-097552090013}"/>
              </a:ext>
            </a:extLst>
          </p:cNvPr>
          <p:cNvSpPr txBox="1"/>
          <p:nvPr/>
        </p:nvSpPr>
        <p:spPr>
          <a:xfrm>
            <a:off x="2971792" y="4015164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435E45A-1492-4BA8-6AB2-3B0EBEE3243C}"/>
              </a:ext>
            </a:extLst>
          </p:cNvPr>
          <p:cNvSpPr txBox="1"/>
          <p:nvPr/>
        </p:nvSpPr>
        <p:spPr>
          <a:xfrm>
            <a:off x="3343267" y="4015164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8C5131F-BD66-CF48-0E73-1083B957D241}"/>
              </a:ext>
            </a:extLst>
          </p:cNvPr>
          <p:cNvSpPr txBox="1"/>
          <p:nvPr/>
        </p:nvSpPr>
        <p:spPr>
          <a:xfrm>
            <a:off x="3721092" y="4015164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E706A3B-D4EC-037C-112D-140239247185}"/>
              </a:ext>
            </a:extLst>
          </p:cNvPr>
          <p:cNvSpPr txBox="1"/>
          <p:nvPr/>
        </p:nvSpPr>
        <p:spPr>
          <a:xfrm>
            <a:off x="4092567" y="4015164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9A04C06-68E5-1AE8-1AFB-9E9D70812384}"/>
              </a:ext>
            </a:extLst>
          </p:cNvPr>
          <p:cNvSpPr txBox="1"/>
          <p:nvPr/>
        </p:nvSpPr>
        <p:spPr>
          <a:xfrm>
            <a:off x="4470392" y="4015164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846E77E-E804-4ECD-4710-FCBE5E3DDADA}"/>
              </a:ext>
            </a:extLst>
          </p:cNvPr>
          <p:cNvSpPr txBox="1"/>
          <p:nvPr/>
        </p:nvSpPr>
        <p:spPr>
          <a:xfrm>
            <a:off x="4851392" y="4015164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446045E-5AD9-81DD-08F0-8399DCD183D5}"/>
              </a:ext>
            </a:extLst>
          </p:cNvPr>
          <p:cNvSpPr txBox="1"/>
          <p:nvPr/>
        </p:nvSpPr>
        <p:spPr>
          <a:xfrm>
            <a:off x="1612744" y="1196752"/>
            <a:ext cx="3399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621">
              <a:defRPr/>
            </a:pPr>
            <a:r>
              <a:rPr lang="en-GB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ENCO/BINI/CET vs control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F51E6A62-160B-CD1D-F27E-126C05B17E4D}"/>
              </a:ext>
            </a:extLst>
          </p:cNvPr>
          <p:cNvSpPr txBox="1"/>
          <p:nvPr/>
        </p:nvSpPr>
        <p:spPr>
          <a:xfrm rot="16200000">
            <a:off x="5431173" y="2378442"/>
            <a:ext cx="179408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defTabSz="1218621">
              <a:defRPr/>
            </a:pPr>
            <a:r>
              <a:rPr lang="en-GB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Probability of survival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6DE05C9E-670A-3453-2F69-72FA34FCE020}"/>
              </a:ext>
            </a:extLst>
          </p:cNvPr>
          <p:cNvSpPr txBox="1"/>
          <p:nvPr/>
        </p:nvSpPr>
        <p:spPr>
          <a:xfrm>
            <a:off x="6860837" y="3683957"/>
            <a:ext cx="339935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8621">
              <a:defRPr/>
            </a:pPr>
            <a:r>
              <a:rPr lang="en-GB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Time (months)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CC54992A-0077-80A1-5DFC-36B442744F5F}"/>
              </a:ext>
            </a:extLst>
          </p:cNvPr>
          <p:cNvSpPr txBox="1"/>
          <p:nvPr/>
        </p:nvSpPr>
        <p:spPr>
          <a:xfrm>
            <a:off x="6461235" y="1498432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5AED0ACA-9D01-A96A-7CB8-A67501B01536}"/>
              </a:ext>
            </a:extLst>
          </p:cNvPr>
          <p:cNvSpPr txBox="1"/>
          <p:nvPr/>
        </p:nvSpPr>
        <p:spPr>
          <a:xfrm>
            <a:off x="6461235" y="1689919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0.9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A6FA8093-045C-D582-E266-179FC0EED0CD}"/>
              </a:ext>
            </a:extLst>
          </p:cNvPr>
          <p:cNvSpPr txBox="1"/>
          <p:nvPr/>
        </p:nvSpPr>
        <p:spPr>
          <a:xfrm>
            <a:off x="6461235" y="1881406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5933E88E-0994-7830-6841-F6BA7BE27673}"/>
              </a:ext>
            </a:extLst>
          </p:cNvPr>
          <p:cNvSpPr txBox="1"/>
          <p:nvPr/>
        </p:nvSpPr>
        <p:spPr>
          <a:xfrm>
            <a:off x="6461235" y="2072893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0.7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700B350A-BDEF-1860-82EE-B69653E8AAC6}"/>
              </a:ext>
            </a:extLst>
          </p:cNvPr>
          <p:cNvSpPr txBox="1"/>
          <p:nvPr/>
        </p:nvSpPr>
        <p:spPr>
          <a:xfrm>
            <a:off x="6461235" y="2264380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803D47FD-1ED8-E883-E0D1-EF550E8775A8}"/>
              </a:ext>
            </a:extLst>
          </p:cNvPr>
          <p:cNvSpPr txBox="1"/>
          <p:nvPr/>
        </p:nvSpPr>
        <p:spPr>
          <a:xfrm>
            <a:off x="6461235" y="2455867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0.5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9D8FAF6D-8E2E-6BA7-E03A-6D05A5E73117}"/>
              </a:ext>
            </a:extLst>
          </p:cNvPr>
          <p:cNvSpPr txBox="1"/>
          <p:nvPr/>
        </p:nvSpPr>
        <p:spPr>
          <a:xfrm>
            <a:off x="6461235" y="2647354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2FB8943F-2AE4-1A26-6DB7-AEB63E227DD3}"/>
              </a:ext>
            </a:extLst>
          </p:cNvPr>
          <p:cNvSpPr txBox="1"/>
          <p:nvPr/>
        </p:nvSpPr>
        <p:spPr>
          <a:xfrm>
            <a:off x="6461235" y="2838841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0.3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3C1995BF-B732-A271-0AF8-5DBC615A21CA}"/>
              </a:ext>
            </a:extLst>
          </p:cNvPr>
          <p:cNvSpPr txBox="1"/>
          <p:nvPr/>
        </p:nvSpPr>
        <p:spPr>
          <a:xfrm>
            <a:off x="6461235" y="3030328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B45DB5B8-62FA-D95E-CB77-8CF4D1F1A756}"/>
              </a:ext>
            </a:extLst>
          </p:cNvPr>
          <p:cNvSpPr txBox="1"/>
          <p:nvPr/>
        </p:nvSpPr>
        <p:spPr>
          <a:xfrm>
            <a:off x="6461235" y="3221819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0.1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587ADFF6-104B-1A0A-5EA2-165F483155E2}"/>
              </a:ext>
            </a:extLst>
          </p:cNvPr>
          <p:cNvSpPr txBox="1"/>
          <p:nvPr/>
        </p:nvSpPr>
        <p:spPr>
          <a:xfrm>
            <a:off x="6693229" y="3570856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D0B44ED8-333F-AFD0-FD2C-097E63E77070}"/>
              </a:ext>
            </a:extLst>
          </p:cNvPr>
          <p:cNvSpPr txBox="1"/>
          <p:nvPr/>
        </p:nvSpPr>
        <p:spPr>
          <a:xfrm>
            <a:off x="7835710" y="3570856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10EBDC88-FB89-22F0-1D69-F9FEA604BB9D}"/>
              </a:ext>
            </a:extLst>
          </p:cNvPr>
          <p:cNvSpPr txBox="1"/>
          <p:nvPr/>
        </p:nvSpPr>
        <p:spPr>
          <a:xfrm>
            <a:off x="5392341" y="3861276"/>
            <a:ext cx="122602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126">
              <a:defRPr/>
            </a:pPr>
            <a:r>
              <a:rPr lang="en-GB" sz="1000" b="1" kern="0" noProof="0" dirty="0">
                <a:latin typeface="Arial" panose="020B0604020202020204" pitchFamily="34" charset="0"/>
                <a:cs typeface="Arial" panose="020B0604020202020204" pitchFamily="34" charset="0"/>
              </a:rPr>
              <a:t>No. at risk</a:t>
            </a:r>
          </a:p>
          <a:p>
            <a:pPr algn="r" defTabSz="914126">
              <a:defRPr/>
            </a:pPr>
            <a:r>
              <a:rPr lang="en-GB" sz="1000" b="1" kern="0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ENCO/CET</a:t>
            </a:r>
          </a:p>
          <a:p>
            <a:pPr algn="r" defTabSz="914126">
              <a:defRPr/>
            </a:pPr>
            <a:r>
              <a:rPr lang="en-GB" sz="1000" b="1" kern="0" noProof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231F09BE-44E5-AFD8-B4F5-6242717D0FC4}"/>
              </a:ext>
            </a:extLst>
          </p:cNvPr>
          <p:cNvSpPr txBox="1"/>
          <p:nvPr/>
        </p:nvSpPr>
        <p:spPr>
          <a:xfrm>
            <a:off x="7081022" y="3570856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32EBD231-75DB-35C7-7B54-1F6BA9A605F4}"/>
              </a:ext>
            </a:extLst>
          </p:cNvPr>
          <p:cNvSpPr txBox="1"/>
          <p:nvPr/>
        </p:nvSpPr>
        <p:spPr>
          <a:xfrm>
            <a:off x="7464235" y="3570856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97B149EB-83A2-AD53-7335-1657355B8426}"/>
              </a:ext>
            </a:extLst>
          </p:cNvPr>
          <p:cNvSpPr txBox="1"/>
          <p:nvPr/>
        </p:nvSpPr>
        <p:spPr>
          <a:xfrm>
            <a:off x="8219885" y="3570856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C2E708D0-BD19-616B-60E6-B08381BF4101}"/>
              </a:ext>
            </a:extLst>
          </p:cNvPr>
          <p:cNvSpPr txBox="1"/>
          <p:nvPr/>
        </p:nvSpPr>
        <p:spPr>
          <a:xfrm>
            <a:off x="8591360" y="3570856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F7AE7485-A80D-D645-0148-D531977F6DFB}"/>
              </a:ext>
            </a:extLst>
          </p:cNvPr>
          <p:cNvSpPr txBox="1"/>
          <p:nvPr/>
        </p:nvSpPr>
        <p:spPr>
          <a:xfrm>
            <a:off x="8969185" y="3570856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7F84521C-34C2-9B3A-0A1B-14DBE2AA0184}"/>
              </a:ext>
            </a:extLst>
          </p:cNvPr>
          <p:cNvSpPr txBox="1"/>
          <p:nvPr/>
        </p:nvSpPr>
        <p:spPr>
          <a:xfrm>
            <a:off x="9340660" y="3570856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1E652043-9B5A-AEC8-6CE6-0477775C6C75}"/>
              </a:ext>
            </a:extLst>
          </p:cNvPr>
          <p:cNvSpPr txBox="1"/>
          <p:nvPr/>
        </p:nvSpPr>
        <p:spPr>
          <a:xfrm>
            <a:off x="9718485" y="3570856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228C2C9D-6D70-AD0C-B08E-8F189CA5B977}"/>
              </a:ext>
            </a:extLst>
          </p:cNvPr>
          <p:cNvSpPr txBox="1"/>
          <p:nvPr/>
        </p:nvSpPr>
        <p:spPr>
          <a:xfrm>
            <a:off x="10099485" y="3570856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2CC4C107-F501-F5B8-7442-23640F84D14E}"/>
              </a:ext>
            </a:extLst>
          </p:cNvPr>
          <p:cNvSpPr txBox="1"/>
          <p:nvPr/>
        </p:nvSpPr>
        <p:spPr>
          <a:xfrm>
            <a:off x="6693229" y="4015164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220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221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0425D4DC-A9C6-A69B-44BE-26B415C5C159}"/>
              </a:ext>
            </a:extLst>
          </p:cNvPr>
          <p:cNvSpPr txBox="1"/>
          <p:nvPr/>
        </p:nvSpPr>
        <p:spPr>
          <a:xfrm>
            <a:off x="7835710" y="4015164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43DF0B00-507C-A6B3-996C-04277E8292E0}"/>
              </a:ext>
            </a:extLst>
          </p:cNvPr>
          <p:cNvSpPr txBox="1"/>
          <p:nvPr/>
        </p:nvSpPr>
        <p:spPr>
          <a:xfrm>
            <a:off x="7081022" y="4015164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197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166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7C318284-2464-AE80-8DBA-0BA0249D9BAC}"/>
              </a:ext>
            </a:extLst>
          </p:cNvPr>
          <p:cNvSpPr txBox="1"/>
          <p:nvPr/>
        </p:nvSpPr>
        <p:spPr>
          <a:xfrm>
            <a:off x="7464235" y="4015164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143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4495F95F-5980-EDA3-616F-7EE6C98950FD}"/>
              </a:ext>
            </a:extLst>
          </p:cNvPr>
          <p:cNvSpPr txBox="1"/>
          <p:nvPr/>
        </p:nvSpPr>
        <p:spPr>
          <a:xfrm>
            <a:off x="8219885" y="4015164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FF5A90AC-423C-0043-3EF2-BEB138F6A38B}"/>
              </a:ext>
            </a:extLst>
          </p:cNvPr>
          <p:cNvSpPr txBox="1"/>
          <p:nvPr/>
        </p:nvSpPr>
        <p:spPr>
          <a:xfrm>
            <a:off x="8591360" y="4015164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DBFE519B-CFC3-C6C3-6E5D-928821CCD125}"/>
              </a:ext>
            </a:extLst>
          </p:cNvPr>
          <p:cNvSpPr txBox="1"/>
          <p:nvPr/>
        </p:nvSpPr>
        <p:spPr>
          <a:xfrm>
            <a:off x="8969185" y="4015164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0D726D34-0FAA-7739-EFF6-D137DF455495}"/>
              </a:ext>
            </a:extLst>
          </p:cNvPr>
          <p:cNvSpPr txBox="1"/>
          <p:nvPr/>
        </p:nvSpPr>
        <p:spPr>
          <a:xfrm>
            <a:off x="9340660" y="4015164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FF60F391-D00A-1163-5E3A-6848C72F5C13}"/>
              </a:ext>
            </a:extLst>
          </p:cNvPr>
          <p:cNvSpPr txBox="1"/>
          <p:nvPr/>
        </p:nvSpPr>
        <p:spPr>
          <a:xfrm>
            <a:off x="9718485" y="4015164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1A9D630E-91E8-C533-2246-C6F5A4A74E24}"/>
              </a:ext>
            </a:extLst>
          </p:cNvPr>
          <p:cNvSpPr txBox="1"/>
          <p:nvPr/>
        </p:nvSpPr>
        <p:spPr>
          <a:xfrm>
            <a:off x="10099485" y="4015164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E0D58C94-B432-A09E-41A0-A33669D8A861}"/>
              </a:ext>
            </a:extLst>
          </p:cNvPr>
          <p:cNvSpPr txBox="1"/>
          <p:nvPr/>
        </p:nvSpPr>
        <p:spPr>
          <a:xfrm>
            <a:off x="6860837" y="1196752"/>
            <a:ext cx="3399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621">
              <a:defRPr/>
            </a:pPr>
            <a:r>
              <a:rPr lang="en-GB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ENCO/CET vs control</a:t>
            </a:r>
          </a:p>
        </p:txBody>
      </p:sp>
      <p:graphicFrame>
        <p:nvGraphicFramePr>
          <p:cNvPr id="283" name="Table 282">
            <a:extLst>
              <a:ext uri="{FF2B5EF4-FFF2-40B4-BE49-F238E27FC236}">
                <a16:creationId xmlns:a16="http://schemas.microsoft.com/office/drawing/2014/main" id="{3C243A1C-F107-77AE-647F-8FBBEAAE9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040153"/>
              </p:ext>
            </p:extLst>
          </p:nvPr>
        </p:nvGraphicFramePr>
        <p:xfrm>
          <a:off x="3002695" y="1533516"/>
          <a:ext cx="2589251" cy="919306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87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1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fontAlgn="auto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GB" sz="8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35991" marB="359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8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ENCO/BINI/</a:t>
                      </a:r>
                      <a:br>
                        <a:rPr lang="en-GB" sz="8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</a:br>
                      <a:r>
                        <a:rPr lang="en-GB" sz="8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CET</a:t>
                      </a:r>
                      <a:endParaRPr lang="en-GB" sz="800" b="1" kern="1200" baseline="300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1416" marR="91416" marT="27425" marB="274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8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Control</a:t>
                      </a:r>
                      <a:endParaRPr lang="en-GB" sz="800" b="1" baseline="300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1416" marR="91416" marT="27425" marB="27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457">
                <a:tc>
                  <a:txBody>
                    <a:bodyPr/>
                    <a:lstStyle/>
                    <a:p>
                      <a:pPr marL="0" indent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No. of events</a:t>
                      </a:r>
                    </a:p>
                  </a:txBody>
                  <a:tcPr marL="0" marR="0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137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157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473420"/>
                  </a:ext>
                </a:extLst>
              </a:tr>
              <a:tr h="216982">
                <a:tc>
                  <a:txBody>
                    <a:bodyPr/>
                    <a:lstStyle/>
                    <a:p>
                      <a:pPr marL="0" indent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Median OS, mo</a:t>
                      </a:r>
                      <a:b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</a:br>
                      <a:r>
                        <a:rPr lang="en-GB" sz="8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0" marR="0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9.3</a:t>
                      </a:r>
                      <a:br>
                        <a:rPr lang="en-GB" sz="8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GB" sz="8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(8.2-10.8)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5.9</a:t>
                      </a:r>
                      <a:br>
                        <a:rPr lang="en-GB" sz="800" b="1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GB" sz="8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(5.1-7.1)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845643"/>
                  </a:ext>
                </a:extLst>
              </a:tr>
              <a:tr h="190140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HR (95% CI)</a:t>
                      </a:r>
                    </a:p>
                  </a:txBody>
                  <a:tcPr marL="0" marR="0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18895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0.60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(0.47-0.75)</a:t>
                      </a:r>
                      <a:endParaRPr kumimoji="0" lang="en-GB" sz="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218895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95454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Times New Roman"/>
                        <a:cs typeface="Palatino Linotype"/>
                      </a:endParaRPr>
                    </a:p>
                  </a:txBody>
                  <a:tcPr marL="91416" marR="91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11713"/>
                  </a:ext>
                </a:extLst>
              </a:tr>
            </a:tbl>
          </a:graphicData>
        </a:graphic>
      </p:graphicFrame>
      <p:graphicFrame>
        <p:nvGraphicFramePr>
          <p:cNvPr id="284" name="Table 283">
            <a:extLst>
              <a:ext uri="{FF2B5EF4-FFF2-40B4-BE49-F238E27FC236}">
                <a16:creationId xmlns:a16="http://schemas.microsoft.com/office/drawing/2014/main" id="{31768B61-9674-D962-DD98-778D1234C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382811"/>
              </p:ext>
            </p:extLst>
          </p:nvPr>
        </p:nvGraphicFramePr>
        <p:xfrm>
          <a:off x="8095085" y="1533516"/>
          <a:ext cx="2589251" cy="858143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87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1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fontAlgn="auto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GB" sz="8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35991" marB="359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8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ENCO/CET</a:t>
                      </a:r>
                      <a:endParaRPr lang="en-GB" sz="800" b="1" kern="1200" baseline="300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1416" marR="91416" marT="27425" marB="274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8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Control</a:t>
                      </a:r>
                      <a:endParaRPr lang="en-GB" sz="800" b="1" baseline="300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1416" marR="91416" marT="27425" marB="27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457">
                <a:tc>
                  <a:txBody>
                    <a:bodyPr/>
                    <a:lstStyle/>
                    <a:p>
                      <a:pPr marL="0" indent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No. of events</a:t>
                      </a:r>
                    </a:p>
                  </a:txBody>
                  <a:tcPr marL="0" marR="0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157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473420"/>
                  </a:ext>
                </a:extLst>
              </a:tr>
              <a:tr h="216982">
                <a:tc>
                  <a:txBody>
                    <a:bodyPr/>
                    <a:lstStyle/>
                    <a:p>
                      <a:pPr marL="0" indent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Median OS, mo</a:t>
                      </a:r>
                      <a:b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</a:br>
                      <a:r>
                        <a:rPr lang="en-GB" sz="8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0" marR="0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9.3</a:t>
                      </a:r>
                      <a:br>
                        <a:rPr lang="en-GB" sz="8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GB" sz="8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(8.0-11.3)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5.9</a:t>
                      </a:r>
                      <a:br>
                        <a:rPr lang="en-GB" sz="800" b="1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GB" sz="8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(5.1-7.1)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845643"/>
                  </a:ext>
                </a:extLst>
              </a:tr>
              <a:tr h="190140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HR (95% CI)</a:t>
                      </a:r>
                    </a:p>
                  </a:txBody>
                  <a:tcPr marL="0" marR="0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18895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0.61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(0.48-0.77)</a:t>
                      </a:r>
                      <a:endParaRPr kumimoji="0" lang="en-GB" sz="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218895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95454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Times New Roman"/>
                        <a:cs typeface="Palatino Linotype"/>
                      </a:endParaRPr>
                    </a:p>
                  </a:txBody>
                  <a:tcPr marL="91416" marR="91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1171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5FAFD4E-BF91-10F2-8674-CD9EA31CDBD9}"/>
              </a:ext>
            </a:extLst>
          </p:cNvPr>
          <p:cNvSpPr txBox="1"/>
          <p:nvPr/>
        </p:nvSpPr>
        <p:spPr>
          <a:xfrm>
            <a:off x="7965152" y="5843140"/>
            <a:ext cx="2401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aseline="30000" dirty="0">
                <a:solidFill>
                  <a:srgbClr val="50505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</a:t>
            </a:r>
            <a:r>
              <a:rPr lang="en-GB" sz="1200" dirty="0">
                <a:solidFill>
                  <a:srgbClr val="50505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Median follow-up: 12.8 months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58F3E-2FCA-F9F7-502E-B8AA5377E94B}"/>
              </a:ext>
            </a:extLst>
          </p:cNvPr>
          <p:cNvSpPr txBox="1"/>
          <p:nvPr/>
        </p:nvSpPr>
        <p:spPr>
          <a:xfrm>
            <a:off x="1273523" y="3399723"/>
            <a:ext cx="28250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C570C8-73DC-BD28-7386-E600C2DC06AA}"/>
              </a:ext>
            </a:extLst>
          </p:cNvPr>
          <p:cNvSpPr txBox="1"/>
          <p:nvPr/>
        </p:nvSpPr>
        <p:spPr>
          <a:xfrm>
            <a:off x="6528048" y="3419128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0.0</a:t>
            </a:r>
          </a:p>
        </p:txBody>
      </p:sp>
      <p:sp>
        <p:nvSpPr>
          <p:cNvPr id="8" name="Freeform 78">
            <a:extLst>
              <a:ext uri="{FF2B5EF4-FFF2-40B4-BE49-F238E27FC236}">
                <a16:creationId xmlns:a16="http://schemas.microsoft.com/office/drawing/2014/main" id="{56AF63E6-B8AB-4653-56A9-7C8235817CA8}"/>
              </a:ext>
            </a:extLst>
          </p:cNvPr>
          <p:cNvSpPr/>
          <p:nvPr/>
        </p:nvSpPr>
        <p:spPr>
          <a:xfrm rot="16200000">
            <a:off x="1529422" y="3465440"/>
            <a:ext cx="18573" cy="52563"/>
          </a:xfrm>
          <a:custGeom>
            <a:avLst/>
            <a:gdLst>
              <a:gd name="connsiteX0" fmla="*/ 0 w 18573"/>
              <a:gd name="connsiteY0" fmla="*/ 0 h 52563"/>
              <a:gd name="connsiteX1" fmla="*/ 0 w 18573"/>
              <a:gd name="connsiteY1" fmla="*/ 52564 h 5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573" h="52563">
                <a:moveTo>
                  <a:pt x="0" y="0"/>
                </a:moveTo>
                <a:lnTo>
                  <a:pt x="0" y="52564"/>
                </a:lnTo>
              </a:path>
            </a:pathLst>
          </a:custGeom>
          <a:ln w="13926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sp>
        <p:nvSpPr>
          <p:cNvPr id="9" name="Freeform 78">
            <a:extLst>
              <a:ext uri="{FF2B5EF4-FFF2-40B4-BE49-F238E27FC236}">
                <a16:creationId xmlns:a16="http://schemas.microsoft.com/office/drawing/2014/main" id="{8E9E88B8-5AF4-EE33-3280-A049474AE4D5}"/>
              </a:ext>
            </a:extLst>
          </p:cNvPr>
          <p:cNvSpPr/>
          <p:nvPr/>
        </p:nvSpPr>
        <p:spPr>
          <a:xfrm rot="5400000">
            <a:off x="6802632" y="3484013"/>
            <a:ext cx="18573" cy="52563"/>
          </a:xfrm>
          <a:custGeom>
            <a:avLst/>
            <a:gdLst>
              <a:gd name="connsiteX0" fmla="*/ 0 w 18573"/>
              <a:gd name="connsiteY0" fmla="*/ 0 h 52563"/>
              <a:gd name="connsiteX1" fmla="*/ 0 w 18573"/>
              <a:gd name="connsiteY1" fmla="*/ 52564 h 5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573" h="52563">
                <a:moveTo>
                  <a:pt x="0" y="0"/>
                </a:moveTo>
                <a:lnTo>
                  <a:pt x="0" y="52564"/>
                </a:lnTo>
              </a:path>
            </a:pathLst>
          </a:custGeom>
          <a:ln w="13926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25647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819179-D16E-30B3-97CC-1FB7E12AE40A}"/>
              </a:ext>
            </a:extLst>
          </p:cNvPr>
          <p:cNvSpPr txBox="1">
            <a:spLocks/>
          </p:cNvSpPr>
          <p:nvPr/>
        </p:nvSpPr>
        <p:spPr>
          <a:xfrm>
            <a:off x="4154075" y="2996956"/>
            <a:ext cx="3384000" cy="3096000"/>
          </a:xfrm>
          <a:prstGeom prst="roundRect">
            <a:avLst>
              <a:gd name="adj" fmla="val 3352"/>
            </a:avLst>
          </a:prstGeom>
          <a:ln w="1905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Source Sans Pro" panose="020B0503030403020204" pitchFamily="34" charset="0"/>
              <a:buNone/>
              <a:defRPr sz="28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ource Sans Pro" panose="020B0503030403020204" pitchFamily="34" charset="0"/>
              <a:buChar char="•"/>
              <a:defRPr sz="24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ource Sans Pro" panose="020B0503030403020204" pitchFamily="34" charset="0"/>
              <a:buChar char="•"/>
              <a:defRPr sz="20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3pPr>
            <a:lvl4pPr marL="803275" indent="-2619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ource Sans Pro" panose="020B0503030403020204" pitchFamily="34" charset="0"/>
              <a:buChar char="•"/>
              <a:defRPr sz="18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4pPr>
            <a:lvl5pPr marL="1073150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ource Sans Pro" panose="020B0503030403020204" pitchFamily="34" charset="0"/>
              <a:buChar char="•"/>
              <a:tabLst>
                <a:tab pos="715963" algn="l"/>
              </a:tabLst>
              <a:defRPr sz="18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" panose="020B0503030403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" panose="020B0503030403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" panose="020B0503030403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" panose="020B0503030403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F9ED5"/>
              </a:buClr>
              <a:defRPr/>
            </a:pPr>
            <a:endParaRPr lang="en-GB" noProof="0" dirty="0">
              <a:solidFill>
                <a:prstClr val="black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9F6DC-94BE-B425-7694-D6610FB6900D}"/>
              </a:ext>
            </a:extLst>
          </p:cNvPr>
          <p:cNvSpPr txBox="1">
            <a:spLocks/>
          </p:cNvSpPr>
          <p:nvPr/>
        </p:nvSpPr>
        <p:spPr>
          <a:xfrm>
            <a:off x="623392" y="2996956"/>
            <a:ext cx="3391552" cy="3096340"/>
          </a:xfrm>
          <a:prstGeom prst="roundRect">
            <a:avLst>
              <a:gd name="adj" fmla="val 3915"/>
            </a:avLst>
          </a:prstGeom>
          <a:ln w="1905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Source Sans Pro" panose="020B0503030403020204" pitchFamily="34" charset="0"/>
              <a:buNone/>
              <a:defRPr sz="28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ource Sans Pro" panose="020B0503030403020204" pitchFamily="34" charset="0"/>
              <a:buChar char="•"/>
              <a:defRPr sz="24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ource Sans Pro" panose="020B0503030403020204" pitchFamily="34" charset="0"/>
              <a:buChar char="•"/>
              <a:defRPr sz="20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3pPr>
            <a:lvl4pPr marL="803275" indent="-2619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ource Sans Pro" panose="020B0503030403020204" pitchFamily="34" charset="0"/>
              <a:buChar char="•"/>
              <a:defRPr sz="18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4pPr>
            <a:lvl5pPr marL="1073150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ource Sans Pro" panose="020B0503030403020204" pitchFamily="34" charset="0"/>
              <a:buChar char="•"/>
              <a:tabLst>
                <a:tab pos="715963" algn="l"/>
              </a:tabLst>
              <a:defRPr sz="18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" panose="020B0503030403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" panose="020B0503030403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" panose="020B0503030403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" panose="020B0503030403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F9ED5"/>
              </a:buClr>
              <a:defRPr/>
            </a:pPr>
            <a:endParaRPr lang="en-GB" noProof="0" dirty="0">
              <a:solidFill>
                <a:prstClr val="black"/>
              </a:solidFill>
            </a:endParaRPr>
          </a:p>
        </p:txBody>
      </p:sp>
      <p:sp>
        <p:nvSpPr>
          <p:cNvPr id="4" name="TextBox 29">
            <a:extLst>
              <a:ext uri="{FF2B5EF4-FFF2-40B4-BE49-F238E27FC236}">
                <a16:creationId xmlns:a16="http://schemas.microsoft.com/office/drawing/2014/main" id="{3015DA88-830B-B6B5-A702-5AFF3C4BCBEC}"/>
              </a:ext>
            </a:extLst>
          </p:cNvPr>
          <p:cNvSpPr txBox="1"/>
          <p:nvPr/>
        </p:nvSpPr>
        <p:spPr>
          <a:xfrm>
            <a:off x="4420665" y="3071819"/>
            <a:ext cx="2850819" cy="307777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algn="ctr" defTabSz="914400">
              <a:defRPr/>
            </a:pPr>
            <a:r>
              <a:rPr lang="en-GB" sz="14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Encorafenib + cetuximab (N=81)</a:t>
            </a:r>
          </a:p>
        </p:txBody>
      </p:sp>
      <p:sp>
        <p:nvSpPr>
          <p:cNvPr id="6" name="Rectangle: Rounded Corners 42">
            <a:extLst>
              <a:ext uri="{FF2B5EF4-FFF2-40B4-BE49-F238E27FC236}">
                <a16:creationId xmlns:a16="http://schemas.microsoft.com/office/drawing/2014/main" id="{B751F538-276C-273A-C3F6-6FE26DA52CC3}"/>
              </a:ext>
            </a:extLst>
          </p:cNvPr>
          <p:cNvSpPr/>
          <p:nvPr/>
        </p:nvSpPr>
        <p:spPr>
          <a:xfrm>
            <a:off x="7919824" y="3153707"/>
            <a:ext cx="144000" cy="144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GB" noProof="0" dirty="0">
              <a:solidFill>
                <a:prstClr val="white"/>
              </a:solidFill>
              <a:latin typeface="Source Sans Pro Ligh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E340B6-1B76-93D7-F6A5-84526D2E7945}"/>
              </a:ext>
            </a:extLst>
          </p:cNvPr>
          <p:cNvSpPr txBox="1">
            <a:spLocks/>
          </p:cNvSpPr>
          <p:nvPr/>
        </p:nvSpPr>
        <p:spPr>
          <a:xfrm>
            <a:off x="7677205" y="2996956"/>
            <a:ext cx="3384000" cy="3096000"/>
          </a:xfrm>
          <a:prstGeom prst="roundRect">
            <a:avLst>
              <a:gd name="adj" fmla="val 4478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Source Sans Pro" panose="020B0503030403020204" pitchFamily="34" charset="0"/>
              <a:buNone/>
              <a:defRPr sz="28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ource Sans Pro" panose="020B0503030403020204" pitchFamily="34" charset="0"/>
              <a:buChar char="•"/>
              <a:defRPr sz="24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ource Sans Pro" panose="020B0503030403020204" pitchFamily="34" charset="0"/>
              <a:buChar char="•"/>
              <a:defRPr sz="20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3pPr>
            <a:lvl4pPr marL="803275" indent="-2619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ource Sans Pro" panose="020B0503030403020204" pitchFamily="34" charset="0"/>
              <a:buChar char="•"/>
              <a:defRPr sz="18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4pPr>
            <a:lvl5pPr marL="1073150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ource Sans Pro" panose="020B0503030403020204" pitchFamily="34" charset="0"/>
              <a:buChar char="•"/>
              <a:tabLst>
                <a:tab pos="715963" algn="l"/>
              </a:tabLst>
              <a:defRPr sz="18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" panose="020B0503030403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" panose="020B0503030403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" panose="020B0503030403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" panose="020B0503030403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F9ED5"/>
              </a:buClr>
              <a:defRPr/>
            </a:pPr>
            <a:endParaRPr lang="en-GB" noProof="0" dirty="0">
              <a:solidFill>
                <a:prstClr val="black"/>
              </a:solidFill>
            </a:endParaRPr>
          </a:p>
        </p:txBody>
      </p:sp>
      <p:sp>
        <p:nvSpPr>
          <p:cNvPr id="12" name="TextBox 50">
            <a:extLst>
              <a:ext uri="{FF2B5EF4-FFF2-40B4-BE49-F238E27FC236}">
                <a16:creationId xmlns:a16="http://schemas.microsoft.com/office/drawing/2014/main" id="{F7099E45-6422-EC88-AA2D-6FA286845EF3}"/>
              </a:ext>
            </a:extLst>
          </p:cNvPr>
          <p:cNvSpPr txBox="1"/>
          <p:nvPr/>
        </p:nvSpPr>
        <p:spPr>
          <a:xfrm>
            <a:off x="7692458" y="3071819"/>
            <a:ext cx="3368747" cy="307777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algn="ctr" defTabSz="914400">
              <a:defRPr/>
            </a:pPr>
            <a:r>
              <a:rPr lang="en-GB" sz="14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Encorafenib + cetuximab (n=176)</a:t>
            </a:r>
          </a:p>
        </p:txBody>
      </p:sp>
      <p:grpSp>
        <p:nvGrpSpPr>
          <p:cNvPr id="17" name="Group 61">
            <a:extLst>
              <a:ext uri="{FF2B5EF4-FFF2-40B4-BE49-F238E27FC236}">
                <a16:creationId xmlns:a16="http://schemas.microsoft.com/office/drawing/2014/main" id="{0AF919CE-A127-5FAD-BAE5-14484BDB4270}"/>
              </a:ext>
            </a:extLst>
          </p:cNvPr>
          <p:cNvGrpSpPr/>
          <p:nvPr/>
        </p:nvGrpSpPr>
        <p:grpSpPr>
          <a:xfrm>
            <a:off x="5521919" y="2008327"/>
            <a:ext cx="5539287" cy="899968"/>
            <a:chOff x="6114071" y="2208706"/>
            <a:chExt cx="5539287" cy="899968"/>
          </a:xfrm>
        </p:grpSpPr>
        <p:sp>
          <p:nvSpPr>
            <p:cNvPr id="18" name="Rectangle: Rounded Corners 62">
              <a:extLst>
                <a:ext uri="{FF2B5EF4-FFF2-40B4-BE49-F238E27FC236}">
                  <a16:creationId xmlns:a16="http://schemas.microsoft.com/office/drawing/2014/main" id="{B751AFD7-2211-33E4-CE1B-DEC134673611}"/>
                </a:ext>
              </a:extLst>
            </p:cNvPr>
            <p:cNvSpPr/>
            <p:nvPr/>
          </p:nvSpPr>
          <p:spPr>
            <a:xfrm>
              <a:off x="8269358" y="2208706"/>
              <a:ext cx="3384000" cy="89996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t"/>
            <a:lstStyle/>
            <a:p>
              <a:pPr algn="ctr" defTabSz="1219170">
                <a:defRPr/>
              </a:pPr>
              <a:r>
                <a:rPr lang="en-GB" sz="1600" b="1" noProof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B-REAL, an AGEO study (N=201)</a:t>
              </a:r>
              <a:endParaRPr lang="en-GB" sz="1600" b="1" baseline="300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1219170">
                <a:defRPr/>
              </a:pPr>
              <a:r>
                <a:rPr lang="en-GB" sz="1300" noProof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(Jan 2020 to Jun 2022)</a:t>
              </a:r>
              <a:r>
                <a:rPr lang="en-GB" sz="1300" baseline="30000" noProof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GB" sz="1300" noProof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19" name="Group 67">
              <a:extLst>
                <a:ext uri="{FF2B5EF4-FFF2-40B4-BE49-F238E27FC236}">
                  <a16:creationId xmlns:a16="http://schemas.microsoft.com/office/drawing/2014/main" id="{8F877075-7A72-76DD-C653-EEDF72FF8165}"/>
                </a:ext>
              </a:extLst>
            </p:cNvPr>
            <p:cNvGrpSpPr/>
            <p:nvPr/>
          </p:nvGrpSpPr>
          <p:grpSpPr>
            <a:xfrm>
              <a:off x="6114071" y="2806027"/>
              <a:ext cx="5136081" cy="219097"/>
              <a:chOff x="6114071" y="1986877"/>
              <a:chExt cx="5136081" cy="219097"/>
            </a:xfrm>
          </p:grpSpPr>
          <p:pic>
            <p:nvPicPr>
              <p:cNvPr id="20" name="Picture 68" descr="A red white and green flag&#10;&#10;Description automatically generated">
                <a:extLst>
                  <a:ext uri="{FF2B5EF4-FFF2-40B4-BE49-F238E27FC236}">
                    <a16:creationId xmlns:a16="http://schemas.microsoft.com/office/drawing/2014/main" id="{546C71FA-57FF-6836-07F3-13FAEBEFAC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81014" y="1987190"/>
                <a:ext cx="285406" cy="21613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sx="102000" sy="102000" algn="ctr" rotWithShape="0">
                  <a:prstClr val="black">
                    <a:alpha val="30000"/>
                  </a:prstClr>
                </a:outerShdw>
              </a:effectLst>
            </p:spPr>
          </p:pic>
          <p:pic>
            <p:nvPicPr>
              <p:cNvPr id="21" name="Picture 8" descr="Flag of Germany - Wikipedia">
                <a:extLst>
                  <a:ext uri="{FF2B5EF4-FFF2-40B4-BE49-F238E27FC236}">
                    <a16:creationId xmlns:a16="http://schemas.microsoft.com/office/drawing/2014/main" id="{4543CAA2-79E8-8675-E6D9-27DA4A4BAF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33238" y="1987312"/>
                <a:ext cx="294252" cy="216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sx="102000" sy="102000" algn="ctr" rotWithShape="0">
                  <a:prstClr val="black">
                    <a:alpha val="3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10">
                <a:extLst>
                  <a:ext uri="{FF2B5EF4-FFF2-40B4-BE49-F238E27FC236}">
                    <a16:creationId xmlns:a16="http://schemas.microsoft.com/office/drawing/2014/main" id="{0D5D4BE3-95A7-B0CB-D8D4-3BF43E5B1E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82334" y="1989974"/>
                <a:ext cx="284208" cy="216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sx="102000" sy="102000" algn="ctr" rotWithShape="0">
                  <a:prstClr val="black">
                    <a:alpha val="3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71" descr="Flag: France | landscape flag | 0.96m² ...">
                <a:extLst>
                  <a:ext uri="{FF2B5EF4-FFF2-40B4-BE49-F238E27FC236}">
                    <a16:creationId xmlns:a16="http://schemas.microsoft.com/office/drawing/2014/main" id="{C78194D4-C508-0015-F9A7-BE887DDB2C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930" b="17461"/>
              <a:stretch/>
            </p:blipFill>
            <p:spPr bwMode="auto">
              <a:xfrm>
                <a:off x="10231481" y="1986877"/>
                <a:ext cx="288264" cy="216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sx="102000" sy="102000" algn="ctr" rotWithShape="0">
                  <a:prstClr val="black">
                    <a:alpha val="3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72" descr="Background pattern&#10;&#10;Description automatically generated">
                <a:extLst>
                  <a:ext uri="{FF2B5EF4-FFF2-40B4-BE49-F238E27FC236}">
                    <a16:creationId xmlns:a16="http://schemas.microsoft.com/office/drawing/2014/main" id="{E1787545-A0E1-B6CB-5C99-551C1B29D9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89316" y="1988557"/>
                <a:ext cx="295032" cy="216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sx="102000" sy="102000" algn="ctr" rotWithShape="0">
                  <a:prstClr val="black">
                    <a:alpha val="30000"/>
                  </a:prstClr>
                </a:outerShdw>
              </a:effectLst>
            </p:spPr>
          </p:pic>
          <p:pic>
            <p:nvPicPr>
              <p:cNvPr id="25" name="Picture 73" descr="Large Spain Flag | Giant Spanish Flag ...">
                <a:extLst>
                  <a:ext uri="{FF2B5EF4-FFF2-40B4-BE49-F238E27FC236}">
                    <a16:creationId xmlns:a16="http://schemas.microsoft.com/office/drawing/2014/main" id="{CC19E54A-43D3-DC0A-3E49-2B11DBC4F5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445" b="18000"/>
              <a:stretch/>
            </p:blipFill>
            <p:spPr bwMode="auto">
              <a:xfrm>
                <a:off x="10943246" y="1988565"/>
                <a:ext cx="306906" cy="216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sx="102000" sy="102000" algn="ctr" rotWithShape="0">
                  <a:prstClr val="black">
                    <a:alpha val="3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12" descr="Large Belgium Flag | Buy Giant Belgium ...">
                <a:extLst>
                  <a:ext uri="{FF2B5EF4-FFF2-40B4-BE49-F238E27FC236}">
                    <a16:creationId xmlns:a16="http://schemas.microsoft.com/office/drawing/2014/main" id="{0DBAE3BC-D8C8-8C71-3E16-B2F8E9AE59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778" b="22000"/>
              <a:stretch/>
            </p:blipFill>
            <p:spPr bwMode="auto">
              <a:xfrm>
                <a:off x="9533945" y="1987257"/>
                <a:ext cx="282660" cy="216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sx="102000" sy="102000" algn="ctr" rotWithShape="0">
                  <a:prstClr val="black">
                    <a:alpha val="3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75" descr="Large Spain Flag | Giant Spanish Flag ...">
                <a:extLst>
                  <a:ext uri="{FF2B5EF4-FFF2-40B4-BE49-F238E27FC236}">
                    <a16:creationId xmlns:a16="http://schemas.microsoft.com/office/drawing/2014/main" id="{5E137577-9FD1-8173-BB21-523A57A142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445" b="18000"/>
              <a:stretch/>
            </p:blipFill>
            <p:spPr bwMode="auto">
              <a:xfrm>
                <a:off x="6248582" y="1988565"/>
                <a:ext cx="306906" cy="216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sx="102000" sy="102000" algn="ctr" rotWithShape="0">
                  <a:prstClr val="black">
                    <a:alpha val="3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76" descr="Large Spain Flag | Giant Spanish Flag ...">
                <a:extLst>
                  <a:ext uri="{FF2B5EF4-FFF2-40B4-BE49-F238E27FC236}">
                    <a16:creationId xmlns:a16="http://schemas.microsoft.com/office/drawing/2014/main" id="{424620B9-596A-BEF8-6592-68A992C756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445" b="18000"/>
              <a:stretch/>
            </p:blipFill>
            <p:spPr bwMode="auto">
              <a:xfrm>
                <a:off x="6114071" y="1988565"/>
                <a:ext cx="306906" cy="216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sx="102000" sy="102000" algn="ctr" rotWithShape="0">
                  <a:prstClr val="black">
                    <a:alpha val="3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9" name="Group 77">
            <a:extLst>
              <a:ext uri="{FF2B5EF4-FFF2-40B4-BE49-F238E27FC236}">
                <a16:creationId xmlns:a16="http://schemas.microsoft.com/office/drawing/2014/main" id="{08DC2837-0FE2-940F-3D74-FE09083D4F0D}"/>
              </a:ext>
            </a:extLst>
          </p:cNvPr>
          <p:cNvGrpSpPr/>
          <p:nvPr/>
        </p:nvGrpSpPr>
        <p:grpSpPr>
          <a:xfrm>
            <a:off x="626125" y="2008327"/>
            <a:ext cx="3383999" cy="899968"/>
            <a:chOff x="8527686" y="1061830"/>
            <a:chExt cx="3383999" cy="899968"/>
          </a:xfrm>
        </p:grpSpPr>
        <p:sp>
          <p:nvSpPr>
            <p:cNvPr id="30" name="Rectangle: Rounded Corners 78">
              <a:extLst>
                <a:ext uri="{FF2B5EF4-FFF2-40B4-BE49-F238E27FC236}">
                  <a16:creationId xmlns:a16="http://schemas.microsoft.com/office/drawing/2014/main" id="{3742AEE6-934A-43F7-E40E-40DF39E551F5}"/>
                </a:ext>
              </a:extLst>
            </p:cNvPr>
            <p:cNvSpPr/>
            <p:nvPr/>
          </p:nvSpPr>
          <p:spPr>
            <a:xfrm>
              <a:off x="8527686" y="1061830"/>
              <a:ext cx="3383999" cy="89996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t"/>
            <a:lstStyle/>
            <a:p>
              <a:pPr algn="ctr" defTabSz="914400">
                <a:defRPr/>
              </a:pPr>
              <a:r>
                <a:rPr lang="en-GB" sz="1600" b="1" noProof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BERING CRC (N=150)</a:t>
              </a:r>
            </a:p>
            <a:p>
              <a:pPr algn="ctr" defTabSz="1219170">
                <a:defRPr/>
              </a:pPr>
              <a:r>
                <a:rPr lang="en-GB" sz="1300" noProof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(3 Sep 2020 to 26 Apr 2024; ongoing)</a:t>
              </a:r>
              <a:r>
                <a:rPr lang="en-GB" sz="1300" baseline="30000" noProof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GB" sz="1300" noProof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31" name="Picture 8" descr="Flag of Germany - Wikipedia">
              <a:extLst>
                <a:ext uri="{FF2B5EF4-FFF2-40B4-BE49-F238E27FC236}">
                  <a16:creationId xmlns:a16="http://schemas.microsoft.com/office/drawing/2014/main" id="{82A41599-FD5C-A228-ABFB-C04A6982B2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4326" y="1670518"/>
              <a:ext cx="294252" cy="216000"/>
            </a:xfrm>
            <a:prstGeom prst="rect">
              <a:avLst/>
            </a:prstGeom>
            <a:noFill/>
            <a:ln>
              <a:noFill/>
            </a:ln>
            <a:effectLst>
              <a:outerShdw blurRad="12700" sx="102000" sy="102000" algn="ctr" rotWithShape="0">
                <a:prstClr val="black">
                  <a:alpha val="3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80" descr="Logo&#10;&#10;Description automatically generated">
              <a:extLst>
                <a:ext uri="{FF2B5EF4-FFF2-40B4-BE49-F238E27FC236}">
                  <a16:creationId xmlns:a16="http://schemas.microsoft.com/office/drawing/2014/main" id="{4C76F217-D8A2-9AD9-15A2-38C8787A7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66554" y="1669382"/>
              <a:ext cx="295014" cy="216000"/>
            </a:xfrm>
            <a:prstGeom prst="rect">
              <a:avLst/>
            </a:prstGeom>
            <a:noFill/>
            <a:ln>
              <a:noFill/>
            </a:ln>
            <a:effectLst>
              <a:outerShdw blurRad="12700" sx="102000" sy="102000" algn="ctr" rotWithShape="0">
                <a:prstClr val="black">
                  <a:alpha val="30000"/>
                </a:prstClr>
              </a:outerShdw>
            </a:effectLst>
          </p:spPr>
        </p:pic>
        <p:pic>
          <p:nvPicPr>
            <p:cNvPr id="33" name="Picture 10">
              <a:extLst>
                <a:ext uri="{FF2B5EF4-FFF2-40B4-BE49-F238E27FC236}">
                  <a16:creationId xmlns:a16="http://schemas.microsoft.com/office/drawing/2014/main" id="{5A4346CA-E7EE-69DC-6C0B-C8C908F8C5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9543" y="1668326"/>
              <a:ext cx="284208" cy="216000"/>
            </a:xfrm>
            <a:prstGeom prst="rect">
              <a:avLst/>
            </a:prstGeom>
            <a:noFill/>
            <a:ln>
              <a:noFill/>
            </a:ln>
            <a:effectLst>
              <a:outerShdw blurRad="12700" sx="102000" sy="102000" algn="ctr" rotWithShape="0">
                <a:prstClr val="black">
                  <a:alpha val="3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TextBox 86">
            <a:extLst>
              <a:ext uri="{FF2B5EF4-FFF2-40B4-BE49-F238E27FC236}">
                <a16:creationId xmlns:a16="http://schemas.microsoft.com/office/drawing/2014/main" id="{E556A5FC-9A29-94AF-FCA6-32D3A5FD7B2B}"/>
              </a:ext>
            </a:extLst>
          </p:cNvPr>
          <p:cNvSpPr txBox="1"/>
          <p:nvPr/>
        </p:nvSpPr>
        <p:spPr>
          <a:xfrm>
            <a:off x="646250" y="3071819"/>
            <a:ext cx="3363874" cy="307777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algn="ctr" defTabSz="914400">
              <a:defRPr/>
            </a:pPr>
            <a:r>
              <a:rPr lang="en-GB" sz="14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Encorafenib + cetuximab (n=141; FAS)</a:t>
            </a:r>
          </a:p>
        </p:txBody>
      </p:sp>
      <p:sp>
        <p:nvSpPr>
          <p:cNvPr id="41" name="Rectangle: Rounded Corners 89">
            <a:extLst>
              <a:ext uri="{FF2B5EF4-FFF2-40B4-BE49-F238E27FC236}">
                <a16:creationId xmlns:a16="http://schemas.microsoft.com/office/drawing/2014/main" id="{C54593F6-AD43-8875-CFF3-9FEEB8859E55}"/>
              </a:ext>
            </a:extLst>
          </p:cNvPr>
          <p:cNvSpPr/>
          <p:nvPr/>
        </p:nvSpPr>
        <p:spPr>
          <a:xfrm>
            <a:off x="4126790" y="2008327"/>
            <a:ext cx="3411285" cy="89996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/>
          <a:lstStyle/>
          <a:p>
            <a:pPr algn="ctr" defTabSz="914400">
              <a:defRPr/>
            </a:pPr>
            <a:r>
              <a:rPr lang="en-GB" sz="16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CONFIDENCE (N=81)</a:t>
            </a:r>
          </a:p>
          <a:p>
            <a:pPr algn="ctr" defTabSz="914400">
              <a:defRPr/>
            </a:pPr>
            <a:r>
              <a:rPr lang="en-GB" sz="1300" noProof="0" dirty="0">
                <a:solidFill>
                  <a:prstClr val="black"/>
                </a:solidFill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(Mar to Jul 2022)</a:t>
            </a:r>
            <a:r>
              <a:rPr lang="en-GB" sz="1300" baseline="30000" noProof="0" dirty="0">
                <a:solidFill>
                  <a:prstClr val="black"/>
                </a:solidFill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42" name="Picture 90" descr="Large Spain Flag | Giant Spanish Flag ...">
            <a:extLst>
              <a:ext uri="{FF2B5EF4-FFF2-40B4-BE49-F238E27FC236}">
                <a16:creationId xmlns:a16="http://schemas.microsoft.com/office/drawing/2014/main" id="{A73B56E2-25ED-07EB-8BF5-D4A2768ED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5" b="18000"/>
          <a:stretch/>
        </p:blipFill>
        <p:spPr bwMode="auto">
          <a:xfrm>
            <a:off x="5702793" y="2598842"/>
            <a:ext cx="306906" cy="216000"/>
          </a:xfrm>
          <a:prstGeom prst="rect">
            <a:avLst/>
          </a:prstGeom>
          <a:noFill/>
          <a:ln>
            <a:noFill/>
          </a:ln>
          <a:effectLst>
            <a:outerShdw blurRad="12700" sx="102000" sy="102000" algn="c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58486BDE-72B1-BFC2-89A2-F0AC11554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70261"/>
            <a:ext cx="10972800" cy="701675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GB" noProof="0" dirty="0"/>
              <a:t>BEACON Efficacy Findings (doublet therapy) </a:t>
            </a:r>
            <a:br>
              <a:rPr lang="en-GB" noProof="0" dirty="0"/>
            </a:br>
            <a:r>
              <a:rPr lang="en-GB" cap="none" noProof="0" dirty="0">
                <a:solidFill>
                  <a:schemeClr val="tx2"/>
                </a:solidFill>
              </a:rPr>
              <a:t>Median PFS: 4.3 months; median OS: 9.3 months</a:t>
            </a:r>
            <a:endParaRPr lang="en-GB" noProof="0" dirty="0">
              <a:solidFill>
                <a:schemeClr val="tx2"/>
              </a:solidFill>
            </a:endParaRPr>
          </a:p>
        </p:txBody>
      </p:sp>
      <p:sp>
        <p:nvSpPr>
          <p:cNvPr id="50" name="Title 49">
            <a:extLst>
              <a:ext uri="{FF2B5EF4-FFF2-40B4-BE49-F238E27FC236}">
                <a16:creationId xmlns:a16="http://schemas.microsoft.com/office/drawing/2014/main" id="{6629409C-3ED3-F4BA-B4AA-23E26AC5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194739"/>
            <a:ext cx="10963199" cy="864000"/>
          </a:xfrm>
        </p:spPr>
        <p:txBody>
          <a:bodyPr>
            <a:noAutofit/>
          </a:bodyPr>
          <a:lstStyle/>
          <a:p>
            <a:r>
              <a:rPr lang="en-GB" sz="2400" dirty="0"/>
              <a:t>Confirmatory real-world evidence: </a:t>
            </a:r>
            <a:r>
              <a:rPr lang="en-US" sz="2400" dirty="0"/>
              <a:t>findings consistent with the BEACON trial, for EC treatment in </a:t>
            </a:r>
            <a:r>
              <a:rPr lang="en-US" sz="2400" i="1" dirty="0"/>
              <a:t>BRAF</a:t>
            </a:r>
            <a:r>
              <a:rPr lang="en-US" sz="2400" dirty="0"/>
              <a:t>-mutated CRC</a:t>
            </a:r>
            <a:endParaRPr lang="en-GB" sz="2400" noProof="0" dirty="0"/>
          </a:p>
        </p:txBody>
      </p:sp>
      <p:sp>
        <p:nvSpPr>
          <p:cNvPr id="60" name="Content Placeholder 59">
            <a:extLst>
              <a:ext uri="{FF2B5EF4-FFF2-40B4-BE49-F238E27FC236}">
                <a16:creationId xmlns:a16="http://schemas.microsoft.com/office/drawing/2014/main" id="{7766929C-4566-88A9-6F8D-E0EBF8CB97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04235"/>
            <a:ext cx="10180339" cy="365125"/>
          </a:xfrm>
        </p:spPr>
        <p:txBody>
          <a:bodyPr anchor="b" anchorCtr="0"/>
          <a:lstStyle/>
          <a:p>
            <a:br>
              <a:rPr lang="en-GB" sz="1000" noProof="0" dirty="0">
                <a:solidFill>
                  <a:schemeClr val="tx2"/>
                </a:solidFill>
              </a:rPr>
            </a:br>
            <a:r>
              <a:rPr lang="en-GB" sz="1000" noProof="0" dirty="0">
                <a:solidFill>
                  <a:schemeClr val="tx2"/>
                </a:solidFill>
              </a:rPr>
              <a:t>AGEO, Association des Gastro-Entérologues Oncologues; CI, confidence interval; FAS, full analysis set; (m)OS, (median) overall survival; (m)PFS, (median) progression-free survival</a:t>
            </a:r>
            <a:br>
              <a:rPr lang="en-GB" sz="1000" noProof="0" dirty="0">
                <a:solidFill>
                  <a:schemeClr val="tx2"/>
                </a:solidFill>
              </a:rPr>
            </a:br>
            <a:r>
              <a:rPr lang="en-GB" sz="1000" noProof="0" dirty="0">
                <a:solidFill>
                  <a:schemeClr val="tx2"/>
                </a:solidFill>
              </a:rPr>
              <a:t>1. Stintzing S, et al. </a:t>
            </a:r>
            <a:r>
              <a:rPr lang="en-US" sz="1000" dirty="0">
                <a:solidFill>
                  <a:schemeClr val="tx2"/>
                </a:solidFill>
              </a:rPr>
              <a:t>Annals of Oncology (2025) 36 (suppl_1): S1-S65. 10.1016/</a:t>
            </a:r>
            <a:r>
              <a:rPr lang="en-US" sz="1000" dirty="0" err="1">
                <a:solidFill>
                  <a:schemeClr val="tx2"/>
                </a:solidFill>
              </a:rPr>
              <a:t>annonc</a:t>
            </a:r>
            <a:r>
              <a:rPr lang="en-US" sz="1000" dirty="0">
                <a:solidFill>
                  <a:schemeClr val="tx2"/>
                </a:solidFill>
              </a:rPr>
              <a:t>/annonc1820</a:t>
            </a:r>
            <a:r>
              <a:rPr lang="en-GB" sz="1000" dirty="0">
                <a:solidFill>
                  <a:schemeClr val="tx2"/>
                </a:solidFill>
              </a:rPr>
              <a:t> </a:t>
            </a:r>
            <a:r>
              <a:rPr lang="en-GB" sz="1000" noProof="0" dirty="0">
                <a:solidFill>
                  <a:schemeClr val="tx2"/>
                </a:solidFill>
              </a:rPr>
              <a:t>(ESMO GI 2025; poster presentation); 2; Fernandez Montes A, et al. ESMO Real World Data and Digital Oncology 2024; 5:100055; 3. Gallois C, et al. </a:t>
            </a:r>
            <a:r>
              <a:rPr lang="en-GB" sz="1000" dirty="0">
                <a:solidFill>
                  <a:schemeClr val="tx2"/>
                </a:solidFill>
              </a:rPr>
              <a:t>ESMO Open 2024; 9: doi.org/10.1016/j.esmoop.2024.103696</a:t>
            </a:r>
            <a:endParaRPr lang="en-GB" sz="1000" noProof="0" dirty="0">
              <a:solidFill>
                <a:schemeClr val="tx2"/>
              </a:solidFill>
            </a:endParaRPr>
          </a:p>
        </p:txBody>
      </p:sp>
      <p:graphicFrame>
        <p:nvGraphicFramePr>
          <p:cNvPr id="62" name="Chart 61">
            <a:extLst>
              <a:ext uri="{FF2B5EF4-FFF2-40B4-BE49-F238E27FC236}">
                <a16:creationId xmlns:a16="http://schemas.microsoft.com/office/drawing/2014/main" id="{94BD5808-D749-7AC9-7582-83FED18E01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8454483"/>
              </p:ext>
            </p:extLst>
          </p:nvPr>
        </p:nvGraphicFramePr>
        <p:xfrm>
          <a:off x="648039" y="3396299"/>
          <a:ext cx="1621963" cy="2696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016FACC8-5614-3629-9367-02E8CB1C83B4}"/>
              </a:ext>
            </a:extLst>
          </p:cNvPr>
          <p:cNvSpPr txBox="1"/>
          <p:nvPr/>
        </p:nvSpPr>
        <p:spPr>
          <a:xfrm>
            <a:off x="1356515" y="3909075"/>
            <a:ext cx="760502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100" b="1" noProof="0" dirty="0">
                <a:latin typeface="Arial" panose="020B0604020202020204" pitchFamily="34" charset="0"/>
                <a:cs typeface="Arial" panose="020B0604020202020204" pitchFamily="34" charset="0"/>
              </a:rPr>
              <a:t>9.5</a:t>
            </a:r>
            <a:br>
              <a:rPr lang="en-GB" sz="11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noProof="0" dirty="0">
                <a:latin typeface="Arial" panose="020B0604020202020204" pitchFamily="34" charset="0"/>
                <a:cs typeface="Arial" panose="020B0604020202020204" pitchFamily="34" charset="0"/>
              </a:rPr>
              <a:t>(7.8, 10.6)</a:t>
            </a:r>
          </a:p>
        </p:txBody>
      </p:sp>
      <p:graphicFrame>
        <p:nvGraphicFramePr>
          <p:cNvPr id="64" name="Chart 63">
            <a:extLst>
              <a:ext uri="{FF2B5EF4-FFF2-40B4-BE49-F238E27FC236}">
                <a16:creationId xmlns:a16="http://schemas.microsoft.com/office/drawing/2014/main" id="{D3E24449-1F69-761A-5161-AEE69AD9D5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3970507"/>
              </p:ext>
            </p:extLst>
          </p:nvPr>
        </p:nvGraphicFramePr>
        <p:xfrm>
          <a:off x="2290986" y="3396299"/>
          <a:ext cx="1621963" cy="2696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65" name="TextBox 64">
            <a:extLst>
              <a:ext uri="{FF2B5EF4-FFF2-40B4-BE49-F238E27FC236}">
                <a16:creationId xmlns:a16="http://schemas.microsoft.com/office/drawing/2014/main" id="{F1D34388-A386-0395-42FB-6DCE2EB17ED5}"/>
              </a:ext>
            </a:extLst>
          </p:cNvPr>
          <p:cNvSpPr txBox="1"/>
          <p:nvPr/>
        </p:nvSpPr>
        <p:spPr>
          <a:xfrm>
            <a:off x="2999462" y="4520345"/>
            <a:ext cx="760502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100" b="1" noProof="0" dirty="0"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</a:p>
          <a:p>
            <a:pPr algn="ctr"/>
            <a:r>
              <a:rPr lang="en-GB" sz="1100" noProof="0" dirty="0">
                <a:latin typeface="Arial" panose="020B0604020202020204" pitchFamily="34" charset="0"/>
                <a:cs typeface="Arial" panose="020B0604020202020204" pitchFamily="34" charset="0"/>
              </a:rPr>
              <a:t>(4.5, 5.5)</a:t>
            </a:r>
          </a:p>
        </p:txBody>
      </p:sp>
      <p:graphicFrame>
        <p:nvGraphicFramePr>
          <p:cNvPr id="66" name="Chart 65">
            <a:extLst>
              <a:ext uri="{FF2B5EF4-FFF2-40B4-BE49-F238E27FC236}">
                <a16:creationId xmlns:a16="http://schemas.microsoft.com/office/drawing/2014/main" id="{27EEFFE8-58C0-552F-77BB-A9BF338A7C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6871265"/>
              </p:ext>
            </p:extLst>
          </p:nvPr>
        </p:nvGraphicFramePr>
        <p:xfrm>
          <a:off x="4176107" y="3396299"/>
          <a:ext cx="1621963" cy="2696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67" name="TextBox 66">
            <a:extLst>
              <a:ext uri="{FF2B5EF4-FFF2-40B4-BE49-F238E27FC236}">
                <a16:creationId xmlns:a16="http://schemas.microsoft.com/office/drawing/2014/main" id="{FD5BE50F-C8F6-B19A-9DF0-39A2B8DBF6A1}"/>
              </a:ext>
            </a:extLst>
          </p:cNvPr>
          <p:cNvSpPr txBox="1"/>
          <p:nvPr/>
        </p:nvSpPr>
        <p:spPr>
          <a:xfrm>
            <a:off x="4884583" y="3478188"/>
            <a:ext cx="760502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100" b="1" noProof="0" dirty="0">
                <a:latin typeface="Arial" panose="020B0604020202020204" pitchFamily="34" charset="0"/>
                <a:cs typeface="Arial" panose="020B0604020202020204" pitchFamily="34" charset="0"/>
              </a:rPr>
              <a:t>12.6</a:t>
            </a:r>
            <a:br>
              <a:rPr lang="en-GB" sz="11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noProof="0" dirty="0">
                <a:latin typeface="Arial" panose="020B0604020202020204" pitchFamily="34" charset="0"/>
                <a:cs typeface="Arial" panose="020B0604020202020204" pitchFamily="34" charset="0"/>
              </a:rPr>
              <a:t>(8.0, 17.3)</a:t>
            </a:r>
          </a:p>
        </p:txBody>
      </p:sp>
      <p:graphicFrame>
        <p:nvGraphicFramePr>
          <p:cNvPr id="68" name="Chart 67">
            <a:extLst>
              <a:ext uri="{FF2B5EF4-FFF2-40B4-BE49-F238E27FC236}">
                <a16:creationId xmlns:a16="http://schemas.microsoft.com/office/drawing/2014/main" id="{4082875F-2B7D-D065-8D6B-19634B96CC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1018955"/>
              </p:ext>
            </p:extLst>
          </p:nvPr>
        </p:nvGraphicFramePr>
        <p:xfrm>
          <a:off x="5819054" y="3396299"/>
          <a:ext cx="1621963" cy="2696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69" name="TextBox 68">
            <a:extLst>
              <a:ext uri="{FF2B5EF4-FFF2-40B4-BE49-F238E27FC236}">
                <a16:creationId xmlns:a16="http://schemas.microsoft.com/office/drawing/2014/main" id="{7471B960-1DDF-E16C-5475-1C2AC06B9DFB}"/>
              </a:ext>
            </a:extLst>
          </p:cNvPr>
          <p:cNvSpPr txBox="1"/>
          <p:nvPr/>
        </p:nvSpPr>
        <p:spPr>
          <a:xfrm>
            <a:off x="6527530" y="4520345"/>
            <a:ext cx="760502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100" b="1" noProof="0" dirty="0">
                <a:latin typeface="Arial" panose="020B0604020202020204" pitchFamily="34" charset="0"/>
                <a:cs typeface="Arial" panose="020B0604020202020204" pitchFamily="34" charset="0"/>
              </a:rPr>
              <a:t>5.0</a:t>
            </a:r>
            <a:br>
              <a:rPr lang="en-GB" sz="11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noProof="0" dirty="0">
                <a:latin typeface="Arial" panose="020B0604020202020204" pitchFamily="34" charset="0"/>
                <a:cs typeface="Arial" panose="020B0604020202020204" pitchFamily="34" charset="0"/>
              </a:rPr>
              <a:t>(3.8, 6.2)</a:t>
            </a:r>
          </a:p>
        </p:txBody>
      </p:sp>
      <p:graphicFrame>
        <p:nvGraphicFramePr>
          <p:cNvPr id="70" name="Chart 69">
            <a:extLst>
              <a:ext uri="{FF2B5EF4-FFF2-40B4-BE49-F238E27FC236}">
                <a16:creationId xmlns:a16="http://schemas.microsoft.com/office/drawing/2014/main" id="{DC0CD3DD-A667-2521-4DF9-EADE0C2E31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8936587"/>
              </p:ext>
            </p:extLst>
          </p:nvPr>
        </p:nvGraphicFramePr>
        <p:xfrm>
          <a:off x="7692458" y="3396299"/>
          <a:ext cx="1621963" cy="2696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71" name="TextBox 70">
            <a:extLst>
              <a:ext uri="{FF2B5EF4-FFF2-40B4-BE49-F238E27FC236}">
                <a16:creationId xmlns:a16="http://schemas.microsoft.com/office/drawing/2014/main" id="{DC6704FB-702C-56ED-DAFA-DEA844F1BDDE}"/>
              </a:ext>
            </a:extLst>
          </p:cNvPr>
          <p:cNvSpPr txBox="1"/>
          <p:nvPr/>
        </p:nvSpPr>
        <p:spPr>
          <a:xfrm>
            <a:off x="8400934" y="3963264"/>
            <a:ext cx="760502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100" b="1" noProof="0" dirty="0">
                <a:latin typeface="Arial" panose="020B0604020202020204" pitchFamily="34" charset="0"/>
                <a:cs typeface="Arial" panose="020B0604020202020204" pitchFamily="34" charset="0"/>
              </a:rPr>
              <a:t>9.1</a:t>
            </a:r>
            <a:br>
              <a:rPr lang="en-GB" sz="11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noProof="0" dirty="0">
                <a:latin typeface="Arial" panose="020B0604020202020204" pitchFamily="34" charset="0"/>
                <a:cs typeface="Arial" panose="020B0604020202020204" pitchFamily="34" charset="0"/>
              </a:rPr>
              <a:t>(7.6, 10.6)</a:t>
            </a:r>
          </a:p>
        </p:txBody>
      </p:sp>
      <p:graphicFrame>
        <p:nvGraphicFramePr>
          <p:cNvPr id="72" name="Chart 71">
            <a:extLst>
              <a:ext uri="{FF2B5EF4-FFF2-40B4-BE49-F238E27FC236}">
                <a16:creationId xmlns:a16="http://schemas.microsoft.com/office/drawing/2014/main" id="{A4711C9F-A353-DD4B-F9ED-941773F3A0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0188881"/>
              </p:ext>
            </p:extLst>
          </p:nvPr>
        </p:nvGraphicFramePr>
        <p:xfrm>
          <a:off x="9335405" y="3396299"/>
          <a:ext cx="1621963" cy="2696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73" name="TextBox 72">
            <a:extLst>
              <a:ext uri="{FF2B5EF4-FFF2-40B4-BE49-F238E27FC236}">
                <a16:creationId xmlns:a16="http://schemas.microsoft.com/office/drawing/2014/main" id="{51D7F446-B1B1-FA02-D2CF-6E23A9FB8116}"/>
              </a:ext>
            </a:extLst>
          </p:cNvPr>
          <p:cNvSpPr txBox="1"/>
          <p:nvPr/>
        </p:nvSpPr>
        <p:spPr>
          <a:xfrm>
            <a:off x="10043881" y="4624869"/>
            <a:ext cx="760502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100" b="1" noProof="0" dirty="0">
                <a:latin typeface="Arial" panose="020B0604020202020204" pitchFamily="34" charset="0"/>
                <a:cs typeface="Arial" panose="020B0604020202020204" pitchFamily="34" charset="0"/>
              </a:rPr>
              <a:t>4.5</a:t>
            </a:r>
            <a:br>
              <a:rPr lang="en-GB" sz="11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noProof="0" dirty="0">
                <a:latin typeface="Arial" panose="020B0604020202020204" pitchFamily="34" charset="0"/>
                <a:cs typeface="Arial" panose="020B0604020202020204" pitchFamily="34" charset="0"/>
              </a:rPr>
              <a:t>(3.8, 5.4)</a:t>
            </a:r>
          </a:p>
        </p:txBody>
      </p:sp>
    </p:spTree>
    <p:extLst>
      <p:ext uri="{BB962C8B-B14F-4D97-AF65-F5344CB8AC3E}">
        <p14:creationId xmlns:p14="http://schemas.microsoft.com/office/powerpoint/2010/main" val="2716521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9CE5F55-AF24-E762-0571-DFB3601BE4AA}"/>
              </a:ext>
            </a:extLst>
          </p:cNvPr>
          <p:cNvSpPr txBox="1">
            <a:spLocks/>
          </p:cNvSpPr>
          <p:nvPr/>
        </p:nvSpPr>
        <p:spPr>
          <a:xfrm>
            <a:off x="1672301" y="2636912"/>
            <a:ext cx="8847399" cy="3577765"/>
          </a:xfrm>
          <a:prstGeom prst="roundRect">
            <a:avLst>
              <a:gd name="adj" fmla="val 3915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Source Sans Pro" panose="020B0503030403020204" pitchFamily="34" charset="0"/>
              <a:buNone/>
              <a:defRPr sz="28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ource Sans Pro" panose="020B0503030403020204" pitchFamily="34" charset="0"/>
              <a:buChar char="•"/>
              <a:defRPr sz="24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2pPr>
            <a:lvl3pPr marL="541338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ource Sans Pro" panose="020B0503030403020204" pitchFamily="34" charset="0"/>
              <a:buChar char="•"/>
              <a:defRPr sz="20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3pPr>
            <a:lvl4pPr marL="803275" indent="-2619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ource Sans Pro" panose="020B0503030403020204" pitchFamily="34" charset="0"/>
              <a:buChar char="•"/>
              <a:defRPr sz="18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4pPr>
            <a:lvl5pPr marL="1073150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Source Sans Pro" panose="020B0503030403020204" pitchFamily="34" charset="0"/>
              <a:buChar char="•"/>
              <a:tabLst>
                <a:tab pos="715963" algn="l"/>
              </a:tabLst>
              <a:defRPr sz="180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" panose="020B0503030403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" panose="020B0503030403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" panose="020B0503030403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" panose="020B0503030403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F9ED5"/>
              </a:buClr>
              <a:defRPr/>
            </a:pPr>
            <a:endParaRPr lang="en-GB" noProof="0" dirty="0">
              <a:latin typeface="Arial"/>
            </a:endParaRPr>
          </a:p>
        </p:txBody>
      </p:sp>
      <p:sp>
        <p:nvSpPr>
          <p:cNvPr id="15" name="Rectangle: Rounded Corners 78">
            <a:extLst>
              <a:ext uri="{FF2B5EF4-FFF2-40B4-BE49-F238E27FC236}">
                <a16:creationId xmlns:a16="http://schemas.microsoft.com/office/drawing/2014/main" id="{22DBB864-58D8-A384-D900-245914AFDC21}"/>
              </a:ext>
            </a:extLst>
          </p:cNvPr>
          <p:cNvSpPr/>
          <p:nvPr/>
        </p:nvSpPr>
        <p:spPr>
          <a:xfrm>
            <a:off x="1672301" y="1655807"/>
            <a:ext cx="8827696" cy="820545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lIns="0" tIns="36000" rIns="0" bIns="36000" rtlCol="0" anchor="ctr" anchorCtr="0"/>
          <a:lstStyle/>
          <a:p>
            <a:pPr algn="ctr" defTabSz="914400">
              <a:defRPr/>
            </a:pPr>
            <a:r>
              <a:rPr lang="en-GB" b="1" kern="0" noProof="0" dirty="0">
                <a:latin typeface="Arial"/>
              </a:rPr>
              <a:t>Results from pooled dataset (N=709)</a:t>
            </a:r>
          </a:p>
          <a:p>
            <a:pPr algn="ctr" defTabSz="1219170">
              <a:defRPr/>
            </a:pPr>
            <a:r>
              <a:rPr lang="en-GB" sz="1600" b="1" kern="0" noProof="0" dirty="0">
                <a:latin typeface="Arial"/>
              </a:rPr>
              <a:t>(BERING CRC, B-REAL, CATAMARAN, CONFIDENCE, GONO Cohort) </a:t>
            </a:r>
            <a:endParaRPr lang="en-GB" sz="1400" b="1" kern="0" noProof="0" dirty="0">
              <a:latin typeface="Arial"/>
            </a:endParaRPr>
          </a:p>
        </p:txBody>
      </p:sp>
      <p:sp>
        <p:nvSpPr>
          <p:cNvPr id="18" name="TextBox 86">
            <a:extLst>
              <a:ext uri="{FF2B5EF4-FFF2-40B4-BE49-F238E27FC236}">
                <a16:creationId xmlns:a16="http://schemas.microsoft.com/office/drawing/2014/main" id="{C743EE5E-59D8-69C9-ACF7-3DE79E691D14}"/>
              </a:ext>
            </a:extLst>
          </p:cNvPr>
          <p:cNvSpPr txBox="1"/>
          <p:nvPr/>
        </p:nvSpPr>
        <p:spPr>
          <a:xfrm>
            <a:off x="1904212" y="2711776"/>
            <a:ext cx="8383577" cy="369332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algn="ctr" defTabSz="914400">
              <a:defRPr/>
            </a:pPr>
            <a:r>
              <a:rPr lang="en-GB" b="1" kern="0" noProof="0" dirty="0">
                <a:latin typeface="Arial"/>
              </a:rPr>
              <a:t>Encorafenib + cetuximab (n=709)</a:t>
            </a:r>
          </a:p>
        </p:txBody>
      </p:sp>
      <p:sp>
        <p:nvSpPr>
          <p:cNvPr id="19" name="ZoneTexte 44">
            <a:extLst>
              <a:ext uri="{FF2B5EF4-FFF2-40B4-BE49-F238E27FC236}">
                <a16:creationId xmlns:a16="http://schemas.microsoft.com/office/drawing/2014/main" id="{D7BB3ED5-5FCE-FBA5-A7D3-9DBC4A783F51}"/>
              </a:ext>
            </a:extLst>
          </p:cNvPr>
          <p:cNvSpPr txBox="1"/>
          <p:nvPr/>
        </p:nvSpPr>
        <p:spPr>
          <a:xfrm>
            <a:off x="2855640" y="357301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GB" b="1" kern="0" noProof="0" dirty="0">
                <a:latin typeface="Arial"/>
              </a:rPr>
              <a:t>9.0</a:t>
            </a:r>
            <a:endParaRPr lang="en-GB" kern="0" noProof="0" dirty="0">
              <a:latin typeface="Arial"/>
            </a:endParaRPr>
          </a:p>
          <a:p>
            <a:pPr algn="ctr" defTabSz="457189">
              <a:defRPr/>
            </a:pPr>
            <a:r>
              <a:rPr lang="en-GB" kern="0" noProof="0" dirty="0">
                <a:latin typeface="Arial"/>
              </a:rPr>
              <a:t>(8.0, 9.9)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D97EFB-3916-716B-A559-0F0C365F8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6643" y="1213642"/>
            <a:ext cx="10972800" cy="702470"/>
          </a:xfrm>
        </p:spPr>
        <p:txBody>
          <a:bodyPr/>
          <a:lstStyle/>
          <a:p>
            <a:r>
              <a:rPr lang="en-GB" noProof="0" dirty="0"/>
              <a:t>Retrospective, Longitudinal, Pooled Analysis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42DB25-ABCB-7DDF-7311-CA2B9A61F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09828"/>
            <a:ext cx="11521280" cy="864000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Confirmatory real-world evidence: </a:t>
            </a:r>
            <a:r>
              <a:rPr lang="en-US" dirty="0"/>
              <a:t>findings consistent with the BEACON trial, for EC treatment in </a:t>
            </a:r>
            <a:r>
              <a:rPr lang="en-US" i="1" dirty="0"/>
              <a:t>BRAF</a:t>
            </a:r>
            <a:r>
              <a:rPr lang="en-US" dirty="0"/>
              <a:t>-mutated CRC</a:t>
            </a:r>
            <a:endParaRPr lang="en-GB" noProof="0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4B84BCE0-B865-DE83-04E6-08FCDAF36C5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/>
          <a:lstStyle/>
          <a:p>
            <a:r>
              <a:rPr lang="en-GB" noProof="0" dirty="0">
                <a:solidFill>
                  <a:schemeClr val="tx2"/>
                </a:solidFill>
              </a:rPr>
              <a:t>CI, confidence interval; EC, </a:t>
            </a:r>
            <a:r>
              <a:rPr lang="en-GB" noProof="0" dirty="0" err="1">
                <a:solidFill>
                  <a:schemeClr val="tx2"/>
                </a:solidFill>
              </a:rPr>
              <a:t>encorafenib</a:t>
            </a:r>
            <a:r>
              <a:rPr lang="en-GB" noProof="0" dirty="0">
                <a:solidFill>
                  <a:schemeClr val="tx2"/>
                </a:solidFill>
              </a:rPr>
              <a:t> +cetuximab; (m)OS, (median) overall survival; (m)PFS, (median) progression-free survival</a:t>
            </a:r>
          </a:p>
          <a:p>
            <a:r>
              <a:rPr lang="en-GB" noProof="0" dirty="0">
                <a:solidFill>
                  <a:schemeClr val="tx2"/>
                </a:solidFill>
              </a:rPr>
              <a:t>Cremolini C, et al. Ann Oncol. 2025;36(supplement 1: S23-S24) [ESMO GI 2025; poster presentation]</a:t>
            </a:r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EE629AD3-2DF7-4C6D-47F5-4F762129F5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7875073"/>
              </p:ext>
            </p:extLst>
          </p:nvPr>
        </p:nvGraphicFramePr>
        <p:xfrm>
          <a:off x="2414509" y="3241668"/>
          <a:ext cx="3686253" cy="2896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64986D9B-5D0F-7A59-7386-72B364DF3D28}"/>
              </a:ext>
            </a:extLst>
          </p:cNvPr>
          <p:cNvSpPr txBox="1"/>
          <p:nvPr/>
        </p:nvSpPr>
        <p:spPr>
          <a:xfrm rot="16200000">
            <a:off x="1414567" y="4206408"/>
            <a:ext cx="1590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mOS (95% CI),</a:t>
            </a:r>
          </a:p>
          <a:p>
            <a:pPr algn="ctr"/>
            <a:r>
              <a:rPr lang="en-GB" sz="16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months</a:t>
            </a:r>
          </a:p>
        </p:txBody>
      </p:sp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1ED7105F-69C8-8943-8357-183EA28EF4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4593902"/>
              </p:ext>
            </p:extLst>
          </p:nvPr>
        </p:nvGraphicFramePr>
        <p:xfrm>
          <a:off x="6644538" y="3241668"/>
          <a:ext cx="3686253" cy="2896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69522E84-A55A-90E7-F1CD-262A22BDBFB0}"/>
              </a:ext>
            </a:extLst>
          </p:cNvPr>
          <p:cNvSpPr txBox="1"/>
          <p:nvPr/>
        </p:nvSpPr>
        <p:spPr>
          <a:xfrm rot="16200000">
            <a:off x="5594103" y="4206408"/>
            <a:ext cx="1691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mPFS (95% CI),</a:t>
            </a:r>
          </a:p>
          <a:p>
            <a:pPr algn="ctr"/>
            <a:r>
              <a:rPr lang="en-GB" sz="1600" b="1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months</a:t>
            </a:r>
          </a:p>
        </p:txBody>
      </p:sp>
      <p:sp>
        <p:nvSpPr>
          <p:cNvPr id="35" name="ZoneTexte 44">
            <a:extLst>
              <a:ext uri="{FF2B5EF4-FFF2-40B4-BE49-F238E27FC236}">
                <a16:creationId xmlns:a16="http://schemas.microsoft.com/office/drawing/2014/main" id="{CEE63183-F867-CCF2-F540-D3A156495D72}"/>
              </a:ext>
            </a:extLst>
          </p:cNvPr>
          <p:cNvSpPr txBox="1"/>
          <p:nvPr/>
        </p:nvSpPr>
        <p:spPr>
          <a:xfrm>
            <a:off x="7085669" y="4175629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GB" b="1" kern="0" noProof="0" dirty="0">
                <a:latin typeface="Arial"/>
              </a:rPr>
              <a:t>5.0</a:t>
            </a:r>
            <a:endParaRPr lang="en-GB" kern="0" noProof="0" dirty="0">
              <a:latin typeface="Arial"/>
            </a:endParaRPr>
          </a:p>
          <a:p>
            <a:pPr algn="ctr" defTabSz="457189">
              <a:defRPr/>
            </a:pPr>
            <a:r>
              <a:rPr lang="en-GB" kern="0" noProof="0" dirty="0">
                <a:latin typeface="Arial"/>
              </a:rPr>
              <a:t>(4.7, 5.3)</a:t>
            </a:r>
          </a:p>
        </p:txBody>
      </p:sp>
    </p:spTree>
    <p:extLst>
      <p:ext uri="{BB962C8B-B14F-4D97-AF65-F5344CB8AC3E}">
        <p14:creationId xmlns:p14="http://schemas.microsoft.com/office/powerpoint/2010/main" val="3898189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5FED2617-2AB6-C0E3-5E78-6DAF383C7F7A}"/>
              </a:ext>
            </a:extLst>
          </p:cNvPr>
          <p:cNvGrpSpPr/>
          <p:nvPr/>
        </p:nvGrpSpPr>
        <p:grpSpPr>
          <a:xfrm>
            <a:off x="775361" y="1280367"/>
            <a:ext cx="4416591" cy="899968"/>
            <a:chOff x="12704682" y="2224353"/>
            <a:chExt cx="4416591" cy="899968"/>
          </a:xfrm>
        </p:grpSpPr>
        <p:grpSp>
          <p:nvGrpSpPr>
            <p:cNvPr id="5" name="Group 11">
              <a:extLst>
                <a:ext uri="{FF2B5EF4-FFF2-40B4-BE49-F238E27FC236}">
                  <a16:creationId xmlns:a16="http://schemas.microsoft.com/office/drawing/2014/main" id="{8F6430AF-3E31-7CEB-6512-A6C4B62CDABA}"/>
                </a:ext>
              </a:extLst>
            </p:cNvPr>
            <p:cNvGrpSpPr/>
            <p:nvPr/>
          </p:nvGrpSpPr>
          <p:grpSpPr>
            <a:xfrm>
              <a:off x="13719191" y="2821674"/>
              <a:ext cx="2416914" cy="219097"/>
              <a:chOff x="8957045" y="1986877"/>
              <a:chExt cx="2416914" cy="219097"/>
            </a:xfrm>
          </p:grpSpPr>
          <p:pic>
            <p:nvPicPr>
              <p:cNvPr id="7" name="Picture 39" descr="A red white and green flag&#10;&#10;Description automatically generated">
                <a:extLst>
                  <a:ext uri="{FF2B5EF4-FFF2-40B4-BE49-F238E27FC236}">
                    <a16:creationId xmlns:a16="http://schemas.microsoft.com/office/drawing/2014/main" id="{E3FE04AE-B5BF-698D-A1A5-5D8FB872FC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04821" y="1987190"/>
                <a:ext cx="285406" cy="21613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sx="102000" sy="102000" algn="ctr" rotWithShape="0">
                  <a:prstClr val="black">
                    <a:alpha val="30000"/>
                  </a:prstClr>
                </a:outerShdw>
              </a:effectLst>
            </p:spPr>
          </p:pic>
          <p:pic>
            <p:nvPicPr>
              <p:cNvPr id="8" name="Picture 8" descr="Flag of Germany - Wikipedia">
                <a:extLst>
                  <a:ext uri="{FF2B5EF4-FFF2-40B4-BE49-F238E27FC236}">
                    <a16:creationId xmlns:a16="http://schemas.microsoft.com/office/drawing/2014/main" id="{C00D0886-0CAA-0F8D-F70A-D2C1565207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57045" y="1987312"/>
                <a:ext cx="294252" cy="216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sx="102000" sy="102000" algn="ctr" rotWithShape="0">
                  <a:prstClr val="black">
                    <a:alpha val="3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0">
                <a:extLst>
                  <a:ext uri="{FF2B5EF4-FFF2-40B4-BE49-F238E27FC236}">
                    <a16:creationId xmlns:a16="http://schemas.microsoft.com/office/drawing/2014/main" id="{9ED7142D-0D46-3B39-A8DD-4B344FB34E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06141" y="1989974"/>
                <a:ext cx="284208" cy="216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sx="102000" sy="102000" algn="ctr" rotWithShape="0">
                  <a:prstClr val="black">
                    <a:alpha val="3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43" descr="Flag: France | landscape flag | 0.96m² ...">
                <a:extLst>
                  <a:ext uri="{FF2B5EF4-FFF2-40B4-BE49-F238E27FC236}">
                    <a16:creationId xmlns:a16="http://schemas.microsoft.com/office/drawing/2014/main" id="{3383BABA-0CCA-CAA6-863A-CDC1D41D9A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930" b="17461"/>
              <a:stretch/>
            </p:blipFill>
            <p:spPr bwMode="auto">
              <a:xfrm>
                <a:off x="10355288" y="1986877"/>
                <a:ext cx="288264" cy="216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sx="102000" sy="102000" algn="ctr" rotWithShape="0">
                  <a:prstClr val="black">
                    <a:alpha val="3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4" descr="Background pattern&#10;&#10;Description automatically generated">
                <a:extLst>
                  <a:ext uri="{FF2B5EF4-FFF2-40B4-BE49-F238E27FC236}">
                    <a16:creationId xmlns:a16="http://schemas.microsoft.com/office/drawing/2014/main" id="{6D158D8C-9A40-08A8-E760-64B8A7A497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713123" y="1988557"/>
                <a:ext cx="295032" cy="216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sx="102000" sy="102000" algn="ctr" rotWithShape="0">
                  <a:prstClr val="black">
                    <a:alpha val="30000"/>
                  </a:prstClr>
                </a:outerShdw>
              </a:effectLst>
            </p:spPr>
          </p:pic>
          <p:pic>
            <p:nvPicPr>
              <p:cNvPr id="12" name="Picture 45" descr="Large Spain Flag | Giant Spanish Flag ...">
                <a:extLst>
                  <a:ext uri="{FF2B5EF4-FFF2-40B4-BE49-F238E27FC236}">
                    <a16:creationId xmlns:a16="http://schemas.microsoft.com/office/drawing/2014/main" id="{2C14C7C8-0BE9-1567-6D7D-849C83D673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445" b="18000"/>
              <a:stretch/>
            </p:blipFill>
            <p:spPr bwMode="auto">
              <a:xfrm>
                <a:off x="11067053" y="1988565"/>
                <a:ext cx="306906" cy="216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sx="102000" sy="102000" algn="ctr" rotWithShape="0">
                  <a:prstClr val="black">
                    <a:alpha val="3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 descr="Large Belgium Flag | Buy Giant Belgium ...">
                <a:extLst>
                  <a:ext uri="{FF2B5EF4-FFF2-40B4-BE49-F238E27FC236}">
                    <a16:creationId xmlns:a16="http://schemas.microsoft.com/office/drawing/2014/main" id="{32312B7B-0DB2-7DD9-F162-6F405A4AEB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778" b="22000"/>
              <a:stretch/>
            </p:blipFill>
            <p:spPr bwMode="auto">
              <a:xfrm>
                <a:off x="9657752" y="1987257"/>
                <a:ext cx="282660" cy="216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" sx="102000" sy="102000" algn="ctr" rotWithShape="0">
                  <a:prstClr val="black">
                    <a:alpha val="3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: Rounded Corners 33">
              <a:extLst>
                <a:ext uri="{FF2B5EF4-FFF2-40B4-BE49-F238E27FC236}">
                  <a16:creationId xmlns:a16="http://schemas.microsoft.com/office/drawing/2014/main" id="{E790266D-5C83-E54E-482D-0DEF5F89E80A}"/>
                </a:ext>
              </a:extLst>
            </p:cNvPr>
            <p:cNvSpPr/>
            <p:nvPr/>
          </p:nvSpPr>
          <p:spPr>
            <a:xfrm>
              <a:off x="12704682" y="2224353"/>
              <a:ext cx="4416591" cy="899968"/>
            </a:xfrm>
            <a:prstGeom prst="round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t"/>
            <a:lstStyle/>
            <a:p>
              <a:pPr algn="ctr" defTabSz="1219170">
                <a:defRPr/>
              </a:pPr>
              <a:r>
                <a:rPr lang="en-GB" sz="1600" b="1" noProof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B-REAL and AGEO-IMMUNODIG MSI, AGEO studies (N=220) </a:t>
              </a:r>
              <a:r>
                <a:rPr lang="en-GB" sz="1300" noProof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(Jan 2017 to Jan 2024) </a:t>
              </a:r>
            </a:p>
          </p:txBody>
        </p:sp>
      </p:grpSp>
      <p:graphicFrame>
        <p:nvGraphicFramePr>
          <p:cNvPr id="14" name="Table 16">
            <a:extLst>
              <a:ext uri="{FF2B5EF4-FFF2-40B4-BE49-F238E27FC236}">
                <a16:creationId xmlns:a16="http://schemas.microsoft.com/office/drawing/2014/main" id="{FA115F9D-CBA1-E10C-839F-A30212941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972883"/>
              </p:ext>
            </p:extLst>
          </p:nvPr>
        </p:nvGraphicFramePr>
        <p:xfrm>
          <a:off x="619125" y="2347582"/>
          <a:ext cx="4965701" cy="19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555">
                  <a:extLst>
                    <a:ext uri="{9D8B030D-6E8A-4147-A177-3AD203B41FA5}">
                      <a16:colId xmlns:a16="http://schemas.microsoft.com/office/drawing/2014/main" val="1094575358"/>
                    </a:ext>
                  </a:extLst>
                </a:gridCol>
                <a:gridCol w="1181500">
                  <a:extLst>
                    <a:ext uri="{9D8B030D-6E8A-4147-A177-3AD203B41FA5}">
                      <a16:colId xmlns:a16="http://schemas.microsoft.com/office/drawing/2014/main" val="1465632075"/>
                    </a:ext>
                  </a:extLst>
                </a:gridCol>
                <a:gridCol w="1216569">
                  <a:extLst>
                    <a:ext uri="{9D8B030D-6E8A-4147-A177-3AD203B41FA5}">
                      <a16:colId xmlns:a16="http://schemas.microsoft.com/office/drawing/2014/main" val="3047561071"/>
                    </a:ext>
                  </a:extLst>
                </a:gridCol>
                <a:gridCol w="728228">
                  <a:extLst>
                    <a:ext uri="{9D8B030D-6E8A-4147-A177-3AD203B41FA5}">
                      <a16:colId xmlns:a16="http://schemas.microsoft.com/office/drawing/2014/main" val="3971914037"/>
                    </a:ext>
                  </a:extLst>
                </a:gridCol>
                <a:gridCol w="663849">
                  <a:extLst>
                    <a:ext uri="{9D8B030D-6E8A-4147-A177-3AD203B41FA5}">
                      <a16:colId xmlns:a16="http://schemas.microsoft.com/office/drawing/2014/main" val="1343729261"/>
                    </a:ext>
                  </a:extLst>
                </a:gridCol>
              </a:tblGrid>
              <a:tr h="156242"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u="none" strike="noStrike" kern="120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BRAFV600E-mut</a:t>
                      </a:r>
                    </a:p>
                    <a:p>
                      <a:pPr algn="ctr"/>
                      <a:r>
                        <a:rPr lang="en-GB" sz="1200" b="1" u="none" strike="noStrike" kern="120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pMMR/MSS</a:t>
                      </a:r>
                      <a:br>
                        <a:rPr lang="en-GB" sz="1200" b="1" u="none" strike="noStrike" kern="120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 u="none" strike="noStrike" kern="120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(n=170)</a:t>
                      </a:r>
                      <a:endParaRPr lang="en-GB" sz="1200" b="1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u="none" strike="noStrike" kern="120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BRAFV600E-mut</a:t>
                      </a:r>
                    </a:p>
                    <a:p>
                      <a:pPr algn="ctr"/>
                      <a:r>
                        <a:rPr lang="en-GB" sz="1200" b="1" u="none" strike="noStrike" kern="120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dMMR/MSI-H</a:t>
                      </a:r>
                      <a:br>
                        <a:rPr lang="en-GB" sz="1200" b="1" u="none" strike="noStrike" kern="120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 u="none" strike="noStrike" kern="120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(n=50)</a:t>
                      </a:r>
                      <a:endParaRPr lang="en-GB" sz="1200" b="1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</a:t>
                      </a:r>
                      <a:br>
                        <a:rPr lang="en-GB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  <a:endParaRPr lang="en-GB" sz="1200" b="1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value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919542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ORR, %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u="none" strike="noStrike" kern="1200" baseline="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GB" sz="12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u="none" strike="noStrike" kern="1200" baseline="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GB" sz="12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958297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DCR, %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u="none" strike="noStrike" kern="1200" baseline="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en-GB" sz="12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u="none" strike="noStrike" kern="1200" baseline="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GB" sz="12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847935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mPFS, months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u="none" strike="noStrike" kern="1200" baseline="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4.50 </a:t>
                      </a:r>
                      <a:endParaRPr lang="en-GB" sz="12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u="none" strike="noStrike" kern="1200" baseline="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5.13 </a:t>
                      </a:r>
                      <a:endParaRPr lang="en-GB" sz="12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 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 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774063329"/>
                  </a:ext>
                </a:extLst>
              </a:tr>
              <a:tr h="1395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mOS, months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u="none" strike="noStrike" kern="1200" baseline="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9.11 </a:t>
                      </a:r>
                      <a:endParaRPr lang="en-GB" sz="12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u="none" strike="noStrike" kern="1200" baseline="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10.75 </a:t>
                      </a:r>
                      <a:endParaRPr lang="en-GB" sz="12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u="none" strike="noStrike" kern="1200" baseline="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0.89 </a:t>
                      </a:r>
                      <a:endParaRPr lang="en-GB" sz="12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1" u="none" strike="noStrike" kern="1200" baseline="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</a:t>
                      </a:r>
                      <a:endParaRPr lang="en-GB" sz="1200" b="1" i="0" u="none" strike="noStrike" kern="1200" baseline="0" noProof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324187287"/>
                  </a:ext>
                </a:extLst>
              </a:tr>
            </a:tbl>
          </a:graphicData>
        </a:graphic>
      </p:graphicFrame>
      <p:sp>
        <p:nvSpPr>
          <p:cNvPr id="22" name="Title 21">
            <a:extLst>
              <a:ext uri="{FF2B5EF4-FFF2-40B4-BE49-F238E27FC236}">
                <a16:creationId xmlns:a16="http://schemas.microsoft.com/office/drawing/2014/main" id="{11793F58-2E66-ACA5-26B8-C7A9AA1AD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258763"/>
            <a:ext cx="10963275" cy="865187"/>
          </a:xfrm>
        </p:spPr>
        <p:txBody>
          <a:bodyPr>
            <a:normAutofit/>
          </a:bodyPr>
          <a:lstStyle/>
          <a:p>
            <a:r>
              <a:rPr lang="en-GB" noProof="0" dirty="0"/>
              <a:t>BRAF</a:t>
            </a:r>
            <a:r>
              <a:rPr lang="en-GB" cap="none" noProof="0" dirty="0"/>
              <a:t>i</a:t>
            </a:r>
            <a:r>
              <a:rPr lang="en-GB" noProof="0" dirty="0"/>
              <a:t> + </a:t>
            </a:r>
            <a:r>
              <a:rPr lang="en-GB" noProof="0" dirty="0" err="1"/>
              <a:t>EGFR</a:t>
            </a:r>
            <a:r>
              <a:rPr lang="en-GB" cap="none" noProof="0" dirty="0" err="1"/>
              <a:t>i</a:t>
            </a:r>
            <a:r>
              <a:rPr lang="en-GB" noProof="0" dirty="0"/>
              <a:t> ± MEK</a:t>
            </a:r>
            <a:r>
              <a:rPr lang="en-GB" cap="none" noProof="0" dirty="0"/>
              <a:t>i </a:t>
            </a:r>
            <a:r>
              <a:rPr lang="en-GB" noProof="0" dirty="0"/>
              <a:t>following ICI</a:t>
            </a:r>
            <a:r>
              <a:rPr lang="en-GB" cap="none" noProof="0" dirty="0"/>
              <a:t>s</a:t>
            </a:r>
            <a:r>
              <a:rPr lang="en-GB" noProof="0" dirty="0"/>
              <a:t> in </a:t>
            </a:r>
            <a:r>
              <a:rPr lang="en-GB" i="1" noProof="0" dirty="0"/>
              <a:t>BRAF-</a:t>
            </a:r>
            <a:r>
              <a:rPr lang="en-GB" cap="none" noProof="0" dirty="0"/>
              <a:t>MUTANT</a:t>
            </a:r>
            <a:r>
              <a:rPr lang="en-GB" noProof="0" dirty="0"/>
              <a:t> and </a:t>
            </a:r>
            <a:r>
              <a:rPr lang="en-GB" cap="none" noProof="0" dirty="0" err="1"/>
              <a:t>d</a:t>
            </a:r>
            <a:r>
              <a:rPr lang="en-GB" noProof="0" dirty="0" err="1"/>
              <a:t>MMR</a:t>
            </a:r>
            <a:r>
              <a:rPr lang="en-GB" noProof="0" dirty="0"/>
              <a:t>/MSI-H </a:t>
            </a:r>
            <a:r>
              <a:rPr lang="en-GB" cap="none" noProof="0" dirty="0">
                <a:solidFill>
                  <a:schemeClr val="tx2"/>
                </a:solidFill>
              </a:rPr>
              <a:t>m</a:t>
            </a:r>
            <a:r>
              <a:rPr lang="en-GB" noProof="0" dirty="0">
                <a:solidFill>
                  <a:schemeClr val="tx2"/>
                </a:solidFill>
              </a:rPr>
              <a:t>CRC</a:t>
            </a:r>
            <a:r>
              <a:rPr lang="en-GB" baseline="30000" noProof="0" dirty="0">
                <a:solidFill>
                  <a:schemeClr val="tx2"/>
                </a:solidFill>
              </a:rPr>
              <a:t>1,2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97F56BFA-81E6-53E5-12A4-4E095CD1569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125" y="5677709"/>
            <a:ext cx="5403279" cy="365125"/>
          </a:xfrm>
        </p:spPr>
        <p:txBody>
          <a:bodyPr anchor="b" anchorCtr="0"/>
          <a:lstStyle/>
          <a:p>
            <a:r>
              <a:rPr lang="en-GB" sz="1000" noProof="0" dirty="0">
                <a:solidFill>
                  <a:schemeClr val="tx2"/>
                </a:solidFill>
              </a:rPr>
              <a:t>AGEO, Association des Gastro-Entérologues Oncologues; BRAFi, BRAF inhibitor; CI, confidence interval; </a:t>
            </a:r>
            <a:br>
              <a:rPr lang="en-GB" sz="1000" noProof="0" dirty="0">
                <a:solidFill>
                  <a:schemeClr val="tx2"/>
                </a:solidFill>
                <a:highlight>
                  <a:srgbClr val="00FF00"/>
                </a:highlight>
              </a:rPr>
            </a:br>
            <a:r>
              <a:rPr lang="en-GB" sz="1000" noProof="0" dirty="0">
                <a:solidFill>
                  <a:schemeClr val="tx2"/>
                </a:solidFill>
              </a:rPr>
              <a:t>BRAFi, BRAF inhibitor; DCR, disease control rate; d/pMMR, deficient/proficient mismatch repair; </a:t>
            </a:r>
            <a:r>
              <a:rPr lang="en-GB" sz="1000" noProof="0" dirty="0" err="1">
                <a:solidFill>
                  <a:schemeClr val="tx2"/>
                </a:solidFill>
              </a:rPr>
              <a:t>EGFRi</a:t>
            </a:r>
            <a:r>
              <a:rPr lang="en-GB" sz="1000" noProof="0" dirty="0">
                <a:solidFill>
                  <a:schemeClr val="tx2"/>
                </a:solidFill>
              </a:rPr>
              <a:t>, EGFR inhibitor; HR, hazard ratio; ICI, immune checkpoint inhibitor; mCRC, metastatic colorectal cancer; MEKi, MEK inhibitor; MSI-H, microsatellite instability-high; </a:t>
            </a:r>
            <a:br>
              <a:rPr lang="en-GB" sz="1000" noProof="0" dirty="0">
                <a:solidFill>
                  <a:schemeClr val="tx2"/>
                </a:solidFill>
                <a:highlight>
                  <a:srgbClr val="00FF00"/>
                </a:highlight>
              </a:rPr>
            </a:br>
            <a:r>
              <a:rPr lang="en-GB" sz="1000" noProof="0" dirty="0">
                <a:solidFill>
                  <a:schemeClr val="tx2"/>
                </a:solidFill>
              </a:rPr>
              <a:t>(m)OS, (median) overall survival;  (m)PFS, (median) progression-free survival; MSS, microsatellite stability; mut, mutant; ORR, overall response rate</a:t>
            </a:r>
            <a:endParaRPr lang="en-GB" sz="1000" noProof="0" dirty="0">
              <a:solidFill>
                <a:schemeClr val="tx2"/>
              </a:solidFill>
              <a:highlight>
                <a:srgbClr val="00FF00"/>
              </a:highlight>
            </a:endParaRPr>
          </a:p>
          <a:p>
            <a:r>
              <a:rPr lang="en-GB" sz="1000" noProof="0" dirty="0">
                <a:solidFill>
                  <a:schemeClr val="tx2"/>
                </a:solidFill>
              </a:rPr>
              <a:t>1. Ambrosini M, et al. Ann Oncol. 2024;35(Supplement 1; S32) [ESMO GI Congress 2024; poster presentation]; 2. Ambrosini M, et al. </a:t>
            </a:r>
            <a:r>
              <a:rPr lang="en-GB" sz="1000" noProof="0" dirty="0" err="1">
                <a:solidFill>
                  <a:schemeClr val="tx2"/>
                </a:solidFill>
              </a:rPr>
              <a:t>Eur</a:t>
            </a:r>
            <a:r>
              <a:rPr lang="en-GB" sz="1000" noProof="0" dirty="0">
                <a:solidFill>
                  <a:schemeClr val="tx2"/>
                </a:solidFill>
              </a:rPr>
              <a:t> J Cancer. 2024;210:114290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0F9058-20D6-0F68-1AA7-C0AD0618FB3A}"/>
              </a:ext>
            </a:extLst>
          </p:cNvPr>
          <p:cNvSpPr txBox="1"/>
          <p:nvPr/>
        </p:nvSpPr>
        <p:spPr>
          <a:xfrm rot="16200000">
            <a:off x="6058843" y="1712681"/>
            <a:ext cx="76655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defTabSz="1218621">
              <a:defRPr/>
            </a:pPr>
            <a:r>
              <a:rPr lang="en-GB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PFS (%)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793636-29C7-EF50-E6E9-533FC0873391}"/>
              </a:ext>
            </a:extLst>
          </p:cNvPr>
          <p:cNvSpPr txBox="1"/>
          <p:nvPr/>
        </p:nvSpPr>
        <p:spPr>
          <a:xfrm>
            <a:off x="7248885" y="3060074"/>
            <a:ext cx="339935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8621">
              <a:defRPr/>
            </a:pPr>
            <a:r>
              <a:rPr lang="en-GB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Time (months)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8365F7-AA2B-6FD9-A7F1-6EDC010271B5}"/>
              </a:ext>
            </a:extLst>
          </p:cNvPr>
          <p:cNvSpPr txBox="1"/>
          <p:nvPr/>
        </p:nvSpPr>
        <p:spPr>
          <a:xfrm>
            <a:off x="6656110" y="753270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1.00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70CA46-8D68-1381-D4F2-1A0AD86AD21F}"/>
              </a:ext>
            </a:extLst>
          </p:cNvPr>
          <p:cNvSpPr txBox="1"/>
          <p:nvPr/>
        </p:nvSpPr>
        <p:spPr>
          <a:xfrm>
            <a:off x="7081277" y="2983130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8C38CD-99EE-FC1A-FDA0-38E5A7FB0E40}"/>
              </a:ext>
            </a:extLst>
          </p:cNvPr>
          <p:cNvSpPr txBox="1"/>
          <p:nvPr/>
        </p:nvSpPr>
        <p:spPr>
          <a:xfrm>
            <a:off x="8328721" y="2983130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717437-D3E1-4EE7-90DD-74E2F1016EEC}"/>
              </a:ext>
            </a:extLst>
          </p:cNvPr>
          <p:cNvSpPr txBox="1"/>
          <p:nvPr/>
        </p:nvSpPr>
        <p:spPr>
          <a:xfrm>
            <a:off x="5780389" y="3169997"/>
            <a:ext cx="122602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126">
              <a:defRPr/>
            </a:pPr>
            <a:r>
              <a:rPr lang="en-GB" sz="1000" b="1" kern="0" noProof="0" dirty="0">
                <a:latin typeface="Arial" panose="020B0604020202020204" pitchFamily="34" charset="0"/>
                <a:cs typeface="Arial" panose="020B0604020202020204" pitchFamily="34" charset="0"/>
              </a:rPr>
              <a:t>No. at risk</a:t>
            </a:r>
          </a:p>
          <a:p>
            <a:pPr algn="r" defTabSz="914126">
              <a:defRPr/>
            </a:pPr>
            <a:r>
              <a:rPr lang="en-GB" sz="1000" b="1" kern="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pMMR/MSS</a:t>
            </a:r>
          </a:p>
          <a:p>
            <a:pPr algn="r" defTabSz="914126">
              <a:defRPr/>
            </a:pPr>
            <a:r>
              <a:rPr lang="en-GB" sz="1000" b="1" kern="0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dMMR/MSI-H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31E8F7-D569-7DCC-24D9-FBFC3B9BC914}"/>
              </a:ext>
            </a:extLst>
          </p:cNvPr>
          <p:cNvSpPr txBox="1"/>
          <p:nvPr/>
        </p:nvSpPr>
        <p:spPr>
          <a:xfrm>
            <a:off x="7490703" y="2983130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E5F6CF-6F38-3323-30BA-B869E665CFBA}"/>
              </a:ext>
            </a:extLst>
          </p:cNvPr>
          <p:cNvSpPr txBox="1"/>
          <p:nvPr/>
        </p:nvSpPr>
        <p:spPr>
          <a:xfrm>
            <a:off x="7902228" y="2983130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82E0171-B48A-B8AC-C839-0032E9AA95D5}"/>
              </a:ext>
            </a:extLst>
          </p:cNvPr>
          <p:cNvSpPr txBox="1"/>
          <p:nvPr/>
        </p:nvSpPr>
        <p:spPr>
          <a:xfrm>
            <a:off x="8744848" y="2983130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0BB158B-2F46-06C8-603D-86E4721E10FB}"/>
              </a:ext>
            </a:extLst>
          </p:cNvPr>
          <p:cNvSpPr txBox="1"/>
          <p:nvPr/>
        </p:nvSpPr>
        <p:spPr>
          <a:xfrm>
            <a:off x="9156591" y="2983130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E5FB0C-CF89-0988-4F6D-1A35BEFC1A3B}"/>
              </a:ext>
            </a:extLst>
          </p:cNvPr>
          <p:cNvSpPr txBox="1"/>
          <p:nvPr/>
        </p:nvSpPr>
        <p:spPr>
          <a:xfrm>
            <a:off x="9576823" y="2983130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311ECBA-A064-72F2-A8ED-923A5BCC4696}"/>
              </a:ext>
            </a:extLst>
          </p:cNvPr>
          <p:cNvSpPr txBox="1"/>
          <p:nvPr/>
        </p:nvSpPr>
        <p:spPr>
          <a:xfrm>
            <a:off x="10025341" y="2983130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0B0E1A1-9192-EADC-46F9-E8EDCA055638}"/>
              </a:ext>
            </a:extLst>
          </p:cNvPr>
          <p:cNvSpPr txBox="1"/>
          <p:nvPr/>
        </p:nvSpPr>
        <p:spPr>
          <a:xfrm>
            <a:off x="7081277" y="3323885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F327BE-F57F-412F-E113-36A7E08D02BE}"/>
              </a:ext>
            </a:extLst>
          </p:cNvPr>
          <p:cNvSpPr txBox="1"/>
          <p:nvPr/>
        </p:nvSpPr>
        <p:spPr>
          <a:xfrm>
            <a:off x="8755598" y="3323885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29FB4C8-3D3E-346E-2643-3ADB539C0E2E}"/>
              </a:ext>
            </a:extLst>
          </p:cNvPr>
          <p:cNvSpPr txBox="1"/>
          <p:nvPr/>
        </p:nvSpPr>
        <p:spPr>
          <a:xfrm>
            <a:off x="7905436" y="3323885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9DF6113-10A2-1D61-24B1-84963DF6A4E3}"/>
              </a:ext>
            </a:extLst>
          </p:cNvPr>
          <p:cNvSpPr txBox="1"/>
          <p:nvPr/>
        </p:nvSpPr>
        <p:spPr>
          <a:xfrm>
            <a:off x="8328720" y="3323885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44544EF-26C5-F8ED-67D5-AA87ECD0D4BD}"/>
              </a:ext>
            </a:extLst>
          </p:cNvPr>
          <p:cNvSpPr txBox="1"/>
          <p:nvPr/>
        </p:nvSpPr>
        <p:spPr>
          <a:xfrm>
            <a:off x="9171787" y="3323885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34226A3-B076-6FCA-6D1A-7D352834BA3E}"/>
              </a:ext>
            </a:extLst>
          </p:cNvPr>
          <p:cNvSpPr txBox="1"/>
          <p:nvPr/>
        </p:nvSpPr>
        <p:spPr>
          <a:xfrm>
            <a:off x="9597282" y="3323885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56F95BB-97D2-54BF-D887-25D897A2C6A3}"/>
              </a:ext>
            </a:extLst>
          </p:cNvPr>
          <p:cNvSpPr txBox="1"/>
          <p:nvPr/>
        </p:nvSpPr>
        <p:spPr>
          <a:xfrm>
            <a:off x="10035468" y="3323885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6C348621-0676-4E61-856F-FCFD06440E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971201" y="718708"/>
            <a:ext cx="3465195" cy="2234565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F8538AB9-53E3-7FC1-9F3E-19D2326085A9}"/>
              </a:ext>
            </a:extLst>
          </p:cNvPr>
          <p:cNvSpPr txBox="1"/>
          <p:nvPr/>
        </p:nvSpPr>
        <p:spPr>
          <a:xfrm>
            <a:off x="6656110" y="1236489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0.75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87DA98C-ADC5-8221-6CC0-B2BC1FB11F8B}"/>
              </a:ext>
            </a:extLst>
          </p:cNvPr>
          <p:cNvSpPr txBox="1"/>
          <p:nvPr/>
        </p:nvSpPr>
        <p:spPr>
          <a:xfrm>
            <a:off x="6656110" y="1727143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0.50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903ABF-198E-8F4D-B400-DE847650F199}"/>
              </a:ext>
            </a:extLst>
          </p:cNvPr>
          <p:cNvSpPr txBox="1"/>
          <p:nvPr/>
        </p:nvSpPr>
        <p:spPr>
          <a:xfrm>
            <a:off x="6656110" y="2225231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0.25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BF88FD5-FBD2-2F28-EB7B-D712E0FF6CAF}"/>
              </a:ext>
            </a:extLst>
          </p:cNvPr>
          <p:cNvSpPr txBox="1"/>
          <p:nvPr/>
        </p:nvSpPr>
        <p:spPr>
          <a:xfrm>
            <a:off x="6656110" y="2715885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0.00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D4B897F-0C7F-F41D-4B89-CE2D68FE9EDB}"/>
              </a:ext>
            </a:extLst>
          </p:cNvPr>
          <p:cNvSpPr txBox="1"/>
          <p:nvPr/>
        </p:nvSpPr>
        <p:spPr>
          <a:xfrm>
            <a:off x="7505024" y="3323885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241BE6E-47B6-0B52-42C5-BBF5990A4A63}"/>
              </a:ext>
            </a:extLst>
          </p:cNvPr>
          <p:cNvSpPr txBox="1"/>
          <p:nvPr/>
        </p:nvSpPr>
        <p:spPr>
          <a:xfrm>
            <a:off x="9222399" y="2267000"/>
            <a:ext cx="122602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126">
              <a:defRPr/>
            </a:pPr>
            <a:r>
              <a:rPr lang="en-GB" sz="1000" b="1" kern="0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dMMR/MSI-H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F1B327-D2E5-9BF5-AE3B-4C4CCAB0B7A4}"/>
              </a:ext>
            </a:extLst>
          </p:cNvPr>
          <p:cNvSpPr txBox="1"/>
          <p:nvPr/>
        </p:nvSpPr>
        <p:spPr>
          <a:xfrm>
            <a:off x="9726724" y="2530563"/>
            <a:ext cx="122602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126">
              <a:defRPr/>
            </a:pPr>
            <a:r>
              <a:rPr lang="en-GB" sz="1000" b="1" kern="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pMMR/MSS</a:t>
            </a:r>
          </a:p>
        </p:txBody>
      </p:sp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8C0FCAF3-8940-4FC7-9F6D-9A7B9C5122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865444"/>
              </p:ext>
            </p:extLst>
          </p:nvPr>
        </p:nvGraphicFramePr>
        <p:xfrm>
          <a:off x="8411639" y="3673839"/>
          <a:ext cx="2589251" cy="771635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87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1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fontAlgn="auto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GB" sz="8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35991" marB="359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8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pMMR/MSS</a:t>
                      </a:r>
                      <a:endParaRPr lang="en-GB" sz="800" b="1" kern="1200" baseline="300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1416" marR="91416" marT="27425" marB="274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8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dMMR/MSI-H</a:t>
                      </a:r>
                      <a:endParaRPr lang="en-GB" sz="800" b="1" baseline="300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1416" marR="91416" marT="27425" marB="27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982">
                <a:tc>
                  <a:txBody>
                    <a:bodyPr/>
                    <a:lstStyle/>
                    <a:p>
                      <a:pPr marL="0" indent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Median OS, mo</a:t>
                      </a:r>
                      <a:b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</a:br>
                      <a:r>
                        <a:rPr lang="en-GB" sz="8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0" marR="0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9.11</a:t>
                      </a:r>
                      <a:br>
                        <a:rPr lang="en-GB" sz="8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GB" sz="8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(7.82-11.08)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10.75</a:t>
                      </a:r>
                      <a:br>
                        <a:rPr lang="en-GB" sz="800" b="1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GB" sz="8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(5.26-16.08)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845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HR (95% CI)</a:t>
                      </a:r>
                    </a:p>
                  </a:txBody>
                  <a:tcPr marL="0" marR="0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18895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0.89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(0.59-1.32)</a:t>
                      </a:r>
                      <a:b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P=0.55</a:t>
                      </a:r>
                      <a:endParaRPr kumimoji="0" lang="en-GB" sz="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218895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95454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Times New Roman"/>
                        <a:cs typeface="Palatino Linotype"/>
                      </a:endParaRPr>
                    </a:p>
                  </a:txBody>
                  <a:tcPr marL="91416" marR="91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11713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2C78D960-4583-D1DC-9481-0C5BFD27279D}"/>
              </a:ext>
            </a:extLst>
          </p:cNvPr>
          <p:cNvSpPr txBox="1"/>
          <p:nvPr/>
        </p:nvSpPr>
        <p:spPr>
          <a:xfrm rot="16200000">
            <a:off x="6097318" y="4723264"/>
            <a:ext cx="68961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defTabSz="1218621">
              <a:defRPr/>
            </a:pPr>
            <a:r>
              <a:rPr lang="en-GB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OS (%)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EB2E0FB-5B78-842C-266B-368C17F6347E}"/>
              </a:ext>
            </a:extLst>
          </p:cNvPr>
          <p:cNvSpPr txBox="1"/>
          <p:nvPr/>
        </p:nvSpPr>
        <p:spPr>
          <a:xfrm>
            <a:off x="7248885" y="6070657"/>
            <a:ext cx="339935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8621">
              <a:defRPr/>
            </a:pPr>
            <a:r>
              <a:rPr lang="en-GB" sz="1200" b="1" noProof="0" dirty="0">
                <a:latin typeface="Arial" panose="020B0604020202020204" pitchFamily="34" charset="0"/>
                <a:cs typeface="Arial" panose="020B0604020202020204" pitchFamily="34" charset="0"/>
              </a:rPr>
              <a:t>Time (months)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CF0F2A6-D3B4-BCE9-58D1-CFED7FB71B8D}"/>
              </a:ext>
            </a:extLst>
          </p:cNvPr>
          <p:cNvSpPr txBox="1"/>
          <p:nvPr/>
        </p:nvSpPr>
        <p:spPr>
          <a:xfrm>
            <a:off x="6656110" y="3763853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1.00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0528D7B-A3B5-9D27-FE52-769031BDCD59}"/>
              </a:ext>
            </a:extLst>
          </p:cNvPr>
          <p:cNvSpPr txBox="1"/>
          <p:nvPr/>
        </p:nvSpPr>
        <p:spPr>
          <a:xfrm>
            <a:off x="7081277" y="5993713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ED408A3-5EE7-FD76-54C9-923A8F4A5949}"/>
              </a:ext>
            </a:extLst>
          </p:cNvPr>
          <p:cNvSpPr txBox="1"/>
          <p:nvPr/>
        </p:nvSpPr>
        <p:spPr>
          <a:xfrm>
            <a:off x="8328721" y="5993713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2A1188A-A034-BD6E-EDBE-2BB8DD6B6CB2}"/>
              </a:ext>
            </a:extLst>
          </p:cNvPr>
          <p:cNvSpPr txBox="1"/>
          <p:nvPr/>
        </p:nvSpPr>
        <p:spPr>
          <a:xfrm>
            <a:off x="5780389" y="6180580"/>
            <a:ext cx="122602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126">
              <a:defRPr/>
            </a:pPr>
            <a:r>
              <a:rPr lang="en-GB" sz="1000" b="1" kern="0" noProof="0" dirty="0">
                <a:latin typeface="Arial" panose="020B0604020202020204" pitchFamily="34" charset="0"/>
                <a:cs typeface="Arial" panose="020B0604020202020204" pitchFamily="34" charset="0"/>
              </a:rPr>
              <a:t>No. at risk</a:t>
            </a:r>
          </a:p>
          <a:p>
            <a:pPr algn="r" defTabSz="914126">
              <a:defRPr/>
            </a:pPr>
            <a:r>
              <a:rPr lang="en-GB" sz="1000" b="1" kern="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pMMR/MSS</a:t>
            </a:r>
          </a:p>
          <a:p>
            <a:pPr algn="r" defTabSz="914126">
              <a:defRPr/>
            </a:pPr>
            <a:r>
              <a:rPr lang="en-GB" sz="1000" b="1" kern="0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dMMR/MSI-H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93FC48F-9582-A335-25A8-4AE0E729D439}"/>
              </a:ext>
            </a:extLst>
          </p:cNvPr>
          <p:cNvSpPr txBox="1"/>
          <p:nvPr/>
        </p:nvSpPr>
        <p:spPr>
          <a:xfrm>
            <a:off x="7490703" y="5993713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1BC197B-A015-4153-62E1-26BB413DA69D}"/>
              </a:ext>
            </a:extLst>
          </p:cNvPr>
          <p:cNvSpPr txBox="1"/>
          <p:nvPr/>
        </p:nvSpPr>
        <p:spPr>
          <a:xfrm>
            <a:off x="7902228" y="5993713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FF6B0CF-9B39-6287-8138-326C02590B59}"/>
              </a:ext>
            </a:extLst>
          </p:cNvPr>
          <p:cNvSpPr txBox="1"/>
          <p:nvPr/>
        </p:nvSpPr>
        <p:spPr>
          <a:xfrm>
            <a:off x="8744848" y="5993713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8448A0D-4399-8420-6E1D-0D526F39BDCF}"/>
              </a:ext>
            </a:extLst>
          </p:cNvPr>
          <p:cNvSpPr txBox="1"/>
          <p:nvPr/>
        </p:nvSpPr>
        <p:spPr>
          <a:xfrm>
            <a:off x="9156591" y="5993713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F243425-BB54-FDE3-4F4A-2EE04EE99F6B}"/>
              </a:ext>
            </a:extLst>
          </p:cNvPr>
          <p:cNvSpPr txBox="1"/>
          <p:nvPr/>
        </p:nvSpPr>
        <p:spPr>
          <a:xfrm>
            <a:off x="9576823" y="5993713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0112E55-BEFA-3C85-F9F4-D6F58042D08A}"/>
              </a:ext>
            </a:extLst>
          </p:cNvPr>
          <p:cNvSpPr txBox="1"/>
          <p:nvPr/>
        </p:nvSpPr>
        <p:spPr>
          <a:xfrm>
            <a:off x="10025341" y="5993713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963024A-40EB-6512-F83A-9AC6AFF3FFA9}"/>
              </a:ext>
            </a:extLst>
          </p:cNvPr>
          <p:cNvSpPr txBox="1"/>
          <p:nvPr/>
        </p:nvSpPr>
        <p:spPr>
          <a:xfrm>
            <a:off x="7081277" y="6334468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CAD5186-A138-2D18-BCB5-84656A19FCE0}"/>
              </a:ext>
            </a:extLst>
          </p:cNvPr>
          <p:cNvSpPr txBox="1"/>
          <p:nvPr/>
        </p:nvSpPr>
        <p:spPr>
          <a:xfrm>
            <a:off x="8755598" y="6334468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FD9271C-DEE9-BBF8-C11F-3AE7EBF58BBE}"/>
              </a:ext>
            </a:extLst>
          </p:cNvPr>
          <p:cNvSpPr txBox="1"/>
          <p:nvPr/>
        </p:nvSpPr>
        <p:spPr>
          <a:xfrm>
            <a:off x="7905436" y="6334468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4872EE7-A913-5FF3-C373-36B1C6FB248D}"/>
              </a:ext>
            </a:extLst>
          </p:cNvPr>
          <p:cNvSpPr txBox="1"/>
          <p:nvPr/>
        </p:nvSpPr>
        <p:spPr>
          <a:xfrm>
            <a:off x="8328720" y="6334468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64ECEE7-4F14-36A7-3DA4-38BFF778CE49}"/>
              </a:ext>
            </a:extLst>
          </p:cNvPr>
          <p:cNvSpPr txBox="1"/>
          <p:nvPr/>
        </p:nvSpPr>
        <p:spPr>
          <a:xfrm>
            <a:off x="9171787" y="6334468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4E5F368-74A2-B7F7-CC65-E6F5D495B59D}"/>
              </a:ext>
            </a:extLst>
          </p:cNvPr>
          <p:cNvSpPr txBox="1"/>
          <p:nvPr/>
        </p:nvSpPr>
        <p:spPr>
          <a:xfrm>
            <a:off x="9597282" y="6334468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EBDA989-B62C-2032-BE79-176B91D95F45}"/>
              </a:ext>
            </a:extLst>
          </p:cNvPr>
          <p:cNvSpPr txBox="1"/>
          <p:nvPr/>
        </p:nvSpPr>
        <p:spPr>
          <a:xfrm>
            <a:off x="10035468" y="6334468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5379273-8394-F5FB-19B1-894450DA0977}"/>
              </a:ext>
            </a:extLst>
          </p:cNvPr>
          <p:cNvSpPr txBox="1"/>
          <p:nvPr/>
        </p:nvSpPr>
        <p:spPr>
          <a:xfrm>
            <a:off x="6656110" y="4247072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0.75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2A193A6-6FC0-F6C8-526A-4C22065AC6F7}"/>
              </a:ext>
            </a:extLst>
          </p:cNvPr>
          <p:cNvSpPr txBox="1"/>
          <p:nvPr/>
        </p:nvSpPr>
        <p:spPr>
          <a:xfrm>
            <a:off x="6656110" y="4737726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0.50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8D3A8E6-FAB5-33CC-7791-4FBE7F21C8FD}"/>
              </a:ext>
            </a:extLst>
          </p:cNvPr>
          <p:cNvSpPr txBox="1"/>
          <p:nvPr/>
        </p:nvSpPr>
        <p:spPr>
          <a:xfrm>
            <a:off x="6656110" y="5235814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0.25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5569520-B444-150F-6003-5225211729B7}"/>
              </a:ext>
            </a:extLst>
          </p:cNvPr>
          <p:cNvSpPr txBox="1"/>
          <p:nvPr/>
        </p:nvSpPr>
        <p:spPr>
          <a:xfrm>
            <a:off x="6656110" y="5726468"/>
            <a:ext cx="278891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0.00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8A508B0-A10E-437E-4594-76026AE003CA}"/>
              </a:ext>
            </a:extLst>
          </p:cNvPr>
          <p:cNvSpPr txBox="1"/>
          <p:nvPr/>
        </p:nvSpPr>
        <p:spPr>
          <a:xfrm>
            <a:off x="7505024" y="6334468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135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17A68FF-8379-1D43-B3EC-7EF375B25986}"/>
              </a:ext>
            </a:extLst>
          </p:cNvPr>
          <p:cNvSpPr txBox="1"/>
          <p:nvPr/>
        </p:nvSpPr>
        <p:spPr>
          <a:xfrm>
            <a:off x="9501833" y="5158870"/>
            <a:ext cx="122602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126">
              <a:defRPr/>
            </a:pPr>
            <a:r>
              <a:rPr lang="en-GB" sz="1000" b="1" kern="0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dMMR/MSI-H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A339D25-264C-495B-BC12-2B3053A808B2}"/>
              </a:ext>
            </a:extLst>
          </p:cNvPr>
          <p:cNvSpPr txBox="1"/>
          <p:nvPr/>
        </p:nvSpPr>
        <p:spPr>
          <a:xfrm>
            <a:off x="9501833" y="5649524"/>
            <a:ext cx="122602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126">
              <a:defRPr/>
            </a:pPr>
            <a:r>
              <a:rPr lang="en-GB" sz="1000" b="1" kern="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pMMR/MSS</a:t>
            </a:r>
          </a:p>
        </p:txBody>
      </p:sp>
      <p:graphicFrame>
        <p:nvGraphicFramePr>
          <p:cNvPr id="89" name="Table 88">
            <a:extLst>
              <a:ext uri="{FF2B5EF4-FFF2-40B4-BE49-F238E27FC236}">
                <a16:creationId xmlns:a16="http://schemas.microsoft.com/office/drawing/2014/main" id="{FEF4C531-8FC6-4BBE-0F67-DBDD72807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407165"/>
              </p:ext>
            </p:extLst>
          </p:nvPr>
        </p:nvGraphicFramePr>
        <p:xfrm>
          <a:off x="8278257" y="783520"/>
          <a:ext cx="2589251" cy="771635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87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1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fontAlgn="auto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GB" sz="8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35991" marB="359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8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pMMR/MSS</a:t>
                      </a:r>
                      <a:endParaRPr lang="en-GB" sz="800" b="1" kern="1200" baseline="300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1416" marR="91416" marT="27425" marB="274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8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dMMR/MSI-H</a:t>
                      </a:r>
                      <a:endParaRPr lang="en-GB" sz="800" b="1" baseline="300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1416" marR="91416" marT="27425" marB="27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982">
                <a:tc>
                  <a:txBody>
                    <a:bodyPr/>
                    <a:lstStyle/>
                    <a:p>
                      <a:pPr marL="0" indent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Median PFS, mo</a:t>
                      </a:r>
                      <a:b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</a:br>
                      <a:r>
                        <a:rPr lang="en-GB" sz="8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0" marR="0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4.50</a:t>
                      </a:r>
                      <a:br>
                        <a:rPr lang="en-GB" sz="8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GB" sz="8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(3.91-5.75)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5.13</a:t>
                      </a:r>
                      <a:br>
                        <a:rPr lang="en-GB" sz="800" b="1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GB" sz="8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(3.35-7.63)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845643"/>
                  </a:ext>
                </a:extLst>
              </a:tr>
              <a:tr h="190140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HR (95% CI)</a:t>
                      </a:r>
                    </a:p>
                  </a:txBody>
                  <a:tcPr marL="0" marR="0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18895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0.83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(0.57-1.20)</a:t>
                      </a:r>
                      <a:b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P=0.31</a:t>
                      </a:r>
                      <a:endParaRPr kumimoji="0" lang="en-GB" sz="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218895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95454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Times New Roman"/>
                        <a:cs typeface="Palatino Linotype"/>
                      </a:endParaRPr>
                    </a:p>
                  </a:txBody>
                  <a:tcPr marL="91416" marR="91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11713"/>
                  </a:ext>
                </a:extLst>
              </a:tr>
            </a:tbl>
          </a:graphicData>
        </a:graphic>
      </p:graphicFrame>
      <p:sp>
        <p:nvSpPr>
          <p:cNvPr id="90" name="TextBox 89">
            <a:extLst>
              <a:ext uri="{FF2B5EF4-FFF2-40B4-BE49-F238E27FC236}">
                <a16:creationId xmlns:a16="http://schemas.microsoft.com/office/drawing/2014/main" id="{810268B4-86BD-F857-0564-5F639BA8754C}"/>
              </a:ext>
            </a:extLst>
          </p:cNvPr>
          <p:cNvSpPr txBox="1"/>
          <p:nvPr/>
        </p:nvSpPr>
        <p:spPr>
          <a:xfrm>
            <a:off x="10422043" y="6334468"/>
            <a:ext cx="258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C763D40-CA66-92EC-826B-3A80592DD489}"/>
              </a:ext>
            </a:extLst>
          </p:cNvPr>
          <p:cNvSpPr txBox="1"/>
          <p:nvPr/>
        </p:nvSpPr>
        <p:spPr>
          <a:xfrm>
            <a:off x="10441916" y="5993713"/>
            <a:ext cx="258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0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pic>
        <p:nvPicPr>
          <p:cNvPr id="93" name="Graphic 92">
            <a:extLst>
              <a:ext uri="{FF2B5EF4-FFF2-40B4-BE49-F238E27FC236}">
                <a16:creationId xmlns:a16="http://schemas.microsoft.com/office/drawing/2014/main" id="{0545F747-9193-93FC-EE1F-2A9862EDAF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71201" y="3749878"/>
            <a:ext cx="3756660" cy="222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2356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53304F-C20C-346A-7EA0-5C7975CE5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62474"/>
          </a:xfrm>
        </p:spPr>
        <p:txBody>
          <a:bodyPr/>
          <a:lstStyle/>
          <a:p>
            <a:r>
              <a:rPr lang="en-GB" sz="3200" noProof="0" dirty="0"/>
              <a:t>Clinical topic newsletter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The latest developments in</a:t>
            </a:r>
            <a:br>
              <a:rPr lang="en-GB" noProof="0" dirty="0"/>
            </a:br>
            <a:r>
              <a:rPr lang="en-GB" i="1" noProof="0" dirty="0"/>
              <a:t>BRAF</a:t>
            </a:r>
            <a:r>
              <a:rPr lang="en-GB" noProof="0" dirty="0"/>
              <a:t>-mutated and MSI-H CRC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C48B43A0-4921-29B6-5E71-97BE8A1D1A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843" indent="-342843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GB" b="1" noProof="0" dirty="0"/>
              <a:t>Prof. Chiara Cremolini, MD, PhD</a:t>
            </a:r>
            <a:endParaRPr lang="en-GB" sz="2200" b="1" noProof="0" dirty="0"/>
          </a:p>
          <a:p>
            <a:pPr marL="342843" indent="-342843" algn="ctr">
              <a:lnSpc>
                <a:spcPct val="85000"/>
              </a:lnSpc>
              <a:spcBef>
                <a:spcPct val="20000"/>
              </a:spcBef>
            </a:pPr>
            <a:r>
              <a:rPr lang="en-GB" sz="2200" b="1" noProof="0" dirty="0"/>
              <a:t>University of Pisa, Azienda Ospedaliero-Universitaria Pisana</a:t>
            </a:r>
          </a:p>
          <a:p>
            <a:pPr marL="342843" indent="-342843" algn="ctr">
              <a:lnSpc>
                <a:spcPct val="85000"/>
              </a:lnSpc>
              <a:spcBef>
                <a:spcPct val="20000"/>
              </a:spcBef>
            </a:pPr>
            <a:endParaRPr lang="en-GB" sz="2400" b="1" noProof="0" dirty="0"/>
          </a:p>
          <a:p>
            <a:pPr marL="342843" indent="-342843" algn="ctr">
              <a:lnSpc>
                <a:spcPct val="85000"/>
              </a:lnSpc>
              <a:spcBef>
                <a:spcPct val="20000"/>
              </a:spcBef>
            </a:pPr>
            <a:r>
              <a:rPr lang="en-GB" sz="2400" b="1" dirty="0"/>
              <a:t>July</a:t>
            </a:r>
            <a:r>
              <a:rPr lang="en-GB" sz="2400" b="1" noProof="0" dirty="0"/>
              <a:t> 2025</a:t>
            </a:r>
          </a:p>
          <a:p>
            <a:endParaRPr lang="en-GB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070805-5891-831A-542E-24351777EE39}"/>
              </a:ext>
            </a:extLst>
          </p:cNvPr>
          <p:cNvSpPr txBox="1"/>
          <p:nvPr/>
        </p:nvSpPr>
        <p:spPr>
          <a:xfrm>
            <a:off x="330807" y="6414168"/>
            <a:ext cx="4278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noProof="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CRC, colorectal cancer; MSI-H, microsatellite instability-high</a:t>
            </a:r>
          </a:p>
        </p:txBody>
      </p:sp>
    </p:spTree>
    <p:extLst>
      <p:ext uri="{BB962C8B-B14F-4D97-AF65-F5344CB8AC3E}">
        <p14:creationId xmlns:p14="http://schemas.microsoft.com/office/powerpoint/2010/main" val="207076411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ttore 1 8">
            <a:extLst>
              <a:ext uri="{FF2B5EF4-FFF2-40B4-BE49-F238E27FC236}">
                <a16:creationId xmlns:a16="http://schemas.microsoft.com/office/drawing/2014/main" id="{02BF955E-886E-E7D7-9DE6-D20259B6560D}"/>
              </a:ext>
            </a:extLst>
          </p:cNvPr>
          <p:cNvCxnSpPr>
            <a:cxnSpLocks/>
          </p:cNvCxnSpPr>
          <p:nvPr/>
        </p:nvCxnSpPr>
        <p:spPr>
          <a:xfrm>
            <a:off x="8932646" y="1900079"/>
            <a:ext cx="0" cy="3487222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2405C0-AE83-C655-36C7-5A1057D07D23}"/>
              </a:ext>
            </a:extLst>
          </p:cNvPr>
          <p:cNvSpPr txBox="1"/>
          <p:nvPr/>
        </p:nvSpPr>
        <p:spPr>
          <a:xfrm>
            <a:off x="4648746" y="1071883"/>
            <a:ext cx="3807912" cy="430887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i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BRAF</a:t>
            </a:r>
            <a:r>
              <a:rPr lang="en-GB" sz="2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V600E-mutant mCRC</a:t>
            </a:r>
          </a:p>
        </p:txBody>
      </p: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099E9091-234F-5170-C0AA-7310DFD73D19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6552702" y="1502769"/>
            <a:ext cx="0" cy="408356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FE4D20D4-AF1C-13C4-D27C-25509C021DC0}"/>
              </a:ext>
            </a:extLst>
          </p:cNvPr>
          <p:cNvCxnSpPr>
            <a:cxnSpLocks/>
          </p:cNvCxnSpPr>
          <p:nvPr/>
        </p:nvCxnSpPr>
        <p:spPr>
          <a:xfrm flipV="1">
            <a:off x="4134677" y="1911126"/>
            <a:ext cx="4797970" cy="22475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F6C75AA8-C9DD-F0D4-34D1-506352C744B0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4147705" y="1933656"/>
            <a:ext cx="2089" cy="348222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1A8E2710-3A3E-0816-75D2-062F7A2D73A0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8932646" y="1928654"/>
            <a:ext cx="0" cy="3487222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EF09ED7-2094-ACFA-2B14-834DED5C1DDE}"/>
              </a:ext>
            </a:extLst>
          </p:cNvPr>
          <p:cNvSpPr txBox="1"/>
          <p:nvPr/>
        </p:nvSpPr>
        <p:spPr>
          <a:xfrm>
            <a:off x="2312644" y="3474724"/>
            <a:ext cx="3670123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Ipilimumab/nivolumab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D29ADF0-18E8-85F7-5A11-E889BB1B79B9}"/>
              </a:ext>
            </a:extLst>
          </p:cNvPr>
          <p:cNvSpPr txBox="1"/>
          <p:nvPr/>
        </p:nvSpPr>
        <p:spPr>
          <a:xfrm>
            <a:off x="6747355" y="3480081"/>
            <a:ext cx="4328240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FOLFOX/encorafenib/cetuximab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265EB60-3EBC-9602-CA8A-678F47F4FF15}"/>
              </a:ext>
            </a:extLst>
          </p:cNvPr>
          <p:cNvSpPr txBox="1"/>
          <p:nvPr/>
        </p:nvSpPr>
        <p:spPr>
          <a:xfrm>
            <a:off x="2312643" y="4388053"/>
            <a:ext cx="3670123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Encorafenib/cetuximab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CBFEE59-2774-1388-F859-FD55E93E5D79}"/>
              </a:ext>
            </a:extLst>
          </p:cNvPr>
          <p:cNvSpPr txBox="1"/>
          <p:nvPr/>
        </p:nvSpPr>
        <p:spPr>
          <a:xfrm>
            <a:off x="7076414" y="4388053"/>
            <a:ext cx="3670123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FOLFIRI/anti-angiogenesis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3DF41F3-F803-24D2-2083-B7B55ECA2363}"/>
              </a:ext>
            </a:extLst>
          </p:cNvPr>
          <p:cNvSpPr txBox="1"/>
          <p:nvPr/>
        </p:nvSpPr>
        <p:spPr>
          <a:xfrm>
            <a:off x="2312643" y="5415876"/>
            <a:ext cx="3670123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Chemotherapy/anti-angiogenesis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971BFC3-59E4-0FDB-9175-CA1E07267A4B}"/>
              </a:ext>
            </a:extLst>
          </p:cNvPr>
          <p:cNvSpPr txBox="1"/>
          <p:nvPr/>
        </p:nvSpPr>
        <p:spPr>
          <a:xfrm>
            <a:off x="7130399" y="5415876"/>
            <a:ext cx="3670123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FTD-TPI/bevacizumab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9F5DC889-48E1-517C-BD1F-D050575B4BA3}"/>
              </a:ext>
            </a:extLst>
          </p:cNvPr>
          <p:cNvSpPr txBox="1"/>
          <p:nvPr/>
        </p:nvSpPr>
        <p:spPr>
          <a:xfrm>
            <a:off x="636703" y="3474724"/>
            <a:ext cx="1318951" cy="36933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 line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F9D6DEF-A49F-C39C-F2F8-AD5E9A13263D}"/>
              </a:ext>
            </a:extLst>
          </p:cNvPr>
          <p:cNvSpPr txBox="1"/>
          <p:nvPr/>
        </p:nvSpPr>
        <p:spPr>
          <a:xfrm>
            <a:off x="636702" y="4427421"/>
            <a:ext cx="1318951" cy="36933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 line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4D0863F-0B11-65BE-9A85-9B602E7B2B53}"/>
              </a:ext>
            </a:extLst>
          </p:cNvPr>
          <p:cNvSpPr txBox="1"/>
          <p:nvPr/>
        </p:nvSpPr>
        <p:spPr>
          <a:xfrm>
            <a:off x="653630" y="5415876"/>
            <a:ext cx="1318951" cy="36933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3rd line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48E5F2-C645-9574-C150-8C1F2F524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/>
          </a:bodyPr>
          <a:lstStyle/>
          <a:p>
            <a:r>
              <a:rPr lang="en-GB" noProof="0" dirty="0"/>
              <a:t>Continuum of care for </a:t>
            </a:r>
            <a:r>
              <a:rPr lang="en-GB" i="1" noProof="0" dirty="0"/>
              <a:t>BRAF</a:t>
            </a:r>
            <a:r>
              <a:rPr lang="en-GB" noProof="0" dirty="0"/>
              <a:t>V600E-</a:t>
            </a:r>
            <a:r>
              <a:rPr lang="en-GB" cap="none" noProof="0" dirty="0"/>
              <a:t>MUTANT</a:t>
            </a:r>
            <a:r>
              <a:rPr lang="en-GB" noProof="0" dirty="0"/>
              <a:t> </a:t>
            </a:r>
            <a:r>
              <a:rPr lang="en-GB" cap="none" noProof="0" dirty="0"/>
              <a:t>m</a:t>
            </a:r>
            <a:r>
              <a:rPr lang="en-GB" noProof="0" dirty="0"/>
              <a:t>CRC patients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41381BA-227B-AA50-7271-17E06916994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noProof="0" dirty="0">
                <a:solidFill>
                  <a:schemeClr val="tx2"/>
                </a:solidFill>
              </a:rPr>
              <a:t>d/pMMR, deficient/proficient mismatch repair; FOLFIRI, fluorouracil / leucovorin / irinotecan; FOLFOX, fluorouracil / leucovorin / oxaliplatin; FTD-TPI, trifluridine-tipiracil; mCRC, metastatic colorectal cancer; MSI-H, microsatellite instability-high; MSS, microsatellite stable</a:t>
            </a:r>
          </a:p>
          <a:p>
            <a:r>
              <a:rPr lang="en-GB" noProof="0" dirty="0">
                <a:solidFill>
                  <a:schemeClr val="tx2"/>
                </a:solidFill>
              </a:rPr>
              <a:t>Cremolini C. Personal communication.</a:t>
            </a:r>
          </a:p>
          <a:p>
            <a:endParaRPr lang="en-GB" noProof="0" dirty="0">
              <a:solidFill>
                <a:schemeClr val="tx2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E8BBCAB-B85C-EF50-A992-DAFD8E040296}"/>
              </a:ext>
            </a:extLst>
          </p:cNvPr>
          <p:cNvSpPr/>
          <p:nvPr/>
        </p:nvSpPr>
        <p:spPr>
          <a:xfrm>
            <a:off x="2825314" y="2254755"/>
            <a:ext cx="2644779" cy="745689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 w="2222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dMMR/MSI-H</a:t>
            </a:r>
          </a:p>
          <a:p>
            <a:pPr algn="ctr"/>
            <a:r>
              <a: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(30%)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8631107-20D5-3DCD-1844-614D369F6B7E}"/>
              </a:ext>
            </a:extLst>
          </p:cNvPr>
          <p:cNvSpPr/>
          <p:nvPr/>
        </p:nvSpPr>
        <p:spPr>
          <a:xfrm>
            <a:off x="7608102" y="2254755"/>
            <a:ext cx="2644779" cy="745689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 w="2222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pMMR/MSS</a:t>
            </a:r>
          </a:p>
          <a:p>
            <a:pPr algn="ctr"/>
            <a:r>
              <a:rPr lang="en-GB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(70%)</a:t>
            </a:r>
          </a:p>
        </p:txBody>
      </p:sp>
    </p:spTree>
    <p:extLst>
      <p:ext uri="{BB962C8B-B14F-4D97-AF65-F5344CB8AC3E}">
        <p14:creationId xmlns:p14="http://schemas.microsoft.com/office/powerpoint/2010/main" val="103846942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0509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50A8DF8F-A965-254A-A13D-3C88670E2FB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9376" y="1123200"/>
            <a:ext cx="10963200" cy="483596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1600" b="1" noProof="0" dirty="0">
                <a:latin typeface="Arial" panose="020B0604020202020204" pitchFamily="34" charset="0"/>
              </a:rPr>
              <a:t>This programme is developed by GI CONNECT, </a:t>
            </a:r>
            <a:br>
              <a:rPr lang="en-GB" sz="1600" b="1" noProof="0" dirty="0">
                <a:latin typeface="Arial" panose="020B0604020202020204" pitchFamily="34" charset="0"/>
              </a:rPr>
            </a:br>
            <a:r>
              <a:rPr lang="en-GB" sz="1600" b="1" noProof="0" dirty="0">
                <a:latin typeface="Arial" panose="020B0604020202020204" pitchFamily="34" charset="0"/>
              </a:rPr>
              <a:t>an international group of experts in the field </a:t>
            </a:r>
            <a:br>
              <a:rPr lang="en-GB" sz="1600" b="1" noProof="0" dirty="0">
                <a:latin typeface="Arial" panose="020B0604020202020204" pitchFamily="34" charset="0"/>
              </a:rPr>
            </a:br>
            <a:r>
              <a:rPr lang="en-GB" sz="1600" b="1" noProof="0" dirty="0">
                <a:latin typeface="Arial" panose="020B0604020202020204" pitchFamily="34" charset="0"/>
              </a:rPr>
              <a:t>of gastrointestinal oncology.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GB" sz="1600" noProof="0" dirty="0">
              <a:latin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sz="1600" b="1" noProof="0" dirty="0">
                <a:solidFill>
                  <a:schemeClr val="accent1"/>
                </a:solidFill>
                <a:latin typeface="Arial" panose="020B0604020202020204" pitchFamily="34" charset="0"/>
              </a:rPr>
              <a:t>Acknowledgement and disclosures</a:t>
            </a:r>
          </a:p>
          <a:p>
            <a:pPr marL="0" indent="0">
              <a:buNone/>
            </a:pPr>
            <a:r>
              <a:rPr lang="en-GB" sz="1600" noProof="0" dirty="0">
                <a:latin typeface="Arial" panose="020B0604020202020204" pitchFamily="34" charset="0"/>
              </a:rPr>
              <a:t>This GI CONNECT programme is supported through an independent educational grant from </a:t>
            </a:r>
            <a:r>
              <a:rPr lang="en-GB" sz="1600" noProof="0" dirty="0"/>
              <a:t>Pierre Fabre Laboratories</a:t>
            </a:r>
            <a:r>
              <a:rPr lang="en-GB" sz="1600" noProof="0" dirty="0">
                <a:latin typeface="Arial" panose="020B0604020202020204" pitchFamily="34" charset="0"/>
              </a:rPr>
              <a:t>. The programme is therefore independent; the content is not influenced by the supporter and is under the sole responsibility of the experts.</a:t>
            </a:r>
          </a:p>
          <a:p>
            <a:pPr marL="0" indent="0">
              <a:buNone/>
            </a:pPr>
            <a:r>
              <a:rPr lang="en-GB" sz="1600" b="1" noProof="0" dirty="0">
                <a:latin typeface="Arial" panose="020B0604020202020204" pitchFamily="34" charset="0"/>
              </a:rPr>
              <a:t>Please note:</a:t>
            </a:r>
            <a:r>
              <a:rPr lang="en-GB" sz="1600" noProof="0" dirty="0">
                <a:latin typeface="Arial" panose="020B0604020202020204" pitchFamily="34" charset="0"/>
              </a:rPr>
              <a:t> </a:t>
            </a:r>
          </a:p>
          <a:p>
            <a:r>
              <a:rPr lang="en-GB" sz="1600" noProof="0" dirty="0">
                <a:latin typeface="Arial" panose="020B0604020202020204" pitchFamily="34" charset="0"/>
              </a:rPr>
              <a:t>This educational programme is intended for healthcare professionals outside the </a:t>
            </a:r>
            <a:r>
              <a:rPr lang="en-GB" sz="1600" noProof="0" dirty="0">
                <a:solidFill>
                  <a:schemeClr val="tx2"/>
                </a:solidFill>
              </a:rPr>
              <a:t>United Kingdom</a:t>
            </a:r>
            <a:r>
              <a:rPr lang="en-GB" sz="1600" noProof="0" dirty="0">
                <a:solidFill>
                  <a:schemeClr val="tx2"/>
                </a:solidFill>
                <a:latin typeface="Arial" panose="020B0604020202020204" pitchFamily="34" charset="0"/>
              </a:rPr>
              <a:t> and Republic of Ireland only</a:t>
            </a:r>
          </a:p>
          <a:p>
            <a:r>
              <a:rPr lang="en-GB" sz="1600" noProof="0" dirty="0">
                <a:solidFill>
                  <a:schemeClr val="tx2"/>
                </a:solidFill>
                <a:latin typeface="Arial" panose="020B0604020202020204" pitchFamily="34" charset="0"/>
              </a:rPr>
              <a:t>The views </a:t>
            </a:r>
            <a:r>
              <a:rPr lang="en-GB" sz="1600" noProof="0" dirty="0">
                <a:solidFill>
                  <a:schemeClr val="tx2"/>
                </a:solidFill>
              </a:rPr>
              <a:t>expressed within this programme are the personal opinions of the expert</a:t>
            </a:r>
            <a:r>
              <a:rPr lang="en-GB" sz="1600" noProof="0" dirty="0"/>
              <a:t>s. They do not necessarily represent the views of the experts’ academic institutions, organisations, Pierre Fabre Laboratories, or other group or individual </a:t>
            </a:r>
          </a:p>
          <a:p>
            <a:pPr marL="0" indent="0">
              <a:buNone/>
            </a:pPr>
            <a:r>
              <a:rPr lang="en-GB" sz="1600" noProof="0" dirty="0">
                <a:latin typeface="Arial" panose="020B0604020202020204" pitchFamily="34" charset="0"/>
              </a:rPr>
              <a:t>Expert disclosures:</a:t>
            </a:r>
          </a:p>
          <a:p>
            <a:r>
              <a:rPr lang="en-GB" sz="1600" b="1" noProof="0" dirty="0">
                <a:solidFill>
                  <a:srgbClr val="C6573B"/>
                </a:solidFill>
                <a:latin typeface="Arial" panose="020B0604020202020204" pitchFamily="34" charset="0"/>
              </a:rPr>
              <a:t>Dr </a:t>
            </a:r>
            <a:r>
              <a:rPr lang="en-GB" sz="1600" b="1" noProof="0" dirty="0">
                <a:solidFill>
                  <a:srgbClr val="C6573B"/>
                </a:solidFill>
              </a:rPr>
              <a:t>Chiara Cremolini </a:t>
            </a:r>
            <a:r>
              <a:rPr lang="en-GB" sz="1600" noProof="0" dirty="0">
                <a:latin typeface="Arial" panose="020B0604020202020204" pitchFamily="34" charset="0"/>
              </a:rPr>
              <a:t>has received financial support/sponsorship for research support, consultation, or speaker fees from the following companies: </a:t>
            </a:r>
          </a:p>
          <a:p>
            <a:pPr lvl="1"/>
            <a:r>
              <a:rPr lang="en-GB" sz="1400" noProof="0" dirty="0"/>
              <a:t>Bayer, Merck, Nordic Pharma, Pierre Fabre, Roche, Servier, Takeda, Tempus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0B539B-2B35-41E4-A3FE-C1C75548F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latin typeface="Arial" panose="020B0604020202020204" pitchFamily="34" charset="0"/>
              </a:rPr>
              <a:t>Developed by GI COnnect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7A189A-0A44-4320-923C-33730346F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C7B53F-C89D-92EF-A4EC-981B3F5A80F8}"/>
              </a:ext>
            </a:extLst>
          </p:cNvPr>
          <p:cNvSpPr txBox="1"/>
          <p:nvPr/>
        </p:nvSpPr>
        <p:spPr>
          <a:xfrm>
            <a:off x="-10510" y="-151349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Aileron" charset="0"/>
              <a:ea typeface="Aileron" charset="0"/>
              <a:cs typeface="Aileron" charset="0"/>
            </a:endParaRPr>
          </a:p>
        </p:txBody>
      </p:sp>
      <p:pic>
        <p:nvPicPr>
          <p:cNvPr id="8" name="Content Placeholder 7" descr="A picture containing graphical user interface">
            <a:hlinkClick r:id="rId3"/>
            <a:extLst>
              <a:ext uri="{FF2B5EF4-FFF2-40B4-BE49-F238E27FC236}">
                <a16:creationId xmlns:a16="http://schemas.microsoft.com/office/drawing/2014/main" id="{447C8FDF-6279-CFA0-A63D-172C99B95DFE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4"/>
          <a:stretch>
            <a:fillRect/>
          </a:stretch>
        </p:blipFill>
        <p:spPr>
          <a:xfrm>
            <a:off x="7380000" y="1213200"/>
            <a:ext cx="2544424" cy="985580"/>
          </a:xfrm>
        </p:spPr>
      </p:pic>
    </p:spTree>
    <p:extLst>
      <p:ext uri="{BB962C8B-B14F-4D97-AF65-F5344CB8AC3E}">
        <p14:creationId xmlns:p14="http://schemas.microsoft.com/office/powerpoint/2010/main" val="122341762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042482-2B21-8E13-F584-10F6BCCFEE2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sz="1800" b="1" noProof="0" dirty="0">
                <a:solidFill>
                  <a:schemeClr val="accent1"/>
                </a:solidFill>
              </a:rPr>
              <a:t>Dual immunotherapy is now 1</a:t>
            </a:r>
            <a:r>
              <a:rPr lang="en-GB" sz="1800" b="1" baseline="30000" noProof="0" dirty="0">
                <a:solidFill>
                  <a:schemeClr val="accent1"/>
                </a:solidFill>
              </a:rPr>
              <a:t>st</a:t>
            </a:r>
            <a:r>
              <a:rPr lang="en-GB" sz="1800" b="1" noProof="0" dirty="0">
                <a:solidFill>
                  <a:schemeClr val="accent1"/>
                </a:solidFill>
              </a:rPr>
              <a:t> line for dMMR mCRC patients: </a:t>
            </a:r>
            <a:r>
              <a:rPr lang="en-GB" sz="1800" dirty="0" err="1"/>
              <a:t>CheckMate</a:t>
            </a:r>
            <a:r>
              <a:rPr lang="en-GB" sz="1800" dirty="0"/>
              <a:t> 8HW demonstrated significant benefit from adding ipilimumab to nivolumab in </a:t>
            </a:r>
            <a:r>
              <a:rPr lang="en-GB" sz="1800" dirty="0" err="1"/>
              <a:t>dMMR</a:t>
            </a:r>
            <a:r>
              <a:rPr lang="en-GB" sz="1800" dirty="0"/>
              <a:t> patients regardless of </a:t>
            </a:r>
            <a:r>
              <a:rPr lang="en-GB" sz="1800" i="1" dirty="0"/>
              <a:t>BRAF</a:t>
            </a:r>
            <a:r>
              <a:rPr lang="en-GB" sz="1800" dirty="0"/>
              <a:t> status</a:t>
            </a:r>
            <a:endParaRPr lang="en-GB" sz="1800" noProof="0" dirty="0">
              <a:solidFill>
                <a:schemeClr val="tx2"/>
              </a:solidFill>
            </a:endParaRPr>
          </a:p>
          <a:p>
            <a:r>
              <a:rPr lang="en-GB" sz="1800" b="1" dirty="0">
                <a:solidFill>
                  <a:schemeClr val="accent1"/>
                </a:solidFill>
              </a:rPr>
              <a:t>FOLFOX + </a:t>
            </a:r>
            <a:r>
              <a:rPr lang="en-GB" sz="1800" b="1" dirty="0" err="1">
                <a:solidFill>
                  <a:schemeClr val="accent1"/>
                </a:solidFill>
              </a:rPr>
              <a:t>encorafenib</a:t>
            </a:r>
            <a:r>
              <a:rPr lang="en-GB" sz="1800" b="1" dirty="0">
                <a:solidFill>
                  <a:schemeClr val="accent1"/>
                </a:solidFill>
              </a:rPr>
              <a:t>/cetuximab is </a:t>
            </a:r>
            <a:r>
              <a:rPr lang="en-GB" sz="1800" b="1" noProof="0" dirty="0">
                <a:solidFill>
                  <a:schemeClr val="accent1"/>
                </a:solidFill>
              </a:rPr>
              <a:t>a new 1</a:t>
            </a:r>
            <a:r>
              <a:rPr lang="en-GB" sz="1800" b="1" baseline="30000" noProof="0" dirty="0">
                <a:solidFill>
                  <a:schemeClr val="accent1"/>
                </a:solidFill>
              </a:rPr>
              <a:t>st</a:t>
            </a:r>
            <a:r>
              <a:rPr lang="en-GB" sz="1800" b="1" noProof="0" dirty="0">
                <a:solidFill>
                  <a:schemeClr val="accent1"/>
                </a:solidFill>
              </a:rPr>
              <a:t> line standard for </a:t>
            </a:r>
            <a:r>
              <a:rPr lang="en-GB" sz="1800" b="1" i="1" noProof="0" dirty="0">
                <a:solidFill>
                  <a:schemeClr val="accent1"/>
                </a:solidFill>
              </a:rPr>
              <a:t>BRAF</a:t>
            </a:r>
            <a:r>
              <a:rPr lang="en-GB" sz="1800" b="1" noProof="0" dirty="0">
                <a:solidFill>
                  <a:schemeClr val="accent1"/>
                </a:solidFill>
              </a:rPr>
              <a:t>-mutant/pMMR mCRC: </a:t>
            </a:r>
            <a:r>
              <a:rPr lang="en-GB" sz="1800" dirty="0"/>
              <a:t>BREAKWATER showed the combination of </a:t>
            </a:r>
            <a:r>
              <a:rPr lang="en-GB" sz="1800" dirty="0" err="1"/>
              <a:t>encorafenib</a:t>
            </a:r>
            <a:r>
              <a:rPr lang="en-GB" sz="1800" dirty="0"/>
              <a:t>/cetuximab with FOLFOX chemotherapy significantly improves outcomes, doubling survival in </a:t>
            </a:r>
            <a:r>
              <a:rPr lang="en-GB" sz="1800" i="1" dirty="0"/>
              <a:t>BRAF</a:t>
            </a:r>
            <a:r>
              <a:rPr lang="en-GB" sz="1800" dirty="0"/>
              <a:t>V600E-mutant patients</a:t>
            </a:r>
            <a:endParaRPr lang="en-GB" sz="1800" noProof="0" dirty="0">
              <a:solidFill>
                <a:schemeClr val="tx2"/>
              </a:solidFill>
            </a:endParaRPr>
          </a:p>
          <a:p>
            <a:r>
              <a:rPr lang="en-GB" sz="1800" b="1" noProof="0" dirty="0">
                <a:solidFill>
                  <a:schemeClr val="accent1"/>
                </a:solidFill>
              </a:rPr>
              <a:t>Encorafenib + cetuximab remains effective post-immunotherapy: </a:t>
            </a:r>
            <a:r>
              <a:rPr lang="en-GB" sz="1800" noProof="0" dirty="0">
                <a:solidFill>
                  <a:schemeClr val="tx2"/>
                </a:solidFill>
              </a:rPr>
              <a:t>f</a:t>
            </a:r>
            <a:r>
              <a:rPr lang="en-GB" sz="1800" dirty="0"/>
              <a:t>or </a:t>
            </a:r>
            <a:r>
              <a:rPr lang="en-GB" sz="1800" dirty="0" err="1"/>
              <a:t>dMMR</a:t>
            </a:r>
            <a:r>
              <a:rPr lang="en-GB" sz="1800" dirty="0"/>
              <a:t> and </a:t>
            </a:r>
            <a:r>
              <a:rPr lang="en-GB" sz="1800" i="1" dirty="0"/>
              <a:t>BRAF</a:t>
            </a:r>
            <a:r>
              <a:rPr lang="en-GB" sz="1800" dirty="0"/>
              <a:t>-mutant patients progressing after immunotherapy, 2nd line treatment with </a:t>
            </a:r>
            <a:r>
              <a:rPr lang="en-GB" sz="1800" dirty="0" err="1"/>
              <a:t>encorafenib</a:t>
            </a:r>
            <a:r>
              <a:rPr lang="en-GB" sz="1800" dirty="0"/>
              <a:t> + cetuximab is effective, showing comparable benefit regardless of MMR status, supported</a:t>
            </a:r>
            <a:r>
              <a:rPr lang="en-GB" sz="1800" b="1" dirty="0"/>
              <a:t> </a:t>
            </a:r>
            <a:r>
              <a:rPr lang="en-GB" sz="1800" dirty="0"/>
              <a:t>by real-world evidence</a:t>
            </a:r>
          </a:p>
          <a:p>
            <a:r>
              <a:rPr lang="en-GB" sz="1800" b="1" noProof="0" dirty="0">
                <a:solidFill>
                  <a:schemeClr val="accent1"/>
                </a:solidFill>
              </a:rPr>
              <a:t>Clear treatment sequencing is emerging:</a:t>
            </a:r>
            <a:endParaRPr lang="en-GB" sz="1800" b="1" dirty="0">
              <a:solidFill>
                <a:schemeClr val="accent1"/>
              </a:solidFill>
            </a:endParaRPr>
          </a:p>
          <a:p>
            <a:pPr lvl="1"/>
            <a:r>
              <a:rPr lang="en-GB" sz="1600" b="1" noProof="0" dirty="0" err="1">
                <a:solidFill>
                  <a:schemeClr val="accent1"/>
                </a:solidFill>
              </a:rPr>
              <a:t>dMMR</a:t>
            </a:r>
            <a:r>
              <a:rPr lang="en-GB" sz="1600" b="1" noProof="0" dirty="0">
                <a:solidFill>
                  <a:schemeClr val="accent1"/>
                </a:solidFill>
              </a:rPr>
              <a:t>/</a:t>
            </a:r>
            <a:r>
              <a:rPr lang="en-GB" sz="1600" b="1" i="1" noProof="0" dirty="0">
                <a:solidFill>
                  <a:schemeClr val="accent1"/>
                </a:solidFill>
              </a:rPr>
              <a:t>BRAF</a:t>
            </a:r>
            <a:r>
              <a:rPr lang="en-GB" sz="1600" b="1" noProof="0" dirty="0">
                <a:solidFill>
                  <a:schemeClr val="accent1"/>
                </a:solidFill>
              </a:rPr>
              <a:t>-mutant mCRC: </a:t>
            </a:r>
            <a:r>
              <a:rPr lang="en-GB" sz="1600" noProof="0" dirty="0">
                <a:solidFill>
                  <a:schemeClr val="tx2"/>
                </a:solidFill>
              </a:rPr>
              <a:t>1) immunotherapy (ipi-nivo), 2) targeted therapy (encorafenib + cetuximab), and 3) chemotherapy as a third-line option</a:t>
            </a:r>
          </a:p>
          <a:p>
            <a:pPr lvl="1"/>
            <a:r>
              <a:rPr lang="en-GB" sz="1600" b="1" dirty="0" err="1">
                <a:solidFill>
                  <a:schemeClr val="accent1"/>
                </a:solidFill>
              </a:rPr>
              <a:t>pMMR</a:t>
            </a:r>
            <a:r>
              <a:rPr lang="en-GB" sz="1600" b="1" dirty="0">
                <a:solidFill>
                  <a:schemeClr val="accent1"/>
                </a:solidFill>
              </a:rPr>
              <a:t>/</a:t>
            </a:r>
            <a:r>
              <a:rPr lang="en-GB" sz="1600" b="1" i="1" dirty="0">
                <a:solidFill>
                  <a:schemeClr val="accent1"/>
                </a:solidFill>
              </a:rPr>
              <a:t>BRAF</a:t>
            </a:r>
            <a:r>
              <a:rPr lang="en-GB" sz="1600" b="1" dirty="0">
                <a:solidFill>
                  <a:schemeClr val="accent1"/>
                </a:solidFill>
              </a:rPr>
              <a:t>-mutant mCRC: </a:t>
            </a:r>
            <a:r>
              <a:rPr lang="en-GB" sz="1600" dirty="0">
                <a:solidFill>
                  <a:schemeClr val="tx2"/>
                </a:solidFill>
              </a:rPr>
              <a:t>1) FOLFOX +EC, 2) chemotherapy/anti-angiogenesis), and 3) FTD-TPI/bevacizumab as a third-line option</a:t>
            </a:r>
          </a:p>
          <a:p>
            <a:pPr lvl="1"/>
            <a:endParaRPr lang="en-GB" sz="1600" noProof="0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B97C52-00F3-9463-0114-6C2332FE9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Clinical takeaways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79238-5A77-AB8D-C2DB-FF1A96415A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noProof="0" smtClean="0"/>
              <a:pPr/>
              <a:t>4</a:t>
            </a:fld>
            <a:endParaRPr lang="en-GB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35642B-7543-4D3E-DB9B-77785674A8B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45520"/>
            <a:ext cx="10180339" cy="365125"/>
          </a:xfrm>
        </p:spPr>
        <p:txBody>
          <a:bodyPr anchor="b"/>
          <a:lstStyle/>
          <a:p>
            <a:r>
              <a:rPr lang="en-GB" sz="1200" noProof="0" dirty="0">
                <a:solidFill>
                  <a:schemeClr val="tx2"/>
                </a:solidFill>
              </a:rPr>
              <a:t>d/pMMR, deficient/proficient mismatch repair</a:t>
            </a:r>
            <a:r>
              <a:rPr lang="en-GB" noProof="0" dirty="0">
                <a:solidFill>
                  <a:schemeClr val="tx2"/>
                </a:solidFill>
              </a:rPr>
              <a:t>; </a:t>
            </a:r>
            <a:r>
              <a:rPr lang="en-GB" noProof="0" dirty="0" err="1">
                <a:solidFill>
                  <a:schemeClr val="tx2"/>
                </a:solidFill>
              </a:rPr>
              <a:t>ipi</a:t>
            </a:r>
            <a:r>
              <a:rPr lang="en-GB" sz="1200" noProof="0" dirty="0">
                <a:solidFill>
                  <a:schemeClr val="tx2"/>
                </a:solidFill>
              </a:rPr>
              <a:t>, ipilimumab; mCRC, metastatic colorectal cancer</a:t>
            </a:r>
            <a:r>
              <a:rPr lang="en-GB" noProof="0" dirty="0">
                <a:solidFill>
                  <a:schemeClr val="tx2"/>
                </a:solidFill>
              </a:rPr>
              <a:t>; FOLFOX, fluorouracil / leucovorin / oxaliplatin; </a:t>
            </a:r>
            <a:r>
              <a:rPr lang="en-GB" dirty="0">
                <a:solidFill>
                  <a:schemeClr val="tx2"/>
                </a:solidFill>
              </a:rPr>
              <a:t>FTD-TPI, trifluridine-</a:t>
            </a:r>
            <a:r>
              <a:rPr lang="en-GB" dirty="0" err="1">
                <a:solidFill>
                  <a:schemeClr val="tx2"/>
                </a:solidFill>
              </a:rPr>
              <a:t>tipiracil</a:t>
            </a:r>
            <a:r>
              <a:rPr lang="en-GB" dirty="0">
                <a:solidFill>
                  <a:schemeClr val="tx2"/>
                </a:solidFill>
              </a:rPr>
              <a:t>; </a:t>
            </a:r>
            <a:r>
              <a:rPr lang="en-GB" noProof="0" dirty="0" err="1">
                <a:solidFill>
                  <a:schemeClr val="tx2"/>
                </a:solidFill>
              </a:rPr>
              <a:t>nivo</a:t>
            </a:r>
            <a:r>
              <a:rPr lang="en-GB" sz="1200" noProof="0" dirty="0">
                <a:solidFill>
                  <a:schemeClr val="tx2"/>
                </a:solidFill>
              </a:rPr>
              <a:t>, nivolumab </a:t>
            </a:r>
          </a:p>
        </p:txBody>
      </p:sp>
    </p:spTree>
    <p:extLst>
      <p:ext uri="{BB962C8B-B14F-4D97-AF65-F5344CB8AC3E}">
        <p14:creationId xmlns:p14="http://schemas.microsoft.com/office/powerpoint/2010/main" val="401863374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865EF6-82A1-DF1F-B273-B4552FBD358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noProof="0" dirty="0"/>
              <a:t>Understand </a:t>
            </a:r>
            <a:r>
              <a:rPr lang="en-GB" b="1" noProof="0" dirty="0">
                <a:solidFill>
                  <a:srgbClr val="C6573B"/>
                </a:solidFill>
              </a:rPr>
              <a:t>clinical trial data and real-world evidence </a:t>
            </a:r>
            <a:r>
              <a:rPr lang="en-GB" noProof="0" dirty="0"/>
              <a:t>of therapies for the </a:t>
            </a:r>
            <a:r>
              <a:rPr lang="en-GB" b="1" noProof="0" dirty="0">
                <a:solidFill>
                  <a:srgbClr val="C6573B"/>
                </a:solidFill>
              </a:rPr>
              <a:t>treatment of </a:t>
            </a:r>
            <a:r>
              <a:rPr lang="en-GB" b="1" i="1" noProof="0" dirty="0">
                <a:solidFill>
                  <a:srgbClr val="C6573B"/>
                </a:solidFill>
              </a:rPr>
              <a:t>BRAF</a:t>
            </a:r>
            <a:r>
              <a:rPr lang="en-GB" b="1" noProof="0" dirty="0">
                <a:solidFill>
                  <a:srgbClr val="C6573B"/>
                </a:solidFill>
              </a:rPr>
              <a:t>V600E-mutant and MSI-H CRC</a:t>
            </a:r>
            <a:r>
              <a:rPr lang="en-GB" noProof="0" dirty="0"/>
              <a:t> and relevant patient subgroups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buFont typeface="+mj-lt"/>
              <a:buAutoNum type="arabicPeriod"/>
            </a:pPr>
            <a:endParaRPr lang="en-GB" noProof="0" dirty="0"/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noProof="0" dirty="0"/>
              <a:t>Recognise the appropriate </a:t>
            </a:r>
            <a:r>
              <a:rPr lang="en-GB" b="1" noProof="0" dirty="0">
                <a:solidFill>
                  <a:srgbClr val="C6573B"/>
                </a:solidFill>
              </a:rPr>
              <a:t>sequencing of therapies </a:t>
            </a:r>
            <a:r>
              <a:rPr lang="en-GB" noProof="0" dirty="0"/>
              <a:t>for the treatment of </a:t>
            </a:r>
            <a:r>
              <a:rPr lang="en-GB" b="1" i="1" noProof="0" dirty="0">
                <a:solidFill>
                  <a:srgbClr val="C6573B"/>
                </a:solidFill>
              </a:rPr>
              <a:t>BRAF</a:t>
            </a:r>
            <a:r>
              <a:rPr lang="en-GB" b="1" noProof="0" dirty="0">
                <a:solidFill>
                  <a:srgbClr val="C6573B"/>
                </a:solidFill>
              </a:rPr>
              <a:t>V600E-mutant and MSI-H CRC</a:t>
            </a:r>
            <a:r>
              <a:rPr lang="en-GB" noProof="0" dirty="0"/>
              <a:t> across the patient journey to ensure </a:t>
            </a:r>
            <a:r>
              <a:rPr lang="en-GB" b="1" noProof="0" dirty="0">
                <a:solidFill>
                  <a:srgbClr val="C6573B"/>
                </a:solidFill>
              </a:rPr>
              <a:t>optimal outcomes</a:t>
            </a:r>
            <a:endParaRPr lang="en-GB" noProof="0" dirty="0"/>
          </a:p>
          <a:p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67DC2B-FA11-6D69-C09A-DE9944D03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Educational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FBC63-F88A-9F87-10CF-BB90E2273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noProof="0" smtClean="0"/>
              <a:pPr/>
              <a:t>5</a:t>
            </a:fld>
            <a:endParaRPr lang="en-GB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A8B4B3-7091-E995-0367-C4E2888AECF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noProof="0" dirty="0">
                <a:solidFill>
                  <a:schemeClr val="tx2"/>
                </a:solidFill>
              </a:rPr>
              <a:t>CRC, colorectal cancer; MSI-H, microsatellite instability-high</a:t>
            </a:r>
          </a:p>
        </p:txBody>
      </p:sp>
    </p:spTree>
    <p:extLst>
      <p:ext uri="{BB962C8B-B14F-4D97-AF65-F5344CB8AC3E}">
        <p14:creationId xmlns:p14="http://schemas.microsoft.com/office/powerpoint/2010/main" val="102956041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84D1EBF-9436-A5CE-FC6C-58E44F20C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14362"/>
            <a:ext cx="10972800" cy="702470"/>
          </a:xfrm>
        </p:spPr>
        <p:txBody>
          <a:bodyPr/>
          <a:lstStyle/>
          <a:p>
            <a:r>
              <a:rPr lang="en-GB" noProof="0" dirty="0"/>
              <a:t>According to international guidelines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0EB43E-D969-C465-6DD4-E6454FF60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noProof="0" dirty="0"/>
              <a:t>Molecular subgroups of </a:t>
            </a:r>
            <a:r>
              <a:rPr lang="en-GB" cap="none" noProof="0" dirty="0"/>
              <a:t>m</a:t>
            </a:r>
            <a:r>
              <a:rPr lang="en-GB" noProof="0" dirty="0"/>
              <a:t>CRC</a:t>
            </a:r>
            <a:br>
              <a:rPr lang="en-GB" noProof="0" dirty="0"/>
            </a:br>
            <a:endParaRPr lang="en-GB" noProof="0" dirty="0"/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44B9E077-B9A4-F4ED-3B5E-E269715CC36A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9125" y="1772816"/>
            <a:ext cx="7200800" cy="4179039"/>
          </a:xfr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2D67E9A-4EEF-BD92-1564-274EFD459C25}"/>
              </a:ext>
            </a:extLst>
          </p:cNvPr>
          <p:cNvSpPr txBox="1"/>
          <p:nvPr/>
        </p:nvSpPr>
        <p:spPr>
          <a:xfrm>
            <a:off x="5875709" y="2638256"/>
            <a:ext cx="2232248" cy="17336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200000"/>
              </a:lnSpc>
              <a:spcAft>
                <a:spcPts val="200"/>
              </a:spcAft>
              <a:buClr>
                <a:schemeClr val="accent1"/>
              </a:buClr>
            </a:pPr>
            <a:r>
              <a:rPr lang="en-GB" sz="1400" b="1" noProof="0" dirty="0">
                <a:latin typeface="Arial" panose="020B0604020202020204" pitchFamily="34" charset="0"/>
                <a:cs typeface="Arial" panose="020B0604020202020204" pitchFamily="34" charset="0"/>
              </a:rPr>
              <a:t>dMMR/MSI-high</a:t>
            </a:r>
          </a:p>
          <a:p>
            <a:pPr>
              <a:lnSpc>
                <a:spcPct val="200000"/>
              </a:lnSpc>
              <a:spcAft>
                <a:spcPts val="200"/>
              </a:spcAft>
              <a:buClr>
                <a:schemeClr val="accent1"/>
              </a:buClr>
            </a:pPr>
            <a:r>
              <a:rPr lang="en-GB" sz="1400" b="1" i="1" noProof="0" dirty="0">
                <a:latin typeface="Arial" panose="020B0604020202020204" pitchFamily="34" charset="0"/>
                <a:cs typeface="Arial" panose="020B0604020202020204" pitchFamily="34" charset="0"/>
              </a:rPr>
              <a:t>RAS-</a:t>
            </a:r>
            <a:r>
              <a:rPr lang="en-GB" sz="1400" b="1" noProof="0" dirty="0">
                <a:latin typeface="Arial" panose="020B0604020202020204" pitchFamily="34" charset="0"/>
                <a:cs typeface="Arial" panose="020B0604020202020204" pitchFamily="34" charset="0"/>
              </a:rPr>
              <a:t>mutant</a:t>
            </a:r>
          </a:p>
          <a:p>
            <a:pPr>
              <a:lnSpc>
                <a:spcPct val="200000"/>
              </a:lnSpc>
              <a:spcAft>
                <a:spcPts val="200"/>
              </a:spcAft>
              <a:buClr>
                <a:schemeClr val="accent1"/>
              </a:buClr>
            </a:pPr>
            <a:r>
              <a:rPr lang="en-GB" sz="1400" b="1" i="1" noProof="0" dirty="0">
                <a:latin typeface="Arial" panose="020B0604020202020204" pitchFamily="34" charset="0"/>
                <a:cs typeface="Arial" panose="020B0604020202020204" pitchFamily="34" charset="0"/>
              </a:rPr>
              <a:t>BRAF</a:t>
            </a:r>
            <a:r>
              <a:rPr lang="en-GB" sz="1400" b="1" noProof="0" dirty="0">
                <a:latin typeface="Arial" panose="020B0604020202020204" pitchFamily="34" charset="0"/>
                <a:cs typeface="Arial" panose="020B0604020202020204" pitchFamily="34" charset="0"/>
              </a:rPr>
              <a:t>V600E-mutant</a:t>
            </a:r>
          </a:p>
          <a:p>
            <a:pPr>
              <a:lnSpc>
                <a:spcPct val="200000"/>
              </a:lnSpc>
              <a:spcAft>
                <a:spcPts val="200"/>
              </a:spcAft>
              <a:buClr>
                <a:schemeClr val="accent1"/>
              </a:buClr>
            </a:pPr>
            <a:r>
              <a:rPr lang="en-GB" sz="1400" b="1" noProof="0" dirty="0">
                <a:latin typeface="Arial" panose="020B0604020202020204" pitchFamily="34" charset="0"/>
                <a:cs typeface="Arial" panose="020B0604020202020204" pitchFamily="34" charset="0"/>
              </a:rPr>
              <a:t>No genomic alterations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3E077C8-FFAC-BC08-A8CD-66AAC1A0D897}"/>
              </a:ext>
            </a:extLst>
          </p:cNvPr>
          <p:cNvSpPr/>
          <p:nvPr/>
        </p:nvSpPr>
        <p:spPr>
          <a:xfrm>
            <a:off x="5371653" y="2709550"/>
            <a:ext cx="337736" cy="337736"/>
          </a:xfrm>
          <a:prstGeom prst="rect">
            <a:avLst/>
          </a:prstGeom>
          <a:solidFill>
            <a:srgbClr val="8B878B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DC050B-722C-99AF-A243-C0FD52744924}"/>
              </a:ext>
            </a:extLst>
          </p:cNvPr>
          <p:cNvSpPr/>
          <p:nvPr/>
        </p:nvSpPr>
        <p:spPr>
          <a:xfrm>
            <a:off x="5371653" y="4090877"/>
            <a:ext cx="337736" cy="337736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0AFEDF-BE34-5EF2-03FD-BA0D9D9C9498}"/>
              </a:ext>
            </a:extLst>
          </p:cNvPr>
          <p:cNvSpPr/>
          <p:nvPr/>
        </p:nvSpPr>
        <p:spPr>
          <a:xfrm>
            <a:off x="5371653" y="3630434"/>
            <a:ext cx="337736" cy="33773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2A3918-9C57-1A20-8030-E47CE6948E8D}"/>
              </a:ext>
            </a:extLst>
          </p:cNvPr>
          <p:cNvSpPr/>
          <p:nvPr/>
        </p:nvSpPr>
        <p:spPr>
          <a:xfrm>
            <a:off x="5371653" y="3169992"/>
            <a:ext cx="337736" cy="33773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F2B01B8-4D3C-44B4-A358-1CDA38C67D55}"/>
              </a:ext>
            </a:extLst>
          </p:cNvPr>
          <p:cNvSpPr/>
          <p:nvPr/>
        </p:nvSpPr>
        <p:spPr>
          <a:xfrm>
            <a:off x="2646001" y="4251316"/>
            <a:ext cx="425664" cy="83449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5276A4-B023-C041-E3BA-85B8F7D0D03F}"/>
              </a:ext>
            </a:extLst>
          </p:cNvPr>
          <p:cNvSpPr txBox="1"/>
          <p:nvPr/>
        </p:nvSpPr>
        <p:spPr>
          <a:xfrm>
            <a:off x="623888" y="6165304"/>
            <a:ext cx="8136408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1200" noProof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dMMR, deficient mismatch repair; mCRC, metastatic colorectal cancer; MSI-H, microsatellite instability-high</a:t>
            </a:r>
          </a:p>
          <a:p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Cervantes A, et al. Ann Oncol 2023;34(1):10-32; Cervantes A, et al. Ann Oncol. 2024;35(2):241-243</a:t>
            </a:r>
          </a:p>
        </p:txBody>
      </p:sp>
    </p:spTree>
    <p:extLst>
      <p:ext uri="{BB962C8B-B14F-4D97-AF65-F5344CB8AC3E}">
        <p14:creationId xmlns:p14="http://schemas.microsoft.com/office/powerpoint/2010/main" val="231358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C1960C1-3278-110D-401B-B180B89DE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60" y="226185"/>
            <a:ext cx="10963199" cy="864000"/>
          </a:xfrm>
        </p:spPr>
        <p:txBody>
          <a:bodyPr/>
          <a:lstStyle/>
          <a:p>
            <a:r>
              <a:rPr lang="en-GB" noProof="0" dirty="0"/>
              <a:t>Choice of the first-line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1267068D-7A3B-9004-6C29-6D72B771E4F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3888" y="6383366"/>
            <a:ext cx="10958511" cy="365125"/>
          </a:xfrm>
        </p:spPr>
        <p:txBody>
          <a:bodyPr anchor="b"/>
          <a:lstStyle/>
          <a:p>
            <a:r>
              <a:rPr lang="en-GB" sz="1000" spc="0" noProof="0" dirty="0">
                <a:solidFill>
                  <a:schemeClr val="tx2"/>
                </a:solidFill>
              </a:rPr>
              <a:t>bev, bevacizumab; cape, capecitabine; CT, chemotherapy; (d/p)MMR, (deficient/proficient) mismatch repair; EC, encorafenib-cetuximab; FOLFOX(IRI), </a:t>
            </a:r>
            <a:r>
              <a:rPr lang="en-GB" sz="1000" noProof="0" dirty="0">
                <a:solidFill>
                  <a:schemeClr val="tx2"/>
                </a:solidFill>
              </a:rPr>
              <a:t>fluorouracil / leucovorin / oxaliplatin </a:t>
            </a:r>
            <a:r>
              <a:rPr lang="en-GB" sz="1000" spc="0" noProof="0" dirty="0">
                <a:solidFill>
                  <a:schemeClr val="tx2"/>
                </a:solidFill>
              </a:rPr>
              <a:t>(/ irinotecan); mets, metastases; MSI-H, microsatellite instability-high; MSS, microsatellite stable; mut, mutant; tx, treatment; wt, wild-type</a:t>
            </a:r>
          </a:p>
          <a:p>
            <a:r>
              <a:rPr lang="en-GB" sz="1000" spc="0" noProof="0" dirty="0">
                <a:solidFill>
                  <a:schemeClr val="tx2"/>
                </a:solidFill>
              </a:rPr>
              <a:t>Adapted from Cremolini C, ESMO 2022, Educational Session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F2D1A44-BAA3-48EE-7246-8A7E47D61AEA}"/>
              </a:ext>
            </a:extLst>
          </p:cNvPr>
          <p:cNvSpPr txBox="1"/>
          <p:nvPr/>
        </p:nvSpPr>
        <p:spPr>
          <a:xfrm>
            <a:off x="619201" y="6052840"/>
            <a:ext cx="10111795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aseline="30000" noProof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</a:t>
            </a:r>
            <a:r>
              <a:rPr lang="en-GB" sz="1000" noProof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Not in dMMR/MSI-H?; </a:t>
            </a:r>
            <a:r>
              <a:rPr lang="en-GB" sz="1000" baseline="30000" noProof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</a:t>
            </a:r>
            <a:r>
              <a:rPr lang="en-GB" sz="1000" noProof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Only if &lt;75 years old (71-75 years old with ECOG performance status 0)</a:t>
            </a:r>
            <a:endParaRPr lang="en-GB" sz="1000" baseline="30000" noProof="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  <a:p>
            <a:endParaRPr lang="en-GB" sz="10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B58D48-66F2-213C-426B-8897B36ED058}"/>
              </a:ext>
            </a:extLst>
          </p:cNvPr>
          <p:cNvCxnSpPr>
            <a:cxnSpLocks/>
          </p:cNvCxnSpPr>
          <p:nvPr/>
        </p:nvCxnSpPr>
        <p:spPr>
          <a:xfrm>
            <a:off x="5442758" y="3765695"/>
            <a:ext cx="0" cy="279506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0C231393-FF16-4780-E670-0707FDA74AA2}"/>
              </a:ext>
            </a:extLst>
          </p:cNvPr>
          <p:cNvGrpSpPr/>
          <p:nvPr/>
        </p:nvGrpSpPr>
        <p:grpSpPr>
          <a:xfrm>
            <a:off x="767408" y="692696"/>
            <a:ext cx="9767243" cy="5344567"/>
            <a:chOff x="767408" y="692696"/>
            <a:chExt cx="9767243" cy="5506979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D53C07E4-F42B-2EE4-7A76-AE5D520FED1A}"/>
                </a:ext>
              </a:extLst>
            </p:cNvPr>
            <p:cNvSpPr/>
            <p:nvPr/>
          </p:nvSpPr>
          <p:spPr>
            <a:xfrm>
              <a:off x="4899569" y="692696"/>
              <a:ext cx="1456905" cy="37943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400" b="1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Resectability</a:t>
              </a:r>
              <a:endParaRPr lang="en-GB" sz="1400" baseline="300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C63FD71-E8CA-9926-45BF-17F3D131FEAC}"/>
                </a:ext>
              </a:extLst>
            </p:cNvPr>
            <p:cNvCxnSpPr>
              <a:cxnSpLocks/>
            </p:cNvCxnSpPr>
            <p:nvPr/>
          </p:nvCxnSpPr>
          <p:spPr>
            <a:xfrm>
              <a:off x="1392263" y="1200379"/>
              <a:ext cx="4881537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DCD49D4-BDE1-9BA0-213A-DC3FC9B79B60}"/>
                </a:ext>
              </a:extLst>
            </p:cNvPr>
            <p:cNvCxnSpPr>
              <a:cxnSpLocks/>
            </p:cNvCxnSpPr>
            <p:nvPr/>
          </p:nvCxnSpPr>
          <p:spPr>
            <a:xfrm>
              <a:off x="3765903" y="804249"/>
              <a:ext cx="0" cy="39191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26C14886-CB48-AB26-CDC9-79867E43F067}"/>
                </a:ext>
              </a:extLst>
            </p:cNvPr>
            <p:cNvSpPr/>
            <p:nvPr/>
          </p:nvSpPr>
          <p:spPr>
            <a:xfrm>
              <a:off x="2901807" y="692696"/>
              <a:ext cx="1728192" cy="379437"/>
            </a:xfrm>
            <a:prstGeom prst="roundRect">
              <a:avLst>
                <a:gd name="adj" fmla="val 16894"/>
              </a:avLst>
            </a:prstGeom>
            <a:solidFill>
              <a:schemeClr val="accent1"/>
            </a:solidFill>
            <a:ln w="222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100" b="1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Clearly resectable mets?</a:t>
              </a:r>
              <a:endParaRPr lang="en-GB" sz="1100" b="1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B6D8B32-5D5D-FD71-9AE9-F2EAF72BAF00}"/>
                </a:ext>
              </a:extLst>
            </p:cNvPr>
            <p:cNvCxnSpPr>
              <a:cxnSpLocks/>
            </p:cNvCxnSpPr>
            <p:nvPr/>
          </p:nvCxnSpPr>
          <p:spPr>
            <a:xfrm>
              <a:off x="1404560" y="1196166"/>
              <a:ext cx="0" cy="39191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C6ED31E-94E1-7958-C127-799B03474E3F}"/>
                </a:ext>
              </a:extLst>
            </p:cNvPr>
            <p:cNvCxnSpPr>
              <a:cxnSpLocks/>
            </p:cNvCxnSpPr>
            <p:nvPr/>
          </p:nvCxnSpPr>
          <p:spPr>
            <a:xfrm>
              <a:off x="6261216" y="1196166"/>
              <a:ext cx="0" cy="39191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1BCDAB1-225A-3618-2C38-896320591B59}"/>
                </a:ext>
              </a:extLst>
            </p:cNvPr>
            <p:cNvCxnSpPr>
              <a:cxnSpLocks/>
              <a:stCxn id="44" idx="2"/>
            </p:cNvCxnSpPr>
            <p:nvPr/>
          </p:nvCxnSpPr>
          <p:spPr>
            <a:xfrm flipH="1">
              <a:off x="1404560" y="1808443"/>
              <a:ext cx="1" cy="576565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9351160F-5375-2F99-8505-F314EEADA4DE}"/>
                </a:ext>
              </a:extLst>
            </p:cNvPr>
            <p:cNvSpPr/>
            <p:nvPr/>
          </p:nvSpPr>
          <p:spPr>
            <a:xfrm>
              <a:off x="1151961" y="1594933"/>
              <a:ext cx="505199" cy="21351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00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en-GB" sz="1000" baseline="300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A3EE692-D402-181C-1EA3-5CBBA6DF6A8E}"/>
                </a:ext>
              </a:extLst>
            </p:cNvPr>
            <p:cNvCxnSpPr>
              <a:cxnSpLocks/>
            </p:cNvCxnSpPr>
            <p:nvPr/>
          </p:nvCxnSpPr>
          <p:spPr>
            <a:xfrm>
              <a:off x="1969710" y="2011182"/>
              <a:ext cx="0" cy="373826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ACB96193-C555-C726-63D4-CE733949E4A2}"/>
                </a:ext>
              </a:extLst>
            </p:cNvPr>
            <p:cNvSpPr/>
            <p:nvPr/>
          </p:nvSpPr>
          <p:spPr>
            <a:xfrm>
              <a:off x="1487489" y="1895331"/>
              <a:ext cx="972000" cy="305451"/>
            </a:xfrm>
            <a:prstGeom prst="roundRect">
              <a:avLst>
                <a:gd name="adj" fmla="val 16894"/>
              </a:avLst>
            </a:prstGeom>
            <a:solidFill>
              <a:schemeClr val="tx2"/>
            </a:solidFill>
            <a:ln w="222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Peri-operative</a:t>
              </a:r>
              <a:b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CT</a:t>
              </a:r>
              <a:r>
                <a:rPr lang="en-GB" sz="1000" baseline="30000" noProof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GB" sz="10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072DC658-BA54-97B2-4EAF-6B108B05EA7C}"/>
                </a:ext>
              </a:extLst>
            </p:cNvPr>
            <p:cNvSpPr/>
            <p:nvPr/>
          </p:nvSpPr>
          <p:spPr>
            <a:xfrm>
              <a:off x="1487489" y="2866881"/>
              <a:ext cx="972000" cy="305451"/>
            </a:xfrm>
            <a:prstGeom prst="roundRect">
              <a:avLst>
                <a:gd name="adj" fmla="val 16894"/>
              </a:avLst>
            </a:prstGeom>
            <a:solidFill>
              <a:schemeClr val="tx2"/>
            </a:solidFill>
            <a:ln w="222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Peri-operative</a:t>
              </a:r>
              <a:b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CT</a:t>
              </a:r>
              <a:r>
                <a:rPr lang="en-GB" sz="1000" baseline="30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8E705B1-0807-D1EE-3D0C-FE26D8842823}"/>
                </a:ext>
              </a:extLst>
            </p:cNvPr>
            <p:cNvCxnSpPr>
              <a:cxnSpLocks/>
            </p:cNvCxnSpPr>
            <p:nvPr/>
          </p:nvCxnSpPr>
          <p:spPr>
            <a:xfrm>
              <a:off x="1969710" y="2493782"/>
              <a:ext cx="0" cy="373826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A841527-2CF3-DD78-A8D2-1BA4F28B2F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4560" y="2675218"/>
              <a:ext cx="1" cy="576565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9850047D-39B2-E1B5-5342-F8751C6E1C14}"/>
                </a:ext>
              </a:extLst>
            </p:cNvPr>
            <p:cNvSpPr/>
            <p:nvPr/>
          </p:nvSpPr>
          <p:spPr>
            <a:xfrm>
              <a:off x="918560" y="3254231"/>
              <a:ext cx="972000" cy="305451"/>
            </a:xfrm>
            <a:prstGeom prst="roundRect">
              <a:avLst>
                <a:gd name="adj" fmla="val 16894"/>
              </a:avLst>
            </a:prstGeom>
            <a:solidFill>
              <a:schemeClr val="tx2"/>
            </a:solidFill>
            <a:ln w="222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“Adjuvant”</a:t>
              </a:r>
            </a:p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CT</a:t>
              </a: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1B03A41A-A4DC-1F58-43EF-023B4C2DF6BE}"/>
                </a:ext>
              </a:extLst>
            </p:cNvPr>
            <p:cNvSpPr/>
            <p:nvPr/>
          </p:nvSpPr>
          <p:spPr>
            <a:xfrm>
              <a:off x="2777265" y="3669360"/>
              <a:ext cx="1890743" cy="37943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400" b="1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Patients’ conditions</a:t>
              </a:r>
              <a:endParaRPr lang="en-GB" sz="1400" baseline="300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D280E99-6A0D-DA4D-E34C-521A2D989A7C}"/>
                </a:ext>
              </a:extLst>
            </p:cNvPr>
            <p:cNvCxnSpPr>
              <a:cxnSpLocks/>
            </p:cNvCxnSpPr>
            <p:nvPr/>
          </p:nvCxnSpPr>
          <p:spPr>
            <a:xfrm>
              <a:off x="6261216" y="1713691"/>
              <a:ext cx="0" cy="39191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17C49013-A447-B597-A65B-F0633F3A6CE6}"/>
                </a:ext>
              </a:extLst>
            </p:cNvPr>
            <p:cNvSpPr/>
            <p:nvPr/>
          </p:nvSpPr>
          <p:spPr>
            <a:xfrm>
              <a:off x="6008617" y="1594933"/>
              <a:ext cx="505199" cy="21351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00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en-GB" sz="1000" baseline="300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DD16264-823C-3D5C-8392-1EB207B7C2AF}"/>
                </a:ext>
              </a:extLst>
            </p:cNvPr>
            <p:cNvCxnSpPr>
              <a:cxnSpLocks/>
            </p:cNvCxnSpPr>
            <p:nvPr/>
          </p:nvCxnSpPr>
          <p:spPr>
            <a:xfrm>
              <a:off x="6261216" y="2204133"/>
              <a:ext cx="0" cy="39191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BCF55912-D2A1-70DD-8E4F-95757A16FB1B}"/>
                </a:ext>
              </a:extLst>
            </p:cNvPr>
            <p:cNvSpPr/>
            <p:nvPr/>
          </p:nvSpPr>
          <p:spPr>
            <a:xfrm>
              <a:off x="5460168" y="2110882"/>
              <a:ext cx="1608074" cy="378000"/>
            </a:xfrm>
            <a:prstGeom prst="roundRect">
              <a:avLst>
                <a:gd name="adj" fmla="val 16894"/>
              </a:avLst>
            </a:prstGeom>
            <a:solidFill>
              <a:schemeClr val="accent1"/>
            </a:solidFill>
            <a:ln w="222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Mismatch repair (MMR)</a:t>
              </a:r>
              <a:b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 microsatellite status</a:t>
              </a:r>
              <a:endParaRPr lang="en-GB" sz="10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6C1EDB1-2102-56ED-DA0C-5C20B88191D1}"/>
                </a:ext>
              </a:extLst>
            </p:cNvPr>
            <p:cNvCxnSpPr>
              <a:cxnSpLocks/>
            </p:cNvCxnSpPr>
            <p:nvPr/>
          </p:nvCxnSpPr>
          <p:spPr>
            <a:xfrm>
              <a:off x="5445125" y="2597379"/>
              <a:ext cx="16380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4E70814-A683-1072-9EE6-E72762C3F80A}"/>
                </a:ext>
              </a:extLst>
            </p:cNvPr>
            <p:cNvCxnSpPr>
              <a:cxnSpLocks/>
            </p:cNvCxnSpPr>
            <p:nvPr/>
          </p:nvCxnSpPr>
          <p:spPr>
            <a:xfrm>
              <a:off x="5458316" y="2596050"/>
              <a:ext cx="0" cy="42078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0325AF4-B2B0-C3DF-6BAD-995808BF4B55}"/>
                </a:ext>
              </a:extLst>
            </p:cNvPr>
            <p:cNvCxnSpPr>
              <a:cxnSpLocks/>
            </p:cNvCxnSpPr>
            <p:nvPr/>
          </p:nvCxnSpPr>
          <p:spPr>
            <a:xfrm>
              <a:off x="7070093" y="2596050"/>
              <a:ext cx="0" cy="42078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06ABFC1C-2757-F9F5-0844-A84CE08CBE25}"/>
                </a:ext>
              </a:extLst>
            </p:cNvPr>
            <p:cNvSpPr/>
            <p:nvPr/>
          </p:nvSpPr>
          <p:spPr>
            <a:xfrm>
              <a:off x="7283607" y="2110882"/>
              <a:ext cx="1890743" cy="37943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222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400" b="1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MMR/MSI status</a:t>
              </a:r>
              <a:endParaRPr lang="en-GB" sz="1400" baseline="300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A94D679F-9530-83D0-E8B9-97937B866DE1}"/>
                </a:ext>
              </a:extLst>
            </p:cNvPr>
            <p:cNvSpPr/>
            <p:nvPr/>
          </p:nvSpPr>
          <p:spPr>
            <a:xfrm>
              <a:off x="3477855" y="4295605"/>
              <a:ext cx="3951972" cy="37943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400" b="1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Primary tumour side and </a:t>
              </a:r>
              <a:r>
                <a:rPr lang="en-GB" sz="1400" b="1" i="1" noProof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RAS/BRAF </a:t>
              </a:r>
              <a:r>
                <a:rPr lang="en-GB" sz="1400" b="1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status</a:t>
              </a:r>
              <a:endParaRPr lang="en-GB" sz="1400" baseline="300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62E1877-AF1D-6477-3C02-21F1DBACCEE3}"/>
                </a:ext>
              </a:extLst>
            </p:cNvPr>
            <p:cNvCxnSpPr>
              <a:cxnSpLocks/>
            </p:cNvCxnSpPr>
            <p:nvPr/>
          </p:nvCxnSpPr>
          <p:spPr>
            <a:xfrm>
              <a:off x="5458316" y="3246925"/>
              <a:ext cx="0" cy="42078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ABB0E40-EE94-8767-358E-C8DBE1A7E98E}"/>
                </a:ext>
              </a:extLst>
            </p:cNvPr>
            <p:cNvCxnSpPr>
              <a:cxnSpLocks/>
            </p:cNvCxnSpPr>
            <p:nvPr/>
          </p:nvCxnSpPr>
          <p:spPr>
            <a:xfrm>
              <a:off x="7070093" y="3246925"/>
              <a:ext cx="0" cy="42078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63B43FBE-6D66-A5E7-E98A-A453139EDB0B}"/>
                </a:ext>
              </a:extLst>
            </p:cNvPr>
            <p:cNvSpPr/>
            <p:nvPr/>
          </p:nvSpPr>
          <p:spPr>
            <a:xfrm>
              <a:off x="5055999" y="3017125"/>
              <a:ext cx="804634" cy="306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00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pMMR</a:t>
              </a:r>
              <a:br>
                <a:rPr lang="en-GB" sz="100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00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 MSS</a:t>
              </a:r>
              <a:endParaRPr lang="en-GB" sz="1000" baseline="300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9F9B5C41-207E-23E7-74A5-FDC4B3FD4BC5}"/>
                </a:ext>
              </a:extLst>
            </p:cNvPr>
            <p:cNvSpPr/>
            <p:nvPr/>
          </p:nvSpPr>
          <p:spPr>
            <a:xfrm>
              <a:off x="6667776" y="3017125"/>
              <a:ext cx="804634" cy="306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00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dMMR</a:t>
              </a:r>
              <a:br>
                <a:rPr lang="en-GB" sz="100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00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 MSI-H</a:t>
              </a:r>
              <a:endParaRPr lang="en-GB" sz="1000" baseline="300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Rounded Rectangle 81">
              <a:extLst>
                <a:ext uri="{FF2B5EF4-FFF2-40B4-BE49-F238E27FC236}">
                  <a16:creationId xmlns:a16="http://schemas.microsoft.com/office/drawing/2014/main" id="{C5B46D8D-2B7B-2732-55C5-4206E0A35E55}"/>
                </a:ext>
              </a:extLst>
            </p:cNvPr>
            <p:cNvSpPr/>
            <p:nvPr/>
          </p:nvSpPr>
          <p:spPr>
            <a:xfrm>
              <a:off x="6171987" y="3669360"/>
              <a:ext cx="1796213" cy="379437"/>
            </a:xfrm>
            <a:prstGeom prst="roundRect">
              <a:avLst>
                <a:gd name="adj" fmla="val 16894"/>
              </a:avLst>
            </a:prstGeom>
            <a:solidFill>
              <a:schemeClr val="tx2"/>
            </a:solidFill>
            <a:ln w="222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100" b="1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Ipilimumab + nivolumab</a:t>
              </a:r>
              <a:endParaRPr lang="en-GB" sz="1100" b="1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8D16E61-6652-74B5-F6A4-13CE0F38CC8F}"/>
                </a:ext>
              </a:extLst>
            </p:cNvPr>
            <p:cNvCxnSpPr>
              <a:cxnSpLocks/>
            </p:cNvCxnSpPr>
            <p:nvPr/>
          </p:nvCxnSpPr>
          <p:spPr>
            <a:xfrm>
              <a:off x="3006725" y="4162654"/>
              <a:ext cx="4901862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9828C84-951B-A647-F0D0-490FF4894B8E}"/>
                </a:ext>
              </a:extLst>
            </p:cNvPr>
            <p:cNvCxnSpPr>
              <a:cxnSpLocks/>
            </p:cNvCxnSpPr>
            <p:nvPr/>
          </p:nvCxnSpPr>
          <p:spPr>
            <a:xfrm>
              <a:off x="3019916" y="4161325"/>
              <a:ext cx="0" cy="28800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A2F3F5C-C543-E5FA-F5C7-0D3A0EF2A6AF}"/>
                </a:ext>
              </a:extLst>
            </p:cNvPr>
            <p:cNvCxnSpPr>
              <a:cxnSpLocks/>
            </p:cNvCxnSpPr>
            <p:nvPr/>
          </p:nvCxnSpPr>
          <p:spPr>
            <a:xfrm>
              <a:off x="2324100" y="4784954"/>
              <a:ext cx="136525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E2009A0-121D-3A31-A087-AE17F8D518F5}"/>
                </a:ext>
              </a:extLst>
            </p:cNvPr>
            <p:cNvCxnSpPr>
              <a:cxnSpLocks/>
            </p:cNvCxnSpPr>
            <p:nvPr/>
          </p:nvCxnSpPr>
          <p:spPr>
            <a:xfrm>
              <a:off x="2337291" y="4783625"/>
              <a:ext cx="0" cy="28800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165E73E-1088-FE41-1811-39E8A9B3D1B4}"/>
                </a:ext>
              </a:extLst>
            </p:cNvPr>
            <p:cNvCxnSpPr>
              <a:cxnSpLocks/>
            </p:cNvCxnSpPr>
            <p:nvPr/>
          </p:nvCxnSpPr>
          <p:spPr>
            <a:xfrm>
              <a:off x="3677141" y="4783625"/>
              <a:ext cx="0" cy="28800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966DE87-454F-5984-D69A-2B2A0FC6D189}"/>
                </a:ext>
              </a:extLst>
            </p:cNvPr>
            <p:cNvCxnSpPr>
              <a:cxnSpLocks/>
            </p:cNvCxnSpPr>
            <p:nvPr/>
          </p:nvCxnSpPr>
          <p:spPr>
            <a:xfrm>
              <a:off x="3019916" y="4510575"/>
              <a:ext cx="0" cy="28800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2427942D-07A8-91AA-21A9-32358247EB4B}"/>
                </a:ext>
              </a:extLst>
            </p:cNvPr>
            <p:cNvSpPr/>
            <p:nvPr/>
          </p:nvSpPr>
          <p:spPr>
            <a:xfrm>
              <a:off x="2755192" y="4461532"/>
              <a:ext cx="505199" cy="21351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00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en-GB" sz="1000" baseline="300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7662DC2-701A-B80B-FC94-5820F074CB40}"/>
                </a:ext>
              </a:extLst>
            </p:cNvPr>
            <p:cNvCxnSpPr>
              <a:cxnSpLocks/>
            </p:cNvCxnSpPr>
            <p:nvPr/>
          </p:nvCxnSpPr>
          <p:spPr>
            <a:xfrm>
              <a:off x="7899891" y="4161325"/>
              <a:ext cx="0" cy="28800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45ED114-2961-7B49-AFFE-1A449C06607A}"/>
                </a:ext>
              </a:extLst>
            </p:cNvPr>
            <p:cNvCxnSpPr>
              <a:cxnSpLocks/>
            </p:cNvCxnSpPr>
            <p:nvPr/>
          </p:nvCxnSpPr>
          <p:spPr>
            <a:xfrm>
              <a:off x="2337291" y="5447200"/>
              <a:ext cx="0" cy="28800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36A444E-FDD4-0C54-609A-61A28BCADAA3}"/>
                </a:ext>
              </a:extLst>
            </p:cNvPr>
            <p:cNvCxnSpPr>
              <a:cxnSpLocks/>
            </p:cNvCxnSpPr>
            <p:nvPr/>
          </p:nvCxnSpPr>
          <p:spPr>
            <a:xfrm>
              <a:off x="3677141" y="5447200"/>
              <a:ext cx="0" cy="28800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0FD8F7C6-5D8B-4998-ADCF-AE94CC8BDE74}"/>
                </a:ext>
              </a:extLst>
            </p:cNvPr>
            <p:cNvSpPr/>
            <p:nvPr/>
          </p:nvSpPr>
          <p:spPr>
            <a:xfrm>
              <a:off x="1776715" y="5080946"/>
              <a:ext cx="1111828" cy="378000"/>
            </a:xfrm>
            <a:prstGeom prst="roundRect">
              <a:avLst>
                <a:gd name="adj" fmla="val 16894"/>
              </a:avLst>
            </a:prstGeom>
            <a:solidFill>
              <a:schemeClr val="accent1"/>
            </a:solidFill>
            <a:ln w="222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Left-sided &amp;</a:t>
              </a:r>
              <a:b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000" i="1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RAS/BRAF </a:t>
              </a: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wt</a:t>
              </a:r>
              <a:endParaRPr lang="en-GB" sz="10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5C298639-6684-BF4C-5264-64575BA15D95}"/>
                </a:ext>
              </a:extLst>
            </p:cNvPr>
            <p:cNvSpPr/>
            <p:nvPr/>
          </p:nvSpPr>
          <p:spPr>
            <a:xfrm>
              <a:off x="3121227" y="5080946"/>
              <a:ext cx="1111828" cy="378000"/>
            </a:xfrm>
            <a:prstGeom prst="roundRect">
              <a:avLst>
                <a:gd name="adj" fmla="val 16894"/>
              </a:avLst>
            </a:prstGeom>
            <a:solidFill>
              <a:schemeClr val="accent1"/>
            </a:solidFill>
            <a:ln w="222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 the others</a:t>
              </a:r>
              <a:endParaRPr lang="en-GB" sz="10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8B34BD66-E9FA-9455-24B5-88D41730C4EE}"/>
                </a:ext>
              </a:extLst>
            </p:cNvPr>
            <p:cNvSpPr/>
            <p:nvPr/>
          </p:nvSpPr>
          <p:spPr>
            <a:xfrm>
              <a:off x="1776715" y="5740649"/>
              <a:ext cx="1111828" cy="378000"/>
            </a:xfrm>
            <a:prstGeom prst="roundRect">
              <a:avLst>
                <a:gd name="adj" fmla="val 16894"/>
              </a:avLst>
            </a:prstGeom>
            <a:solidFill>
              <a:schemeClr val="tx2"/>
            </a:solidFill>
            <a:ln w="222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5-FU/LV plus</a:t>
              </a:r>
              <a:b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anti-EGFR</a:t>
              </a:r>
              <a:endParaRPr lang="en-GB" sz="10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D60C8B56-3B28-97E0-59E4-86EBBAFB92B2}"/>
                </a:ext>
              </a:extLst>
            </p:cNvPr>
            <p:cNvSpPr/>
            <p:nvPr/>
          </p:nvSpPr>
          <p:spPr>
            <a:xfrm>
              <a:off x="3121227" y="5740649"/>
              <a:ext cx="1111828" cy="378000"/>
            </a:xfrm>
            <a:prstGeom prst="roundRect">
              <a:avLst>
                <a:gd name="adj" fmla="val 16894"/>
              </a:avLst>
            </a:prstGeom>
            <a:solidFill>
              <a:schemeClr val="tx2"/>
            </a:solidFill>
            <a:ln w="222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5-FU/LV  or cape</a:t>
              </a:r>
              <a:b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plus bevacizumab</a:t>
              </a:r>
              <a:endParaRPr lang="en-GB" sz="10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2403BD4-F0AB-0931-EC5E-08579F759F11}"/>
                </a:ext>
              </a:extLst>
            </p:cNvPr>
            <p:cNvCxnSpPr>
              <a:cxnSpLocks/>
            </p:cNvCxnSpPr>
            <p:nvPr/>
          </p:nvCxnSpPr>
          <p:spPr>
            <a:xfrm>
              <a:off x="6108160" y="4784954"/>
              <a:ext cx="359464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81258C56-5935-FE88-DED4-D4349CF4D719}"/>
                </a:ext>
              </a:extLst>
            </p:cNvPr>
            <p:cNvCxnSpPr>
              <a:cxnSpLocks/>
            </p:cNvCxnSpPr>
            <p:nvPr/>
          </p:nvCxnSpPr>
          <p:spPr>
            <a:xfrm>
              <a:off x="6121351" y="4783625"/>
              <a:ext cx="0" cy="28800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53F46CC-78A4-5183-B178-16FFF7ABED5E}"/>
                </a:ext>
              </a:extLst>
            </p:cNvPr>
            <p:cNvCxnSpPr>
              <a:cxnSpLocks/>
            </p:cNvCxnSpPr>
            <p:nvPr/>
          </p:nvCxnSpPr>
          <p:spPr>
            <a:xfrm>
              <a:off x="6121351" y="5447200"/>
              <a:ext cx="0" cy="28800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BBA8E8B-E2CA-221B-6EDF-9FB60E16C7E0}"/>
                </a:ext>
              </a:extLst>
            </p:cNvPr>
            <p:cNvCxnSpPr>
              <a:cxnSpLocks/>
            </p:cNvCxnSpPr>
            <p:nvPr/>
          </p:nvCxnSpPr>
          <p:spPr>
            <a:xfrm>
              <a:off x="7899891" y="5447200"/>
              <a:ext cx="0" cy="28800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ounded Rectangle 105">
              <a:extLst>
                <a:ext uri="{FF2B5EF4-FFF2-40B4-BE49-F238E27FC236}">
                  <a16:creationId xmlns:a16="http://schemas.microsoft.com/office/drawing/2014/main" id="{A4B62861-B46E-1FE9-BC3E-0741965463D2}"/>
                </a:ext>
              </a:extLst>
            </p:cNvPr>
            <p:cNvSpPr/>
            <p:nvPr/>
          </p:nvSpPr>
          <p:spPr>
            <a:xfrm>
              <a:off x="5560775" y="5080946"/>
              <a:ext cx="1111828" cy="378000"/>
            </a:xfrm>
            <a:prstGeom prst="roundRect">
              <a:avLst>
                <a:gd name="adj" fmla="val 16894"/>
              </a:avLst>
            </a:prstGeom>
            <a:solidFill>
              <a:schemeClr val="accent1"/>
            </a:solidFill>
            <a:ln w="222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Left-sided &amp;</a:t>
              </a:r>
              <a:b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000" i="1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RAS/BRAF </a:t>
              </a: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wt</a:t>
              </a:r>
              <a:endParaRPr lang="en-GB" sz="10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Rounded Rectangle 106">
              <a:extLst>
                <a:ext uri="{FF2B5EF4-FFF2-40B4-BE49-F238E27FC236}">
                  <a16:creationId xmlns:a16="http://schemas.microsoft.com/office/drawing/2014/main" id="{8D6DF19E-C467-4CE0-C629-9CD1E5406D82}"/>
                </a:ext>
              </a:extLst>
            </p:cNvPr>
            <p:cNvSpPr/>
            <p:nvPr/>
          </p:nvSpPr>
          <p:spPr>
            <a:xfrm>
              <a:off x="7320522" y="5080946"/>
              <a:ext cx="1111828" cy="378000"/>
            </a:xfrm>
            <a:prstGeom prst="roundRect">
              <a:avLst>
                <a:gd name="adj" fmla="val 16894"/>
              </a:avLst>
            </a:prstGeom>
            <a:solidFill>
              <a:schemeClr val="accent1"/>
            </a:solidFill>
            <a:ln w="222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Right-sided and/or</a:t>
              </a:r>
              <a:b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000" i="1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RAS </a:t>
              </a: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mut</a:t>
              </a:r>
              <a:endParaRPr lang="en-GB" sz="10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id="{D5D693D5-2AD2-D1FC-2729-FA4DC9B53717}"/>
                </a:ext>
              </a:extLst>
            </p:cNvPr>
            <p:cNvSpPr/>
            <p:nvPr/>
          </p:nvSpPr>
          <p:spPr>
            <a:xfrm>
              <a:off x="5560775" y="5740649"/>
              <a:ext cx="1111828" cy="378000"/>
            </a:xfrm>
            <a:prstGeom prst="roundRect">
              <a:avLst>
                <a:gd name="adj" fmla="val 16894"/>
              </a:avLst>
            </a:prstGeom>
            <a:solidFill>
              <a:schemeClr val="tx2"/>
            </a:solidFill>
            <a:ln w="222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5-FU/LV plus</a:t>
              </a:r>
              <a:b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anti-EGFR</a:t>
              </a:r>
              <a:endParaRPr lang="en-GB" sz="10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Rounded Rectangle 108">
              <a:extLst>
                <a:ext uri="{FF2B5EF4-FFF2-40B4-BE49-F238E27FC236}">
                  <a16:creationId xmlns:a16="http://schemas.microsoft.com/office/drawing/2014/main" id="{F236BC8F-B06D-53FA-14BB-28793704C1C2}"/>
                </a:ext>
              </a:extLst>
            </p:cNvPr>
            <p:cNvSpPr/>
            <p:nvPr/>
          </p:nvSpPr>
          <p:spPr>
            <a:xfrm>
              <a:off x="7209111" y="5740649"/>
              <a:ext cx="1381558" cy="378000"/>
            </a:xfrm>
            <a:prstGeom prst="roundRect">
              <a:avLst>
                <a:gd name="adj" fmla="val 16894"/>
              </a:avLst>
            </a:prstGeom>
            <a:solidFill>
              <a:schemeClr val="tx2"/>
            </a:solidFill>
            <a:ln w="222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FOLFOXIRI</a:t>
              </a:r>
              <a:r>
                <a:rPr lang="en-GB" sz="1000" baseline="30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plus bev</a:t>
              </a:r>
            </a:p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Doublet plus bev </a:t>
              </a:r>
              <a:endParaRPr lang="en-GB" sz="10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5D9CE4B-0E52-FE41-F7EA-B8D9676B955F}"/>
                </a:ext>
              </a:extLst>
            </p:cNvPr>
            <p:cNvCxnSpPr>
              <a:cxnSpLocks/>
            </p:cNvCxnSpPr>
            <p:nvPr/>
          </p:nvCxnSpPr>
          <p:spPr>
            <a:xfrm>
              <a:off x="7899891" y="4568287"/>
              <a:ext cx="0" cy="503338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AD3E449E-BEAD-9623-1D6E-A953FC21D180}"/>
                </a:ext>
              </a:extLst>
            </p:cNvPr>
            <p:cNvSpPr/>
            <p:nvPr/>
          </p:nvSpPr>
          <p:spPr>
            <a:xfrm>
              <a:off x="7647291" y="4461532"/>
              <a:ext cx="505199" cy="21351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00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en-GB" sz="1000" baseline="300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4962A87E-5408-1DAE-082E-5243658D5991}"/>
                </a:ext>
              </a:extLst>
            </p:cNvPr>
            <p:cNvCxnSpPr>
              <a:cxnSpLocks/>
            </p:cNvCxnSpPr>
            <p:nvPr/>
          </p:nvCxnSpPr>
          <p:spPr>
            <a:xfrm>
              <a:off x="9689781" y="5447200"/>
              <a:ext cx="0" cy="28800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ounded Rectangle 113">
              <a:extLst>
                <a:ext uri="{FF2B5EF4-FFF2-40B4-BE49-F238E27FC236}">
                  <a16:creationId xmlns:a16="http://schemas.microsoft.com/office/drawing/2014/main" id="{A481E864-0C26-7C84-4F35-8E2C09B03228}"/>
                </a:ext>
              </a:extLst>
            </p:cNvPr>
            <p:cNvSpPr/>
            <p:nvPr/>
          </p:nvSpPr>
          <p:spPr>
            <a:xfrm>
              <a:off x="9110412" y="5080946"/>
              <a:ext cx="1111828" cy="378000"/>
            </a:xfrm>
            <a:prstGeom prst="roundRect">
              <a:avLst>
                <a:gd name="adj" fmla="val 16894"/>
              </a:avLst>
            </a:prstGeom>
            <a:solidFill>
              <a:schemeClr val="accent1"/>
            </a:solidFill>
            <a:ln w="222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000" i="1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BRAF</a:t>
              </a: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V600E mut</a:t>
              </a:r>
              <a:endParaRPr lang="en-GB" sz="10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CD68141D-AC7C-D5FE-1CB3-565C5972033C}"/>
                </a:ext>
              </a:extLst>
            </p:cNvPr>
            <p:cNvSpPr/>
            <p:nvPr/>
          </p:nvSpPr>
          <p:spPr>
            <a:xfrm>
              <a:off x="8999001" y="5740649"/>
              <a:ext cx="1381558" cy="378000"/>
            </a:xfrm>
            <a:prstGeom prst="roundRect">
              <a:avLst>
                <a:gd name="adj" fmla="val 16894"/>
              </a:avLst>
            </a:prstGeom>
            <a:solidFill>
              <a:schemeClr val="tx2"/>
            </a:solidFill>
            <a:ln w="222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FOLFOX + EC</a:t>
              </a:r>
              <a:endParaRPr lang="en-GB" sz="10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5D378104-3F31-A875-12CE-FE7120C53970}"/>
                </a:ext>
              </a:extLst>
            </p:cNvPr>
            <p:cNvCxnSpPr>
              <a:cxnSpLocks/>
            </p:cNvCxnSpPr>
            <p:nvPr/>
          </p:nvCxnSpPr>
          <p:spPr>
            <a:xfrm>
              <a:off x="9689781" y="4783625"/>
              <a:ext cx="0" cy="28800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56977FEF-07F1-3A98-516D-E5070A3CD144}"/>
                </a:ext>
              </a:extLst>
            </p:cNvPr>
            <p:cNvSpPr/>
            <p:nvPr/>
          </p:nvSpPr>
          <p:spPr>
            <a:xfrm>
              <a:off x="767408" y="2398146"/>
              <a:ext cx="1296144" cy="305451"/>
            </a:xfrm>
            <a:prstGeom prst="roundRect">
              <a:avLst>
                <a:gd name="adj" fmla="val 16894"/>
              </a:avLst>
            </a:prstGeom>
            <a:solidFill>
              <a:schemeClr val="tx2"/>
            </a:solidFill>
            <a:ln w="222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Surgical resection</a:t>
              </a:r>
              <a:b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0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+/- locoregional tx</a:t>
              </a:r>
              <a:endParaRPr lang="en-GB" sz="10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3F26C77D-D9C0-0F81-1A3C-25D48CBCCC98}"/>
                </a:ext>
              </a:extLst>
            </p:cNvPr>
            <p:cNvSpPr/>
            <p:nvPr/>
          </p:nvSpPr>
          <p:spPr>
            <a:xfrm>
              <a:off x="8849113" y="4835293"/>
              <a:ext cx="1685538" cy="136438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081">
                <a:defRPr/>
              </a:pPr>
              <a:endParaRPr lang="en-GB" sz="1600" noProof="0" dirty="0">
                <a:solidFill>
                  <a:srgbClr val="002060"/>
                </a:solidFill>
                <a:latin typeface="Calibri"/>
              </a:endParaRPr>
            </a:p>
          </p:txBody>
        </p:sp>
        <p:sp>
          <p:nvSpPr>
            <p:cNvPr id="121" name="Rettangolo 7">
              <a:extLst>
                <a:ext uri="{FF2B5EF4-FFF2-40B4-BE49-F238E27FC236}">
                  <a16:creationId xmlns:a16="http://schemas.microsoft.com/office/drawing/2014/main" id="{2AF42B7D-7F13-DD3C-96B3-64471C5DA5A1}"/>
                </a:ext>
              </a:extLst>
            </p:cNvPr>
            <p:cNvSpPr/>
            <p:nvPr/>
          </p:nvSpPr>
          <p:spPr>
            <a:xfrm>
              <a:off x="6103434" y="2791320"/>
              <a:ext cx="1932878" cy="131796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081">
                <a:defRPr/>
              </a:pPr>
              <a:endParaRPr lang="en-GB" sz="1600" noProof="0" dirty="0">
                <a:solidFill>
                  <a:srgbClr val="002060"/>
                </a:solidFill>
                <a:latin typeface="Calibri"/>
              </a:endParaRP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C09626AC-FE7B-2FDB-1C80-80B9A0CB4867}"/>
                </a:ext>
              </a:extLst>
            </p:cNvPr>
            <p:cNvSpPr/>
            <p:nvPr/>
          </p:nvSpPr>
          <p:spPr>
            <a:xfrm>
              <a:off x="4827551" y="3669360"/>
              <a:ext cx="1220080" cy="379437"/>
            </a:xfrm>
            <a:prstGeom prst="roundRect">
              <a:avLst>
                <a:gd name="adj" fmla="val 16894"/>
              </a:avLst>
            </a:prstGeom>
            <a:solidFill>
              <a:schemeClr val="accent1"/>
            </a:solidFill>
            <a:ln w="222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  <a:buClr>
                  <a:schemeClr val="accent1"/>
                </a:buClr>
              </a:pPr>
              <a:r>
                <a:rPr lang="en-GB" sz="11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 for </a:t>
              </a:r>
              <a:br>
                <a:rPr lang="en-GB" sz="11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1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combo CT?</a:t>
              </a:r>
              <a:endParaRPr lang="en-GB" sz="1100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105626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5E4974-0022-A533-EF83-08FFAA2CAEC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7881" y="1053783"/>
            <a:ext cx="10963275" cy="477206"/>
          </a:xfrm>
        </p:spPr>
        <p:txBody>
          <a:bodyPr/>
          <a:lstStyle/>
          <a:p>
            <a:r>
              <a:rPr lang="en-GB" noProof="0" dirty="0"/>
              <a:t>CheckMate 8HW is a randomised, multicentre, open-label phase 3 study</a:t>
            </a:r>
            <a:r>
              <a:rPr lang="en-GB" baseline="30000" noProof="0" dirty="0"/>
              <a:t>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4DFC2E-5972-2F4F-0087-E0D3083B7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noProof="0" dirty="0"/>
              <a:t>CheckMate 8HW – Study Design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2AA68E1-E98D-14E3-1158-DA59E1F97D5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201" y="6304235"/>
            <a:ext cx="10180339" cy="365125"/>
          </a:xfrm>
        </p:spPr>
        <p:txBody>
          <a:bodyPr anchor="b" anchorCtr="0"/>
          <a:lstStyle/>
          <a:p>
            <a:r>
              <a:rPr lang="en-GB" sz="1000" baseline="30000" noProof="0" dirty="0">
                <a:solidFill>
                  <a:schemeClr val="tx2"/>
                </a:solidFill>
              </a:rPr>
              <a:t>a </a:t>
            </a:r>
            <a:r>
              <a:rPr lang="en-GB" sz="1000" noProof="0" dirty="0">
                <a:solidFill>
                  <a:schemeClr val="tx2"/>
                </a:solidFill>
              </a:rPr>
              <a:t>ClinicalTrials.gov. NCT04008030; </a:t>
            </a:r>
            <a:r>
              <a:rPr lang="en-GB" sz="1000" baseline="30000" noProof="0" dirty="0">
                <a:solidFill>
                  <a:schemeClr val="tx2"/>
                </a:solidFill>
              </a:rPr>
              <a:t>b </a:t>
            </a:r>
            <a:r>
              <a:rPr lang="en-GB" sz="1000" noProof="0" dirty="0">
                <a:solidFill>
                  <a:schemeClr val="tx2"/>
                </a:solidFill>
              </a:rPr>
              <a:t>Patients with ≥2 prior lines are randomised only to the NIVO or NIVO + IPI arms; </a:t>
            </a:r>
            <a:r>
              <a:rPr lang="en-GB" sz="1000" baseline="30000" noProof="0" dirty="0">
                <a:solidFill>
                  <a:schemeClr val="tx2"/>
                </a:solidFill>
              </a:rPr>
              <a:t>c </a:t>
            </a:r>
            <a:r>
              <a:rPr lang="en-GB" sz="1000" noProof="0" dirty="0">
                <a:solidFill>
                  <a:schemeClr val="tx2"/>
                </a:solidFill>
              </a:rPr>
              <a:t>Patients can continue NIVO treatment upon early IPI discontinuation; </a:t>
            </a:r>
            <a:r>
              <a:rPr lang="en-GB" sz="1000" baseline="30000" noProof="0" dirty="0">
                <a:solidFill>
                  <a:schemeClr val="tx2"/>
                </a:solidFill>
              </a:rPr>
              <a:t>d </a:t>
            </a:r>
            <a:r>
              <a:rPr lang="en-GB" sz="1000" noProof="0" dirty="0">
                <a:solidFill>
                  <a:schemeClr val="tx2"/>
                </a:solidFill>
              </a:rPr>
              <a:t>Patients receiving investigator’s choice of chemo are eligible to receive NIVO + IPI upon progression (crossover treatment); </a:t>
            </a:r>
            <a:br>
              <a:rPr lang="en-GB" sz="1000" noProof="0" dirty="0">
                <a:solidFill>
                  <a:schemeClr val="tx2"/>
                </a:solidFill>
              </a:rPr>
            </a:br>
            <a:r>
              <a:rPr lang="en-GB" sz="1000" baseline="30000" noProof="0" dirty="0">
                <a:solidFill>
                  <a:schemeClr val="tx2"/>
                </a:solidFill>
              </a:rPr>
              <a:t>e </a:t>
            </a:r>
            <a:r>
              <a:rPr lang="en-GB" sz="1000" noProof="0" dirty="0">
                <a:solidFill>
                  <a:schemeClr val="tx2"/>
                </a:solidFill>
              </a:rPr>
              <a:t>Confirmed using either IHC and/or polymerase chain reaction-based tests; </a:t>
            </a:r>
            <a:r>
              <a:rPr lang="en-GB" sz="1000" baseline="30000" noProof="0" dirty="0">
                <a:solidFill>
                  <a:schemeClr val="tx2"/>
                </a:solidFill>
              </a:rPr>
              <a:t>f </a:t>
            </a:r>
            <a:r>
              <a:rPr lang="en-GB" sz="1000" noProof="0" dirty="0">
                <a:solidFill>
                  <a:schemeClr val="tx2"/>
                </a:solidFill>
              </a:rPr>
              <a:t>Evaluated using RECIST v1.1; </a:t>
            </a:r>
            <a:r>
              <a:rPr lang="en-GB" sz="1000" baseline="30000" noProof="0" dirty="0">
                <a:solidFill>
                  <a:schemeClr val="tx2"/>
                </a:solidFill>
              </a:rPr>
              <a:t>g </a:t>
            </a:r>
            <a:r>
              <a:rPr lang="en-GB" sz="1000" noProof="0" dirty="0">
                <a:solidFill>
                  <a:schemeClr val="tx2"/>
                </a:solidFill>
              </a:rPr>
              <a:t>Time between randomisation and data cutoff among all randomised patients across all 3 treatment arms</a:t>
            </a:r>
          </a:p>
          <a:p>
            <a:r>
              <a:rPr lang="en-GB" sz="1000" noProof="0" dirty="0">
                <a:solidFill>
                  <a:schemeClr val="tx2"/>
                </a:solidFill>
              </a:rPr>
              <a:t>1L, first-line; BICR, blinded independent central review; chemo, chemotherapy; CRC, colorectal cancer; dMMR, deficient mismatch repair; ECOG PS, Eastern Cooperative Oncology Group performance status; FOLFIRI, fluorouracil / leucovorin / irinotecan; HRQoL, health related quality of life; IPI, ipilimumab; IHC, immunohistochemistry; mFOLFOX6, modified fluorouracil / leucovorin / oxaliplatin; MSI‑H, microsatellite instability-high; NIVO, nivolumab; ORR, objective response rate; OS, overall survival; PFS, progression-free survival; Q2/3/4W, every 2/3/4 weeks; R, randomisation; RECIST, Response Evaluation Criteria in Solid Tumours</a:t>
            </a:r>
          </a:p>
          <a:p>
            <a:r>
              <a:rPr lang="en-GB" sz="1000" noProof="0" dirty="0">
                <a:solidFill>
                  <a:schemeClr val="tx2"/>
                </a:solidFill>
              </a:rPr>
              <a:t>André T, et al. J Clin Oncol. 43(Number 4_suppl; abstract LBA143) [ASCO GI 2025; oral presentation]; André T, et al. Lancet. 2025;405:383-395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6DB670-74AC-8E78-CA3D-E45ED4E99A6F}"/>
              </a:ext>
            </a:extLst>
          </p:cNvPr>
          <p:cNvCxnSpPr>
            <a:cxnSpLocks/>
          </p:cNvCxnSpPr>
          <p:nvPr/>
        </p:nvCxnSpPr>
        <p:spPr>
          <a:xfrm>
            <a:off x="4407701" y="2086214"/>
            <a:ext cx="513610" cy="0"/>
          </a:xfrm>
          <a:prstGeom prst="line">
            <a:avLst/>
          </a:prstGeom>
          <a:ln w="2540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5F4E3AC-4636-0541-0D79-28E03DF3BD6C}"/>
              </a:ext>
            </a:extLst>
          </p:cNvPr>
          <p:cNvSpPr/>
          <p:nvPr/>
        </p:nvSpPr>
        <p:spPr>
          <a:xfrm>
            <a:off x="4930864" y="1844824"/>
            <a:ext cx="3456000" cy="482780"/>
          </a:xfrm>
          <a:prstGeom prst="roundRect">
            <a:avLst>
              <a:gd name="adj" fmla="val 16894"/>
            </a:avLst>
          </a:prstGeom>
          <a:solidFill>
            <a:schemeClr val="accent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chemeClr val="accent1"/>
              </a:buClr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NIVO 240 mg Q2W for 6 doses,</a:t>
            </a:r>
            <a:b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followed by NIVO 480 mg Q4W</a:t>
            </a:r>
            <a:r>
              <a:rPr lang="en-GB" sz="1200" b="1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sz="1200" baseline="300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1296C9-350B-9787-90B2-92D36BD8CA71}"/>
              </a:ext>
            </a:extLst>
          </p:cNvPr>
          <p:cNvCxnSpPr>
            <a:cxnSpLocks/>
          </p:cNvCxnSpPr>
          <p:nvPr/>
        </p:nvCxnSpPr>
        <p:spPr>
          <a:xfrm>
            <a:off x="4407701" y="3279747"/>
            <a:ext cx="513610" cy="0"/>
          </a:xfrm>
          <a:prstGeom prst="line">
            <a:avLst/>
          </a:prstGeom>
          <a:ln w="2540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55E7D7F-72B1-68F3-3667-BF60C668474C}"/>
              </a:ext>
            </a:extLst>
          </p:cNvPr>
          <p:cNvSpPr/>
          <p:nvPr/>
        </p:nvSpPr>
        <p:spPr>
          <a:xfrm>
            <a:off x="8527010" y="1844824"/>
            <a:ext cx="3064948" cy="2304256"/>
          </a:xfrm>
          <a:prstGeom prst="roundRect">
            <a:avLst>
              <a:gd name="adj" fmla="val 6673"/>
            </a:avLst>
          </a:prstGeom>
          <a:solidFill>
            <a:schemeClr val="accent6">
              <a:lumMod val="20000"/>
              <a:lumOff val="80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accent1"/>
              </a:buClr>
            </a:pPr>
            <a:r>
              <a:rPr lang="en-GB" sz="11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 primary endpoints in patients with centrally confirmed MSI-H/dMMR status</a:t>
            </a:r>
            <a:r>
              <a:rPr lang="en-GB" sz="1100" b="1" baseline="30000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1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PFS by BICR</a:t>
            </a:r>
            <a:r>
              <a:rPr lang="en-GB" sz="1100" baseline="300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1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(NIVO + IPI vs chemo in the 1L setting)</a:t>
            </a:r>
          </a:p>
          <a:p>
            <a:pPr marL="171450" indent="-171450"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PFS by BICR</a:t>
            </a:r>
            <a:r>
              <a:rPr lang="en-GB" sz="1100" baseline="300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1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(NIVO + IPI vs NIVO </a:t>
            </a:r>
            <a:br>
              <a:rPr lang="en-GB" sz="1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all lines)</a:t>
            </a:r>
          </a:p>
          <a:p>
            <a:pPr>
              <a:spcBef>
                <a:spcPts val="200"/>
              </a:spcBef>
              <a:buClr>
                <a:schemeClr val="accent1"/>
              </a:buClr>
            </a:pPr>
            <a:r>
              <a:rPr lang="en-GB" sz="11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select endpoints:</a:t>
            </a:r>
          </a:p>
          <a:p>
            <a:pPr marL="171450" indent="-171450"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</a:p>
          <a:p>
            <a:pPr marL="171450" indent="-171450"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ORR by BICR</a:t>
            </a:r>
            <a:r>
              <a:rPr lang="en-GB" sz="1100" baseline="300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1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(NIVO + IPI vs NIVO across all lines)</a:t>
            </a:r>
          </a:p>
          <a:p>
            <a:pPr marL="171450" indent="-171450"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HRQoL</a:t>
            </a:r>
          </a:p>
          <a:p>
            <a:pPr marL="171450" indent="-171450"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F3771C-5530-3E1F-3B14-7069F8313C8A}"/>
              </a:ext>
            </a:extLst>
          </p:cNvPr>
          <p:cNvSpPr txBox="1"/>
          <p:nvPr/>
        </p:nvSpPr>
        <p:spPr>
          <a:xfrm>
            <a:off x="4957082" y="3646265"/>
            <a:ext cx="342392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Treatment until disease progression, </a:t>
            </a:r>
            <a:br>
              <a:rPr lang="en-GB" sz="11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1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unacceptable toxicity, withdrawal of consent </a:t>
            </a:r>
            <a:br>
              <a:rPr lang="en-GB" sz="11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1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(all arms), or a maximum treatment duration</a:t>
            </a:r>
            <a:br>
              <a:rPr lang="en-GB" sz="11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100" noProof="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of 2 years (NIVO and NIVO + IPI arms only)</a:t>
            </a:r>
            <a:endParaRPr lang="en-GB" sz="1100" baseline="30000" noProof="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4DA2AFF-34EE-313F-261D-51C8C0DA6377}"/>
              </a:ext>
            </a:extLst>
          </p:cNvPr>
          <p:cNvSpPr/>
          <p:nvPr/>
        </p:nvSpPr>
        <p:spPr>
          <a:xfrm>
            <a:off x="4930864" y="2441591"/>
            <a:ext cx="3456000" cy="482780"/>
          </a:xfrm>
          <a:prstGeom prst="roundRect">
            <a:avLst>
              <a:gd name="adj" fmla="val 16894"/>
            </a:avLst>
          </a:prstGeom>
          <a:solidFill>
            <a:schemeClr val="tx2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90000"/>
              </a:lnSpc>
              <a:buClr>
                <a:schemeClr val="accent1"/>
              </a:buClr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NIVO 240 mg + IPI 1 mg/kg Q3W for 4 doses,</a:t>
            </a:r>
            <a:r>
              <a:rPr lang="en-GB" sz="1200" b="1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b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followed by NIVO 480 mg Q4W</a:t>
            </a:r>
            <a:r>
              <a:rPr lang="en-GB" sz="1200" b="1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sz="1200" baseline="300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0FE3CC0-075A-3C9F-E5C5-AC14E2933CFA}"/>
              </a:ext>
            </a:extLst>
          </p:cNvPr>
          <p:cNvSpPr/>
          <p:nvPr/>
        </p:nvSpPr>
        <p:spPr>
          <a:xfrm>
            <a:off x="4930864" y="3038357"/>
            <a:ext cx="3456000" cy="482780"/>
          </a:xfrm>
          <a:prstGeom prst="roundRect">
            <a:avLst>
              <a:gd name="adj" fmla="val 16894"/>
            </a:avLst>
          </a:prstGeom>
          <a:solidFill>
            <a:schemeClr val="accent6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chemeClr val="accent1"/>
              </a:buClr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Investigator’s choice chemo</a:t>
            </a:r>
            <a:r>
              <a:rPr lang="en-GB" sz="1200" b="1" baseline="30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(mFOLFOX6 or FOLFIRI ± bevacizumab or cetuximab)</a:t>
            </a:r>
            <a:endParaRPr lang="en-GB" sz="1200" baseline="300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888FEF8-B4D0-6FBF-C193-04F9C2868F7A}"/>
              </a:ext>
            </a:extLst>
          </p:cNvPr>
          <p:cNvCxnSpPr>
            <a:cxnSpLocks/>
          </p:cNvCxnSpPr>
          <p:nvPr/>
        </p:nvCxnSpPr>
        <p:spPr>
          <a:xfrm>
            <a:off x="2796842" y="2682981"/>
            <a:ext cx="2124469" cy="0"/>
          </a:xfrm>
          <a:prstGeom prst="line">
            <a:avLst/>
          </a:prstGeom>
          <a:ln w="2540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B1B3E89-33FF-AD5C-878C-ADF141FDD24E}"/>
              </a:ext>
            </a:extLst>
          </p:cNvPr>
          <p:cNvSpPr/>
          <p:nvPr/>
        </p:nvSpPr>
        <p:spPr>
          <a:xfrm>
            <a:off x="620184" y="1964308"/>
            <a:ext cx="2988000" cy="1411271"/>
          </a:xfrm>
          <a:prstGeom prst="roundRect">
            <a:avLst>
              <a:gd name="adj" fmla="val 10093"/>
            </a:avLst>
          </a:prstGeom>
          <a:solidFill>
            <a:schemeClr val="bg1"/>
          </a:solidFill>
          <a:ln w="2222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  <a:spcAft>
                <a:spcPts val="200"/>
              </a:spcAft>
              <a:buClr>
                <a:schemeClr val="accent1"/>
              </a:buClr>
            </a:pPr>
            <a:r>
              <a:rPr lang="en-GB" sz="12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eligibility criteria:</a:t>
            </a:r>
          </a:p>
          <a:p>
            <a:pPr marL="133350" indent="-133350"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Histologically confirmed unresectable or metastatic CRC</a:t>
            </a:r>
          </a:p>
          <a:p>
            <a:pPr marL="133350" indent="-133350"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MSI-H/dMMR status by local testing</a:t>
            </a:r>
          </a:p>
          <a:p>
            <a:pPr marL="133350" indent="-133350"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Immunotherapy-naïve </a:t>
            </a:r>
          </a:p>
          <a:p>
            <a:pPr marL="133350" indent="-133350"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ECOG PS 0 or 1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23E441D-53C9-E8F8-5E2D-AD6B3A39AFF3}"/>
              </a:ext>
            </a:extLst>
          </p:cNvPr>
          <p:cNvCxnSpPr>
            <a:cxnSpLocks/>
          </p:cNvCxnSpPr>
          <p:nvPr/>
        </p:nvCxnSpPr>
        <p:spPr>
          <a:xfrm flipV="1">
            <a:off x="4407701" y="2073403"/>
            <a:ext cx="0" cy="1219308"/>
          </a:xfrm>
          <a:prstGeom prst="line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8D45D0D0-6DEC-3CF0-7596-228015336B99}"/>
              </a:ext>
            </a:extLst>
          </p:cNvPr>
          <p:cNvSpPr/>
          <p:nvPr/>
        </p:nvSpPr>
        <p:spPr>
          <a:xfrm>
            <a:off x="3719736" y="2397936"/>
            <a:ext cx="561607" cy="56160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b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1" noProof="0" dirty="0">
                <a:latin typeface="Arial" panose="020B0604020202020204" pitchFamily="34" charset="0"/>
                <a:cs typeface="Arial" panose="020B0604020202020204" pitchFamily="34" charset="0"/>
              </a:rPr>
              <a:t>2:2:1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0711B0A-E87A-A490-26C3-062BF312EE0A}"/>
              </a:ext>
            </a:extLst>
          </p:cNvPr>
          <p:cNvSpPr/>
          <p:nvPr/>
        </p:nvSpPr>
        <p:spPr>
          <a:xfrm>
            <a:off x="620184" y="3527531"/>
            <a:ext cx="2988000" cy="765565"/>
          </a:xfrm>
          <a:prstGeom prst="roundRect">
            <a:avLst>
              <a:gd name="adj" fmla="val 15549"/>
            </a:avLst>
          </a:prstGeom>
          <a:solidFill>
            <a:schemeClr val="bg1"/>
          </a:solidFill>
          <a:ln w="2222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  <a:spcAft>
                <a:spcPts val="200"/>
              </a:spcAft>
              <a:buClr>
                <a:schemeClr val="accent1"/>
              </a:buClr>
            </a:pPr>
            <a:r>
              <a:rPr lang="en-GB" sz="12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Stratification factors:</a:t>
            </a:r>
          </a:p>
          <a:p>
            <a:pPr marL="133350" indent="-133350"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lines of treatment (0 vs 1 vs ≥2)</a:t>
            </a:r>
          </a:p>
          <a:p>
            <a:pPr marL="133350" indent="-133350">
              <a:lnSpc>
                <a:spcPct val="95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tumour location (right vs left)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11636B-7F78-5359-5350-F6CCB212A4FD}"/>
              </a:ext>
            </a:extLst>
          </p:cNvPr>
          <p:cNvSpPr txBox="1"/>
          <p:nvPr/>
        </p:nvSpPr>
        <p:spPr>
          <a:xfrm>
            <a:off x="4344999" y="1893971"/>
            <a:ext cx="61208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b="1" noProof="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N=353</a:t>
            </a:r>
            <a:endParaRPr lang="en-GB" sz="1000" b="1" baseline="30000" noProof="0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5F57CA-957D-EDDC-15AF-7ECC2E9AF7D2}"/>
              </a:ext>
            </a:extLst>
          </p:cNvPr>
          <p:cNvSpPr txBox="1"/>
          <p:nvPr/>
        </p:nvSpPr>
        <p:spPr>
          <a:xfrm>
            <a:off x="4344999" y="2490738"/>
            <a:ext cx="61208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b="1" noProof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N=354</a:t>
            </a:r>
            <a:endParaRPr lang="en-GB" sz="1000" b="1" baseline="30000" noProof="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AF456D-A3A2-6568-0560-CD1C74AA7D0D}"/>
              </a:ext>
            </a:extLst>
          </p:cNvPr>
          <p:cNvSpPr txBox="1"/>
          <p:nvPr/>
        </p:nvSpPr>
        <p:spPr>
          <a:xfrm>
            <a:off x="4344999" y="3097130"/>
            <a:ext cx="61208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b="1" noProof="0" dirty="0">
                <a:solidFill>
                  <a:schemeClr val="accent6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N=132</a:t>
            </a:r>
            <a:endParaRPr lang="en-GB" sz="1000" b="1" baseline="30000" noProof="0" dirty="0">
              <a:solidFill>
                <a:schemeClr val="accent6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98C7EE-9AA9-1339-4302-84C00413BF40}"/>
              </a:ext>
            </a:extLst>
          </p:cNvPr>
          <p:cNvSpPr/>
          <p:nvPr/>
        </p:nvSpPr>
        <p:spPr>
          <a:xfrm>
            <a:off x="8760303" y="2597739"/>
            <a:ext cx="2664000" cy="3780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8B3895-D029-6763-F929-C30AF8473224}"/>
              </a:ext>
            </a:extLst>
          </p:cNvPr>
          <p:cNvSpPr/>
          <p:nvPr/>
        </p:nvSpPr>
        <p:spPr>
          <a:xfrm>
            <a:off x="8760303" y="3165630"/>
            <a:ext cx="2664000" cy="73799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11A5587B-5495-4046-19C1-98D64A0A9511}"/>
              </a:ext>
            </a:extLst>
          </p:cNvPr>
          <p:cNvSpPr txBox="1">
            <a:spLocks/>
          </p:cNvSpPr>
          <p:nvPr/>
        </p:nvSpPr>
        <p:spPr>
          <a:xfrm>
            <a:off x="675123" y="4593209"/>
            <a:ext cx="10963275" cy="6435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14375" indent="-257175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noProof="0" dirty="0"/>
              <a:t>At data cutoff (August 28, 2024), the median follow-up</a:t>
            </a:r>
            <a:r>
              <a:rPr lang="en-GB" sz="1600" baseline="30000" noProof="0" dirty="0"/>
              <a:t>g</a:t>
            </a:r>
            <a:r>
              <a:rPr lang="en-GB" sz="1600" noProof="0" dirty="0"/>
              <a:t> was 47.0 months (range, 16.7-60.5)</a:t>
            </a:r>
            <a:endParaRPr lang="en-GB" sz="1600" baseline="30000" noProof="0" dirty="0"/>
          </a:p>
        </p:txBody>
      </p:sp>
    </p:spTree>
    <p:extLst>
      <p:ext uri="{BB962C8B-B14F-4D97-AF65-F5344CB8AC3E}">
        <p14:creationId xmlns:p14="http://schemas.microsoft.com/office/powerpoint/2010/main" val="265827692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09E5C37-B529-3AA1-D58B-484E04E4C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122498"/>
            <a:ext cx="10972800" cy="702470"/>
          </a:xfrm>
        </p:spPr>
        <p:txBody>
          <a:bodyPr/>
          <a:lstStyle/>
          <a:p>
            <a:r>
              <a:rPr lang="en-GB" noProof="0" dirty="0"/>
              <a:t>Progression-free survival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DF9D2E-4E9C-E795-424F-447B31418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noProof="0" dirty="0"/>
              <a:t>CheckMate 8HW: Nivo +/- Ipi across all lines of therapy in </a:t>
            </a:r>
            <a:r>
              <a:rPr lang="en-GB" cap="none" noProof="0" dirty="0" err="1"/>
              <a:t>d</a:t>
            </a:r>
            <a:r>
              <a:rPr lang="en-GB" noProof="0" dirty="0" err="1"/>
              <a:t>MMR</a:t>
            </a:r>
            <a:r>
              <a:rPr lang="en-GB" noProof="0" dirty="0"/>
              <a:t>/MSI-h </a:t>
            </a:r>
            <a:r>
              <a:rPr lang="en-GB" cap="none" noProof="0" dirty="0"/>
              <a:t>m</a:t>
            </a:r>
            <a:r>
              <a:rPr lang="en-GB" noProof="0" dirty="0"/>
              <a:t>CRC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64A3734-7B92-FA29-B1E3-1A0D28F6B4F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anchor="b"/>
          <a:lstStyle/>
          <a:p>
            <a:r>
              <a:rPr lang="en-GB" sz="1050" spc="0" baseline="30000" noProof="0" dirty="0">
                <a:solidFill>
                  <a:schemeClr val="tx2"/>
                </a:solidFill>
              </a:rPr>
              <a:t>a</a:t>
            </a:r>
            <a:r>
              <a:rPr lang="en-GB" sz="1050" spc="0" noProof="0" dirty="0">
                <a:solidFill>
                  <a:schemeClr val="tx2"/>
                </a:solidFill>
              </a:rPr>
              <a:t> Per BICR; </a:t>
            </a:r>
            <a:r>
              <a:rPr lang="en-GB" sz="1050" spc="0" baseline="30000" noProof="0" dirty="0">
                <a:solidFill>
                  <a:schemeClr val="tx2"/>
                </a:solidFill>
              </a:rPr>
              <a:t>b</a:t>
            </a:r>
            <a:r>
              <a:rPr lang="en-GB" sz="1050" spc="0" noProof="0" dirty="0">
                <a:solidFill>
                  <a:schemeClr val="tx2"/>
                </a:solidFill>
              </a:rPr>
              <a:t> Boundary for statistical significance: p&lt;0.0095</a:t>
            </a:r>
          </a:p>
          <a:p>
            <a:r>
              <a:rPr lang="en-GB" sz="1050" spc="0" noProof="0" dirty="0">
                <a:solidFill>
                  <a:schemeClr val="tx2"/>
                </a:solidFill>
              </a:rPr>
              <a:t>BICR, blinded independent central review; CI, confidence interval; dMMR, deficient mismatch repair; HR, hazard ratio; IPI, ipilimumab; mCRC, metastatic colorectal cancer; mo, months; MSI-H, microsatellite instability-high; NE, not evaluable; NIVO, nivolumab; NR, not reached; PFS, progression-free survival</a:t>
            </a:r>
          </a:p>
          <a:p>
            <a:r>
              <a:rPr lang="en-GB" sz="1050" noProof="0" dirty="0">
                <a:solidFill>
                  <a:schemeClr val="tx2"/>
                </a:solidFill>
              </a:rPr>
              <a:t>André T, et al. J Clin Oncol. 43(4_suppl; abstract LBA143) [ASCO GI 2025; oral presentation]; </a:t>
            </a:r>
            <a:r>
              <a:rPr lang="en-GB" sz="1050" spc="0" noProof="0" dirty="0">
                <a:solidFill>
                  <a:schemeClr val="tx2"/>
                </a:solidFill>
              </a:rPr>
              <a:t>André T, et al. Lancet. 2025;405:383-395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BA5513B-7D6F-5CBF-8558-B0B4234259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89570"/>
              </p:ext>
            </p:extLst>
          </p:nvPr>
        </p:nvGraphicFramePr>
        <p:xfrm>
          <a:off x="8420631" y="1234073"/>
          <a:ext cx="3239267" cy="113715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518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4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fontAlgn="auto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GB" sz="10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Centrally confirmed </a:t>
                      </a:r>
                      <a:br>
                        <a:rPr lang="en-GB" sz="10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</a:br>
                      <a:r>
                        <a:rPr lang="en-GB" sz="10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MSI-H/dMMR</a:t>
                      </a:r>
                    </a:p>
                  </a:txBody>
                  <a:tcPr marL="0" marR="0" marT="35991" marB="359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0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NIVO + IPI </a:t>
                      </a:r>
                    </a:p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0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(N=296)</a:t>
                      </a:r>
                      <a:endParaRPr lang="en-GB" sz="1000" b="1" kern="1200" baseline="300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1416" marR="91416" marT="27425" marB="274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0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NIVO</a:t>
                      </a:r>
                    </a:p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0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(N=286)</a:t>
                      </a:r>
                      <a:endParaRPr lang="en-GB" sz="1000" b="1" baseline="300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1416" marR="91416" marT="27425" marB="274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0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Median PFS, mo</a:t>
                      </a:r>
                      <a:r>
                        <a:rPr lang="en-GB" sz="1000" b="1" baseline="300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a</a:t>
                      </a:r>
                      <a:endParaRPr lang="en-GB" sz="10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39.3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473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11125" indent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0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95% CI</a:t>
                      </a:r>
                    </a:p>
                  </a:txBody>
                  <a:tcPr marL="0" marR="0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53.8-NE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22.1-NE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8687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HR (95% CI)</a:t>
                      </a:r>
                    </a:p>
                  </a:txBody>
                  <a:tcPr marL="0" marR="0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18895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0.62 (0.48-0.81)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218895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95454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Times New Roman"/>
                        <a:cs typeface="Palatino Linotype"/>
                      </a:endParaRPr>
                    </a:p>
                  </a:txBody>
                  <a:tcPr marL="91416" marR="91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11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0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value</a:t>
                      </a:r>
                      <a:r>
                        <a:rPr lang="en-GB" sz="1000" b="1" baseline="300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18895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0.0003</a:t>
                      </a:r>
                    </a:p>
                  </a:txBody>
                  <a:tcPr marL="91392" marR="91392" marT="35991" marB="359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050593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6BA42039-0D91-FAB0-1003-9E6943EBB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339400"/>
              </p:ext>
            </p:extLst>
          </p:nvPr>
        </p:nvGraphicFramePr>
        <p:xfrm>
          <a:off x="447741" y="5533656"/>
          <a:ext cx="11293337" cy="487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742">
                  <a:extLst>
                    <a:ext uri="{9D8B030D-6E8A-4147-A177-3AD203B41FA5}">
                      <a16:colId xmlns:a16="http://schemas.microsoft.com/office/drawing/2014/main" val="761882216"/>
                    </a:ext>
                  </a:extLst>
                </a:gridCol>
                <a:gridCol w="494695">
                  <a:extLst>
                    <a:ext uri="{9D8B030D-6E8A-4147-A177-3AD203B41FA5}">
                      <a16:colId xmlns:a16="http://schemas.microsoft.com/office/drawing/2014/main" val="1278900373"/>
                    </a:ext>
                  </a:extLst>
                </a:gridCol>
                <a:gridCol w="494695">
                  <a:extLst>
                    <a:ext uri="{9D8B030D-6E8A-4147-A177-3AD203B41FA5}">
                      <a16:colId xmlns:a16="http://schemas.microsoft.com/office/drawing/2014/main" val="2559333733"/>
                    </a:ext>
                  </a:extLst>
                </a:gridCol>
                <a:gridCol w="494695">
                  <a:extLst>
                    <a:ext uri="{9D8B030D-6E8A-4147-A177-3AD203B41FA5}">
                      <a16:colId xmlns:a16="http://schemas.microsoft.com/office/drawing/2014/main" val="2898036309"/>
                    </a:ext>
                  </a:extLst>
                </a:gridCol>
                <a:gridCol w="494695">
                  <a:extLst>
                    <a:ext uri="{9D8B030D-6E8A-4147-A177-3AD203B41FA5}">
                      <a16:colId xmlns:a16="http://schemas.microsoft.com/office/drawing/2014/main" val="1994296193"/>
                    </a:ext>
                  </a:extLst>
                </a:gridCol>
                <a:gridCol w="494695">
                  <a:extLst>
                    <a:ext uri="{9D8B030D-6E8A-4147-A177-3AD203B41FA5}">
                      <a16:colId xmlns:a16="http://schemas.microsoft.com/office/drawing/2014/main" val="2505135459"/>
                    </a:ext>
                  </a:extLst>
                </a:gridCol>
                <a:gridCol w="494695">
                  <a:extLst>
                    <a:ext uri="{9D8B030D-6E8A-4147-A177-3AD203B41FA5}">
                      <a16:colId xmlns:a16="http://schemas.microsoft.com/office/drawing/2014/main" val="1666661631"/>
                    </a:ext>
                  </a:extLst>
                </a:gridCol>
                <a:gridCol w="494695">
                  <a:extLst>
                    <a:ext uri="{9D8B030D-6E8A-4147-A177-3AD203B41FA5}">
                      <a16:colId xmlns:a16="http://schemas.microsoft.com/office/drawing/2014/main" val="4156300333"/>
                    </a:ext>
                  </a:extLst>
                </a:gridCol>
                <a:gridCol w="494695">
                  <a:extLst>
                    <a:ext uri="{9D8B030D-6E8A-4147-A177-3AD203B41FA5}">
                      <a16:colId xmlns:a16="http://schemas.microsoft.com/office/drawing/2014/main" val="412600367"/>
                    </a:ext>
                  </a:extLst>
                </a:gridCol>
                <a:gridCol w="494695">
                  <a:extLst>
                    <a:ext uri="{9D8B030D-6E8A-4147-A177-3AD203B41FA5}">
                      <a16:colId xmlns:a16="http://schemas.microsoft.com/office/drawing/2014/main" val="3110586879"/>
                    </a:ext>
                  </a:extLst>
                </a:gridCol>
                <a:gridCol w="494695">
                  <a:extLst>
                    <a:ext uri="{9D8B030D-6E8A-4147-A177-3AD203B41FA5}">
                      <a16:colId xmlns:a16="http://schemas.microsoft.com/office/drawing/2014/main" val="2515059666"/>
                    </a:ext>
                  </a:extLst>
                </a:gridCol>
                <a:gridCol w="494695">
                  <a:extLst>
                    <a:ext uri="{9D8B030D-6E8A-4147-A177-3AD203B41FA5}">
                      <a16:colId xmlns:a16="http://schemas.microsoft.com/office/drawing/2014/main" val="864658471"/>
                    </a:ext>
                  </a:extLst>
                </a:gridCol>
                <a:gridCol w="494695">
                  <a:extLst>
                    <a:ext uri="{9D8B030D-6E8A-4147-A177-3AD203B41FA5}">
                      <a16:colId xmlns:a16="http://schemas.microsoft.com/office/drawing/2014/main" val="3223032389"/>
                    </a:ext>
                  </a:extLst>
                </a:gridCol>
                <a:gridCol w="494695">
                  <a:extLst>
                    <a:ext uri="{9D8B030D-6E8A-4147-A177-3AD203B41FA5}">
                      <a16:colId xmlns:a16="http://schemas.microsoft.com/office/drawing/2014/main" val="3627110677"/>
                    </a:ext>
                  </a:extLst>
                </a:gridCol>
                <a:gridCol w="494695">
                  <a:extLst>
                    <a:ext uri="{9D8B030D-6E8A-4147-A177-3AD203B41FA5}">
                      <a16:colId xmlns:a16="http://schemas.microsoft.com/office/drawing/2014/main" val="2606087829"/>
                    </a:ext>
                  </a:extLst>
                </a:gridCol>
                <a:gridCol w="494695">
                  <a:extLst>
                    <a:ext uri="{9D8B030D-6E8A-4147-A177-3AD203B41FA5}">
                      <a16:colId xmlns:a16="http://schemas.microsoft.com/office/drawing/2014/main" val="553795997"/>
                    </a:ext>
                  </a:extLst>
                </a:gridCol>
                <a:gridCol w="494695">
                  <a:extLst>
                    <a:ext uri="{9D8B030D-6E8A-4147-A177-3AD203B41FA5}">
                      <a16:colId xmlns:a16="http://schemas.microsoft.com/office/drawing/2014/main" val="581475792"/>
                    </a:ext>
                  </a:extLst>
                </a:gridCol>
                <a:gridCol w="494695">
                  <a:extLst>
                    <a:ext uri="{9D8B030D-6E8A-4147-A177-3AD203B41FA5}">
                      <a16:colId xmlns:a16="http://schemas.microsoft.com/office/drawing/2014/main" val="3241973877"/>
                    </a:ext>
                  </a:extLst>
                </a:gridCol>
                <a:gridCol w="494695">
                  <a:extLst>
                    <a:ext uri="{9D8B030D-6E8A-4147-A177-3AD203B41FA5}">
                      <a16:colId xmlns:a16="http://schemas.microsoft.com/office/drawing/2014/main" val="121813748"/>
                    </a:ext>
                  </a:extLst>
                </a:gridCol>
                <a:gridCol w="494695">
                  <a:extLst>
                    <a:ext uri="{9D8B030D-6E8A-4147-A177-3AD203B41FA5}">
                      <a16:colId xmlns:a16="http://schemas.microsoft.com/office/drawing/2014/main" val="2015395959"/>
                    </a:ext>
                  </a:extLst>
                </a:gridCol>
                <a:gridCol w="494695">
                  <a:extLst>
                    <a:ext uri="{9D8B030D-6E8A-4147-A177-3AD203B41FA5}">
                      <a16:colId xmlns:a16="http://schemas.microsoft.com/office/drawing/2014/main" val="3108113467"/>
                    </a:ext>
                  </a:extLst>
                </a:gridCol>
                <a:gridCol w="494695">
                  <a:extLst>
                    <a:ext uri="{9D8B030D-6E8A-4147-A177-3AD203B41FA5}">
                      <a16:colId xmlns:a16="http://schemas.microsoft.com/office/drawing/2014/main" val="308804647"/>
                    </a:ext>
                  </a:extLst>
                </a:gridCol>
              </a:tblGrid>
              <a:tr h="174546">
                <a:tc>
                  <a:txBody>
                    <a:bodyPr/>
                    <a:lstStyle/>
                    <a:p>
                      <a:r>
                        <a:rPr lang="en-GB" sz="1000" b="1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NIVO + IPI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296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 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122917"/>
                  </a:ext>
                </a:extLst>
              </a:tr>
              <a:tr h="174546">
                <a:tc>
                  <a:txBody>
                    <a:bodyPr/>
                    <a:lstStyle/>
                    <a:p>
                      <a:r>
                        <a:rPr lang="en-GB" sz="1000" b="1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NIVO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16" marR="91416" marT="45708" marB="4570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44350"/>
                  </a:ext>
                </a:extLst>
              </a:tr>
            </a:tbl>
          </a:graphicData>
        </a:graphic>
      </p:graphicFrame>
      <p:sp>
        <p:nvSpPr>
          <p:cNvPr id="21" name="Rectangle 75">
            <a:extLst>
              <a:ext uri="{FF2B5EF4-FFF2-40B4-BE49-F238E27FC236}">
                <a16:creationId xmlns:a16="http://schemas.microsoft.com/office/drawing/2014/main" id="{24CFF7A4-1626-43E3-CA50-BF7ED6D60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041" y="2021889"/>
            <a:ext cx="927064" cy="21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126">
              <a:defRPr/>
            </a:pPr>
            <a:r>
              <a:rPr lang="en-GB" sz="1400" b="1" noProof="0" dirty="0">
                <a:cs typeface="Arial" panose="020B0604020202020204" pitchFamily="34" charset="0"/>
              </a:rPr>
              <a:t>12-mo rate</a:t>
            </a:r>
            <a:endParaRPr lang="en-GB" sz="2399" b="1" noProof="0" dirty="0"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BAD94B3-9D39-F623-9C92-81633F12E2D3}"/>
              </a:ext>
            </a:extLst>
          </p:cNvPr>
          <p:cNvCxnSpPr>
            <a:cxnSpLocks/>
          </p:cNvCxnSpPr>
          <p:nvPr/>
        </p:nvCxnSpPr>
        <p:spPr>
          <a:xfrm>
            <a:off x="3502536" y="2629034"/>
            <a:ext cx="0" cy="2349503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75">
            <a:extLst>
              <a:ext uri="{FF2B5EF4-FFF2-40B4-BE49-F238E27FC236}">
                <a16:creationId xmlns:a16="http://schemas.microsoft.com/office/drawing/2014/main" id="{D569DB3E-5B1F-B340-6BDF-AD0DD2D05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357" y="2372813"/>
            <a:ext cx="3590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126">
              <a:defRPr/>
            </a:pPr>
            <a:r>
              <a:rPr lang="en-GB" sz="1400" b="1" noProof="0" dirty="0">
                <a:solidFill>
                  <a:schemeClr val="tx2"/>
                </a:solidFill>
                <a:cs typeface="Arial" panose="020B0604020202020204" pitchFamily="34" charset="0"/>
              </a:rPr>
              <a:t>76%</a:t>
            </a:r>
            <a:endParaRPr lang="en-GB" sz="2399" b="1" noProof="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24" name="Rectangle 75">
            <a:extLst>
              <a:ext uri="{FF2B5EF4-FFF2-40B4-BE49-F238E27FC236}">
                <a16:creationId xmlns:a16="http://schemas.microsoft.com/office/drawing/2014/main" id="{767B61C8-3E0B-61E6-5AA9-BCF3F3410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7493" y="3132982"/>
            <a:ext cx="3590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126">
              <a:defRPr/>
            </a:pPr>
            <a:r>
              <a:rPr lang="en-GB" sz="1400" b="1" noProof="0" dirty="0">
                <a:solidFill>
                  <a:schemeClr val="accent1"/>
                </a:solidFill>
                <a:cs typeface="Arial" panose="020B0604020202020204" pitchFamily="34" charset="0"/>
              </a:rPr>
              <a:t>63%</a:t>
            </a:r>
            <a:endParaRPr lang="en-GB" sz="2399" b="1" noProof="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5" name="Rectangle 75">
            <a:extLst>
              <a:ext uri="{FF2B5EF4-FFF2-40B4-BE49-F238E27FC236}">
                <a16:creationId xmlns:a16="http://schemas.microsoft.com/office/drawing/2014/main" id="{E2E4AFE5-4986-F15D-6175-3FF5F413D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615" y="2136695"/>
            <a:ext cx="927064" cy="21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126">
              <a:defRPr/>
            </a:pPr>
            <a:r>
              <a:rPr lang="en-GB" sz="1400" b="1" noProof="0" dirty="0">
                <a:cs typeface="Arial" panose="020B0604020202020204" pitchFamily="34" charset="0"/>
              </a:rPr>
              <a:t>24-mo rate</a:t>
            </a:r>
            <a:endParaRPr lang="en-GB" sz="2399" b="1" noProof="0" dirty="0">
              <a:cs typeface="Arial" panose="020B0604020202020204" pitchFamily="34" charset="0"/>
            </a:endParaRPr>
          </a:p>
        </p:txBody>
      </p:sp>
      <p:sp>
        <p:nvSpPr>
          <p:cNvPr id="26" name="Rectangle 75">
            <a:extLst>
              <a:ext uri="{FF2B5EF4-FFF2-40B4-BE49-F238E27FC236}">
                <a16:creationId xmlns:a16="http://schemas.microsoft.com/office/drawing/2014/main" id="{E770296D-63E8-72C9-15EA-7BACF08D5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3147" y="2225479"/>
            <a:ext cx="927064" cy="21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126">
              <a:defRPr/>
            </a:pPr>
            <a:r>
              <a:rPr lang="en-GB" sz="1400" b="1" noProof="0" dirty="0">
                <a:cs typeface="Arial" panose="020B0604020202020204" pitchFamily="34" charset="0"/>
              </a:rPr>
              <a:t>36-mo rate</a:t>
            </a:r>
            <a:endParaRPr lang="en-GB" sz="2399" b="1" noProof="0" dirty="0"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F36560-0E83-239F-C612-E061B3EBA102}"/>
              </a:ext>
            </a:extLst>
          </p:cNvPr>
          <p:cNvSpPr txBox="1"/>
          <p:nvPr/>
        </p:nvSpPr>
        <p:spPr>
          <a:xfrm>
            <a:off x="9367579" y="3108889"/>
            <a:ext cx="1360458" cy="30156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1218621">
              <a:spcBef>
                <a:spcPts val="1200"/>
              </a:spcBef>
              <a:buSzPct val="100000"/>
              <a:defRPr/>
            </a:pPr>
            <a:r>
              <a:rPr lang="en-GB" sz="1400" b="1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NIVO + IPI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C0D0D4-FF87-F955-1FC0-DF5A623A021F}"/>
              </a:ext>
            </a:extLst>
          </p:cNvPr>
          <p:cNvSpPr txBox="1"/>
          <p:nvPr/>
        </p:nvSpPr>
        <p:spPr>
          <a:xfrm>
            <a:off x="9968966" y="3581386"/>
            <a:ext cx="831556" cy="261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defTabSz="1218621">
              <a:spcBef>
                <a:spcPts val="1200"/>
              </a:spcBef>
              <a:buSzPct val="100000"/>
              <a:defRPr/>
            </a:pPr>
            <a:r>
              <a:rPr lang="en-GB" sz="1400" b="1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NIVO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30E53E-EDC3-FA85-63D5-B83A9428CDA0}"/>
              </a:ext>
            </a:extLst>
          </p:cNvPr>
          <p:cNvCxnSpPr>
            <a:cxnSpLocks/>
          </p:cNvCxnSpPr>
          <p:nvPr/>
        </p:nvCxnSpPr>
        <p:spPr>
          <a:xfrm>
            <a:off x="5477991" y="2798707"/>
            <a:ext cx="0" cy="217983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75">
            <a:extLst>
              <a:ext uri="{FF2B5EF4-FFF2-40B4-BE49-F238E27FC236}">
                <a16:creationId xmlns:a16="http://schemas.microsoft.com/office/drawing/2014/main" id="{140CF1AA-4C25-8EF5-87E2-AFA1CF3F2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5422" y="2441294"/>
            <a:ext cx="3590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126">
              <a:defRPr/>
            </a:pPr>
            <a:r>
              <a:rPr lang="en-GB" sz="1400" b="1" noProof="0" dirty="0">
                <a:solidFill>
                  <a:schemeClr val="tx2"/>
                </a:solidFill>
                <a:cs typeface="Arial" panose="020B0604020202020204" pitchFamily="34" charset="0"/>
              </a:rPr>
              <a:t>71%</a:t>
            </a:r>
            <a:endParaRPr lang="en-GB" sz="2399" b="1" noProof="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31" name="Rectangle 75">
            <a:extLst>
              <a:ext uri="{FF2B5EF4-FFF2-40B4-BE49-F238E27FC236}">
                <a16:creationId xmlns:a16="http://schemas.microsoft.com/office/drawing/2014/main" id="{DA2D2C14-0CC6-4CE9-3072-E3B4C5F0A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0934" y="3381547"/>
            <a:ext cx="3590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126">
              <a:defRPr/>
            </a:pPr>
            <a:r>
              <a:rPr lang="en-GB" sz="1400" b="1" noProof="0" dirty="0">
                <a:solidFill>
                  <a:schemeClr val="accent1"/>
                </a:solidFill>
                <a:cs typeface="Arial" panose="020B0604020202020204" pitchFamily="34" charset="0"/>
              </a:rPr>
              <a:t>56%</a:t>
            </a:r>
            <a:endParaRPr lang="en-GB" sz="2399" b="1" noProof="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2CFAEC3-4F5C-F09C-782B-83BAB4AC5A55}"/>
              </a:ext>
            </a:extLst>
          </p:cNvPr>
          <p:cNvCxnSpPr>
            <a:cxnSpLocks/>
          </p:cNvCxnSpPr>
          <p:nvPr/>
        </p:nvCxnSpPr>
        <p:spPr>
          <a:xfrm>
            <a:off x="7442725" y="2884444"/>
            <a:ext cx="0" cy="2098949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75">
            <a:extLst>
              <a:ext uri="{FF2B5EF4-FFF2-40B4-BE49-F238E27FC236}">
                <a16:creationId xmlns:a16="http://schemas.microsoft.com/office/drawing/2014/main" id="{9243CC58-63AF-4EB0-EF20-C3ABA3CE1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143" y="2604873"/>
            <a:ext cx="3590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126">
              <a:defRPr/>
            </a:pPr>
            <a:r>
              <a:rPr lang="en-GB" sz="1400" b="1" noProof="0" dirty="0">
                <a:solidFill>
                  <a:schemeClr val="tx2"/>
                </a:solidFill>
                <a:cs typeface="Arial" panose="020B0604020202020204" pitchFamily="34" charset="0"/>
              </a:rPr>
              <a:t>68%</a:t>
            </a:r>
            <a:endParaRPr lang="en-GB" sz="2399" b="1" noProof="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34" name="Rectangle 75">
            <a:extLst>
              <a:ext uri="{FF2B5EF4-FFF2-40B4-BE49-F238E27FC236}">
                <a16:creationId xmlns:a16="http://schemas.microsoft.com/office/drawing/2014/main" id="{28F1DBEC-4095-FD45-9E11-2A9A69C54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516" y="3441970"/>
            <a:ext cx="3590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126">
              <a:defRPr/>
            </a:pPr>
            <a:r>
              <a:rPr lang="en-GB" sz="1400" b="1" noProof="0" dirty="0">
                <a:solidFill>
                  <a:schemeClr val="accent1"/>
                </a:solidFill>
                <a:cs typeface="Arial" panose="020B0604020202020204" pitchFamily="34" charset="0"/>
              </a:rPr>
              <a:t>51%</a:t>
            </a:r>
            <a:endParaRPr lang="en-GB" sz="2399" b="1" noProof="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55D719C-2F96-2F65-E48C-2BBE4ACE72A9}"/>
              </a:ext>
            </a:extLst>
          </p:cNvPr>
          <p:cNvSpPr txBox="1"/>
          <p:nvPr/>
        </p:nvSpPr>
        <p:spPr>
          <a:xfrm rot="16200000">
            <a:off x="-352600" y="3281339"/>
            <a:ext cx="267252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defTabSz="1218621">
              <a:defRPr/>
            </a:pPr>
            <a:r>
              <a:rPr lang="en-GB" sz="1400" b="1" noProof="0" dirty="0">
                <a:latin typeface="Arial" panose="020B0604020202020204" pitchFamily="34" charset="0"/>
                <a:cs typeface="Arial" panose="020B0604020202020204" pitchFamily="34" charset="0"/>
              </a:rPr>
              <a:t>Progression-free survival (%)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4C2C11-88AC-CECF-1BF7-8A3D8E023780}"/>
              </a:ext>
            </a:extLst>
          </p:cNvPr>
          <p:cNvSpPr txBox="1"/>
          <p:nvPr/>
        </p:nvSpPr>
        <p:spPr>
          <a:xfrm>
            <a:off x="4767988" y="5179933"/>
            <a:ext cx="3399353" cy="3076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8621">
              <a:defRPr/>
            </a:pPr>
            <a:r>
              <a:rPr lang="en-GB" sz="1400" b="1" noProof="0" dirty="0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B83D4724-9EF0-7791-909E-7CC0FA2CEB64}"/>
              </a:ext>
            </a:extLst>
          </p:cNvPr>
          <p:cNvCxnSpPr>
            <a:cxnSpLocks/>
          </p:cNvCxnSpPr>
          <p:nvPr/>
        </p:nvCxnSpPr>
        <p:spPr>
          <a:xfrm>
            <a:off x="9410015" y="4954332"/>
            <a:ext cx="0" cy="559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EAA85830-958A-57C1-4EDF-EE2796E9123C}"/>
              </a:ext>
            </a:extLst>
          </p:cNvPr>
          <p:cNvSpPr txBox="1"/>
          <p:nvPr/>
        </p:nvSpPr>
        <p:spPr>
          <a:xfrm>
            <a:off x="9280785" y="5001910"/>
            <a:ext cx="258885" cy="184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88ADCC24-2B13-C8C9-9740-4B349616B8C6}"/>
              </a:ext>
            </a:extLst>
          </p:cNvPr>
          <p:cNvCxnSpPr>
            <a:cxnSpLocks/>
          </p:cNvCxnSpPr>
          <p:nvPr/>
        </p:nvCxnSpPr>
        <p:spPr>
          <a:xfrm>
            <a:off x="1537664" y="4954332"/>
            <a:ext cx="0" cy="559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CD8FE32E-5274-CC16-256E-3AF93435421A}"/>
              </a:ext>
            </a:extLst>
          </p:cNvPr>
          <p:cNvSpPr txBox="1"/>
          <p:nvPr/>
        </p:nvSpPr>
        <p:spPr>
          <a:xfrm>
            <a:off x="1410406" y="5001910"/>
            <a:ext cx="258885" cy="184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79B8A12A-7FCD-C63D-BFED-6B8DDBC73255}"/>
              </a:ext>
            </a:extLst>
          </p:cNvPr>
          <p:cNvCxnSpPr>
            <a:cxnSpLocks/>
          </p:cNvCxnSpPr>
          <p:nvPr/>
        </p:nvCxnSpPr>
        <p:spPr>
          <a:xfrm rot="5400000">
            <a:off x="1510165" y="4928024"/>
            <a:ext cx="0" cy="5291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4C95176D-C778-492E-91EC-E53E1349D8B4}"/>
              </a:ext>
            </a:extLst>
          </p:cNvPr>
          <p:cNvSpPr txBox="1"/>
          <p:nvPr/>
        </p:nvSpPr>
        <p:spPr>
          <a:xfrm>
            <a:off x="1139611" y="4860949"/>
            <a:ext cx="320852" cy="18461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80E652EF-081B-E480-EDA2-067A11755BBF}"/>
              </a:ext>
            </a:extLst>
          </p:cNvPr>
          <p:cNvCxnSpPr>
            <a:cxnSpLocks/>
          </p:cNvCxnSpPr>
          <p:nvPr/>
        </p:nvCxnSpPr>
        <p:spPr>
          <a:xfrm rot="5400000">
            <a:off x="1510165" y="4621304"/>
            <a:ext cx="0" cy="5291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964BBD17-A231-2BF6-17CD-6F0AD9A1BCBF}"/>
              </a:ext>
            </a:extLst>
          </p:cNvPr>
          <p:cNvSpPr txBox="1"/>
          <p:nvPr/>
        </p:nvSpPr>
        <p:spPr>
          <a:xfrm>
            <a:off x="1139611" y="4558955"/>
            <a:ext cx="320852" cy="18461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A6CD70B-170C-1863-7C33-143070FE9D09}"/>
              </a:ext>
            </a:extLst>
          </p:cNvPr>
          <p:cNvSpPr txBox="1"/>
          <p:nvPr/>
        </p:nvSpPr>
        <p:spPr>
          <a:xfrm>
            <a:off x="1090296" y="1791194"/>
            <a:ext cx="370169" cy="18461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75D5E88-2B6B-1692-BB2C-490A4A7B74F9}"/>
              </a:ext>
            </a:extLst>
          </p:cNvPr>
          <p:cNvCxnSpPr>
            <a:cxnSpLocks/>
          </p:cNvCxnSpPr>
          <p:nvPr/>
        </p:nvCxnSpPr>
        <p:spPr>
          <a:xfrm rot="5400000">
            <a:off x="1510165" y="1853440"/>
            <a:ext cx="0" cy="52915"/>
          </a:xfrm>
          <a:prstGeom prst="line">
            <a:avLst/>
          </a:prstGeom>
          <a:noFill/>
          <a:ln w="12700" cap="flat" cmpd="sng" algn="ctr">
            <a:solidFill>
              <a:srgbClr val="53575E"/>
            </a:solidFill>
            <a:prstDash val="solid"/>
          </a:ln>
          <a:effectLst/>
        </p:spPr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94550B5E-44D9-C3C1-AC2F-2CBC7CB9A245}"/>
              </a:ext>
            </a:extLst>
          </p:cNvPr>
          <p:cNvCxnSpPr>
            <a:cxnSpLocks/>
          </p:cNvCxnSpPr>
          <p:nvPr/>
        </p:nvCxnSpPr>
        <p:spPr>
          <a:xfrm rot="5400000">
            <a:off x="1510165" y="4310317"/>
            <a:ext cx="0" cy="5291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EAAEFA5B-E182-5DDB-8F2F-D0BA089D3F54}"/>
              </a:ext>
            </a:extLst>
          </p:cNvPr>
          <p:cNvSpPr txBox="1"/>
          <p:nvPr/>
        </p:nvSpPr>
        <p:spPr>
          <a:xfrm>
            <a:off x="1139611" y="4247968"/>
            <a:ext cx="320852" cy="18461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0E48C923-C07A-82DB-3AF1-00C1EBCB0648}"/>
              </a:ext>
            </a:extLst>
          </p:cNvPr>
          <p:cNvCxnSpPr>
            <a:cxnSpLocks/>
          </p:cNvCxnSpPr>
          <p:nvPr/>
        </p:nvCxnSpPr>
        <p:spPr>
          <a:xfrm rot="5400000">
            <a:off x="1510165" y="3999330"/>
            <a:ext cx="0" cy="5291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022A810F-32EB-5622-1DCD-FBE39A896397}"/>
              </a:ext>
            </a:extLst>
          </p:cNvPr>
          <p:cNvSpPr txBox="1"/>
          <p:nvPr/>
        </p:nvSpPr>
        <p:spPr>
          <a:xfrm>
            <a:off x="1139611" y="3936981"/>
            <a:ext cx="320852" cy="18461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10D5D4D3-D2D7-ABD0-F7A5-B9080E44635A}"/>
              </a:ext>
            </a:extLst>
          </p:cNvPr>
          <p:cNvCxnSpPr>
            <a:cxnSpLocks/>
          </p:cNvCxnSpPr>
          <p:nvPr/>
        </p:nvCxnSpPr>
        <p:spPr>
          <a:xfrm rot="5400000">
            <a:off x="1510165" y="3699861"/>
            <a:ext cx="0" cy="5291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4B687776-978E-D159-EDD9-9A0E364468EB}"/>
              </a:ext>
            </a:extLst>
          </p:cNvPr>
          <p:cNvSpPr txBox="1"/>
          <p:nvPr/>
        </p:nvSpPr>
        <p:spPr>
          <a:xfrm>
            <a:off x="1139611" y="3637512"/>
            <a:ext cx="320852" cy="18461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7C639D1A-BD04-9E92-A1E5-E31463EB0811}"/>
              </a:ext>
            </a:extLst>
          </p:cNvPr>
          <p:cNvCxnSpPr>
            <a:cxnSpLocks/>
          </p:cNvCxnSpPr>
          <p:nvPr/>
        </p:nvCxnSpPr>
        <p:spPr>
          <a:xfrm rot="5400000">
            <a:off x="1510165" y="3388873"/>
            <a:ext cx="0" cy="5291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873E1D58-84B5-2DF6-A7D1-FBCA8B2E8B11}"/>
              </a:ext>
            </a:extLst>
          </p:cNvPr>
          <p:cNvSpPr txBox="1"/>
          <p:nvPr/>
        </p:nvSpPr>
        <p:spPr>
          <a:xfrm>
            <a:off x="1139611" y="3326524"/>
            <a:ext cx="320852" cy="18461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B8091A4-F628-9B69-AD03-A8B02C14407B}"/>
              </a:ext>
            </a:extLst>
          </p:cNvPr>
          <p:cNvCxnSpPr>
            <a:cxnSpLocks/>
          </p:cNvCxnSpPr>
          <p:nvPr/>
        </p:nvCxnSpPr>
        <p:spPr>
          <a:xfrm rot="5400000">
            <a:off x="1510165" y="3080765"/>
            <a:ext cx="0" cy="5291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C47DEA43-C80C-E9D3-0B0D-B613177B1F88}"/>
              </a:ext>
            </a:extLst>
          </p:cNvPr>
          <p:cNvSpPr txBox="1"/>
          <p:nvPr/>
        </p:nvSpPr>
        <p:spPr>
          <a:xfrm>
            <a:off x="1139611" y="3018416"/>
            <a:ext cx="320852" cy="18461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C1F03C41-E518-EFD6-FEA8-4A127AFD412D}"/>
              </a:ext>
            </a:extLst>
          </p:cNvPr>
          <p:cNvCxnSpPr>
            <a:cxnSpLocks/>
          </p:cNvCxnSpPr>
          <p:nvPr/>
        </p:nvCxnSpPr>
        <p:spPr>
          <a:xfrm rot="5400000">
            <a:off x="1510165" y="2772657"/>
            <a:ext cx="0" cy="5291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BE10720D-24DF-5FE2-5235-99467E903EA2}"/>
              </a:ext>
            </a:extLst>
          </p:cNvPr>
          <p:cNvSpPr txBox="1"/>
          <p:nvPr/>
        </p:nvSpPr>
        <p:spPr>
          <a:xfrm>
            <a:off x="1139611" y="2710308"/>
            <a:ext cx="320852" cy="18461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6149022E-26A7-5553-BE8E-F0AE36E58C81}"/>
              </a:ext>
            </a:extLst>
          </p:cNvPr>
          <p:cNvCxnSpPr>
            <a:cxnSpLocks/>
          </p:cNvCxnSpPr>
          <p:nvPr/>
        </p:nvCxnSpPr>
        <p:spPr>
          <a:xfrm rot="5400000">
            <a:off x="1510165" y="2467430"/>
            <a:ext cx="0" cy="5291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697A232D-08E1-46A6-EC66-EE9BF0C80ED3}"/>
              </a:ext>
            </a:extLst>
          </p:cNvPr>
          <p:cNvSpPr txBox="1"/>
          <p:nvPr/>
        </p:nvSpPr>
        <p:spPr>
          <a:xfrm>
            <a:off x="1139611" y="2405081"/>
            <a:ext cx="320852" cy="18461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A1543FC9-CB8B-A8EC-EF59-17502859E21B}"/>
              </a:ext>
            </a:extLst>
          </p:cNvPr>
          <p:cNvCxnSpPr>
            <a:cxnSpLocks/>
          </p:cNvCxnSpPr>
          <p:nvPr/>
        </p:nvCxnSpPr>
        <p:spPr>
          <a:xfrm rot="5400000">
            <a:off x="1510165" y="2159321"/>
            <a:ext cx="0" cy="5291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A7629C20-6FB7-2126-BB68-39312F75154B}"/>
              </a:ext>
            </a:extLst>
          </p:cNvPr>
          <p:cNvSpPr txBox="1"/>
          <p:nvPr/>
        </p:nvSpPr>
        <p:spPr>
          <a:xfrm>
            <a:off x="1139611" y="2096972"/>
            <a:ext cx="320852" cy="18461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42" name="Freeform: Shape 149">
            <a:extLst>
              <a:ext uri="{FF2B5EF4-FFF2-40B4-BE49-F238E27FC236}">
                <a16:creationId xmlns:a16="http://schemas.microsoft.com/office/drawing/2014/main" id="{6CB3C836-5ACD-C3E5-45BD-D97CCE8073A1}"/>
              </a:ext>
            </a:extLst>
          </p:cNvPr>
          <p:cNvSpPr/>
          <p:nvPr/>
        </p:nvSpPr>
        <p:spPr>
          <a:xfrm>
            <a:off x="1537963" y="1874970"/>
            <a:ext cx="9853853" cy="3080574"/>
          </a:xfrm>
          <a:custGeom>
            <a:avLst/>
            <a:gdLst>
              <a:gd name="connsiteX0" fmla="*/ 0 w 5529263"/>
              <a:gd name="connsiteY0" fmla="*/ 0 h 3914775"/>
              <a:gd name="connsiteX1" fmla="*/ 0 w 5529263"/>
              <a:gd name="connsiteY1" fmla="*/ 3914775 h 3914775"/>
              <a:gd name="connsiteX2" fmla="*/ 5529263 w 5529263"/>
              <a:gd name="connsiteY2" fmla="*/ 3914775 h 391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9263" h="3914775">
                <a:moveTo>
                  <a:pt x="0" y="0"/>
                </a:moveTo>
                <a:lnTo>
                  <a:pt x="0" y="3914775"/>
                </a:lnTo>
                <a:lnTo>
                  <a:pt x="5529263" y="391477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126">
              <a:defRPr/>
            </a:pPr>
            <a:endParaRPr lang="en-GB" sz="2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0A4177EC-7BBF-84A5-0D46-A6655444C103}"/>
              </a:ext>
            </a:extLst>
          </p:cNvPr>
          <p:cNvCxnSpPr>
            <a:cxnSpLocks/>
          </p:cNvCxnSpPr>
          <p:nvPr/>
        </p:nvCxnSpPr>
        <p:spPr>
          <a:xfrm>
            <a:off x="8918112" y="4954332"/>
            <a:ext cx="0" cy="559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4A0FEFA5-0415-2339-A3D4-B8ADF066EB89}"/>
              </a:ext>
            </a:extLst>
          </p:cNvPr>
          <p:cNvSpPr txBox="1"/>
          <p:nvPr/>
        </p:nvSpPr>
        <p:spPr>
          <a:xfrm>
            <a:off x="8788882" y="5001910"/>
            <a:ext cx="258885" cy="184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6C916DE8-7E99-416B-0C0D-2EF744D7B604}"/>
              </a:ext>
            </a:extLst>
          </p:cNvPr>
          <p:cNvCxnSpPr>
            <a:cxnSpLocks/>
          </p:cNvCxnSpPr>
          <p:nvPr/>
        </p:nvCxnSpPr>
        <p:spPr>
          <a:xfrm>
            <a:off x="8426213" y="4954332"/>
            <a:ext cx="0" cy="559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F5777B98-14C7-974B-F876-7CF3343417B2}"/>
              </a:ext>
            </a:extLst>
          </p:cNvPr>
          <p:cNvSpPr txBox="1"/>
          <p:nvPr/>
        </p:nvSpPr>
        <p:spPr>
          <a:xfrm>
            <a:off x="8296983" y="5001910"/>
            <a:ext cx="258885" cy="184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78560A4-03F3-66D4-57B6-CD0F10BB0854}"/>
              </a:ext>
            </a:extLst>
          </p:cNvPr>
          <p:cNvCxnSpPr>
            <a:cxnSpLocks/>
          </p:cNvCxnSpPr>
          <p:nvPr/>
        </p:nvCxnSpPr>
        <p:spPr>
          <a:xfrm>
            <a:off x="7934315" y="4954332"/>
            <a:ext cx="0" cy="559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B8FB76E5-5577-33F9-6C61-C98DC3686E03}"/>
              </a:ext>
            </a:extLst>
          </p:cNvPr>
          <p:cNvSpPr txBox="1"/>
          <p:nvPr/>
        </p:nvSpPr>
        <p:spPr>
          <a:xfrm>
            <a:off x="7805085" y="5001910"/>
            <a:ext cx="258885" cy="184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0675446-9C48-BA65-98C1-20A7D1435179}"/>
              </a:ext>
            </a:extLst>
          </p:cNvPr>
          <p:cNvCxnSpPr>
            <a:cxnSpLocks/>
          </p:cNvCxnSpPr>
          <p:nvPr/>
        </p:nvCxnSpPr>
        <p:spPr>
          <a:xfrm>
            <a:off x="7442416" y="4954332"/>
            <a:ext cx="0" cy="559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B8D5E9A0-928C-89F5-02EE-6EE577B3700A}"/>
              </a:ext>
            </a:extLst>
          </p:cNvPr>
          <p:cNvSpPr txBox="1"/>
          <p:nvPr/>
        </p:nvSpPr>
        <p:spPr>
          <a:xfrm>
            <a:off x="7313186" y="5001910"/>
            <a:ext cx="258885" cy="184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38BCAEE-20F4-DD54-3AD1-08F1167A22CD}"/>
              </a:ext>
            </a:extLst>
          </p:cNvPr>
          <p:cNvCxnSpPr>
            <a:cxnSpLocks/>
          </p:cNvCxnSpPr>
          <p:nvPr/>
        </p:nvCxnSpPr>
        <p:spPr>
          <a:xfrm>
            <a:off x="6950518" y="4954332"/>
            <a:ext cx="0" cy="559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A881CD83-2AAF-610D-13A8-2BFE9252C5E5}"/>
              </a:ext>
            </a:extLst>
          </p:cNvPr>
          <p:cNvSpPr txBox="1"/>
          <p:nvPr/>
        </p:nvSpPr>
        <p:spPr>
          <a:xfrm>
            <a:off x="6821288" y="5001910"/>
            <a:ext cx="258885" cy="184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051F6486-F1BE-8198-B607-88F80939029D}"/>
              </a:ext>
            </a:extLst>
          </p:cNvPr>
          <p:cNvCxnSpPr>
            <a:cxnSpLocks/>
          </p:cNvCxnSpPr>
          <p:nvPr/>
        </p:nvCxnSpPr>
        <p:spPr>
          <a:xfrm>
            <a:off x="6458620" y="4954332"/>
            <a:ext cx="0" cy="559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666B0144-0F44-1821-9736-60D9490321E1}"/>
              </a:ext>
            </a:extLst>
          </p:cNvPr>
          <p:cNvSpPr txBox="1"/>
          <p:nvPr/>
        </p:nvSpPr>
        <p:spPr>
          <a:xfrm>
            <a:off x="6329390" y="5001910"/>
            <a:ext cx="258885" cy="184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7F9D9D1-A440-3812-D2ED-10A5C345D110}"/>
              </a:ext>
            </a:extLst>
          </p:cNvPr>
          <p:cNvCxnSpPr>
            <a:cxnSpLocks/>
          </p:cNvCxnSpPr>
          <p:nvPr/>
        </p:nvCxnSpPr>
        <p:spPr>
          <a:xfrm>
            <a:off x="5966721" y="4954332"/>
            <a:ext cx="0" cy="559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19E43DA2-24C1-D076-D520-5CE1C4A70B5F}"/>
              </a:ext>
            </a:extLst>
          </p:cNvPr>
          <p:cNvSpPr txBox="1"/>
          <p:nvPr/>
        </p:nvSpPr>
        <p:spPr>
          <a:xfrm>
            <a:off x="5837491" y="5001910"/>
            <a:ext cx="258885" cy="184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B43797B-07AC-94E5-B7AE-AA007C85C9D6}"/>
              </a:ext>
            </a:extLst>
          </p:cNvPr>
          <p:cNvCxnSpPr>
            <a:cxnSpLocks/>
          </p:cNvCxnSpPr>
          <p:nvPr/>
        </p:nvCxnSpPr>
        <p:spPr>
          <a:xfrm>
            <a:off x="5474823" y="4954332"/>
            <a:ext cx="0" cy="559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B03789B7-C69D-311A-6D4A-C9621088EB2A}"/>
              </a:ext>
            </a:extLst>
          </p:cNvPr>
          <p:cNvSpPr txBox="1"/>
          <p:nvPr/>
        </p:nvSpPr>
        <p:spPr>
          <a:xfrm>
            <a:off x="5345593" y="5001910"/>
            <a:ext cx="258885" cy="184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81109672-17D2-5B99-5C7D-41F01FCE10F0}"/>
              </a:ext>
            </a:extLst>
          </p:cNvPr>
          <p:cNvCxnSpPr>
            <a:cxnSpLocks/>
          </p:cNvCxnSpPr>
          <p:nvPr/>
        </p:nvCxnSpPr>
        <p:spPr>
          <a:xfrm>
            <a:off x="4982924" y="4954332"/>
            <a:ext cx="0" cy="559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E5F19ACC-F343-0520-F671-13B580EEE63F}"/>
              </a:ext>
            </a:extLst>
          </p:cNvPr>
          <p:cNvSpPr txBox="1"/>
          <p:nvPr/>
        </p:nvSpPr>
        <p:spPr>
          <a:xfrm>
            <a:off x="4853694" y="5001910"/>
            <a:ext cx="258885" cy="184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BB5FD42-88F4-19E6-EFDF-463E372546A1}"/>
              </a:ext>
            </a:extLst>
          </p:cNvPr>
          <p:cNvCxnSpPr>
            <a:cxnSpLocks/>
          </p:cNvCxnSpPr>
          <p:nvPr/>
        </p:nvCxnSpPr>
        <p:spPr>
          <a:xfrm>
            <a:off x="4491026" y="4954332"/>
            <a:ext cx="0" cy="559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DDC5028C-DA4A-0760-6DDA-F3B371914F6E}"/>
              </a:ext>
            </a:extLst>
          </p:cNvPr>
          <p:cNvSpPr txBox="1"/>
          <p:nvPr/>
        </p:nvSpPr>
        <p:spPr>
          <a:xfrm>
            <a:off x="4361796" y="5001910"/>
            <a:ext cx="258885" cy="184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9AFABD7-AF2C-C285-5C4A-B14434A816D6}"/>
              </a:ext>
            </a:extLst>
          </p:cNvPr>
          <p:cNvCxnSpPr>
            <a:cxnSpLocks/>
          </p:cNvCxnSpPr>
          <p:nvPr/>
        </p:nvCxnSpPr>
        <p:spPr>
          <a:xfrm>
            <a:off x="3999128" y="4954332"/>
            <a:ext cx="0" cy="559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86935EA6-A000-918E-86C8-14B36802A266}"/>
              </a:ext>
            </a:extLst>
          </p:cNvPr>
          <p:cNvSpPr txBox="1"/>
          <p:nvPr/>
        </p:nvSpPr>
        <p:spPr>
          <a:xfrm>
            <a:off x="3869898" y="5001910"/>
            <a:ext cx="258885" cy="184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C3A6F9C-6C8D-1D62-81B1-BFAF549AE7A6}"/>
              </a:ext>
            </a:extLst>
          </p:cNvPr>
          <p:cNvCxnSpPr>
            <a:cxnSpLocks/>
          </p:cNvCxnSpPr>
          <p:nvPr/>
        </p:nvCxnSpPr>
        <p:spPr>
          <a:xfrm>
            <a:off x="3507229" y="4954332"/>
            <a:ext cx="0" cy="559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6771CB02-9D8C-6DF3-EC98-0FE311682265}"/>
              </a:ext>
            </a:extLst>
          </p:cNvPr>
          <p:cNvSpPr txBox="1"/>
          <p:nvPr/>
        </p:nvSpPr>
        <p:spPr>
          <a:xfrm>
            <a:off x="3377999" y="5001910"/>
            <a:ext cx="258885" cy="184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699E48D-A74C-AC79-CE98-17CA5D276B2B}"/>
              </a:ext>
            </a:extLst>
          </p:cNvPr>
          <p:cNvCxnSpPr>
            <a:cxnSpLocks/>
          </p:cNvCxnSpPr>
          <p:nvPr/>
        </p:nvCxnSpPr>
        <p:spPr>
          <a:xfrm>
            <a:off x="3015331" y="4954332"/>
            <a:ext cx="0" cy="559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5BBFA6A1-3A13-8B11-EC1E-A6C7BC27FAD5}"/>
              </a:ext>
            </a:extLst>
          </p:cNvPr>
          <p:cNvSpPr txBox="1"/>
          <p:nvPr/>
        </p:nvSpPr>
        <p:spPr>
          <a:xfrm>
            <a:off x="2886101" y="5001910"/>
            <a:ext cx="258885" cy="184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959E876-6646-909A-02F8-48912A2DB10F}"/>
              </a:ext>
            </a:extLst>
          </p:cNvPr>
          <p:cNvCxnSpPr>
            <a:cxnSpLocks/>
          </p:cNvCxnSpPr>
          <p:nvPr/>
        </p:nvCxnSpPr>
        <p:spPr>
          <a:xfrm>
            <a:off x="2523432" y="4954332"/>
            <a:ext cx="0" cy="559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D7A57E4B-273E-2D9E-E82C-E5AA9C199456}"/>
              </a:ext>
            </a:extLst>
          </p:cNvPr>
          <p:cNvSpPr txBox="1"/>
          <p:nvPr/>
        </p:nvSpPr>
        <p:spPr>
          <a:xfrm>
            <a:off x="2394202" y="5001910"/>
            <a:ext cx="258885" cy="184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3CB745D-0278-44F7-734A-AB0B9ADEF2A8}"/>
              </a:ext>
            </a:extLst>
          </p:cNvPr>
          <p:cNvCxnSpPr>
            <a:cxnSpLocks/>
          </p:cNvCxnSpPr>
          <p:nvPr/>
        </p:nvCxnSpPr>
        <p:spPr>
          <a:xfrm>
            <a:off x="2031534" y="4954332"/>
            <a:ext cx="0" cy="559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3F8EEC00-E56B-9E4B-65D1-E97B63A6931F}"/>
              </a:ext>
            </a:extLst>
          </p:cNvPr>
          <p:cNvSpPr txBox="1"/>
          <p:nvPr/>
        </p:nvSpPr>
        <p:spPr>
          <a:xfrm>
            <a:off x="1902304" y="5001910"/>
            <a:ext cx="258885" cy="184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914CA74-DD13-5E17-C7E0-584758FC15B5}"/>
              </a:ext>
            </a:extLst>
          </p:cNvPr>
          <p:cNvCxnSpPr>
            <a:cxnSpLocks/>
          </p:cNvCxnSpPr>
          <p:nvPr/>
        </p:nvCxnSpPr>
        <p:spPr>
          <a:xfrm>
            <a:off x="11390749" y="4954332"/>
            <a:ext cx="0" cy="559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FFCEA345-35B5-9A1C-35F5-5D98C2967FDC}"/>
              </a:ext>
            </a:extLst>
          </p:cNvPr>
          <p:cNvSpPr txBox="1"/>
          <p:nvPr/>
        </p:nvSpPr>
        <p:spPr>
          <a:xfrm>
            <a:off x="11261519" y="5001910"/>
            <a:ext cx="258885" cy="184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F0555C3-834C-73D6-50DD-31C7BF001E34}"/>
              </a:ext>
            </a:extLst>
          </p:cNvPr>
          <p:cNvCxnSpPr>
            <a:cxnSpLocks/>
          </p:cNvCxnSpPr>
          <p:nvPr/>
        </p:nvCxnSpPr>
        <p:spPr>
          <a:xfrm>
            <a:off x="10898846" y="4954332"/>
            <a:ext cx="0" cy="559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70AA0BF0-24CB-4091-C60E-81050ACB8921}"/>
              </a:ext>
            </a:extLst>
          </p:cNvPr>
          <p:cNvSpPr txBox="1"/>
          <p:nvPr/>
        </p:nvSpPr>
        <p:spPr>
          <a:xfrm>
            <a:off x="10769616" y="5001910"/>
            <a:ext cx="258885" cy="184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A3A9213-B107-F9CC-DD5F-6EF6DA459A25}"/>
              </a:ext>
            </a:extLst>
          </p:cNvPr>
          <p:cNvCxnSpPr>
            <a:cxnSpLocks/>
          </p:cNvCxnSpPr>
          <p:nvPr/>
        </p:nvCxnSpPr>
        <p:spPr>
          <a:xfrm>
            <a:off x="10406947" y="4954332"/>
            <a:ext cx="0" cy="559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B86DBFD7-163C-314C-F274-D46D3B08CEFE}"/>
              </a:ext>
            </a:extLst>
          </p:cNvPr>
          <p:cNvSpPr txBox="1"/>
          <p:nvPr/>
        </p:nvSpPr>
        <p:spPr>
          <a:xfrm>
            <a:off x="10277717" y="5001910"/>
            <a:ext cx="258885" cy="184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568BEC3-CB65-4581-C8A0-0A298DE3B072}"/>
              </a:ext>
            </a:extLst>
          </p:cNvPr>
          <p:cNvCxnSpPr>
            <a:cxnSpLocks/>
          </p:cNvCxnSpPr>
          <p:nvPr/>
        </p:nvCxnSpPr>
        <p:spPr>
          <a:xfrm>
            <a:off x="9915049" y="4954332"/>
            <a:ext cx="0" cy="559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1DE5DB11-250F-9BCD-9FB0-8F7313E313AB}"/>
              </a:ext>
            </a:extLst>
          </p:cNvPr>
          <p:cNvSpPr txBox="1"/>
          <p:nvPr/>
        </p:nvSpPr>
        <p:spPr>
          <a:xfrm>
            <a:off x="9785819" y="5001910"/>
            <a:ext cx="258885" cy="184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>
              <a:defRPr/>
            </a:pPr>
            <a:r>
              <a:rPr lang="en-GB" sz="1200" kern="0" noProof="0" dirty="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EE00AC9A-06D1-6910-5927-E303D0D0D6B6}"/>
              </a:ext>
            </a:extLst>
          </p:cNvPr>
          <p:cNvGrpSpPr/>
          <p:nvPr/>
        </p:nvGrpSpPr>
        <p:grpSpPr>
          <a:xfrm>
            <a:off x="1480354" y="1849400"/>
            <a:ext cx="9534638" cy="1643387"/>
            <a:chOff x="2988860" y="2176818"/>
            <a:chExt cx="50970265" cy="8624532"/>
          </a:xfrm>
        </p:grpSpPr>
        <p:sp>
          <p:nvSpPr>
            <p:cNvPr id="139" name="Freeform: Shape 246">
              <a:extLst>
                <a:ext uri="{FF2B5EF4-FFF2-40B4-BE49-F238E27FC236}">
                  <a16:creationId xmlns:a16="http://schemas.microsoft.com/office/drawing/2014/main" id="{E2C4EFCD-54DE-0E2A-E16E-BA34C19EEDC3}"/>
                </a:ext>
              </a:extLst>
            </p:cNvPr>
            <p:cNvSpPr/>
            <p:nvPr/>
          </p:nvSpPr>
          <p:spPr>
            <a:xfrm>
              <a:off x="2988860" y="2176818"/>
              <a:ext cx="2674961" cy="3384645"/>
            </a:xfrm>
            <a:custGeom>
              <a:avLst/>
              <a:gdLst>
                <a:gd name="connsiteX0" fmla="*/ 0 w 2674961"/>
                <a:gd name="connsiteY0" fmla="*/ 0 h 3384645"/>
                <a:gd name="connsiteX1" fmla="*/ 545910 w 2674961"/>
                <a:gd name="connsiteY1" fmla="*/ 0 h 3384645"/>
                <a:gd name="connsiteX2" fmla="*/ 545910 w 2674961"/>
                <a:gd name="connsiteY2" fmla="*/ 102358 h 3384645"/>
                <a:gd name="connsiteX3" fmla="*/ 641444 w 2674961"/>
                <a:gd name="connsiteY3" fmla="*/ 102358 h 3384645"/>
                <a:gd name="connsiteX4" fmla="*/ 641444 w 2674961"/>
                <a:gd name="connsiteY4" fmla="*/ 150125 h 3384645"/>
                <a:gd name="connsiteX5" fmla="*/ 709683 w 2674961"/>
                <a:gd name="connsiteY5" fmla="*/ 150125 h 3384645"/>
                <a:gd name="connsiteX6" fmla="*/ 709683 w 2674961"/>
                <a:gd name="connsiteY6" fmla="*/ 286603 h 3384645"/>
                <a:gd name="connsiteX7" fmla="*/ 798394 w 2674961"/>
                <a:gd name="connsiteY7" fmla="*/ 286603 h 3384645"/>
                <a:gd name="connsiteX8" fmla="*/ 798394 w 2674961"/>
                <a:gd name="connsiteY8" fmla="*/ 348018 h 3384645"/>
                <a:gd name="connsiteX9" fmla="*/ 1119116 w 2674961"/>
                <a:gd name="connsiteY9" fmla="*/ 348018 h 3384645"/>
                <a:gd name="connsiteX10" fmla="*/ 1119116 w 2674961"/>
                <a:gd name="connsiteY10" fmla="*/ 450376 h 3384645"/>
                <a:gd name="connsiteX11" fmla="*/ 1235122 w 2674961"/>
                <a:gd name="connsiteY11" fmla="*/ 450376 h 3384645"/>
                <a:gd name="connsiteX12" fmla="*/ 1235122 w 2674961"/>
                <a:gd name="connsiteY12" fmla="*/ 573206 h 3384645"/>
                <a:gd name="connsiteX13" fmla="*/ 1303361 w 2674961"/>
                <a:gd name="connsiteY13" fmla="*/ 573206 h 3384645"/>
                <a:gd name="connsiteX14" fmla="*/ 1303361 w 2674961"/>
                <a:gd name="connsiteY14" fmla="*/ 730155 h 3384645"/>
                <a:gd name="connsiteX15" fmla="*/ 1371600 w 2674961"/>
                <a:gd name="connsiteY15" fmla="*/ 730155 h 3384645"/>
                <a:gd name="connsiteX16" fmla="*/ 1371600 w 2674961"/>
                <a:gd name="connsiteY16" fmla="*/ 982639 h 3384645"/>
                <a:gd name="connsiteX17" fmla="*/ 1433015 w 2674961"/>
                <a:gd name="connsiteY17" fmla="*/ 982639 h 3384645"/>
                <a:gd name="connsiteX18" fmla="*/ 1433015 w 2674961"/>
                <a:gd name="connsiteY18" fmla="*/ 1194179 h 3384645"/>
                <a:gd name="connsiteX19" fmla="*/ 1487606 w 2674961"/>
                <a:gd name="connsiteY19" fmla="*/ 1194179 h 3384645"/>
                <a:gd name="connsiteX20" fmla="*/ 1487606 w 2674961"/>
                <a:gd name="connsiteY20" fmla="*/ 1835624 h 3384645"/>
                <a:gd name="connsiteX21" fmla="*/ 1549021 w 2674961"/>
                <a:gd name="connsiteY21" fmla="*/ 1835624 h 3384645"/>
                <a:gd name="connsiteX22" fmla="*/ 1549021 w 2674961"/>
                <a:gd name="connsiteY22" fmla="*/ 2415654 h 3384645"/>
                <a:gd name="connsiteX23" fmla="*/ 1603612 w 2674961"/>
                <a:gd name="connsiteY23" fmla="*/ 2415654 h 3384645"/>
                <a:gd name="connsiteX24" fmla="*/ 1603612 w 2674961"/>
                <a:gd name="connsiteY24" fmla="*/ 3036627 h 3384645"/>
                <a:gd name="connsiteX25" fmla="*/ 1699146 w 2674961"/>
                <a:gd name="connsiteY25" fmla="*/ 3036627 h 3384645"/>
                <a:gd name="connsiteX26" fmla="*/ 1699146 w 2674961"/>
                <a:gd name="connsiteY26" fmla="*/ 3132161 h 3384645"/>
                <a:gd name="connsiteX27" fmla="*/ 1924334 w 2674961"/>
                <a:gd name="connsiteY27" fmla="*/ 3132161 h 3384645"/>
                <a:gd name="connsiteX28" fmla="*/ 1924334 w 2674961"/>
                <a:gd name="connsiteY28" fmla="*/ 3364173 h 3384645"/>
                <a:gd name="connsiteX29" fmla="*/ 2402006 w 2674961"/>
                <a:gd name="connsiteY29" fmla="*/ 3364173 h 3384645"/>
                <a:gd name="connsiteX30" fmla="*/ 2402006 w 2674961"/>
                <a:gd name="connsiteY30" fmla="*/ 3384645 h 3384645"/>
                <a:gd name="connsiteX31" fmla="*/ 2674961 w 2674961"/>
                <a:gd name="connsiteY31" fmla="*/ 3384645 h 338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674961" h="3384645">
                  <a:moveTo>
                    <a:pt x="0" y="0"/>
                  </a:moveTo>
                  <a:lnTo>
                    <a:pt x="545910" y="0"/>
                  </a:lnTo>
                  <a:lnTo>
                    <a:pt x="545910" y="102358"/>
                  </a:lnTo>
                  <a:lnTo>
                    <a:pt x="641444" y="102358"/>
                  </a:lnTo>
                  <a:lnTo>
                    <a:pt x="641444" y="150125"/>
                  </a:lnTo>
                  <a:lnTo>
                    <a:pt x="709683" y="150125"/>
                  </a:lnTo>
                  <a:lnTo>
                    <a:pt x="709683" y="286603"/>
                  </a:lnTo>
                  <a:lnTo>
                    <a:pt x="798394" y="286603"/>
                  </a:lnTo>
                  <a:lnTo>
                    <a:pt x="798394" y="348018"/>
                  </a:lnTo>
                  <a:lnTo>
                    <a:pt x="1119116" y="348018"/>
                  </a:lnTo>
                  <a:lnTo>
                    <a:pt x="1119116" y="450376"/>
                  </a:lnTo>
                  <a:lnTo>
                    <a:pt x="1235122" y="450376"/>
                  </a:lnTo>
                  <a:lnTo>
                    <a:pt x="1235122" y="573206"/>
                  </a:lnTo>
                  <a:lnTo>
                    <a:pt x="1303361" y="573206"/>
                  </a:lnTo>
                  <a:lnTo>
                    <a:pt x="1303361" y="730155"/>
                  </a:lnTo>
                  <a:lnTo>
                    <a:pt x="1371600" y="730155"/>
                  </a:lnTo>
                  <a:lnTo>
                    <a:pt x="1371600" y="982639"/>
                  </a:lnTo>
                  <a:lnTo>
                    <a:pt x="1433015" y="982639"/>
                  </a:lnTo>
                  <a:lnTo>
                    <a:pt x="1433015" y="1194179"/>
                  </a:lnTo>
                  <a:lnTo>
                    <a:pt x="1487606" y="1194179"/>
                  </a:lnTo>
                  <a:lnTo>
                    <a:pt x="1487606" y="1835624"/>
                  </a:lnTo>
                  <a:lnTo>
                    <a:pt x="1549021" y="1835624"/>
                  </a:lnTo>
                  <a:lnTo>
                    <a:pt x="1549021" y="2415654"/>
                  </a:lnTo>
                  <a:lnTo>
                    <a:pt x="1603612" y="2415654"/>
                  </a:lnTo>
                  <a:lnTo>
                    <a:pt x="1603612" y="3036627"/>
                  </a:lnTo>
                  <a:lnTo>
                    <a:pt x="1699146" y="3036627"/>
                  </a:lnTo>
                  <a:lnTo>
                    <a:pt x="1699146" y="3132161"/>
                  </a:lnTo>
                  <a:lnTo>
                    <a:pt x="1924334" y="3132161"/>
                  </a:lnTo>
                  <a:lnTo>
                    <a:pt x="1924334" y="3364173"/>
                  </a:lnTo>
                  <a:lnTo>
                    <a:pt x="2402006" y="3364173"/>
                  </a:lnTo>
                  <a:lnTo>
                    <a:pt x="2402006" y="3384645"/>
                  </a:lnTo>
                  <a:lnTo>
                    <a:pt x="2674961" y="3384645"/>
                  </a:lnTo>
                </a:path>
              </a:pathLst>
            </a:custGeom>
            <a:noFill/>
            <a:ln w="127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GB" sz="1799" kern="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reeform: Shape 247">
              <a:extLst>
                <a:ext uri="{FF2B5EF4-FFF2-40B4-BE49-F238E27FC236}">
                  <a16:creationId xmlns:a16="http://schemas.microsoft.com/office/drawing/2014/main" id="{B8B83A2B-0A4A-AD09-3877-381BC7FE8CCC}"/>
                </a:ext>
              </a:extLst>
            </p:cNvPr>
            <p:cNvSpPr/>
            <p:nvPr/>
          </p:nvSpPr>
          <p:spPr>
            <a:xfrm>
              <a:off x="5656997" y="5568287"/>
              <a:ext cx="6960358" cy="2640841"/>
            </a:xfrm>
            <a:custGeom>
              <a:avLst/>
              <a:gdLst>
                <a:gd name="connsiteX0" fmla="*/ 0 w 6960358"/>
                <a:gd name="connsiteY0" fmla="*/ 0 h 2640841"/>
                <a:gd name="connsiteX1" fmla="*/ 0 w 6960358"/>
                <a:gd name="connsiteY1" fmla="*/ 743803 h 2640841"/>
                <a:gd name="connsiteX2" fmla="*/ 750627 w 6960358"/>
                <a:gd name="connsiteY2" fmla="*/ 743803 h 2640841"/>
                <a:gd name="connsiteX3" fmla="*/ 750627 w 6960358"/>
                <a:gd name="connsiteY3" fmla="*/ 887104 h 2640841"/>
                <a:gd name="connsiteX4" fmla="*/ 1119116 w 6960358"/>
                <a:gd name="connsiteY4" fmla="*/ 887104 h 2640841"/>
                <a:gd name="connsiteX5" fmla="*/ 1119116 w 6960358"/>
                <a:gd name="connsiteY5" fmla="*/ 989462 h 2640841"/>
                <a:gd name="connsiteX6" fmla="*/ 1187355 w 6960358"/>
                <a:gd name="connsiteY6" fmla="*/ 989462 h 2640841"/>
                <a:gd name="connsiteX7" fmla="*/ 1187355 w 6960358"/>
                <a:gd name="connsiteY7" fmla="*/ 1084997 h 2640841"/>
                <a:gd name="connsiteX8" fmla="*/ 1241946 w 6960358"/>
                <a:gd name="connsiteY8" fmla="*/ 1084997 h 2640841"/>
                <a:gd name="connsiteX9" fmla="*/ 1241946 w 6960358"/>
                <a:gd name="connsiteY9" fmla="*/ 1446662 h 2640841"/>
                <a:gd name="connsiteX10" fmla="*/ 1596788 w 6960358"/>
                <a:gd name="connsiteY10" fmla="*/ 1446662 h 2640841"/>
                <a:gd name="connsiteX11" fmla="*/ 1596788 w 6960358"/>
                <a:gd name="connsiteY11" fmla="*/ 1549020 h 2640841"/>
                <a:gd name="connsiteX12" fmla="*/ 2668137 w 6960358"/>
                <a:gd name="connsiteY12" fmla="*/ 1549020 h 2640841"/>
                <a:gd name="connsiteX13" fmla="*/ 2668137 w 6960358"/>
                <a:gd name="connsiteY13" fmla="*/ 1678674 h 2640841"/>
                <a:gd name="connsiteX14" fmla="*/ 3343702 w 6960358"/>
                <a:gd name="connsiteY14" fmla="*/ 1678674 h 2640841"/>
                <a:gd name="connsiteX15" fmla="*/ 3343702 w 6960358"/>
                <a:gd name="connsiteY15" fmla="*/ 1767385 h 2640841"/>
                <a:gd name="connsiteX16" fmla="*/ 4101152 w 6960358"/>
                <a:gd name="connsiteY16" fmla="*/ 1767385 h 2640841"/>
                <a:gd name="connsiteX17" fmla="*/ 4101152 w 6960358"/>
                <a:gd name="connsiteY17" fmla="*/ 2183641 h 2640841"/>
                <a:gd name="connsiteX18" fmla="*/ 5656997 w 6960358"/>
                <a:gd name="connsiteY18" fmla="*/ 2183641 h 2640841"/>
                <a:gd name="connsiteX19" fmla="*/ 5656997 w 6960358"/>
                <a:gd name="connsiteY19" fmla="*/ 2354238 h 2640841"/>
                <a:gd name="connsiteX20" fmla="*/ 5889009 w 6960358"/>
                <a:gd name="connsiteY20" fmla="*/ 2354238 h 2640841"/>
                <a:gd name="connsiteX21" fmla="*/ 5889009 w 6960358"/>
                <a:gd name="connsiteY21" fmla="*/ 2436125 h 2640841"/>
                <a:gd name="connsiteX22" fmla="*/ 6823881 w 6960358"/>
                <a:gd name="connsiteY22" fmla="*/ 2436125 h 2640841"/>
                <a:gd name="connsiteX23" fmla="*/ 6823881 w 6960358"/>
                <a:gd name="connsiteY23" fmla="*/ 2511188 h 2640841"/>
                <a:gd name="connsiteX24" fmla="*/ 6960358 w 6960358"/>
                <a:gd name="connsiteY24" fmla="*/ 2511188 h 2640841"/>
                <a:gd name="connsiteX25" fmla="*/ 6960358 w 6960358"/>
                <a:gd name="connsiteY25" fmla="*/ 2640841 h 264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960358" h="2640841">
                  <a:moveTo>
                    <a:pt x="0" y="0"/>
                  </a:moveTo>
                  <a:lnTo>
                    <a:pt x="0" y="743803"/>
                  </a:lnTo>
                  <a:lnTo>
                    <a:pt x="750627" y="743803"/>
                  </a:lnTo>
                  <a:lnTo>
                    <a:pt x="750627" y="887104"/>
                  </a:lnTo>
                  <a:lnTo>
                    <a:pt x="1119116" y="887104"/>
                  </a:lnTo>
                  <a:lnTo>
                    <a:pt x="1119116" y="989462"/>
                  </a:lnTo>
                  <a:lnTo>
                    <a:pt x="1187355" y="989462"/>
                  </a:lnTo>
                  <a:lnTo>
                    <a:pt x="1187355" y="1084997"/>
                  </a:lnTo>
                  <a:lnTo>
                    <a:pt x="1241946" y="1084997"/>
                  </a:lnTo>
                  <a:lnTo>
                    <a:pt x="1241946" y="1446662"/>
                  </a:lnTo>
                  <a:lnTo>
                    <a:pt x="1596788" y="1446662"/>
                  </a:lnTo>
                  <a:lnTo>
                    <a:pt x="1596788" y="1549020"/>
                  </a:lnTo>
                  <a:lnTo>
                    <a:pt x="2668137" y="1549020"/>
                  </a:lnTo>
                  <a:lnTo>
                    <a:pt x="2668137" y="1678674"/>
                  </a:lnTo>
                  <a:lnTo>
                    <a:pt x="3343702" y="1678674"/>
                  </a:lnTo>
                  <a:lnTo>
                    <a:pt x="3343702" y="1767385"/>
                  </a:lnTo>
                  <a:lnTo>
                    <a:pt x="4101152" y="1767385"/>
                  </a:lnTo>
                  <a:lnTo>
                    <a:pt x="4101152" y="2183641"/>
                  </a:lnTo>
                  <a:lnTo>
                    <a:pt x="5656997" y="2183641"/>
                  </a:lnTo>
                  <a:lnTo>
                    <a:pt x="5656997" y="2354238"/>
                  </a:lnTo>
                  <a:lnTo>
                    <a:pt x="5889009" y="2354238"/>
                  </a:lnTo>
                  <a:lnTo>
                    <a:pt x="5889009" y="2436125"/>
                  </a:lnTo>
                  <a:lnTo>
                    <a:pt x="6823881" y="2436125"/>
                  </a:lnTo>
                  <a:lnTo>
                    <a:pt x="6823881" y="2511188"/>
                  </a:lnTo>
                  <a:lnTo>
                    <a:pt x="6960358" y="2511188"/>
                  </a:lnTo>
                  <a:lnTo>
                    <a:pt x="6960358" y="2640841"/>
                  </a:lnTo>
                </a:path>
              </a:pathLst>
            </a:custGeom>
            <a:noFill/>
            <a:ln w="127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GB" sz="1799" kern="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: Shape 248">
              <a:extLst>
                <a:ext uri="{FF2B5EF4-FFF2-40B4-BE49-F238E27FC236}">
                  <a16:creationId xmlns:a16="http://schemas.microsoft.com/office/drawing/2014/main" id="{4B4B3FA4-72AA-8B3E-F42A-0543663FB3FE}"/>
                </a:ext>
              </a:extLst>
            </p:cNvPr>
            <p:cNvSpPr/>
            <p:nvPr/>
          </p:nvSpPr>
          <p:spPr>
            <a:xfrm>
              <a:off x="12617355" y="8209128"/>
              <a:ext cx="8475260" cy="1105469"/>
            </a:xfrm>
            <a:custGeom>
              <a:avLst/>
              <a:gdLst>
                <a:gd name="connsiteX0" fmla="*/ 0 w 8475260"/>
                <a:gd name="connsiteY0" fmla="*/ 0 h 1105469"/>
                <a:gd name="connsiteX1" fmla="*/ 880281 w 8475260"/>
                <a:gd name="connsiteY1" fmla="*/ 0 h 1105469"/>
                <a:gd name="connsiteX2" fmla="*/ 880281 w 8475260"/>
                <a:gd name="connsiteY2" fmla="*/ 81887 h 1105469"/>
                <a:gd name="connsiteX3" fmla="*/ 1385248 w 8475260"/>
                <a:gd name="connsiteY3" fmla="*/ 81887 h 1105469"/>
                <a:gd name="connsiteX4" fmla="*/ 1385248 w 8475260"/>
                <a:gd name="connsiteY4" fmla="*/ 156950 h 1105469"/>
                <a:gd name="connsiteX5" fmla="*/ 2367887 w 8475260"/>
                <a:gd name="connsiteY5" fmla="*/ 156950 h 1105469"/>
                <a:gd name="connsiteX6" fmla="*/ 2367887 w 8475260"/>
                <a:gd name="connsiteY6" fmla="*/ 266132 h 1105469"/>
                <a:gd name="connsiteX7" fmla="*/ 3439236 w 8475260"/>
                <a:gd name="connsiteY7" fmla="*/ 266132 h 1105469"/>
                <a:gd name="connsiteX8" fmla="*/ 3439236 w 8475260"/>
                <a:gd name="connsiteY8" fmla="*/ 334371 h 1105469"/>
                <a:gd name="connsiteX9" fmla="*/ 3698544 w 8475260"/>
                <a:gd name="connsiteY9" fmla="*/ 334371 h 1105469"/>
                <a:gd name="connsiteX10" fmla="*/ 3698544 w 8475260"/>
                <a:gd name="connsiteY10" fmla="*/ 423081 h 1105469"/>
                <a:gd name="connsiteX11" fmla="*/ 4688006 w 8475260"/>
                <a:gd name="connsiteY11" fmla="*/ 423081 h 1105469"/>
                <a:gd name="connsiteX12" fmla="*/ 4688006 w 8475260"/>
                <a:gd name="connsiteY12" fmla="*/ 525439 h 1105469"/>
                <a:gd name="connsiteX13" fmla="*/ 5916305 w 8475260"/>
                <a:gd name="connsiteY13" fmla="*/ 525439 h 1105469"/>
                <a:gd name="connsiteX14" fmla="*/ 5916305 w 8475260"/>
                <a:gd name="connsiteY14" fmla="*/ 600502 h 1105469"/>
                <a:gd name="connsiteX15" fmla="*/ 6714699 w 8475260"/>
                <a:gd name="connsiteY15" fmla="*/ 600502 h 1105469"/>
                <a:gd name="connsiteX16" fmla="*/ 6714699 w 8475260"/>
                <a:gd name="connsiteY16" fmla="*/ 682388 h 1105469"/>
                <a:gd name="connsiteX17" fmla="*/ 6905767 w 8475260"/>
                <a:gd name="connsiteY17" fmla="*/ 682388 h 1105469"/>
                <a:gd name="connsiteX18" fmla="*/ 6905767 w 8475260"/>
                <a:gd name="connsiteY18" fmla="*/ 907576 h 1105469"/>
                <a:gd name="connsiteX19" fmla="*/ 8475260 w 8475260"/>
                <a:gd name="connsiteY19" fmla="*/ 907576 h 1105469"/>
                <a:gd name="connsiteX20" fmla="*/ 8475260 w 8475260"/>
                <a:gd name="connsiteY20" fmla="*/ 1105469 h 110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75260" h="1105469">
                  <a:moveTo>
                    <a:pt x="0" y="0"/>
                  </a:moveTo>
                  <a:lnTo>
                    <a:pt x="880281" y="0"/>
                  </a:lnTo>
                  <a:lnTo>
                    <a:pt x="880281" y="81887"/>
                  </a:lnTo>
                  <a:lnTo>
                    <a:pt x="1385248" y="81887"/>
                  </a:lnTo>
                  <a:lnTo>
                    <a:pt x="1385248" y="156950"/>
                  </a:lnTo>
                  <a:lnTo>
                    <a:pt x="2367887" y="156950"/>
                  </a:lnTo>
                  <a:lnTo>
                    <a:pt x="2367887" y="266132"/>
                  </a:lnTo>
                  <a:lnTo>
                    <a:pt x="3439236" y="266132"/>
                  </a:lnTo>
                  <a:lnTo>
                    <a:pt x="3439236" y="334371"/>
                  </a:lnTo>
                  <a:lnTo>
                    <a:pt x="3698544" y="334371"/>
                  </a:lnTo>
                  <a:lnTo>
                    <a:pt x="3698544" y="423081"/>
                  </a:lnTo>
                  <a:lnTo>
                    <a:pt x="4688006" y="423081"/>
                  </a:lnTo>
                  <a:lnTo>
                    <a:pt x="4688006" y="525439"/>
                  </a:lnTo>
                  <a:lnTo>
                    <a:pt x="5916305" y="525439"/>
                  </a:lnTo>
                  <a:lnTo>
                    <a:pt x="5916305" y="600502"/>
                  </a:lnTo>
                  <a:lnTo>
                    <a:pt x="6714699" y="600502"/>
                  </a:lnTo>
                  <a:lnTo>
                    <a:pt x="6714699" y="682388"/>
                  </a:lnTo>
                  <a:lnTo>
                    <a:pt x="6905767" y="682388"/>
                  </a:lnTo>
                  <a:lnTo>
                    <a:pt x="6905767" y="907576"/>
                  </a:lnTo>
                  <a:lnTo>
                    <a:pt x="8475260" y="907576"/>
                  </a:lnTo>
                  <a:lnTo>
                    <a:pt x="8475260" y="1105469"/>
                  </a:lnTo>
                </a:path>
              </a:pathLst>
            </a:custGeom>
            <a:noFill/>
            <a:ln w="127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GB" sz="1799" kern="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reeform: Shape 249">
              <a:extLst>
                <a:ext uri="{FF2B5EF4-FFF2-40B4-BE49-F238E27FC236}">
                  <a16:creationId xmlns:a16="http://schemas.microsoft.com/office/drawing/2014/main" id="{2F093837-D374-FC16-EFBF-4FF818BA6D7D}"/>
                </a:ext>
              </a:extLst>
            </p:cNvPr>
            <p:cNvSpPr/>
            <p:nvPr/>
          </p:nvSpPr>
          <p:spPr>
            <a:xfrm>
              <a:off x="21085791" y="9307773"/>
              <a:ext cx="7963469" cy="696036"/>
            </a:xfrm>
            <a:custGeom>
              <a:avLst/>
              <a:gdLst>
                <a:gd name="connsiteX0" fmla="*/ 0 w 7963469"/>
                <a:gd name="connsiteY0" fmla="*/ 0 h 696036"/>
                <a:gd name="connsiteX1" fmla="*/ 736979 w 7963469"/>
                <a:gd name="connsiteY1" fmla="*/ 0 h 696036"/>
                <a:gd name="connsiteX2" fmla="*/ 736979 w 7963469"/>
                <a:gd name="connsiteY2" fmla="*/ 68239 h 696036"/>
                <a:gd name="connsiteX3" fmla="*/ 1637731 w 7963469"/>
                <a:gd name="connsiteY3" fmla="*/ 68239 h 696036"/>
                <a:gd name="connsiteX4" fmla="*/ 1637731 w 7963469"/>
                <a:gd name="connsiteY4" fmla="*/ 156949 h 696036"/>
                <a:gd name="connsiteX5" fmla="*/ 2599899 w 7963469"/>
                <a:gd name="connsiteY5" fmla="*/ 156949 h 696036"/>
                <a:gd name="connsiteX6" fmla="*/ 2599899 w 7963469"/>
                <a:gd name="connsiteY6" fmla="*/ 218364 h 696036"/>
                <a:gd name="connsiteX7" fmla="*/ 3951027 w 7963469"/>
                <a:gd name="connsiteY7" fmla="*/ 218364 h 696036"/>
                <a:gd name="connsiteX8" fmla="*/ 3951027 w 7963469"/>
                <a:gd name="connsiteY8" fmla="*/ 320723 h 696036"/>
                <a:gd name="connsiteX9" fmla="*/ 4858603 w 7963469"/>
                <a:gd name="connsiteY9" fmla="*/ 320723 h 696036"/>
                <a:gd name="connsiteX10" fmla="*/ 4858603 w 7963469"/>
                <a:gd name="connsiteY10" fmla="*/ 416257 h 696036"/>
                <a:gd name="connsiteX11" fmla="*/ 5424985 w 7963469"/>
                <a:gd name="connsiteY11" fmla="*/ 416257 h 696036"/>
                <a:gd name="connsiteX12" fmla="*/ 5424985 w 7963469"/>
                <a:gd name="connsiteY12" fmla="*/ 484496 h 696036"/>
                <a:gd name="connsiteX13" fmla="*/ 6858000 w 7963469"/>
                <a:gd name="connsiteY13" fmla="*/ 484496 h 696036"/>
                <a:gd name="connsiteX14" fmla="*/ 6919415 w 7963469"/>
                <a:gd name="connsiteY14" fmla="*/ 545911 h 696036"/>
                <a:gd name="connsiteX15" fmla="*/ 7963469 w 7963469"/>
                <a:gd name="connsiteY15" fmla="*/ 545911 h 696036"/>
                <a:gd name="connsiteX16" fmla="*/ 7963469 w 7963469"/>
                <a:gd name="connsiteY16" fmla="*/ 696036 h 696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63469" h="696036">
                  <a:moveTo>
                    <a:pt x="0" y="0"/>
                  </a:moveTo>
                  <a:lnTo>
                    <a:pt x="736979" y="0"/>
                  </a:lnTo>
                  <a:lnTo>
                    <a:pt x="736979" y="68239"/>
                  </a:lnTo>
                  <a:lnTo>
                    <a:pt x="1637731" y="68239"/>
                  </a:lnTo>
                  <a:lnTo>
                    <a:pt x="1637731" y="156949"/>
                  </a:lnTo>
                  <a:lnTo>
                    <a:pt x="2599899" y="156949"/>
                  </a:lnTo>
                  <a:lnTo>
                    <a:pt x="2599899" y="218364"/>
                  </a:lnTo>
                  <a:lnTo>
                    <a:pt x="3951027" y="218364"/>
                  </a:lnTo>
                  <a:lnTo>
                    <a:pt x="3951027" y="320723"/>
                  </a:lnTo>
                  <a:lnTo>
                    <a:pt x="4858603" y="320723"/>
                  </a:lnTo>
                  <a:lnTo>
                    <a:pt x="4858603" y="416257"/>
                  </a:lnTo>
                  <a:lnTo>
                    <a:pt x="5424985" y="416257"/>
                  </a:lnTo>
                  <a:lnTo>
                    <a:pt x="5424985" y="484496"/>
                  </a:lnTo>
                  <a:lnTo>
                    <a:pt x="6858000" y="484496"/>
                  </a:lnTo>
                  <a:lnTo>
                    <a:pt x="6919415" y="545911"/>
                  </a:lnTo>
                  <a:lnTo>
                    <a:pt x="7963469" y="545911"/>
                  </a:lnTo>
                  <a:lnTo>
                    <a:pt x="7963469" y="696036"/>
                  </a:lnTo>
                </a:path>
              </a:pathLst>
            </a:custGeom>
            <a:noFill/>
            <a:ln w="127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GB" sz="1799" kern="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: Shape 250">
              <a:extLst>
                <a:ext uri="{FF2B5EF4-FFF2-40B4-BE49-F238E27FC236}">
                  <a16:creationId xmlns:a16="http://schemas.microsoft.com/office/drawing/2014/main" id="{8637321C-C6D4-D28D-185C-5BED30FF72EE}"/>
                </a:ext>
              </a:extLst>
            </p:cNvPr>
            <p:cNvSpPr/>
            <p:nvPr/>
          </p:nvSpPr>
          <p:spPr>
            <a:xfrm>
              <a:off x="29049260" y="10003809"/>
              <a:ext cx="9096233" cy="443552"/>
            </a:xfrm>
            <a:custGeom>
              <a:avLst/>
              <a:gdLst>
                <a:gd name="connsiteX0" fmla="*/ 0 w 9096233"/>
                <a:gd name="connsiteY0" fmla="*/ 0 h 443552"/>
                <a:gd name="connsiteX1" fmla="*/ 3016155 w 9096233"/>
                <a:gd name="connsiteY1" fmla="*/ 0 h 443552"/>
                <a:gd name="connsiteX2" fmla="*/ 3016155 w 9096233"/>
                <a:gd name="connsiteY2" fmla="*/ 143301 h 443552"/>
                <a:gd name="connsiteX3" fmla="*/ 3664424 w 9096233"/>
                <a:gd name="connsiteY3" fmla="*/ 143301 h 443552"/>
                <a:gd name="connsiteX4" fmla="*/ 3664424 w 9096233"/>
                <a:gd name="connsiteY4" fmla="*/ 225188 h 443552"/>
                <a:gd name="connsiteX5" fmla="*/ 8195480 w 9096233"/>
                <a:gd name="connsiteY5" fmla="*/ 225188 h 443552"/>
                <a:gd name="connsiteX6" fmla="*/ 8195480 w 9096233"/>
                <a:gd name="connsiteY6" fmla="*/ 327546 h 443552"/>
                <a:gd name="connsiteX7" fmla="*/ 9096233 w 9096233"/>
                <a:gd name="connsiteY7" fmla="*/ 327546 h 443552"/>
                <a:gd name="connsiteX8" fmla="*/ 9096233 w 9096233"/>
                <a:gd name="connsiteY8" fmla="*/ 443552 h 44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6233" h="443552">
                  <a:moveTo>
                    <a:pt x="0" y="0"/>
                  </a:moveTo>
                  <a:lnTo>
                    <a:pt x="3016155" y="0"/>
                  </a:lnTo>
                  <a:lnTo>
                    <a:pt x="3016155" y="143301"/>
                  </a:lnTo>
                  <a:lnTo>
                    <a:pt x="3664424" y="143301"/>
                  </a:lnTo>
                  <a:lnTo>
                    <a:pt x="3664424" y="225188"/>
                  </a:lnTo>
                  <a:lnTo>
                    <a:pt x="8195480" y="225188"/>
                  </a:lnTo>
                  <a:lnTo>
                    <a:pt x="8195480" y="327546"/>
                  </a:lnTo>
                  <a:lnTo>
                    <a:pt x="9096233" y="327546"/>
                  </a:lnTo>
                  <a:lnTo>
                    <a:pt x="9096233" y="443552"/>
                  </a:lnTo>
                </a:path>
              </a:pathLst>
            </a:custGeom>
            <a:noFill/>
            <a:ln w="127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GB" sz="1799" kern="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Freeform: Shape 251">
              <a:extLst>
                <a:ext uri="{FF2B5EF4-FFF2-40B4-BE49-F238E27FC236}">
                  <a16:creationId xmlns:a16="http://schemas.microsoft.com/office/drawing/2014/main" id="{C0BC337C-ACBF-F9B9-12ED-2DF8728F60B8}"/>
                </a:ext>
              </a:extLst>
            </p:cNvPr>
            <p:cNvSpPr/>
            <p:nvPr/>
          </p:nvSpPr>
          <p:spPr>
            <a:xfrm>
              <a:off x="38147625" y="10448925"/>
              <a:ext cx="15811500" cy="352425"/>
            </a:xfrm>
            <a:custGeom>
              <a:avLst/>
              <a:gdLst>
                <a:gd name="connsiteX0" fmla="*/ 0 w 15811500"/>
                <a:gd name="connsiteY0" fmla="*/ 0 h 352425"/>
                <a:gd name="connsiteX1" fmla="*/ 4038600 w 15811500"/>
                <a:gd name="connsiteY1" fmla="*/ 0 h 352425"/>
                <a:gd name="connsiteX2" fmla="*/ 4038600 w 15811500"/>
                <a:gd name="connsiteY2" fmla="*/ 190500 h 352425"/>
                <a:gd name="connsiteX3" fmla="*/ 4276725 w 15811500"/>
                <a:gd name="connsiteY3" fmla="*/ 190500 h 352425"/>
                <a:gd name="connsiteX4" fmla="*/ 4276725 w 15811500"/>
                <a:gd name="connsiteY4" fmla="*/ 352425 h 352425"/>
                <a:gd name="connsiteX5" fmla="*/ 15811500 w 15811500"/>
                <a:gd name="connsiteY5" fmla="*/ 352425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11500" h="352425">
                  <a:moveTo>
                    <a:pt x="0" y="0"/>
                  </a:moveTo>
                  <a:lnTo>
                    <a:pt x="4038600" y="0"/>
                  </a:lnTo>
                  <a:lnTo>
                    <a:pt x="4038600" y="190500"/>
                  </a:lnTo>
                  <a:lnTo>
                    <a:pt x="4276725" y="190500"/>
                  </a:lnTo>
                  <a:lnTo>
                    <a:pt x="4276725" y="352425"/>
                  </a:lnTo>
                  <a:lnTo>
                    <a:pt x="15811500" y="352425"/>
                  </a:lnTo>
                </a:path>
              </a:pathLst>
            </a:custGeom>
            <a:noFill/>
            <a:ln w="127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GB" sz="1799" kern="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DE5D996C-4316-2F6E-1C0E-2485B31188D0}"/>
              </a:ext>
            </a:extLst>
          </p:cNvPr>
          <p:cNvGrpSpPr/>
          <p:nvPr/>
        </p:nvGrpSpPr>
        <p:grpSpPr>
          <a:xfrm>
            <a:off x="1486072" y="1852055"/>
            <a:ext cx="9456760" cy="1421121"/>
            <a:chOff x="3019425" y="2190750"/>
            <a:chExt cx="50553938" cy="7458075"/>
          </a:xfrm>
        </p:grpSpPr>
        <p:sp>
          <p:nvSpPr>
            <p:cNvPr id="146" name="Freeform: Shape 253">
              <a:extLst>
                <a:ext uri="{FF2B5EF4-FFF2-40B4-BE49-F238E27FC236}">
                  <a16:creationId xmlns:a16="http://schemas.microsoft.com/office/drawing/2014/main" id="{29DCA7AB-A87C-0504-6E3A-FB4BA66301EE}"/>
                </a:ext>
              </a:extLst>
            </p:cNvPr>
            <p:cNvSpPr/>
            <p:nvPr/>
          </p:nvSpPr>
          <p:spPr>
            <a:xfrm>
              <a:off x="3019425" y="2190750"/>
              <a:ext cx="4552950" cy="2895600"/>
            </a:xfrm>
            <a:custGeom>
              <a:avLst/>
              <a:gdLst>
                <a:gd name="connsiteX0" fmla="*/ 0 w 4819650"/>
                <a:gd name="connsiteY0" fmla="*/ 0 h 2895600"/>
                <a:gd name="connsiteX1" fmla="*/ 981075 w 4819650"/>
                <a:gd name="connsiteY1" fmla="*/ 0 h 2895600"/>
                <a:gd name="connsiteX2" fmla="*/ 981075 w 4819650"/>
                <a:gd name="connsiteY2" fmla="*/ 152400 h 2895600"/>
                <a:gd name="connsiteX3" fmla="*/ 1257300 w 4819650"/>
                <a:gd name="connsiteY3" fmla="*/ 152400 h 2895600"/>
                <a:gd name="connsiteX4" fmla="*/ 1257300 w 4819650"/>
                <a:gd name="connsiteY4" fmla="*/ 276225 h 2895600"/>
                <a:gd name="connsiteX5" fmla="*/ 1343025 w 4819650"/>
                <a:gd name="connsiteY5" fmla="*/ 276225 h 2895600"/>
                <a:gd name="connsiteX6" fmla="*/ 1343025 w 4819650"/>
                <a:gd name="connsiteY6" fmla="*/ 1209675 h 2895600"/>
                <a:gd name="connsiteX7" fmla="*/ 1533525 w 4819650"/>
                <a:gd name="connsiteY7" fmla="*/ 1209675 h 2895600"/>
                <a:gd name="connsiteX8" fmla="*/ 1533525 w 4819650"/>
                <a:gd name="connsiteY8" fmla="*/ 2114550 h 2895600"/>
                <a:gd name="connsiteX9" fmla="*/ 1666875 w 4819650"/>
                <a:gd name="connsiteY9" fmla="*/ 2114550 h 2895600"/>
                <a:gd name="connsiteX10" fmla="*/ 1666875 w 4819650"/>
                <a:gd name="connsiteY10" fmla="*/ 2190750 h 2895600"/>
                <a:gd name="connsiteX11" fmla="*/ 1876425 w 4819650"/>
                <a:gd name="connsiteY11" fmla="*/ 2190750 h 2895600"/>
                <a:gd name="connsiteX12" fmla="*/ 1876425 w 4819650"/>
                <a:gd name="connsiteY12" fmla="*/ 2286000 h 2895600"/>
                <a:gd name="connsiteX13" fmla="*/ 2476500 w 4819650"/>
                <a:gd name="connsiteY13" fmla="*/ 2286000 h 2895600"/>
                <a:gd name="connsiteX14" fmla="*/ 2476500 w 4819650"/>
                <a:gd name="connsiteY14" fmla="*/ 2371725 h 2895600"/>
                <a:gd name="connsiteX15" fmla="*/ 2628900 w 4819650"/>
                <a:gd name="connsiteY15" fmla="*/ 2371725 h 2895600"/>
                <a:gd name="connsiteX16" fmla="*/ 2628900 w 4819650"/>
                <a:gd name="connsiteY16" fmla="*/ 2457450 h 2895600"/>
                <a:gd name="connsiteX17" fmla="*/ 2905125 w 4819650"/>
                <a:gd name="connsiteY17" fmla="*/ 2457450 h 2895600"/>
                <a:gd name="connsiteX18" fmla="*/ 2905125 w 4819650"/>
                <a:gd name="connsiteY18" fmla="*/ 2495550 h 2895600"/>
                <a:gd name="connsiteX19" fmla="*/ 3028950 w 4819650"/>
                <a:gd name="connsiteY19" fmla="*/ 2495550 h 2895600"/>
                <a:gd name="connsiteX20" fmla="*/ 3028950 w 4819650"/>
                <a:gd name="connsiteY20" fmla="*/ 2562225 h 2895600"/>
                <a:gd name="connsiteX21" fmla="*/ 3705225 w 4819650"/>
                <a:gd name="connsiteY21" fmla="*/ 2562225 h 2895600"/>
                <a:gd name="connsiteX22" fmla="*/ 3705225 w 4819650"/>
                <a:gd name="connsiteY22" fmla="*/ 2628900 h 2895600"/>
                <a:gd name="connsiteX23" fmla="*/ 3876675 w 4819650"/>
                <a:gd name="connsiteY23" fmla="*/ 2628900 h 2895600"/>
                <a:gd name="connsiteX24" fmla="*/ 3876675 w 4819650"/>
                <a:gd name="connsiteY24" fmla="*/ 2790825 h 2895600"/>
                <a:gd name="connsiteX25" fmla="*/ 3943350 w 4819650"/>
                <a:gd name="connsiteY25" fmla="*/ 2790825 h 2895600"/>
                <a:gd name="connsiteX26" fmla="*/ 3943350 w 4819650"/>
                <a:gd name="connsiteY26" fmla="*/ 2867025 h 2895600"/>
                <a:gd name="connsiteX27" fmla="*/ 4105275 w 4819650"/>
                <a:gd name="connsiteY27" fmla="*/ 2867025 h 2895600"/>
                <a:gd name="connsiteX28" fmla="*/ 4105275 w 4819650"/>
                <a:gd name="connsiteY28" fmla="*/ 2895600 h 2895600"/>
                <a:gd name="connsiteX29" fmla="*/ 4552950 w 4819650"/>
                <a:gd name="connsiteY29" fmla="*/ 2895600 h 2895600"/>
                <a:gd name="connsiteX30" fmla="*/ 4552950 w 4819650"/>
                <a:gd name="connsiteY30" fmla="*/ 2895600 h 2895600"/>
                <a:gd name="connsiteX31" fmla="*/ 4819650 w 4819650"/>
                <a:gd name="connsiteY31" fmla="*/ 2895600 h 2895600"/>
                <a:gd name="connsiteX0" fmla="*/ 0 w 4552950"/>
                <a:gd name="connsiteY0" fmla="*/ 0 h 2895600"/>
                <a:gd name="connsiteX1" fmla="*/ 981075 w 4552950"/>
                <a:gd name="connsiteY1" fmla="*/ 0 h 2895600"/>
                <a:gd name="connsiteX2" fmla="*/ 981075 w 4552950"/>
                <a:gd name="connsiteY2" fmla="*/ 152400 h 2895600"/>
                <a:gd name="connsiteX3" fmla="*/ 1257300 w 4552950"/>
                <a:gd name="connsiteY3" fmla="*/ 152400 h 2895600"/>
                <a:gd name="connsiteX4" fmla="*/ 1257300 w 4552950"/>
                <a:gd name="connsiteY4" fmla="*/ 276225 h 2895600"/>
                <a:gd name="connsiteX5" fmla="*/ 1343025 w 4552950"/>
                <a:gd name="connsiteY5" fmla="*/ 276225 h 2895600"/>
                <a:gd name="connsiteX6" fmla="*/ 1343025 w 4552950"/>
                <a:gd name="connsiteY6" fmla="*/ 1209675 h 2895600"/>
                <a:gd name="connsiteX7" fmla="*/ 1533525 w 4552950"/>
                <a:gd name="connsiteY7" fmla="*/ 1209675 h 2895600"/>
                <a:gd name="connsiteX8" fmla="*/ 1533525 w 4552950"/>
                <a:gd name="connsiteY8" fmla="*/ 2114550 h 2895600"/>
                <a:gd name="connsiteX9" fmla="*/ 1666875 w 4552950"/>
                <a:gd name="connsiteY9" fmla="*/ 2114550 h 2895600"/>
                <a:gd name="connsiteX10" fmla="*/ 1666875 w 4552950"/>
                <a:gd name="connsiteY10" fmla="*/ 2190750 h 2895600"/>
                <a:gd name="connsiteX11" fmla="*/ 1876425 w 4552950"/>
                <a:gd name="connsiteY11" fmla="*/ 2190750 h 2895600"/>
                <a:gd name="connsiteX12" fmla="*/ 1876425 w 4552950"/>
                <a:gd name="connsiteY12" fmla="*/ 2286000 h 2895600"/>
                <a:gd name="connsiteX13" fmla="*/ 2476500 w 4552950"/>
                <a:gd name="connsiteY13" fmla="*/ 2286000 h 2895600"/>
                <a:gd name="connsiteX14" fmla="*/ 2476500 w 4552950"/>
                <a:gd name="connsiteY14" fmla="*/ 2371725 h 2895600"/>
                <a:gd name="connsiteX15" fmla="*/ 2628900 w 4552950"/>
                <a:gd name="connsiteY15" fmla="*/ 2371725 h 2895600"/>
                <a:gd name="connsiteX16" fmla="*/ 2628900 w 4552950"/>
                <a:gd name="connsiteY16" fmla="*/ 2457450 h 2895600"/>
                <a:gd name="connsiteX17" fmla="*/ 2905125 w 4552950"/>
                <a:gd name="connsiteY17" fmla="*/ 2457450 h 2895600"/>
                <a:gd name="connsiteX18" fmla="*/ 2905125 w 4552950"/>
                <a:gd name="connsiteY18" fmla="*/ 2495550 h 2895600"/>
                <a:gd name="connsiteX19" fmla="*/ 3028950 w 4552950"/>
                <a:gd name="connsiteY19" fmla="*/ 2495550 h 2895600"/>
                <a:gd name="connsiteX20" fmla="*/ 3028950 w 4552950"/>
                <a:gd name="connsiteY20" fmla="*/ 2562225 h 2895600"/>
                <a:gd name="connsiteX21" fmla="*/ 3705225 w 4552950"/>
                <a:gd name="connsiteY21" fmla="*/ 2562225 h 2895600"/>
                <a:gd name="connsiteX22" fmla="*/ 3705225 w 4552950"/>
                <a:gd name="connsiteY22" fmla="*/ 2628900 h 2895600"/>
                <a:gd name="connsiteX23" fmla="*/ 3876675 w 4552950"/>
                <a:gd name="connsiteY23" fmla="*/ 2628900 h 2895600"/>
                <a:gd name="connsiteX24" fmla="*/ 3876675 w 4552950"/>
                <a:gd name="connsiteY24" fmla="*/ 2790825 h 2895600"/>
                <a:gd name="connsiteX25" fmla="*/ 3943350 w 4552950"/>
                <a:gd name="connsiteY25" fmla="*/ 2790825 h 2895600"/>
                <a:gd name="connsiteX26" fmla="*/ 3943350 w 4552950"/>
                <a:gd name="connsiteY26" fmla="*/ 2867025 h 2895600"/>
                <a:gd name="connsiteX27" fmla="*/ 4105275 w 4552950"/>
                <a:gd name="connsiteY27" fmla="*/ 2867025 h 2895600"/>
                <a:gd name="connsiteX28" fmla="*/ 4105275 w 4552950"/>
                <a:gd name="connsiteY28" fmla="*/ 2895600 h 2895600"/>
                <a:gd name="connsiteX29" fmla="*/ 4552950 w 4552950"/>
                <a:gd name="connsiteY29" fmla="*/ 2895600 h 2895600"/>
                <a:gd name="connsiteX30" fmla="*/ 4552950 w 4552950"/>
                <a:gd name="connsiteY30" fmla="*/ 2895600 h 2895600"/>
                <a:gd name="connsiteX0" fmla="*/ 0 w 4552950"/>
                <a:gd name="connsiteY0" fmla="*/ 0 h 2895600"/>
                <a:gd name="connsiteX1" fmla="*/ 981075 w 4552950"/>
                <a:gd name="connsiteY1" fmla="*/ 0 h 2895600"/>
                <a:gd name="connsiteX2" fmla="*/ 981075 w 4552950"/>
                <a:gd name="connsiteY2" fmla="*/ 152400 h 2895600"/>
                <a:gd name="connsiteX3" fmla="*/ 1257300 w 4552950"/>
                <a:gd name="connsiteY3" fmla="*/ 152400 h 2895600"/>
                <a:gd name="connsiteX4" fmla="*/ 1257300 w 4552950"/>
                <a:gd name="connsiteY4" fmla="*/ 276225 h 2895600"/>
                <a:gd name="connsiteX5" fmla="*/ 1343025 w 4552950"/>
                <a:gd name="connsiteY5" fmla="*/ 276225 h 2895600"/>
                <a:gd name="connsiteX6" fmla="*/ 1343025 w 4552950"/>
                <a:gd name="connsiteY6" fmla="*/ 1209675 h 2895600"/>
                <a:gd name="connsiteX7" fmla="*/ 1533525 w 4552950"/>
                <a:gd name="connsiteY7" fmla="*/ 1209675 h 2895600"/>
                <a:gd name="connsiteX8" fmla="*/ 1533525 w 4552950"/>
                <a:gd name="connsiteY8" fmla="*/ 2114550 h 2895600"/>
                <a:gd name="connsiteX9" fmla="*/ 1666875 w 4552950"/>
                <a:gd name="connsiteY9" fmla="*/ 2114550 h 2895600"/>
                <a:gd name="connsiteX10" fmla="*/ 1666875 w 4552950"/>
                <a:gd name="connsiteY10" fmla="*/ 2190750 h 2895600"/>
                <a:gd name="connsiteX11" fmla="*/ 1876425 w 4552950"/>
                <a:gd name="connsiteY11" fmla="*/ 2190750 h 2895600"/>
                <a:gd name="connsiteX12" fmla="*/ 1876425 w 4552950"/>
                <a:gd name="connsiteY12" fmla="*/ 2286000 h 2895600"/>
                <a:gd name="connsiteX13" fmla="*/ 2476500 w 4552950"/>
                <a:gd name="connsiteY13" fmla="*/ 2286000 h 2895600"/>
                <a:gd name="connsiteX14" fmla="*/ 2476500 w 4552950"/>
                <a:gd name="connsiteY14" fmla="*/ 2371725 h 2895600"/>
                <a:gd name="connsiteX15" fmla="*/ 2628900 w 4552950"/>
                <a:gd name="connsiteY15" fmla="*/ 2371725 h 2895600"/>
                <a:gd name="connsiteX16" fmla="*/ 2628900 w 4552950"/>
                <a:gd name="connsiteY16" fmla="*/ 2457450 h 2895600"/>
                <a:gd name="connsiteX17" fmla="*/ 2905125 w 4552950"/>
                <a:gd name="connsiteY17" fmla="*/ 2457450 h 2895600"/>
                <a:gd name="connsiteX18" fmla="*/ 2905125 w 4552950"/>
                <a:gd name="connsiteY18" fmla="*/ 2495550 h 2895600"/>
                <a:gd name="connsiteX19" fmla="*/ 3028950 w 4552950"/>
                <a:gd name="connsiteY19" fmla="*/ 2495550 h 2895600"/>
                <a:gd name="connsiteX20" fmla="*/ 3028950 w 4552950"/>
                <a:gd name="connsiteY20" fmla="*/ 2562225 h 2895600"/>
                <a:gd name="connsiteX21" fmla="*/ 3705225 w 4552950"/>
                <a:gd name="connsiteY21" fmla="*/ 2562225 h 2895600"/>
                <a:gd name="connsiteX22" fmla="*/ 3705225 w 4552950"/>
                <a:gd name="connsiteY22" fmla="*/ 2628900 h 2895600"/>
                <a:gd name="connsiteX23" fmla="*/ 3876675 w 4552950"/>
                <a:gd name="connsiteY23" fmla="*/ 2628900 h 2895600"/>
                <a:gd name="connsiteX24" fmla="*/ 3876675 w 4552950"/>
                <a:gd name="connsiteY24" fmla="*/ 2790825 h 2895600"/>
                <a:gd name="connsiteX25" fmla="*/ 3943350 w 4552950"/>
                <a:gd name="connsiteY25" fmla="*/ 2790825 h 2895600"/>
                <a:gd name="connsiteX26" fmla="*/ 3943350 w 4552950"/>
                <a:gd name="connsiteY26" fmla="*/ 2867025 h 2895600"/>
                <a:gd name="connsiteX27" fmla="*/ 4105275 w 4552950"/>
                <a:gd name="connsiteY27" fmla="*/ 2867025 h 2895600"/>
                <a:gd name="connsiteX28" fmla="*/ 4105275 w 4552950"/>
                <a:gd name="connsiteY28" fmla="*/ 2895600 h 2895600"/>
                <a:gd name="connsiteX29" fmla="*/ 4552950 w 4552950"/>
                <a:gd name="connsiteY29" fmla="*/ 289560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552950" h="2895600">
                  <a:moveTo>
                    <a:pt x="0" y="0"/>
                  </a:moveTo>
                  <a:lnTo>
                    <a:pt x="981075" y="0"/>
                  </a:lnTo>
                  <a:lnTo>
                    <a:pt x="981075" y="152400"/>
                  </a:lnTo>
                  <a:lnTo>
                    <a:pt x="1257300" y="152400"/>
                  </a:lnTo>
                  <a:lnTo>
                    <a:pt x="1257300" y="276225"/>
                  </a:lnTo>
                  <a:lnTo>
                    <a:pt x="1343025" y="276225"/>
                  </a:lnTo>
                  <a:lnTo>
                    <a:pt x="1343025" y="1209675"/>
                  </a:lnTo>
                  <a:lnTo>
                    <a:pt x="1533525" y="1209675"/>
                  </a:lnTo>
                  <a:lnTo>
                    <a:pt x="1533525" y="2114550"/>
                  </a:lnTo>
                  <a:lnTo>
                    <a:pt x="1666875" y="2114550"/>
                  </a:lnTo>
                  <a:lnTo>
                    <a:pt x="1666875" y="2190750"/>
                  </a:lnTo>
                  <a:lnTo>
                    <a:pt x="1876425" y="2190750"/>
                  </a:lnTo>
                  <a:lnTo>
                    <a:pt x="1876425" y="2286000"/>
                  </a:lnTo>
                  <a:lnTo>
                    <a:pt x="2476500" y="2286000"/>
                  </a:lnTo>
                  <a:lnTo>
                    <a:pt x="2476500" y="2371725"/>
                  </a:lnTo>
                  <a:lnTo>
                    <a:pt x="2628900" y="2371725"/>
                  </a:lnTo>
                  <a:lnTo>
                    <a:pt x="2628900" y="2457450"/>
                  </a:lnTo>
                  <a:lnTo>
                    <a:pt x="2905125" y="2457450"/>
                  </a:lnTo>
                  <a:lnTo>
                    <a:pt x="2905125" y="2495550"/>
                  </a:lnTo>
                  <a:lnTo>
                    <a:pt x="3028950" y="2495550"/>
                  </a:lnTo>
                  <a:lnTo>
                    <a:pt x="3028950" y="2562225"/>
                  </a:lnTo>
                  <a:lnTo>
                    <a:pt x="3705225" y="2562225"/>
                  </a:lnTo>
                  <a:lnTo>
                    <a:pt x="3705225" y="2628900"/>
                  </a:lnTo>
                  <a:lnTo>
                    <a:pt x="3876675" y="2628900"/>
                  </a:lnTo>
                  <a:lnTo>
                    <a:pt x="3876675" y="2790825"/>
                  </a:lnTo>
                  <a:lnTo>
                    <a:pt x="3943350" y="2790825"/>
                  </a:lnTo>
                  <a:lnTo>
                    <a:pt x="3943350" y="2867025"/>
                  </a:lnTo>
                  <a:lnTo>
                    <a:pt x="4105275" y="2867025"/>
                  </a:lnTo>
                  <a:lnTo>
                    <a:pt x="4105275" y="2895600"/>
                  </a:lnTo>
                  <a:lnTo>
                    <a:pt x="4552950" y="2895600"/>
                  </a:lnTo>
                </a:path>
              </a:pathLst>
            </a:custGeom>
            <a:noFill/>
            <a:ln w="127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GB" sz="1799" kern="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: Shape 254">
              <a:extLst>
                <a:ext uri="{FF2B5EF4-FFF2-40B4-BE49-F238E27FC236}">
                  <a16:creationId xmlns:a16="http://schemas.microsoft.com/office/drawing/2014/main" id="{6A954C77-C041-0979-E3EC-D30E9FD0EAF9}"/>
                </a:ext>
              </a:extLst>
            </p:cNvPr>
            <p:cNvSpPr/>
            <p:nvPr/>
          </p:nvSpPr>
          <p:spPr>
            <a:xfrm>
              <a:off x="7572375" y="5081588"/>
              <a:ext cx="5638800" cy="1119187"/>
            </a:xfrm>
            <a:custGeom>
              <a:avLst/>
              <a:gdLst>
                <a:gd name="connsiteX0" fmla="*/ 0 w 5638800"/>
                <a:gd name="connsiteY0" fmla="*/ 0 h 1119187"/>
                <a:gd name="connsiteX1" fmla="*/ 0 w 5638800"/>
                <a:gd name="connsiteY1" fmla="*/ 85725 h 1119187"/>
                <a:gd name="connsiteX2" fmla="*/ 204788 w 5638800"/>
                <a:gd name="connsiteY2" fmla="*/ 85725 h 1119187"/>
                <a:gd name="connsiteX3" fmla="*/ 204788 w 5638800"/>
                <a:gd name="connsiteY3" fmla="*/ 123825 h 1119187"/>
                <a:gd name="connsiteX4" fmla="*/ 376238 w 5638800"/>
                <a:gd name="connsiteY4" fmla="*/ 123825 h 1119187"/>
                <a:gd name="connsiteX5" fmla="*/ 376238 w 5638800"/>
                <a:gd name="connsiteY5" fmla="*/ 176212 h 1119187"/>
                <a:gd name="connsiteX6" fmla="*/ 714375 w 5638800"/>
                <a:gd name="connsiteY6" fmla="*/ 176212 h 1119187"/>
                <a:gd name="connsiteX7" fmla="*/ 714375 w 5638800"/>
                <a:gd name="connsiteY7" fmla="*/ 257175 h 1119187"/>
                <a:gd name="connsiteX8" fmla="*/ 2095500 w 5638800"/>
                <a:gd name="connsiteY8" fmla="*/ 257175 h 1119187"/>
                <a:gd name="connsiteX9" fmla="*/ 2100263 w 5638800"/>
                <a:gd name="connsiteY9" fmla="*/ 214312 h 1119187"/>
                <a:gd name="connsiteX10" fmla="*/ 2100263 w 5638800"/>
                <a:gd name="connsiteY10" fmla="*/ 280987 h 1119187"/>
                <a:gd name="connsiteX11" fmla="*/ 2185988 w 5638800"/>
                <a:gd name="connsiteY11" fmla="*/ 280987 h 1119187"/>
                <a:gd name="connsiteX12" fmla="*/ 2185988 w 5638800"/>
                <a:gd name="connsiteY12" fmla="*/ 357187 h 1119187"/>
                <a:gd name="connsiteX13" fmla="*/ 2328863 w 5638800"/>
                <a:gd name="connsiteY13" fmla="*/ 357187 h 1119187"/>
                <a:gd name="connsiteX14" fmla="*/ 2328863 w 5638800"/>
                <a:gd name="connsiteY14" fmla="*/ 495300 h 1119187"/>
                <a:gd name="connsiteX15" fmla="*/ 3357563 w 5638800"/>
                <a:gd name="connsiteY15" fmla="*/ 495300 h 1119187"/>
                <a:gd name="connsiteX16" fmla="*/ 3357563 w 5638800"/>
                <a:gd name="connsiteY16" fmla="*/ 581025 h 1119187"/>
                <a:gd name="connsiteX17" fmla="*/ 3795713 w 5638800"/>
                <a:gd name="connsiteY17" fmla="*/ 581025 h 1119187"/>
                <a:gd name="connsiteX18" fmla="*/ 3795713 w 5638800"/>
                <a:gd name="connsiteY18" fmla="*/ 642937 h 1119187"/>
                <a:gd name="connsiteX19" fmla="*/ 4581525 w 5638800"/>
                <a:gd name="connsiteY19" fmla="*/ 642937 h 1119187"/>
                <a:gd name="connsiteX20" fmla="*/ 4581525 w 5638800"/>
                <a:gd name="connsiteY20" fmla="*/ 642937 h 1119187"/>
                <a:gd name="connsiteX21" fmla="*/ 5167313 w 5638800"/>
                <a:gd name="connsiteY21" fmla="*/ 642937 h 1119187"/>
                <a:gd name="connsiteX22" fmla="*/ 5167313 w 5638800"/>
                <a:gd name="connsiteY22" fmla="*/ 738187 h 1119187"/>
                <a:gd name="connsiteX23" fmla="*/ 5305425 w 5638800"/>
                <a:gd name="connsiteY23" fmla="*/ 738187 h 1119187"/>
                <a:gd name="connsiteX24" fmla="*/ 5305425 w 5638800"/>
                <a:gd name="connsiteY24" fmla="*/ 857250 h 1119187"/>
                <a:gd name="connsiteX25" fmla="*/ 5443538 w 5638800"/>
                <a:gd name="connsiteY25" fmla="*/ 857250 h 1119187"/>
                <a:gd name="connsiteX26" fmla="*/ 5443538 w 5638800"/>
                <a:gd name="connsiteY26" fmla="*/ 995362 h 1119187"/>
                <a:gd name="connsiteX27" fmla="*/ 5638800 w 5638800"/>
                <a:gd name="connsiteY27" fmla="*/ 995362 h 1119187"/>
                <a:gd name="connsiteX28" fmla="*/ 5638800 w 5638800"/>
                <a:gd name="connsiteY28" fmla="*/ 1119187 h 1119187"/>
                <a:gd name="connsiteX0" fmla="*/ 0 w 5638800"/>
                <a:gd name="connsiteY0" fmla="*/ 0 h 1119187"/>
                <a:gd name="connsiteX1" fmla="*/ 0 w 5638800"/>
                <a:gd name="connsiteY1" fmla="*/ 85725 h 1119187"/>
                <a:gd name="connsiteX2" fmla="*/ 204788 w 5638800"/>
                <a:gd name="connsiteY2" fmla="*/ 85725 h 1119187"/>
                <a:gd name="connsiteX3" fmla="*/ 204788 w 5638800"/>
                <a:gd name="connsiteY3" fmla="*/ 123825 h 1119187"/>
                <a:gd name="connsiteX4" fmla="*/ 376238 w 5638800"/>
                <a:gd name="connsiteY4" fmla="*/ 123825 h 1119187"/>
                <a:gd name="connsiteX5" fmla="*/ 376238 w 5638800"/>
                <a:gd name="connsiteY5" fmla="*/ 176212 h 1119187"/>
                <a:gd name="connsiteX6" fmla="*/ 714375 w 5638800"/>
                <a:gd name="connsiteY6" fmla="*/ 176212 h 1119187"/>
                <a:gd name="connsiteX7" fmla="*/ 714375 w 5638800"/>
                <a:gd name="connsiteY7" fmla="*/ 257175 h 1119187"/>
                <a:gd name="connsiteX8" fmla="*/ 2095500 w 5638800"/>
                <a:gd name="connsiteY8" fmla="*/ 257175 h 1119187"/>
                <a:gd name="connsiteX9" fmla="*/ 2100263 w 5638800"/>
                <a:gd name="connsiteY9" fmla="*/ 280987 h 1119187"/>
                <a:gd name="connsiteX10" fmla="*/ 2185988 w 5638800"/>
                <a:gd name="connsiteY10" fmla="*/ 280987 h 1119187"/>
                <a:gd name="connsiteX11" fmla="*/ 2185988 w 5638800"/>
                <a:gd name="connsiteY11" fmla="*/ 357187 h 1119187"/>
                <a:gd name="connsiteX12" fmla="*/ 2328863 w 5638800"/>
                <a:gd name="connsiteY12" fmla="*/ 357187 h 1119187"/>
                <a:gd name="connsiteX13" fmla="*/ 2328863 w 5638800"/>
                <a:gd name="connsiteY13" fmla="*/ 495300 h 1119187"/>
                <a:gd name="connsiteX14" fmla="*/ 3357563 w 5638800"/>
                <a:gd name="connsiteY14" fmla="*/ 495300 h 1119187"/>
                <a:gd name="connsiteX15" fmla="*/ 3357563 w 5638800"/>
                <a:gd name="connsiteY15" fmla="*/ 581025 h 1119187"/>
                <a:gd name="connsiteX16" fmla="*/ 3795713 w 5638800"/>
                <a:gd name="connsiteY16" fmla="*/ 581025 h 1119187"/>
                <a:gd name="connsiteX17" fmla="*/ 3795713 w 5638800"/>
                <a:gd name="connsiteY17" fmla="*/ 642937 h 1119187"/>
                <a:gd name="connsiteX18" fmla="*/ 4581525 w 5638800"/>
                <a:gd name="connsiteY18" fmla="*/ 642937 h 1119187"/>
                <a:gd name="connsiteX19" fmla="*/ 4581525 w 5638800"/>
                <a:gd name="connsiteY19" fmla="*/ 642937 h 1119187"/>
                <a:gd name="connsiteX20" fmla="*/ 5167313 w 5638800"/>
                <a:gd name="connsiteY20" fmla="*/ 642937 h 1119187"/>
                <a:gd name="connsiteX21" fmla="*/ 5167313 w 5638800"/>
                <a:gd name="connsiteY21" fmla="*/ 738187 h 1119187"/>
                <a:gd name="connsiteX22" fmla="*/ 5305425 w 5638800"/>
                <a:gd name="connsiteY22" fmla="*/ 738187 h 1119187"/>
                <a:gd name="connsiteX23" fmla="*/ 5305425 w 5638800"/>
                <a:gd name="connsiteY23" fmla="*/ 857250 h 1119187"/>
                <a:gd name="connsiteX24" fmla="*/ 5443538 w 5638800"/>
                <a:gd name="connsiteY24" fmla="*/ 857250 h 1119187"/>
                <a:gd name="connsiteX25" fmla="*/ 5443538 w 5638800"/>
                <a:gd name="connsiteY25" fmla="*/ 995362 h 1119187"/>
                <a:gd name="connsiteX26" fmla="*/ 5638800 w 5638800"/>
                <a:gd name="connsiteY26" fmla="*/ 995362 h 1119187"/>
                <a:gd name="connsiteX27" fmla="*/ 5638800 w 5638800"/>
                <a:gd name="connsiteY27" fmla="*/ 1119187 h 11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638800" h="1119187">
                  <a:moveTo>
                    <a:pt x="0" y="0"/>
                  </a:moveTo>
                  <a:lnTo>
                    <a:pt x="0" y="85725"/>
                  </a:lnTo>
                  <a:lnTo>
                    <a:pt x="204788" y="85725"/>
                  </a:lnTo>
                  <a:lnTo>
                    <a:pt x="204788" y="123825"/>
                  </a:lnTo>
                  <a:lnTo>
                    <a:pt x="376238" y="123825"/>
                  </a:lnTo>
                  <a:lnTo>
                    <a:pt x="376238" y="176212"/>
                  </a:lnTo>
                  <a:lnTo>
                    <a:pt x="714375" y="176212"/>
                  </a:lnTo>
                  <a:lnTo>
                    <a:pt x="714375" y="257175"/>
                  </a:lnTo>
                  <a:lnTo>
                    <a:pt x="2095500" y="257175"/>
                  </a:lnTo>
                  <a:lnTo>
                    <a:pt x="2100263" y="280987"/>
                  </a:lnTo>
                  <a:lnTo>
                    <a:pt x="2185988" y="280987"/>
                  </a:lnTo>
                  <a:lnTo>
                    <a:pt x="2185988" y="357187"/>
                  </a:lnTo>
                  <a:lnTo>
                    <a:pt x="2328863" y="357187"/>
                  </a:lnTo>
                  <a:lnTo>
                    <a:pt x="2328863" y="495300"/>
                  </a:lnTo>
                  <a:lnTo>
                    <a:pt x="3357563" y="495300"/>
                  </a:lnTo>
                  <a:lnTo>
                    <a:pt x="3357563" y="581025"/>
                  </a:lnTo>
                  <a:lnTo>
                    <a:pt x="3795713" y="581025"/>
                  </a:lnTo>
                  <a:lnTo>
                    <a:pt x="3795713" y="642937"/>
                  </a:lnTo>
                  <a:lnTo>
                    <a:pt x="4581525" y="642937"/>
                  </a:lnTo>
                  <a:lnTo>
                    <a:pt x="4581525" y="642937"/>
                  </a:lnTo>
                  <a:lnTo>
                    <a:pt x="5167313" y="642937"/>
                  </a:lnTo>
                  <a:lnTo>
                    <a:pt x="5167313" y="738187"/>
                  </a:lnTo>
                  <a:lnTo>
                    <a:pt x="5305425" y="738187"/>
                  </a:lnTo>
                  <a:lnTo>
                    <a:pt x="5305425" y="857250"/>
                  </a:lnTo>
                  <a:lnTo>
                    <a:pt x="5443538" y="857250"/>
                  </a:lnTo>
                  <a:lnTo>
                    <a:pt x="5443538" y="995362"/>
                  </a:lnTo>
                  <a:lnTo>
                    <a:pt x="5638800" y="995362"/>
                  </a:lnTo>
                  <a:lnTo>
                    <a:pt x="5638800" y="1119187"/>
                  </a:lnTo>
                </a:path>
              </a:pathLst>
            </a:custGeom>
            <a:noFill/>
            <a:ln w="127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GB" sz="1799" kern="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: Shape 255">
              <a:extLst>
                <a:ext uri="{FF2B5EF4-FFF2-40B4-BE49-F238E27FC236}">
                  <a16:creationId xmlns:a16="http://schemas.microsoft.com/office/drawing/2014/main" id="{7E9A796A-53CA-D91D-C88E-0B95973B912B}"/>
                </a:ext>
              </a:extLst>
            </p:cNvPr>
            <p:cNvSpPr/>
            <p:nvPr/>
          </p:nvSpPr>
          <p:spPr>
            <a:xfrm>
              <a:off x="13206413" y="6196013"/>
              <a:ext cx="6815137" cy="590550"/>
            </a:xfrm>
            <a:custGeom>
              <a:avLst/>
              <a:gdLst>
                <a:gd name="connsiteX0" fmla="*/ 0 w 6815137"/>
                <a:gd name="connsiteY0" fmla="*/ 0 h 590550"/>
                <a:gd name="connsiteX1" fmla="*/ 871537 w 6815137"/>
                <a:gd name="connsiteY1" fmla="*/ 0 h 590550"/>
                <a:gd name="connsiteX2" fmla="*/ 871537 w 6815137"/>
                <a:gd name="connsiteY2" fmla="*/ 57150 h 590550"/>
                <a:gd name="connsiteX3" fmla="*/ 1643062 w 6815137"/>
                <a:gd name="connsiteY3" fmla="*/ 57150 h 590550"/>
                <a:gd name="connsiteX4" fmla="*/ 1643062 w 6815137"/>
                <a:gd name="connsiteY4" fmla="*/ 95250 h 590550"/>
                <a:gd name="connsiteX5" fmla="*/ 2595562 w 6815137"/>
                <a:gd name="connsiteY5" fmla="*/ 95250 h 590550"/>
                <a:gd name="connsiteX6" fmla="*/ 2595562 w 6815137"/>
                <a:gd name="connsiteY6" fmla="*/ 176212 h 590550"/>
                <a:gd name="connsiteX7" fmla="*/ 2695575 w 6815137"/>
                <a:gd name="connsiteY7" fmla="*/ 176212 h 590550"/>
                <a:gd name="connsiteX8" fmla="*/ 2695575 w 6815137"/>
                <a:gd name="connsiteY8" fmla="*/ 228600 h 590550"/>
                <a:gd name="connsiteX9" fmla="*/ 3014662 w 6815137"/>
                <a:gd name="connsiteY9" fmla="*/ 228600 h 590550"/>
                <a:gd name="connsiteX10" fmla="*/ 3014662 w 6815137"/>
                <a:gd name="connsiteY10" fmla="*/ 328612 h 590550"/>
                <a:gd name="connsiteX11" fmla="*/ 4605337 w 6815137"/>
                <a:gd name="connsiteY11" fmla="*/ 328612 h 590550"/>
                <a:gd name="connsiteX12" fmla="*/ 4605337 w 6815137"/>
                <a:gd name="connsiteY12" fmla="*/ 457200 h 590550"/>
                <a:gd name="connsiteX13" fmla="*/ 6257925 w 6815137"/>
                <a:gd name="connsiteY13" fmla="*/ 457200 h 590550"/>
                <a:gd name="connsiteX14" fmla="*/ 6257925 w 6815137"/>
                <a:gd name="connsiteY14" fmla="*/ 519112 h 590550"/>
                <a:gd name="connsiteX15" fmla="*/ 6815137 w 6815137"/>
                <a:gd name="connsiteY15" fmla="*/ 519112 h 590550"/>
                <a:gd name="connsiteX16" fmla="*/ 6815137 w 6815137"/>
                <a:gd name="connsiteY16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15137" h="590550">
                  <a:moveTo>
                    <a:pt x="0" y="0"/>
                  </a:moveTo>
                  <a:lnTo>
                    <a:pt x="871537" y="0"/>
                  </a:lnTo>
                  <a:lnTo>
                    <a:pt x="871537" y="57150"/>
                  </a:lnTo>
                  <a:lnTo>
                    <a:pt x="1643062" y="57150"/>
                  </a:lnTo>
                  <a:lnTo>
                    <a:pt x="1643062" y="95250"/>
                  </a:lnTo>
                  <a:lnTo>
                    <a:pt x="2595562" y="95250"/>
                  </a:lnTo>
                  <a:lnTo>
                    <a:pt x="2595562" y="176212"/>
                  </a:lnTo>
                  <a:lnTo>
                    <a:pt x="2695575" y="176212"/>
                  </a:lnTo>
                  <a:lnTo>
                    <a:pt x="2695575" y="228600"/>
                  </a:lnTo>
                  <a:lnTo>
                    <a:pt x="3014662" y="228600"/>
                  </a:lnTo>
                  <a:lnTo>
                    <a:pt x="3014662" y="328612"/>
                  </a:lnTo>
                  <a:lnTo>
                    <a:pt x="4605337" y="328612"/>
                  </a:lnTo>
                  <a:lnTo>
                    <a:pt x="4605337" y="457200"/>
                  </a:lnTo>
                  <a:lnTo>
                    <a:pt x="6257925" y="457200"/>
                  </a:lnTo>
                  <a:lnTo>
                    <a:pt x="6257925" y="519112"/>
                  </a:lnTo>
                  <a:lnTo>
                    <a:pt x="6815137" y="519112"/>
                  </a:lnTo>
                  <a:lnTo>
                    <a:pt x="6815137" y="590550"/>
                  </a:lnTo>
                </a:path>
              </a:pathLst>
            </a:custGeom>
            <a:noFill/>
            <a:ln w="127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GB" sz="1799" kern="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: Shape 256">
              <a:extLst>
                <a:ext uri="{FF2B5EF4-FFF2-40B4-BE49-F238E27FC236}">
                  <a16:creationId xmlns:a16="http://schemas.microsoft.com/office/drawing/2014/main" id="{51439761-46F4-5F2B-3986-6891DF87943F}"/>
                </a:ext>
              </a:extLst>
            </p:cNvPr>
            <p:cNvSpPr/>
            <p:nvPr/>
          </p:nvSpPr>
          <p:spPr>
            <a:xfrm>
              <a:off x="20031074" y="6796087"/>
              <a:ext cx="5938838" cy="409575"/>
            </a:xfrm>
            <a:custGeom>
              <a:avLst/>
              <a:gdLst>
                <a:gd name="connsiteX0" fmla="*/ 0 w 6677025"/>
                <a:gd name="connsiteY0" fmla="*/ 0 h 533400"/>
                <a:gd name="connsiteX1" fmla="*/ 1019175 w 6677025"/>
                <a:gd name="connsiteY1" fmla="*/ 0 h 533400"/>
                <a:gd name="connsiteX2" fmla="*/ 1019175 w 6677025"/>
                <a:gd name="connsiteY2" fmla="*/ 80962 h 533400"/>
                <a:gd name="connsiteX3" fmla="*/ 1266825 w 6677025"/>
                <a:gd name="connsiteY3" fmla="*/ 80962 h 533400"/>
                <a:gd name="connsiteX4" fmla="*/ 1266825 w 6677025"/>
                <a:gd name="connsiteY4" fmla="*/ 109537 h 533400"/>
                <a:gd name="connsiteX5" fmla="*/ 3143250 w 6677025"/>
                <a:gd name="connsiteY5" fmla="*/ 109537 h 533400"/>
                <a:gd name="connsiteX6" fmla="*/ 3143250 w 6677025"/>
                <a:gd name="connsiteY6" fmla="*/ 180975 h 533400"/>
                <a:gd name="connsiteX7" fmla="*/ 5438775 w 6677025"/>
                <a:gd name="connsiteY7" fmla="*/ 180975 h 533400"/>
                <a:gd name="connsiteX8" fmla="*/ 5438775 w 6677025"/>
                <a:gd name="connsiteY8" fmla="*/ 295275 h 533400"/>
                <a:gd name="connsiteX9" fmla="*/ 5938838 w 6677025"/>
                <a:gd name="connsiteY9" fmla="*/ 295275 h 533400"/>
                <a:gd name="connsiteX10" fmla="*/ 5938838 w 6677025"/>
                <a:gd name="connsiteY10" fmla="*/ 409575 h 533400"/>
                <a:gd name="connsiteX11" fmla="*/ 5986463 w 6677025"/>
                <a:gd name="connsiteY11" fmla="*/ 409575 h 533400"/>
                <a:gd name="connsiteX12" fmla="*/ 6319838 w 6677025"/>
                <a:gd name="connsiteY12" fmla="*/ 409575 h 533400"/>
                <a:gd name="connsiteX13" fmla="*/ 6362700 w 6677025"/>
                <a:gd name="connsiteY13" fmla="*/ 452437 h 533400"/>
                <a:gd name="connsiteX14" fmla="*/ 6677025 w 6677025"/>
                <a:gd name="connsiteY14" fmla="*/ 452437 h 533400"/>
                <a:gd name="connsiteX15" fmla="*/ 6677025 w 6677025"/>
                <a:gd name="connsiteY15" fmla="*/ 533400 h 533400"/>
                <a:gd name="connsiteX0" fmla="*/ 0 w 6677025"/>
                <a:gd name="connsiteY0" fmla="*/ 0 h 533400"/>
                <a:gd name="connsiteX1" fmla="*/ 1019175 w 6677025"/>
                <a:gd name="connsiteY1" fmla="*/ 0 h 533400"/>
                <a:gd name="connsiteX2" fmla="*/ 1019175 w 6677025"/>
                <a:gd name="connsiteY2" fmla="*/ 80962 h 533400"/>
                <a:gd name="connsiteX3" fmla="*/ 1266825 w 6677025"/>
                <a:gd name="connsiteY3" fmla="*/ 80962 h 533400"/>
                <a:gd name="connsiteX4" fmla="*/ 1266825 w 6677025"/>
                <a:gd name="connsiteY4" fmla="*/ 109537 h 533400"/>
                <a:gd name="connsiteX5" fmla="*/ 3143250 w 6677025"/>
                <a:gd name="connsiteY5" fmla="*/ 109537 h 533400"/>
                <a:gd name="connsiteX6" fmla="*/ 3143250 w 6677025"/>
                <a:gd name="connsiteY6" fmla="*/ 180975 h 533400"/>
                <a:gd name="connsiteX7" fmla="*/ 5438775 w 6677025"/>
                <a:gd name="connsiteY7" fmla="*/ 180975 h 533400"/>
                <a:gd name="connsiteX8" fmla="*/ 5438775 w 6677025"/>
                <a:gd name="connsiteY8" fmla="*/ 295275 h 533400"/>
                <a:gd name="connsiteX9" fmla="*/ 5938838 w 6677025"/>
                <a:gd name="connsiteY9" fmla="*/ 295275 h 533400"/>
                <a:gd name="connsiteX10" fmla="*/ 5938838 w 6677025"/>
                <a:gd name="connsiteY10" fmla="*/ 409575 h 533400"/>
                <a:gd name="connsiteX11" fmla="*/ 5986463 w 6677025"/>
                <a:gd name="connsiteY11" fmla="*/ 409575 h 533400"/>
                <a:gd name="connsiteX12" fmla="*/ 6319838 w 6677025"/>
                <a:gd name="connsiteY12" fmla="*/ 409575 h 533400"/>
                <a:gd name="connsiteX13" fmla="*/ 6329363 w 6677025"/>
                <a:gd name="connsiteY13" fmla="*/ 461962 h 533400"/>
                <a:gd name="connsiteX14" fmla="*/ 6677025 w 6677025"/>
                <a:gd name="connsiteY14" fmla="*/ 452437 h 533400"/>
                <a:gd name="connsiteX15" fmla="*/ 6677025 w 6677025"/>
                <a:gd name="connsiteY15" fmla="*/ 533400 h 533400"/>
                <a:gd name="connsiteX0" fmla="*/ 0 w 6677025"/>
                <a:gd name="connsiteY0" fmla="*/ 0 h 533400"/>
                <a:gd name="connsiteX1" fmla="*/ 1019175 w 6677025"/>
                <a:gd name="connsiteY1" fmla="*/ 0 h 533400"/>
                <a:gd name="connsiteX2" fmla="*/ 1019175 w 6677025"/>
                <a:gd name="connsiteY2" fmla="*/ 80962 h 533400"/>
                <a:gd name="connsiteX3" fmla="*/ 1266825 w 6677025"/>
                <a:gd name="connsiteY3" fmla="*/ 80962 h 533400"/>
                <a:gd name="connsiteX4" fmla="*/ 1266825 w 6677025"/>
                <a:gd name="connsiteY4" fmla="*/ 109537 h 533400"/>
                <a:gd name="connsiteX5" fmla="*/ 3143250 w 6677025"/>
                <a:gd name="connsiteY5" fmla="*/ 109537 h 533400"/>
                <a:gd name="connsiteX6" fmla="*/ 3143250 w 6677025"/>
                <a:gd name="connsiteY6" fmla="*/ 180975 h 533400"/>
                <a:gd name="connsiteX7" fmla="*/ 5438775 w 6677025"/>
                <a:gd name="connsiteY7" fmla="*/ 180975 h 533400"/>
                <a:gd name="connsiteX8" fmla="*/ 5438775 w 6677025"/>
                <a:gd name="connsiteY8" fmla="*/ 295275 h 533400"/>
                <a:gd name="connsiteX9" fmla="*/ 5938838 w 6677025"/>
                <a:gd name="connsiteY9" fmla="*/ 295275 h 533400"/>
                <a:gd name="connsiteX10" fmla="*/ 5938838 w 6677025"/>
                <a:gd name="connsiteY10" fmla="*/ 409575 h 533400"/>
                <a:gd name="connsiteX11" fmla="*/ 5986463 w 6677025"/>
                <a:gd name="connsiteY11" fmla="*/ 409575 h 533400"/>
                <a:gd name="connsiteX12" fmla="*/ 6319838 w 6677025"/>
                <a:gd name="connsiteY12" fmla="*/ 409575 h 533400"/>
                <a:gd name="connsiteX13" fmla="*/ 6310313 w 6677025"/>
                <a:gd name="connsiteY13" fmla="*/ 461962 h 533400"/>
                <a:gd name="connsiteX14" fmla="*/ 6677025 w 6677025"/>
                <a:gd name="connsiteY14" fmla="*/ 452437 h 533400"/>
                <a:gd name="connsiteX15" fmla="*/ 6677025 w 6677025"/>
                <a:gd name="connsiteY15" fmla="*/ 533400 h 533400"/>
                <a:gd name="connsiteX0" fmla="*/ 0 w 6677025"/>
                <a:gd name="connsiteY0" fmla="*/ 0 h 461962"/>
                <a:gd name="connsiteX1" fmla="*/ 1019175 w 6677025"/>
                <a:gd name="connsiteY1" fmla="*/ 0 h 461962"/>
                <a:gd name="connsiteX2" fmla="*/ 1019175 w 6677025"/>
                <a:gd name="connsiteY2" fmla="*/ 80962 h 461962"/>
                <a:gd name="connsiteX3" fmla="*/ 1266825 w 6677025"/>
                <a:gd name="connsiteY3" fmla="*/ 80962 h 461962"/>
                <a:gd name="connsiteX4" fmla="*/ 1266825 w 6677025"/>
                <a:gd name="connsiteY4" fmla="*/ 109537 h 461962"/>
                <a:gd name="connsiteX5" fmla="*/ 3143250 w 6677025"/>
                <a:gd name="connsiteY5" fmla="*/ 109537 h 461962"/>
                <a:gd name="connsiteX6" fmla="*/ 3143250 w 6677025"/>
                <a:gd name="connsiteY6" fmla="*/ 180975 h 461962"/>
                <a:gd name="connsiteX7" fmla="*/ 5438775 w 6677025"/>
                <a:gd name="connsiteY7" fmla="*/ 180975 h 461962"/>
                <a:gd name="connsiteX8" fmla="*/ 5438775 w 6677025"/>
                <a:gd name="connsiteY8" fmla="*/ 295275 h 461962"/>
                <a:gd name="connsiteX9" fmla="*/ 5938838 w 6677025"/>
                <a:gd name="connsiteY9" fmla="*/ 295275 h 461962"/>
                <a:gd name="connsiteX10" fmla="*/ 5938838 w 6677025"/>
                <a:gd name="connsiteY10" fmla="*/ 409575 h 461962"/>
                <a:gd name="connsiteX11" fmla="*/ 5986463 w 6677025"/>
                <a:gd name="connsiteY11" fmla="*/ 409575 h 461962"/>
                <a:gd name="connsiteX12" fmla="*/ 6319838 w 6677025"/>
                <a:gd name="connsiteY12" fmla="*/ 409575 h 461962"/>
                <a:gd name="connsiteX13" fmla="*/ 6310313 w 6677025"/>
                <a:gd name="connsiteY13" fmla="*/ 461962 h 461962"/>
                <a:gd name="connsiteX14" fmla="*/ 6677025 w 6677025"/>
                <a:gd name="connsiteY14" fmla="*/ 452437 h 461962"/>
                <a:gd name="connsiteX0" fmla="*/ 0 w 6319838"/>
                <a:gd name="connsiteY0" fmla="*/ 0 h 461962"/>
                <a:gd name="connsiteX1" fmla="*/ 1019175 w 6319838"/>
                <a:gd name="connsiteY1" fmla="*/ 0 h 461962"/>
                <a:gd name="connsiteX2" fmla="*/ 1019175 w 6319838"/>
                <a:gd name="connsiteY2" fmla="*/ 80962 h 461962"/>
                <a:gd name="connsiteX3" fmla="*/ 1266825 w 6319838"/>
                <a:gd name="connsiteY3" fmla="*/ 80962 h 461962"/>
                <a:gd name="connsiteX4" fmla="*/ 1266825 w 6319838"/>
                <a:gd name="connsiteY4" fmla="*/ 109537 h 461962"/>
                <a:gd name="connsiteX5" fmla="*/ 3143250 w 6319838"/>
                <a:gd name="connsiteY5" fmla="*/ 109537 h 461962"/>
                <a:gd name="connsiteX6" fmla="*/ 3143250 w 6319838"/>
                <a:gd name="connsiteY6" fmla="*/ 180975 h 461962"/>
                <a:gd name="connsiteX7" fmla="*/ 5438775 w 6319838"/>
                <a:gd name="connsiteY7" fmla="*/ 180975 h 461962"/>
                <a:gd name="connsiteX8" fmla="*/ 5438775 w 6319838"/>
                <a:gd name="connsiteY8" fmla="*/ 295275 h 461962"/>
                <a:gd name="connsiteX9" fmla="*/ 5938838 w 6319838"/>
                <a:gd name="connsiteY9" fmla="*/ 295275 h 461962"/>
                <a:gd name="connsiteX10" fmla="*/ 5938838 w 6319838"/>
                <a:gd name="connsiteY10" fmla="*/ 409575 h 461962"/>
                <a:gd name="connsiteX11" fmla="*/ 5986463 w 6319838"/>
                <a:gd name="connsiteY11" fmla="*/ 409575 h 461962"/>
                <a:gd name="connsiteX12" fmla="*/ 6319838 w 6319838"/>
                <a:gd name="connsiteY12" fmla="*/ 409575 h 461962"/>
                <a:gd name="connsiteX13" fmla="*/ 6310313 w 6319838"/>
                <a:gd name="connsiteY13" fmla="*/ 461962 h 461962"/>
                <a:gd name="connsiteX0" fmla="*/ 0 w 6319838"/>
                <a:gd name="connsiteY0" fmla="*/ 0 h 409575"/>
                <a:gd name="connsiteX1" fmla="*/ 1019175 w 6319838"/>
                <a:gd name="connsiteY1" fmla="*/ 0 h 409575"/>
                <a:gd name="connsiteX2" fmla="*/ 1019175 w 6319838"/>
                <a:gd name="connsiteY2" fmla="*/ 80962 h 409575"/>
                <a:gd name="connsiteX3" fmla="*/ 1266825 w 6319838"/>
                <a:gd name="connsiteY3" fmla="*/ 80962 h 409575"/>
                <a:gd name="connsiteX4" fmla="*/ 1266825 w 6319838"/>
                <a:gd name="connsiteY4" fmla="*/ 109537 h 409575"/>
                <a:gd name="connsiteX5" fmla="*/ 3143250 w 6319838"/>
                <a:gd name="connsiteY5" fmla="*/ 109537 h 409575"/>
                <a:gd name="connsiteX6" fmla="*/ 3143250 w 6319838"/>
                <a:gd name="connsiteY6" fmla="*/ 180975 h 409575"/>
                <a:gd name="connsiteX7" fmla="*/ 5438775 w 6319838"/>
                <a:gd name="connsiteY7" fmla="*/ 180975 h 409575"/>
                <a:gd name="connsiteX8" fmla="*/ 5438775 w 6319838"/>
                <a:gd name="connsiteY8" fmla="*/ 295275 h 409575"/>
                <a:gd name="connsiteX9" fmla="*/ 5938838 w 6319838"/>
                <a:gd name="connsiteY9" fmla="*/ 295275 h 409575"/>
                <a:gd name="connsiteX10" fmla="*/ 5938838 w 6319838"/>
                <a:gd name="connsiteY10" fmla="*/ 409575 h 409575"/>
                <a:gd name="connsiteX11" fmla="*/ 5986463 w 6319838"/>
                <a:gd name="connsiteY11" fmla="*/ 409575 h 409575"/>
                <a:gd name="connsiteX12" fmla="*/ 6319838 w 6319838"/>
                <a:gd name="connsiteY12" fmla="*/ 409575 h 409575"/>
                <a:gd name="connsiteX0" fmla="*/ 0 w 5986463"/>
                <a:gd name="connsiteY0" fmla="*/ 0 h 409575"/>
                <a:gd name="connsiteX1" fmla="*/ 1019175 w 5986463"/>
                <a:gd name="connsiteY1" fmla="*/ 0 h 409575"/>
                <a:gd name="connsiteX2" fmla="*/ 1019175 w 5986463"/>
                <a:gd name="connsiteY2" fmla="*/ 80962 h 409575"/>
                <a:gd name="connsiteX3" fmla="*/ 1266825 w 5986463"/>
                <a:gd name="connsiteY3" fmla="*/ 80962 h 409575"/>
                <a:gd name="connsiteX4" fmla="*/ 1266825 w 5986463"/>
                <a:gd name="connsiteY4" fmla="*/ 109537 h 409575"/>
                <a:gd name="connsiteX5" fmla="*/ 3143250 w 5986463"/>
                <a:gd name="connsiteY5" fmla="*/ 109537 h 409575"/>
                <a:gd name="connsiteX6" fmla="*/ 3143250 w 5986463"/>
                <a:gd name="connsiteY6" fmla="*/ 180975 h 409575"/>
                <a:gd name="connsiteX7" fmla="*/ 5438775 w 5986463"/>
                <a:gd name="connsiteY7" fmla="*/ 180975 h 409575"/>
                <a:gd name="connsiteX8" fmla="*/ 5438775 w 5986463"/>
                <a:gd name="connsiteY8" fmla="*/ 295275 h 409575"/>
                <a:gd name="connsiteX9" fmla="*/ 5938838 w 5986463"/>
                <a:gd name="connsiteY9" fmla="*/ 295275 h 409575"/>
                <a:gd name="connsiteX10" fmla="*/ 5938838 w 5986463"/>
                <a:gd name="connsiteY10" fmla="*/ 409575 h 409575"/>
                <a:gd name="connsiteX11" fmla="*/ 5986463 w 5986463"/>
                <a:gd name="connsiteY11" fmla="*/ 409575 h 409575"/>
                <a:gd name="connsiteX0" fmla="*/ 0 w 5938838"/>
                <a:gd name="connsiteY0" fmla="*/ 0 h 409575"/>
                <a:gd name="connsiteX1" fmla="*/ 1019175 w 5938838"/>
                <a:gd name="connsiteY1" fmla="*/ 0 h 409575"/>
                <a:gd name="connsiteX2" fmla="*/ 1019175 w 5938838"/>
                <a:gd name="connsiteY2" fmla="*/ 80962 h 409575"/>
                <a:gd name="connsiteX3" fmla="*/ 1266825 w 5938838"/>
                <a:gd name="connsiteY3" fmla="*/ 80962 h 409575"/>
                <a:gd name="connsiteX4" fmla="*/ 1266825 w 5938838"/>
                <a:gd name="connsiteY4" fmla="*/ 109537 h 409575"/>
                <a:gd name="connsiteX5" fmla="*/ 3143250 w 5938838"/>
                <a:gd name="connsiteY5" fmla="*/ 109537 h 409575"/>
                <a:gd name="connsiteX6" fmla="*/ 3143250 w 5938838"/>
                <a:gd name="connsiteY6" fmla="*/ 180975 h 409575"/>
                <a:gd name="connsiteX7" fmla="*/ 5438775 w 5938838"/>
                <a:gd name="connsiteY7" fmla="*/ 180975 h 409575"/>
                <a:gd name="connsiteX8" fmla="*/ 5438775 w 5938838"/>
                <a:gd name="connsiteY8" fmla="*/ 295275 h 409575"/>
                <a:gd name="connsiteX9" fmla="*/ 5938838 w 5938838"/>
                <a:gd name="connsiteY9" fmla="*/ 295275 h 409575"/>
                <a:gd name="connsiteX10" fmla="*/ 5938838 w 5938838"/>
                <a:gd name="connsiteY10" fmla="*/ 40957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38838" h="409575">
                  <a:moveTo>
                    <a:pt x="0" y="0"/>
                  </a:moveTo>
                  <a:lnTo>
                    <a:pt x="1019175" y="0"/>
                  </a:lnTo>
                  <a:lnTo>
                    <a:pt x="1019175" y="80962"/>
                  </a:lnTo>
                  <a:lnTo>
                    <a:pt x="1266825" y="80962"/>
                  </a:lnTo>
                  <a:lnTo>
                    <a:pt x="1266825" y="109537"/>
                  </a:lnTo>
                  <a:lnTo>
                    <a:pt x="3143250" y="109537"/>
                  </a:lnTo>
                  <a:lnTo>
                    <a:pt x="3143250" y="180975"/>
                  </a:lnTo>
                  <a:lnTo>
                    <a:pt x="5438775" y="180975"/>
                  </a:lnTo>
                  <a:lnTo>
                    <a:pt x="5438775" y="295275"/>
                  </a:lnTo>
                  <a:lnTo>
                    <a:pt x="5938838" y="295275"/>
                  </a:lnTo>
                  <a:lnTo>
                    <a:pt x="5938838" y="409575"/>
                  </a:lnTo>
                </a:path>
              </a:pathLst>
            </a:custGeom>
            <a:noFill/>
            <a:ln w="127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GB" sz="1799" kern="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: Shape 257">
              <a:extLst>
                <a:ext uri="{FF2B5EF4-FFF2-40B4-BE49-F238E27FC236}">
                  <a16:creationId xmlns:a16="http://schemas.microsoft.com/office/drawing/2014/main" id="{BDD02CC0-77B9-49BB-C31D-3DF0BF0DA6BC}"/>
                </a:ext>
              </a:extLst>
            </p:cNvPr>
            <p:cNvSpPr/>
            <p:nvPr/>
          </p:nvSpPr>
          <p:spPr>
            <a:xfrm>
              <a:off x="25969913" y="7196138"/>
              <a:ext cx="6438900" cy="233362"/>
            </a:xfrm>
            <a:custGeom>
              <a:avLst/>
              <a:gdLst>
                <a:gd name="connsiteX0" fmla="*/ 0 w 6438900"/>
                <a:gd name="connsiteY0" fmla="*/ 0 h 233362"/>
                <a:gd name="connsiteX1" fmla="*/ 466725 w 6438900"/>
                <a:gd name="connsiteY1" fmla="*/ 0 h 233362"/>
                <a:gd name="connsiteX2" fmla="*/ 466725 w 6438900"/>
                <a:gd name="connsiteY2" fmla="*/ 57150 h 233362"/>
                <a:gd name="connsiteX3" fmla="*/ 757237 w 6438900"/>
                <a:gd name="connsiteY3" fmla="*/ 57150 h 233362"/>
                <a:gd name="connsiteX4" fmla="*/ 757237 w 6438900"/>
                <a:gd name="connsiteY4" fmla="*/ 114300 h 233362"/>
                <a:gd name="connsiteX5" fmla="*/ 6438900 w 6438900"/>
                <a:gd name="connsiteY5" fmla="*/ 114300 h 233362"/>
                <a:gd name="connsiteX6" fmla="*/ 6438900 w 6438900"/>
                <a:gd name="connsiteY6" fmla="*/ 233362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38900" h="233362">
                  <a:moveTo>
                    <a:pt x="0" y="0"/>
                  </a:moveTo>
                  <a:lnTo>
                    <a:pt x="466725" y="0"/>
                  </a:lnTo>
                  <a:lnTo>
                    <a:pt x="466725" y="57150"/>
                  </a:lnTo>
                  <a:lnTo>
                    <a:pt x="757237" y="57150"/>
                  </a:lnTo>
                  <a:lnTo>
                    <a:pt x="757237" y="114300"/>
                  </a:lnTo>
                  <a:lnTo>
                    <a:pt x="6438900" y="114300"/>
                  </a:lnTo>
                  <a:lnTo>
                    <a:pt x="6438900" y="233362"/>
                  </a:lnTo>
                </a:path>
              </a:pathLst>
            </a:custGeom>
            <a:noFill/>
            <a:ln w="127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GB" sz="1799" kern="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: Shape 258">
              <a:extLst>
                <a:ext uri="{FF2B5EF4-FFF2-40B4-BE49-F238E27FC236}">
                  <a16:creationId xmlns:a16="http://schemas.microsoft.com/office/drawing/2014/main" id="{7E028868-FD93-C6AB-F786-44B2269A23E7}"/>
                </a:ext>
              </a:extLst>
            </p:cNvPr>
            <p:cNvSpPr/>
            <p:nvPr/>
          </p:nvSpPr>
          <p:spPr>
            <a:xfrm>
              <a:off x="32407167" y="7431578"/>
              <a:ext cx="4821382" cy="689957"/>
            </a:xfrm>
            <a:custGeom>
              <a:avLst/>
              <a:gdLst>
                <a:gd name="connsiteX0" fmla="*/ 0 w 4821382"/>
                <a:gd name="connsiteY0" fmla="*/ 0 h 689957"/>
                <a:gd name="connsiteX1" fmla="*/ 985058 w 4821382"/>
                <a:gd name="connsiteY1" fmla="*/ 0 h 689957"/>
                <a:gd name="connsiteX2" fmla="*/ 985058 w 4821382"/>
                <a:gd name="connsiteY2" fmla="*/ 70658 h 689957"/>
                <a:gd name="connsiteX3" fmla="*/ 3512128 w 4821382"/>
                <a:gd name="connsiteY3" fmla="*/ 70658 h 689957"/>
                <a:gd name="connsiteX4" fmla="*/ 3512128 w 4821382"/>
                <a:gd name="connsiteY4" fmla="*/ 195349 h 689957"/>
                <a:gd name="connsiteX5" fmla="*/ 4592782 w 4821382"/>
                <a:gd name="connsiteY5" fmla="*/ 195349 h 689957"/>
                <a:gd name="connsiteX6" fmla="*/ 4592782 w 4821382"/>
                <a:gd name="connsiteY6" fmla="*/ 448887 h 689957"/>
                <a:gd name="connsiteX7" fmla="*/ 4821382 w 4821382"/>
                <a:gd name="connsiteY7" fmla="*/ 448887 h 689957"/>
                <a:gd name="connsiteX8" fmla="*/ 4821382 w 4821382"/>
                <a:gd name="connsiteY8" fmla="*/ 689957 h 68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21382" h="689957">
                  <a:moveTo>
                    <a:pt x="0" y="0"/>
                  </a:moveTo>
                  <a:lnTo>
                    <a:pt x="985058" y="0"/>
                  </a:lnTo>
                  <a:lnTo>
                    <a:pt x="985058" y="70658"/>
                  </a:lnTo>
                  <a:lnTo>
                    <a:pt x="3512128" y="70658"/>
                  </a:lnTo>
                  <a:lnTo>
                    <a:pt x="3512128" y="195349"/>
                  </a:lnTo>
                  <a:lnTo>
                    <a:pt x="4592782" y="195349"/>
                  </a:lnTo>
                  <a:lnTo>
                    <a:pt x="4592782" y="448887"/>
                  </a:lnTo>
                  <a:lnTo>
                    <a:pt x="4821382" y="448887"/>
                  </a:lnTo>
                  <a:lnTo>
                    <a:pt x="4821382" y="689957"/>
                  </a:lnTo>
                </a:path>
              </a:pathLst>
            </a:custGeom>
            <a:noFill/>
            <a:ln w="127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GB" sz="1799" kern="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: Shape 259">
              <a:extLst>
                <a:ext uri="{FF2B5EF4-FFF2-40B4-BE49-F238E27FC236}">
                  <a16:creationId xmlns:a16="http://schemas.microsoft.com/office/drawing/2014/main" id="{2618202E-3A24-A7AE-6995-7D535E6927F2}"/>
                </a:ext>
              </a:extLst>
            </p:cNvPr>
            <p:cNvSpPr/>
            <p:nvPr/>
          </p:nvSpPr>
          <p:spPr>
            <a:xfrm>
              <a:off x="37237988" y="8115300"/>
              <a:ext cx="6967537" cy="276225"/>
            </a:xfrm>
            <a:custGeom>
              <a:avLst/>
              <a:gdLst>
                <a:gd name="connsiteX0" fmla="*/ 0 w 6967537"/>
                <a:gd name="connsiteY0" fmla="*/ 0 h 276225"/>
                <a:gd name="connsiteX1" fmla="*/ 4953000 w 6967537"/>
                <a:gd name="connsiteY1" fmla="*/ 0 h 276225"/>
                <a:gd name="connsiteX2" fmla="*/ 4953000 w 6967537"/>
                <a:gd name="connsiteY2" fmla="*/ 128588 h 276225"/>
                <a:gd name="connsiteX3" fmla="*/ 6967537 w 6967537"/>
                <a:gd name="connsiteY3" fmla="*/ 128588 h 276225"/>
                <a:gd name="connsiteX4" fmla="*/ 6967537 w 6967537"/>
                <a:gd name="connsiteY4" fmla="*/ 27622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7537" h="276225">
                  <a:moveTo>
                    <a:pt x="0" y="0"/>
                  </a:moveTo>
                  <a:lnTo>
                    <a:pt x="4953000" y="0"/>
                  </a:lnTo>
                  <a:lnTo>
                    <a:pt x="4953000" y="128588"/>
                  </a:lnTo>
                  <a:lnTo>
                    <a:pt x="6967537" y="128588"/>
                  </a:lnTo>
                  <a:lnTo>
                    <a:pt x="6967537" y="276225"/>
                  </a:lnTo>
                </a:path>
              </a:pathLst>
            </a:custGeom>
            <a:noFill/>
            <a:ln w="127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GB" sz="1799" kern="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: Shape 260">
              <a:extLst>
                <a:ext uri="{FF2B5EF4-FFF2-40B4-BE49-F238E27FC236}">
                  <a16:creationId xmlns:a16="http://schemas.microsoft.com/office/drawing/2014/main" id="{A8CC69DE-1AA3-0E09-EDF2-BF90D0AC6428}"/>
                </a:ext>
              </a:extLst>
            </p:cNvPr>
            <p:cNvSpPr/>
            <p:nvPr/>
          </p:nvSpPr>
          <p:spPr>
            <a:xfrm>
              <a:off x="44210288" y="8391525"/>
              <a:ext cx="6543675" cy="1257300"/>
            </a:xfrm>
            <a:custGeom>
              <a:avLst/>
              <a:gdLst>
                <a:gd name="connsiteX0" fmla="*/ 0 w 6543675"/>
                <a:gd name="connsiteY0" fmla="*/ 0 h 1257300"/>
                <a:gd name="connsiteX1" fmla="*/ 6148387 w 6543675"/>
                <a:gd name="connsiteY1" fmla="*/ 0 h 1257300"/>
                <a:gd name="connsiteX2" fmla="*/ 6148387 w 6543675"/>
                <a:gd name="connsiteY2" fmla="*/ 395288 h 1257300"/>
                <a:gd name="connsiteX3" fmla="*/ 6296025 w 6543675"/>
                <a:gd name="connsiteY3" fmla="*/ 395288 h 1257300"/>
                <a:gd name="connsiteX4" fmla="*/ 6296025 w 6543675"/>
                <a:gd name="connsiteY4" fmla="*/ 833438 h 1257300"/>
                <a:gd name="connsiteX5" fmla="*/ 6543675 w 6543675"/>
                <a:gd name="connsiteY5" fmla="*/ 833438 h 1257300"/>
                <a:gd name="connsiteX6" fmla="*/ 6543675 w 6543675"/>
                <a:gd name="connsiteY6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3675" h="1257300">
                  <a:moveTo>
                    <a:pt x="0" y="0"/>
                  </a:moveTo>
                  <a:lnTo>
                    <a:pt x="6148387" y="0"/>
                  </a:lnTo>
                  <a:lnTo>
                    <a:pt x="6148387" y="395288"/>
                  </a:lnTo>
                  <a:lnTo>
                    <a:pt x="6296025" y="395288"/>
                  </a:lnTo>
                  <a:lnTo>
                    <a:pt x="6296025" y="833438"/>
                  </a:lnTo>
                  <a:lnTo>
                    <a:pt x="6543675" y="833438"/>
                  </a:lnTo>
                  <a:lnTo>
                    <a:pt x="6543675" y="1257300"/>
                  </a:lnTo>
                </a:path>
              </a:pathLst>
            </a:custGeom>
            <a:noFill/>
            <a:ln w="127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en-GB" sz="1799" kern="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BAC76077-003F-FEF4-ACFD-1B6580E5FC62}"/>
                </a:ext>
              </a:extLst>
            </p:cNvPr>
            <p:cNvCxnSpPr>
              <a:cxnSpLocks/>
              <a:stCxn id="153" idx="6"/>
            </p:cNvCxnSpPr>
            <p:nvPr/>
          </p:nvCxnSpPr>
          <p:spPr>
            <a:xfrm flipV="1">
              <a:off x="50753963" y="9610725"/>
              <a:ext cx="2819400" cy="0"/>
            </a:xfrm>
            <a:prstGeom prst="line">
              <a:avLst/>
            </a:prstGeom>
            <a:noFill/>
            <a:ln w="12700" cap="flat" cmpd="sng" algn="ctr">
              <a:solidFill>
                <a:schemeClr val="tx2"/>
              </a:solidFill>
              <a:prstDash val="solid"/>
              <a:tailEnd type="none"/>
            </a:ln>
            <a:effectLst/>
          </p:spPr>
        </p:cxnSp>
      </p:grpSp>
      <p:sp>
        <p:nvSpPr>
          <p:cNvPr id="155" name="Isosceles Triangle 262">
            <a:extLst>
              <a:ext uri="{FF2B5EF4-FFF2-40B4-BE49-F238E27FC236}">
                <a16:creationId xmlns:a16="http://schemas.microsoft.com/office/drawing/2014/main" id="{163272CF-34D5-1B3B-2AF8-DF4E6C129D70}"/>
              </a:ext>
            </a:extLst>
          </p:cNvPr>
          <p:cNvSpPr/>
          <p:nvPr/>
        </p:nvSpPr>
        <p:spPr>
          <a:xfrm>
            <a:off x="1693239" y="2008345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Isosceles Triangle 263">
            <a:extLst>
              <a:ext uri="{FF2B5EF4-FFF2-40B4-BE49-F238E27FC236}">
                <a16:creationId xmlns:a16="http://schemas.microsoft.com/office/drawing/2014/main" id="{95AE2059-949E-F7B4-CCD4-8E25F5C11E78}"/>
              </a:ext>
            </a:extLst>
          </p:cNvPr>
          <p:cNvSpPr/>
          <p:nvPr/>
        </p:nvSpPr>
        <p:spPr>
          <a:xfrm>
            <a:off x="1470958" y="1822374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Isosceles Triangle 264">
            <a:extLst>
              <a:ext uri="{FF2B5EF4-FFF2-40B4-BE49-F238E27FC236}">
                <a16:creationId xmlns:a16="http://schemas.microsoft.com/office/drawing/2014/main" id="{BC09695E-23CB-8B55-660B-FF5F313CE7B1}"/>
              </a:ext>
            </a:extLst>
          </p:cNvPr>
          <p:cNvSpPr/>
          <p:nvPr/>
        </p:nvSpPr>
        <p:spPr>
          <a:xfrm>
            <a:off x="1815407" y="2441546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Isosceles Triangle 265">
            <a:extLst>
              <a:ext uri="{FF2B5EF4-FFF2-40B4-BE49-F238E27FC236}">
                <a16:creationId xmlns:a16="http://schemas.microsoft.com/office/drawing/2014/main" id="{1C1F583E-B42F-5473-5A62-754DD86EC900}"/>
              </a:ext>
            </a:extLst>
          </p:cNvPr>
          <p:cNvSpPr/>
          <p:nvPr/>
        </p:nvSpPr>
        <p:spPr>
          <a:xfrm>
            <a:off x="2184003" y="272923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Isosceles Triangle 266">
            <a:extLst>
              <a:ext uri="{FF2B5EF4-FFF2-40B4-BE49-F238E27FC236}">
                <a16:creationId xmlns:a16="http://schemas.microsoft.com/office/drawing/2014/main" id="{B38BD860-6AC4-9736-8B60-8B3FCCD7259A}"/>
              </a:ext>
            </a:extLst>
          </p:cNvPr>
          <p:cNvSpPr/>
          <p:nvPr/>
        </p:nvSpPr>
        <p:spPr>
          <a:xfrm>
            <a:off x="2299224" y="2751047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Isosceles Triangle 267">
            <a:extLst>
              <a:ext uri="{FF2B5EF4-FFF2-40B4-BE49-F238E27FC236}">
                <a16:creationId xmlns:a16="http://schemas.microsoft.com/office/drawing/2014/main" id="{C69D46E3-7806-868B-76CB-10882FE67697}"/>
              </a:ext>
            </a:extLst>
          </p:cNvPr>
          <p:cNvSpPr/>
          <p:nvPr/>
        </p:nvSpPr>
        <p:spPr>
          <a:xfrm>
            <a:off x="2357428" y="2751047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Isosceles Triangle 268">
            <a:extLst>
              <a:ext uri="{FF2B5EF4-FFF2-40B4-BE49-F238E27FC236}">
                <a16:creationId xmlns:a16="http://schemas.microsoft.com/office/drawing/2014/main" id="{54756F70-99EE-59B3-E2E4-F5D9C72034E0}"/>
              </a:ext>
            </a:extLst>
          </p:cNvPr>
          <p:cNvSpPr/>
          <p:nvPr/>
        </p:nvSpPr>
        <p:spPr>
          <a:xfrm>
            <a:off x="2385937" y="2751047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Isosceles Triangle 269">
            <a:extLst>
              <a:ext uri="{FF2B5EF4-FFF2-40B4-BE49-F238E27FC236}">
                <a16:creationId xmlns:a16="http://schemas.microsoft.com/office/drawing/2014/main" id="{E718DD8A-9F42-C6DA-6456-CEEE78116BC9}"/>
              </a:ext>
            </a:extLst>
          </p:cNvPr>
          <p:cNvSpPr/>
          <p:nvPr/>
        </p:nvSpPr>
        <p:spPr>
          <a:xfrm>
            <a:off x="2708401" y="2856048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Isosceles Triangle 270">
            <a:extLst>
              <a:ext uri="{FF2B5EF4-FFF2-40B4-BE49-F238E27FC236}">
                <a16:creationId xmlns:a16="http://schemas.microsoft.com/office/drawing/2014/main" id="{E3BE6031-4E8A-79B1-38F3-EC3282DF862D}"/>
              </a:ext>
            </a:extLst>
          </p:cNvPr>
          <p:cNvSpPr/>
          <p:nvPr/>
        </p:nvSpPr>
        <p:spPr>
          <a:xfrm>
            <a:off x="2713152" y="2871777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Isosceles Triangle 271">
            <a:extLst>
              <a:ext uri="{FF2B5EF4-FFF2-40B4-BE49-F238E27FC236}">
                <a16:creationId xmlns:a16="http://schemas.microsoft.com/office/drawing/2014/main" id="{0FC7DD02-77B8-E27A-A996-992820088459}"/>
              </a:ext>
            </a:extLst>
          </p:cNvPr>
          <p:cNvSpPr/>
          <p:nvPr/>
        </p:nvSpPr>
        <p:spPr>
          <a:xfrm>
            <a:off x="3293454" y="2961450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Isosceles Triangle 272">
            <a:extLst>
              <a:ext uri="{FF2B5EF4-FFF2-40B4-BE49-F238E27FC236}">
                <a16:creationId xmlns:a16="http://schemas.microsoft.com/office/drawing/2014/main" id="{77546CC8-C25D-54CF-3F51-46F2CF60B582}"/>
              </a:ext>
            </a:extLst>
          </p:cNvPr>
          <p:cNvSpPr/>
          <p:nvPr/>
        </p:nvSpPr>
        <p:spPr>
          <a:xfrm>
            <a:off x="3738897" y="3007429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Isosceles Triangle 273">
            <a:extLst>
              <a:ext uri="{FF2B5EF4-FFF2-40B4-BE49-F238E27FC236}">
                <a16:creationId xmlns:a16="http://schemas.microsoft.com/office/drawing/2014/main" id="{0DA140E0-2004-8048-AB6A-745AEDE4DB40}"/>
              </a:ext>
            </a:extLst>
          </p:cNvPr>
          <p:cNvSpPr/>
          <p:nvPr/>
        </p:nvSpPr>
        <p:spPr>
          <a:xfrm>
            <a:off x="3982405" y="3042518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Isosceles Triangle 274">
            <a:extLst>
              <a:ext uri="{FF2B5EF4-FFF2-40B4-BE49-F238E27FC236}">
                <a16:creationId xmlns:a16="http://schemas.microsoft.com/office/drawing/2014/main" id="{A3A67A4F-4761-E761-D252-2A45E4D76F5E}"/>
              </a:ext>
            </a:extLst>
          </p:cNvPr>
          <p:cNvSpPr/>
          <p:nvPr/>
        </p:nvSpPr>
        <p:spPr>
          <a:xfrm>
            <a:off x="4205721" y="3057038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Isosceles Triangle 275">
            <a:extLst>
              <a:ext uri="{FF2B5EF4-FFF2-40B4-BE49-F238E27FC236}">
                <a16:creationId xmlns:a16="http://schemas.microsoft.com/office/drawing/2014/main" id="{0F7A734E-0EA5-2767-3E8B-B5423A79A9B6}"/>
              </a:ext>
            </a:extLst>
          </p:cNvPr>
          <p:cNvSpPr/>
          <p:nvPr/>
        </p:nvSpPr>
        <p:spPr>
          <a:xfrm>
            <a:off x="4273428" y="3057038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Isosceles Triangle 276">
            <a:extLst>
              <a:ext uri="{FF2B5EF4-FFF2-40B4-BE49-F238E27FC236}">
                <a16:creationId xmlns:a16="http://schemas.microsoft.com/office/drawing/2014/main" id="{4AB8D7F3-423B-2BC8-32D6-C230B082D1A0}"/>
              </a:ext>
            </a:extLst>
          </p:cNvPr>
          <p:cNvSpPr/>
          <p:nvPr/>
        </p:nvSpPr>
        <p:spPr>
          <a:xfrm>
            <a:off x="4467048" y="3091073"/>
            <a:ext cx="73133" cy="54850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Isosceles Triangle 277">
            <a:extLst>
              <a:ext uri="{FF2B5EF4-FFF2-40B4-BE49-F238E27FC236}">
                <a16:creationId xmlns:a16="http://schemas.microsoft.com/office/drawing/2014/main" id="{1C387BF0-0258-71B1-D1DA-3AC04960B962}"/>
              </a:ext>
            </a:extLst>
          </p:cNvPr>
          <p:cNvSpPr/>
          <p:nvPr/>
        </p:nvSpPr>
        <p:spPr>
          <a:xfrm>
            <a:off x="4494368" y="3094703"/>
            <a:ext cx="73133" cy="54850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Isosceles Triangle 278">
            <a:extLst>
              <a:ext uri="{FF2B5EF4-FFF2-40B4-BE49-F238E27FC236}">
                <a16:creationId xmlns:a16="http://schemas.microsoft.com/office/drawing/2014/main" id="{2A4FAA1C-079B-7863-BB04-3F14586568E1}"/>
              </a:ext>
            </a:extLst>
          </p:cNvPr>
          <p:cNvSpPr/>
          <p:nvPr/>
        </p:nvSpPr>
        <p:spPr>
          <a:xfrm>
            <a:off x="4500307" y="3097910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Isosceles Triangle 279">
            <a:extLst>
              <a:ext uri="{FF2B5EF4-FFF2-40B4-BE49-F238E27FC236}">
                <a16:creationId xmlns:a16="http://schemas.microsoft.com/office/drawing/2014/main" id="{D105BAB6-13B0-C1D3-C79B-61C13EFC1BEF}"/>
              </a:ext>
            </a:extLst>
          </p:cNvPr>
          <p:cNvSpPr/>
          <p:nvPr/>
        </p:nvSpPr>
        <p:spPr>
          <a:xfrm>
            <a:off x="4526440" y="3123275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Isosceles Triangle 280">
            <a:extLst>
              <a:ext uri="{FF2B5EF4-FFF2-40B4-BE49-F238E27FC236}">
                <a16:creationId xmlns:a16="http://schemas.microsoft.com/office/drawing/2014/main" id="{55F14B74-62A8-79E8-8538-4028FCA15BFD}"/>
              </a:ext>
            </a:extLst>
          </p:cNvPr>
          <p:cNvSpPr/>
          <p:nvPr/>
        </p:nvSpPr>
        <p:spPr>
          <a:xfrm>
            <a:off x="4802021" y="3129290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Isosceles Triangle 281">
            <a:extLst>
              <a:ext uri="{FF2B5EF4-FFF2-40B4-BE49-F238E27FC236}">
                <a16:creationId xmlns:a16="http://schemas.microsoft.com/office/drawing/2014/main" id="{D8A170FB-9965-F04F-187E-1B8BC5191651}"/>
              </a:ext>
            </a:extLst>
          </p:cNvPr>
          <p:cNvSpPr/>
          <p:nvPr/>
        </p:nvSpPr>
        <p:spPr>
          <a:xfrm>
            <a:off x="4819839" y="3145020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Isosceles Triangle 282">
            <a:extLst>
              <a:ext uri="{FF2B5EF4-FFF2-40B4-BE49-F238E27FC236}">
                <a16:creationId xmlns:a16="http://schemas.microsoft.com/office/drawing/2014/main" id="{EBE2FFAA-D9AB-13BF-692B-C7DA90A6F6CC}"/>
              </a:ext>
            </a:extLst>
          </p:cNvPr>
          <p:cNvSpPr/>
          <p:nvPr/>
        </p:nvSpPr>
        <p:spPr>
          <a:xfrm>
            <a:off x="4838844" y="3146230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Isosceles Triangle 283">
            <a:extLst>
              <a:ext uri="{FF2B5EF4-FFF2-40B4-BE49-F238E27FC236}">
                <a16:creationId xmlns:a16="http://schemas.microsoft.com/office/drawing/2014/main" id="{C8DCD162-A353-E92F-5230-764C67FE26F1}"/>
              </a:ext>
            </a:extLst>
          </p:cNvPr>
          <p:cNvSpPr/>
          <p:nvPr/>
        </p:nvSpPr>
        <p:spPr>
          <a:xfrm>
            <a:off x="5082354" y="3172929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Isosceles Triangle 284">
            <a:extLst>
              <a:ext uri="{FF2B5EF4-FFF2-40B4-BE49-F238E27FC236}">
                <a16:creationId xmlns:a16="http://schemas.microsoft.com/office/drawing/2014/main" id="{9DBA3212-A3B3-F16E-0831-48DE05F417E3}"/>
              </a:ext>
            </a:extLst>
          </p:cNvPr>
          <p:cNvSpPr/>
          <p:nvPr/>
        </p:nvSpPr>
        <p:spPr>
          <a:xfrm>
            <a:off x="5101359" y="3172929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Isosceles Triangle 285">
            <a:extLst>
              <a:ext uri="{FF2B5EF4-FFF2-40B4-BE49-F238E27FC236}">
                <a16:creationId xmlns:a16="http://schemas.microsoft.com/office/drawing/2014/main" id="{6882395D-9AD5-D0EC-16D5-4800E3E39B30}"/>
              </a:ext>
            </a:extLst>
          </p:cNvPr>
          <p:cNvSpPr/>
          <p:nvPr/>
        </p:nvSpPr>
        <p:spPr>
          <a:xfrm>
            <a:off x="5108486" y="3187449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Isosceles Triangle 286">
            <a:extLst>
              <a:ext uri="{FF2B5EF4-FFF2-40B4-BE49-F238E27FC236}">
                <a16:creationId xmlns:a16="http://schemas.microsoft.com/office/drawing/2014/main" id="{C50EC8ED-6EBD-C023-B903-8A9D8F05A7F0}"/>
              </a:ext>
            </a:extLst>
          </p:cNvPr>
          <p:cNvSpPr/>
          <p:nvPr/>
        </p:nvSpPr>
        <p:spPr>
          <a:xfrm>
            <a:off x="5110861" y="3189869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Isosceles Triangle 287">
            <a:extLst>
              <a:ext uri="{FF2B5EF4-FFF2-40B4-BE49-F238E27FC236}">
                <a16:creationId xmlns:a16="http://schemas.microsoft.com/office/drawing/2014/main" id="{4B6E4CED-F1F6-0A6B-86A4-ED00839D9211}"/>
              </a:ext>
            </a:extLst>
          </p:cNvPr>
          <p:cNvSpPr/>
          <p:nvPr/>
        </p:nvSpPr>
        <p:spPr>
          <a:xfrm>
            <a:off x="5115613" y="3189869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Isosceles Triangle 288">
            <a:extLst>
              <a:ext uri="{FF2B5EF4-FFF2-40B4-BE49-F238E27FC236}">
                <a16:creationId xmlns:a16="http://schemas.microsoft.com/office/drawing/2014/main" id="{D0AD5D03-78EB-D332-F460-D1C7E8D33C39}"/>
              </a:ext>
            </a:extLst>
          </p:cNvPr>
          <p:cNvSpPr/>
          <p:nvPr/>
        </p:nvSpPr>
        <p:spPr>
          <a:xfrm>
            <a:off x="5304481" y="3199549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Isosceles Triangle 289">
            <a:extLst>
              <a:ext uri="{FF2B5EF4-FFF2-40B4-BE49-F238E27FC236}">
                <a16:creationId xmlns:a16="http://schemas.microsoft.com/office/drawing/2014/main" id="{66F0857E-CA0C-C3F6-2A6F-0F2580C3ED1C}"/>
              </a:ext>
            </a:extLst>
          </p:cNvPr>
          <p:cNvSpPr/>
          <p:nvPr/>
        </p:nvSpPr>
        <p:spPr>
          <a:xfrm>
            <a:off x="5329425" y="3199549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Isosceles Triangle 290">
            <a:extLst>
              <a:ext uri="{FF2B5EF4-FFF2-40B4-BE49-F238E27FC236}">
                <a16:creationId xmlns:a16="http://schemas.microsoft.com/office/drawing/2014/main" id="{F5256FF5-76AD-16B6-86F6-8D88DBD6E92C}"/>
              </a:ext>
            </a:extLst>
          </p:cNvPr>
          <p:cNvSpPr/>
          <p:nvPr/>
        </p:nvSpPr>
        <p:spPr>
          <a:xfrm>
            <a:off x="5363873" y="3200758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Isosceles Triangle 291">
            <a:extLst>
              <a:ext uri="{FF2B5EF4-FFF2-40B4-BE49-F238E27FC236}">
                <a16:creationId xmlns:a16="http://schemas.microsoft.com/office/drawing/2014/main" id="{A882A7D5-5D83-12B0-E979-32EE9755C775}"/>
              </a:ext>
            </a:extLst>
          </p:cNvPr>
          <p:cNvSpPr/>
          <p:nvPr/>
        </p:nvSpPr>
        <p:spPr>
          <a:xfrm>
            <a:off x="5418514" y="3199549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Isosceles Triangle 292">
            <a:extLst>
              <a:ext uri="{FF2B5EF4-FFF2-40B4-BE49-F238E27FC236}">
                <a16:creationId xmlns:a16="http://schemas.microsoft.com/office/drawing/2014/main" id="{41FE7EE0-46F7-C44D-672E-2E34A004570B}"/>
              </a:ext>
            </a:extLst>
          </p:cNvPr>
          <p:cNvSpPr/>
          <p:nvPr/>
        </p:nvSpPr>
        <p:spPr>
          <a:xfrm>
            <a:off x="5711913" y="3226168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Isosceles Triangle 293">
            <a:extLst>
              <a:ext uri="{FF2B5EF4-FFF2-40B4-BE49-F238E27FC236}">
                <a16:creationId xmlns:a16="http://schemas.microsoft.com/office/drawing/2014/main" id="{10A59350-3BE3-D1D8-876A-A83B5EB82145}"/>
              </a:ext>
            </a:extLst>
          </p:cNvPr>
          <p:cNvSpPr/>
          <p:nvPr/>
        </p:nvSpPr>
        <p:spPr>
          <a:xfrm>
            <a:off x="5723792" y="3248214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Isosceles Triangle 294">
            <a:extLst>
              <a:ext uri="{FF2B5EF4-FFF2-40B4-BE49-F238E27FC236}">
                <a16:creationId xmlns:a16="http://schemas.microsoft.com/office/drawing/2014/main" id="{C0E1DF7A-E19A-ACBB-4C6E-F137A063A0BF}"/>
              </a:ext>
            </a:extLst>
          </p:cNvPr>
          <p:cNvSpPr/>
          <p:nvPr/>
        </p:nvSpPr>
        <p:spPr>
          <a:xfrm>
            <a:off x="5747548" y="3245661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Isosceles Triangle 295">
            <a:extLst>
              <a:ext uri="{FF2B5EF4-FFF2-40B4-BE49-F238E27FC236}">
                <a16:creationId xmlns:a16="http://schemas.microsoft.com/office/drawing/2014/main" id="{8EBBA4D5-658D-56FE-07FE-D5402D9CF300}"/>
              </a:ext>
            </a:extLst>
          </p:cNvPr>
          <p:cNvSpPr/>
          <p:nvPr/>
        </p:nvSpPr>
        <p:spPr>
          <a:xfrm>
            <a:off x="5804565" y="3258971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Isosceles Triangle 296">
            <a:extLst>
              <a:ext uri="{FF2B5EF4-FFF2-40B4-BE49-F238E27FC236}">
                <a16:creationId xmlns:a16="http://schemas.microsoft.com/office/drawing/2014/main" id="{FDFA2CB5-B1FB-6990-EA66-6F34885C4F31}"/>
              </a:ext>
            </a:extLst>
          </p:cNvPr>
          <p:cNvSpPr/>
          <p:nvPr/>
        </p:nvSpPr>
        <p:spPr>
          <a:xfrm>
            <a:off x="5989869" y="3259104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Isosceles Triangle 297">
            <a:extLst>
              <a:ext uri="{FF2B5EF4-FFF2-40B4-BE49-F238E27FC236}">
                <a16:creationId xmlns:a16="http://schemas.microsoft.com/office/drawing/2014/main" id="{BAEEA331-62B9-AF5F-FA9E-16901F733FDB}"/>
              </a:ext>
            </a:extLst>
          </p:cNvPr>
          <p:cNvSpPr/>
          <p:nvPr/>
        </p:nvSpPr>
        <p:spPr>
          <a:xfrm>
            <a:off x="6264263" y="3274567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Isosceles Triangle 298">
            <a:extLst>
              <a:ext uri="{FF2B5EF4-FFF2-40B4-BE49-F238E27FC236}">
                <a16:creationId xmlns:a16="http://schemas.microsoft.com/office/drawing/2014/main" id="{0C27762F-CC08-1282-E00F-834725F4D42C}"/>
              </a:ext>
            </a:extLst>
          </p:cNvPr>
          <p:cNvSpPr/>
          <p:nvPr/>
        </p:nvSpPr>
        <p:spPr>
          <a:xfrm>
            <a:off x="6321279" y="3299955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Isosceles Triangle 299">
            <a:extLst>
              <a:ext uri="{FF2B5EF4-FFF2-40B4-BE49-F238E27FC236}">
                <a16:creationId xmlns:a16="http://schemas.microsoft.com/office/drawing/2014/main" id="{840F85B2-9A68-9319-F7EA-B37255EF2B05}"/>
              </a:ext>
            </a:extLst>
          </p:cNvPr>
          <p:cNvSpPr/>
          <p:nvPr/>
        </p:nvSpPr>
        <p:spPr>
          <a:xfrm>
            <a:off x="6446003" y="3299955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Isosceles Triangle 300">
            <a:extLst>
              <a:ext uri="{FF2B5EF4-FFF2-40B4-BE49-F238E27FC236}">
                <a16:creationId xmlns:a16="http://schemas.microsoft.com/office/drawing/2014/main" id="{489F51C0-FFED-A9C3-4EB4-FDCAF3D84AD4}"/>
              </a:ext>
            </a:extLst>
          </p:cNvPr>
          <p:cNvSpPr/>
          <p:nvPr/>
        </p:nvSpPr>
        <p:spPr>
          <a:xfrm>
            <a:off x="6780976" y="3299955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Isosceles Triangle 301">
            <a:extLst>
              <a:ext uri="{FF2B5EF4-FFF2-40B4-BE49-F238E27FC236}">
                <a16:creationId xmlns:a16="http://schemas.microsoft.com/office/drawing/2014/main" id="{C431C944-6C07-FD93-C741-E6DB54E083E7}"/>
              </a:ext>
            </a:extLst>
          </p:cNvPr>
          <p:cNvSpPr/>
          <p:nvPr/>
        </p:nvSpPr>
        <p:spPr>
          <a:xfrm>
            <a:off x="6900949" y="3318104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Isosceles Triangle 302">
            <a:extLst>
              <a:ext uri="{FF2B5EF4-FFF2-40B4-BE49-F238E27FC236}">
                <a16:creationId xmlns:a16="http://schemas.microsoft.com/office/drawing/2014/main" id="{19297C12-04BB-95C0-D68E-CFF70F21C881}"/>
              </a:ext>
            </a:extLst>
          </p:cNvPr>
          <p:cNvSpPr/>
          <p:nvPr/>
        </p:nvSpPr>
        <p:spPr>
          <a:xfrm>
            <a:off x="6921143" y="3318104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Isosceles Triangle 303">
            <a:extLst>
              <a:ext uri="{FF2B5EF4-FFF2-40B4-BE49-F238E27FC236}">
                <a16:creationId xmlns:a16="http://schemas.microsoft.com/office/drawing/2014/main" id="{06F0A9FF-F99B-AF8B-F449-AF3D1F284CB1}"/>
              </a:ext>
            </a:extLst>
          </p:cNvPr>
          <p:cNvSpPr/>
          <p:nvPr/>
        </p:nvSpPr>
        <p:spPr>
          <a:xfrm>
            <a:off x="6928270" y="3335043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Isosceles Triangle 304">
            <a:extLst>
              <a:ext uri="{FF2B5EF4-FFF2-40B4-BE49-F238E27FC236}">
                <a16:creationId xmlns:a16="http://schemas.microsoft.com/office/drawing/2014/main" id="{70248825-ABAC-4CE8-D35C-38D73ED1D022}"/>
              </a:ext>
            </a:extLst>
          </p:cNvPr>
          <p:cNvSpPr/>
          <p:nvPr/>
        </p:nvSpPr>
        <p:spPr>
          <a:xfrm>
            <a:off x="6950839" y="3335043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Isosceles Triangle 305">
            <a:extLst>
              <a:ext uri="{FF2B5EF4-FFF2-40B4-BE49-F238E27FC236}">
                <a16:creationId xmlns:a16="http://schemas.microsoft.com/office/drawing/2014/main" id="{35F0FE73-2431-1DD8-0986-A4508DD4B03E}"/>
              </a:ext>
            </a:extLst>
          </p:cNvPr>
          <p:cNvSpPr/>
          <p:nvPr/>
        </p:nvSpPr>
        <p:spPr>
          <a:xfrm>
            <a:off x="7107635" y="3343913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Isosceles Triangle 306">
            <a:extLst>
              <a:ext uri="{FF2B5EF4-FFF2-40B4-BE49-F238E27FC236}">
                <a16:creationId xmlns:a16="http://schemas.microsoft.com/office/drawing/2014/main" id="{8E2D8838-349E-5B65-C665-E35CC6C4CA91}"/>
              </a:ext>
            </a:extLst>
          </p:cNvPr>
          <p:cNvSpPr/>
          <p:nvPr/>
        </p:nvSpPr>
        <p:spPr>
          <a:xfrm>
            <a:off x="7174155" y="3345124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Isosceles Triangle 307">
            <a:extLst>
              <a:ext uri="{FF2B5EF4-FFF2-40B4-BE49-F238E27FC236}">
                <a16:creationId xmlns:a16="http://schemas.microsoft.com/office/drawing/2014/main" id="{209743FB-18C5-F0FA-A726-CE5177764F10}"/>
              </a:ext>
            </a:extLst>
          </p:cNvPr>
          <p:cNvSpPr/>
          <p:nvPr/>
        </p:nvSpPr>
        <p:spPr>
          <a:xfrm>
            <a:off x="7358271" y="3343936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Isosceles Triangle 308">
            <a:extLst>
              <a:ext uri="{FF2B5EF4-FFF2-40B4-BE49-F238E27FC236}">
                <a16:creationId xmlns:a16="http://schemas.microsoft.com/office/drawing/2014/main" id="{DE04409C-ED33-FD3D-F676-B5E6D10CA98A}"/>
              </a:ext>
            </a:extLst>
          </p:cNvPr>
          <p:cNvSpPr/>
          <p:nvPr/>
        </p:nvSpPr>
        <p:spPr>
          <a:xfrm>
            <a:off x="7779957" y="3345899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Isosceles Triangle 309">
            <a:extLst>
              <a:ext uri="{FF2B5EF4-FFF2-40B4-BE49-F238E27FC236}">
                <a16:creationId xmlns:a16="http://schemas.microsoft.com/office/drawing/2014/main" id="{E1B7965F-2B1E-BDCF-2463-DFF3A570BB62}"/>
              </a:ext>
            </a:extLst>
          </p:cNvPr>
          <p:cNvSpPr/>
          <p:nvPr/>
        </p:nvSpPr>
        <p:spPr>
          <a:xfrm>
            <a:off x="7820344" y="3347109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Isosceles Triangle 310">
            <a:extLst>
              <a:ext uri="{FF2B5EF4-FFF2-40B4-BE49-F238E27FC236}">
                <a16:creationId xmlns:a16="http://schemas.microsoft.com/office/drawing/2014/main" id="{8623406D-6523-4A93-793F-E4E9E2458D28}"/>
              </a:ext>
            </a:extLst>
          </p:cNvPr>
          <p:cNvSpPr/>
          <p:nvPr/>
        </p:nvSpPr>
        <p:spPr>
          <a:xfrm>
            <a:off x="7841725" y="3345899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Isosceles Triangle 311">
            <a:extLst>
              <a:ext uri="{FF2B5EF4-FFF2-40B4-BE49-F238E27FC236}">
                <a16:creationId xmlns:a16="http://schemas.microsoft.com/office/drawing/2014/main" id="{587B25B3-588C-0478-4438-E89B209DCFAB}"/>
              </a:ext>
            </a:extLst>
          </p:cNvPr>
          <p:cNvSpPr/>
          <p:nvPr/>
        </p:nvSpPr>
        <p:spPr>
          <a:xfrm>
            <a:off x="7864294" y="3347109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Isosceles Triangle 312">
            <a:extLst>
              <a:ext uri="{FF2B5EF4-FFF2-40B4-BE49-F238E27FC236}">
                <a16:creationId xmlns:a16="http://schemas.microsoft.com/office/drawing/2014/main" id="{56E67B4F-FE6F-BA68-FE03-92A3D68A949C}"/>
              </a:ext>
            </a:extLst>
          </p:cNvPr>
          <p:cNvSpPr/>
          <p:nvPr/>
        </p:nvSpPr>
        <p:spPr>
          <a:xfrm>
            <a:off x="7877361" y="3347109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Isosceles Triangle 313">
            <a:extLst>
              <a:ext uri="{FF2B5EF4-FFF2-40B4-BE49-F238E27FC236}">
                <a16:creationId xmlns:a16="http://schemas.microsoft.com/office/drawing/2014/main" id="{743EB457-512D-0C1D-2B2C-77154D9249DB}"/>
              </a:ext>
            </a:extLst>
          </p:cNvPr>
          <p:cNvSpPr/>
          <p:nvPr/>
        </p:nvSpPr>
        <p:spPr>
          <a:xfrm>
            <a:off x="7923686" y="3366468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Isosceles Triangle 314">
            <a:extLst>
              <a:ext uri="{FF2B5EF4-FFF2-40B4-BE49-F238E27FC236}">
                <a16:creationId xmlns:a16="http://schemas.microsoft.com/office/drawing/2014/main" id="{05190A07-7C45-8B61-0F8C-F201DA467A0F}"/>
              </a:ext>
            </a:extLst>
          </p:cNvPr>
          <p:cNvSpPr/>
          <p:nvPr/>
        </p:nvSpPr>
        <p:spPr>
          <a:xfrm>
            <a:off x="8009212" y="3366468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Isosceles Triangle 315">
            <a:extLst>
              <a:ext uri="{FF2B5EF4-FFF2-40B4-BE49-F238E27FC236}">
                <a16:creationId xmlns:a16="http://schemas.microsoft.com/office/drawing/2014/main" id="{0323AA5A-A763-7841-0F0B-FFAFA847C958}"/>
              </a:ext>
            </a:extLst>
          </p:cNvPr>
          <p:cNvSpPr/>
          <p:nvPr/>
        </p:nvSpPr>
        <p:spPr>
          <a:xfrm>
            <a:off x="8508108" y="3389938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Isosceles Triangle 316">
            <a:extLst>
              <a:ext uri="{FF2B5EF4-FFF2-40B4-BE49-F238E27FC236}">
                <a16:creationId xmlns:a16="http://schemas.microsoft.com/office/drawing/2014/main" id="{E9E33BCB-3FBD-7679-5ADC-B7D04EEE3367}"/>
              </a:ext>
            </a:extLst>
          </p:cNvPr>
          <p:cNvSpPr/>
          <p:nvPr/>
        </p:nvSpPr>
        <p:spPr>
          <a:xfrm>
            <a:off x="8660153" y="3388728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Isosceles Triangle 317">
            <a:extLst>
              <a:ext uri="{FF2B5EF4-FFF2-40B4-BE49-F238E27FC236}">
                <a16:creationId xmlns:a16="http://schemas.microsoft.com/office/drawing/2014/main" id="{1EA937FC-E046-256E-8DC6-230E7555D353}"/>
              </a:ext>
            </a:extLst>
          </p:cNvPr>
          <p:cNvSpPr/>
          <p:nvPr/>
        </p:nvSpPr>
        <p:spPr>
          <a:xfrm>
            <a:off x="8679159" y="3388728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Isosceles Triangle 318">
            <a:extLst>
              <a:ext uri="{FF2B5EF4-FFF2-40B4-BE49-F238E27FC236}">
                <a16:creationId xmlns:a16="http://schemas.microsoft.com/office/drawing/2014/main" id="{0EDC8D51-52AD-369E-C566-62EF42E1C6ED}"/>
              </a:ext>
            </a:extLst>
          </p:cNvPr>
          <p:cNvSpPr/>
          <p:nvPr/>
        </p:nvSpPr>
        <p:spPr>
          <a:xfrm>
            <a:off x="8710043" y="3389938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Isosceles Triangle 319">
            <a:extLst>
              <a:ext uri="{FF2B5EF4-FFF2-40B4-BE49-F238E27FC236}">
                <a16:creationId xmlns:a16="http://schemas.microsoft.com/office/drawing/2014/main" id="{98FF07FF-0249-74B6-B82F-6F6D37ACEBE7}"/>
              </a:ext>
            </a:extLst>
          </p:cNvPr>
          <p:cNvSpPr/>
          <p:nvPr/>
        </p:nvSpPr>
        <p:spPr>
          <a:xfrm>
            <a:off x="8717170" y="3388728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Isosceles Triangle 320">
            <a:extLst>
              <a:ext uri="{FF2B5EF4-FFF2-40B4-BE49-F238E27FC236}">
                <a16:creationId xmlns:a16="http://schemas.microsoft.com/office/drawing/2014/main" id="{CA3979C1-1EAD-0C65-5917-B6DDECB551EB}"/>
              </a:ext>
            </a:extLst>
          </p:cNvPr>
          <p:cNvSpPr/>
          <p:nvPr/>
        </p:nvSpPr>
        <p:spPr>
          <a:xfrm>
            <a:off x="8723109" y="3389938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Isosceles Triangle 321">
            <a:extLst>
              <a:ext uri="{FF2B5EF4-FFF2-40B4-BE49-F238E27FC236}">
                <a16:creationId xmlns:a16="http://schemas.microsoft.com/office/drawing/2014/main" id="{7D995BFA-2DB0-D596-98D9-D472BBE83A8C}"/>
              </a:ext>
            </a:extLst>
          </p:cNvPr>
          <p:cNvSpPr/>
          <p:nvPr/>
        </p:nvSpPr>
        <p:spPr>
          <a:xfrm>
            <a:off x="8729048" y="3389938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Isosceles Triangle 322">
            <a:extLst>
              <a:ext uri="{FF2B5EF4-FFF2-40B4-BE49-F238E27FC236}">
                <a16:creationId xmlns:a16="http://schemas.microsoft.com/office/drawing/2014/main" id="{A06F5B8B-9961-81B7-CDBF-07A1793E7F3D}"/>
              </a:ext>
            </a:extLst>
          </p:cNvPr>
          <p:cNvSpPr/>
          <p:nvPr/>
        </p:nvSpPr>
        <p:spPr>
          <a:xfrm>
            <a:off x="8734987" y="3389938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Isosceles Triangle 323">
            <a:extLst>
              <a:ext uri="{FF2B5EF4-FFF2-40B4-BE49-F238E27FC236}">
                <a16:creationId xmlns:a16="http://schemas.microsoft.com/office/drawing/2014/main" id="{F38DC9BB-F5C5-1EAA-0D61-A9B1A59E0F9C}"/>
              </a:ext>
            </a:extLst>
          </p:cNvPr>
          <p:cNvSpPr/>
          <p:nvPr/>
        </p:nvSpPr>
        <p:spPr>
          <a:xfrm>
            <a:off x="8740927" y="3389938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Isosceles Triangle 324">
            <a:extLst>
              <a:ext uri="{FF2B5EF4-FFF2-40B4-BE49-F238E27FC236}">
                <a16:creationId xmlns:a16="http://schemas.microsoft.com/office/drawing/2014/main" id="{281A59DF-7801-31BC-8C0B-639308BB47ED}"/>
              </a:ext>
            </a:extLst>
          </p:cNvPr>
          <p:cNvSpPr/>
          <p:nvPr/>
        </p:nvSpPr>
        <p:spPr>
          <a:xfrm>
            <a:off x="8746866" y="3389938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" name="Isosceles Triangle 325">
            <a:extLst>
              <a:ext uri="{FF2B5EF4-FFF2-40B4-BE49-F238E27FC236}">
                <a16:creationId xmlns:a16="http://schemas.microsoft.com/office/drawing/2014/main" id="{988A121E-62C7-D508-E5F0-52326889A664}"/>
              </a:ext>
            </a:extLst>
          </p:cNvPr>
          <p:cNvSpPr/>
          <p:nvPr/>
        </p:nvSpPr>
        <p:spPr>
          <a:xfrm>
            <a:off x="8749241" y="3429868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Isosceles Triangle 326">
            <a:extLst>
              <a:ext uri="{FF2B5EF4-FFF2-40B4-BE49-F238E27FC236}">
                <a16:creationId xmlns:a16="http://schemas.microsoft.com/office/drawing/2014/main" id="{E4C1A99A-7000-C053-D550-1805475F3464}"/>
              </a:ext>
            </a:extLst>
          </p:cNvPr>
          <p:cNvSpPr/>
          <p:nvPr/>
        </p:nvSpPr>
        <p:spPr>
          <a:xfrm>
            <a:off x="8762308" y="3427447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Isosceles Triangle 327">
            <a:extLst>
              <a:ext uri="{FF2B5EF4-FFF2-40B4-BE49-F238E27FC236}">
                <a16:creationId xmlns:a16="http://schemas.microsoft.com/office/drawing/2014/main" id="{274C00CE-FC6F-1A8E-93AB-0538B0B90842}"/>
              </a:ext>
            </a:extLst>
          </p:cNvPr>
          <p:cNvSpPr/>
          <p:nvPr/>
        </p:nvSpPr>
        <p:spPr>
          <a:xfrm>
            <a:off x="8775375" y="3425028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Isosceles Triangle 328">
            <a:extLst>
              <a:ext uri="{FF2B5EF4-FFF2-40B4-BE49-F238E27FC236}">
                <a16:creationId xmlns:a16="http://schemas.microsoft.com/office/drawing/2014/main" id="{B94F46AA-9E9C-3E59-2515-C1F146CC62C9}"/>
              </a:ext>
            </a:extLst>
          </p:cNvPr>
          <p:cNvSpPr/>
          <p:nvPr/>
        </p:nvSpPr>
        <p:spPr>
          <a:xfrm>
            <a:off x="8786065" y="3427447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Isosceles Triangle 329">
            <a:extLst>
              <a:ext uri="{FF2B5EF4-FFF2-40B4-BE49-F238E27FC236}">
                <a16:creationId xmlns:a16="http://schemas.microsoft.com/office/drawing/2014/main" id="{617B2C21-9F64-E19D-5457-6E966A60640F}"/>
              </a:ext>
            </a:extLst>
          </p:cNvPr>
          <p:cNvSpPr/>
          <p:nvPr/>
        </p:nvSpPr>
        <p:spPr>
          <a:xfrm>
            <a:off x="8811009" y="3427447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" name="Isosceles Triangle 330">
            <a:extLst>
              <a:ext uri="{FF2B5EF4-FFF2-40B4-BE49-F238E27FC236}">
                <a16:creationId xmlns:a16="http://schemas.microsoft.com/office/drawing/2014/main" id="{D6C6FC5A-E6F4-EDA1-A162-7C5EC52B9D0E}"/>
              </a:ext>
            </a:extLst>
          </p:cNvPr>
          <p:cNvSpPr/>
          <p:nvPr/>
        </p:nvSpPr>
        <p:spPr>
          <a:xfrm>
            <a:off x="8838330" y="3458907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" name="Isosceles Triangle 331">
            <a:extLst>
              <a:ext uri="{FF2B5EF4-FFF2-40B4-BE49-F238E27FC236}">
                <a16:creationId xmlns:a16="http://schemas.microsoft.com/office/drawing/2014/main" id="{1850BD04-04B6-F925-45BC-CBBDA54566DD}"/>
              </a:ext>
            </a:extLst>
          </p:cNvPr>
          <p:cNvSpPr/>
          <p:nvPr/>
        </p:nvSpPr>
        <p:spPr>
          <a:xfrm>
            <a:off x="8882281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" name="Isosceles Triangle 332">
            <a:extLst>
              <a:ext uri="{FF2B5EF4-FFF2-40B4-BE49-F238E27FC236}">
                <a16:creationId xmlns:a16="http://schemas.microsoft.com/office/drawing/2014/main" id="{EBA8567B-9296-B2B2-49A0-1ED08BD701F2}"/>
              </a:ext>
            </a:extLst>
          </p:cNvPr>
          <p:cNvSpPr/>
          <p:nvPr/>
        </p:nvSpPr>
        <p:spPr>
          <a:xfrm>
            <a:off x="8922667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Isosceles Triangle 333">
            <a:extLst>
              <a:ext uri="{FF2B5EF4-FFF2-40B4-BE49-F238E27FC236}">
                <a16:creationId xmlns:a16="http://schemas.microsoft.com/office/drawing/2014/main" id="{28DA1AF0-A232-FFF0-392A-227B751E622F}"/>
              </a:ext>
            </a:extLst>
          </p:cNvPr>
          <p:cNvSpPr/>
          <p:nvPr/>
        </p:nvSpPr>
        <p:spPr>
          <a:xfrm>
            <a:off x="8983247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Isosceles Triangle 334">
            <a:extLst>
              <a:ext uri="{FF2B5EF4-FFF2-40B4-BE49-F238E27FC236}">
                <a16:creationId xmlns:a16="http://schemas.microsoft.com/office/drawing/2014/main" id="{A7102A05-2E13-DF1E-5848-B25DE3CDDF06}"/>
              </a:ext>
            </a:extLst>
          </p:cNvPr>
          <p:cNvSpPr/>
          <p:nvPr/>
        </p:nvSpPr>
        <p:spPr>
          <a:xfrm>
            <a:off x="9115099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" name="Isosceles Triangle 335">
            <a:extLst>
              <a:ext uri="{FF2B5EF4-FFF2-40B4-BE49-F238E27FC236}">
                <a16:creationId xmlns:a16="http://schemas.microsoft.com/office/drawing/2014/main" id="{A7AE4609-A0E1-2A2C-6208-6603C77776F8}"/>
              </a:ext>
            </a:extLst>
          </p:cNvPr>
          <p:cNvSpPr/>
          <p:nvPr/>
        </p:nvSpPr>
        <p:spPr>
          <a:xfrm>
            <a:off x="9178055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9" name="Isosceles Triangle 336">
            <a:extLst>
              <a:ext uri="{FF2B5EF4-FFF2-40B4-BE49-F238E27FC236}">
                <a16:creationId xmlns:a16="http://schemas.microsoft.com/office/drawing/2014/main" id="{0091982F-3A32-EEEC-D743-B414524E2472}"/>
              </a:ext>
            </a:extLst>
          </p:cNvPr>
          <p:cNvSpPr/>
          <p:nvPr/>
        </p:nvSpPr>
        <p:spPr>
          <a:xfrm>
            <a:off x="9281398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0" name="Isosceles Triangle 337">
            <a:extLst>
              <a:ext uri="{FF2B5EF4-FFF2-40B4-BE49-F238E27FC236}">
                <a16:creationId xmlns:a16="http://schemas.microsoft.com/office/drawing/2014/main" id="{2F1219A4-C7EA-3C4E-958C-DABB8F125E6D}"/>
              </a:ext>
            </a:extLst>
          </p:cNvPr>
          <p:cNvSpPr/>
          <p:nvPr/>
        </p:nvSpPr>
        <p:spPr>
          <a:xfrm>
            <a:off x="9319409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1" name="Isosceles Triangle 338">
            <a:extLst>
              <a:ext uri="{FF2B5EF4-FFF2-40B4-BE49-F238E27FC236}">
                <a16:creationId xmlns:a16="http://schemas.microsoft.com/office/drawing/2014/main" id="{A9489FD4-853A-7503-A31E-BD3B21625B64}"/>
              </a:ext>
            </a:extLst>
          </p:cNvPr>
          <p:cNvSpPr/>
          <p:nvPr/>
        </p:nvSpPr>
        <p:spPr>
          <a:xfrm>
            <a:off x="9339603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" name="Isosceles Triangle 339">
            <a:extLst>
              <a:ext uri="{FF2B5EF4-FFF2-40B4-BE49-F238E27FC236}">
                <a16:creationId xmlns:a16="http://schemas.microsoft.com/office/drawing/2014/main" id="{158773A9-3643-8FBF-4BFA-394F792A7323}"/>
              </a:ext>
            </a:extLst>
          </p:cNvPr>
          <p:cNvSpPr/>
          <p:nvPr/>
        </p:nvSpPr>
        <p:spPr>
          <a:xfrm>
            <a:off x="9394243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3" name="Isosceles Triangle 340">
            <a:extLst>
              <a:ext uri="{FF2B5EF4-FFF2-40B4-BE49-F238E27FC236}">
                <a16:creationId xmlns:a16="http://schemas.microsoft.com/office/drawing/2014/main" id="{B80B7415-1AB5-888F-00E5-9D6E11B3F9DF}"/>
              </a:ext>
            </a:extLst>
          </p:cNvPr>
          <p:cNvSpPr/>
          <p:nvPr/>
        </p:nvSpPr>
        <p:spPr>
          <a:xfrm>
            <a:off x="9559354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" name="Isosceles Triangle 341">
            <a:extLst>
              <a:ext uri="{FF2B5EF4-FFF2-40B4-BE49-F238E27FC236}">
                <a16:creationId xmlns:a16="http://schemas.microsoft.com/office/drawing/2014/main" id="{0E0D1213-C1F2-7FD7-A9D9-5A1BFF2E0606}"/>
              </a:ext>
            </a:extLst>
          </p:cNvPr>
          <p:cNvSpPr/>
          <p:nvPr/>
        </p:nvSpPr>
        <p:spPr>
          <a:xfrm>
            <a:off x="9621122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" name="Isosceles Triangle 342">
            <a:extLst>
              <a:ext uri="{FF2B5EF4-FFF2-40B4-BE49-F238E27FC236}">
                <a16:creationId xmlns:a16="http://schemas.microsoft.com/office/drawing/2014/main" id="{0F8D9D05-062B-82B6-2246-0350AAAED766}"/>
              </a:ext>
            </a:extLst>
          </p:cNvPr>
          <p:cNvSpPr/>
          <p:nvPr/>
        </p:nvSpPr>
        <p:spPr>
          <a:xfrm>
            <a:off x="9627062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" name="Isosceles Triangle 343">
            <a:extLst>
              <a:ext uri="{FF2B5EF4-FFF2-40B4-BE49-F238E27FC236}">
                <a16:creationId xmlns:a16="http://schemas.microsoft.com/office/drawing/2014/main" id="{585DCAD7-EEC8-BE1F-B4F0-8025A93CEFB3}"/>
              </a:ext>
            </a:extLst>
          </p:cNvPr>
          <p:cNvSpPr/>
          <p:nvPr/>
        </p:nvSpPr>
        <p:spPr>
          <a:xfrm>
            <a:off x="9633001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" name="Isosceles Triangle 344">
            <a:extLst>
              <a:ext uri="{FF2B5EF4-FFF2-40B4-BE49-F238E27FC236}">
                <a16:creationId xmlns:a16="http://schemas.microsoft.com/office/drawing/2014/main" id="{52A2C074-ADB6-1945-A507-7E428691F894}"/>
              </a:ext>
            </a:extLst>
          </p:cNvPr>
          <p:cNvSpPr/>
          <p:nvPr/>
        </p:nvSpPr>
        <p:spPr>
          <a:xfrm>
            <a:off x="9638940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Isosceles Triangle 345">
            <a:extLst>
              <a:ext uri="{FF2B5EF4-FFF2-40B4-BE49-F238E27FC236}">
                <a16:creationId xmlns:a16="http://schemas.microsoft.com/office/drawing/2014/main" id="{92C1F2BC-3698-45AD-23C0-BC9725E54E73}"/>
              </a:ext>
            </a:extLst>
          </p:cNvPr>
          <p:cNvSpPr/>
          <p:nvPr/>
        </p:nvSpPr>
        <p:spPr>
          <a:xfrm>
            <a:off x="9644879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Isosceles Triangle 346">
            <a:extLst>
              <a:ext uri="{FF2B5EF4-FFF2-40B4-BE49-F238E27FC236}">
                <a16:creationId xmlns:a16="http://schemas.microsoft.com/office/drawing/2014/main" id="{29410FA6-6312-464B-07E9-C0F404FF0725}"/>
              </a:ext>
            </a:extLst>
          </p:cNvPr>
          <p:cNvSpPr/>
          <p:nvPr/>
        </p:nvSpPr>
        <p:spPr>
          <a:xfrm>
            <a:off x="9650819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0" name="Isosceles Triangle 347">
            <a:extLst>
              <a:ext uri="{FF2B5EF4-FFF2-40B4-BE49-F238E27FC236}">
                <a16:creationId xmlns:a16="http://schemas.microsoft.com/office/drawing/2014/main" id="{9A61A99A-9809-730C-A3C5-D8E0B24F0894}"/>
              </a:ext>
            </a:extLst>
          </p:cNvPr>
          <p:cNvSpPr/>
          <p:nvPr/>
        </p:nvSpPr>
        <p:spPr>
          <a:xfrm>
            <a:off x="9672200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Isosceles Triangle 348">
            <a:extLst>
              <a:ext uri="{FF2B5EF4-FFF2-40B4-BE49-F238E27FC236}">
                <a16:creationId xmlns:a16="http://schemas.microsoft.com/office/drawing/2014/main" id="{B12213AA-E9C4-3981-C3A8-E277D43C69E9}"/>
              </a:ext>
            </a:extLst>
          </p:cNvPr>
          <p:cNvSpPr/>
          <p:nvPr/>
        </p:nvSpPr>
        <p:spPr>
          <a:xfrm>
            <a:off x="9709023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Isosceles Triangle 349">
            <a:extLst>
              <a:ext uri="{FF2B5EF4-FFF2-40B4-BE49-F238E27FC236}">
                <a16:creationId xmlns:a16="http://schemas.microsoft.com/office/drawing/2014/main" id="{FF53C2C5-7D9D-3E73-EABD-D0DC0EE63620}"/>
              </a:ext>
            </a:extLst>
          </p:cNvPr>
          <p:cNvSpPr/>
          <p:nvPr/>
        </p:nvSpPr>
        <p:spPr>
          <a:xfrm>
            <a:off x="9781482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" name="Isosceles Triangle 350">
            <a:extLst>
              <a:ext uri="{FF2B5EF4-FFF2-40B4-BE49-F238E27FC236}">
                <a16:creationId xmlns:a16="http://schemas.microsoft.com/office/drawing/2014/main" id="{946E5308-5F1A-D225-7620-0488C97858CD}"/>
              </a:ext>
            </a:extLst>
          </p:cNvPr>
          <p:cNvSpPr/>
          <p:nvPr/>
        </p:nvSpPr>
        <p:spPr>
          <a:xfrm>
            <a:off x="10043996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" name="Isosceles Triangle 351">
            <a:extLst>
              <a:ext uri="{FF2B5EF4-FFF2-40B4-BE49-F238E27FC236}">
                <a16:creationId xmlns:a16="http://schemas.microsoft.com/office/drawing/2014/main" id="{4DA5B6B0-417D-0063-BB83-26324C701E23}"/>
              </a:ext>
            </a:extLst>
          </p:cNvPr>
          <p:cNvSpPr/>
          <p:nvPr/>
        </p:nvSpPr>
        <p:spPr>
          <a:xfrm>
            <a:off x="10193665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Isosceles Triangle 352">
            <a:extLst>
              <a:ext uri="{FF2B5EF4-FFF2-40B4-BE49-F238E27FC236}">
                <a16:creationId xmlns:a16="http://schemas.microsoft.com/office/drawing/2014/main" id="{ED4C915E-1198-B44A-3485-DB2A99D40D57}"/>
              </a:ext>
            </a:extLst>
          </p:cNvPr>
          <p:cNvSpPr/>
          <p:nvPr/>
        </p:nvSpPr>
        <p:spPr>
          <a:xfrm>
            <a:off x="10248307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" name="Isosceles Triangle 353">
            <a:extLst>
              <a:ext uri="{FF2B5EF4-FFF2-40B4-BE49-F238E27FC236}">
                <a16:creationId xmlns:a16="http://schemas.microsoft.com/office/drawing/2014/main" id="{1E41AC71-A69D-5410-E91A-D644F4559402}"/>
              </a:ext>
            </a:extLst>
          </p:cNvPr>
          <p:cNvSpPr/>
          <p:nvPr/>
        </p:nvSpPr>
        <p:spPr>
          <a:xfrm>
            <a:off x="10361153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7" name="Isosceles Triangle 354">
            <a:extLst>
              <a:ext uri="{FF2B5EF4-FFF2-40B4-BE49-F238E27FC236}">
                <a16:creationId xmlns:a16="http://schemas.microsoft.com/office/drawing/2014/main" id="{812A953F-1FC8-B5B6-655B-0DB593BD30B0}"/>
              </a:ext>
            </a:extLst>
          </p:cNvPr>
          <p:cNvSpPr/>
          <p:nvPr/>
        </p:nvSpPr>
        <p:spPr>
          <a:xfrm>
            <a:off x="10408666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8" name="Isosceles Triangle 355">
            <a:extLst>
              <a:ext uri="{FF2B5EF4-FFF2-40B4-BE49-F238E27FC236}">
                <a16:creationId xmlns:a16="http://schemas.microsoft.com/office/drawing/2014/main" id="{B30E59EC-FD98-0426-7C88-FC2A5EBE0A5D}"/>
              </a:ext>
            </a:extLst>
          </p:cNvPr>
          <p:cNvSpPr/>
          <p:nvPr/>
        </p:nvSpPr>
        <p:spPr>
          <a:xfrm>
            <a:off x="10507257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9" name="Isosceles Triangle 356">
            <a:extLst>
              <a:ext uri="{FF2B5EF4-FFF2-40B4-BE49-F238E27FC236}">
                <a16:creationId xmlns:a16="http://schemas.microsoft.com/office/drawing/2014/main" id="{943E9C2E-982B-1807-DDDD-FAFD1C28AA25}"/>
              </a:ext>
            </a:extLst>
          </p:cNvPr>
          <p:cNvSpPr/>
          <p:nvPr/>
        </p:nvSpPr>
        <p:spPr>
          <a:xfrm>
            <a:off x="10532202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" name="Isosceles Triangle 357">
            <a:extLst>
              <a:ext uri="{FF2B5EF4-FFF2-40B4-BE49-F238E27FC236}">
                <a16:creationId xmlns:a16="http://schemas.microsoft.com/office/drawing/2014/main" id="{7138B34C-26FD-28AA-E6D7-A9B3AC66B161}"/>
              </a:ext>
            </a:extLst>
          </p:cNvPr>
          <p:cNvSpPr/>
          <p:nvPr/>
        </p:nvSpPr>
        <p:spPr>
          <a:xfrm>
            <a:off x="10551208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1" name="Isosceles Triangle 358">
            <a:extLst>
              <a:ext uri="{FF2B5EF4-FFF2-40B4-BE49-F238E27FC236}">
                <a16:creationId xmlns:a16="http://schemas.microsoft.com/office/drawing/2014/main" id="{4260718B-412B-9CFF-EFAA-E748EFAE8F06}"/>
              </a:ext>
            </a:extLst>
          </p:cNvPr>
          <p:cNvSpPr/>
          <p:nvPr/>
        </p:nvSpPr>
        <p:spPr>
          <a:xfrm>
            <a:off x="10582092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" name="Isosceles Triangle 359">
            <a:extLst>
              <a:ext uri="{FF2B5EF4-FFF2-40B4-BE49-F238E27FC236}">
                <a16:creationId xmlns:a16="http://schemas.microsoft.com/office/drawing/2014/main" id="{3502749C-0DBD-11AA-DF7D-11C3DFFD4274}"/>
              </a:ext>
            </a:extLst>
          </p:cNvPr>
          <p:cNvSpPr/>
          <p:nvPr/>
        </p:nvSpPr>
        <p:spPr>
          <a:xfrm>
            <a:off x="10656927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Isosceles Triangle 360">
            <a:extLst>
              <a:ext uri="{FF2B5EF4-FFF2-40B4-BE49-F238E27FC236}">
                <a16:creationId xmlns:a16="http://schemas.microsoft.com/office/drawing/2014/main" id="{01596BC1-73CF-97BA-1E93-57B884789CE7}"/>
              </a:ext>
            </a:extLst>
          </p:cNvPr>
          <p:cNvSpPr/>
          <p:nvPr/>
        </p:nvSpPr>
        <p:spPr>
          <a:xfrm>
            <a:off x="10947950" y="3459512"/>
            <a:ext cx="73133" cy="63991"/>
          </a:xfrm>
          <a:prstGeom prst="triangle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55D03042-5693-B187-19A1-1DAB019A3BBF}"/>
              </a:ext>
            </a:extLst>
          </p:cNvPr>
          <p:cNvCxnSpPr>
            <a:cxnSpLocks/>
          </p:cNvCxnSpPr>
          <p:nvPr/>
        </p:nvCxnSpPr>
        <p:spPr>
          <a:xfrm>
            <a:off x="10872002" y="3229220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3BCCF741-DEF5-7B7B-7E20-42A9078C18C6}"/>
              </a:ext>
            </a:extLst>
          </p:cNvPr>
          <p:cNvCxnSpPr>
            <a:cxnSpLocks/>
          </p:cNvCxnSpPr>
          <p:nvPr/>
        </p:nvCxnSpPr>
        <p:spPr>
          <a:xfrm>
            <a:off x="10807548" y="3229220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4C1A3156-6F39-9596-2F26-E532E34B7F98}"/>
              </a:ext>
            </a:extLst>
          </p:cNvPr>
          <p:cNvCxnSpPr>
            <a:cxnSpLocks/>
          </p:cNvCxnSpPr>
          <p:nvPr/>
        </p:nvCxnSpPr>
        <p:spPr>
          <a:xfrm>
            <a:off x="10732683" y="3229220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E27AC6CC-FAEB-1E4B-A25E-BA6EB1A06673}"/>
              </a:ext>
            </a:extLst>
          </p:cNvPr>
          <p:cNvCxnSpPr>
            <a:cxnSpLocks/>
          </p:cNvCxnSpPr>
          <p:nvPr/>
        </p:nvCxnSpPr>
        <p:spPr>
          <a:xfrm>
            <a:off x="10695745" y="3229220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409F537A-D16F-BCC4-0E22-C0D62EB54C0F}"/>
              </a:ext>
            </a:extLst>
          </p:cNvPr>
          <p:cNvCxnSpPr>
            <a:cxnSpLocks/>
          </p:cNvCxnSpPr>
          <p:nvPr/>
        </p:nvCxnSpPr>
        <p:spPr>
          <a:xfrm>
            <a:off x="10673682" y="3229220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1F61B901-9BFD-BD70-9894-278A6F216DE5}"/>
              </a:ext>
            </a:extLst>
          </p:cNvPr>
          <p:cNvCxnSpPr>
            <a:cxnSpLocks/>
          </p:cNvCxnSpPr>
          <p:nvPr/>
        </p:nvCxnSpPr>
        <p:spPr>
          <a:xfrm>
            <a:off x="10584687" y="3229220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sp>
        <p:nvSpPr>
          <p:cNvPr id="260" name="Rectangle 259">
            <a:extLst>
              <a:ext uri="{FF2B5EF4-FFF2-40B4-BE49-F238E27FC236}">
                <a16:creationId xmlns:a16="http://schemas.microsoft.com/office/drawing/2014/main" id="{093E6024-5651-F7D7-51E4-42D7FCB067CB}"/>
              </a:ext>
            </a:extLst>
          </p:cNvPr>
          <p:cNvSpPr/>
          <p:nvPr/>
        </p:nvSpPr>
        <p:spPr>
          <a:xfrm>
            <a:off x="10599714" y="3229220"/>
            <a:ext cx="54850" cy="7313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2BD0C728-C04C-3FCF-CD63-0B2C6B07E9BC}"/>
              </a:ext>
            </a:extLst>
          </p:cNvPr>
          <p:cNvCxnSpPr>
            <a:cxnSpLocks/>
          </p:cNvCxnSpPr>
          <p:nvPr/>
        </p:nvCxnSpPr>
        <p:spPr>
          <a:xfrm>
            <a:off x="10249528" y="2998167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6594923D-306B-18B7-A619-B9A58B4EAF4B}"/>
              </a:ext>
            </a:extLst>
          </p:cNvPr>
          <p:cNvCxnSpPr>
            <a:cxnSpLocks/>
          </p:cNvCxnSpPr>
          <p:nvPr/>
        </p:nvCxnSpPr>
        <p:spPr>
          <a:xfrm>
            <a:off x="10044515" y="2998167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5890F1D9-18C9-768B-A604-863718759458}"/>
              </a:ext>
            </a:extLst>
          </p:cNvPr>
          <p:cNvCxnSpPr>
            <a:cxnSpLocks/>
          </p:cNvCxnSpPr>
          <p:nvPr/>
        </p:nvCxnSpPr>
        <p:spPr>
          <a:xfrm>
            <a:off x="9998654" y="2998167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D914EFAD-308B-7941-5D2D-0168D5F64B4D}"/>
              </a:ext>
            </a:extLst>
          </p:cNvPr>
          <p:cNvCxnSpPr>
            <a:cxnSpLocks/>
          </p:cNvCxnSpPr>
          <p:nvPr/>
        </p:nvCxnSpPr>
        <p:spPr>
          <a:xfrm>
            <a:off x="9993695" y="2998167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75FA7811-FA52-4E75-856E-A1E031F14A07}"/>
              </a:ext>
            </a:extLst>
          </p:cNvPr>
          <p:cNvCxnSpPr>
            <a:cxnSpLocks/>
          </p:cNvCxnSpPr>
          <p:nvPr/>
        </p:nvCxnSpPr>
        <p:spPr>
          <a:xfrm>
            <a:off x="9783478" y="2998167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sp>
        <p:nvSpPr>
          <p:cNvPr id="266" name="Rectangle 265">
            <a:extLst>
              <a:ext uri="{FF2B5EF4-FFF2-40B4-BE49-F238E27FC236}">
                <a16:creationId xmlns:a16="http://schemas.microsoft.com/office/drawing/2014/main" id="{CEDAA6D1-5697-2BDA-9345-9ED8DF775736}"/>
              </a:ext>
            </a:extLst>
          </p:cNvPr>
          <p:cNvSpPr/>
          <p:nvPr/>
        </p:nvSpPr>
        <p:spPr>
          <a:xfrm>
            <a:off x="9660675" y="2998167"/>
            <a:ext cx="50572" cy="7313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38722F82-258F-06E9-DC69-0F2E3881C162}"/>
              </a:ext>
            </a:extLst>
          </p:cNvPr>
          <p:cNvCxnSpPr>
            <a:cxnSpLocks/>
          </p:cNvCxnSpPr>
          <p:nvPr/>
        </p:nvCxnSpPr>
        <p:spPr>
          <a:xfrm>
            <a:off x="9737120" y="2998167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AA76699E-EFE9-4CF7-FAA1-A709ABDE1226}"/>
              </a:ext>
            </a:extLst>
          </p:cNvPr>
          <p:cNvCxnSpPr>
            <a:cxnSpLocks/>
          </p:cNvCxnSpPr>
          <p:nvPr/>
        </p:nvCxnSpPr>
        <p:spPr>
          <a:xfrm>
            <a:off x="9732162" y="2998167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FB63777E-2D1E-7B69-C4E0-8904A6486F5F}"/>
              </a:ext>
            </a:extLst>
          </p:cNvPr>
          <p:cNvCxnSpPr>
            <a:cxnSpLocks/>
          </p:cNvCxnSpPr>
          <p:nvPr/>
        </p:nvCxnSpPr>
        <p:spPr>
          <a:xfrm>
            <a:off x="9633995" y="2998167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36849D26-A142-0D9F-8AFD-9006970D03F2}"/>
              </a:ext>
            </a:extLst>
          </p:cNvPr>
          <p:cNvCxnSpPr>
            <a:cxnSpLocks/>
          </p:cNvCxnSpPr>
          <p:nvPr/>
        </p:nvCxnSpPr>
        <p:spPr>
          <a:xfrm>
            <a:off x="9629036" y="2998167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99BB8E69-AA94-A712-024D-AFFB4CABD9CE}"/>
              </a:ext>
            </a:extLst>
          </p:cNvPr>
          <p:cNvCxnSpPr>
            <a:cxnSpLocks/>
          </p:cNvCxnSpPr>
          <p:nvPr/>
        </p:nvCxnSpPr>
        <p:spPr>
          <a:xfrm>
            <a:off x="8944092" y="2965744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776E0C36-0CF3-6D05-FE16-D4A741F31F6A}"/>
              </a:ext>
            </a:extLst>
          </p:cNvPr>
          <p:cNvCxnSpPr>
            <a:cxnSpLocks/>
          </p:cNvCxnSpPr>
          <p:nvPr/>
        </p:nvCxnSpPr>
        <p:spPr>
          <a:xfrm>
            <a:off x="8939134" y="2965744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A61ADF00-01A9-2CB2-7879-0A1ECE26C170}"/>
              </a:ext>
            </a:extLst>
          </p:cNvPr>
          <p:cNvCxnSpPr>
            <a:cxnSpLocks/>
          </p:cNvCxnSpPr>
          <p:nvPr/>
        </p:nvCxnSpPr>
        <p:spPr>
          <a:xfrm>
            <a:off x="9142163" y="2965744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9827DF39-D351-5778-AE07-4D6A1DE1D59F}"/>
              </a:ext>
            </a:extLst>
          </p:cNvPr>
          <p:cNvCxnSpPr>
            <a:cxnSpLocks/>
          </p:cNvCxnSpPr>
          <p:nvPr/>
        </p:nvCxnSpPr>
        <p:spPr>
          <a:xfrm>
            <a:off x="9115638" y="2965744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1991519D-6BBF-36B7-9E18-56E8ED58DA76}"/>
              </a:ext>
            </a:extLst>
          </p:cNvPr>
          <p:cNvCxnSpPr>
            <a:cxnSpLocks/>
          </p:cNvCxnSpPr>
          <p:nvPr/>
        </p:nvCxnSpPr>
        <p:spPr>
          <a:xfrm>
            <a:off x="9162987" y="2965744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A8977C0C-0F4B-2EE9-AACC-348FA4D7C96E}"/>
              </a:ext>
            </a:extLst>
          </p:cNvPr>
          <p:cNvCxnSpPr>
            <a:cxnSpLocks/>
          </p:cNvCxnSpPr>
          <p:nvPr/>
        </p:nvCxnSpPr>
        <p:spPr>
          <a:xfrm>
            <a:off x="9265121" y="2998167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6E2365DB-29CC-D039-ACA5-A1CA82F6F01F}"/>
              </a:ext>
            </a:extLst>
          </p:cNvPr>
          <p:cNvCxnSpPr>
            <a:cxnSpLocks/>
          </p:cNvCxnSpPr>
          <p:nvPr/>
        </p:nvCxnSpPr>
        <p:spPr>
          <a:xfrm>
            <a:off x="8713051" y="2943449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C75D5FA6-3E9F-9B8B-D4DD-92F00847B901}"/>
              </a:ext>
            </a:extLst>
          </p:cNvPr>
          <p:cNvCxnSpPr>
            <a:cxnSpLocks/>
          </p:cNvCxnSpPr>
          <p:nvPr/>
        </p:nvCxnSpPr>
        <p:spPr>
          <a:xfrm>
            <a:off x="8708092" y="2943449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AD4C5320-EEB2-F781-BC46-E69F7FE3C091}"/>
              </a:ext>
            </a:extLst>
          </p:cNvPr>
          <p:cNvCxnSpPr>
            <a:cxnSpLocks/>
          </p:cNvCxnSpPr>
          <p:nvPr/>
        </p:nvCxnSpPr>
        <p:spPr>
          <a:xfrm>
            <a:off x="8762134" y="2943449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8F9A0E1B-AAD2-9524-3880-251C1D195FE8}"/>
              </a:ext>
            </a:extLst>
          </p:cNvPr>
          <p:cNvCxnSpPr>
            <a:cxnSpLocks/>
          </p:cNvCxnSpPr>
          <p:nvPr/>
        </p:nvCxnSpPr>
        <p:spPr>
          <a:xfrm>
            <a:off x="8865756" y="2965744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10622083-444C-C60E-E858-5C947164144D}"/>
              </a:ext>
            </a:extLst>
          </p:cNvPr>
          <p:cNvCxnSpPr>
            <a:cxnSpLocks/>
          </p:cNvCxnSpPr>
          <p:nvPr/>
        </p:nvCxnSpPr>
        <p:spPr>
          <a:xfrm rot="5400000">
            <a:off x="8761414" y="2940738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C4961ADA-E7AA-C2C5-AD6E-99EB0BFCF4A7}"/>
              </a:ext>
            </a:extLst>
          </p:cNvPr>
          <p:cNvCxnSpPr>
            <a:cxnSpLocks/>
          </p:cNvCxnSpPr>
          <p:nvPr/>
        </p:nvCxnSpPr>
        <p:spPr>
          <a:xfrm rot="5400000">
            <a:off x="9156918" y="2956603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sp>
        <p:nvSpPr>
          <p:cNvPr id="283" name="Rectangle 282">
            <a:extLst>
              <a:ext uri="{FF2B5EF4-FFF2-40B4-BE49-F238E27FC236}">
                <a16:creationId xmlns:a16="http://schemas.microsoft.com/office/drawing/2014/main" id="{1F698ED8-6C38-1AD0-A69C-E24FA8CA3DBE}"/>
              </a:ext>
            </a:extLst>
          </p:cNvPr>
          <p:cNvSpPr/>
          <p:nvPr/>
        </p:nvSpPr>
        <p:spPr>
          <a:xfrm>
            <a:off x="8761050" y="2965744"/>
            <a:ext cx="85030" cy="7313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5C6C911C-C53B-6E7A-DC9F-7235528B1E55}"/>
              </a:ext>
            </a:extLst>
          </p:cNvPr>
          <p:cNvCxnSpPr>
            <a:cxnSpLocks/>
          </p:cNvCxnSpPr>
          <p:nvPr/>
        </p:nvCxnSpPr>
        <p:spPr>
          <a:xfrm>
            <a:off x="8670164" y="2943449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F485AD74-27AE-8FB6-B39F-F479B6E8965F}"/>
              </a:ext>
            </a:extLst>
          </p:cNvPr>
          <p:cNvCxnSpPr>
            <a:cxnSpLocks/>
          </p:cNvCxnSpPr>
          <p:nvPr/>
        </p:nvCxnSpPr>
        <p:spPr>
          <a:xfrm>
            <a:off x="8641408" y="2943449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5F9E53F0-E09B-10F1-EB45-CA734B3CC60F}"/>
              </a:ext>
            </a:extLst>
          </p:cNvPr>
          <p:cNvCxnSpPr>
            <a:cxnSpLocks/>
          </p:cNvCxnSpPr>
          <p:nvPr/>
        </p:nvCxnSpPr>
        <p:spPr>
          <a:xfrm>
            <a:off x="8602984" y="2943449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3E0DF0A1-9735-2E0D-1891-5BB98433EB22}"/>
              </a:ext>
            </a:extLst>
          </p:cNvPr>
          <p:cNvCxnSpPr>
            <a:cxnSpLocks/>
          </p:cNvCxnSpPr>
          <p:nvPr/>
        </p:nvCxnSpPr>
        <p:spPr>
          <a:xfrm>
            <a:off x="8482753" y="2943449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4FCD6B89-ACB8-2B4E-2C05-CF2693AA9D98}"/>
              </a:ext>
            </a:extLst>
          </p:cNvPr>
          <p:cNvCxnSpPr>
            <a:cxnSpLocks/>
          </p:cNvCxnSpPr>
          <p:nvPr/>
        </p:nvCxnSpPr>
        <p:spPr>
          <a:xfrm>
            <a:off x="8222707" y="2943449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F293579A-C957-C4E5-35D8-34F8E980BE0B}"/>
              </a:ext>
            </a:extLst>
          </p:cNvPr>
          <p:cNvCxnSpPr>
            <a:cxnSpLocks/>
          </p:cNvCxnSpPr>
          <p:nvPr/>
        </p:nvCxnSpPr>
        <p:spPr>
          <a:xfrm>
            <a:off x="7962660" y="2943449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1FCBED89-9481-6AD8-0249-BC9D8ED97823}"/>
              </a:ext>
            </a:extLst>
          </p:cNvPr>
          <p:cNvCxnSpPr>
            <a:cxnSpLocks/>
          </p:cNvCxnSpPr>
          <p:nvPr/>
        </p:nvCxnSpPr>
        <p:spPr>
          <a:xfrm>
            <a:off x="7935391" y="2943449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BCAFA5C9-CB45-7036-0450-05CAC55CD1A6}"/>
              </a:ext>
            </a:extLst>
          </p:cNvPr>
          <p:cNvCxnSpPr>
            <a:cxnSpLocks/>
          </p:cNvCxnSpPr>
          <p:nvPr/>
        </p:nvCxnSpPr>
        <p:spPr>
          <a:xfrm>
            <a:off x="7885812" y="2915089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C96FA41B-4013-AF9C-B821-2A21AE858FFA}"/>
              </a:ext>
            </a:extLst>
          </p:cNvPr>
          <p:cNvCxnSpPr>
            <a:cxnSpLocks/>
          </p:cNvCxnSpPr>
          <p:nvPr/>
        </p:nvCxnSpPr>
        <p:spPr>
          <a:xfrm flipH="1">
            <a:off x="7841798" y="2941624"/>
            <a:ext cx="73133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BD8B1997-D547-EE2E-9A97-F102B805478D}"/>
              </a:ext>
            </a:extLst>
          </p:cNvPr>
          <p:cNvCxnSpPr>
            <a:cxnSpLocks/>
          </p:cNvCxnSpPr>
          <p:nvPr/>
        </p:nvCxnSpPr>
        <p:spPr>
          <a:xfrm flipH="1">
            <a:off x="7814281" y="2938454"/>
            <a:ext cx="54850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06F112C4-BEA7-E0AE-F859-8740B271BCFE}"/>
              </a:ext>
            </a:extLst>
          </p:cNvPr>
          <p:cNvCxnSpPr>
            <a:cxnSpLocks/>
          </p:cNvCxnSpPr>
          <p:nvPr/>
        </p:nvCxnSpPr>
        <p:spPr>
          <a:xfrm>
            <a:off x="7851106" y="2903221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29F451FE-E6F8-1891-D202-3A233E04A17D}"/>
              </a:ext>
            </a:extLst>
          </p:cNvPr>
          <p:cNvCxnSpPr>
            <a:cxnSpLocks/>
          </p:cNvCxnSpPr>
          <p:nvPr/>
        </p:nvCxnSpPr>
        <p:spPr>
          <a:xfrm flipH="1">
            <a:off x="7809819" y="2896031"/>
            <a:ext cx="54850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6227A809-3124-0C62-6969-DB86CE03262B}"/>
              </a:ext>
            </a:extLst>
          </p:cNvPr>
          <p:cNvCxnSpPr>
            <a:cxnSpLocks/>
          </p:cNvCxnSpPr>
          <p:nvPr/>
        </p:nvCxnSpPr>
        <p:spPr>
          <a:xfrm>
            <a:off x="7841686" y="2857163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26C9F052-8FFF-B6E8-D0E9-4654ABAE6EE1}"/>
              </a:ext>
            </a:extLst>
          </p:cNvPr>
          <p:cNvCxnSpPr>
            <a:cxnSpLocks/>
          </p:cNvCxnSpPr>
          <p:nvPr/>
        </p:nvCxnSpPr>
        <p:spPr>
          <a:xfrm>
            <a:off x="7739304" y="2851797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85504412-3B2A-442D-294A-DB5902AFAB58}"/>
              </a:ext>
            </a:extLst>
          </p:cNvPr>
          <p:cNvCxnSpPr>
            <a:cxnSpLocks/>
          </p:cNvCxnSpPr>
          <p:nvPr/>
        </p:nvCxnSpPr>
        <p:spPr>
          <a:xfrm>
            <a:off x="7745501" y="2852050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1D3E54AA-9C00-A616-F57F-BC7B4FD6BEBB}"/>
              </a:ext>
            </a:extLst>
          </p:cNvPr>
          <p:cNvCxnSpPr>
            <a:cxnSpLocks/>
          </p:cNvCxnSpPr>
          <p:nvPr/>
        </p:nvCxnSpPr>
        <p:spPr>
          <a:xfrm>
            <a:off x="7582631" y="2826072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5C8B696A-DC34-E93B-2CC8-0CC668868485}"/>
              </a:ext>
            </a:extLst>
          </p:cNvPr>
          <p:cNvCxnSpPr>
            <a:cxnSpLocks/>
          </p:cNvCxnSpPr>
          <p:nvPr/>
        </p:nvCxnSpPr>
        <p:spPr>
          <a:xfrm>
            <a:off x="7588829" y="2826325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D3E23CAF-A1F8-787C-99A0-12F6B9F34A7C}"/>
              </a:ext>
            </a:extLst>
          </p:cNvPr>
          <p:cNvCxnSpPr>
            <a:cxnSpLocks/>
          </p:cNvCxnSpPr>
          <p:nvPr/>
        </p:nvCxnSpPr>
        <p:spPr>
          <a:xfrm flipH="1">
            <a:off x="7556463" y="2867717"/>
            <a:ext cx="54850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sp>
        <p:nvSpPr>
          <p:cNvPr id="302" name="Rectangle 301">
            <a:extLst>
              <a:ext uri="{FF2B5EF4-FFF2-40B4-BE49-F238E27FC236}">
                <a16:creationId xmlns:a16="http://schemas.microsoft.com/office/drawing/2014/main" id="{F3CC482A-2E70-D163-54FB-2AA3EDC9A57B}"/>
              </a:ext>
            </a:extLst>
          </p:cNvPr>
          <p:cNvSpPr/>
          <p:nvPr/>
        </p:nvSpPr>
        <p:spPr>
          <a:xfrm>
            <a:off x="6964528" y="2812371"/>
            <a:ext cx="36442" cy="7313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F055C5EB-F753-B631-A5E8-785991DC1603}"/>
              </a:ext>
            </a:extLst>
          </p:cNvPr>
          <p:cNvCxnSpPr>
            <a:cxnSpLocks/>
          </p:cNvCxnSpPr>
          <p:nvPr/>
        </p:nvCxnSpPr>
        <p:spPr>
          <a:xfrm>
            <a:off x="7168144" y="2824940"/>
            <a:ext cx="0" cy="73133"/>
          </a:xfrm>
          <a:prstGeom prst="line">
            <a:avLst/>
          </a:prstGeom>
          <a:noFill/>
          <a:ln w="12700" cap="flat" cmpd="sng" algn="ctr">
            <a:solidFill>
              <a:srgbClr val="BA4422"/>
            </a:solidFill>
            <a:prstDash val="solid"/>
            <a:tailEnd type="none"/>
          </a:ln>
          <a:effectLst/>
        </p:spPr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B3E09D3A-9D06-4ECB-9843-987F5AB0A7D1}"/>
              </a:ext>
            </a:extLst>
          </p:cNvPr>
          <p:cNvCxnSpPr>
            <a:cxnSpLocks/>
          </p:cNvCxnSpPr>
          <p:nvPr/>
        </p:nvCxnSpPr>
        <p:spPr>
          <a:xfrm>
            <a:off x="6947515" y="2789005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FE09E549-38D3-0DA1-0059-D18DD94BCD46}"/>
              </a:ext>
            </a:extLst>
          </p:cNvPr>
          <p:cNvCxnSpPr>
            <a:cxnSpLocks/>
          </p:cNvCxnSpPr>
          <p:nvPr/>
        </p:nvCxnSpPr>
        <p:spPr>
          <a:xfrm>
            <a:off x="6912809" y="2790016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2C33B2E3-CD4B-AD30-40C6-4D0D20C62A05}"/>
              </a:ext>
            </a:extLst>
          </p:cNvPr>
          <p:cNvCxnSpPr>
            <a:cxnSpLocks/>
          </p:cNvCxnSpPr>
          <p:nvPr/>
        </p:nvCxnSpPr>
        <p:spPr>
          <a:xfrm flipH="1">
            <a:off x="6923671" y="2825045"/>
            <a:ext cx="73133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38315395-93DA-2236-54CD-9ACF88A97AFE}"/>
              </a:ext>
            </a:extLst>
          </p:cNvPr>
          <p:cNvCxnSpPr>
            <a:cxnSpLocks/>
          </p:cNvCxnSpPr>
          <p:nvPr/>
        </p:nvCxnSpPr>
        <p:spPr>
          <a:xfrm flipH="1">
            <a:off x="6946068" y="2848025"/>
            <a:ext cx="73133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sp>
        <p:nvSpPr>
          <p:cNvPr id="308" name="Rectangle 307">
            <a:extLst>
              <a:ext uri="{FF2B5EF4-FFF2-40B4-BE49-F238E27FC236}">
                <a16:creationId xmlns:a16="http://schemas.microsoft.com/office/drawing/2014/main" id="{263C6515-5ED6-E0C0-FFEE-CA7E45FCDB3E}"/>
              </a:ext>
            </a:extLst>
          </p:cNvPr>
          <p:cNvSpPr/>
          <p:nvPr/>
        </p:nvSpPr>
        <p:spPr>
          <a:xfrm>
            <a:off x="6331891" y="2787640"/>
            <a:ext cx="44373" cy="7313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B391F35B-154D-FF40-D945-0EA3284561CE}"/>
              </a:ext>
            </a:extLst>
          </p:cNvPr>
          <p:cNvCxnSpPr>
            <a:cxnSpLocks/>
          </p:cNvCxnSpPr>
          <p:nvPr/>
        </p:nvCxnSpPr>
        <p:spPr>
          <a:xfrm>
            <a:off x="6484687" y="2787640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3C0CDAFA-95C5-35EF-9ACD-E6FDE2D7EE63}"/>
              </a:ext>
            </a:extLst>
          </p:cNvPr>
          <p:cNvCxnSpPr>
            <a:cxnSpLocks/>
          </p:cNvCxnSpPr>
          <p:nvPr/>
        </p:nvCxnSpPr>
        <p:spPr>
          <a:xfrm>
            <a:off x="6409822" y="2787640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5390614B-3EA4-8534-BCDD-28618A0AF53B}"/>
              </a:ext>
            </a:extLst>
          </p:cNvPr>
          <p:cNvCxnSpPr>
            <a:cxnSpLocks/>
          </p:cNvCxnSpPr>
          <p:nvPr/>
        </p:nvCxnSpPr>
        <p:spPr>
          <a:xfrm>
            <a:off x="6215222" y="2787640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7B35E97F-C5AE-AE76-29CF-1E6874AAD216}"/>
              </a:ext>
            </a:extLst>
          </p:cNvPr>
          <p:cNvCxnSpPr>
            <a:cxnSpLocks/>
          </p:cNvCxnSpPr>
          <p:nvPr/>
        </p:nvCxnSpPr>
        <p:spPr>
          <a:xfrm>
            <a:off x="5897910" y="2779488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6DEF19F6-4DF9-77C7-E224-27E6F1936838}"/>
              </a:ext>
            </a:extLst>
          </p:cNvPr>
          <p:cNvCxnSpPr>
            <a:cxnSpLocks/>
          </p:cNvCxnSpPr>
          <p:nvPr/>
        </p:nvCxnSpPr>
        <p:spPr>
          <a:xfrm>
            <a:off x="5833457" y="2768381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0235BC13-C62B-FDB7-2D8E-EFDBF63E5636}"/>
              </a:ext>
            </a:extLst>
          </p:cNvPr>
          <p:cNvCxnSpPr>
            <a:cxnSpLocks/>
          </p:cNvCxnSpPr>
          <p:nvPr/>
        </p:nvCxnSpPr>
        <p:spPr>
          <a:xfrm>
            <a:off x="5777184" y="2756905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26FFF26D-6FF4-948C-6B34-A5558CF87D99}"/>
              </a:ext>
            </a:extLst>
          </p:cNvPr>
          <p:cNvCxnSpPr>
            <a:cxnSpLocks/>
          </p:cNvCxnSpPr>
          <p:nvPr/>
        </p:nvCxnSpPr>
        <p:spPr>
          <a:xfrm>
            <a:off x="5764045" y="2745892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035F2FA6-2AA3-6EDD-359F-96F046B12A9E}"/>
              </a:ext>
            </a:extLst>
          </p:cNvPr>
          <p:cNvCxnSpPr>
            <a:cxnSpLocks/>
          </p:cNvCxnSpPr>
          <p:nvPr/>
        </p:nvCxnSpPr>
        <p:spPr>
          <a:xfrm>
            <a:off x="5730827" y="2745386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FD8ACF22-6CDD-B71C-65EE-0BCE92BE706C}"/>
              </a:ext>
            </a:extLst>
          </p:cNvPr>
          <p:cNvCxnSpPr>
            <a:cxnSpLocks/>
          </p:cNvCxnSpPr>
          <p:nvPr/>
        </p:nvCxnSpPr>
        <p:spPr>
          <a:xfrm>
            <a:off x="5736281" y="2746397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EE8B0479-1725-A054-D0BF-3648DC8C05BA}"/>
              </a:ext>
            </a:extLst>
          </p:cNvPr>
          <p:cNvCxnSpPr>
            <a:cxnSpLocks/>
          </p:cNvCxnSpPr>
          <p:nvPr/>
        </p:nvCxnSpPr>
        <p:spPr>
          <a:xfrm>
            <a:off x="5693394" y="2746648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ECFA37C9-F6D0-A046-532B-6C0B78D66397}"/>
              </a:ext>
            </a:extLst>
          </p:cNvPr>
          <p:cNvCxnSpPr>
            <a:cxnSpLocks/>
          </p:cNvCxnSpPr>
          <p:nvPr/>
        </p:nvCxnSpPr>
        <p:spPr>
          <a:xfrm>
            <a:off x="5425912" y="2724489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425D55EE-9206-F621-369B-F648444E946F}"/>
              </a:ext>
            </a:extLst>
          </p:cNvPr>
          <p:cNvCxnSpPr>
            <a:cxnSpLocks/>
          </p:cNvCxnSpPr>
          <p:nvPr/>
        </p:nvCxnSpPr>
        <p:spPr>
          <a:xfrm>
            <a:off x="5490117" y="2724742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8B830547-9DA8-6470-E0CD-BBE115AD54FC}"/>
              </a:ext>
            </a:extLst>
          </p:cNvPr>
          <p:cNvCxnSpPr>
            <a:cxnSpLocks/>
          </p:cNvCxnSpPr>
          <p:nvPr/>
        </p:nvCxnSpPr>
        <p:spPr>
          <a:xfrm>
            <a:off x="5495571" y="2725753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sp>
        <p:nvSpPr>
          <p:cNvPr id="322" name="Rectangle 321">
            <a:extLst>
              <a:ext uri="{FF2B5EF4-FFF2-40B4-BE49-F238E27FC236}">
                <a16:creationId xmlns:a16="http://schemas.microsoft.com/office/drawing/2014/main" id="{0D284BE2-9C8F-18DC-CFF4-0FC680FCA11D}"/>
              </a:ext>
            </a:extLst>
          </p:cNvPr>
          <p:cNvSpPr/>
          <p:nvPr/>
        </p:nvSpPr>
        <p:spPr>
          <a:xfrm>
            <a:off x="5159329" y="2710601"/>
            <a:ext cx="44373" cy="7313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5C1B74A5-243E-8778-DE7B-F17F034FFDFB}"/>
              </a:ext>
            </a:extLst>
          </p:cNvPr>
          <p:cNvCxnSpPr>
            <a:cxnSpLocks/>
          </p:cNvCxnSpPr>
          <p:nvPr/>
        </p:nvCxnSpPr>
        <p:spPr>
          <a:xfrm>
            <a:off x="5249903" y="2726258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34037E08-63F6-70A1-A61A-32E51C3A9BAA}"/>
              </a:ext>
            </a:extLst>
          </p:cNvPr>
          <p:cNvCxnSpPr>
            <a:cxnSpLocks/>
          </p:cNvCxnSpPr>
          <p:nvPr/>
        </p:nvCxnSpPr>
        <p:spPr>
          <a:xfrm>
            <a:off x="5230071" y="2712116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20CA4882-1265-E110-9B16-DB1071809277}"/>
              </a:ext>
            </a:extLst>
          </p:cNvPr>
          <p:cNvCxnSpPr>
            <a:cxnSpLocks/>
          </p:cNvCxnSpPr>
          <p:nvPr/>
        </p:nvCxnSpPr>
        <p:spPr>
          <a:xfrm>
            <a:off x="5128928" y="2710602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E021CF8F-0BB6-178E-D7D8-588C7F51FC7C}"/>
              </a:ext>
            </a:extLst>
          </p:cNvPr>
          <p:cNvCxnSpPr>
            <a:cxnSpLocks/>
          </p:cNvCxnSpPr>
          <p:nvPr/>
        </p:nvCxnSpPr>
        <p:spPr>
          <a:xfrm>
            <a:off x="5134383" y="2711612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sp>
        <p:nvSpPr>
          <p:cNvPr id="327" name="Rectangle 326">
            <a:extLst>
              <a:ext uri="{FF2B5EF4-FFF2-40B4-BE49-F238E27FC236}">
                <a16:creationId xmlns:a16="http://schemas.microsoft.com/office/drawing/2014/main" id="{E029CAB4-B243-CE16-551C-9AFA2D73EB6B}"/>
              </a:ext>
            </a:extLst>
          </p:cNvPr>
          <p:cNvSpPr/>
          <p:nvPr/>
        </p:nvSpPr>
        <p:spPr>
          <a:xfrm>
            <a:off x="4835324" y="2682066"/>
            <a:ext cx="38424" cy="7313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EF997451-EC0B-AE1B-DCE3-35D6EAD46052}"/>
              </a:ext>
            </a:extLst>
          </p:cNvPr>
          <p:cNvSpPr/>
          <p:nvPr/>
        </p:nvSpPr>
        <p:spPr>
          <a:xfrm>
            <a:off x="4547762" y="2669441"/>
            <a:ext cx="26525" cy="7313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GB" sz="1799" kern="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4A002757-5603-D011-77D7-31384EA98782}"/>
              </a:ext>
            </a:extLst>
          </p:cNvPr>
          <p:cNvCxnSpPr>
            <a:cxnSpLocks/>
          </p:cNvCxnSpPr>
          <p:nvPr/>
        </p:nvCxnSpPr>
        <p:spPr>
          <a:xfrm>
            <a:off x="4895904" y="2711107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1C17E43C-BF65-B2BB-0A36-A7A82B44A8EB}"/>
              </a:ext>
            </a:extLst>
          </p:cNvPr>
          <p:cNvCxnSpPr>
            <a:cxnSpLocks/>
          </p:cNvCxnSpPr>
          <p:nvPr/>
        </p:nvCxnSpPr>
        <p:spPr>
          <a:xfrm>
            <a:off x="4756337" y="2687679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9ACEE944-6587-1925-0CA4-6A76944AA0CE}"/>
              </a:ext>
            </a:extLst>
          </p:cNvPr>
          <p:cNvCxnSpPr>
            <a:cxnSpLocks/>
          </p:cNvCxnSpPr>
          <p:nvPr/>
        </p:nvCxnSpPr>
        <p:spPr>
          <a:xfrm>
            <a:off x="4708989" y="2687931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020529F0-111C-AD74-AA16-D10F74A3360E}"/>
              </a:ext>
            </a:extLst>
          </p:cNvPr>
          <p:cNvCxnSpPr>
            <a:cxnSpLocks/>
          </p:cNvCxnSpPr>
          <p:nvPr/>
        </p:nvCxnSpPr>
        <p:spPr>
          <a:xfrm>
            <a:off x="4633380" y="2670198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9106FEE2-0D19-831A-4D4D-F550E23D7DBE}"/>
              </a:ext>
            </a:extLst>
          </p:cNvPr>
          <p:cNvCxnSpPr>
            <a:cxnSpLocks/>
          </p:cNvCxnSpPr>
          <p:nvPr/>
        </p:nvCxnSpPr>
        <p:spPr>
          <a:xfrm>
            <a:off x="4598674" y="2668936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5BB87430-80FC-D529-CBE3-F2E0DFCE9714}"/>
              </a:ext>
            </a:extLst>
          </p:cNvPr>
          <p:cNvCxnSpPr>
            <a:cxnSpLocks/>
          </p:cNvCxnSpPr>
          <p:nvPr/>
        </p:nvCxnSpPr>
        <p:spPr>
          <a:xfrm>
            <a:off x="4291031" y="2661614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58D8866E-9F7E-42C2-416A-B488CF32F58D}"/>
              </a:ext>
            </a:extLst>
          </p:cNvPr>
          <p:cNvCxnSpPr>
            <a:cxnSpLocks/>
          </p:cNvCxnSpPr>
          <p:nvPr/>
        </p:nvCxnSpPr>
        <p:spPr>
          <a:xfrm>
            <a:off x="4263018" y="2662623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470C09C8-93AE-DE0E-144A-8F68D790E133}"/>
              </a:ext>
            </a:extLst>
          </p:cNvPr>
          <p:cNvCxnSpPr>
            <a:cxnSpLocks/>
          </p:cNvCxnSpPr>
          <p:nvPr/>
        </p:nvCxnSpPr>
        <p:spPr>
          <a:xfrm>
            <a:off x="4253599" y="2647419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D5FE675E-196A-F1BE-840E-B0F08DF17DBA}"/>
              </a:ext>
            </a:extLst>
          </p:cNvPr>
          <p:cNvCxnSpPr>
            <a:cxnSpLocks/>
          </p:cNvCxnSpPr>
          <p:nvPr/>
        </p:nvCxnSpPr>
        <p:spPr>
          <a:xfrm rot="5400000">
            <a:off x="4252391" y="2650462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7BA6F9F6-C5EF-03BC-FD79-DB0F6DA1DD4D}"/>
              </a:ext>
            </a:extLst>
          </p:cNvPr>
          <p:cNvCxnSpPr>
            <a:cxnSpLocks/>
          </p:cNvCxnSpPr>
          <p:nvPr/>
        </p:nvCxnSpPr>
        <p:spPr>
          <a:xfrm>
            <a:off x="3947443" y="2634598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39" name="Straight Connector 338">
            <a:extLst>
              <a:ext uri="{FF2B5EF4-FFF2-40B4-BE49-F238E27FC236}">
                <a16:creationId xmlns:a16="http://schemas.microsoft.com/office/drawing/2014/main" id="{14A7E59F-6330-3E31-C24E-868C9C64DCE9}"/>
              </a:ext>
            </a:extLst>
          </p:cNvPr>
          <p:cNvCxnSpPr>
            <a:cxnSpLocks/>
          </p:cNvCxnSpPr>
          <p:nvPr/>
        </p:nvCxnSpPr>
        <p:spPr>
          <a:xfrm>
            <a:off x="3354222" y="2547170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58E05F73-C79E-9C8F-ADE8-DAB1034547E7}"/>
              </a:ext>
            </a:extLst>
          </p:cNvPr>
          <p:cNvCxnSpPr>
            <a:cxnSpLocks/>
          </p:cNvCxnSpPr>
          <p:nvPr/>
        </p:nvCxnSpPr>
        <p:spPr>
          <a:xfrm>
            <a:off x="3334390" y="2526211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BBBDBEB1-B5EC-4A94-6FC0-499154B88762}"/>
              </a:ext>
            </a:extLst>
          </p:cNvPr>
          <p:cNvCxnSpPr>
            <a:cxnSpLocks/>
          </p:cNvCxnSpPr>
          <p:nvPr/>
        </p:nvCxnSpPr>
        <p:spPr>
          <a:xfrm flipH="1">
            <a:off x="3319898" y="2573200"/>
            <a:ext cx="73133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30F3FF6C-C1F9-C375-6380-E250036BD2F0}"/>
              </a:ext>
            </a:extLst>
          </p:cNvPr>
          <p:cNvCxnSpPr>
            <a:cxnSpLocks/>
          </p:cNvCxnSpPr>
          <p:nvPr/>
        </p:nvCxnSpPr>
        <p:spPr>
          <a:xfrm flipH="1">
            <a:off x="3301552" y="2553757"/>
            <a:ext cx="73133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2BC2586B-D545-B88B-A783-4E9A00221A35}"/>
              </a:ext>
            </a:extLst>
          </p:cNvPr>
          <p:cNvCxnSpPr>
            <a:cxnSpLocks/>
          </p:cNvCxnSpPr>
          <p:nvPr/>
        </p:nvCxnSpPr>
        <p:spPr>
          <a:xfrm>
            <a:off x="2895856" y="2457527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33FD0AF3-20EE-E8FF-E597-F159AFCCDE4D}"/>
              </a:ext>
            </a:extLst>
          </p:cNvPr>
          <p:cNvCxnSpPr>
            <a:cxnSpLocks/>
          </p:cNvCxnSpPr>
          <p:nvPr/>
        </p:nvCxnSpPr>
        <p:spPr>
          <a:xfrm>
            <a:off x="2739184" y="2419507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2668B694-5F01-FCA8-AD81-D2550D006885}"/>
              </a:ext>
            </a:extLst>
          </p:cNvPr>
          <p:cNvCxnSpPr>
            <a:cxnSpLocks/>
          </p:cNvCxnSpPr>
          <p:nvPr/>
        </p:nvCxnSpPr>
        <p:spPr>
          <a:xfrm flipH="1">
            <a:off x="2707875" y="2453982"/>
            <a:ext cx="73133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E7B34553-FF19-3F19-B350-2039C1C0247D}"/>
              </a:ext>
            </a:extLst>
          </p:cNvPr>
          <p:cNvCxnSpPr>
            <a:cxnSpLocks/>
          </p:cNvCxnSpPr>
          <p:nvPr/>
        </p:nvCxnSpPr>
        <p:spPr>
          <a:xfrm>
            <a:off x="2239668" y="2356520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05A34FCA-B3EA-991F-0A9C-F44D0EAF6498}"/>
              </a:ext>
            </a:extLst>
          </p:cNvPr>
          <p:cNvCxnSpPr>
            <a:cxnSpLocks/>
          </p:cNvCxnSpPr>
          <p:nvPr/>
        </p:nvCxnSpPr>
        <p:spPr>
          <a:xfrm flipH="1">
            <a:off x="2206167" y="2390995"/>
            <a:ext cx="73133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48" name="Straight Connector 347">
            <a:extLst>
              <a:ext uri="{FF2B5EF4-FFF2-40B4-BE49-F238E27FC236}">
                <a16:creationId xmlns:a16="http://schemas.microsoft.com/office/drawing/2014/main" id="{706B85FA-8045-4212-6AFC-CBD7F9CE7D02}"/>
              </a:ext>
            </a:extLst>
          </p:cNvPr>
          <p:cNvCxnSpPr>
            <a:cxnSpLocks/>
          </p:cNvCxnSpPr>
          <p:nvPr/>
        </p:nvCxnSpPr>
        <p:spPr>
          <a:xfrm>
            <a:off x="2144723" y="2301471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49" name="Straight Connector 348">
            <a:extLst>
              <a:ext uri="{FF2B5EF4-FFF2-40B4-BE49-F238E27FC236}">
                <a16:creationId xmlns:a16="http://schemas.microsoft.com/office/drawing/2014/main" id="{6941534E-4674-247C-E779-F702CE5A9F9C}"/>
              </a:ext>
            </a:extLst>
          </p:cNvPr>
          <p:cNvCxnSpPr>
            <a:cxnSpLocks/>
          </p:cNvCxnSpPr>
          <p:nvPr/>
        </p:nvCxnSpPr>
        <p:spPr>
          <a:xfrm>
            <a:off x="1959047" y="2265876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cxnSp>
        <p:nvCxnSpPr>
          <p:cNvPr id="350" name="Straight Connector 349">
            <a:extLst>
              <a:ext uri="{FF2B5EF4-FFF2-40B4-BE49-F238E27FC236}">
                <a16:creationId xmlns:a16="http://schemas.microsoft.com/office/drawing/2014/main" id="{B2325034-BB12-1AE5-E5E8-8E83F7A07ADF}"/>
              </a:ext>
            </a:extLst>
          </p:cNvPr>
          <p:cNvCxnSpPr>
            <a:cxnSpLocks/>
          </p:cNvCxnSpPr>
          <p:nvPr/>
        </p:nvCxnSpPr>
        <p:spPr>
          <a:xfrm>
            <a:off x="1530926" y="1817143"/>
            <a:ext cx="0" cy="73133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none"/>
          </a:ln>
          <a:effectLst/>
        </p:spPr>
      </p:cxnSp>
      <p:sp>
        <p:nvSpPr>
          <p:cNvPr id="351" name="TextBox 350">
            <a:extLst>
              <a:ext uri="{FF2B5EF4-FFF2-40B4-BE49-F238E27FC236}">
                <a16:creationId xmlns:a16="http://schemas.microsoft.com/office/drawing/2014/main" id="{5FECBEE6-7995-D590-B2F5-347884A5FE7D}"/>
              </a:ext>
            </a:extLst>
          </p:cNvPr>
          <p:cNvSpPr txBox="1"/>
          <p:nvPr/>
        </p:nvSpPr>
        <p:spPr>
          <a:xfrm>
            <a:off x="457081" y="5345790"/>
            <a:ext cx="3038244" cy="246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GB" sz="1000" b="1" noProof="0" dirty="0">
                <a:latin typeface="Arial" panose="020B0604020202020204" pitchFamily="34" charset="0"/>
                <a:cs typeface="Arial" panose="020B0604020202020204" pitchFamily="34" charset="0"/>
              </a:rPr>
              <a:t>No. at risk</a:t>
            </a:r>
          </a:p>
        </p:txBody>
      </p:sp>
    </p:spTree>
    <p:extLst>
      <p:ext uri="{BB962C8B-B14F-4D97-AF65-F5344CB8AC3E}">
        <p14:creationId xmlns:p14="http://schemas.microsoft.com/office/powerpoint/2010/main" val="11267181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4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C6573B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C6573B"/>
      </a:hlink>
      <a:folHlink>
        <a:srgbClr val="C6573B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GUCONNECT_template_v2-good</Template>
  <TotalTime>3982</TotalTime>
  <Words>4636</Words>
  <Application>Microsoft Office PowerPoint</Application>
  <PresentationFormat>Widescreen</PresentationFormat>
  <Paragraphs>985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Aileron</vt:lpstr>
      <vt:lpstr>Arial</vt:lpstr>
      <vt:lpstr>Calibri</vt:lpstr>
      <vt:lpstr>Lucida Grande</vt:lpstr>
      <vt:lpstr>Lucida Sans</vt:lpstr>
      <vt:lpstr>PT Sans Narrow</vt:lpstr>
      <vt:lpstr>Source Sans Pro Light</vt:lpstr>
      <vt:lpstr>Thème Office</vt:lpstr>
      <vt:lpstr>PowerPoint Presentation</vt:lpstr>
      <vt:lpstr>Clinical topic newsletter  The latest developments in BRAF-mutated and MSI-H CRC</vt:lpstr>
      <vt:lpstr>Developed by GI COnnect</vt:lpstr>
      <vt:lpstr>Clinical takeaways</vt:lpstr>
      <vt:lpstr>Educational objectives</vt:lpstr>
      <vt:lpstr>Molecular subgroups of mCRC </vt:lpstr>
      <vt:lpstr>Choice of the first-line </vt:lpstr>
      <vt:lpstr>CheckMate 8HW – Study Design </vt:lpstr>
      <vt:lpstr>CheckMate 8HW: Nivo +/- Ipi across all lines of therapy in dMMR/MSI-h mCRC</vt:lpstr>
      <vt:lpstr>CheckMate 8HW – Nivo +/- Ipi across all lines of therapy in dMMR/MSI-high mCRC</vt:lpstr>
      <vt:lpstr>BREAKWATER: FOLFOX/ENCO/CET vs SOC in first-line BRAF-MUTANT mCRC</vt:lpstr>
      <vt:lpstr>BREAKWATER: FOLFOX/Enco/Cet vs SOC in first-line BRAF-MUTANT mCRC</vt:lpstr>
      <vt:lpstr>BREAKWATER: FOLFOX/Enco/Cet vs SOC in first-line BRAF-MUTANT mCRC</vt:lpstr>
      <vt:lpstr>Continuum of care for BRAFV600E-MUTANT mCRC patients </vt:lpstr>
      <vt:lpstr>On the horizon for untreated dMMR/MSI-H and  BRAF-MUTANT mCRC</vt:lpstr>
      <vt:lpstr>BEACON: Enco/Cet vs SOC in pre-treated BRAF-MUTANT mCRC </vt:lpstr>
      <vt:lpstr>Confirmatory real-world evidence: findings consistent with the BEACON trial, for EC treatment in BRAF-mutated CRC</vt:lpstr>
      <vt:lpstr>Confirmatory real-world evidence: findings consistent with the BEACON trial, for EC treatment in BRAF-mutated CRC</vt:lpstr>
      <vt:lpstr>BRAFi + EGFRi ± MEKi following ICIs in BRAF-MUTANT and dMMR/MSI-H mCRC1,2</vt:lpstr>
      <vt:lpstr>Continuum of care for BRAFV600E-MUTANT mCRC patients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Louise Handbury</cp:lastModifiedBy>
  <cp:revision>406</cp:revision>
  <cp:lastPrinted>2017-02-15T09:54:46Z</cp:lastPrinted>
  <dcterms:created xsi:type="dcterms:W3CDTF">2016-10-14T09:38:18Z</dcterms:created>
  <dcterms:modified xsi:type="dcterms:W3CDTF">2025-07-25T11:41:44Z</dcterms:modified>
</cp:coreProperties>
</file>