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12537" r:id="rId2"/>
    <p:sldId id="12579" r:id="rId3"/>
    <p:sldId id="12293" r:id="rId4"/>
    <p:sldId id="728" r:id="rId5"/>
    <p:sldId id="301492026" r:id="rId6"/>
    <p:sldId id="301492025" r:id="rId7"/>
    <p:sldId id="12542" r:id="rId8"/>
    <p:sldId id="2147479289" r:id="rId9"/>
    <p:sldId id="2147479290" r:id="rId10"/>
    <p:sldId id="2147479291" r:id="rId11"/>
    <p:sldId id="2147478539" r:id="rId12"/>
    <p:sldId id="2147478547" r:id="rId13"/>
    <p:sldId id="2147479319" r:id="rId14"/>
    <p:sldId id="2147478565" r:id="rId15"/>
    <p:sldId id="301492028" r:id="rId16"/>
    <p:sldId id="2147478548" r:id="rId17"/>
    <p:sldId id="2147478549" r:id="rId18"/>
    <p:sldId id="2147479292" r:id="rId19"/>
    <p:sldId id="2147478564" r:id="rId20"/>
    <p:sldId id="301492027" r:id="rId21"/>
    <p:sldId id="2147478540" r:id="rId22"/>
    <p:sldId id="2147478551" r:id="rId23"/>
    <p:sldId id="2147478559" r:id="rId24"/>
    <p:sldId id="2147479294" r:id="rId25"/>
    <p:sldId id="2147479295" r:id="rId26"/>
    <p:sldId id="2147479318" r:id="rId27"/>
    <p:sldId id="301492029" r:id="rId28"/>
    <p:sldId id="2147478542" r:id="rId29"/>
    <p:sldId id="2147479312" r:id="rId30"/>
    <p:sldId id="2147479296" r:id="rId31"/>
    <p:sldId id="2147479324" r:id="rId32"/>
    <p:sldId id="2147479299" r:id="rId33"/>
    <p:sldId id="2147479308" r:id="rId34"/>
    <p:sldId id="2147479304" r:id="rId35"/>
    <p:sldId id="2147479314" r:id="rId36"/>
    <p:sldId id="2147479315" r:id="rId37"/>
    <p:sldId id="2147478554" r:id="rId38"/>
    <p:sldId id="2147479298" r:id="rId39"/>
    <p:sldId id="2147479302" r:id="rId40"/>
    <p:sldId id="2147479316" r:id="rId41"/>
    <p:sldId id="301492030" r:id="rId42"/>
    <p:sldId id="2147478544" r:id="rId43"/>
    <p:sldId id="2147478556" r:id="rId44"/>
    <p:sldId id="2147479320" r:id="rId45"/>
    <p:sldId id="2147479321" r:id="rId46"/>
    <p:sldId id="2147479307" r:id="rId47"/>
    <p:sldId id="2147479323" r:id="rId48"/>
    <p:sldId id="2147479306" r:id="rId49"/>
    <p:sldId id="12599" r:id="rId50"/>
    <p:sldId id="2147478531" r:id="rId51"/>
    <p:sldId id="2147478543" r:id="rId52"/>
    <p:sldId id="12539" r:id="rId53"/>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906" userDrawn="1">
          <p15:clr>
            <a:srgbClr val="A4A3A4"/>
          </p15:clr>
        </p15:guide>
        <p15:guide id="4" orient="horz" pos="3471" userDrawn="1">
          <p15:clr>
            <a:srgbClr val="A4A3A4"/>
          </p15:clr>
        </p15:guide>
        <p15:guide id="5" orient="horz" pos="3706" userDrawn="1">
          <p15:clr>
            <a:srgbClr val="A4A3A4"/>
          </p15:clr>
        </p15:guide>
        <p15:guide id="6" orient="horz" pos="3803" userDrawn="1">
          <p15:clr>
            <a:srgbClr val="A4A3A4"/>
          </p15:clr>
        </p15:guide>
        <p15:guide id="7" orient="horz" pos="403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D7C0F-87A6-5E58-34B0-861F5E4CED0F}" name="ovida1prg1@goetheuniversitaet.onmicrosoft.com" initials="" userId="S::ovida1prg1@goetheuniversitaet.onmicrosoft.com::6e806fef-81f5-4e52-ad76-af1da197cf21" providerId="AD"/>
  <p188:author id="{3E0F175B-B7E1-4B2F-F211-00C49472AABF}" name="Tonke de Jong" initials="Td" userId="571bb474b2c2e353" providerId="Windows Live"/>
  <p188:author id="{83AFCDAE-9CA6-2E35-4E9E-B4F05817EB79}" name="Alison Layton" initials="AL" userId="S::alison.layton@amlskincare.co.uk::dd9b5fc6-916c-4d8c-a28b-e7f9a3a8de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 id="4" name="LAYTON ALISON (RCD) CONSULTANT DERMATOLOGIST" initials="LA(CD" lastIdx="27" clrIdx="3">
    <p:extLst>
      <p:ext uri="{19B8F6BF-5375-455C-9EA6-DF929625EA0E}">
        <p15:presenceInfo xmlns:p15="http://schemas.microsoft.com/office/powerpoint/2012/main" userId="S-1-5-21-1214440339-287218729-1801674531-2885" providerId="AD"/>
      </p:ext>
    </p:extLst>
  </p:cmAuthor>
  <p:cmAuthor id="5" name="Tonke de Jong" initials="Td" lastIdx="78" clrIdx="4">
    <p:extLst>
      <p:ext uri="{19B8F6BF-5375-455C-9EA6-DF929625EA0E}">
        <p15:presenceInfo xmlns:p15="http://schemas.microsoft.com/office/powerpoint/2012/main" userId="571bb474b2c2e353" providerId="Windows Live"/>
      </p:ext>
    </p:extLst>
  </p:cmAuthor>
  <p:cmAuthor id="6" name="donohue" initials="HD" lastIdx="116" clrIdx="5">
    <p:extLst>
      <p:ext uri="{19B8F6BF-5375-455C-9EA6-DF929625EA0E}">
        <p15:presenceInfo xmlns:p15="http://schemas.microsoft.com/office/powerpoint/2012/main" userId="donohu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BD9"/>
    <a:srgbClr val="FEAB2C"/>
    <a:srgbClr val="FF85FF"/>
    <a:srgbClr val="C5282E"/>
    <a:srgbClr val="597721"/>
    <a:srgbClr val="7B5312"/>
    <a:srgbClr val="8F7568"/>
    <a:srgbClr val="F4A247"/>
    <a:srgbClr val="F1BA80"/>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19" autoAdjust="0"/>
    <p:restoredTop sz="95669" autoAdjust="0"/>
  </p:normalViewPr>
  <p:slideViewPr>
    <p:cSldViewPr snapToObjects="1">
      <p:cViewPr varScale="1">
        <p:scale>
          <a:sx n="89" d="100"/>
          <a:sy n="89" d="100"/>
        </p:scale>
        <p:origin x="176" y="464"/>
      </p:cViewPr>
      <p:guideLst>
        <p:guide orient="horz" pos="2160"/>
        <p:guide pos="3840"/>
        <p:guide pos="1906"/>
        <p:guide orient="horz" pos="3471"/>
        <p:guide orient="horz" pos="3706"/>
        <p:guide orient="horz" pos="3803"/>
        <p:guide orient="horz" pos="4037"/>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5208"/>
    </p:cViewPr>
  </p:sorterViewPr>
  <p:notesViewPr>
    <p:cSldViewPr snapToObjects="1" showGuides="1">
      <p:cViewPr varScale="1">
        <p:scale>
          <a:sx n="120" d="100"/>
          <a:sy n="120" d="100"/>
        </p:scale>
        <p:origin x="389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-28.4</c:v>
                </c:pt>
                <c:pt idx="1">
                  <c:v>-21.6</c:v>
                </c:pt>
                <c:pt idx="2">
                  <c:v>-36.5</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c:v>
                </c:pt>
                <c:pt idx="1">
                  <c:v>-30.6</c:v>
                </c:pt>
                <c:pt idx="2">
                  <c:v>-44.8</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-22.1</c:v>
                </c:pt>
                <c:pt idx="1">
                  <c:v>-15.6</c:v>
                </c:pt>
                <c:pt idx="2">
                  <c:v>-29.6</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-37.299999999999997</c:v>
                </c:pt>
                <c:pt idx="1">
                  <c:v>-29.3</c:v>
                </c:pt>
                <c:pt idx="2">
                  <c:v>-46.9</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7/17/25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7/17/25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a:t>
            </a:fld>
            <a:endParaRPr lang="fr-FR" dirty="0"/>
          </a:p>
        </p:txBody>
      </p:sp>
    </p:spTree>
    <p:extLst>
      <p:ext uri="{BB962C8B-B14F-4D97-AF65-F5344CB8AC3E}">
        <p14:creationId xmlns:p14="http://schemas.microsoft.com/office/powerpoint/2010/main" val="281995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44</a:t>
            </a:fld>
            <a:endParaRPr lang="fr-FR" dirty="0"/>
          </a:p>
        </p:txBody>
      </p:sp>
    </p:spTree>
    <p:extLst>
      <p:ext uri="{BB962C8B-B14F-4D97-AF65-F5344CB8AC3E}">
        <p14:creationId xmlns:p14="http://schemas.microsoft.com/office/powerpoint/2010/main" val="110196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47</a:t>
            </a:fld>
            <a:endParaRPr lang="fr-FR" dirty="0"/>
          </a:p>
        </p:txBody>
      </p:sp>
    </p:spTree>
    <p:extLst>
      <p:ext uri="{BB962C8B-B14F-4D97-AF65-F5344CB8AC3E}">
        <p14:creationId xmlns:p14="http://schemas.microsoft.com/office/powerpoint/2010/main" val="396929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GB" altLang="en-US" sz="1200" dirty="0"/>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597EBF8-C25E-5747-B608-611B37692F4F}" type="slidenum">
              <a:rPr lang="fr-FR" altLang="en-US" sz="1200"/>
              <a:pPr/>
              <a:t>52</a:t>
            </a:fld>
            <a:endParaRPr lang="fr-FR" altLang="en-US" sz="1200" dirty="0"/>
          </a:p>
        </p:txBody>
      </p:sp>
    </p:spTree>
    <p:extLst>
      <p:ext uri="{BB962C8B-B14F-4D97-AF65-F5344CB8AC3E}">
        <p14:creationId xmlns:p14="http://schemas.microsoft.com/office/powerpoint/2010/main" val="235238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dirty="0"/>
          </a:p>
        </p:txBody>
      </p:sp>
    </p:spTree>
    <p:extLst>
      <p:ext uri="{BB962C8B-B14F-4D97-AF65-F5344CB8AC3E}">
        <p14:creationId xmlns:p14="http://schemas.microsoft.com/office/powerpoint/2010/main" val="394903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dirty="0"/>
          </a:p>
        </p:txBody>
      </p:sp>
    </p:spTree>
    <p:extLst>
      <p:ext uri="{BB962C8B-B14F-4D97-AF65-F5344CB8AC3E}">
        <p14:creationId xmlns:p14="http://schemas.microsoft.com/office/powerpoint/2010/main" val="137977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6F7ED-4BF4-BC48-4594-B0386D488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BC8A3-148A-70CA-8CB3-D16D11E3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C4597-A652-B906-08CE-CCDF7E4F237F}"/>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7F540C59-D1F5-DAEA-FA83-764FB8FC1821}"/>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41C74EFC-D9D8-09A1-B042-8FE22EE65C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33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60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dirty="0"/>
          </a:p>
        </p:txBody>
      </p:sp>
    </p:spTree>
    <p:extLst>
      <p:ext uri="{BB962C8B-B14F-4D97-AF65-F5344CB8AC3E}">
        <p14:creationId xmlns:p14="http://schemas.microsoft.com/office/powerpoint/2010/main" val="194058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2869-F633-ABF9-6170-FED021E5F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19CB4-8211-09C5-61B1-843091735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CDFF1-2E5C-492C-7AC7-D1BAE3262DF2}"/>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679457F2-7477-BCCE-4A5F-09ACD563B459}"/>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FC999261-3A4F-0667-B5DC-64F55DFF3EEB}"/>
              </a:ext>
            </a:extLst>
          </p:cNvPr>
          <p:cNvSpPr>
            <a:spLocks noGrp="1"/>
          </p:cNvSpPr>
          <p:nvPr>
            <p:ph type="sldNum" sz="quarter" idx="5"/>
          </p:nvPr>
        </p:nvSpPr>
        <p:spPr/>
        <p:txBody>
          <a:bodyPr/>
          <a:lstStyle/>
          <a:p>
            <a:fld id="{3C53626E-BC0F-674C-9570-A9D62C09EB52}" type="slidenum">
              <a:rPr lang="fr-FR" smtClean="0"/>
              <a:pPr/>
              <a:t>29</a:t>
            </a:fld>
            <a:endParaRPr lang="fr-FR" dirty="0"/>
          </a:p>
        </p:txBody>
      </p:sp>
    </p:spTree>
    <p:extLst>
      <p:ext uri="{BB962C8B-B14F-4D97-AF65-F5344CB8AC3E}">
        <p14:creationId xmlns:p14="http://schemas.microsoft.com/office/powerpoint/2010/main" val="396478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32</a:t>
            </a:fld>
            <a:endParaRPr lang="fr-FR" dirty="0"/>
          </a:p>
        </p:txBody>
      </p:sp>
    </p:spTree>
    <p:extLst>
      <p:ext uri="{BB962C8B-B14F-4D97-AF65-F5344CB8AC3E}">
        <p14:creationId xmlns:p14="http://schemas.microsoft.com/office/powerpoint/2010/main" val="343937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dirty="0"/>
          </a:p>
        </p:txBody>
      </p:sp>
    </p:spTree>
    <p:extLst>
      <p:ext uri="{BB962C8B-B14F-4D97-AF65-F5344CB8AC3E}">
        <p14:creationId xmlns:p14="http://schemas.microsoft.com/office/powerpoint/2010/main" val="289543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18" Type="http://schemas.openxmlformats.org/officeDocument/2006/relationships/image" Target="../media/image15.svg"/><Relationship Id="rId26" Type="http://schemas.openxmlformats.org/officeDocument/2006/relationships/image" Target="../media/image22.png"/><Relationship Id="rId3" Type="http://schemas.openxmlformats.org/officeDocument/2006/relationships/image" Target="../media/image6.svg"/><Relationship Id="rId21" Type="http://schemas.openxmlformats.org/officeDocument/2006/relationships/image" Target="../media/image17.svg"/><Relationship Id="rId7" Type="http://schemas.openxmlformats.org/officeDocument/2006/relationships/image" Target="../media/image10.svg"/><Relationship Id="rId12" Type="http://schemas.openxmlformats.org/officeDocument/2006/relationships/hyperlink" Target="https://cor2ed.com/" TargetMode="External"/><Relationship Id="rId17" Type="http://schemas.openxmlformats.org/officeDocument/2006/relationships/image" Target="../media/image14.png"/><Relationship Id="rId25" Type="http://schemas.openxmlformats.org/officeDocument/2006/relationships/image" Target="../media/image21.svg"/><Relationship Id="rId2" Type="http://schemas.openxmlformats.org/officeDocument/2006/relationships/image" Target="../media/image5.png"/><Relationship Id="rId16" Type="http://schemas.openxmlformats.org/officeDocument/2006/relationships/hyperlink" Target="https://twitter.com/hccconnectinfo" TargetMode="External"/><Relationship Id="rId20" Type="http://schemas.openxmlformats.org/officeDocument/2006/relationships/image" Target="../media/image16.png"/><Relationship Id="rId29"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s://youtu.be/-frXH01_UXY" TargetMode="External"/><Relationship Id="rId24" Type="http://schemas.openxmlformats.org/officeDocument/2006/relationships/image" Target="../media/image20.png"/><Relationship Id="rId5" Type="http://schemas.openxmlformats.org/officeDocument/2006/relationships/image" Target="../media/image8.svg"/><Relationship Id="rId15" Type="http://schemas.openxmlformats.org/officeDocument/2006/relationships/hyperlink" Target="https://x.com/Dermatology_Co" TargetMode="External"/><Relationship Id="rId23" Type="http://schemas.openxmlformats.org/officeDocument/2006/relationships/image" Target="../media/image19.svg"/><Relationship Id="rId28" Type="http://schemas.openxmlformats.org/officeDocument/2006/relationships/hyperlink" Target="https://www.linkedin.com/company/23757084" TargetMode="External"/><Relationship Id="rId10" Type="http://schemas.openxmlformats.org/officeDocument/2006/relationships/hyperlink" Target="https://www.linkedin.com/company/106592474/admin/dashboard/" TargetMode="External"/><Relationship Id="rId19" Type="http://schemas.openxmlformats.org/officeDocument/2006/relationships/hyperlink" Target="mailto:info@cor2ed" TargetMode="External"/><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3.svg"/><Relationship Id="rId22" Type="http://schemas.openxmlformats.org/officeDocument/2006/relationships/image" Target="../media/image18.png"/><Relationship Id="rId27" Type="http://schemas.openxmlformats.org/officeDocument/2006/relationships/image" Target="../media/image23.svg"/><Relationship Id="rId30"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BA49CCF0-BC32-C087-8BC4-A645D32E362F}"/>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AB17C79-DAB1-A54D-CFE1-3B20BF73AAF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971DBA24-8F1B-693A-A3E6-0C6048E855D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6BEEE289-8564-F6E3-2224-DB02F8B74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0C7AF853-3909-3F1B-E0B4-3C7613BDD54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D6CA05CE-B195-452D-06B9-25AE07E6396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0" name="Graphic 99">
            <a:extLst>
              <a:ext uri="{FF2B5EF4-FFF2-40B4-BE49-F238E27FC236}">
                <a16:creationId xmlns:a16="http://schemas.microsoft.com/office/drawing/2014/main" id="{DF1D811A-1BB8-B443-83D1-5115FF1A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4423" y="5519140"/>
            <a:ext cx="2603950" cy="383182"/>
          </a:xfrm>
          <a:prstGeom prst="rect">
            <a:avLst/>
          </a:prstGeom>
          <a:noFill/>
        </p:spPr>
        <p:txBody>
          <a:bodyPr wrap="square" rtlCol="0">
            <a:spAutoFit/>
          </a:bodyPr>
          <a:lstStyle/>
          <a:p>
            <a:pPr>
              <a:lnSpc>
                <a:spcPct val="90000"/>
              </a:lnSpc>
            </a:pPr>
            <a:r>
              <a:rPr lang="en-GB" sz="9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200" dirty="0">
                <a:solidFill>
                  <a:schemeClr val="tx2"/>
                </a:solidFill>
                <a:latin typeface="Arial" panose="020B0604020202020204" pitchFamily="34" charset="0"/>
                <a:ea typeface="Aileron" charset="0"/>
                <a:cs typeface="Arial" panose="020B0604020202020204" pitchFamily="34" charset="0"/>
              </a:rPr>
              <a:t>LinkedIn </a:t>
            </a:r>
            <a:r>
              <a:rPr lang="en-GB" sz="1200" dirty="0">
                <a:hlinkClick r:id="rId10"/>
              </a:rPr>
              <a:t>@DERMATOLOGYCONNECT</a:t>
            </a:r>
            <a:endParaRPr lang="en-GB" sz="12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677819"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423995" y="6092236"/>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687777"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X </a:t>
            </a:r>
            <a:r>
              <a:rPr lang="en-GB" sz="1400" dirty="0">
                <a:hlinkClick r:id="rId15"/>
              </a:rPr>
              <a:t>@DERMATOLOGY_CO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6"/>
            <a:extLst>
              <a:ext uri="{FF2B5EF4-FFF2-40B4-BE49-F238E27FC236}">
                <a16:creationId xmlns:a16="http://schemas.microsoft.com/office/drawing/2014/main" id="{9A0346C0-EC87-3C4C-A17B-08C8B6C59587}"/>
              </a:ext>
            </a:extLst>
          </p:cNvPr>
          <p:cNvSpPr/>
          <p:nvPr userDrawn="1"/>
        </p:nvSpPr>
        <p:spPr>
          <a:xfrm>
            <a:off x="3283479" y="6710101"/>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23932" y="3054706"/>
            <a:ext cx="313184" cy="313184"/>
          </a:xfrm>
          <a:prstGeom prst="rect">
            <a:avLst/>
          </a:prstGeom>
        </p:spPr>
      </p:pic>
      <p:sp>
        <p:nvSpPr>
          <p:cNvPr id="62" name="TextBox 61">
            <a:extLst>
              <a:ext uri="{FF2B5EF4-FFF2-40B4-BE49-F238E27FC236}">
                <a16:creationId xmlns:a16="http://schemas.microsoft.com/office/drawing/2014/main" id="{C00B0601-CB6B-5749-B122-5A714818F535}"/>
              </a:ext>
            </a:extLst>
          </p:cNvPr>
          <p:cNvSpPr txBox="1"/>
          <p:nvPr userDrawn="1"/>
        </p:nvSpPr>
        <p:spPr>
          <a:xfrm>
            <a:off x="323528" y="42753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6139381"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9"/>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769826"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329658"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3329658"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24401" y="1987144"/>
            <a:ext cx="313184" cy="313184"/>
          </a:xfrm>
          <a:prstGeom prst="rect">
            <a:avLst/>
          </a:prstGeom>
        </p:spPr>
      </p:pic>
      <p:sp>
        <p:nvSpPr>
          <p:cNvPr id="99" name="Rectangle 98">
            <a:hlinkClick r:id="rId19"/>
            <a:extLst>
              <a:ext uri="{FF2B5EF4-FFF2-40B4-BE49-F238E27FC236}">
                <a16:creationId xmlns:a16="http://schemas.microsoft.com/office/drawing/2014/main" id="{2A6480F3-532C-6543-85E7-0BC80B7701C0}"/>
              </a:ext>
            </a:extLst>
          </p:cNvPr>
          <p:cNvSpPr/>
          <p:nvPr userDrawn="1"/>
        </p:nvSpPr>
        <p:spPr>
          <a:xfrm>
            <a:off x="5745204"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28"/>
            <a:extLst>
              <a:ext uri="{FF2B5EF4-FFF2-40B4-BE49-F238E27FC236}">
                <a16:creationId xmlns:a16="http://schemas.microsoft.com/office/drawing/2014/main" id="{271C9EA2-037E-9447-9A8A-CC48EEAF6E57}"/>
              </a:ext>
            </a:extLst>
          </p:cNvPr>
          <p:cNvSpPr/>
          <p:nvPr userDrawn="1"/>
        </p:nvSpPr>
        <p:spPr>
          <a:xfrm>
            <a:off x="232102" y="5427615"/>
            <a:ext cx="3024983" cy="50991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269396"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55DD8D-1259-4F36-4E76-7BD486054691}"/>
              </a:ext>
            </a:extLst>
          </p:cNvPr>
          <p:cNvSpPr/>
          <p:nvPr userDrawn="1"/>
        </p:nvSpPr>
        <p:spPr>
          <a:xfrm>
            <a:off x="481892"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 name="Graphic 3" descr="Envelope">
            <a:extLst>
              <a:ext uri="{FF2B5EF4-FFF2-40B4-BE49-F238E27FC236}">
                <a16:creationId xmlns:a16="http://schemas.microsoft.com/office/drawing/2014/main" id="{A6D72995-1A1A-1642-F3A8-FD8912755BE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1410" y="4902641"/>
            <a:ext cx="239704" cy="239704"/>
          </a:xfrm>
          <a:prstGeom prst="rect">
            <a:avLst/>
          </a:prstGeom>
        </p:spPr>
      </p:pic>
      <p:pic>
        <p:nvPicPr>
          <p:cNvPr id="5" name="Picture 4">
            <a:extLst>
              <a:ext uri="{FF2B5EF4-FFF2-40B4-BE49-F238E27FC236}">
                <a16:creationId xmlns:a16="http://schemas.microsoft.com/office/drawing/2014/main" id="{864CD55E-CD39-C454-DC51-AC60FDABB9AB}"/>
              </a:ext>
            </a:extLst>
          </p:cNvPr>
          <p:cNvPicPr>
            <a:picLocks noChangeAspect="1"/>
          </p:cNvPicPr>
          <p:nvPr userDrawn="1"/>
        </p:nvPicPr>
        <p:blipFill>
          <a:blip r:embed="rId29"/>
          <a:srcRect/>
          <a:stretch/>
        </p:blipFill>
        <p:spPr>
          <a:xfrm>
            <a:off x="3388373" y="6098386"/>
            <a:ext cx="255950" cy="261496"/>
          </a:xfrm>
          <a:prstGeom prst="rect">
            <a:avLst/>
          </a:prstGeom>
          <a:noFill/>
        </p:spPr>
      </p:pic>
      <p:pic>
        <p:nvPicPr>
          <p:cNvPr id="8" name="Picture 7" descr="A black and blue sign with white text&#10;&#10;Description automatically generated">
            <a:extLst>
              <a:ext uri="{FF2B5EF4-FFF2-40B4-BE49-F238E27FC236}">
                <a16:creationId xmlns:a16="http://schemas.microsoft.com/office/drawing/2014/main" id="{DB8E8A23-9F46-C0B4-F889-5BB46290D56D}"/>
              </a:ext>
            </a:extLst>
          </p:cNvPr>
          <p:cNvPicPr>
            <a:picLocks noChangeAspect="1"/>
          </p:cNvPicPr>
          <p:nvPr userDrawn="1"/>
        </p:nvPicPr>
        <p:blipFill>
          <a:blip r:embed="rId30"/>
          <a:stretch>
            <a:fillRect/>
          </a:stretch>
        </p:blipFill>
        <p:spPr>
          <a:xfrm>
            <a:off x="413488" y="4718798"/>
            <a:ext cx="2103520" cy="687032"/>
          </a:xfrm>
          <a:prstGeom prst="rect">
            <a:avLst/>
          </a:prstGeom>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177873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0090224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3" name="Espace réservé du numéro de diapositive 6">
            <a:extLst>
              <a:ext uri="{FF2B5EF4-FFF2-40B4-BE49-F238E27FC236}">
                <a16:creationId xmlns:a16="http://schemas.microsoft.com/office/drawing/2014/main" id="{5C8A610F-1F6F-2872-4306-525B6F6B51B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DA7E5146-F935-F3EB-961C-ACBD07349CC5}"/>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F8DF2E8-70AC-86EF-A610-EE1B711F0B1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6A20AEB2-81CA-6501-F60D-56519FB99DD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432EACC-0F2F-37E4-98DD-906F113D55B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456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XPERT MAP SLIDE">
    <p:spTree>
      <p:nvGrpSpPr>
        <p:cNvPr id="1" name=""/>
        <p:cNvGrpSpPr/>
        <p:nvPr/>
      </p:nvGrpSpPr>
      <p:grpSpPr>
        <a:xfrm>
          <a:off x="0" y="0"/>
          <a:ext cx="0" cy="0"/>
          <a:chOff x="0" y="0"/>
          <a:chExt cx="0" cy="0"/>
        </a:xfrm>
      </p:grpSpPr>
      <p:sp>
        <p:nvSpPr>
          <p:cNvPr id="4" name="Title 3"/>
          <p:cNvSpPr>
            <a:spLocks noGrp="1"/>
          </p:cNvSpPr>
          <p:nvPr>
            <p:ph type="title"/>
          </p:nvPr>
        </p:nvSpPr>
        <p:spPr>
          <a:xfrm>
            <a:off x="619201" y="259200"/>
            <a:ext cx="8069087" cy="864000"/>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07B743-E515-D570-AA44-0E54537AAE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130" y="1050375"/>
            <a:ext cx="10488484" cy="5042022"/>
          </a:xfrm>
          <a:prstGeom prst="rect">
            <a:avLst/>
          </a:prstGeom>
        </p:spPr>
      </p:pic>
      <p:pic>
        <p:nvPicPr>
          <p:cNvPr id="7" name="Picture 6" descr="A black and blue sign with white text&#10;&#10;Description automatically generated">
            <a:extLst>
              <a:ext uri="{FF2B5EF4-FFF2-40B4-BE49-F238E27FC236}">
                <a16:creationId xmlns:a16="http://schemas.microsoft.com/office/drawing/2014/main" id="{DCCF5D9B-A081-21ED-2F3F-30EB7DEA9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91220" y="315951"/>
            <a:ext cx="1956721" cy="639086"/>
          </a:xfrm>
          <a:prstGeom prst="rect">
            <a:avLst/>
          </a:prstGeom>
        </p:spPr>
      </p:pic>
    </p:spTree>
    <p:extLst>
      <p:ext uri="{BB962C8B-B14F-4D97-AF65-F5344CB8AC3E}">
        <p14:creationId xmlns:p14="http://schemas.microsoft.com/office/powerpoint/2010/main" val="28983121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8A6E6C07-68A0-9C7F-5091-0470028337AD}"/>
              </a:ext>
            </a:extLst>
          </p:cNvPr>
          <p:cNvPicPr>
            <a:picLocks noChangeAspect="1" noChangeArrowheads="1"/>
          </p:cNvPicPr>
          <p:nvPr userDrawn="1"/>
        </p:nvPicPr>
        <p:blipFill>
          <a:blip r:embed="rId19">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81" r:id="rId3"/>
    <p:sldLayoutId id="2147483662" r:id="rId4"/>
    <p:sldLayoutId id="2147483661" r:id="rId5"/>
    <p:sldLayoutId id="2147483658" r:id="rId6"/>
    <p:sldLayoutId id="2147483652" r:id="rId7"/>
    <p:sldLayoutId id="2147483680" r:id="rId8"/>
    <p:sldLayoutId id="2147483682" r:id="rId9"/>
    <p:sldLayoutId id="2147483657" r:id="rId10"/>
    <p:sldLayoutId id="2147483654" r:id="rId11"/>
    <p:sldLayoutId id="2147483655" r:id="rId12"/>
    <p:sldLayoutId id="2147483675" r:id="rId13"/>
    <p:sldLayoutId id="2147483676" r:id="rId14"/>
    <p:sldLayoutId id="2147483656" r:id="rId15"/>
    <p:sldLayoutId id="2147483678" r:id="rId16"/>
    <p:sldLayoutId id="2147483679" r:id="rId17"/>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hyperlink" Target="https://www.guidelines.edf.one/uploads/attachments/cl262t0fy006olajnx74ske02-acne-2016-gl.pdf"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books/NBK459173/"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guidelines.edf.one/uploads/attachments/cl262t0fy006olajnx74ske02-acne-2016-g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dermnetnz.org/topics/benzoyl-peroxid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www.ncbi.nlm.nih.gov/books/NBK525949/"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www.health.harvard.edu/staying-healthy/do-retinoids-really-reduce-wrinkles" TargetMode="Externa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dermnetnz.org/topics/topical-retinoids" TargetMode="External"/><Relationship Id="rId5" Type="http://schemas.openxmlformats.org/officeDocument/2006/relationships/hyperlink" Target="https://www.dermatologyadvisor.com/news/racial-and-sex-differences-observed-in-the-efficacy-of-once-daily-tretinoin-for-acne/" TargetMode="External"/><Relationship Id="rId4" Type="http://schemas.openxmlformats.org/officeDocument/2006/relationships/hyperlink" Target="https://cks.nice.org.uk/topics/acne-vulgaris/prescribing-information/topical-retinoi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ad.org/news/benzoyl-peroxide-personal-care-products#:~:text=Store%20products%20according%20to%20the,greater%20than%2078%C2%B0F" TargetMode="External"/><Relationship Id="rId7" Type="http://schemas.openxmlformats.org/officeDocument/2006/relationships/image" Target="../media/image54.svg"/><Relationship Id="rId2" Type="http://schemas.openxmlformats.org/officeDocument/2006/relationships/hyperlink" Target="https://doi.org/10.1007/978-3-642-97234-8_75"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hyperlink" Target="http://www.nice.org.uk/guidance/ng198" TargetMode="External"/><Relationship Id="rId4" Type="http://schemas.openxmlformats.org/officeDocument/2006/relationships/hyperlink" Target="https://www.nhs.uk/medicines/benzoyl-peroxide/who-can-and-cannot-use-benzoyl-peroxide/#:~:text=Who%20can%20use%20benzoyl%20peroxide,over%20can%20use%20benzoyl%20peroxid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4.svg"/><Relationship Id="rId2" Type="http://schemas.openxmlformats.org/officeDocument/2006/relationships/hyperlink" Target="https://firstwordpharma.com/story/5933785#:~:text=Two%20identical%20phase%20III%20studies,%25%2C%20was%20generally%20well%20tolerated"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chart" Target="../charts/chart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pubmed.ncbi.nlm.nih.gov/38300170/" TargetMode="External"/><Relationship Id="rId7" Type="http://schemas.openxmlformats.org/officeDocument/2006/relationships/image" Target="../media/image58.png"/><Relationship Id="rId2" Type="http://schemas.openxmlformats.org/officeDocument/2006/relationships/hyperlink" Target="https://www.nice.org.uk/guidance/ng198" TargetMode="External"/><Relationship Id="rId1" Type="http://schemas.openxmlformats.org/officeDocument/2006/relationships/slideLayout" Target="../slideLayouts/slideLayout16.xml"/><Relationship Id="rId6" Type="http://schemas.openxmlformats.org/officeDocument/2006/relationships/hyperlink" Target="https://www.guidelines.edf.one/uploads/attachments/cl262t0fy006olajnx74ske02-acne-2016-gl.pdf" TargetMode="External"/><Relationship Id="rId5" Type="http://schemas.openxmlformats.org/officeDocument/2006/relationships/hyperlink" Target="http://www.nice.org.uk/guidance/ng198" TargetMode="External"/><Relationship Id="rId4" Type="http://schemas.openxmlformats.org/officeDocument/2006/relationships/hyperlink" Target="https://pubmed.ncbi.nlm.nih.gov/27514932/" TargetMode="Externa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7328-35C8-CDE5-C53C-DEBC5AC5D8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76751-9B00-2F0D-5437-299B70B0C816}"/>
              </a:ext>
            </a:extLst>
          </p:cNvPr>
          <p:cNvSpPr>
            <a:spLocks noGrp="1"/>
          </p:cNvSpPr>
          <p:nvPr>
            <p:ph sz="quarter" idx="12"/>
          </p:nvPr>
        </p:nvSpPr>
        <p:spPr>
          <a:xfrm>
            <a:off x="620713" y="1425575"/>
            <a:ext cx="10963275" cy="4525963"/>
          </a:xfrm>
        </p:spPr>
        <p:txBody>
          <a:bodyPr>
            <a:normAutofit/>
          </a:bodyPr>
          <a:lstStyle/>
          <a:p>
            <a:r>
              <a:rPr lang="en-GB" noProof="0" dirty="0"/>
              <a:t>Acne can persist into, or develop </a:t>
            </a:r>
            <a:br>
              <a:rPr lang="en-GB" noProof="0" dirty="0"/>
            </a:br>
            <a:r>
              <a:rPr lang="en-GB" noProof="0" dirty="0"/>
              <a:t>during, adulthood</a:t>
            </a:r>
            <a:r>
              <a:rPr lang="en-GB" noProof="0" dirty="0">
                <a:solidFill>
                  <a:schemeClr val="tx2"/>
                </a:solidFill>
              </a:rPr>
              <a:t>. It affects:</a:t>
            </a:r>
            <a:r>
              <a:rPr lang="en-GB" baseline="30000" noProof="0" dirty="0">
                <a:solidFill>
                  <a:schemeClr val="tx2"/>
                </a:solidFill>
              </a:rPr>
              <a:t>1,a</a:t>
            </a:r>
          </a:p>
          <a:p>
            <a:pPr lvl="1"/>
            <a:r>
              <a:rPr lang="en-GB" noProof="0" dirty="0">
                <a:solidFill>
                  <a:schemeClr val="tx2"/>
                </a:solidFill>
              </a:rPr>
              <a:t>64% of 20–29-year-olds</a:t>
            </a:r>
          </a:p>
          <a:p>
            <a:pPr lvl="1"/>
            <a:r>
              <a:rPr lang="en-GB" noProof="0" dirty="0">
                <a:solidFill>
                  <a:schemeClr val="tx2"/>
                </a:solidFill>
              </a:rPr>
              <a:t>43% of 30–39-year-olds</a:t>
            </a:r>
          </a:p>
          <a:p>
            <a:pPr lvl="1"/>
            <a:r>
              <a:rPr lang="en-GB" noProof="0" dirty="0">
                <a:solidFill>
                  <a:schemeClr val="tx2"/>
                </a:solidFill>
              </a:rPr>
              <a:t>3–5% of 40-49-year-olds have acne</a:t>
            </a:r>
          </a:p>
          <a:p>
            <a:r>
              <a:rPr lang="en-GB" noProof="0" dirty="0"/>
              <a:t>Mild acne may persist for a couple of</a:t>
            </a:r>
            <a:br>
              <a:rPr lang="en-GB" noProof="0" dirty="0"/>
            </a:br>
            <a:r>
              <a:rPr lang="en-GB" noProof="0" dirty="0"/>
              <a:t>years</a:t>
            </a:r>
          </a:p>
          <a:p>
            <a:r>
              <a:rPr lang="en-GB" noProof="0" dirty="0"/>
              <a:t>Severe acne can last for many years</a:t>
            </a:r>
          </a:p>
        </p:txBody>
      </p:sp>
      <p:sp>
        <p:nvSpPr>
          <p:cNvPr id="3" name="Title 2">
            <a:extLst>
              <a:ext uri="{FF2B5EF4-FFF2-40B4-BE49-F238E27FC236}">
                <a16:creationId xmlns:a16="http://schemas.microsoft.com/office/drawing/2014/main" id="{BCF2266F-5546-CF31-00C7-9F6CD0F2225C}"/>
              </a:ext>
            </a:extLst>
          </p:cNvPr>
          <p:cNvSpPr>
            <a:spLocks noGrp="1"/>
          </p:cNvSpPr>
          <p:nvPr>
            <p:ph type="title"/>
          </p:nvPr>
        </p:nvSpPr>
        <p:spPr>
          <a:xfrm>
            <a:off x="619201" y="259200"/>
            <a:ext cx="10963199" cy="864000"/>
          </a:xfrm>
        </p:spPr>
        <p:txBody>
          <a:bodyPr>
            <a:normAutofit/>
          </a:bodyPr>
          <a:lstStyle/>
          <a:p>
            <a:r>
              <a:rPr lang="en-GB" noProof="0" dirty="0"/>
              <a:t>Acne natural history</a:t>
            </a:r>
            <a:br>
              <a:rPr lang="en-GB" noProof="0" dirty="0"/>
            </a:br>
            <a:r>
              <a:rPr lang="en-GB" sz="2200" spc="100" noProof="0" dirty="0">
                <a:solidFill>
                  <a:schemeClr val="accent1"/>
                </a:solidFill>
              </a:rPr>
              <a:t>a chronic disease, most common in adolescent age group </a:t>
            </a:r>
          </a:p>
        </p:txBody>
      </p:sp>
      <p:sp>
        <p:nvSpPr>
          <p:cNvPr id="4" name="Slide Number Placeholder 3">
            <a:extLst>
              <a:ext uri="{FF2B5EF4-FFF2-40B4-BE49-F238E27FC236}">
                <a16:creationId xmlns:a16="http://schemas.microsoft.com/office/drawing/2014/main" id="{53930CF7-B7EB-8E4C-F233-05CD0BBAC2A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10</a:t>
            </a:fld>
            <a:endParaRPr lang="en-GB" noProof="0" dirty="0"/>
          </a:p>
        </p:txBody>
      </p:sp>
      <p:sp>
        <p:nvSpPr>
          <p:cNvPr id="11" name="Content Placeholder 10">
            <a:extLst>
              <a:ext uri="{FF2B5EF4-FFF2-40B4-BE49-F238E27FC236}">
                <a16:creationId xmlns:a16="http://schemas.microsoft.com/office/drawing/2014/main" id="{07E2FEAD-BB43-9274-AB29-9D057308C261}"/>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According to a survey of the German population</a:t>
            </a:r>
          </a:p>
          <a:p>
            <a:r>
              <a:rPr lang="en-GB" noProof="0" dirty="0">
                <a:solidFill>
                  <a:schemeClr val="tx2"/>
                </a:solidFill>
              </a:rPr>
              <a:t>1. Scott-Emuakpor R, et al. Cureus. 2023;15:e38019; 2. Lynn DD, et al.  Adolesc Health Med Ther. 2016;7:13-25 </a:t>
            </a:r>
          </a:p>
        </p:txBody>
      </p:sp>
      <p:sp>
        <p:nvSpPr>
          <p:cNvPr id="8" name="Rectangle: Rounded Corners 7">
            <a:extLst>
              <a:ext uri="{FF2B5EF4-FFF2-40B4-BE49-F238E27FC236}">
                <a16:creationId xmlns:a16="http://schemas.microsoft.com/office/drawing/2014/main" id="{EEFAEBCA-4DD7-A133-49E8-3B06042BA9A1}"/>
              </a:ext>
            </a:extLst>
          </p:cNvPr>
          <p:cNvSpPr/>
          <p:nvPr/>
        </p:nvSpPr>
        <p:spPr>
          <a:xfrm>
            <a:off x="620713" y="4728548"/>
            <a:ext cx="4828727" cy="114872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Once regarded as a transient disease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teenagers, acne is now presenting </a:t>
            </a:r>
            <a:r>
              <a:rPr lang="en-GB" sz="2000" b="1" noProof="0" dirty="0">
                <a:latin typeface="Arial" panose="020B0604020202020204" pitchFamily="34" charset="0"/>
                <a:cs typeface="Arial" panose="020B0604020202020204" pitchFamily="34" charset="0"/>
              </a:rPr>
              <a:t>earlier</a:t>
            </a:r>
            <a:r>
              <a:rPr lang="en-GB" sz="2000" noProof="0" dirty="0">
                <a:latin typeface="Arial" panose="020B0604020202020204" pitchFamily="34" charset="0"/>
                <a:cs typeface="Arial" panose="020B0604020202020204" pitchFamily="34" charset="0"/>
              </a:rPr>
              <a:t> and </a:t>
            </a:r>
            <a:r>
              <a:rPr lang="en-GB" sz="2000" b="1" noProof="0" dirty="0">
                <a:latin typeface="Arial" panose="020B0604020202020204" pitchFamily="34" charset="0"/>
                <a:cs typeface="Arial" panose="020B0604020202020204" pitchFamily="34" charset="0"/>
              </a:rPr>
              <a:t>lasting longer</a:t>
            </a:r>
          </a:p>
        </p:txBody>
      </p:sp>
      <p:sp>
        <p:nvSpPr>
          <p:cNvPr id="12" name="Content Placeholder 1">
            <a:extLst>
              <a:ext uri="{FF2B5EF4-FFF2-40B4-BE49-F238E27FC236}">
                <a16:creationId xmlns:a16="http://schemas.microsoft.com/office/drawing/2014/main" id="{C135A347-49B7-AD97-1953-49D3A2097978}"/>
              </a:ext>
            </a:extLst>
          </p:cNvPr>
          <p:cNvSpPr txBox="1">
            <a:spLocks/>
          </p:cNvSpPr>
          <p:nvPr/>
        </p:nvSpPr>
        <p:spPr>
          <a:xfrm>
            <a:off x="7437424" y="1558615"/>
            <a:ext cx="1987677"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Burden of acne</a:t>
            </a:r>
            <a:r>
              <a:rPr lang="en-GB" sz="1600" b="1" baseline="30000" noProof="0" dirty="0">
                <a:solidFill>
                  <a:schemeClr val="accent1"/>
                </a:solidFill>
              </a:rPr>
              <a:t>2</a:t>
            </a:r>
            <a:r>
              <a:rPr lang="en-GB" sz="1600" b="1" noProof="0" dirty="0">
                <a:solidFill>
                  <a:schemeClr val="accent1"/>
                </a:solidFill>
              </a:rPr>
              <a:t> </a:t>
            </a:r>
          </a:p>
        </p:txBody>
      </p:sp>
      <p:sp>
        <p:nvSpPr>
          <p:cNvPr id="6" name="Content Placeholder 1">
            <a:extLst>
              <a:ext uri="{FF2B5EF4-FFF2-40B4-BE49-F238E27FC236}">
                <a16:creationId xmlns:a16="http://schemas.microsoft.com/office/drawing/2014/main" id="{F9A0654C-4D10-FAF8-129A-7860137EABE6}"/>
              </a:ext>
            </a:extLst>
          </p:cNvPr>
          <p:cNvSpPr txBox="1">
            <a:spLocks/>
          </p:cNvSpPr>
          <p:nvPr/>
        </p:nvSpPr>
        <p:spPr>
          <a:xfrm rot="16200000">
            <a:off x="4623984" y="3307548"/>
            <a:ext cx="1998635" cy="369332"/>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Years lived with disability per 100.000 population</a:t>
            </a:r>
          </a:p>
        </p:txBody>
      </p:sp>
      <p:sp>
        <p:nvSpPr>
          <p:cNvPr id="9" name="Content Placeholder 1">
            <a:extLst>
              <a:ext uri="{FF2B5EF4-FFF2-40B4-BE49-F238E27FC236}">
                <a16:creationId xmlns:a16="http://schemas.microsoft.com/office/drawing/2014/main" id="{7BE9C119-3DFB-70ED-AD6F-2EBD2B8C3892}"/>
              </a:ext>
            </a:extLst>
          </p:cNvPr>
          <p:cNvSpPr txBox="1">
            <a:spLocks/>
          </p:cNvSpPr>
          <p:nvPr/>
        </p:nvSpPr>
        <p:spPr>
          <a:xfrm>
            <a:off x="7392144" y="481348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Age (years)</a:t>
            </a:r>
          </a:p>
        </p:txBody>
      </p:sp>
      <p:sp>
        <p:nvSpPr>
          <p:cNvPr id="16" name="TextBox 15">
            <a:extLst>
              <a:ext uri="{FF2B5EF4-FFF2-40B4-BE49-F238E27FC236}">
                <a16:creationId xmlns:a16="http://schemas.microsoft.com/office/drawing/2014/main" id="{EFEA5340-83E8-44F3-1C05-197E6C048ABC}"/>
              </a:ext>
            </a:extLst>
          </p:cNvPr>
          <p:cNvSpPr txBox="1"/>
          <p:nvPr/>
        </p:nvSpPr>
        <p:spPr>
          <a:xfrm>
            <a:off x="5886679" y="238493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300</a:t>
            </a:r>
          </a:p>
        </p:txBody>
      </p:sp>
      <p:cxnSp>
        <p:nvCxnSpPr>
          <p:cNvPr id="18" name="Straight Connector 17">
            <a:extLst>
              <a:ext uri="{FF2B5EF4-FFF2-40B4-BE49-F238E27FC236}">
                <a16:creationId xmlns:a16="http://schemas.microsoft.com/office/drawing/2014/main" id="{E5DEEF7E-5D0D-3AE9-96E9-7F7C697143E2}"/>
              </a:ext>
            </a:extLst>
          </p:cNvPr>
          <p:cNvCxnSpPr>
            <a:cxnSpLocks/>
          </p:cNvCxnSpPr>
          <p:nvPr/>
        </p:nvCxnSpPr>
        <p:spPr>
          <a:xfrm>
            <a:off x="6183637" y="4509120"/>
            <a:ext cx="415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E9D2B7-3186-78E5-78FC-5D48CBEE3943}"/>
              </a:ext>
            </a:extLst>
          </p:cNvPr>
          <p:cNvCxnSpPr>
            <a:cxnSpLocks/>
          </p:cNvCxnSpPr>
          <p:nvPr/>
        </p:nvCxnSpPr>
        <p:spPr>
          <a:xfrm>
            <a:off x="6183637" y="2461882"/>
            <a:ext cx="0" cy="205296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9699583-4B27-FE8C-686B-92A23BCFF496}"/>
              </a:ext>
            </a:extLst>
          </p:cNvPr>
          <p:cNvCxnSpPr>
            <a:cxnSpLocks/>
          </p:cNvCxnSpPr>
          <p:nvPr/>
        </p:nvCxnSpPr>
        <p:spPr>
          <a:xfrm>
            <a:off x="6121113" y="45091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24D5B9C-826B-54DA-479C-E68C7FBE5B3E}"/>
              </a:ext>
            </a:extLst>
          </p:cNvPr>
          <p:cNvCxnSpPr>
            <a:cxnSpLocks/>
          </p:cNvCxnSpPr>
          <p:nvPr/>
        </p:nvCxnSpPr>
        <p:spPr>
          <a:xfrm>
            <a:off x="6121113" y="41725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057810-07A6-C197-FC28-A4D7C5506014}"/>
              </a:ext>
            </a:extLst>
          </p:cNvPr>
          <p:cNvCxnSpPr>
            <a:cxnSpLocks/>
          </p:cNvCxnSpPr>
          <p:nvPr/>
        </p:nvCxnSpPr>
        <p:spPr>
          <a:xfrm>
            <a:off x="6121113" y="38264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D7E7E3-44A0-93F9-A69C-0C1018F9108C}"/>
              </a:ext>
            </a:extLst>
          </p:cNvPr>
          <p:cNvCxnSpPr>
            <a:cxnSpLocks/>
          </p:cNvCxnSpPr>
          <p:nvPr/>
        </p:nvCxnSpPr>
        <p:spPr>
          <a:xfrm>
            <a:off x="6121113" y="3486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FA86DBC-BB45-E3D2-83E0-A1135A05268D}"/>
              </a:ext>
            </a:extLst>
          </p:cNvPr>
          <p:cNvCxnSpPr>
            <a:cxnSpLocks/>
          </p:cNvCxnSpPr>
          <p:nvPr/>
        </p:nvCxnSpPr>
        <p:spPr>
          <a:xfrm>
            <a:off x="6121113" y="31406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9E7FD6B-C9B8-0AFB-13A2-00309FDF149F}"/>
              </a:ext>
            </a:extLst>
          </p:cNvPr>
          <p:cNvCxnSpPr>
            <a:cxnSpLocks/>
          </p:cNvCxnSpPr>
          <p:nvPr/>
        </p:nvCxnSpPr>
        <p:spPr>
          <a:xfrm>
            <a:off x="6121113" y="28073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298B528-4EE2-F242-336B-A91631EB86EC}"/>
              </a:ext>
            </a:extLst>
          </p:cNvPr>
          <p:cNvCxnSpPr>
            <a:cxnSpLocks/>
          </p:cNvCxnSpPr>
          <p:nvPr/>
        </p:nvCxnSpPr>
        <p:spPr>
          <a:xfrm>
            <a:off x="6121113" y="2470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D715A0C-E558-5037-973A-326C99E94AD7}"/>
              </a:ext>
            </a:extLst>
          </p:cNvPr>
          <p:cNvSpPr txBox="1"/>
          <p:nvPr/>
        </p:nvSpPr>
        <p:spPr>
          <a:xfrm>
            <a:off x="5886679" y="27214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250</a:t>
            </a:r>
          </a:p>
        </p:txBody>
      </p:sp>
      <p:sp>
        <p:nvSpPr>
          <p:cNvPr id="32" name="TextBox 31">
            <a:extLst>
              <a:ext uri="{FF2B5EF4-FFF2-40B4-BE49-F238E27FC236}">
                <a16:creationId xmlns:a16="http://schemas.microsoft.com/office/drawing/2014/main" id="{61A9CE2B-1A0F-74D4-BC8D-7F30E58A45EB}"/>
              </a:ext>
            </a:extLst>
          </p:cNvPr>
          <p:cNvSpPr txBox="1"/>
          <p:nvPr/>
        </p:nvSpPr>
        <p:spPr>
          <a:xfrm>
            <a:off x="5886679" y="30675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200</a:t>
            </a:r>
          </a:p>
        </p:txBody>
      </p:sp>
      <p:sp>
        <p:nvSpPr>
          <p:cNvPr id="33" name="TextBox 32">
            <a:extLst>
              <a:ext uri="{FF2B5EF4-FFF2-40B4-BE49-F238E27FC236}">
                <a16:creationId xmlns:a16="http://schemas.microsoft.com/office/drawing/2014/main" id="{197997A6-5360-B551-7CC6-F04E99A4F743}"/>
              </a:ext>
            </a:extLst>
          </p:cNvPr>
          <p:cNvSpPr txBox="1"/>
          <p:nvPr/>
        </p:nvSpPr>
        <p:spPr>
          <a:xfrm>
            <a:off x="5886679" y="34104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150</a:t>
            </a:r>
          </a:p>
        </p:txBody>
      </p:sp>
      <p:sp>
        <p:nvSpPr>
          <p:cNvPr id="34" name="TextBox 33">
            <a:extLst>
              <a:ext uri="{FF2B5EF4-FFF2-40B4-BE49-F238E27FC236}">
                <a16:creationId xmlns:a16="http://schemas.microsoft.com/office/drawing/2014/main" id="{4F3B8C04-0EBF-C509-0DB7-E77B4AC25D0A}"/>
              </a:ext>
            </a:extLst>
          </p:cNvPr>
          <p:cNvSpPr txBox="1"/>
          <p:nvPr/>
        </p:nvSpPr>
        <p:spPr>
          <a:xfrm>
            <a:off x="5886679" y="37501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100</a:t>
            </a:r>
          </a:p>
        </p:txBody>
      </p:sp>
      <p:sp>
        <p:nvSpPr>
          <p:cNvPr id="35" name="TextBox 34">
            <a:extLst>
              <a:ext uri="{FF2B5EF4-FFF2-40B4-BE49-F238E27FC236}">
                <a16:creationId xmlns:a16="http://schemas.microsoft.com/office/drawing/2014/main" id="{0E4C9DF8-8985-EDE2-8E13-EB538AA28430}"/>
              </a:ext>
            </a:extLst>
          </p:cNvPr>
          <p:cNvSpPr txBox="1"/>
          <p:nvPr/>
        </p:nvSpPr>
        <p:spPr>
          <a:xfrm>
            <a:off x="5957211" y="4086738"/>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50</a:t>
            </a:r>
          </a:p>
        </p:txBody>
      </p:sp>
      <p:cxnSp>
        <p:nvCxnSpPr>
          <p:cNvPr id="37" name="Straight Connector 36">
            <a:extLst>
              <a:ext uri="{FF2B5EF4-FFF2-40B4-BE49-F238E27FC236}">
                <a16:creationId xmlns:a16="http://schemas.microsoft.com/office/drawing/2014/main" id="{23640741-3A5B-1F1B-9E7A-32F4EE5C893F}"/>
              </a:ext>
            </a:extLst>
          </p:cNvPr>
          <p:cNvCxnSpPr>
            <a:cxnSpLocks/>
          </p:cNvCxnSpPr>
          <p:nvPr/>
        </p:nvCxnSpPr>
        <p:spPr>
          <a:xfrm rot="16200000">
            <a:off x="66340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7DB64C-C04D-C3E7-664D-11506EA37DD7}"/>
              </a:ext>
            </a:extLst>
          </p:cNvPr>
          <p:cNvCxnSpPr>
            <a:cxnSpLocks/>
          </p:cNvCxnSpPr>
          <p:nvPr/>
        </p:nvCxnSpPr>
        <p:spPr>
          <a:xfrm rot="16200000">
            <a:off x="6879574"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BDAEFD-13BE-94ED-DDC5-64B0B736F4D5}"/>
              </a:ext>
            </a:extLst>
          </p:cNvPr>
          <p:cNvCxnSpPr>
            <a:cxnSpLocks/>
          </p:cNvCxnSpPr>
          <p:nvPr/>
        </p:nvCxnSpPr>
        <p:spPr>
          <a:xfrm rot="16200000">
            <a:off x="71230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334D8C-03EC-2DC4-1601-95B3002B2199}"/>
              </a:ext>
            </a:extLst>
          </p:cNvPr>
          <p:cNvCxnSpPr>
            <a:cxnSpLocks/>
          </p:cNvCxnSpPr>
          <p:nvPr/>
        </p:nvCxnSpPr>
        <p:spPr>
          <a:xfrm rot="16200000">
            <a:off x="63927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FEC9641-D255-B579-0D74-325975CC3B69}"/>
              </a:ext>
            </a:extLst>
          </p:cNvPr>
          <p:cNvCxnSpPr>
            <a:cxnSpLocks/>
          </p:cNvCxnSpPr>
          <p:nvPr/>
        </p:nvCxnSpPr>
        <p:spPr>
          <a:xfrm rot="16200000">
            <a:off x="6152375"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4B75115-3137-C96B-82AA-2048F2B78ADE}"/>
              </a:ext>
            </a:extLst>
          </p:cNvPr>
          <p:cNvCxnSpPr>
            <a:cxnSpLocks/>
          </p:cNvCxnSpPr>
          <p:nvPr/>
        </p:nvCxnSpPr>
        <p:spPr>
          <a:xfrm rot="16200000">
            <a:off x="736750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DF14443-0B81-99EA-2A17-07F0C046FE25}"/>
              </a:ext>
            </a:extLst>
          </p:cNvPr>
          <p:cNvCxnSpPr>
            <a:cxnSpLocks/>
          </p:cNvCxnSpPr>
          <p:nvPr/>
        </p:nvCxnSpPr>
        <p:spPr>
          <a:xfrm rot="16200000">
            <a:off x="76151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04CDE4D-20CF-035F-11BA-1922C30E5BCA}"/>
              </a:ext>
            </a:extLst>
          </p:cNvPr>
          <p:cNvCxnSpPr>
            <a:cxnSpLocks/>
          </p:cNvCxnSpPr>
          <p:nvPr/>
        </p:nvCxnSpPr>
        <p:spPr>
          <a:xfrm rot="16200000">
            <a:off x="78532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9DB93B6-B1CF-8643-3D78-9C0EE3279B50}"/>
              </a:ext>
            </a:extLst>
          </p:cNvPr>
          <p:cNvCxnSpPr>
            <a:cxnSpLocks/>
          </p:cNvCxnSpPr>
          <p:nvPr/>
        </p:nvCxnSpPr>
        <p:spPr>
          <a:xfrm rot="16200000">
            <a:off x="80945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AF95FBE-A3DC-8E04-692A-01709EEA7923}"/>
              </a:ext>
            </a:extLst>
          </p:cNvPr>
          <p:cNvCxnSpPr>
            <a:cxnSpLocks/>
          </p:cNvCxnSpPr>
          <p:nvPr/>
        </p:nvCxnSpPr>
        <p:spPr>
          <a:xfrm rot="16200000">
            <a:off x="83517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B0C7472-11B1-929E-D377-3A6C11E9F9B1}"/>
              </a:ext>
            </a:extLst>
          </p:cNvPr>
          <p:cNvCxnSpPr>
            <a:cxnSpLocks/>
          </p:cNvCxnSpPr>
          <p:nvPr/>
        </p:nvCxnSpPr>
        <p:spPr>
          <a:xfrm rot="16200000">
            <a:off x="85930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6E57DC7-4B7B-4750-2A5C-A043FCC78162}"/>
              </a:ext>
            </a:extLst>
          </p:cNvPr>
          <p:cNvCxnSpPr>
            <a:cxnSpLocks/>
          </p:cNvCxnSpPr>
          <p:nvPr/>
        </p:nvCxnSpPr>
        <p:spPr>
          <a:xfrm rot="16200000">
            <a:off x="88375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D0DBF80-7B20-5C16-5030-FCE70046CB79}"/>
              </a:ext>
            </a:extLst>
          </p:cNvPr>
          <p:cNvCxnSpPr>
            <a:cxnSpLocks/>
          </p:cNvCxnSpPr>
          <p:nvPr/>
        </p:nvCxnSpPr>
        <p:spPr>
          <a:xfrm rot="16200000">
            <a:off x="90788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54B86A6-C31E-8813-E963-54B9C8674C85}"/>
              </a:ext>
            </a:extLst>
          </p:cNvPr>
          <p:cNvCxnSpPr>
            <a:cxnSpLocks/>
          </p:cNvCxnSpPr>
          <p:nvPr/>
        </p:nvCxnSpPr>
        <p:spPr>
          <a:xfrm rot="16200000">
            <a:off x="93296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2529915-296D-17FC-EE8B-AED5AC28E5BA}"/>
              </a:ext>
            </a:extLst>
          </p:cNvPr>
          <p:cNvCxnSpPr>
            <a:cxnSpLocks/>
          </p:cNvCxnSpPr>
          <p:nvPr/>
        </p:nvCxnSpPr>
        <p:spPr>
          <a:xfrm rot="16200000">
            <a:off x="95709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0C73926-15C3-0420-05DF-3B37A3D5A9CE}"/>
              </a:ext>
            </a:extLst>
          </p:cNvPr>
          <p:cNvCxnSpPr>
            <a:cxnSpLocks/>
          </p:cNvCxnSpPr>
          <p:nvPr/>
        </p:nvCxnSpPr>
        <p:spPr>
          <a:xfrm rot="16200000">
            <a:off x="98122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3E5C1FF-433D-DC75-273D-51370C39D4CF}"/>
              </a:ext>
            </a:extLst>
          </p:cNvPr>
          <p:cNvCxnSpPr>
            <a:cxnSpLocks/>
          </p:cNvCxnSpPr>
          <p:nvPr/>
        </p:nvCxnSpPr>
        <p:spPr>
          <a:xfrm rot="16200000">
            <a:off x="103075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A512A2BE-FAA6-2618-D353-DC9A3981A3FC}"/>
              </a:ext>
            </a:extLst>
          </p:cNvPr>
          <p:cNvSpPr txBox="1"/>
          <p:nvPr/>
        </p:nvSpPr>
        <p:spPr>
          <a:xfrm>
            <a:off x="68392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15</a:t>
            </a:r>
          </a:p>
        </p:txBody>
      </p:sp>
      <p:sp>
        <p:nvSpPr>
          <p:cNvPr id="55" name="TextBox 54">
            <a:extLst>
              <a:ext uri="{FF2B5EF4-FFF2-40B4-BE49-F238E27FC236}">
                <a16:creationId xmlns:a16="http://schemas.microsoft.com/office/drawing/2014/main" id="{BE21922D-081A-C664-D8B4-9AB89EAC8680}"/>
              </a:ext>
            </a:extLst>
          </p:cNvPr>
          <p:cNvSpPr txBox="1"/>
          <p:nvPr/>
        </p:nvSpPr>
        <p:spPr>
          <a:xfrm>
            <a:off x="6114581"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56" name="TextBox 55">
            <a:extLst>
              <a:ext uri="{FF2B5EF4-FFF2-40B4-BE49-F238E27FC236}">
                <a16:creationId xmlns:a16="http://schemas.microsoft.com/office/drawing/2014/main" id="{E3464878-7093-44BD-2C99-E972DE793632}"/>
              </a:ext>
            </a:extLst>
          </p:cNvPr>
          <p:cNvSpPr txBox="1"/>
          <p:nvPr/>
        </p:nvSpPr>
        <p:spPr>
          <a:xfrm>
            <a:off x="6352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a:t>
            </a:r>
          </a:p>
        </p:txBody>
      </p:sp>
      <p:sp>
        <p:nvSpPr>
          <p:cNvPr id="57" name="TextBox 56">
            <a:extLst>
              <a:ext uri="{FF2B5EF4-FFF2-40B4-BE49-F238E27FC236}">
                <a16:creationId xmlns:a16="http://schemas.microsoft.com/office/drawing/2014/main" id="{EAB33AC0-7EDB-AEC1-B78B-D896F7CF8F78}"/>
              </a:ext>
            </a:extLst>
          </p:cNvPr>
          <p:cNvSpPr txBox="1"/>
          <p:nvPr/>
        </p:nvSpPr>
        <p:spPr>
          <a:xfrm>
            <a:off x="6606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10</a:t>
            </a:r>
          </a:p>
        </p:txBody>
      </p:sp>
      <p:sp>
        <p:nvSpPr>
          <p:cNvPr id="58" name="TextBox 57">
            <a:extLst>
              <a:ext uri="{FF2B5EF4-FFF2-40B4-BE49-F238E27FC236}">
                <a16:creationId xmlns:a16="http://schemas.microsoft.com/office/drawing/2014/main" id="{55AAE6ED-4BF6-751A-E428-7DCC56EE63FF}"/>
              </a:ext>
            </a:extLst>
          </p:cNvPr>
          <p:cNvSpPr txBox="1"/>
          <p:nvPr/>
        </p:nvSpPr>
        <p:spPr>
          <a:xfrm>
            <a:off x="70869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20</a:t>
            </a:r>
          </a:p>
        </p:txBody>
      </p:sp>
      <p:sp>
        <p:nvSpPr>
          <p:cNvPr id="59" name="TextBox 58">
            <a:extLst>
              <a:ext uri="{FF2B5EF4-FFF2-40B4-BE49-F238E27FC236}">
                <a16:creationId xmlns:a16="http://schemas.microsoft.com/office/drawing/2014/main" id="{E1028D87-12C4-2028-DF96-A9EB2036AFBF}"/>
              </a:ext>
            </a:extLst>
          </p:cNvPr>
          <p:cNvSpPr txBox="1"/>
          <p:nvPr/>
        </p:nvSpPr>
        <p:spPr>
          <a:xfrm>
            <a:off x="73250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25</a:t>
            </a:r>
          </a:p>
        </p:txBody>
      </p:sp>
      <p:sp>
        <p:nvSpPr>
          <p:cNvPr id="60" name="TextBox 59">
            <a:extLst>
              <a:ext uri="{FF2B5EF4-FFF2-40B4-BE49-F238E27FC236}">
                <a16:creationId xmlns:a16="http://schemas.microsoft.com/office/drawing/2014/main" id="{3FE9DBE3-9DA2-A6B5-C170-4B355A101AD0}"/>
              </a:ext>
            </a:extLst>
          </p:cNvPr>
          <p:cNvSpPr txBox="1"/>
          <p:nvPr/>
        </p:nvSpPr>
        <p:spPr>
          <a:xfrm>
            <a:off x="75822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30</a:t>
            </a:r>
          </a:p>
        </p:txBody>
      </p:sp>
      <p:sp>
        <p:nvSpPr>
          <p:cNvPr id="61" name="TextBox 60">
            <a:extLst>
              <a:ext uri="{FF2B5EF4-FFF2-40B4-BE49-F238E27FC236}">
                <a16:creationId xmlns:a16="http://schemas.microsoft.com/office/drawing/2014/main" id="{12C48DED-4360-8170-40EF-4AF8DDF557F0}"/>
              </a:ext>
            </a:extLst>
          </p:cNvPr>
          <p:cNvSpPr txBox="1"/>
          <p:nvPr/>
        </p:nvSpPr>
        <p:spPr>
          <a:xfrm>
            <a:off x="78203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35</a:t>
            </a:r>
          </a:p>
        </p:txBody>
      </p:sp>
      <p:sp>
        <p:nvSpPr>
          <p:cNvPr id="62" name="TextBox 61">
            <a:extLst>
              <a:ext uri="{FF2B5EF4-FFF2-40B4-BE49-F238E27FC236}">
                <a16:creationId xmlns:a16="http://schemas.microsoft.com/office/drawing/2014/main" id="{54E00019-D6B3-09DB-6476-06B1E6DE579D}"/>
              </a:ext>
            </a:extLst>
          </p:cNvPr>
          <p:cNvSpPr txBox="1"/>
          <p:nvPr/>
        </p:nvSpPr>
        <p:spPr>
          <a:xfrm>
            <a:off x="80616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40</a:t>
            </a:r>
          </a:p>
        </p:txBody>
      </p:sp>
      <p:sp>
        <p:nvSpPr>
          <p:cNvPr id="63" name="TextBox 62">
            <a:extLst>
              <a:ext uri="{FF2B5EF4-FFF2-40B4-BE49-F238E27FC236}">
                <a16:creationId xmlns:a16="http://schemas.microsoft.com/office/drawing/2014/main" id="{D74820DF-DFF8-1608-740B-402A140AF3DC}"/>
              </a:ext>
            </a:extLst>
          </p:cNvPr>
          <p:cNvSpPr txBox="1"/>
          <p:nvPr/>
        </p:nvSpPr>
        <p:spPr>
          <a:xfrm>
            <a:off x="83124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45</a:t>
            </a:r>
          </a:p>
        </p:txBody>
      </p:sp>
      <p:sp>
        <p:nvSpPr>
          <p:cNvPr id="64" name="TextBox 63">
            <a:extLst>
              <a:ext uri="{FF2B5EF4-FFF2-40B4-BE49-F238E27FC236}">
                <a16:creationId xmlns:a16="http://schemas.microsoft.com/office/drawing/2014/main" id="{D84EFE0F-D952-E01F-B531-185A1604EDFF}"/>
              </a:ext>
            </a:extLst>
          </p:cNvPr>
          <p:cNvSpPr txBox="1"/>
          <p:nvPr/>
        </p:nvSpPr>
        <p:spPr>
          <a:xfrm>
            <a:off x="85569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50</a:t>
            </a:r>
          </a:p>
        </p:txBody>
      </p:sp>
      <p:sp>
        <p:nvSpPr>
          <p:cNvPr id="65" name="TextBox 64">
            <a:extLst>
              <a:ext uri="{FF2B5EF4-FFF2-40B4-BE49-F238E27FC236}">
                <a16:creationId xmlns:a16="http://schemas.microsoft.com/office/drawing/2014/main" id="{B0278CC1-4F1F-866C-FBEF-74E8539F6D50}"/>
              </a:ext>
            </a:extLst>
          </p:cNvPr>
          <p:cNvSpPr txBox="1"/>
          <p:nvPr/>
        </p:nvSpPr>
        <p:spPr>
          <a:xfrm>
            <a:off x="88046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55</a:t>
            </a:r>
          </a:p>
        </p:txBody>
      </p:sp>
      <p:sp>
        <p:nvSpPr>
          <p:cNvPr id="66" name="TextBox 65">
            <a:extLst>
              <a:ext uri="{FF2B5EF4-FFF2-40B4-BE49-F238E27FC236}">
                <a16:creationId xmlns:a16="http://schemas.microsoft.com/office/drawing/2014/main" id="{DEDBB59F-60C5-AFE6-CA28-83F9AEB79B80}"/>
              </a:ext>
            </a:extLst>
          </p:cNvPr>
          <p:cNvSpPr txBox="1"/>
          <p:nvPr/>
        </p:nvSpPr>
        <p:spPr>
          <a:xfrm>
            <a:off x="6027743" y="4423288"/>
            <a:ext cx="70532"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0</a:t>
            </a:r>
          </a:p>
        </p:txBody>
      </p:sp>
      <p:sp>
        <p:nvSpPr>
          <p:cNvPr id="67" name="TextBox 66">
            <a:extLst>
              <a:ext uri="{FF2B5EF4-FFF2-40B4-BE49-F238E27FC236}">
                <a16:creationId xmlns:a16="http://schemas.microsoft.com/office/drawing/2014/main" id="{3B108F8B-1890-FD5A-0F05-8C4459F471F3}"/>
              </a:ext>
            </a:extLst>
          </p:cNvPr>
          <p:cNvSpPr txBox="1"/>
          <p:nvPr/>
        </p:nvSpPr>
        <p:spPr>
          <a:xfrm>
            <a:off x="102651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85</a:t>
            </a:r>
          </a:p>
        </p:txBody>
      </p:sp>
      <p:sp>
        <p:nvSpPr>
          <p:cNvPr id="68" name="TextBox 67">
            <a:extLst>
              <a:ext uri="{FF2B5EF4-FFF2-40B4-BE49-F238E27FC236}">
                <a16:creationId xmlns:a16="http://schemas.microsoft.com/office/drawing/2014/main" id="{2A864902-CB0F-9ECF-569A-8832B805630E}"/>
              </a:ext>
            </a:extLst>
          </p:cNvPr>
          <p:cNvSpPr txBox="1"/>
          <p:nvPr/>
        </p:nvSpPr>
        <p:spPr>
          <a:xfrm>
            <a:off x="100269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80</a:t>
            </a:r>
          </a:p>
        </p:txBody>
      </p:sp>
      <p:sp>
        <p:nvSpPr>
          <p:cNvPr id="69" name="TextBox 68">
            <a:extLst>
              <a:ext uri="{FF2B5EF4-FFF2-40B4-BE49-F238E27FC236}">
                <a16:creationId xmlns:a16="http://schemas.microsoft.com/office/drawing/2014/main" id="{CF95C7DD-F035-42E2-9979-0F623CD4099A}"/>
              </a:ext>
            </a:extLst>
          </p:cNvPr>
          <p:cNvSpPr txBox="1"/>
          <p:nvPr/>
        </p:nvSpPr>
        <p:spPr>
          <a:xfrm>
            <a:off x="97761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75</a:t>
            </a:r>
          </a:p>
        </p:txBody>
      </p:sp>
      <p:sp>
        <p:nvSpPr>
          <p:cNvPr id="70" name="TextBox 69">
            <a:extLst>
              <a:ext uri="{FF2B5EF4-FFF2-40B4-BE49-F238E27FC236}">
                <a16:creationId xmlns:a16="http://schemas.microsoft.com/office/drawing/2014/main" id="{048FA8D6-B3A7-E64D-88FF-289B840EFE4D}"/>
              </a:ext>
            </a:extLst>
          </p:cNvPr>
          <p:cNvSpPr txBox="1"/>
          <p:nvPr/>
        </p:nvSpPr>
        <p:spPr>
          <a:xfrm>
            <a:off x="9538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70</a:t>
            </a:r>
          </a:p>
        </p:txBody>
      </p:sp>
      <p:sp>
        <p:nvSpPr>
          <p:cNvPr id="71" name="TextBox 70">
            <a:extLst>
              <a:ext uri="{FF2B5EF4-FFF2-40B4-BE49-F238E27FC236}">
                <a16:creationId xmlns:a16="http://schemas.microsoft.com/office/drawing/2014/main" id="{C1B2DD6E-6164-7203-5842-7694E6CB46A1}"/>
              </a:ext>
            </a:extLst>
          </p:cNvPr>
          <p:cNvSpPr txBox="1"/>
          <p:nvPr/>
        </p:nvSpPr>
        <p:spPr>
          <a:xfrm>
            <a:off x="9284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65</a:t>
            </a:r>
          </a:p>
        </p:txBody>
      </p:sp>
      <p:sp>
        <p:nvSpPr>
          <p:cNvPr id="72" name="TextBox 71">
            <a:extLst>
              <a:ext uri="{FF2B5EF4-FFF2-40B4-BE49-F238E27FC236}">
                <a16:creationId xmlns:a16="http://schemas.microsoft.com/office/drawing/2014/main" id="{6432490F-1211-18A8-C69F-88195C447696}"/>
              </a:ext>
            </a:extLst>
          </p:cNvPr>
          <p:cNvSpPr txBox="1"/>
          <p:nvPr/>
        </p:nvSpPr>
        <p:spPr>
          <a:xfrm>
            <a:off x="90459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60</a:t>
            </a:r>
          </a:p>
        </p:txBody>
      </p:sp>
      <p:sp>
        <p:nvSpPr>
          <p:cNvPr id="74" name="Oval 73">
            <a:extLst>
              <a:ext uri="{FF2B5EF4-FFF2-40B4-BE49-F238E27FC236}">
                <a16:creationId xmlns:a16="http://schemas.microsoft.com/office/drawing/2014/main" id="{4E694265-C26B-8EDB-3B53-D66EEFD0D132}"/>
              </a:ext>
            </a:extLst>
          </p:cNvPr>
          <p:cNvSpPr/>
          <p:nvPr/>
        </p:nvSpPr>
        <p:spPr>
          <a:xfrm>
            <a:off x="7120237" y="3616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5" name="Oval 74">
            <a:extLst>
              <a:ext uri="{FF2B5EF4-FFF2-40B4-BE49-F238E27FC236}">
                <a16:creationId xmlns:a16="http://schemas.microsoft.com/office/drawing/2014/main" id="{4E84D3A2-B24E-E9E5-3127-BB5683E10615}"/>
              </a:ext>
            </a:extLst>
          </p:cNvPr>
          <p:cNvSpPr/>
          <p:nvPr/>
        </p:nvSpPr>
        <p:spPr>
          <a:xfrm>
            <a:off x="6872587" y="29500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6" name="Oval 75">
            <a:extLst>
              <a:ext uri="{FF2B5EF4-FFF2-40B4-BE49-F238E27FC236}">
                <a16:creationId xmlns:a16="http://schemas.microsoft.com/office/drawing/2014/main" id="{DE47F64F-7AA7-0B03-3F6C-598EE248A1B7}"/>
              </a:ext>
            </a:extLst>
          </p:cNvPr>
          <p:cNvSpPr/>
          <p:nvPr/>
        </p:nvSpPr>
        <p:spPr>
          <a:xfrm>
            <a:off x="6628112" y="36676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7" name="Oval 76">
            <a:extLst>
              <a:ext uri="{FF2B5EF4-FFF2-40B4-BE49-F238E27FC236}">
                <a16:creationId xmlns:a16="http://schemas.microsoft.com/office/drawing/2014/main" id="{5BF72F54-FD7C-041F-DFE3-AD646E710C52}"/>
              </a:ext>
            </a:extLst>
          </p:cNvPr>
          <p:cNvSpPr/>
          <p:nvPr/>
        </p:nvSpPr>
        <p:spPr>
          <a:xfrm>
            <a:off x="6383637" y="4378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8" name="Oval 77">
            <a:extLst>
              <a:ext uri="{FF2B5EF4-FFF2-40B4-BE49-F238E27FC236}">
                <a16:creationId xmlns:a16="http://schemas.microsoft.com/office/drawing/2014/main" id="{210C2493-5140-CF29-FBC6-A96431229FE5}"/>
              </a:ext>
            </a:extLst>
          </p:cNvPr>
          <p:cNvSpPr/>
          <p:nvPr/>
        </p:nvSpPr>
        <p:spPr>
          <a:xfrm>
            <a:off x="7361537" y="3994663"/>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9" name="Oval 78">
            <a:extLst>
              <a:ext uri="{FF2B5EF4-FFF2-40B4-BE49-F238E27FC236}">
                <a16:creationId xmlns:a16="http://schemas.microsoft.com/office/drawing/2014/main" id="{01FCD9D1-D99F-3841-3299-1CEA530A247A}"/>
              </a:ext>
            </a:extLst>
          </p:cNvPr>
          <p:cNvSpPr/>
          <p:nvPr/>
        </p:nvSpPr>
        <p:spPr>
          <a:xfrm>
            <a:off x="7609187" y="41692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0" name="Oval 79">
            <a:extLst>
              <a:ext uri="{FF2B5EF4-FFF2-40B4-BE49-F238E27FC236}">
                <a16:creationId xmlns:a16="http://schemas.microsoft.com/office/drawing/2014/main" id="{9E359A08-BDE5-CC74-536D-461A7F855FCC}"/>
              </a:ext>
            </a:extLst>
          </p:cNvPr>
          <p:cNvSpPr/>
          <p:nvPr/>
        </p:nvSpPr>
        <p:spPr>
          <a:xfrm>
            <a:off x="7847312" y="42899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1" name="Oval 80">
            <a:extLst>
              <a:ext uri="{FF2B5EF4-FFF2-40B4-BE49-F238E27FC236}">
                <a16:creationId xmlns:a16="http://schemas.microsoft.com/office/drawing/2014/main" id="{5022A657-8F15-8169-28F4-F522B2266F02}"/>
              </a:ext>
            </a:extLst>
          </p:cNvPr>
          <p:cNvSpPr/>
          <p:nvPr/>
        </p:nvSpPr>
        <p:spPr>
          <a:xfrm>
            <a:off x="8098137" y="43724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4" name="Freeform 83">
            <a:extLst>
              <a:ext uri="{FF2B5EF4-FFF2-40B4-BE49-F238E27FC236}">
                <a16:creationId xmlns:a16="http://schemas.microsoft.com/office/drawing/2014/main" id="{10E62DF8-3A56-1288-DC1A-013F6E84AC8B}"/>
              </a:ext>
            </a:extLst>
          </p:cNvPr>
          <p:cNvSpPr/>
          <p:nvPr/>
        </p:nvSpPr>
        <p:spPr>
          <a:xfrm>
            <a:off x="6421514" y="2983101"/>
            <a:ext cx="2002441" cy="1486696"/>
          </a:xfrm>
          <a:custGeom>
            <a:avLst/>
            <a:gdLst>
              <a:gd name="connsiteX0" fmla="*/ 0 w 2002441"/>
              <a:gd name="connsiteY0" fmla="*/ 1433324 h 1486696"/>
              <a:gd name="connsiteX1" fmla="*/ 247650 w 2002441"/>
              <a:gd name="connsiteY1" fmla="*/ 722124 h 1486696"/>
              <a:gd name="connsiteX2" fmla="*/ 422275 w 2002441"/>
              <a:gd name="connsiteY2" fmla="*/ 96649 h 1486696"/>
              <a:gd name="connsiteX3" fmla="*/ 514350 w 2002441"/>
              <a:gd name="connsiteY3" fmla="*/ 14099 h 1486696"/>
              <a:gd name="connsiteX4" fmla="*/ 600075 w 2002441"/>
              <a:gd name="connsiteY4" fmla="*/ 220474 h 1486696"/>
              <a:gd name="connsiteX5" fmla="*/ 730250 w 2002441"/>
              <a:gd name="connsiteY5" fmla="*/ 674499 h 1486696"/>
              <a:gd name="connsiteX6" fmla="*/ 968375 w 2002441"/>
              <a:gd name="connsiteY6" fmla="*/ 1049149 h 1486696"/>
              <a:gd name="connsiteX7" fmla="*/ 1228725 w 2002441"/>
              <a:gd name="connsiteY7" fmla="*/ 1223774 h 1486696"/>
              <a:gd name="connsiteX8" fmla="*/ 1463675 w 2002441"/>
              <a:gd name="connsiteY8" fmla="*/ 1353949 h 1486696"/>
              <a:gd name="connsiteX9" fmla="*/ 1739900 w 2002441"/>
              <a:gd name="connsiteY9" fmla="*/ 1433324 h 1486696"/>
              <a:gd name="connsiteX10" fmla="*/ 1984375 w 2002441"/>
              <a:gd name="connsiteY10" fmla="*/ 1484124 h 1486696"/>
              <a:gd name="connsiteX11" fmla="*/ 1965325 w 2002441"/>
              <a:gd name="connsiteY11" fmla="*/ 1474599 h 14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2441" h="1486696">
                <a:moveTo>
                  <a:pt x="0" y="1433324"/>
                </a:moveTo>
                <a:cubicBezTo>
                  <a:pt x="88635" y="1189113"/>
                  <a:pt x="177271" y="944903"/>
                  <a:pt x="247650" y="722124"/>
                </a:cubicBezTo>
                <a:cubicBezTo>
                  <a:pt x="318029" y="499345"/>
                  <a:pt x="377825" y="214653"/>
                  <a:pt x="422275" y="96649"/>
                </a:cubicBezTo>
                <a:cubicBezTo>
                  <a:pt x="466725" y="-21355"/>
                  <a:pt x="484717" y="-6538"/>
                  <a:pt x="514350" y="14099"/>
                </a:cubicBezTo>
                <a:cubicBezTo>
                  <a:pt x="543983" y="34736"/>
                  <a:pt x="564092" y="110407"/>
                  <a:pt x="600075" y="220474"/>
                </a:cubicBezTo>
                <a:cubicBezTo>
                  <a:pt x="636058" y="330541"/>
                  <a:pt x="668867" y="536386"/>
                  <a:pt x="730250" y="674499"/>
                </a:cubicBezTo>
                <a:cubicBezTo>
                  <a:pt x="791633" y="812612"/>
                  <a:pt x="885296" y="957603"/>
                  <a:pt x="968375" y="1049149"/>
                </a:cubicBezTo>
                <a:cubicBezTo>
                  <a:pt x="1051454" y="1140695"/>
                  <a:pt x="1146175" y="1172974"/>
                  <a:pt x="1228725" y="1223774"/>
                </a:cubicBezTo>
                <a:cubicBezTo>
                  <a:pt x="1311275" y="1274574"/>
                  <a:pt x="1378479" y="1319024"/>
                  <a:pt x="1463675" y="1353949"/>
                </a:cubicBezTo>
                <a:cubicBezTo>
                  <a:pt x="1548871" y="1388874"/>
                  <a:pt x="1653117" y="1411628"/>
                  <a:pt x="1739900" y="1433324"/>
                </a:cubicBezTo>
                <a:cubicBezTo>
                  <a:pt x="1826683" y="1455020"/>
                  <a:pt x="1946804" y="1477245"/>
                  <a:pt x="1984375" y="1484124"/>
                </a:cubicBezTo>
                <a:cubicBezTo>
                  <a:pt x="2021946" y="1491003"/>
                  <a:pt x="1993635" y="1482801"/>
                  <a:pt x="1965325" y="1474599"/>
                </a:cubicBez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cxnSp>
        <p:nvCxnSpPr>
          <p:cNvPr id="86" name="Straight Connector 85">
            <a:extLst>
              <a:ext uri="{FF2B5EF4-FFF2-40B4-BE49-F238E27FC236}">
                <a16:creationId xmlns:a16="http://schemas.microsoft.com/office/drawing/2014/main" id="{4D4A3280-54A0-9356-F86A-CB660FF408B1}"/>
              </a:ext>
            </a:extLst>
          </p:cNvPr>
          <p:cNvCxnSpPr>
            <a:cxnSpLocks/>
          </p:cNvCxnSpPr>
          <p:nvPr/>
        </p:nvCxnSpPr>
        <p:spPr>
          <a:xfrm>
            <a:off x="9701618" y="2652969"/>
            <a:ext cx="216000"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Oval 82">
            <a:extLst>
              <a:ext uri="{FF2B5EF4-FFF2-40B4-BE49-F238E27FC236}">
                <a16:creationId xmlns:a16="http://schemas.microsoft.com/office/drawing/2014/main" id="{12482D0A-CDB9-75B5-B8A0-B6702761695B}"/>
              </a:ext>
            </a:extLst>
          </p:cNvPr>
          <p:cNvSpPr/>
          <p:nvPr/>
        </p:nvSpPr>
        <p:spPr>
          <a:xfrm>
            <a:off x="9771630" y="2614981"/>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7" name="TextBox 86">
            <a:extLst>
              <a:ext uri="{FF2B5EF4-FFF2-40B4-BE49-F238E27FC236}">
                <a16:creationId xmlns:a16="http://schemas.microsoft.com/office/drawing/2014/main" id="{D2238E63-5B9A-8F17-C9F5-0982E469B047}"/>
              </a:ext>
            </a:extLst>
          </p:cNvPr>
          <p:cNvSpPr txBox="1"/>
          <p:nvPr/>
        </p:nvSpPr>
        <p:spPr>
          <a:xfrm>
            <a:off x="9973466" y="257602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Males</a:t>
            </a:r>
          </a:p>
        </p:txBody>
      </p:sp>
      <p:cxnSp>
        <p:nvCxnSpPr>
          <p:cNvPr id="88" name="Straight Connector 87">
            <a:extLst>
              <a:ext uri="{FF2B5EF4-FFF2-40B4-BE49-F238E27FC236}">
                <a16:creationId xmlns:a16="http://schemas.microsoft.com/office/drawing/2014/main" id="{1820F73D-0899-8E3E-63BE-BB13AE34A8F2}"/>
              </a:ext>
            </a:extLst>
          </p:cNvPr>
          <p:cNvCxnSpPr>
            <a:cxnSpLocks/>
          </p:cNvCxnSpPr>
          <p:nvPr/>
        </p:nvCxnSpPr>
        <p:spPr>
          <a:xfrm>
            <a:off x="9701618" y="2849819"/>
            <a:ext cx="216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E01BA3AE-CB57-DB93-1F69-9372308A3ADA}"/>
              </a:ext>
            </a:extLst>
          </p:cNvPr>
          <p:cNvSpPr/>
          <p:nvPr/>
        </p:nvSpPr>
        <p:spPr>
          <a:xfrm>
            <a:off x="9771630" y="2811831"/>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0" name="TextBox 89">
            <a:extLst>
              <a:ext uri="{FF2B5EF4-FFF2-40B4-BE49-F238E27FC236}">
                <a16:creationId xmlns:a16="http://schemas.microsoft.com/office/drawing/2014/main" id="{311693F0-AAF5-8697-1E26-DD664A2723EE}"/>
              </a:ext>
            </a:extLst>
          </p:cNvPr>
          <p:cNvSpPr txBox="1"/>
          <p:nvPr/>
        </p:nvSpPr>
        <p:spPr>
          <a:xfrm>
            <a:off x="9973466" y="277287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Females</a:t>
            </a:r>
          </a:p>
        </p:txBody>
      </p:sp>
      <p:sp>
        <p:nvSpPr>
          <p:cNvPr id="91" name="Oval 90">
            <a:extLst>
              <a:ext uri="{FF2B5EF4-FFF2-40B4-BE49-F238E27FC236}">
                <a16:creationId xmlns:a16="http://schemas.microsoft.com/office/drawing/2014/main" id="{06C33831-9272-5E26-D660-8FF53A71F6BA}"/>
              </a:ext>
            </a:extLst>
          </p:cNvPr>
          <p:cNvSpPr/>
          <p:nvPr/>
        </p:nvSpPr>
        <p:spPr>
          <a:xfrm>
            <a:off x="10053937" y="44740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2" name="Oval 91">
            <a:extLst>
              <a:ext uri="{FF2B5EF4-FFF2-40B4-BE49-F238E27FC236}">
                <a16:creationId xmlns:a16="http://schemas.microsoft.com/office/drawing/2014/main" id="{2AE51089-5090-9FDC-FDBA-3D004BF91F6D}"/>
              </a:ext>
            </a:extLst>
          </p:cNvPr>
          <p:cNvSpPr/>
          <p:nvPr/>
        </p:nvSpPr>
        <p:spPr>
          <a:xfrm>
            <a:off x="981263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4" name="Oval 93">
            <a:extLst>
              <a:ext uri="{FF2B5EF4-FFF2-40B4-BE49-F238E27FC236}">
                <a16:creationId xmlns:a16="http://schemas.microsoft.com/office/drawing/2014/main" id="{C0ACDDDF-261C-8B4E-6597-6949AEA46A0F}"/>
              </a:ext>
            </a:extLst>
          </p:cNvPr>
          <p:cNvSpPr/>
          <p:nvPr/>
        </p:nvSpPr>
        <p:spPr>
          <a:xfrm>
            <a:off x="956498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5" name="Oval 94">
            <a:extLst>
              <a:ext uri="{FF2B5EF4-FFF2-40B4-BE49-F238E27FC236}">
                <a16:creationId xmlns:a16="http://schemas.microsoft.com/office/drawing/2014/main" id="{355C3DAE-CAB5-7C12-9FCB-4CF32444157A}"/>
              </a:ext>
            </a:extLst>
          </p:cNvPr>
          <p:cNvSpPr/>
          <p:nvPr/>
        </p:nvSpPr>
        <p:spPr>
          <a:xfrm>
            <a:off x="9320512" y="44709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6" name="Oval 95">
            <a:extLst>
              <a:ext uri="{FF2B5EF4-FFF2-40B4-BE49-F238E27FC236}">
                <a16:creationId xmlns:a16="http://schemas.microsoft.com/office/drawing/2014/main" id="{03357390-E597-34C1-1B6E-721BBBCF66E9}"/>
              </a:ext>
            </a:extLst>
          </p:cNvPr>
          <p:cNvSpPr/>
          <p:nvPr/>
        </p:nvSpPr>
        <p:spPr>
          <a:xfrm>
            <a:off x="9072862" y="44582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7" name="Oval 96">
            <a:extLst>
              <a:ext uri="{FF2B5EF4-FFF2-40B4-BE49-F238E27FC236}">
                <a16:creationId xmlns:a16="http://schemas.microsoft.com/office/drawing/2014/main" id="{70B07B63-519A-22E5-04A3-782668E8F565}"/>
              </a:ext>
            </a:extLst>
          </p:cNvPr>
          <p:cNvSpPr/>
          <p:nvPr/>
        </p:nvSpPr>
        <p:spPr>
          <a:xfrm>
            <a:off x="8834737" y="4445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8" name="Oval 97">
            <a:extLst>
              <a:ext uri="{FF2B5EF4-FFF2-40B4-BE49-F238E27FC236}">
                <a16:creationId xmlns:a16="http://schemas.microsoft.com/office/drawing/2014/main" id="{4850FA53-5A37-D878-1158-21BDDB55B3D5}"/>
              </a:ext>
            </a:extLst>
          </p:cNvPr>
          <p:cNvSpPr/>
          <p:nvPr/>
        </p:nvSpPr>
        <p:spPr>
          <a:xfrm>
            <a:off x="8583912" y="4442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9" name="Oval 98">
            <a:extLst>
              <a:ext uri="{FF2B5EF4-FFF2-40B4-BE49-F238E27FC236}">
                <a16:creationId xmlns:a16="http://schemas.microsoft.com/office/drawing/2014/main" id="{5243A2FB-A18A-B727-0AF0-D2DC049D5965}"/>
              </a:ext>
            </a:extLst>
          </p:cNvPr>
          <p:cNvSpPr/>
          <p:nvPr/>
        </p:nvSpPr>
        <p:spPr>
          <a:xfrm>
            <a:off x="7609187" y="41311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0" name="Oval 99">
            <a:extLst>
              <a:ext uri="{FF2B5EF4-FFF2-40B4-BE49-F238E27FC236}">
                <a16:creationId xmlns:a16="http://schemas.microsoft.com/office/drawing/2014/main" id="{90B1ECC8-98F0-F0EA-44A6-3CE9C5D3DC39}"/>
              </a:ext>
            </a:extLst>
          </p:cNvPr>
          <p:cNvSpPr/>
          <p:nvPr/>
        </p:nvSpPr>
        <p:spPr>
          <a:xfrm>
            <a:off x="7361537" y="3937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1" name="Oval 100">
            <a:extLst>
              <a:ext uri="{FF2B5EF4-FFF2-40B4-BE49-F238E27FC236}">
                <a16:creationId xmlns:a16="http://schemas.microsoft.com/office/drawing/2014/main" id="{7583700E-B3F0-05B3-14E9-A1EA56FA74EF}"/>
              </a:ext>
            </a:extLst>
          </p:cNvPr>
          <p:cNvSpPr/>
          <p:nvPr/>
        </p:nvSpPr>
        <p:spPr>
          <a:xfrm>
            <a:off x="7120237" y="35025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2" name="Oval 101">
            <a:extLst>
              <a:ext uri="{FF2B5EF4-FFF2-40B4-BE49-F238E27FC236}">
                <a16:creationId xmlns:a16="http://schemas.microsoft.com/office/drawing/2014/main" id="{51BA7064-CCFF-DA04-7977-C650F448C842}"/>
              </a:ext>
            </a:extLst>
          </p:cNvPr>
          <p:cNvSpPr/>
          <p:nvPr/>
        </p:nvSpPr>
        <p:spPr>
          <a:xfrm>
            <a:off x="6872587" y="27659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3" name="Oval 102">
            <a:extLst>
              <a:ext uri="{FF2B5EF4-FFF2-40B4-BE49-F238E27FC236}">
                <a16:creationId xmlns:a16="http://schemas.microsoft.com/office/drawing/2014/main" id="{BFE348CA-7932-F0CC-4E5A-F8DB404550DD}"/>
              </a:ext>
            </a:extLst>
          </p:cNvPr>
          <p:cNvSpPr/>
          <p:nvPr/>
        </p:nvSpPr>
        <p:spPr>
          <a:xfrm>
            <a:off x="6628112" y="3553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5" name="Oval 104">
            <a:extLst>
              <a:ext uri="{FF2B5EF4-FFF2-40B4-BE49-F238E27FC236}">
                <a16:creationId xmlns:a16="http://schemas.microsoft.com/office/drawing/2014/main" id="{8643963C-F765-B280-C1FE-5CD37F0CD610}"/>
              </a:ext>
            </a:extLst>
          </p:cNvPr>
          <p:cNvSpPr/>
          <p:nvPr/>
        </p:nvSpPr>
        <p:spPr>
          <a:xfrm>
            <a:off x="6383637" y="43661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6" name="Oval 105">
            <a:extLst>
              <a:ext uri="{FF2B5EF4-FFF2-40B4-BE49-F238E27FC236}">
                <a16:creationId xmlns:a16="http://schemas.microsoft.com/office/drawing/2014/main" id="{76BD9CEB-4476-65EF-60DD-8D165B20C19F}"/>
              </a:ext>
            </a:extLst>
          </p:cNvPr>
          <p:cNvSpPr/>
          <p:nvPr/>
        </p:nvSpPr>
        <p:spPr>
          <a:xfrm>
            <a:off x="7847312" y="42740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7" name="Oval 106">
            <a:extLst>
              <a:ext uri="{FF2B5EF4-FFF2-40B4-BE49-F238E27FC236}">
                <a16:creationId xmlns:a16="http://schemas.microsoft.com/office/drawing/2014/main" id="{7724281A-5CD2-3F91-17F1-55C5BFE9DAFC}"/>
              </a:ext>
            </a:extLst>
          </p:cNvPr>
          <p:cNvSpPr/>
          <p:nvPr/>
        </p:nvSpPr>
        <p:spPr>
          <a:xfrm>
            <a:off x="8098137" y="4350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8" name="Oval 107">
            <a:extLst>
              <a:ext uri="{FF2B5EF4-FFF2-40B4-BE49-F238E27FC236}">
                <a16:creationId xmlns:a16="http://schemas.microsoft.com/office/drawing/2014/main" id="{E37CA1EC-91A8-A4BD-FCE9-BAE07D5B3CAD}"/>
              </a:ext>
            </a:extLst>
          </p:cNvPr>
          <p:cNvSpPr/>
          <p:nvPr/>
        </p:nvSpPr>
        <p:spPr>
          <a:xfrm>
            <a:off x="8345787" y="442560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2" name="Oval 81">
            <a:extLst>
              <a:ext uri="{FF2B5EF4-FFF2-40B4-BE49-F238E27FC236}">
                <a16:creationId xmlns:a16="http://schemas.microsoft.com/office/drawing/2014/main" id="{A33FA6C9-C3BA-C605-BC72-60507D69DFAB}"/>
              </a:ext>
            </a:extLst>
          </p:cNvPr>
          <p:cNvSpPr/>
          <p:nvPr/>
        </p:nvSpPr>
        <p:spPr>
          <a:xfrm>
            <a:off x="8345787" y="442040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9" name="Freeform 108">
            <a:extLst>
              <a:ext uri="{FF2B5EF4-FFF2-40B4-BE49-F238E27FC236}">
                <a16:creationId xmlns:a16="http://schemas.microsoft.com/office/drawing/2014/main" id="{D9B7A867-7A9B-41BA-86E2-0920DAD0B1C8}"/>
              </a:ext>
            </a:extLst>
          </p:cNvPr>
          <p:cNvSpPr/>
          <p:nvPr/>
        </p:nvSpPr>
        <p:spPr>
          <a:xfrm>
            <a:off x="6421514" y="2791460"/>
            <a:ext cx="3686175" cy="1720215"/>
          </a:xfrm>
          <a:custGeom>
            <a:avLst/>
            <a:gdLst>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654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019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6175" h="1720215">
                <a:moveTo>
                  <a:pt x="0" y="1615440"/>
                </a:moveTo>
                <a:cubicBezTo>
                  <a:pt x="90487" y="1332071"/>
                  <a:pt x="180975" y="1048702"/>
                  <a:pt x="250825" y="796290"/>
                </a:cubicBezTo>
                <a:cubicBezTo>
                  <a:pt x="320675" y="543877"/>
                  <a:pt x="375708" y="230082"/>
                  <a:pt x="419100" y="100965"/>
                </a:cubicBezTo>
                <a:cubicBezTo>
                  <a:pt x="462492" y="-28152"/>
                  <a:pt x="479954" y="-6985"/>
                  <a:pt x="511175" y="21590"/>
                </a:cubicBezTo>
                <a:cubicBezTo>
                  <a:pt x="542396" y="50165"/>
                  <a:pt x="569913" y="151236"/>
                  <a:pt x="606425" y="272415"/>
                </a:cubicBezTo>
                <a:cubicBezTo>
                  <a:pt x="642937" y="393594"/>
                  <a:pt x="668338" y="595207"/>
                  <a:pt x="730250" y="748665"/>
                </a:cubicBezTo>
                <a:cubicBezTo>
                  <a:pt x="792163" y="902123"/>
                  <a:pt x="893763" y="1088919"/>
                  <a:pt x="977900" y="1193165"/>
                </a:cubicBezTo>
                <a:cubicBezTo>
                  <a:pt x="1062037" y="1297411"/>
                  <a:pt x="1154113" y="1319636"/>
                  <a:pt x="1235075" y="1374140"/>
                </a:cubicBezTo>
                <a:cubicBezTo>
                  <a:pt x="1316037" y="1428644"/>
                  <a:pt x="1383242" y="1482619"/>
                  <a:pt x="1463675" y="1520190"/>
                </a:cubicBezTo>
                <a:cubicBezTo>
                  <a:pt x="1544108" y="1557761"/>
                  <a:pt x="1633008" y="1574694"/>
                  <a:pt x="1717675" y="1599565"/>
                </a:cubicBezTo>
                <a:cubicBezTo>
                  <a:pt x="1802342" y="1624436"/>
                  <a:pt x="1889654" y="1654069"/>
                  <a:pt x="1971675" y="1669415"/>
                </a:cubicBezTo>
                <a:cubicBezTo>
                  <a:pt x="2053696" y="1684761"/>
                  <a:pt x="2127779" y="1686348"/>
                  <a:pt x="2209800" y="1691640"/>
                </a:cubicBezTo>
                <a:cubicBezTo>
                  <a:pt x="2291821" y="1696932"/>
                  <a:pt x="2383367" y="1699048"/>
                  <a:pt x="2463800" y="1701165"/>
                </a:cubicBezTo>
                <a:cubicBezTo>
                  <a:pt x="2544233" y="1703282"/>
                  <a:pt x="2610908" y="1701165"/>
                  <a:pt x="2692400" y="1704340"/>
                </a:cubicBezTo>
                <a:cubicBezTo>
                  <a:pt x="2773892" y="1707515"/>
                  <a:pt x="2952750" y="1720215"/>
                  <a:pt x="2952750" y="1720215"/>
                </a:cubicBezTo>
                <a:lnTo>
                  <a:pt x="3686175" y="1717040"/>
                </a:lnTo>
              </a:path>
            </a:pathLst>
          </a:cu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10" name="Content Placeholder 1">
            <a:extLst>
              <a:ext uri="{FF2B5EF4-FFF2-40B4-BE49-F238E27FC236}">
                <a16:creationId xmlns:a16="http://schemas.microsoft.com/office/drawing/2014/main" id="{5FA15A40-27CC-E2CF-49D2-69342664C240}"/>
              </a:ext>
            </a:extLst>
          </p:cNvPr>
          <p:cNvSpPr txBox="1">
            <a:spLocks/>
          </p:cNvSpPr>
          <p:nvPr/>
        </p:nvSpPr>
        <p:spPr>
          <a:xfrm>
            <a:off x="7554826" y="187016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Acne vulgaris, 2010</a:t>
            </a:r>
          </a:p>
        </p:txBody>
      </p:sp>
    </p:spTree>
    <p:extLst>
      <p:ext uri="{BB962C8B-B14F-4D97-AF65-F5344CB8AC3E}">
        <p14:creationId xmlns:p14="http://schemas.microsoft.com/office/powerpoint/2010/main" val="24788561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C0D3-ED93-3762-C75D-D1362B3DF53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79EA209-336A-2999-374A-70FDFB62AFE4}"/>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How familiar are you with the key pathogenic factors in the development of acne vulgaris?</a:t>
            </a:r>
            <a:endParaRPr lang="en-GB" sz="2000" noProof="0" dirty="0"/>
          </a:p>
        </p:txBody>
      </p:sp>
      <p:sp>
        <p:nvSpPr>
          <p:cNvPr id="5" name="Slide Number Placeholder 4">
            <a:extLst>
              <a:ext uri="{FF2B5EF4-FFF2-40B4-BE49-F238E27FC236}">
                <a16:creationId xmlns:a16="http://schemas.microsoft.com/office/drawing/2014/main" id="{103499BF-6802-BB43-34CC-D637494F0685}"/>
              </a:ext>
            </a:extLst>
          </p:cNvPr>
          <p:cNvSpPr>
            <a:spLocks noGrp="1"/>
          </p:cNvSpPr>
          <p:nvPr>
            <p:ph type="sldNum" sz="quarter" idx="4"/>
          </p:nvPr>
        </p:nvSpPr>
        <p:spPr/>
        <p:txBody>
          <a:bodyPr/>
          <a:lstStyle/>
          <a:p>
            <a:fld id="{FCE43C0F-8A7B-3A4B-9DB5-B3472E36E833}" type="slidenum">
              <a:rPr lang="en-GB" noProof="0" smtClean="0"/>
              <a:pPr/>
              <a:t>11</a:t>
            </a:fld>
            <a:endParaRPr lang="en-GB" noProof="0" dirty="0"/>
          </a:p>
        </p:txBody>
      </p:sp>
    </p:spTree>
    <p:extLst>
      <p:ext uri="{BB962C8B-B14F-4D97-AF65-F5344CB8AC3E}">
        <p14:creationId xmlns:p14="http://schemas.microsoft.com/office/powerpoint/2010/main" val="29514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FDB6-8ADF-4092-F76C-4E6E409A8A0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E4DB22E-D7D7-0EFB-936E-17D5497CB29E}"/>
              </a:ext>
            </a:extLst>
          </p:cNvPr>
          <p:cNvPicPr>
            <a:picLocks noChangeAspect="1"/>
          </p:cNvPicPr>
          <p:nvPr/>
        </p:nvPicPr>
        <p:blipFill>
          <a:blip r:embed="rId2"/>
          <a:srcRect l="34164" t="20566" r="33749"/>
          <a:stretch>
            <a:fillRect/>
          </a:stretch>
        </p:blipFill>
        <p:spPr>
          <a:xfrm>
            <a:off x="5739434" y="980727"/>
            <a:ext cx="1780536" cy="5701288"/>
          </a:xfrm>
          <a:prstGeom prst="rect">
            <a:avLst/>
          </a:prstGeom>
        </p:spPr>
      </p:pic>
      <p:pic>
        <p:nvPicPr>
          <p:cNvPr id="13" name="Picture 12">
            <a:extLst>
              <a:ext uri="{FF2B5EF4-FFF2-40B4-BE49-F238E27FC236}">
                <a16:creationId xmlns:a16="http://schemas.microsoft.com/office/drawing/2014/main" id="{2F943B08-ED4C-BB37-E766-465F90785758}"/>
              </a:ext>
            </a:extLst>
          </p:cNvPr>
          <p:cNvPicPr>
            <a:picLocks noChangeAspect="1"/>
          </p:cNvPicPr>
          <p:nvPr/>
        </p:nvPicPr>
        <p:blipFill>
          <a:blip r:embed="rId3"/>
          <a:srcRect l="6511" r="23937"/>
          <a:stretch>
            <a:fillRect/>
          </a:stretch>
        </p:blipFill>
        <p:spPr>
          <a:xfrm>
            <a:off x="160680" y="1181029"/>
            <a:ext cx="2290224" cy="1852588"/>
          </a:xfrm>
          <a:prstGeom prst="rect">
            <a:avLst/>
          </a:prstGeom>
        </p:spPr>
      </p:pic>
      <p:pic>
        <p:nvPicPr>
          <p:cNvPr id="2" name="Picture 1">
            <a:extLst>
              <a:ext uri="{FF2B5EF4-FFF2-40B4-BE49-F238E27FC236}">
                <a16:creationId xmlns:a16="http://schemas.microsoft.com/office/drawing/2014/main" id="{3782A854-C17D-79C2-98E7-0E57DFF8C1CA}"/>
              </a:ext>
            </a:extLst>
          </p:cNvPr>
          <p:cNvPicPr>
            <a:picLocks noChangeAspect="1"/>
          </p:cNvPicPr>
          <p:nvPr/>
        </p:nvPicPr>
        <p:blipFill>
          <a:blip r:embed="rId4"/>
          <a:srcRect l="32914" r="35975"/>
          <a:stretch>
            <a:fillRect/>
          </a:stretch>
        </p:blipFill>
        <p:spPr>
          <a:xfrm>
            <a:off x="3137303" y="836712"/>
            <a:ext cx="1734561" cy="3136810"/>
          </a:xfrm>
          <a:prstGeom prst="rect">
            <a:avLst/>
          </a:prstGeom>
        </p:spPr>
      </p:pic>
      <p:sp>
        <p:nvSpPr>
          <p:cNvPr id="12" name="Content Placeholder 11">
            <a:extLst>
              <a:ext uri="{FF2B5EF4-FFF2-40B4-BE49-F238E27FC236}">
                <a16:creationId xmlns:a16="http://schemas.microsoft.com/office/drawing/2014/main" id="{653A1589-B79A-E4D1-8230-47D641B61200}"/>
              </a:ext>
            </a:extLst>
          </p:cNvPr>
          <p:cNvSpPr>
            <a:spLocks noGrp="1"/>
          </p:cNvSpPr>
          <p:nvPr>
            <p:ph sz="quarter" idx="12"/>
          </p:nvPr>
        </p:nvSpPr>
        <p:spPr>
          <a:xfrm>
            <a:off x="7482546" y="1425575"/>
            <a:ext cx="4302086" cy="4525963"/>
          </a:xfrm>
        </p:spPr>
        <p:txBody>
          <a:bodyPr/>
          <a:lstStyle/>
          <a:p>
            <a:r>
              <a:rPr lang="en-GB" noProof="0" dirty="0"/>
              <a:t>Chronic </a:t>
            </a:r>
            <a:r>
              <a:rPr lang="en-GB" b="1" noProof="0" dirty="0">
                <a:solidFill>
                  <a:schemeClr val="accent1"/>
                </a:solidFill>
              </a:rPr>
              <a:t>inflammatory disease </a:t>
            </a:r>
            <a:r>
              <a:rPr lang="en-GB" noProof="0" dirty="0"/>
              <a:t>of </a:t>
            </a:r>
            <a:r>
              <a:rPr lang="en-GB" b="1" noProof="0" dirty="0">
                <a:solidFill>
                  <a:schemeClr val="accent1"/>
                </a:solidFill>
              </a:rPr>
              <a:t>sebaceous follicles </a:t>
            </a:r>
            <a:r>
              <a:rPr lang="en-GB" noProof="0" dirty="0"/>
              <a:t>affects:</a:t>
            </a:r>
            <a:r>
              <a:rPr lang="en-GB" baseline="30000" noProof="0" dirty="0"/>
              <a:t>2</a:t>
            </a:r>
          </a:p>
          <a:p>
            <a:pPr lvl="1"/>
            <a:r>
              <a:rPr lang="en-GB" noProof="0" dirty="0"/>
              <a:t>the face (99% of cases; highest density of sebaceous follicles) </a:t>
            </a:r>
          </a:p>
          <a:p>
            <a:pPr lvl="1"/>
            <a:r>
              <a:rPr lang="en-GB" noProof="0" dirty="0"/>
              <a:t>back (60% of cases)</a:t>
            </a:r>
          </a:p>
          <a:p>
            <a:pPr lvl="1"/>
            <a:r>
              <a:rPr lang="en-GB" noProof="0" dirty="0"/>
              <a:t>chest (15% of cases)</a:t>
            </a:r>
          </a:p>
          <a:p>
            <a:r>
              <a:rPr lang="en-GB" noProof="0" dirty="0"/>
              <a:t>Clinically very </a:t>
            </a:r>
            <a:r>
              <a:rPr lang="en-GB" b="1" noProof="0" dirty="0">
                <a:solidFill>
                  <a:schemeClr val="accent1"/>
                </a:solidFill>
              </a:rPr>
              <a:t>heterogeneous </a:t>
            </a:r>
            <a:r>
              <a:rPr lang="en-GB" noProof="0" dirty="0"/>
              <a:t>presentation</a:t>
            </a:r>
            <a:r>
              <a:rPr lang="en-GB" baseline="30000" noProof="0" dirty="0"/>
              <a:t>2</a:t>
            </a:r>
          </a:p>
          <a:p>
            <a:pPr lvl="1"/>
            <a:r>
              <a:rPr lang="en-GB" noProof="0" dirty="0"/>
              <a:t>different lesions, frequent seborrhoea</a:t>
            </a:r>
          </a:p>
        </p:txBody>
      </p:sp>
      <p:sp>
        <p:nvSpPr>
          <p:cNvPr id="3" name="Title 2">
            <a:extLst>
              <a:ext uri="{FF2B5EF4-FFF2-40B4-BE49-F238E27FC236}">
                <a16:creationId xmlns:a16="http://schemas.microsoft.com/office/drawing/2014/main" id="{605BE24B-541D-A775-2B93-061290EC2A1A}"/>
              </a:ext>
            </a:extLst>
          </p:cNvPr>
          <p:cNvSpPr>
            <a:spLocks noGrp="1"/>
          </p:cNvSpPr>
          <p:nvPr>
            <p:ph type="title"/>
          </p:nvPr>
        </p:nvSpPr>
        <p:spPr>
          <a:xfrm>
            <a:off x="619201" y="259200"/>
            <a:ext cx="10963199" cy="864000"/>
          </a:xfrm>
        </p:spPr>
        <p:txBody>
          <a:bodyPr>
            <a:normAutofit/>
          </a:bodyPr>
          <a:lstStyle/>
          <a:p>
            <a:r>
              <a:rPr lang="en-GB" noProof="0" dirty="0"/>
              <a:t>Acne is centred around the pilosebaceous unit </a:t>
            </a:r>
            <a:br>
              <a:rPr lang="en-GB" noProof="0" dirty="0"/>
            </a:br>
            <a:r>
              <a:rPr lang="en-GB" sz="2200" spc="100" noProof="0" dirty="0">
                <a:solidFill>
                  <a:schemeClr val="accent1"/>
                </a:solidFill>
              </a:rPr>
              <a:t>acne Is primarily an inflammatory skin disease</a:t>
            </a:r>
          </a:p>
        </p:txBody>
      </p:sp>
      <p:sp>
        <p:nvSpPr>
          <p:cNvPr id="4" name="Slide Number Placeholder 3">
            <a:extLst>
              <a:ext uri="{FF2B5EF4-FFF2-40B4-BE49-F238E27FC236}">
                <a16:creationId xmlns:a16="http://schemas.microsoft.com/office/drawing/2014/main" id="{80EC81BB-644B-4A7A-D764-1EF64DA36B67}"/>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12</a:t>
            </a:fld>
            <a:endParaRPr lang="en-GB" noProof="0" dirty="0"/>
          </a:p>
        </p:txBody>
      </p:sp>
      <p:sp>
        <p:nvSpPr>
          <p:cNvPr id="16" name="Content Placeholder 1">
            <a:extLst>
              <a:ext uri="{FF2B5EF4-FFF2-40B4-BE49-F238E27FC236}">
                <a16:creationId xmlns:a16="http://schemas.microsoft.com/office/drawing/2014/main" id="{42C4C129-B6D4-1941-66AE-A457A90E8FEA}"/>
              </a:ext>
            </a:extLst>
          </p:cNvPr>
          <p:cNvSpPr txBox="1">
            <a:spLocks/>
          </p:cNvSpPr>
          <p:nvPr/>
        </p:nvSpPr>
        <p:spPr>
          <a:xfrm>
            <a:off x="2450904" y="3751482"/>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7" name="Content Placeholder 1">
            <a:extLst>
              <a:ext uri="{FF2B5EF4-FFF2-40B4-BE49-F238E27FC236}">
                <a16:creationId xmlns:a16="http://schemas.microsoft.com/office/drawing/2014/main" id="{892A16E6-A5FF-4E53-1938-C2B26ED6C506}"/>
              </a:ext>
            </a:extLst>
          </p:cNvPr>
          <p:cNvSpPr txBox="1">
            <a:spLocks/>
          </p:cNvSpPr>
          <p:nvPr/>
        </p:nvSpPr>
        <p:spPr>
          <a:xfrm>
            <a:off x="1154810" y="5182965"/>
            <a:ext cx="4555542"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9" name="Rectangle: Rounded Corners 18">
            <a:extLst>
              <a:ext uri="{FF2B5EF4-FFF2-40B4-BE49-F238E27FC236}">
                <a16:creationId xmlns:a16="http://schemas.microsoft.com/office/drawing/2014/main" id="{B8E380C9-0989-66D2-1C9B-AFFDAA941F6C}"/>
              </a:ext>
            </a:extLst>
          </p:cNvPr>
          <p:cNvSpPr/>
          <p:nvPr/>
        </p:nvSpPr>
        <p:spPr>
          <a:xfrm>
            <a:off x="160680" y="2539331"/>
            <a:ext cx="2290224" cy="1136616"/>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Vellus follicle</a:t>
            </a:r>
            <a:r>
              <a:rPr kumimoji="0" lang="en-GB" sz="1400" b="1" i="0" u="none" strike="noStrike" cap="none" normalizeH="0" baseline="30000" noProof="0" dirty="0">
                <a:ln>
                  <a:noFill/>
                </a:ln>
                <a:solidFill>
                  <a:schemeClr val="tx2"/>
                </a:solidFill>
                <a:effectLst/>
                <a:latin typeface="Arial" panose="020B0604020202020204" pitchFamily="34" charset="0"/>
                <a:cs typeface="Arial" panose="020B0604020202020204" pitchFamily="34" charset="0"/>
              </a:rPr>
              <a:t>1</a:t>
            </a:r>
            <a:r>
              <a:rPr kumimoji="0" lang="en-GB" sz="1400" b="0"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0"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Small and numerous; contribute some surface lipids but </a:t>
            </a:r>
            <a:r>
              <a:rPr kumimoji="0" lang="en-GB" sz="1400" b="1"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play no major role in acne</a:t>
            </a:r>
            <a:endParaRPr lang="en-GB" sz="1400" b="1" noProof="0" dirty="0">
              <a:solidFill>
                <a:srgbClr val="50505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F02A22A-F227-8102-B1FD-AAABB063C9F7}"/>
              </a:ext>
            </a:extLst>
          </p:cNvPr>
          <p:cNvSpPr/>
          <p:nvPr/>
        </p:nvSpPr>
        <p:spPr>
          <a:xfrm>
            <a:off x="1127448" y="3800823"/>
            <a:ext cx="3413529" cy="1176257"/>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accent1"/>
                </a:solidFill>
                <a:effectLst/>
                <a:latin typeface="Arial" panose="020B0604020202020204" pitchFamily="34" charset="0"/>
              </a:rPr>
              <a:t>Sebaceous follicle</a:t>
            </a:r>
            <a:r>
              <a:rPr kumimoji="0" lang="en-GB" sz="1400" b="1" i="0" u="none" strike="noStrike" cap="none" normalizeH="0" baseline="30000" noProof="0" dirty="0">
                <a:ln>
                  <a:noFill/>
                </a:ln>
                <a:solidFill>
                  <a:schemeClr val="accent1"/>
                </a:solidFill>
                <a:effectLst/>
                <a:latin typeface="Arial" panose="020B0604020202020204" pitchFamily="34" charset="0"/>
              </a:rPr>
              <a:t>1</a:t>
            </a:r>
            <a:r>
              <a:rPr kumimoji="0" lang="en-GB" sz="1400" b="1" i="0" u="none" strike="noStrike" cap="none" normalizeH="0" baseline="0" noProof="0" dirty="0">
                <a:ln>
                  <a:noFill/>
                </a:ln>
                <a:solidFill>
                  <a:schemeClr val="accent1"/>
                </a:solidFill>
                <a:effectLst/>
                <a:latin typeface="Arial" panose="020B0604020202020204" pitchFamily="34" charset="0"/>
              </a:rPr>
              <a:t>:</a:t>
            </a:r>
            <a:r>
              <a:rPr kumimoji="0" lang="en-GB" sz="1400" i="0" u="none" strike="noStrike" cap="none" normalizeH="0" baseline="0" noProof="0" dirty="0">
                <a:ln>
                  <a:noFill/>
                </a:ln>
                <a:solidFill>
                  <a:schemeClr val="accent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rgbClr val="505050"/>
                </a:solidFill>
                <a:effectLst/>
                <a:latin typeface="Arial" panose="020B0604020202020204" pitchFamily="34" charset="0"/>
              </a:rPr>
              <a:t>Key site of acne development</a:t>
            </a:r>
            <a:r>
              <a:rPr kumimoji="0" lang="en-GB" sz="1400" i="0" u="none" strike="noStrike" cap="none" normalizeH="0" baseline="0" noProof="0" dirty="0">
                <a:ln>
                  <a:noFill/>
                </a:ln>
                <a:solidFill>
                  <a:srgbClr val="505050"/>
                </a:solidFill>
                <a:effectLst/>
                <a:latin typeface="Arial" panose="020B0604020202020204" pitchFamily="34" charset="0"/>
              </a:rPr>
              <a:t>; large, multilobular sebaceous glands with a narrow hair and a canal packed with keratinised cells</a:t>
            </a:r>
          </a:p>
        </p:txBody>
      </p:sp>
      <p:sp>
        <p:nvSpPr>
          <p:cNvPr id="21" name="Rectangle: Rounded Corners 20">
            <a:extLst>
              <a:ext uri="{FF2B5EF4-FFF2-40B4-BE49-F238E27FC236}">
                <a16:creationId xmlns:a16="http://schemas.microsoft.com/office/drawing/2014/main" id="{E499A1B3-FD4A-4D7C-4BC2-E6D12216544E}"/>
              </a:ext>
            </a:extLst>
          </p:cNvPr>
          <p:cNvSpPr/>
          <p:nvPr/>
        </p:nvSpPr>
        <p:spPr>
          <a:xfrm>
            <a:off x="1712912" y="5084954"/>
            <a:ext cx="4068664" cy="1176257"/>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rPr>
              <a:t>Terminal hair follicle</a:t>
            </a:r>
            <a:r>
              <a:rPr kumimoji="0" lang="en-GB" sz="1400" b="1" i="0" u="none" strike="noStrike" cap="none" normalizeH="0" baseline="30000" noProof="0" dirty="0">
                <a:ln>
                  <a:noFill/>
                </a:ln>
                <a:solidFill>
                  <a:schemeClr val="tx2"/>
                </a:solidFill>
                <a:effectLst/>
                <a:latin typeface="Arial" panose="020B0604020202020204" pitchFamily="34" charset="0"/>
              </a:rPr>
              <a:t>1</a:t>
            </a:r>
            <a:r>
              <a:rPr kumimoji="0" lang="en-GB" sz="1400" b="1" i="0" u="none" strike="noStrike" cap="none" normalizeH="0" baseline="0" noProof="0" dirty="0">
                <a:ln>
                  <a:noFill/>
                </a:ln>
                <a:solidFill>
                  <a:schemeClr val="tx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i="0" u="none" strike="noStrike" cap="none" normalizeH="0" baseline="0" noProof="0" dirty="0">
                <a:ln>
                  <a:noFill/>
                </a:ln>
                <a:solidFill>
                  <a:srgbClr val="505050"/>
                </a:solidFill>
                <a:effectLst/>
                <a:latin typeface="Arial" panose="020B0604020202020204" pitchFamily="34" charset="0"/>
              </a:rPr>
              <a:t>Contains a thick hair that fills the canal; </a:t>
            </a:r>
            <a:r>
              <a:rPr kumimoji="0" lang="en-GB" sz="1400" b="1" i="0" u="none" strike="noStrike" cap="none" normalizeH="0" baseline="0" noProof="0" dirty="0">
                <a:ln>
                  <a:noFill/>
                </a:ln>
                <a:solidFill>
                  <a:srgbClr val="505050"/>
                </a:solidFill>
                <a:effectLst/>
                <a:latin typeface="Arial" panose="020B0604020202020204" pitchFamily="34" charset="0"/>
              </a:rPr>
              <a:t>usually unaffected by acne</a:t>
            </a:r>
            <a:r>
              <a:rPr kumimoji="0" lang="en-GB" sz="1400" i="0" u="none" strike="noStrike" cap="none" normalizeH="0" baseline="0" noProof="0" dirty="0">
                <a:ln>
                  <a:noFill/>
                </a:ln>
                <a:solidFill>
                  <a:srgbClr val="505050"/>
                </a:solidFill>
                <a:effectLst/>
                <a:latin typeface="Arial" panose="020B0604020202020204" pitchFamily="34" charset="0"/>
              </a:rPr>
              <a:t>, except in conditions like dissecting cellulitis (formerly acne inversa/hidradenitis suppurativa)</a:t>
            </a:r>
          </a:p>
        </p:txBody>
      </p:sp>
      <p:cxnSp>
        <p:nvCxnSpPr>
          <p:cNvPr id="23" name="Straight Arrow Connector 22">
            <a:extLst>
              <a:ext uri="{FF2B5EF4-FFF2-40B4-BE49-F238E27FC236}">
                <a16:creationId xmlns:a16="http://schemas.microsoft.com/office/drawing/2014/main" id="{9B707991-00C4-268F-1535-5369B00180B8}"/>
              </a:ext>
            </a:extLst>
          </p:cNvPr>
          <p:cNvCxnSpPr>
            <a:cxnSpLocks/>
            <a:stCxn id="19" idx="0"/>
          </p:cNvCxnSpPr>
          <p:nvPr/>
        </p:nvCxnSpPr>
        <p:spPr>
          <a:xfrm flipV="1">
            <a:off x="1305792" y="234035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2CF93E-B212-79F7-658B-C9FC4FD3C1C4}"/>
              </a:ext>
            </a:extLst>
          </p:cNvPr>
          <p:cNvCxnSpPr>
            <a:cxnSpLocks/>
          </p:cNvCxnSpPr>
          <p:nvPr/>
        </p:nvCxnSpPr>
        <p:spPr>
          <a:xfrm flipV="1">
            <a:off x="3122245" y="3563807"/>
            <a:ext cx="192164" cy="237016"/>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0452F30-58AE-CF92-CAFA-79F8AD262D2C}"/>
              </a:ext>
            </a:extLst>
          </p:cNvPr>
          <p:cNvCxnSpPr>
            <a:cxnSpLocks/>
          </p:cNvCxnSpPr>
          <p:nvPr/>
        </p:nvCxnSpPr>
        <p:spPr>
          <a:xfrm flipV="1">
            <a:off x="5619056" y="4885975"/>
            <a:ext cx="31198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4973BD63-B0A9-4C55-6300-9AA8FB3A09C7}"/>
              </a:ext>
            </a:extLst>
          </p:cNvPr>
          <p:cNvSpPr/>
          <p:nvPr/>
        </p:nvSpPr>
        <p:spPr>
          <a:xfrm>
            <a:off x="4655299" y="1233131"/>
            <a:ext cx="1656725" cy="198979"/>
          </a:xfrm>
          <a:prstGeom prst="roundRect">
            <a:avLst/>
          </a:prstGeom>
          <a:solidFill>
            <a:schemeClr val="bg1"/>
          </a:solidFill>
        </p:spPr>
        <p:txBody>
          <a:bodyPr vert="horz" lIns="0" tIns="0" rIns="0" bIns="0" rtlCol="0">
            <a:norm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Miniature hairs</a:t>
            </a:r>
          </a:p>
        </p:txBody>
      </p:sp>
      <p:sp>
        <p:nvSpPr>
          <p:cNvPr id="29" name="Rectangle: Rounded Corners 28">
            <a:extLst>
              <a:ext uri="{FF2B5EF4-FFF2-40B4-BE49-F238E27FC236}">
                <a16:creationId xmlns:a16="http://schemas.microsoft.com/office/drawing/2014/main" id="{7CED56F4-8D1B-FD1C-0238-C92AD7BF9F71}"/>
              </a:ext>
            </a:extLst>
          </p:cNvPr>
          <p:cNvSpPr/>
          <p:nvPr/>
        </p:nvSpPr>
        <p:spPr>
          <a:xfrm>
            <a:off x="4871864" y="2638090"/>
            <a:ext cx="1006142" cy="214846"/>
          </a:xfrm>
          <a:prstGeom prst="roundRect">
            <a:avLst/>
          </a:prstGeom>
          <a:noFill/>
        </p:spPr>
        <p:txBody>
          <a:bodyPr vert="horz" lIns="0" tIns="0" rIns="0" bIns="0" rtlCol="0">
            <a:no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Large sebaceous glands</a:t>
            </a:r>
          </a:p>
        </p:txBody>
      </p:sp>
      <p:cxnSp>
        <p:nvCxnSpPr>
          <p:cNvPr id="30" name="Straight Arrow Connector 29">
            <a:extLst>
              <a:ext uri="{FF2B5EF4-FFF2-40B4-BE49-F238E27FC236}">
                <a16:creationId xmlns:a16="http://schemas.microsoft.com/office/drawing/2014/main" id="{2E56CAF0-32C6-8519-8307-8B0C31B6803E}"/>
              </a:ext>
            </a:extLst>
          </p:cNvPr>
          <p:cNvCxnSpPr>
            <a:cxnSpLocks/>
          </p:cNvCxnSpPr>
          <p:nvPr/>
        </p:nvCxnSpPr>
        <p:spPr>
          <a:xfrm flipV="1">
            <a:off x="4107284" y="1366315"/>
            <a:ext cx="404540" cy="156314"/>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F971792-A2A0-21DC-E61F-027BD863D6E6}"/>
              </a:ext>
            </a:extLst>
          </p:cNvPr>
          <p:cNvCxnSpPr>
            <a:cxnSpLocks/>
          </p:cNvCxnSpPr>
          <p:nvPr/>
        </p:nvCxnSpPr>
        <p:spPr>
          <a:xfrm flipH="1">
            <a:off x="4655840" y="2825888"/>
            <a:ext cx="145986" cy="0"/>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7" name="Content Placeholder 26">
            <a:extLst>
              <a:ext uri="{FF2B5EF4-FFF2-40B4-BE49-F238E27FC236}">
                <a16:creationId xmlns:a16="http://schemas.microsoft.com/office/drawing/2014/main" id="{2702DCFE-172B-F4ED-1B43-425E01B5A53A}"/>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1); 2. EDF. S3-Guideline for the Treatment of Acne (Update 2016). Available </a:t>
            </a:r>
            <a:r>
              <a:rPr lang="en-GB" noProof="0" dirty="0">
                <a:solidFill>
                  <a:schemeClr val="tx2"/>
                </a:solidFill>
                <a:hlinkClick r:id="rId5">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Tree>
    <p:extLst>
      <p:ext uri="{BB962C8B-B14F-4D97-AF65-F5344CB8AC3E}">
        <p14:creationId xmlns:p14="http://schemas.microsoft.com/office/powerpoint/2010/main" val="1717518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3ADA-9998-E77F-DCE5-D38B79B4AF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23BD0B9-3F4A-619C-4567-7A6460F6DD27}"/>
              </a:ext>
            </a:extLst>
          </p:cNvPr>
          <p:cNvPicPr>
            <a:picLocks noChangeAspect="1"/>
          </p:cNvPicPr>
          <p:nvPr/>
        </p:nvPicPr>
        <p:blipFill>
          <a:blip r:embed="rId2"/>
          <a:srcRect l="33908" r="35974"/>
          <a:stretch>
            <a:fillRect/>
          </a:stretch>
        </p:blipFill>
        <p:spPr>
          <a:xfrm>
            <a:off x="109733" y="1081158"/>
            <a:ext cx="1892536" cy="3535350"/>
          </a:xfrm>
          <a:prstGeom prst="rect">
            <a:avLst/>
          </a:prstGeom>
        </p:spPr>
      </p:pic>
      <p:sp>
        <p:nvSpPr>
          <p:cNvPr id="3" name="Title 2">
            <a:extLst>
              <a:ext uri="{FF2B5EF4-FFF2-40B4-BE49-F238E27FC236}">
                <a16:creationId xmlns:a16="http://schemas.microsoft.com/office/drawing/2014/main" id="{159200BB-891E-18BA-5294-418DB3C13B82}"/>
              </a:ext>
            </a:extLst>
          </p:cNvPr>
          <p:cNvSpPr>
            <a:spLocks noGrp="1"/>
          </p:cNvSpPr>
          <p:nvPr>
            <p:ph type="title"/>
          </p:nvPr>
        </p:nvSpPr>
        <p:spPr>
          <a:xfrm>
            <a:off x="619201" y="259200"/>
            <a:ext cx="10963199" cy="864000"/>
          </a:xfrm>
        </p:spPr>
        <p:txBody>
          <a:bodyPr>
            <a:normAutofit/>
          </a:bodyPr>
          <a:lstStyle/>
          <a:p>
            <a:r>
              <a:rPr lang="en-GB" noProof="0" dirty="0"/>
              <a:t>comedogenesis</a:t>
            </a:r>
            <a:br>
              <a:rPr lang="en-GB" noProof="0" dirty="0"/>
            </a:br>
            <a:r>
              <a:rPr lang="en-GB" sz="2200" spc="100" noProof="0" dirty="0">
                <a:solidFill>
                  <a:schemeClr val="accent1"/>
                </a:solidFill>
              </a:rPr>
              <a:t>the life history of the comedo</a:t>
            </a:r>
          </a:p>
        </p:txBody>
      </p:sp>
      <p:sp>
        <p:nvSpPr>
          <p:cNvPr id="4" name="Slide Number Placeholder 3">
            <a:extLst>
              <a:ext uri="{FF2B5EF4-FFF2-40B4-BE49-F238E27FC236}">
                <a16:creationId xmlns:a16="http://schemas.microsoft.com/office/drawing/2014/main" id="{37166E29-D5C2-43A0-37BC-9A3700790BB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13</a:t>
            </a:fld>
            <a:endParaRPr lang="en-GB" noProof="0" dirty="0"/>
          </a:p>
        </p:txBody>
      </p:sp>
      <p:sp>
        <p:nvSpPr>
          <p:cNvPr id="11" name="Content Placeholder 10">
            <a:extLst>
              <a:ext uri="{FF2B5EF4-FFF2-40B4-BE49-F238E27FC236}">
                <a16:creationId xmlns:a16="http://schemas.microsoft.com/office/drawing/2014/main" id="{8F018E4A-F546-03B4-F31F-3CDBA6DF1C7E}"/>
              </a:ext>
            </a:extLst>
          </p:cNvPr>
          <p:cNvSpPr>
            <a:spLocks noGrp="1"/>
          </p:cNvSpPr>
          <p:nvPr>
            <p:ph sz="quarter" idx="15"/>
          </p:nvPr>
        </p:nvSpPr>
        <p:spPr>
          <a:xfrm>
            <a:off x="620183" y="6356351"/>
            <a:ext cx="10180339" cy="365125"/>
          </a:xfrm>
        </p:spPr>
        <p:txBody>
          <a:bodyPr/>
          <a:lstStyle/>
          <a:p>
            <a:r>
              <a:rPr lang="en-GB" noProof="0" dirty="0">
                <a:solidFill>
                  <a:schemeClr val="tx2"/>
                </a:solidFill>
              </a:rPr>
              <a:t>1. Plewig, G., Melnik, B. and Chen, W.C. (2019) Plewig and Kligman's Acne and Rosacea. 4th Edition, Springer, Berlin (chapter 3) </a:t>
            </a:r>
          </a:p>
        </p:txBody>
      </p:sp>
      <p:sp>
        <p:nvSpPr>
          <p:cNvPr id="16" name="Content Placeholder 1">
            <a:extLst>
              <a:ext uri="{FF2B5EF4-FFF2-40B4-BE49-F238E27FC236}">
                <a16:creationId xmlns:a16="http://schemas.microsoft.com/office/drawing/2014/main" id="{2DD92C23-DD52-DD21-9D9D-D8328097C30C}"/>
              </a:ext>
            </a:extLst>
          </p:cNvPr>
          <p:cNvSpPr txBox="1">
            <a:spLocks/>
          </p:cNvSpPr>
          <p:nvPr/>
        </p:nvSpPr>
        <p:spPr>
          <a:xfrm>
            <a:off x="2450904" y="3995928"/>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grpSp>
        <p:nvGrpSpPr>
          <p:cNvPr id="38" name="Group 37">
            <a:extLst>
              <a:ext uri="{FF2B5EF4-FFF2-40B4-BE49-F238E27FC236}">
                <a16:creationId xmlns:a16="http://schemas.microsoft.com/office/drawing/2014/main" id="{106D6101-F760-F5D8-7B49-88BF79773EA6}"/>
              </a:ext>
            </a:extLst>
          </p:cNvPr>
          <p:cNvGrpSpPr/>
          <p:nvPr/>
        </p:nvGrpSpPr>
        <p:grpSpPr>
          <a:xfrm>
            <a:off x="85259" y="4421948"/>
            <a:ext cx="1978293" cy="835674"/>
            <a:chOff x="119336" y="4177502"/>
            <a:chExt cx="1830864" cy="835674"/>
          </a:xfrm>
        </p:grpSpPr>
        <p:sp>
          <p:nvSpPr>
            <p:cNvPr id="19" name="Rectangle: Rounded Corners 18">
              <a:extLst>
                <a:ext uri="{FF2B5EF4-FFF2-40B4-BE49-F238E27FC236}">
                  <a16:creationId xmlns:a16="http://schemas.microsoft.com/office/drawing/2014/main" id="{79A02017-513D-8AE2-8C34-A4201107818C}"/>
                </a:ext>
              </a:extLst>
            </p:cNvPr>
            <p:cNvSpPr/>
            <p:nvPr/>
          </p:nvSpPr>
          <p:spPr>
            <a:xfrm>
              <a:off x="119336" y="4376481"/>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Normal sebaceous follicle</a:t>
              </a:r>
              <a:endParaRPr lang="en-GB" sz="1400" b="1" noProof="0" dirty="0">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D78713E9-52E1-92F8-FAC9-E67FE417D3E9}"/>
                </a:ext>
              </a:extLst>
            </p:cNvPr>
            <p:cNvCxnSpPr>
              <a:cxnSpLocks/>
              <a:stCxn id="19" idx="0"/>
            </p:cNvCxnSpPr>
            <p:nvPr/>
          </p:nvCxnSpPr>
          <p:spPr>
            <a:xfrm flipV="1">
              <a:off x="1034768" y="417750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340DBC17-733D-AA54-6D4A-598FCA137526}"/>
              </a:ext>
            </a:extLst>
          </p:cNvPr>
          <p:cNvGrpSpPr/>
          <p:nvPr/>
        </p:nvGrpSpPr>
        <p:grpSpPr>
          <a:xfrm>
            <a:off x="6744072" y="5185614"/>
            <a:ext cx="1978293" cy="835674"/>
            <a:chOff x="2100132" y="4212537"/>
            <a:chExt cx="1830864" cy="835674"/>
          </a:xfrm>
        </p:grpSpPr>
        <p:sp>
          <p:nvSpPr>
            <p:cNvPr id="33" name="Rectangle: Rounded Corners 32">
              <a:extLst>
                <a:ext uri="{FF2B5EF4-FFF2-40B4-BE49-F238E27FC236}">
                  <a16:creationId xmlns:a16="http://schemas.microsoft.com/office/drawing/2014/main" id="{F346B347-E3BA-2DF9-A918-92CD8A4C87E9}"/>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Closed comedone</a:t>
              </a:r>
              <a:endParaRPr lang="en-GB" sz="1400" b="1" noProof="0" dirty="0">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1E30F7B8-FF4E-13CD-C071-C175847EA357}"/>
                </a:ext>
              </a:extLst>
            </p:cNvPr>
            <p:cNvCxnSpPr>
              <a:cxnSpLocks/>
              <a:stCxn id="3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28B4831A-847D-4B2C-ADEC-D3BAAFB83E99}"/>
              </a:ext>
            </a:extLst>
          </p:cNvPr>
          <p:cNvGrpSpPr/>
          <p:nvPr/>
        </p:nvGrpSpPr>
        <p:grpSpPr>
          <a:xfrm>
            <a:off x="4151784" y="4421948"/>
            <a:ext cx="1978293" cy="835674"/>
            <a:chOff x="4307121" y="4223940"/>
            <a:chExt cx="1830864" cy="835674"/>
          </a:xfrm>
        </p:grpSpPr>
        <p:sp>
          <p:nvSpPr>
            <p:cNvPr id="36" name="Rectangle: Rounded Corners 35">
              <a:extLst>
                <a:ext uri="{FF2B5EF4-FFF2-40B4-BE49-F238E27FC236}">
                  <a16:creationId xmlns:a16="http://schemas.microsoft.com/office/drawing/2014/main" id="{3F1B2706-FBAB-23D7-1891-455352BE4F18}"/>
                </a:ext>
              </a:extLst>
            </p:cNvPr>
            <p:cNvSpPr/>
            <p:nvPr/>
          </p:nvSpPr>
          <p:spPr>
            <a:xfrm>
              <a:off x="4307121" y="4422919"/>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Late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C3680CA-8028-BEFF-F983-EC7C4DAB6F8A}"/>
                </a:ext>
              </a:extLst>
            </p:cNvPr>
            <p:cNvCxnSpPr>
              <a:cxnSpLocks/>
              <a:stCxn id="36" idx="0"/>
            </p:cNvCxnSpPr>
            <p:nvPr/>
          </p:nvCxnSpPr>
          <p:spPr>
            <a:xfrm flipV="1">
              <a:off x="5222553" y="4223940"/>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FE013A32-A416-1433-7297-5EE3440FF3D2}"/>
              </a:ext>
            </a:extLst>
          </p:cNvPr>
          <p:cNvGrpSpPr/>
          <p:nvPr/>
        </p:nvGrpSpPr>
        <p:grpSpPr>
          <a:xfrm>
            <a:off x="2118521" y="4421948"/>
            <a:ext cx="1978293" cy="835674"/>
            <a:chOff x="2100132" y="4212537"/>
            <a:chExt cx="1830864" cy="835674"/>
          </a:xfrm>
        </p:grpSpPr>
        <p:sp>
          <p:nvSpPr>
            <p:cNvPr id="43" name="Rectangle: Rounded Corners 42">
              <a:extLst>
                <a:ext uri="{FF2B5EF4-FFF2-40B4-BE49-F238E27FC236}">
                  <a16:creationId xmlns:a16="http://schemas.microsoft.com/office/drawing/2014/main" id="{12428F11-D2B0-E18B-4C0C-5FEE94A9FD9E}"/>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Early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DA52C98A-5B92-9F26-016D-8D4311871424}"/>
                </a:ext>
              </a:extLst>
            </p:cNvPr>
            <p:cNvCxnSpPr>
              <a:cxnSpLocks/>
              <a:stCxn id="4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7D77569-5595-497D-89E0-8769026701FE}"/>
              </a:ext>
            </a:extLst>
          </p:cNvPr>
          <p:cNvGrpSpPr/>
          <p:nvPr/>
        </p:nvGrpSpPr>
        <p:grpSpPr>
          <a:xfrm>
            <a:off x="9806339" y="5185614"/>
            <a:ext cx="1978293" cy="835674"/>
            <a:chOff x="2462445" y="4212537"/>
            <a:chExt cx="1830864" cy="835674"/>
          </a:xfrm>
        </p:grpSpPr>
        <p:sp>
          <p:nvSpPr>
            <p:cNvPr id="46" name="Rectangle: Rounded Corners 45">
              <a:extLst>
                <a:ext uri="{FF2B5EF4-FFF2-40B4-BE49-F238E27FC236}">
                  <a16:creationId xmlns:a16="http://schemas.microsoft.com/office/drawing/2014/main" id="{EA7E6F1F-0AC5-4DE9-921D-90EB60884C31}"/>
                </a:ext>
              </a:extLst>
            </p:cNvPr>
            <p:cNvSpPr/>
            <p:nvPr/>
          </p:nvSpPr>
          <p:spPr>
            <a:xfrm>
              <a:off x="2462445"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Open comedone</a:t>
              </a:r>
              <a:endParaRPr lang="en-GB" sz="1400" b="1" noProof="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09F57E1A-A4C7-5FE9-0D0C-D85943717DC7}"/>
                </a:ext>
              </a:extLst>
            </p:cNvPr>
            <p:cNvCxnSpPr>
              <a:cxnSpLocks/>
              <a:stCxn id="46" idx="0"/>
            </p:cNvCxnSpPr>
            <p:nvPr/>
          </p:nvCxnSpPr>
          <p:spPr>
            <a:xfrm flipV="1">
              <a:off x="3377877"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5E475F1E-9A47-96B9-C232-028C5119CFE1}"/>
              </a:ext>
            </a:extLst>
          </p:cNvPr>
          <p:cNvPicPr>
            <a:picLocks noChangeAspect="1"/>
          </p:cNvPicPr>
          <p:nvPr/>
        </p:nvPicPr>
        <p:blipFill>
          <a:blip r:embed="rId3"/>
          <a:srcRect l="34650" r="37160"/>
          <a:stretch>
            <a:fillRect/>
          </a:stretch>
        </p:blipFill>
        <p:spPr>
          <a:xfrm>
            <a:off x="2207567" y="1014562"/>
            <a:ext cx="1795941" cy="3585103"/>
          </a:xfrm>
          <a:prstGeom prst="rect">
            <a:avLst/>
          </a:prstGeom>
        </p:spPr>
      </p:pic>
      <p:pic>
        <p:nvPicPr>
          <p:cNvPr id="10" name="Picture 9">
            <a:extLst>
              <a:ext uri="{FF2B5EF4-FFF2-40B4-BE49-F238E27FC236}">
                <a16:creationId xmlns:a16="http://schemas.microsoft.com/office/drawing/2014/main" id="{D46D8D3D-B73C-85F7-A817-F02BF31C7FDE}"/>
              </a:ext>
            </a:extLst>
          </p:cNvPr>
          <p:cNvPicPr>
            <a:picLocks noChangeAspect="1"/>
          </p:cNvPicPr>
          <p:nvPr/>
        </p:nvPicPr>
        <p:blipFill>
          <a:blip r:embed="rId4"/>
          <a:srcRect l="28911" r="33642"/>
          <a:stretch>
            <a:fillRect/>
          </a:stretch>
        </p:blipFill>
        <p:spPr>
          <a:xfrm>
            <a:off x="6372216" y="922716"/>
            <a:ext cx="2722006" cy="4090460"/>
          </a:xfrm>
          <a:prstGeom prst="rect">
            <a:avLst/>
          </a:prstGeom>
        </p:spPr>
      </p:pic>
      <p:pic>
        <p:nvPicPr>
          <p:cNvPr id="14" name="Picture 13">
            <a:extLst>
              <a:ext uri="{FF2B5EF4-FFF2-40B4-BE49-F238E27FC236}">
                <a16:creationId xmlns:a16="http://schemas.microsoft.com/office/drawing/2014/main" id="{39AE631E-5FA8-6A16-3BCA-D315A4E0FE20}"/>
              </a:ext>
            </a:extLst>
          </p:cNvPr>
          <p:cNvPicPr>
            <a:picLocks noChangeAspect="1"/>
          </p:cNvPicPr>
          <p:nvPr/>
        </p:nvPicPr>
        <p:blipFill>
          <a:blip r:embed="rId5"/>
          <a:srcRect l="31140" r="33561"/>
          <a:stretch>
            <a:fillRect/>
          </a:stretch>
        </p:blipFill>
        <p:spPr>
          <a:xfrm>
            <a:off x="9512526" y="861536"/>
            <a:ext cx="2565919" cy="4090460"/>
          </a:xfrm>
          <a:prstGeom prst="rect">
            <a:avLst/>
          </a:prstGeom>
        </p:spPr>
      </p:pic>
      <p:pic>
        <p:nvPicPr>
          <p:cNvPr id="20" name="Picture 19">
            <a:extLst>
              <a:ext uri="{FF2B5EF4-FFF2-40B4-BE49-F238E27FC236}">
                <a16:creationId xmlns:a16="http://schemas.microsoft.com/office/drawing/2014/main" id="{F9B2B9A3-2BCA-31AF-C9AB-20D2EA9C2958}"/>
              </a:ext>
            </a:extLst>
          </p:cNvPr>
          <p:cNvPicPr>
            <a:picLocks noChangeAspect="1"/>
          </p:cNvPicPr>
          <p:nvPr/>
        </p:nvPicPr>
        <p:blipFill>
          <a:blip r:embed="rId6"/>
          <a:srcRect l="33255" r="35726"/>
          <a:stretch>
            <a:fillRect/>
          </a:stretch>
        </p:blipFill>
        <p:spPr>
          <a:xfrm>
            <a:off x="4172332" y="1064867"/>
            <a:ext cx="1884429" cy="3418570"/>
          </a:xfrm>
          <a:prstGeom prst="rect">
            <a:avLst/>
          </a:prstGeom>
        </p:spPr>
      </p:pic>
    </p:spTree>
    <p:extLst>
      <p:ext uri="{BB962C8B-B14F-4D97-AF65-F5344CB8AC3E}">
        <p14:creationId xmlns:p14="http://schemas.microsoft.com/office/powerpoint/2010/main" val="11548548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EE73-1D4A-D7F9-A530-56BF00EA74F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1606EC-0D45-D4B4-D3BA-7AA3147A7461}"/>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0" name="Content Placeholder 19">
            <a:extLst>
              <a:ext uri="{FF2B5EF4-FFF2-40B4-BE49-F238E27FC236}">
                <a16:creationId xmlns:a16="http://schemas.microsoft.com/office/drawing/2014/main" id="{7C8ABEA5-F9C0-406F-5C07-AED4D51DE2A1}"/>
              </a:ext>
            </a:extLst>
          </p:cNvPr>
          <p:cNvSpPr>
            <a:spLocks noGrp="1"/>
          </p:cNvSpPr>
          <p:nvPr>
            <p:ph sz="quarter" idx="12"/>
          </p:nvPr>
        </p:nvSpPr>
        <p:spPr>
          <a:xfrm>
            <a:off x="620184" y="5622087"/>
            <a:ext cx="10963200" cy="365125"/>
          </a:xfrm>
          <a:solidFill>
            <a:schemeClr val="bg1"/>
          </a:solidFill>
        </p:spPr>
        <p:txBody>
          <a:bodyPr/>
          <a:lstStyle/>
          <a:p>
            <a:pPr marL="0" indent="0">
              <a:buNone/>
            </a:pPr>
            <a:r>
              <a:rPr lang="en-GB" sz="1800" noProof="0" dirty="0">
                <a:solidFill>
                  <a:srgbClr val="505050"/>
                </a:solidFill>
                <a:ea typeface="Aileron" charset="0"/>
              </a:rPr>
              <a:t>Number and size of the sebaceous follicles are genetically determined</a:t>
            </a:r>
          </a:p>
        </p:txBody>
      </p:sp>
      <p:sp>
        <p:nvSpPr>
          <p:cNvPr id="3" name="Title 2">
            <a:extLst>
              <a:ext uri="{FF2B5EF4-FFF2-40B4-BE49-F238E27FC236}">
                <a16:creationId xmlns:a16="http://schemas.microsoft.com/office/drawing/2014/main" id="{819FAB12-0894-7CDC-E00B-35744641E445}"/>
              </a:ext>
            </a:extLst>
          </p:cNvPr>
          <p:cNvSpPr>
            <a:spLocks noGrp="1"/>
          </p:cNvSpPr>
          <p:nvPr>
            <p:ph type="title"/>
          </p:nvPr>
        </p:nvSpPr>
        <p:spPr>
          <a:xfrm>
            <a:off x="619201" y="259199"/>
            <a:ext cx="10963199" cy="1062709"/>
          </a:xfrm>
          <a:solidFill>
            <a:schemeClr val="bg1"/>
          </a:solidFill>
        </p:spPr>
        <p:txBody>
          <a:bodyPr>
            <a:normAutofit fontScale="90000"/>
          </a:bodyPr>
          <a:lstStyle/>
          <a:p>
            <a:r>
              <a:rPr lang="en-GB" sz="3100" noProof="0" dirty="0"/>
              <a:t>Pathophysiology of acne vulgaris</a:t>
            </a:r>
            <a:br>
              <a:rPr lang="en-GB" noProof="0" dirty="0"/>
            </a:br>
            <a:r>
              <a:rPr lang="en-GB" sz="2400" spc="100" noProof="0" dirty="0">
                <a:solidFill>
                  <a:schemeClr val="accent1"/>
                </a:solidFill>
              </a:rPr>
              <a:t>The four primary pathogenic factors resulting in the complex development of acne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E40B46DD-6AD7-703D-27A8-9F859DD1250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14</a:t>
            </a:fld>
            <a:endParaRPr lang="en-GB" noProof="0" dirty="0"/>
          </a:p>
        </p:txBody>
      </p:sp>
      <p:sp>
        <p:nvSpPr>
          <p:cNvPr id="11" name="Content Placeholder 10">
            <a:extLst>
              <a:ext uri="{FF2B5EF4-FFF2-40B4-BE49-F238E27FC236}">
                <a16:creationId xmlns:a16="http://schemas.microsoft.com/office/drawing/2014/main" id="{A1508C65-4F03-1B68-04F3-872DC0478D01}"/>
              </a:ext>
            </a:extLst>
          </p:cNvPr>
          <p:cNvSpPr>
            <a:spLocks noGrp="1"/>
          </p:cNvSpPr>
          <p:nvPr>
            <p:ph sz="quarter" idx="15"/>
          </p:nvPr>
        </p:nvSpPr>
        <p:spPr>
          <a:xfrm>
            <a:off x="620183" y="6356351"/>
            <a:ext cx="10588385" cy="365125"/>
          </a:xfrm>
        </p:spPr>
        <p:txBody>
          <a:bodyPr anchor="b"/>
          <a:lstStyle/>
          <a:p>
            <a:r>
              <a:rPr lang="en-GB" baseline="30000" noProof="0" dirty="0">
                <a:solidFill>
                  <a:schemeClr val="tx2"/>
                </a:solidFill>
              </a:rPr>
              <a:t>a</a:t>
            </a:r>
            <a:r>
              <a:rPr lang="en-GB" noProof="0" dirty="0">
                <a:solidFill>
                  <a:schemeClr val="tx2"/>
                </a:solidFill>
              </a:rPr>
              <a:t> Follicular hyperkeratinisation and excessive sebum production are mediated by hormonal regulation</a:t>
            </a:r>
            <a:r>
              <a:rPr lang="en-GB" baseline="30000" noProof="0" dirty="0">
                <a:solidFill>
                  <a:schemeClr val="tx2"/>
                </a:solidFill>
              </a:rPr>
              <a:t>3,5,6</a:t>
            </a:r>
          </a:p>
          <a:p>
            <a:r>
              <a:rPr lang="en-GB" noProof="0" dirty="0">
                <a:solidFill>
                  <a:schemeClr val="tx2"/>
                </a:solidFill>
              </a:rPr>
              <a:t>1. Williams HC, et al. Lancet. 2012;379(9813):361-72; 2. Zaenglein AL. N Engl J Med. 2018;379(14):1343-52; 3. Gollnick H, et al. J Am Acad Dermatol. 2003;49(1 Suppl):S1-S37; 4. Zaenglein AL, et al. J Am Acad Derm. 2016;74:945-73.e33; 5. Del Rosso JQ, Kircik L. J Dermatolog Treat. 2024;35(1):2296855; 6. Kim HJ, Kim YH. Int J Mol Sci. 2024;25(10):5302</a:t>
            </a:r>
          </a:p>
        </p:txBody>
      </p:sp>
      <p:sp>
        <p:nvSpPr>
          <p:cNvPr id="2" name="Rectangle: Rounded Corners 1">
            <a:extLst>
              <a:ext uri="{FF2B5EF4-FFF2-40B4-BE49-F238E27FC236}">
                <a16:creationId xmlns:a16="http://schemas.microsoft.com/office/drawing/2014/main" id="{8F62BE22-E834-7E7E-7DD3-403011DF4807}"/>
              </a:ext>
            </a:extLst>
          </p:cNvPr>
          <p:cNvSpPr/>
          <p:nvPr/>
        </p:nvSpPr>
        <p:spPr>
          <a:xfrm>
            <a:off x="6816080" y="2276872"/>
            <a:ext cx="2664296" cy="794626"/>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rgbClr val="FFFFFF"/>
                </a:solidFill>
                <a:latin typeface="Arial" panose="020B0604020202020204" pitchFamily="34" charset="0"/>
                <a:cs typeface="Arial" panose="020B0604020202020204" pitchFamily="34" charset="0"/>
              </a:rPr>
              <a:t>Inflammation</a:t>
            </a:r>
            <a:r>
              <a:rPr lang="en-GB" noProof="0" dirty="0">
                <a:solidFill>
                  <a:schemeClr val="bg1"/>
                </a:solidFill>
                <a:latin typeface="Arial" panose="020B0604020202020204" pitchFamily="34" charset="0"/>
                <a:cs typeface="Arial" panose="020B0604020202020204" pitchFamily="34" charset="0"/>
              </a:rPr>
              <a:t>:</a:t>
            </a:r>
            <a:r>
              <a:rPr lang="en-GB" baseline="30000" noProof="0" dirty="0">
                <a:solidFill>
                  <a:schemeClr val="bg1"/>
                </a:solidFill>
                <a:latin typeface="Arial" panose="020B0604020202020204" pitchFamily="34" charset="0"/>
                <a:cs typeface="Arial" panose="020B0604020202020204" pitchFamily="34" charset="0"/>
              </a:rPr>
              <a:t>2,4</a:t>
            </a:r>
            <a:r>
              <a:rPr lang="en-GB" noProof="0" dirty="0">
                <a:solidFill>
                  <a:schemeClr val="bg1"/>
                </a:solidFill>
                <a:latin typeface="Arial" panose="020B0604020202020204" pitchFamily="34" charset="0"/>
                <a:cs typeface="Arial" panose="020B0604020202020204" pitchFamily="34" charset="0"/>
              </a:rPr>
              <a:t> </a:t>
            </a:r>
            <a:r>
              <a:rPr lang="en-GB" noProof="0" dirty="0">
                <a:solidFill>
                  <a:srgbClr val="FFFFFF"/>
                </a:solidFill>
                <a:latin typeface="Arial" panose="020B0604020202020204" pitchFamily="34" charset="0"/>
                <a:cs typeface="Arial" panose="020B0604020202020204" pitchFamily="34" charset="0"/>
              </a:rPr>
              <a:t>Subclinical and clinical</a:t>
            </a:r>
          </a:p>
        </p:txBody>
      </p:sp>
      <p:sp>
        <p:nvSpPr>
          <p:cNvPr id="5" name="Rectangle: Rounded Corners 4">
            <a:extLst>
              <a:ext uri="{FF2B5EF4-FFF2-40B4-BE49-F238E27FC236}">
                <a16:creationId xmlns:a16="http://schemas.microsoft.com/office/drawing/2014/main" id="{F0F61E70-E755-4AB8-587A-AD6E340F2EA8}"/>
              </a:ext>
            </a:extLst>
          </p:cNvPr>
          <p:cNvSpPr/>
          <p:nvPr/>
        </p:nvSpPr>
        <p:spPr>
          <a:xfrm>
            <a:off x="7976924" y="4153499"/>
            <a:ext cx="3065354" cy="1231941"/>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a:cs typeface="Arial"/>
              </a:rPr>
              <a:t>Microbial</a:t>
            </a:r>
            <a:r>
              <a:rPr lang="en-GB" noProof="0" dirty="0">
                <a:solidFill>
                  <a:srgbClr val="FFFFFF"/>
                </a:solidFill>
                <a:latin typeface="Arial"/>
                <a:cs typeface="Arial"/>
              </a:rPr>
              <a:t> colonisation with </a:t>
            </a:r>
            <a:r>
              <a:rPr lang="en-GB" i="1" noProof="0" dirty="0">
                <a:solidFill>
                  <a:srgbClr val="FFFFFF"/>
                </a:solidFill>
                <a:latin typeface="Arial"/>
                <a:cs typeface="Arial"/>
              </a:rPr>
              <a:t>Cutibacterium acnes </a:t>
            </a:r>
            <a:r>
              <a:rPr lang="en-GB" noProof="0" dirty="0">
                <a:solidFill>
                  <a:srgbClr val="FFFFFF"/>
                </a:solidFill>
                <a:latin typeface="Arial"/>
                <a:cs typeface="Arial"/>
              </a:rPr>
              <a:t>and shift in the </a:t>
            </a:r>
            <a:r>
              <a:rPr lang="en-GB" b="1" noProof="0" dirty="0">
                <a:solidFill>
                  <a:srgbClr val="FFFFFF"/>
                </a:solidFill>
                <a:latin typeface="Arial"/>
                <a:cs typeface="Arial"/>
              </a:rPr>
              <a:t>microbiome</a:t>
            </a:r>
            <a:r>
              <a:rPr lang="en-GB" b="1" baseline="30000" noProof="0" dirty="0">
                <a:solidFill>
                  <a:schemeClr val="bg1"/>
                </a:solidFill>
                <a:latin typeface="Arial"/>
                <a:cs typeface="Arial"/>
              </a:rPr>
              <a:t>5,6</a:t>
            </a:r>
            <a:r>
              <a:rPr lang="en-GB" noProof="0" dirty="0">
                <a:solidFill>
                  <a:schemeClr val="bg1"/>
                </a:solidFill>
                <a:latin typeface="Arial"/>
                <a:cs typeface="Arial"/>
              </a:rPr>
              <a:t> </a:t>
            </a:r>
            <a:r>
              <a:rPr lang="en-GB" noProof="0" dirty="0">
                <a:solidFill>
                  <a:srgbClr val="FFFFFF"/>
                </a:solidFill>
                <a:latin typeface="Arial"/>
                <a:cs typeface="Arial"/>
              </a:rPr>
              <a:t>  </a:t>
            </a:r>
          </a:p>
        </p:txBody>
      </p:sp>
      <p:sp>
        <p:nvSpPr>
          <p:cNvPr id="6" name="Rectangle: Rounded Corners 5">
            <a:extLst>
              <a:ext uri="{FF2B5EF4-FFF2-40B4-BE49-F238E27FC236}">
                <a16:creationId xmlns:a16="http://schemas.microsoft.com/office/drawing/2014/main" id="{DCC201F4-4E87-76C8-79A6-E5E9D8ED5444}"/>
              </a:ext>
            </a:extLst>
          </p:cNvPr>
          <p:cNvSpPr/>
          <p:nvPr/>
        </p:nvSpPr>
        <p:spPr>
          <a:xfrm>
            <a:off x="714383" y="3840733"/>
            <a:ext cx="2664295" cy="1454989"/>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GB" noProof="0" dirty="0">
              <a:solidFill>
                <a:schemeClr val="bg1"/>
              </a:solidFill>
              <a:latin typeface="Arial"/>
              <a:cs typeface="Arial"/>
            </a:endParaRPr>
          </a:p>
          <a:p>
            <a:pPr algn="ctr" defTabSz="914377" eaLnBrk="0" fontAlgn="base" hangingPunct="0">
              <a:spcBef>
                <a:spcPct val="0"/>
              </a:spcBef>
              <a:spcAft>
                <a:spcPct val="0"/>
              </a:spcAft>
              <a:defRPr/>
            </a:pPr>
            <a:r>
              <a:rPr lang="en-GB" b="1" noProof="0" dirty="0">
                <a:solidFill>
                  <a:schemeClr val="bg1"/>
                </a:solidFill>
                <a:latin typeface="Arial"/>
                <a:cs typeface="Arial"/>
              </a:rPr>
              <a:t>Sebum:</a:t>
            </a:r>
            <a:r>
              <a:rPr lang="en-GB" b="1" baseline="30000" noProof="0" dirty="0">
                <a:solidFill>
                  <a:schemeClr val="bg1"/>
                </a:solidFill>
                <a:latin typeface="Arial"/>
                <a:cs typeface="Arial"/>
              </a:rPr>
              <a:t>2,3</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Excessive </a:t>
            </a:r>
            <a:r>
              <a:rPr lang="en-GB" b="1" noProof="0" dirty="0">
                <a:solidFill>
                  <a:schemeClr val="bg1"/>
                </a:solidFill>
                <a:latin typeface="Arial"/>
                <a:cs typeface="Arial"/>
              </a:rPr>
              <a:t>sebum </a:t>
            </a:r>
            <a:r>
              <a:rPr lang="en-GB" noProof="0" dirty="0">
                <a:solidFill>
                  <a:schemeClr val="bg1"/>
                </a:solidFill>
                <a:latin typeface="Arial"/>
                <a:cs typeface="Arial"/>
              </a:rPr>
              <a:t>production</a:t>
            </a:r>
            <a:r>
              <a:rPr lang="en-GB" baseline="30000" noProof="0" dirty="0">
                <a:solidFill>
                  <a:schemeClr val="bg1"/>
                </a:solidFill>
                <a:latin typeface="Arial"/>
                <a:cs typeface="Arial"/>
              </a:rPr>
              <a:t>a</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Change in </a:t>
            </a:r>
            <a:r>
              <a:rPr lang="en-GB" b="1" noProof="0" dirty="0">
                <a:solidFill>
                  <a:schemeClr val="bg1"/>
                </a:solidFill>
                <a:latin typeface="Arial"/>
                <a:cs typeface="Arial"/>
              </a:rPr>
              <a:t>sebum</a:t>
            </a:r>
            <a:r>
              <a:rPr lang="en-GB" noProof="0" dirty="0">
                <a:solidFill>
                  <a:schemeClr val="bg1"/>
                </a:solidFill>
                <a:latin typeface="Arial"/>
                <a:cs typeface="Arial"/>
              </a:rPr>
              <a:t> constituents</a:t>
            </a:r>
          </a:p>
          <a:p>
            <a:pPr algn="ctr" defTabSz="914377" eaLnBrk="0" fontAlgn="base" hangingPunct="0">
              <a:spcBef>
                <a:spcPct val="0"/>
              </a:spcBef>
              <a:spcAft>
                <a:spcPct val="0"/>
              </a:spcAft>
              <a:defRPr/>
            </a:pPr>
            <a:endParaRPr lang="en-GB" noProof="0" dirty="0">
              <a:solidFill>
                <a:schemeClr val="bg1"/>
              </a:solidFill>
              <a:latin typeface="Arial"/>
              <a:cs typeface="Arial"/>
            </a:endParaRPr>
          </a:p>
        </p:txBody>
      </p:sp>
      <p:sp>
        <p:nvSpPr>
          <p:cNvPr id="16" name="Rectangle: Rounded Corners 15">
            <a:extLst>
              <a:ext uri="{FF2B5EF4-FFF2-40B4-BE49-F238E27FC236}">
                <a16:creationId xmlns:a16="http://schemas.microsoft.com/office/drawing/2014/main" id="{DFFE411F-5931-1730-E0B5-1ADFEA3C766C}"/>
              </a:ext>
            </a:extLst>
          </p:cNvPr>
          <p:cNvSpPr/>
          <p:nvPr/>
        </p:nvSpPr>
        <p:spPr>
          <a:xfrm>
            <a:off x="714382" y="2564904"/>
            <a:ext cx="2664296" cy="656830"/>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7" eaLnBrk="0" fontAlgn="base" hangingPunct="0">
              <a:spcBef>
                <a:spcPct val="0"/>
              </a:spcBef>
              <a:spcAft>
                <a:spcPct val="0"/>
              </a:spcAft>
              <a:defRPr/>
            </a:pPr>
            <a:r>
              <a:rPr lang="en-GB" noProof="0" dirty="0">
                <a:solidFill>
                  <a:schemeClr val="bg1"/>
                </a:solidFill>
                <a:latin typeface="Arial"/>
                <a:cs typeface="Arial"/>
              </a:rPr>
              <a:t>Follicular</a:t>
            </a:r>
          </a:p>
          <a:p>
            <a:pPr algn="ctr" defTabSz="914377" eaLnBrk="0" fontAlgn="base" hangingPunct="0">
              <a:spcBef>
                <a:spcPct val="0"/>
              </a:spcBef>
              <a:spcAft>
                <a:spcPct val="0"/>
              </a:spcAft>
              <a:defRPr/>
            </a:pPr>
            <a:r>
              <a:rPr lang="en-GB" b="1" noProof="0" dirty="0">
                <a:solidFill>
                  <a:schemeClr val="bg1"/>
                </a:solidFill>
                <a:latin typeface="Arial"/>
                <a:cs typeface="Arial"/>
              </a:rPr>
              <a:t>hyperkeratinisation</a:t>
            </a:r>
            <a:r>
              <a:rPr lang="en-GB" b="1" baseline="30000" noProof="0" dirty="0">
                <a:solidFill>
                  <a:schemeClr val="bg1"/>
                </a:solidFill>
                <a:latin typeface="Arial"/>
                <a:cs typeface="Arial"/>
              </a:rPr>
              <a:t>2,3,a</a:t>
            </a:r>
          </a:p>
        </p:txBody>
      </p:sp>
    </p:spTree>
    <p:extLst>
      <p:ext uri="{BB962C8B-B14F-4D97-AF65-F5344CB8AC3E}">
        <p14:creationId xmlns:p14="http://schemas.microsoft.com/office/powerpoint/2010/main" val="259184721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5F07-8ADA-DF08-7201-D6CACAA28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003C1-4793-63F2-150E-9C2896963E49}"/>
              </a:ext>
            </a:extLst>
          </p:cNvPr>
          <p:cNvSpPr>
            <a:spLocks noGrp="1"/>
          </p:cNvSpPr>
          <p:nvPr>
            <p:ph type="title"/>
          </p:nvPr>
        </p:nvSpPr>
        <p:spPr/>
        <p:txBody>
          <a:bodyPr>
            <a:normAutofit/>
          </a:bodyPr>
          <a:lstStyle/>
          <a:p>
            <a:r>
              <a:rPr lang="en-GB" sz="3600" noProof="0" dirty="0"/>
              <a:t>Development of acne vulgaris</a:t>
            </a:r>
            <a:endParaRPr lang="en-GB" noProof="0" dirty="0"/>
          </a:p>
        </p:txBody>
      </p:sp>
      <p:sp>
        <p:nvSpPr>
          <p:cNvPr id="5" name="Slide Number Placeholder 4">
            <a:extLst>
              <a:ext uri="{FF2B5EF4-FFF2-40B4-BE49-F238E27FC236}">
                <a16:creationId xmlns:a16="http://schemas.microsoft.com/office/drawing/2014/main" id="{FE344D5A-21EE-75B6-7A0E-074EFA62A2EB}"/>
              </a:ext>
            </a:extLst>
          </p:cNvPr>
          <p:cNvSpPr>
            <a:spLocks noGrp="1"/>
          </p:cNvSpPr>
          <p:nvPr>
            <p:ph type="sldNum" sz="quarter" idx="4"/>
          </p:nvPr>
        </p:nvSpPr>
        <p:spPr/>
        <p:txBody>
          <a:bodyPr/>
          <a:lstStyle/>
          <a:p>
            <a:fld id="{FCE43C0F-8A7B-3A4B-9DB5-B3472E36E833}" type="slidenum">
              <a:rPr lang="en-GB" noProof="0" smtClean="0"/>
              <a:pPr/>
              <a:t>15</a:t>
            </a:fld>
            <a:endParaRPr lang="en-GB" noProof="0" dirty="0"/>
          </a:p>
        </p:txBody>
      </p:sp>
    </p:spTree>
    <p:extLst>
      <p:ext uri="{BB962C8B-B14F-4D97-AF65-F5344CB8AC3E}">
        <p14:creationId xmlns:p14="http://schemas.microsoft.com/office/powerpoint/2010/main" val="26710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58F8-5623-3D90-0912-387B5AD82CD4}"/>
            </a:ext>
          </a:extLst>
        </p:cNvPr>
        <p:cNvGrpSpPr/>
        <p:nvPr/>
      </p:nvGrpSpPr>
      <p:grpSpPr>
        <a:xfrm>
          <a:off x="0" y="0"/>
          <a:ext cx="0" cy="0"/>
          <a:chOff x="0" y="0"/>
          <a:chExt cx="0" cy="0"/>
        </a:xfrm>
      </p:grpSpPr>
      <p:cxnSp>
        <p:nvCxnSpPr>
          <p:cNvPr id="100" name="Straight Arrow Connector 99">
            <a:extLst>
              <a:ext uri="{FF2B5EF4-FFF2-40B4-BE49-F238E27FC236}">
                <a16:creationId xmlns:a16="http://schemas.microsoft.com/office/drawing/2014/main" id="{A8D753EC-F254-CD37-CD38-2322E033204B}"/>
              </a:ext>
            </a:extLst>
          </p:cNvPr>
          <p:cNvCxnSpPr>
            <a:cxnSpLocks/>
          </p:cNvCxnSpPr>
          <p:nvPr/>
        </p:nvCxnSpPr>
        <p:spPr>
          <a:xfrm>
            <a:off x="3845580" y="2894976"/>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001796A4-9983-71BE-8AA2-EA94E172FD71}"/>
              </a:ext>
            </a:extLst>
          </p:cNvPr>
          <p:cNvSpPr/>
          <p:nvPr/>
        </p:nvSpPr>
        <p:spPr>
          <a:xfrm>
            <a:off x="614921" y="1412776"/>
            <a:ext cx="3248831" cy="4505526"/>
          </a:xfrm>
          <a:prstGeom prst="roundRect">
            <a:avLst>
              <a:gd name="adj" fmla="val 449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FB25B528-0749-7EA9-BE27-39CEEFFC017B}"/>
              </a:ext>
            </a:extLst>
          </p:cNvPr>
          <p:cNvSpPr>
            <a:spLocks noGrp="1"/>
          </p:cNvSpPr>
          <p:nvPr>
            <p:ph type="title"/>
          </p:nvPr>
        </p:nvSpPr>
        <p:spPr>
          <a:xfrm>
            <a:off x="619125" y="258763"/>
            <a:ext cx="11453539" cy="865187"/>
          </a:xfrm>
        </p:spPr>
        <p:txBody>
          <a:bodyPr>
            <a:normAutofit/>
          </a:bodyPr>
          <a:lstStyle/>
          <a:p>
            <a:r>
              <a:rPr lang="en-GB" noProof="0" dirty="0"/>
              <a:t>Lesion progression in acne vulgaris</a:t>
            </a:r>
            <a:br>
              <a:rPr lang="en-GB" noProof="0" dirty="0"/>
            </a:br>
            <a:r>
              <a:rPr lang="en-GB" sz="2200" spc="60" noProof="0" dirty="0">
                <a:solidFill>
                  <a:schemeClr val="accent1"/>
                </a:solidFill>
              </a:rPr>
              <a:t>Evolution of acne lesions</a:t>
            </a:r>
            <a:r>
              <a:rPr lang="en-GB" sz="2200" spc="60" baseline="30000" noProof="0" dirty="0">
                <a:solidFill>
                  <a:schemeClr val="accent1"/>
                </a:solidFill>
              </a:rPr>
              <a:t>1,2</a:t>
            </a:r>
          </a:p>
        </p:txBody>
      </p:sp>
      <p:sp>
        <p:nvSpPr>
          <p:cNvPr id="4" name="Slide Number Placeholder 3">
            <a:extLst>
              <a:ext uri="{FF2B5EF4-FFF2-40B4-BE49-F238E27FC236}">
                <a16:creationId xmlns:a16="http://schemas.microsoft.com/office/drawing/2014/main" id="{7959A778-A855-E7F4-7E54-3CD590AE97A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16</a:t>
            </a:fld>
            <a:endParaRPr lang="en-GB" noProof="0" dirty="0"/>
          </a:p>
        </p:txBody>
      </p:sp>
      <p:sp>
        <p:nvSpPr>
          <p:cNvPr id="11" name="Content Placeholder 10">
            <a:extLst>
              <a:ext uri="{FF2B5EF4-FFF2-40B4-BE49-F238E27FC236}">
                <a16:creationId xmlns:a16="http://schemas.microsoft.com/office/drawing/2014/main" id="{E2B922F4-0C1D-BDED-F96A-AC6B595AA11D}"/>
              </a:ext>
            </a:extLst>
          </p:cNvPr>
          <p:cNvSpPr>
            <a:spLocks noGrp="1"/>
          </p:cNvSpPr>
          <p:nvPr>
            <p:ph sz="quarter" idx="15"/>
          </p:nvPr>
        </p:nvSpPr>
        <p:spPr>
          <a:xfrm>
            <a:off x="620183" y="6356351"/>
            <a:ext cx="10180339" cy="365125"/>
          </a:xfrm>
        </p:spPr>
        <p:txBody>
          <a:bodyPr/>
          <a:lstStyle/>
          <a:p>
            <a:r>
              <a:rPr lang="en-GB" noProof="0" dirty="0"/>
              <a:t>Images kindly provided by Prof. Layton</a:t>
            </a:r>
          </a:p>
          <a:p>
            <a:r>
              <a:rPr lang="en-GB" noProof="0" dirty="0"/>
              <a:t>1. Thiboutot D, et al. J Am Acad Dermatol. 2009;60(5 Suppl):S1-S50. 2. Gollnick H, et al. J Am Acad Dermatol. 2003;49(1 Suppl):S1-S37</a:t>
            </a:r>
          </a:p>
        </p:txBody>
      </p:sp>
      <p:sp>
        <p:nvSpPr>
          <p:cNvPr id="9" name="Text Box 4">
            <a:extLst>
              <a:ext uri="{FF2B5EF4-FFF2-40B4-BE49-F238E27FC236}">
                <a16:creationId xmlns:a16="http://schemas.microsoft.com/office/drawing/2014/main" id="{3E8E3A0A-878C-0557-7331-E09DCEB56436}"/>
              </a:ext>
            </a:extLst>
          </p:cNvPr>
          <p:cNvSpPr txBox="1">
            <a:spLocks noChangeArrowheads="1"/>
          </p:cNvSpPr>
          <p:nvPr/>
        </p:nvSpPr>
        <p:spPr bwMode="auto">
          <a:xfrm>
            <a:off x="695400" y="4632455"/>
            <a:ext cx="31683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914377" eaLnBrk="0" fontAlgn="base" hangingPunct="0">
              <a:spcBef>
                <a:spcPct val="50000"/>
              </a:spcBef>
              <a:spcAft>
                <a:spcPct val="0"/>
              </a:spcAft>
              <a:defRPr/>
            </a:pPr>
            <a:r>
              <a:rPr lang="en-GB" sz="2000" b="1" noProof="0" dirty="0" err="1">
                <a:solidFill>
                  <a:schemeClr val="tx2"/>
                </a:solidFill>
                <a:cs typeface="Arial" panose="020B0604020202020204" pitchFamily="34" charset="0"/>
              </a:rPr>
              <a:t>Microcomedo</a:t>
            </a:r>
            <a:endParaRPr lang="en-GB" sz="2000" b="1" noProof="0" dirty="0">
              <a:solidFill>
                <a:schemeClr val="tx2"/>
              </a:solidFill>
              <a:cs typeface="Arial" panose="020B0604020202020204" pitchFamily="34" charset="0"/>
            </a:endParaRP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Not clinically visible </a:t>
            </a: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Precursor to all clinical lesions </a:t>
            </a:r>
          </a:p>
        </p:txBody>
      </p:sp>
      <p:pic>
        <p:nvPicPr>
          <p:cNvPr id="15" name="Picture 2">
            <a:extLst>
              <a:ext uri="{FF2B5EF4-FFF2-40B4-BE49-F238E27FC236}">
                <a16:creationId xmlns:a16="http://schemas.microsoft.com/office/drawing/2014/main" id="{8DDDFDC6-775D-1744-CD3F-098E3A2F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20" y="1599740"/>
            <a:ext cx="2910432" cy="29352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31">
            <a:extLst>
              <a:ext uri="{FF2B5EF4-FFF2-40B4-BE49-F238E27FC236}">
                <a16:creationId xmlns:a16="http://schemas.microsoft.com/office/drawing/2014/main" id="{43841B81-8E4C-FEF9-9F69-08F805433F8B}"/>
              </a:ext>
            </a:extLst>
          </p:cNvPr>
          <p:cNvSpPr/>
          <p:nvPr/>
        </p:nvSpPr>
        <p:spPr>
          <a:xfrm>
            <a:off x="4402606" y="1412775"/>
            <a:ext cx="2124000" cy="3205987"/>
          </a:xfrm>
          <a:prstGeom prst="roundRect">
            <a:avLst>
              <a:gd name="adj" fmla="val 507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Comedonal acne</a:t>
            </a:r>
          </a:p>
          <a:p>
            <a:pPr algn="ctr"/>
            <a:endParaRPr lang="en-GB" b="1" noProof="0" dirty="0">
              <a:solidFill>
                <a:schemeClr val="tx2"/>
              </a:solidFill>
              <a:latin typeface="Arial" panose="020B0604020202020204" pitchFamily="34" charset="0"/>
              <a:cs typeface="Arial" panose="020B0604020202020204" pitchFamily="34" charset="0"/>
            </a:endParaRPr>
          </a:p>
        </p:txBody>
      </p:sp>
      <p:pic>
        <p:nvPicPr>
          <p:cNvPr id="37" name="Picture 6" descr="ilmmGenerateJPEGStream">
            <a:extLst>
              <a:ext uri="{FF2B5EF4-FFF2-40B4-BE49-F238E27FC236}">
                <a16:creationId xmlns:a16="http://schemas.microsoft.com/office/drawing/2014/main" id="{D2252F63-BF72-7987-3151-B91809003E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086" b="11032"/>
          <a:stretch/>
        </p:blipFill>
        <p:spPr bwMode="auto">
          <a:xfrm>
            <a:off x="4690133" y="3287311"/>
            <a:ext cx="1548947" cy="99604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9DEADBA5-DF9C-D96B-75B3-44293D9368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18" t="18723" r="7667" b="6566"/>
          <a:stretch/>
        </p:blipFill>
        <p:spPr bwMode="auto">
          <a:xfrm>
            <a:off x="4692066" y="1597903"/>
            <a:ext cx="1545081" cy="95526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20" name="Straight Connector 119">
            <a:extLst>
              <a:ext uri="{FF2B5EF4-FFF2-40B4-BE49-F238E27FC236}">
                <a16:creationId xmlns:a16="http://schemas.microsoft.com/office/drawing/2014/main" id="{74C9EB06-833A-EA84-DF96-4B255A906107}"/>
              </a:ext>
            </a:extLst>
          </p:cNvPr>
          <p:cNvCxnSpPr>
            <a:cxnSpLocks/>
          </p:cNvCxnSpPr>
          <p:nvPr/>
        </p:nvCxnSpPr>
        <p:spPr>
          <a:xfrm>
            <a:off x="3863752" y="5445224"/>
            <a:ext cx="3078843"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4E2C1CE-2450-BD6E-2D8E-B5D7695ED62C}"/>
              </a:ext>
            </a:extLst>
          </p:cNvPr>
          <p:cNvCxnSpPr>
            <a:cxnSpLocks/>
          </p:cNvCxnSpPr>
          <p:nvPr/>
        </p:nvCxnSpPr>
        <p:spPr>
          <a:xfrm>
            <a:off x="6256581" y="3785331"/>
            <a:ext cx="686014"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FFD1530-92A2-A7F9-2952-333C8475FA28}"/>
              </a:ext>
            </a:extLst>
          </p:cNvPr>
          <p:cNvCxnSpPr>
            <a:cxnSpLocks/>
          </p:cNvCxnSpPr>
          <p:nvPr/>
        </p:nvCxnSpPr>
        <p:spPr>
          <a:xfrm>
            <a:off x="8922803" y="4249484"/>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A4D70B45-5D1C-778C-0E85-DC3E92CB3D97}"/>
              </a:ext>
            </a:extLst>
          </p:cNvPr>
          <p:cNvSpPr/>
          <p:nvPr/>
        </p:nvSpPr>
        <p:spPr>
          <a:xfrm>
            <a:off x="9479829" y="4005064"/>
            <a:ext cx="1006125" cy="488840"/>
          </a:xfrm>
          <a:prstGeom prst="roundRect">
            <a:avLst>
              <a:gd name="adj" fmla="val 2206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Scars</a:t>
            </a:r>
          </a:p>
        </p:txBody>
      </p:sp>
      <p:sp>
        <p:nvSpPr>
          <p:cNvPr id="14" name="Rectangle: Rounded Corners 31">
            <a:extLst>
              <a:ext uri="{FF2B5EF4-FFF2-40B4-BE49-F238E27FC236}">
                <a16:creationId xmlns:a16="http://schemas.microsoft.com/office/drawing/2014/main" id="{307EEF8E-B89E-0624-59D1-164F01E51B4B}"/>
              </a:ext>
            </a:extLst>
          </p:cNvPr>
          <p:cNvSpPr/>
          <p:nvPr/>
        </p:nvSpPr>
        <p:spPr>
          <a:xfrm>
            <a:off x="6960096" y="3015118"/>
            <a:ext cx="1945206" cy="2903184"/>
          </a:xfrm>
          <a:prstGeom prst="roundRect">
            <a:avLst>
              <a:gd name="adj" fmla="val 574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GB" b="1" noProof="0" dirty="0">
                <a:solidFill>
                  <a:schemeClr val="tx2"/>
                </a:solidFill>
                <a:latin typeface="Arial" panose="020B0604020202020204" pitchFamily="34" charset="0"/>
                <a:cs typeface="Arial" panose="020B0604020202020204" pitchFamily="34" charset="0"/>
              </a:rPr>
              <a:t>Inflammatory lesions</a:t>
            </a:r>
          </a:p>
        </p:txBody>
      </p:sp>
      <p:pic>
        <p:nvPicPr>
          <p:cNvPr id="16" name="Picture 4">
            <a:extLst>
              <a:ext uri="{FF2B5EF4-FFF2-40B4-BE49-F238E27FC236}">
                <a16:creationId xmlns:a16="http://schemas.microsoft.com/office/drawing/2014/main" id="{07C5B266-5983-D369-6C28-107B54CB53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1" t="6238" b="14664"/>
          <a:stretch/>
        </p:blipFill>
        <p:spPr bwMode="auto">
          <a:xfrm>
            <a:off x="7191825" y="3212976"/>
            <a:ext cx="1481749"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4" descr="ilmmGenerateJPEGStream">
            <a:extLst>
              <a:ext uri="{FF2B5EF4-FFF2-40B4-BE49-F238E27FC236}">
                <a16:creationId xmlns:a16="http://schemas.microsoft.com/office/drawing/2014/main" id="{06015CE9-8A92-CDA5-6CC1-45DF7456FE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6" r="6533" b="6317"/>
          <a:stretch/>
        </p:blipFill>
        <p:spPr bwMode="auto">
          <a:xfrm>
            <a:off x="7181941" y="4285074"/>
            <a:ext cx="1501516"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183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CC55-A20A-7B54-32C0-3B2EA0E1D1BE}"/>
            </a:ext>
          </a:extLst>
        </p:cNvPr>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F45372DB-7101-7FD0-43DC-94ACFB2422E3}"/>
              </a:ext>
            </a:extLst>
          </p:cNvPr>
          <p:cNvGraphicFramePr>
            <a:graphicFrameLocks noGrp="1"/>
          </p:cNvGraphicFramePr>
          <p:nvPr>
            <p:ph sz="quarter" idx="12"/>
            <p:extLst>
              <p:ext uri="{D42A27DB-BD31-4B8C-83A1-F6EECF244321}">
                <p14:modId xmlns:p14="http://schemas.microsoft.com/office/powerpoint/2010/main" val="2506903015"/>
              </p:ext>
            </p:extLst>
          </p:nvPr>
        </p:nvGraphicFramePr>
        <p:xfrm>
          <a:off x="620713" y="1268760"/>
          <a:ext cx="11173093" cy="4667800"/>
        </p:xfrm>
        <a:graphic>
          <a:graphicData uri="http://schemas.openxmlformats.org/drawingml/2006/table">
            <a:tbl>
              <a:tblPr firstRow="1" bandRow="1">
                <a:tableStyleId>{5C22544A-7EE6-4342-B048-85BDC9FD1C3A}</a:tableStyleId>
              </a:tblPr>
              <a:tblGrid>
                <a:gridCol w="500528">
                  <a:extLst>
                    <a:ext uri="{9D8B030D-6E8A-4147-A177-3AD203B41FA5}">
                      <a16:colId xmlns:a16="http://schemas.microsoft.com/office/drawing/2014/main" val="335610122"/>
                    </a:ext>
                  </a:extLst>
                </a:gridCol>
                <a:gridCol w="3240361">
                  <a:extLst>
                    <a:ext uri="{9D8B030D-6E8A-4147-A177-3AD203B41FA5}">
                      <a16:colId xmlns:a16="http://schemas.microsoft.com/office/drawing/2014/main" val="252397960"/>
                    </a:ext>
                  </a:extLst>
                </a:gridCol>
                <a:gridCol w="3888432">
                  <a:extLst>
                    <a:ext uri="{9D8B030D-6E8A-4147-A177-3AD203B41FA5}">
                      <a16:colId xmlns:a16="http://schemas.microsoft.com/office/drawing/2014/main" val="1505502715"/>
                    </a:ext>
                  </a:extLst>
                </a:gridCol>
                <a:gridCol w="3543772">
                  <a:extLst>
                    <a:ext uri="{9D8B030D-6E8A-4147-A177-3AD203B41FA5}">
                      <a16:colId xmlns:a16="http://schemas.microsoft.com/office/drawing/2014/main" val="2165038557"/>
                    </a:ext>
                  </a:extLst>
                </a:gridCol>
              </a:tblGrid>
              <a:tr h="370840">
                <a:tc gridSpan="4">
                  <a:txBody>
                    <a:bodyPr/>
                    <a:lstStyle/>
                    <a:p>
                      <a:r>
                        <a:rPr lang="en-GB" noProof="0" dirty="0">
                          <a:latin typeface="Arial" panose="020B0604020202020204" pitchFamily="34" charset="0"/>
                          <a:cs typeface="Arial" panose="020B0604020202020204" pitchFamily="34" charset="0"/>
                        </a:rPr>
                        <a:t>Assessment tools</a:t>
                      </a:r>
                    </a:p>
                  </a:txBody>
                  <a:tcPr/>
                </a:tc>
                <a:tc hMerge="1">
                  <a:txBody>
                    <a:bodyPr/>
                    <a:lstStyle/>
                    <a:p>
                      <a:endParaRPr lang="en-GB"/>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7371311"/>
                  </a:ext>
                </a:extLst>
              </a:tr>
              <a:tr h="1188000">
                <a:tc>
                  <a:txBody>
                    <a:bodyPr/>
                    <a:lstStyle/>
                    <a:p>
                      <a:pPr marL="0" indent="0" algn="ctr">
                        <a:buFont typeface="+mj-lt"/>
                        <a:buNone/>
                        <a:tabLst/>
                      </a:pPr>
                      <a:r>
                        <a:rPr lang="en-GB" sz="1600" b="1" noProof="0" dirty="0">
                          <a:solidFill>
                            <a:schemeClr val="accent1"/>
                          </a:solidFill>
                          <a:latin typeface="Arial" panose="020B0604020202020204" pitchFamily="34" charset="0"/>
                          <a:cs typeface="Arial" panose="020B0604020202020204" pitchFamily="34" charset="0"/>
                        </a:rPr>
                        <a:t>Tool</a:t>
                      </a:r>
                    </a:p>
                  </a:txBody>
                  <a:tcPr marL="90000" vert="vert270" anchor="ctr"/>
                </a:tc>
                <a:tc>
                  <a:txBody>
                    <a:bodyPr/>
                    <a:lstStyle/>
                    <a:p>
                      <a:pPr marL="273050" indent="-273050">
                        <a:buFont typeface="+mj-lt"/>
                        <a:buAutoNum type="arabicPeriod"/>
                        <a:tabLst/>
                      </a:pPr>
                      <a:r>
                        <a:rPr lang="en-GB" sz="1600" b="1" noProof="0" dirty="0">
                          <a:solidFill>
                            <a:schemeClr val="accent1"/>
                          </a:solidFill>
                          <a:latin typeface="Arial" panose="020B0604020202020204" pitchFamily="34" charset="0"/>
                          <a:cs typeface="Arial" panose="020B0604020202020204" pitchFamily="34" charset="0"/>
                        </a:rPr>
                        <a:t>Global 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severity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grading</a:t>
                      </a:r>
                      <a:endParaRPr lang="en-GB" sz="1600" noProof="0" dirty="0">
                        <a:solidFill>
                          <a:schemeClr val="accent1"/>
                        </a:solidFill>
                      </a:endParaRP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2"/>
                        <a:tabLst/>
                        <a:defRPr/>
                      </a:pPr>
                      <a:r>
                        <a:rPr lang="en-GB" sz="1600" b="1" noProof="0" dirty="0">
                          <a:solidFill>
                            <a:schemeClr val="accent1"/>
                          </a:solidFill>
                          <a:latin typeface="Arial" panose="020B0604020202020204" pitchFamily="34" charset="0"/>
                          <a:cs typeface="Arial" panose="020B0604020202020204" pitchFamily="34" charset="0"/>
                        </a:rPr>
                        <a:t>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lesion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counting</a:t>
                      </a: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3"/>
                        <a:tabLst/>
                        <a:defRPr/>
                      </a:pPr>
                      <a:r>
                        <a:rPr lang="en-GB" sz="1600" b="1" noProof="0" dirty="0">
                          <a:solidFill>
                            <a:schemeClr val="accent1"/>
                          </a:solidFill>
                          <a:latin typeface="Arial" panose="020B0604020202020204" pitchFamily="34" charset="0"/>
                          <a:cs typeface="Arial" panose="020B0604020202020204" pitchFamily="34" charset="0"/>
                        </a:rPr>
                        <a:t>Multimodal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digital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imaging</a:t>
                      </a:r>
                    </a:p>
                  </a:txBody>
                  <a:tcPr marL="90000" anchor="ctr"/>
                </a:tc>
                <a:extLst>
                  <a:ext uri="{0D108BD9-81ED-4DB2-BD59-A6C34878D82A}">
                    <a16:rowId xmlns:a16="http://schemas.microsoft.com/office/drawing/2014/main" val="3383413945"/>
                  </a:ext>
                </a:extLst>
              </a:tr>
              <a:tr h="370840">
                <a:tc>
                  <a:txBody>
                    <a:bodyPr/>
                    <a:lstStyle/>
                    <a:p>
                      <a:pPr algn="ctr"/>
                      <a:r>
                        <a:rPr lang="en-GB" sz="1600" b="1" noProof="0" dirty="0">
                          <a:solidFill>
                            <a:schemeClr val="accent1"/>
                          </a:solidFill>
                          <a:latin typeface="Arial" panose="020B0604020202020204" pitchFamily="34" charset="0"/>
                          <a:cs typeface="Arial" panose="020B0604020202020204" pitchFamily="34" charset="0"/>
                        </a:rPr>
                        <a:t>Advantages</a:t>
                      </a: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Simple and quick to use over serial clinic visits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Estimates the full extent of involvement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Evaluates the range of aspects pertinent to severity</a:t>
                      </a:r>
                      <a:r>
                        <a:rPr lang="en-GB" sz="1200" baseline="30000" noProof="0" dirty="0">
                          <a:solidFill>
                            <a:schemeClr val="tx1"/>
                          </a:solidFill>
                          <a:latin typeface="Arial" panose="020B0604020202020204" pitchFamily="34" charset="0"/>
                          <a:cs typeface="Arial" panose="020B0604020202020204" pitchFamily="34" charset="0"/>
                        </a:rPr>
                        <a:t>a</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Allows </a:t>
                      </a:r>
                      <a:r>
                        <a:rPr lang="en-GB" sz="1200" noProof="0" dirty="0">
                          <a:latin typeface="Arial" panose="020B0604020202020204" pitchFamily="34" charset="0"/>
                          <a:cs typeface="Arial" panose="020B0604020202020204" pitchFamily="34" charset="0"/>
                        </a:rPr>
                        <a:t>the clinician to observe the dominant lesions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Precise, objective and highly discriminative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Quantifies the types of lesion present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Distinguishes small effects in therapeutic response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Allows examination of morphogenesis and evolution of individual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Can provide continuous data for statistically analysis</a:t>
                      </a:r>
                      <a:endParaRPr lang="en-GB" sz="1200" noProof="0" dirty="0">
                        <a:latin typeface="Arial" panose="020B0604020202020204" pitchFamily="34" charset="0"/>
                        <a:cs typeface="Arial" panose="020B0604020202020204" pitchFamily="34" charset="0"/>
                      </a:endParaRP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Permanent record of acne severity</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Allows reliable recoding of change with time</a:t>
                      </a:r>
                    </a:p>
                  </a:txBody>
                  <a:tcPr marR="19440"/>
                </a:tc>
                <a:extLst>
                  <a:ext uri="{0D108BD9-81ED-4DB2-BD59-A6C34878D82A}">
                    <a16:rowId xmlns:a16="http://schemas.microsoft.com/office/drawing/2014/main" val="3899063243"/>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accent1"/>
                          </a:solidFill>
                          <a:latin typeface="Arial" panose="020B0604020202020204" pitchFamily="34" charset="0"/>
                          <a:ea typeface="+mn-ea"/>
                          <a:cs typeface="Arial" panose="020B0604020202020204" pitchFamily="34" charset="0"/>
                        </a:rPr>
                        <a:t>Disadvantages</a:t>
                      </a:r>
                    </a:p>
                    <a:p>
                      <a:endParaRPr lang="en-GB" sz="1600" b="1" kern="1200" noProof="0" dirty="0">
                        <a:solidFill>
                          <a:schemeClr val="accent1"/>
                        </a:solidFill>
                        <a:latin typeface="Arial" panose="020B0604020202020204" pitchFamily="34" charset="0"/>
                        <a:ea typeface="+mn-ea"/>
                        <a:cs typeface="Arial" panose="020B0604020202020204" pitchFamily="34" charset="0"/>
                      </a:endParaRP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Subjective assessment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Multiple variables (including variability between assessors)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Less sensitive to change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Too simplistic to provide useful insight</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Time consuming – not practical in the clinic</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Intrusive for the patient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Dependent on external variables such as assessor’s visual acuity, skin quality, and office lighting</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Counting requires specialist knowledge and training to administer</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capture various clinical aspects of symptoms including concentration, distribution and size of lesions, or skin redness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Difficulty with standardisation</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Requires expensive equipment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adequately detect small, noninflamed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Two-dimensional images only – no account of palpation or lesion depth</a:t>
                      </a:r>
                    </a:p>
                  </a:txBody>
                  <a:tcPr marR="19440"/>
                </a:tc>
                <a:extLst>
                  <a:ext uri="{0D108BD9-81ED-4DB2-BD59-A6C34878D82A}">
                    <a16:rowId xmlns:a16="http://schemas.microsoft.com/office/drawing/2014/main" val="3990035561"/>
                  </a:ext>
                </a:extLst>
              </a:tr>
            </a:tbl>
          </a:graphicData>
        </a:graphic>
      </p:graphicFrame>
      <p:sp>
        <p:nvSpPr>
          <p:cNvPr id="3" name="Title 2">
            <a:extLst>
              <a:ext uri="{FF2B5EF4-FFF2-40B4-BE49-F238E27FC236}">
                <a16:creationId xmlns:a16="http://schemas.microsoft.com/office/drawing/2014/main" id="{C5B9E639-2583-00C0-C001-F4031C1B57BA}"/>
              </a:ext>
            </a:extLst>
          </p:cNvPr>
          <p:cNvSpPr>
            <a:spLocks noGrp="1"/>
          </p:cNvSpPr>
          <p:nvPr>
            <p:ph type="title"/>
          </p:nvPr>
        </p:nvSpPr>
        <p:spPr>
          <a:xfrm>
            <a:off x="619201" y="259200"/>
            <a:ext cx="10963199" cy="864000"/>
          </a:xfrm>
        </p:spPr>
        <p:txBody>
          <a:bodyPr>
            <a:normAutofit/>
          </a:bodyPr>
          <a:lstStyle/>
          <a:p>
            <a:r>
              <a:rPr lang="en-GB" noProof="0" dirty="0"/>
              <a:t>Acne severity is difficult to evaluate</a:t>
            </a:r>
            <a:br>
              <a:rPr lang="en-GB" noProof="0" dirty="0"/>
            </a:br>
            <a:r>
              <a:rPr lang="en-GB" sz="2200" spc="100" noProof="0" dirty="0">
                <a:solidFill>
                  <a:schemeClr val="accent1"/>
                </a:solidFill>
              </a:rPr>
              <a:t>There are over 20 grading systems</a:t>
            </a:r>
            <a:r>
              <a:rPr lang="en-GB" sz="22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A02383ED-691E-9160-1DEC-B557DB79D3C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17</a:t>
            </a:fld>
            <a:endParaRPr lang="en-GB" noProof="0" dirty="0"/>
          </a:p>
        </p:txBody>
      </p:sp>
      <p:sp>
        <p:nvSpPr>
          <p:cNvPr id="11" name="Content Placeholder 10">
            <a:extLst>
              <a:ext uri="{FF2B5EF4-FFF2-40B4-BE49-F238E27FC236}">
                <a16:creationId xmlns:a16="http://schemas.microsoft.com/office/drawing/2014/main" id="{46E84CBD-46A9-5F41-5EB3-51F26C1A50DC}"/>
              </a:ext>
            </a:extLst>
          </p:cNvPr>
          <p:cNvSpPr>
            <a:spLocks noGrp="1"/>
          </p:cNvSpPr>
          <p:nvPr>
            <p:ph sz="quarter" idx="15"/>
          </p:nvPr>
        </p:nvSpPr>
        <p:spPr>
          <a:xfrm>
            <a:off x="620183" y="6356351"/>
            <a:ext cx="10180339" cy="365125"/>
          </a:xfrm>
        </p:spPr>
        <p:txBody>
          <a:bodyPr anchor="b" anchorCtr="0"/>
          <a:lstStyle/>
          <a:p>
            <a:endParaRPr lang="en-GB" noProof="0" dirty="0">
              <a:solidFill>
                <a:schemeClr val="tx2"/>
              </a:solidFill>
            </a:endParaRPr>
          </a:p>
          <a:p>
            <a:r>
              <a:rPr lang="en-GB" baseline="30000" noProof="0" dirty="0">
                <a:solidFill>
                  <a:schemeClr val="tx2"/>
                </a:solidFill>
              </a:rPr>
              <a:t>a</a:t>
            </a:r>
            <a:r>
              <a:rPr lang="en-GB" noProof="0" dirty="0">
                <a:solidFill>
                  <a:schemeClr val="tx2"/>
                </a:solidFill>
              </a:rPr>
              <a:t> i.e. number, type and size of lesions, and presence and coverage of inflammation, erythema and seborrhoea</a:t>
            </a:r>
          </a:p>
          <a:p>
            <a:r>
              <a:rPr lang="en-GB" noProof="0" dirty="0">
                <a:solidFill>
                  <a:schemeClr val="tx2"/>
                </a:solidFill>
              </a:rPr>
              <a:t>1. Agnew T, et al. J Clin Aesthet Dermatol. 2016;9(7):40-52; 2. Bae IH, et al. Ann Dermatol. 2024;36(2):65-73</a:t>
            </a:r>
          </a:p>
        </p:txBody>
      </p:sp>
      <p:pic>
        <p:nvPicPr>
          <p:cNvPr id="30" name="Graphic 29" descr="Camera">
            <a:extLst>
              <a:ext uri="{FF2B5EF4-FFF2-40B4-BE49-F238E27FC236}">
                <a16:creationId xmlns:a16="http://schemas.microsoft.com/office/drawing/2014/main" id="{BF6FC71F-6FA8-6B4C-59A8-3BA3D30647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432" y="1562296"/>
            <a:ext cx="1337102" cy="1337102"/>
          </a:xfrm>
          <a:prstGeom prst="rect">
            <a:avLst/>
          </a:prstGeom>
        </p:spPr>
      </p:pic>
      <p:pic>
        <p:nvPicPr>
          <p:cNvPr id="27" name="Graphic 26" descr="Abacus with solid fill">
            <a:extLst>
              <a:ext uri="{FF2B5EF4-FFF2-40B4-BE49-F238E27FC236}">
                <a16:creationId xmlns:a16="http://schemas.microsoft.com/office/drawing/2014/main" id="{D22CB88B-3435-0EA6-5E1D-8D144778F0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548" y="1577682"/>
            <a:ext cx="1337102" cy="1337102"/>
          </a:xfrm>
          <a:prstGeom prst="rect">
            <a:avLst/>
          </a:prstGeom>
        </p:spPr>
      </p:pic>
      <p:pic>
        <p:nvPicPr>
          <p:cNvPr id="32" name="Graphic 31" descr="Network">
            <a:extLst>
              <a:ext uri="{FF2B5EF4-FFF2-40B4-BE49-F238E27FC236}">
                <a16:creationId xmlns:a16="http://schemas.microsoft.com/office/drawing/2014/main" id="{A9CC095E-1805-21F1-0FC5-663E6BE11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3213" y="1577682"/>
            <a:ext cx="1306330" cy="1306330"/>
          </a:xfrm>
          <a:prstGeom prst="rect">
            <a:avLst/>
          </a:prstGeom>
        </p:spPr>
      </p:pic>
    </p:spTree>
    <p:extLst>
      <p:ext uri="{BB962C8B-B14F-4D97-AF65-F5344CB8AC3E}">
        <p14:creationId xmlns:p14="http://schemas.microsoft.com/office/powerpoint/2010/main" val="338368562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72300-44E7-2806-FB47-FFA037685D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BF7182-ABF3-5CA7-30C5-ACAC34D0DB35}"/>
              </a:ext>
            </a:extLst>
          </p:cNvPr>
          <p:cNvSpPr>
            <a:spLocks noGrp="1"/>
          </p:cNvSpPr>
          <p:nvPr>
            <p:ph type="title"/>
          </p:nvPr>
        </p:nvSpPr>
        <p:spPr>
          <a:xfrm>
            <a:off x="619201" y="259200"/>
            <a:ext cx="10963199" cy="864000"/>
          </a:xfrm>
        </p:spPr>
        <p:txBody>
          <a:bodyPr>
            <a:normAutofit/>
          </a:bodyPr>
          <a:lstStyle/>
          <a:p>
            <a:r>
              <a:rPr lang="en-GB" noProof="0" dirty="0"/>
              <a:t>Acne severities</a:t>
            </a:r>
            <a:br>
              <a:rPr lang="en-GB" noProof="0" dirty="0"/>
            </a:br>
            <a:r>
              <a:rPr lang="en-GB" sz="2200" spc="100" noProof="0" dirty="0">
                <a:solidFill>
                  <a:schemeClr val="accent1"/>
                </a:solidFill>
              </a:rPr>
              <a:t>Acne severity defined by NICE guideline</a:t>
            </a:r>
            <a:r>
              <a:rPr lang="en-GB" sz="2200" spc="100" baseline="30000" noProof="0" dirty="0">
                <a:solidFill>
                  <a:schemeClr val="accent1"/>
                </a:solidFill>
              </a:rPr>
              <a:t>1</a:t>
            </a:r>
          </a:p>
        </p:txBody>
      </p:sp>
      <p:sp>
        <p:nvSpPr>
          <p:cNvPr id="4" name="Slide Number Placeholder 3">
            <a:extLst>
              <a:ext uri="{FF2B5EF4-FFF2-40B4-BE49-F238E27FC236}">
                <a16:creationId xmlns:a16="http://schemas.microsoft.com/office/drawing/2014/main" id="{B802F5A1-D317-E742-E99C-AFAADF5E2FD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18</a:t>
            </a:fld>
            <a:endParaRPr lang="en-GB" noProof="0" dirty="0"/>
          </a:p>
        </p:txBody>
      </p:sp>
      <p:sp>
        <p:nvSpPr>
          <p:cNvPr id="11" name="Content Placeholder 10">
            <a:extLst>
              <a:ext uri="{FF2B5EF4-FFF2-40B4-BE49-F238E27FC236}">
                <a16:creationId xmlns:a16="http://schemas.microsoft.com/office/drawing/2014/main" id="{BD1C93F3-2F4A-56D7-979A-4F7303EBE5A5}"/>
              </a:ext>
            </a:extLst>
          </p:cNvPr>
          <p:cNvSpPr>
            <a:spLocks noGrp="1"/>
          </p:cNvSpPr>
          <p:nvPr>
            <p:ph sz="quarter" idx="15"/>
          </p:nvPr>
        </p:nvSpPr>
        <p:spPr>
          <a:xfrm>
            <a:off x="620183" y="6356351"/>
            <a:ext cx="10180339" cy="365125"/>
          </a:xfrm>
        </p:spPr>
        <p:txBody>
          <a:bodyPr/>
          <a:lstStyle/>
          <a:p>
            <a:r>
              <a:rPr lang="en-GB" noProof="0" dirty="0"/>
              <a:t>1. National Institute for Health and Care Excellence. Acne vulgaris: management NICE guideline [NG198]. Available at: </a:t>
            </a:r>
            <a:r>
              <a:rPr lang="en-GB" noProof="0" dirty="0">
                <a:hlinkClick r:id="rId2">
                  <a:extLst>
                    <a:ext uri="{A12FA001-AC4F-418D-AE19-62706E023703}">
                      <ahyp:hlinkClr xmlns:ahyp="http://schemas.microsoft.com/office/drawing/2018/hyperlinkcolor" val="tx"/>
                    </a:ext>
                  </a:extLst>
                </a:hlinkClick>
              </a:rPr>
              <a:t>www.nice.org;</a:t>
            </a:r>
          </a:p>
          <a:p>
            <a:r>
              <a:rPr lang="en-GB" noProof="0" dirty="0"/>
              <a:t>2. Bhate K, Williams HC. Br J Dermatol. 2013;168(3):474-85</a:t>
            </a:r>
            <a:endParaRPr lang="en-GB" noProof="0" dirty="0">
              <a:solidFill>
                <a:srgbClr val="0000FF"/>
              </a:solidFill>
            </a:endParaRPr>
          </a:p>
        </p:txBody>
      </p:sp>
      <p:sp>
        <p:nvSpPr>
          <p:cNvPr id="8" name="Google Shape;3140;p97">
            <a:extLst>
              <a:ext uri="{FF2B5EF4-FFF2-40B4-BE49-F238E27FC236}">
                <a16:creationId xmlns:a16="http://schemas.microsoft.com/office/drawing/2014/main" id="{30042CA7-320D-037D-9FF9-4ECF83497CFA}"/>
              </a:ext>
            </a:extLst>
          </p:cNvPr>
          <p:cNvSpPr/>
          <p:nvPr/>
        </p:nvSpPr>
        <p:spPr>
          <a:xfrm>
            <a:off x="2755630" y="5110627"/>
            <a:ext cx="7416823" cy="707856"/>
          </a:xfrm>
          <a:prstGeom prst="roundRect">
            <a:avLst>
              <a:gd name="adj" fmla="val 13263"/>
            </a:avLst>
          </a:prstGeom>
          <a:solidFill>
            <a:srgbClr val="EDCFCF">
              <a:alpha val="279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Poppins"/>
              <a:ea typeface="Poppins"/>
              <a:cs typeface="Poppins"/>
              <a:sym typeface="Poppins"/>
            </a:endParaRPr>
          </a:p>
        </p:txBody>
      </p:sp>
      <p:sp>
        <p:nvSpPr>
          <p:cNvPr id="9" name="Google Shape;3141;p97">
            <a:extLst>
              <a:ext uri="{FF2B5EF4-FFF2-40B4-BE49-F238E27FC236}">
                <a16:creationId xmlns:a16="http://schemas.microsoft.com/office/drawing/2014/main" id="{D5C87279-874B-1C32-7B31-4016151962F5}"/>
              </a:ext>
            </a:extLst>
          </p:cNvPr>
          <p:cNvSpPr txBox="1"/>
          <p:nvPr/>
        </p:nvSpPr>
        <p:spPr>
          <a:xfrm>
            <a:off x="4453228" y="5122324"/>
            <a:ext cx="5503836"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noProof="0" dirty="0">
                <a:solidFill>
                  <a:schemeClr val="accent1"/>
                </a:solidFill>
                <a:latin typeface="Arial" panose="020B0604020202020204" pitchFamily="34" charset="0"/>
                <a:ea typeface="Lato"/>
                <a:cs typeface="Arial" panose="020B0604020202020204" pitchFamily="34" charset="0"/>
                <a:sym typeface="Lato"/>
              </a:rPr>
              <a:t>of young people suffer from moderate-to-severe acne</a:t>
            </a:r>
            <a:r>
              <a:rPr lang="en-GB" sz="1700" b="1" baseline="30000" noProof="0" dirty="0">
                <a:solidFill>
                  <a:schemeClr val="accent1"/>
                </a:solidFill>
                <a:latin typeface="Arial" panose="020B0604020202020204" pitchFamily="34" charset="0"/>
                <a:ea typeface="Lato"/>
                <a:cs typeface="Arial" panose="020B0604020202020204" pitchFamily="34" charset="0"/>
                <a:sym typeface="Lato"/>
              </a:rPr>
              <a:t>2</a:t>
            </a:r>
            <a:r>
              <a:rPr lang="en-GB" sz="1700" b="1" noProof="0" dirty="0">
                <a:solidFill>
                  <a:schemeClr val="accent1"/>
                </a:solidFill>
                <a:latin typeface="Arial" panose="020B0604020202020204" pitchFamily="34" charset="0"/>
                <a:ea typeface="Lato"/>
                <a:cs typeface="Arial" panose="020B0604020202020204" pitchFamily="34" charset="0"/>
                <a:sym typeface="Lato"/>
              </a:rPr>
              <a:t> and need adequate treatment</a:t>
            </a:r>
            <a:endParaRPr lang="en-GB" sz="1700" b="1" noProof="0" dirty="0">
              <a:solidFill>
                <a:schemeClr val="dk1"/>
              </a:solidFill>
              <a:latin typeface="Arial" panose="020B0604020202020204" pitchFamily="34" charset="0"/>
              <a:ea typeface="Lato"/>
              <a:cs typeface="Arial" panose="020B0604020202020204" pitchFamily="34" charset="0"/>
              <a:sym typeface="Lato"/>
            </a:endParaRPr>
          </a:p>
        </p:txBody>
      </p:sp>
      <p:sp>
        <p:nvSpPr>
          <p:cNvPr id="10" name="Google Shape;3142;p97">
            <a:extLst>
              <a:ext uri="{FF2B5EF4-FFF2-40B4-BE49-F238E27FC236}">
                <a16:creationId xmlns:a16="http://schemas.microsoft.com/office/drawing/2014/main" id="{1CADB2AC-3341-A372-5D1B-3F8D24694CBE}"/>
              </a:ext>
            </a:extLst>
          </p:cNvPr>
          <p:cNvSpPr txBox="1"/>
          <p:nvPr/>
        </p:nvSpPr>
        <p:spPr>
          <a:xfrm>
            <a:off x="3123816" y="5047915"/>
            <a:ext cx="1329412"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noProof="0" dirty="0">
                <a:solidFill>
                  <a:schemeClr val="accent1"/>
                </a:solidFill>
                <a:latin typeface="Arial" panose="020B0604020202020204" pitchFamily="34" charset="0"/>
                <a:ea typeface="Lato Black"/>
                <a:cs typeface="Arial" panose="020B0604020202020204" pitchFamily="34" charset="0"/>
                <a:sym typeface="Lato Black"/>
              </a:rPr>
              <a:t>20%</a:t>
            </a:r>
            <a:endParaRPr lang="en-GB" sz="4000" b="1" noProof="0" dirty="0">
              <a:solidFill>
                <a:schemeClr val="dk1"/>
              </a:solidFill>
              <a:latin typeface="Arial" panose="020B0604020202020204" pitchFamily="34" charset="0"/>
              <a:ea typeface="Lato Black"/>
              <a:cs typeface="Arial" panose="020B0604020202020204" pitchFamily="34" charset="0"/>
              <a:sym typeface="Lato Black"/>
            </a:endParaRPr>
          </a:p>
        </p:txBody>
      </p:sp>
      <p:grpSp>
        <p:nvGrpSpPr>
          <p:cNvPr id="12" name="Group 11">
            <a:extLst>
              <a:ext uri="{FF2B5EF4-FFF2-40B4-BE49-F238E27FC236}">
                <a16:creationId xmlns:a16="http://schemas.microsoft.com/office/drawing/2014/main" id="{C606D25E-8A26-DEA8-004F-BF8822F4353C}"/>
              </a:ext>
            </a:extLst>
          </p:cNvPr>
          <p:cNvGrpSpPr/>
          <p:nvPr/>
        </p:nvGrpSpPr>
        <p:grpSpPr>
          <a:xfrm>
            <a:off x="2755630" y="1412776"/>
            <a:ext cx="7416824" cy="3482596"/>
            <a:chOff x="377825" y="1667064"/>
            <a:chExt cx="8388350" cy="2167947"/>
          </a:xfrm>
        </p:grpSpPr>
        <p:sp>
          <p:nvSpPr>
            <p:cNvPr id="13" name="Freeform 19">
              <a:extLst>
                <a:ext uri="{FF2B5EF4-FFF2-40B4-BE49-F238E27FC236}">
                  <a16:creationId xmlns:a16="http://schemas.microsoft.com/office/drawing/2014/main" id="{512F3183-DEAD-910A-357B-16F271608560}"/>
                </a:ext>
              </a:extLst>
            </p:cNvPr>
            <p:cNvSpPr/>
            <p:nvPr/>
          </p:nvSpPr>
          <p:spPr>
            <a:xfrm>
              <a:off x="377825" y="1858944"/>
              <a:ext cx="8388350" cy="941850"/>
            </a:xfrm>
            <a:custGeom>
              <a:avLst/>
              <a:gdLst>
                <a:gd name="connsiteX0" fmla="*/ 0 w 8388350"/>
                <a:gd name="connsiteY0" fmla="*/ 0 h 941850"/>
                <a:gd name="connsiteX1" fmla="*/ 8388350 w 8388350"/>
                <a:gd name="connsiteY1" fmla="*/ 0 h 941850"/>
                <a:gd name="connsiteX2" fmla="*/ 8388350 w 8388350"/>
                <a:gd name="connsiteY2" fmla="*/ 941850 h 941850"/>
                <a:gd name="connsiteX3" fmla="*/ 0 w 8388350"/>
                <a:gd name="connsiteY3" fmla="*/ 941850 h 941850"/>
                <a:gd name="connsiteX4" fmla="*/ 0 w 8388350"/>
                <a:gd name="connsiteY4" fmla="*/ 0 h 94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941850">
                  <a:moveTo>
                    <a:pt x="0" y="0"/>
                  </a:moveTo>
                  <a:lnTo>
                    <a:pt x="8388350" y="0"/>
                  </a:lnTo>
                  <a:lnTo>
                    <a:pt x="8388350" y="941850"/>
                  </a:lnTo>
                  <a:lnTo>
                    <a:pt x="0" y="941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756000"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Any number of non-inflammatory lesions (comedones)</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34 inflammatory lesions with or without non-inflammatory lesions in the whole face</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two nodules</a:t>
              </a:r>
            </a:p>
          </p:txBody>
        </p:sp>
        <p:sp>
          <p:nvSpPr>
            <p:cNvPr id="14" name="Rounded Rectangle 20">
              <a:extLst>
                <a:ext uri="{FF2B5EF4-FFF2-40B4-BE49-F238E27FC236}">
                  <a16:creationId xmlns:a16="http://schemas.microsoft.com/office/drawing/2014/main" id="{9796E1C8-A0AA-7A84-B201-5B5B68587B52}"/>
                </a:ext>
              </a:extLst>
            </p:cNvPr>
            <p:cNvSpPr/>
            <p:nvPr/>
          </p:nvSpPr>
          <p:spPr>
            <a:xfrm>
              <a:off x="797242" y="1667064"/>
              <a:ext cx="7830995" cy="383760"/>
            </a:xfrm>
            <a:prstGeom prst="roundRect">
              <a:avLst>
                <a:gd name="adj" fmla="val 2883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mild-to-moderate</a:t>
              </a:r>
              <a:r>
                <a:rPr lang="en-GB" sz="1867" noProof="0" dirty="0">
                  <a:solidFill>
                    <a:schemeClr val="bg1"/>
                  </a:solidFill>
                  <a:latin typeface="Arial" panose="020B0604020202020204" pitchFamily="34" charset="0"/>
                  <a:cs typeface="Arial" panose="020B0604020202020204" pitchFamily="34" charset="0"/>
                </a:rPr>
                <a:t> acne, this includes people who have 1 or more of:</a:t>
              </a:r>
            </a:p>
          </p:txBody>
        </p:sp>
        <p:sp>
          <p:nvSpPr>
            <p:cNvPr id="15" name="Freeform 21">
              <a:extLst>
                <a:ext uri="{FF2B5EF4-FFF2-40B4-BE49-F238E27FC236}">
                  <a16:creationId xmlns:a16="http://schemas.microsoft.com/office/drawing/2014/main" id="{6D2D161F-2E4E-50E8-DEF8-3CF3B1CD7193}"/>
                </a:ext>
              </a:extLst>
            </p:cNvPr>
            <p:cNvSpPr/>
            <p:nvPr/>
          </p:nvSpPr>
          <p:spPr>
            <a:xfrm>
              <a:off x="377825" y="3062874"/>
              <a:ext cx="8388350" cy="772137"/>
            </a:xfrm>
            <a:custGeom>
              <a:avLst/>
              <a:gdLst>
                <a:gd name="connsiteX0" fmla="*/ 0 w 8388350"/>
                <a:gd name="connsiteY0" fmla="*/ 0 h 737100"/>
                <a:gd name="connsiteX1" fmla="*/ 8388350 w 8388350"/>
                <a:gd name="connsiteY1" fmla="*/ 0 h 737100"/>
                <a:gd name="connsiteX2" fmla="*/ 8388350 w 8388350"/>
                <a:gd name="connsiteY2" fmla="*/ 737100 h 737100"/>
                <a:gd name="connsiteX3" fmla="*/ 0 w 8388350"/>
                <a:gd name="connsiteY3" fmla="*/ 737100 h 737100"/>
                <a:gd name="connsiteX4" fmla="*/ 0 w 8388350"/>
                <a:gd name="connsiteY4" fmla="*/ 0 h 73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737100">
                  <a:moveTo>
                    <a:pt x="0" y="0"/>
                  </a:moveTo>
                  <a:lnTo>
                    <a:pt x="8388350" y="0"/>
                  </a:lnTo>
                  <a:lnTo>
                    <a:pt x="8388350" y="737100"/>
                  </a:lnTo>
                  <a:lnTo>
                    <a:pt x="0" y="737100"/>
                  </a:lnTo>
                  <a:lnTo>
                    <a:pt x="0" y="0"/>
                  </a:lnTo>
                  <a:close/>
                </a:path>
              </a:pathLst>
            </a:cu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868039"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35 or more inflammatory lesions (with or without non-inflammatory lesions) </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Three or more nodules</a:t>
              </a:r>
            </a:p>
          </p:txBody>
        </p:sp>
        <p:sp>
          <p:nvSpPr>
            <p:cNvPr id="16" name="Rounded Rectangle 22">
              <a:extLst>
                <a:ext uri="{FF2B5EF4-FFF2-40B4-BE49-F238E27FC236}">
                  <a16:creationId xmlns:a16="http://schemas.microsoft.com/office/drawing/2014/main" id="{B8BFA578-ED55-591F-A8E4-6C268C2D0C63}"/>
                </a:ext>
              </a:extLst>
            </p:cNvPr>
            <p:cNvSpPr/>
            <p:nvPr/>
          </p:nvSpPr>
          <p:spPr>
            <a:xfrm>
              <a:off x="797241" y="2870994"/>
              <a:ext cx="7830995" cy="383760"/>
            </a:xfrm>
            <a:prstGeom prst="roundRect">
              <a:avLst>
                <a:gd name="adj" fmla="val 29848"/>
              </a:avLst>
            </a:pr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moderate-to-severe</a:t>
              </a:r>
              <a:r>
                <a:rPr lang="en-GB" sz="1867" noProof="0" dirty="0">
                  <a:solidFill>
                    <a:schemeClr val="bg1"/>
                  </a:solidFill>
                  <a:latin typeface="Arial" panose="020B0604020202020204" pitchFamily="34" charset="0"/>
                  <a:cs typeface="Arial" panose="020B0604020202020204" pitchFamily="34" charset="0"/>
                </a:rPr>
                <a:t> acne, this include people who have either or both of:</a:t>
              </a:r>
            </a:p>
          </p:txBody>
        </p:sp>
      </p:grpSp>
      <p:sp>
        <p:nvSpPr>
          <p:cNvPr id="17" name="Rounded Rectangle 18">
            <a:extLst>
              <a:ext uri="{FF2B5EF4-FFF2-40B4-BE49-F238E27FC236}">
                <a16:creationId xmlns:a16="http://schemas.microsoft.com/office/drawing/2014/main" id="{88522A70-740F-D65E-4816-74C64901089F}"/>
              </a:ext>
            </a:extLst>
          </p:cNvPr>
          <p:cNvSpPr/>
          <p:nvPr/>
        </p:nvSpPr>
        <p:spPr>
          <a:xfrm>
            <a:off x="263352" y="3105089"/>
            <a:ext cx="2136895" cy="570991"/>
          </a:xfrm>
          <a:prstGeom prst="roundRect">
            <a:avLst>
              <a:gd name="adj" fmla="val 26806"/>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algn="ctr" defTabSz="770447">
              <a:lnSpc>
                <a:spcPct val="90000"/>
              </a:lnSpc>
              <a:spcBef>
                <a:spcPct val="0"/>
              </a:spcBef>
              <a:spcAft>
                <a:spcPct val="35000"/>
              </a:spcAft>
            </a:pPr>
            <a:r>
              <a:rPr lang="en-GB" sz="1867" noProof="0" dirty="0">
                <a:solidFill>
                  <a:schemeClr val="accent1"/>
                </a:solidFill>
                <a:latin typeface="Arial" panose="020B0604020202020204" pitchFamily="34" charset="0"/>
                <a:cs typeface="Arial" panose="020B0604020202020204" pitchFamily="34" charset="0"/>
              </a:rPr>
              <a:t>Acne severity varies along a continuum</a:t>
            </a:r>
          </a:p>
        </p:txBody>
      </p:sp>
      <p:sp>
        <p:nvSpPr>
          <p:cNvPr id="18" name="Arrow: Down 17">
            <a:extLst>
              <a:ext uri="{FF2B5EF4-FFF2-40B4-BE49-F238E27FC236}">
                <a16:creationId xmlns:a16="http://schemas.microsoft.com/office/drawing/2014/main" id="{92445670-FD94-DCF5-F852-044A91238E0C}"/>
              </a:ext>
            </a:extLst>
          </p:cNvPr>
          <p:cNvSpPr/>
          <p:nvPr/>
        </p:nvSpPr>
        <p:spPr>
          <a:xfrm>
            <a:off x="1929117" y="1715029"/>
            <a:ext cx="785858" cy="3180343"/>
          </a:xfrm>
          <a:prstGeom prst="downArrow">
            <a:avLst/>
          </a:prstGeom>
          <a:gradFill>
            <a:gsLst>
              <a:gs pos="0">
                <a:schemeClr val="accent1">
                  <a:lumMod val="75000"/>
                </a:schemeClr>
              </a:gs>
              <a:gs pos="10000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6820482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2AEE-CFA4-096C-C3A6-63B473549A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100B0-6358-391C-006E-FD25985E5D7F}"/>
              </a:ext>
            </a:extLst>
          </p:cNvPr>
          <p:cNvSpPr>
            <a:spLocks noGrp="1"/>
          </p:cNvSpPr>
          <p:nvPr>
            <p:ph type="title"/>
          </p:nvPr>
        </p:nvSpPr>
        <p:spPr>
          <a:xfrm>
            <a:off x="619201" y="259200"/>
            <a:ext cx="10963199" cy="864000"/>
          </a:xfrm>
        </p:spPr>
        <p:txBody>
          <a:bodyPr>
            <a:normAutofit/>
          </a:bodyPr>
          <a:lstStyle/>
          <a:p>
            <a:r>
              <a:rPr lang="en-GB" noProof="0" dirty="0"/>
              <a:t>Patient assessment</a:t>
            </a:r>
            <a:br>
              <a:rPr lang="en-GB" noProof="0" dirty="0"/>
            </a:br>
            <a:r>
              <a:rPr lang="en-GB" sz="2400" spc="100" noProof="0" dirty="0">
                <a:solidFill>
                  <a:schemeClr val="accent1"/>
                </a:solidFill>
              </a:rPr>
              <a:t>FACTORS POTENTIALLY INFLUENCING SEVERITY</a:t>
            </a:r>
          </a:p>
        </p:txBody>
      </p:sp>
      <p:sp>
        <p:nvSpPr>
          <p:cNvPr id="4" name="Slide Number Placeholder 3">
            <a:extLst>
              <a:ext uri="{FF2B5EF4-FFF2-40B4-BE49-F238E27FC236}">
                <a16:creationId xmlns:a16="http://schemas.microsoft.com/office/drawing/2014/main" id="{3B49736D-5574-5379-61DC-E5DC6D58274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19</a:t>
            </a:fld>
            <a:endParaRPr lang="en-GB" noProof="0" dirty="0"/>
          </a:p>
        </p:txBody>
      </p:sp>
      <p:sp>
        <p:nvSpPr>
          <p:cNvPr id="11" name="Content Placeholder 10">
            <a:extLst>
              <a:ext uri="{FF2B5EF4-FFF2-40B4-BE49-F238E27FC236}">
                <a16:creationId xmlns:a16="http://schemas.microsoft.com/office/drawing/2014/main" id="{06ED5178-33C5-2DA5-A306-51BA9E3E9F4B}"/>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DHEAS, dehydroepiandrosterone sulfate</a:t>
            </a:r>
          </a:p>
          <a:p>
            <a:r>
              <a:rPr lang="en-GB" noProof="0" dirty="0">
                <a:solidFill>
                  <a:schemeClr val="tx2"/>
                </a:solidFill>
              </a:rPr>
              <a:t>1. Chew EW, et al. Clin Exp Dermatol. 1990;15(5):376-7; 2. Lucky, AW, et al. J Pediatr. 1997;130:30-9; 3. Sutaria AH, et al. Acne Vulgaris. [Updated 2023 Aug 17]. In: StatPearls [Internet]. Treasure Island (FL): StatPearls Publishing; 2025 Jan-. Available </a:t>
            </a:r>
            <a:r>
              <a:rPr lang="en-GB" noProof="0" dirty="0">
                <a:solidFill>
                  <a:schemeClr val="tx2"/>
                </a:solidFill>
                <a:hlinkClick r:id="rId2">
                  <a:extLst>
                    <a:ext uri="{A12FA001-AC4F-418D-AE19-62706E023703}">
                      <ahyp:hlinkClr xmlns:ahyp="http://schemas.microsoft.com/office/drawing/2018/hyperlinkcolor" val="tx"/>
                    </a:ext>
                  </a:extLst>
                </a:hlinkClick>
              </a:rPr>
              <a:t>here</a:t>
            </a:r>
            <a:r>
              <a:rPr lang="en-GB" noProof="0" dirty="0">
                <a:solidFill>
                  <a:schemeClr val="tx2"/>
                </a:solidFill>
              </a:rPr>
              <a:t> (accessed June 2025); 4. Lolis MS, et al. Med Clin North Am. 2009;93:1161-81; 5. Lucky AW. Dermatology. 1998;196:95-7; 6. Del Rosso JQ, Kircik L. J Dermatolog Treat. 2024;35(1):2296855; 7. Mourelatos K, et al. Br J Dermatol. 2007;156:22-31; </a:t>
            </a:r>
          </a:p>
        </p:txBody>
      </p:sp>
      <p:grpSp>
        <p:nvGrpSpPr>
          <p:cNvPr id="2" name="Group 1">
            <a:extLst>
              <a:ext uri="{FF2B5EF4-FFF2-40B4-BE49-F238E27FC236}">
                <a16:creationId xmlns:a16="http://schemas.microsoft.com/office/drawing/2014/main" id="{9F86AA33-E057-346A-CCEC-AEFDDDAEBA2F}"/>
              </a:ext>
            </a:extLst>
          </p:cNvPr>
          <p:cNvGrpSpPr/>
          <p:nvPr/>
        </p:nvGrpSpPr>
        <p:grpSpPr>
          <a:xfrm>
            <a:off x="631990" y="1927285"/>
            <a:ext cx="9023487" cy="3229907"/>
            <a:chOff x="1553640" y="1447619"/>
            <a:chExt cx="9023487" cy="3542478"/>
          </a:xfrm>
        </p:grpSpPr>
        <p:sp>
          <p:nvSpPr>
            <p:cNvPr id="12" name="Oval 11">
              <a:extLst>
                <a:ext uri="{FF2B5EF4-FFF2-40B4-BE49-F238E27FC236}">
                  <a16:creationId xmlns:a16="http://schemas.microsoft.com/office/drawing/2014/main" id="{9ED43195-8EA5-B230-0F0D-3C6B7526060A}"/>
                </a:ext>
              </a:extLst>
            </p:cNvPr>
            <p:cNvSpPr/>
            <p:nvPr/>
          </p:nvSpPr>
          <p:spPr>
            <a:xfrm>
              <a:off x="5279288" y="2011918"/>
              <a:ext cx="1572908" cy="1883973"/>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accent1"/>
                </a:solidFill>
              </a:endParaRPr>
            </a:p>
          </p:txBody>
        </p:sp>
        <p:sp>
          <p:nvSpPr>
            <p:cNvPr id="13" name="Rectangle: Rounded Corners 12">
              <a:extLst>
                <a:ext uri="{FF2B5EF4-FFF2-40B4-BE49-F238E27FC236}">
                  <a16:creationId xmlns:a16="http://schemas.microsoft.com/office/drawing/2014/main" id="{6A93742D-A9DB-666A-604D-CB97FBCFE6A9}"/>
                </a:ext>
              </a:extLst>
            </p:cNvPr>
            <p:cNvSpPr/>
            <p:nvPr/>
          </p:nvSpPr>
          <p:spPr>
            <a:xfrm>
              <a:off x="1553640" y="1447619"/>
              <a:ext cx="3268800" cy="996011"/>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Personal factors</a:t>
              </a:r>
              <a:r>
                <a:rPr lang="en-GB" sz="2000" b="1" baseline="30000" noProof="0" dirty="0">
                  <a:solidFill>
                    <a:schemeClr val="tx2"/>
                  </a:solidFill>
                  <a:latin typeface="Arial" panose="020B0604020202020204" pitchFamily="34" charset="0"/>
                  <a:cs typeface="Arial" panose="020B0604020202020204" pitchFamily="34" charset="0"/>
                </a:rPr>
                <a:t>1,2</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of infantile acne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age of onset</a:t>
              </a:r>
            </a:p>
          </p:txBody>
        </p:sp>
        <p:sp>
          <p:nvSpPr>
            <p:cNvPr id="14" name="Rectangle: Rounded Corners 13">
              <a:extLst>
                <a:ext uri="{FF2B5EF4-FFF2-40B4-BE49-F238E27FC236}">
                  <a16:creationId xmlns:a16="http://schemas.microsoft.com/office/drawing/2014/main" id="{6205970A-7261-FA75-F296-DB07B6AFBEAF}"/>
                </a:ext>
              </a:extLst>
            </p:cNvPr>
            <p:cNvSpPr/>
            <p:nvPr/>
          </p:nvSpPr>
          <p:spPr>
            <a:xfrm>
              <a:off x="7309044" y="1447619"/>
              <a:ext cx="3268083" cy="996012"/>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Menarche</a:t>
              </a:r>
              <a:r>
                <a:rPr lang="en-GB" sz="2000" b="1" baseline="30000" noProof="0" dirty="0">
                  <a:solidFill>
                    <a:schemeClr val="tx2"/>
                  </a:solidFill>
                  <a:latin typeface="Arial" panose="020B0604020202020204" pitchFamily="34" charset="0"/>
                  <a:cs typeface="Arial" panose="020B0604020202020204" pitchFamily="34" charset="0"/>
                </a:rPr>
                <a:t>2,5</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onset</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DHEAS levels</a:t>
              </a:r>
            </a:p>
          </p:txBody>
        </p:sp>
        <p:sp>
          <p:nvSpPr>
            <p:cNvPr id="16" name="Rectangle: Rounded Corners 15">
              <a:extLst>
                <a:ext uri="{FF2B5EF4-FFF2-40B4-BE49-F238E27FC236}">
                  <a16:creationId xmlns:a16="http://schemas.microsoft.com/office/drawing/2014/main" id="{B12178C7-FB35-5C6C-C3B7-DEBD28D81DF6}"/>
                </a:ext>
              </a:extLst>
            </p:cNvPr>
            <p:cNvSpPr/>
            <p:nvPr/>
          </p:nvSpPr>
          <p:spPr>
            <a:xfrm>
              <a:off x="7309044" y="3294691"/>
              <a:ext cx="3268083" cy="1695406"/>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Seborrhoea</a:t>
              </a:r>
              <a:r>
                <a:rPr lang="en-GB" sz="2000" b="1" baseline="30000" noProof="0" dirty="0">
                  <a:solidFill>
                    <a:schemeClr val="tx2"/>
                  </a:solidFill>
                  <a:latin typeface="Arial" panose="020B0604020202020204" pitchFamily="34" charset="0"/>
                  <a:cs typeface="Arial" panose="020B0604020202020204" pitchFamily="34" charset="0"/>
                </a:rPr>
                <a:t>6,7</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and higher levels of sebum production</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sebum levels (less responsive to antibiotics)</a:t>
              </a:r>
            </a:p>
          </p:txBody>
        </p:sp>
        <p:sp>
          <p:nvSpPr>
            <p:cNvPr id="17" name="Rectangle: Rounded Corners 16">
              <a:extLst>
                <a:ext uri="{FF2B5EF4-FFF2-40B4-BE49-F238E27FC236}">
                  <a16:creationId xmlns:a16="http://schemas.microsoft.com/office/drawing/2014/main" id="{B334FC6B-0181-DD36-6ED7-EE8AA7B640DA}"/>
                </a:ext>
              </a:extLst>
            </p:cNvPr>
            <p:cNvSpPr/>
            <p:nvPr/>
          </p:nvSpPr>
          <p:spPr>
            <a:xfrm>
              <a:off x="1553640" y="3325942"/>
              <a:ext cx="3268800" cy="1203737"/>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Genetics</a:t>
              </a:r>
              <a:r>
                <a:rPr lang="en-GB" sz="2000" b="1" baseline="30000" noProof="0" dirty="0">
                  <a:solidFill>
                    <a:schemeClr val="tx2"/>
                  </a:solidFill>
                  <a:latin typeface="Arial" panose="020B0604020202020204" pitchFamily="34" charset="0"/>
                  <a:cs typeface="Arial" panose="020B0604020202020204" pitchFamily="34" charset="0"/>
                </a:rPr>
                <a:t>3,4</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in first-degree relative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Hormonal imbalance/ systemic disease</a:t>
              </a:r>
            </a:p>
          </p:txBody>
        </p:sp>
        <p:cxnSp>
          <p:nvCxnSpPr>
            <p:cNvPr id="23" name="Straight Connector 22">
              <a:extLst>
                <a:ext uri="{FF2B5EF4-FFF2-40B4-BE49-F238E27FC236}">
                  <a16:creationId xmlns:a16="http://schemas.microsoft.com/office/drawing/2014/main" id="{E6D41040-E20D-7B7C-B970-D6120C0255AB}"/>
                </a:ext>
              </a:extLst>
            </p:cNvPr>
            <p:cNvCxnSpPr>
              <a:cxnSpLocks/>
              <a:stCxn id="12" idx="7"/>
              <a:endCxn id="14" idx="1"/>
            </p:cNvCxnSpPr>
            <p:nvPr/>
          </p:nvCxnSpPr>
          <p:spPr>
            <a:xfrm flipV="1">
              <a:off x="6621849" y="1945626"/>
              <a:ext cx="687195" cy="34219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04B8F29-71D7-3CC3-5BB6-13A57054691F}"/>
                </a:ext>
              </a:extLst>
            </p:cNvPr>
            <p:cNvCxnSpPr>
              <a:cxnSpLocks/>
              <a:stCxn id="12" idx="1"/>
              <a:endCxn id="13" idx="3"/>
            </p:cNvCxnSpPr>
            <p:nvPr/>
          </p:nvCxnSpPr>
          <p:spPr>
            <a:xfrm flipH="1" flipV="1">
              <a:off x="4822440" y="1945625"/>
              <a:ext cx="687195" cy="342195"/>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020347F-BFDE-19B8-1492-0C65471FAF27}"/>
                </a:ext>
              </a:extLst>
            </p:cNvPr>
            <p:cNvCxnSpPr>
              <a:cxnSpLocks/>
              <a:stCxn id="12" idx="3"/>
              <a:endCxn id="17" idx="3"/>
            </p:cNvCxnSpPr>
            <p:nvPr/>
          </p:nvCxnSpPr>
          <p:spPr>
            <a:xfrm flipH="1">
              <a:off x="4822440" y="3619990"/>
              <a:ext cx="687195" cy="307822"/>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F383959-43C0-8B58-BD9D-FE54D26034B0}"/>
                </a:ext>
              </a:extLst>
            </p:cNvPr>
            <p:cNvCxnSpPr>
              <a:cxnSpLocks/>
              <a:stCxn id="12" idx="5"/>
              <a:endCxn id="16" idx="1"/>
            </p:cNvCxnSpPr>
            <p:nvPr/>
          </p:nvCxnSpPr>
          <p:spPr>
            <a:xfrm>
              <a:off x="6621849" y="3619989"/>
              <a:ext cx="687195" cy="52240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6E31977-8270-9A57-FA67-A59C6BE746F9}"/>
                </a:ext>
              </a:extLst>
            </p:cNvPr>
            <p:cNvSpPr txBox="1"/>
            <p:nvPr/>
          </p:nvSpPr>
          <p:spPr>
            <a:xfrm>
              <a:off x="5356825" y="2438150"/>
              <a:ext cx="1417834" cy="1012684"/>
            </a:xfrm>
            <a:prstGeom prst="rect">
              <a:avLst/>
            </a:prstGeom>
            <a:noFill/>
          </p:spPr>
          <p:txBody>
            <a:bodyPr wrap="square" rtlCol="0">
              <a:spAutoFit/>
            </a:bodyPr>
            <a:lstStyle/>
            <a:p>
              <a:pPr algn="ctr"/>
              <a:r>
                <a:rPr lang="en-GB" b="1" noProof="0" dirty="0">
                  <a:solidFill>
                    <a:schemeClr val="accent1"/>
                  </a:solidFill>
                  <a:latin typeface="Arial" panose="020B0604020202020204" pitchFamily="34" charset="0"/>
                  <a:ea typeface="Aileron" charset="0"/>
                  <a:cs typeface="Arial" panose="020B0604020202020204" pitchFamily="34" charset="0"/>
                </a:rPr>
                <a:t>Increasing</a:t>
              </a:r>
            </a:p>
            <a:p>
              <a:pPr algn="ctr"/>
              <a:r>
                <a:rPr lang="en-GB" b="1" noProof="0" dirty="0">
                  <a:solidFill>
                    <a:schemeClr val="accent1"/>
                  </a:solidFill>
                  <a:latin typeface="Arial" panose="020B0604020202020204" pitchFamily="34" charset="0"/>
                  <a:ea typeface="Aileron" charset="0"/>
                  <a:cs typeface="Arial" panose="020B0604020202020204" pitchFamily="34" charset="0"/>
                </a:rPr>
                <a:t>acne severity</a:t>
              </a:r>
            </a:p>
          </p:txBody>
        </p:sp>
      </p:grpSp>
    </p:spTree>
    <p:extLst>
      <p:ext uri="{BB962C8B-B14F-4D97-AF65-F5344CB8AC3E}">
        <p14:creationId xmlns:p14="http://schemas.microsoft.com/office/powerpoint/2010/main" val="27520366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8762-C4CA-76CD-B4D3-5ECC6EB53D0A}"/>
              </a:ext>
            </a:extLst>
          </p:cNvPr>
          <p:cNvSpPr>
            <a:spLocks noGrp="1"/>
          </p:cNvSpPr>
          <p:nvPr>
            <p:ph type="title"/>
          </p:nvPr>
        </p:nvSpPr>
        <p:spPr>
          <a:xfrm>
            <a:off x="609600" y="980728"/>
            <a:ext cx="10972800" cy="5115272"/>
          </a:xfrm>
        </p:spPr>
        <p:txBody>
          <a:bodyPr>
            <a:noAutofit/>
          </a:bodyPr>
          <a:lstStyle/>
          <a:p>
            <a:r>
              <a:rPr lang="en-GB" sz="3600" noProof="0" dirty="0"/>
              <a:t>Improving acne vulgaris with multimodal treatment strategies</a:t>
            </a:r>
            <a:br>
              <a:rPr lang="en-GB" sz="3200" noProof="0" dirty="0"/>
            </a:br>
            <a:br>
              <a:rPr lang="en-GB" sz="3200" noProof="0" dirty="0"/>
            </a:br>
            <a:r>
              <a:rPr lang="en-GB" sz="3200" noProof="0" dirty="0">
                <a:latin typeface="Arial"/>
                <a:cs typeface="Arial"/>
              </a:rPr>
              <a:t>micro learning</a:t>
            </a:r>
            <a:br>
              <a:rPr lang="en-GB" sz="3200" noProof="0" dirty="0"/>
            </a:br>
            <a:br>
              <a:rPr lang="en-GB" sz="3200" noProof="0" dirty="0"/>
            </a:br>
            <a:r>
              <a:rPr lang="en-GB" sz="2800" cap="none" noProof="0" dirty="0"/>
              <a:t>Prof. Alison Layton, MD, ChB, FRCP</a:t>
            </a:r>
            <a:br>
              <a:rPr lang="en-GB" sz="2800" cap="none" noProof="0" dirty="0"/>
            </a:br>
            <a:r>
              <a:rPr lang="en-GB" sz="2000" cap="none" noProof="0" dirty="0"/>
              <a:t>Skin Research Centre, Hull York Medical School, University of York, UK</a:t>
            </a:r>
            <a:br>
              <a:rPr lang="en-GB" sz="2000" cap="none" noProof="0" dirty="0"/>
            </a:br>
            <a:br>
              <a:rPr lang="en-GB" sz="1600" b="0" cap="none" noProof="0" dirty="0"/>
            </a:br>
            <a:r>
              <a:rPr lang="en-GB" sz="2800" cap="none" noProof="0" dirty="0">
                <a:latin typeface="Arial"/>
                <a:cs typeface="Arial"/>
              </a:rPr>
              <a:t>Prof. Dr Falk Ochsendorf, MD, MME</a:t>
            </a:r>
            <a:br>
              <a:rPr lang="en-GB" sz="1600" cap="none" noProof="0" dirty="0"/>
            </a:br>
            <a:r>
              <a:rPr lang="en-GB" sz="2000" cap="none" noProof="0" dirty="0"/>
              <a:t>Frankfurt University, University Hospital, Clinic for Dermatology, Venerology and Allergology, Germany</a:t>
            </a:r>
            <a:br>
              <a:rPr lang="en-GB" sz="2200" cap="none" noProof="0" dirty="0"/>
            </a:br>
            <a:br>
              <a:rPr lang="en-GB" sz="3200" noProof="0" dirty="0"/>
            </a:br>
            <a:r>
              <a:rPr lang="en-GB" sz="2400" noProof="0" dirty="0">
                <a:latin typeface="Arial"/>
                <a:cs typeface="Arial"/>
              </a:rPr>
              <a:t>AUGUST 2025</a:t>
            </a:r>
          </a:p>
        </p:txBody>
      </p:sp>
      <p:sp>
        <p:nvSpPr>
          <p:cNvPr id="3" name="Slide Number Placeholder 2">
            <a:extLst>
              <a:ext uri="{FF2B5EF4-FFF2-40B4-BE49-F238E27FC236}">
                <a16:creationId xmlns:a16="http://schemas.microsoft.com/office/drawing/2014/main" id="{DC371B2A-BB27-9697-CC34-D8387CB8A304}"/>
              </a:ext>
            </a:extLst>
          </p:cNvPr>
          <p:cNvSpPr>
            <a:spLocks noGrp="1"/>
          </p:cNvSpPr>
          <p:nvPr>
            <p:ph type="sldNum" sz="quarter" idx="4"/>
          </p:nvPr>
        </p:nvSpPr>
        <p:spPr/>
        <p:txBody>
          <a:bodyPr/>
          <a:lstStyle/>
          <a:p>
            <a:fld id="{FCE43C0F-8A7B-3A4B-9DB5-B3472E36E833}" type="slidenum">
              <a:rPr lang="en-GB" noProof="0" smtClean="0"/>
              <a:pPr/>
              <a:t>2</a:t>
            </a:fld>
            <a:endParaRPr lang="en-GB" noProof="0" dirty="0"/>
          </a:p>
        </p:txBody>
      </p:sp>
    </p:spTree>
    <p:extLst>
      <p:ext uri="{BB962C8B-B14F-4D97-AF65-F5344CB8AC3E}">
        <p14:creationId xmlns:p14="http://schemas.microsoft.com/office/powerpoint/2010/main" val="827866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93F8-0960-9E71-DDEE-45DD9ACDE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27BDE-EE73-0FBB-E083-E549ACE5F2BE}"/>
              </a:ext>
            </a:extLst>
          </p:cNvPr>
          <p:cNvSpPr>
            <a:spLocks noGrp="1"/>
          </p:cNvSpPr>
          <p:nvPr>
            <p:ph type="title"/>
          </p:nvPr>
        </p:nvSpPr>
        <p:spPr/>
        <p:txBody>
          <a:bodyPr>
            <a:normAutofit/>
          </a:bodyPr>
          <a:lstStyle/>
          <a:p>
            <a:r>
              <a:rPr lang="en-GB" sz="3600" noProof="0" dirty="0"/>
              <a:t>Disease burden</a:t>
            </a:r>
            <a:br>
              <a:rPr lang="en-GB" noProof="0" dirty="0"/>
            </a:br>
            <a:br>
              <a:rPr lang="en-GB" sz="3600" noProof="0" dirty="0"/>
            </a:br>
            <a:r>
              <a:rPr lang="en-GB" sz="2800" noProof="0" dirty="0"/>
              <a:t>impact on patients living with acne vulgaris</a:t>
            </a:r>
          </a:p>
        </p:txBody>
      </p:sp>
      <p:sp>
        <p:nvSpPr>
          <p:cNvPr id="5" name="Slide Number Placeholder 4">
            <a:extLst>
              <a:ext uri="{FF2B5EF4-FFF2-40B4-BE49-F238E27FC236}">
                <a16:creationId xmlns:a16="http://schemas.microsoft.com/office/drawing/2014/main" id="{1FED02BC-F016-1C1C-40A5-11C913ACD081}"/>
              </a:ext>
            </a:extLst>
          </p:cNvPr>
          <p:cNvSpPr>
            <a:spLocks noGrp="1"/>
          </p:cNvSpPr>
          <p:nvPr>
            <p:ph type="sldNum" sz="quarter" idx="4"/>
          </p:nvPr>
        </p:nvSpPr>
        <p:spPr/>
        <p:txBody>
          <a:bodyPr/>
          <a:lstStyle/>
          <a:p>
            <a:fld id="{FCE43C0F-8A7B-3A4B-9DB5-B3472E36E833}" type="slidenum">
              <a:rPr lang="en-GB" noProof="0" smtClean="0"/>
              <a:pPr/>
              <a:t>20</a:t>
            </a:fld>
            <a:endParaRPr lang="en-GB" noProof="0" dirty="0"/>
          </a:p>
        </p:txBody>
      </p:sp>
    </p:spTree>
    <p:extLst>
      <p:ext uri="{BB962C8B-B14F-4D97-AF65-F5344CB8AC3E}">
        <p14:creationId xmlns:p14="http://schemas.microsoft.com/office/powerpoint/2010/main" val="5385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AD05-1D9F-AB4E-EF8C-1C34D530AE8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9886339-C860-F273-9BE3-9486B9199A15}"/>
              </a:ext>
            </a:extLst>
          </p:cNvPr>
          <p:cNvSpPr>
            <a:spLocks noGrp="1"/>
          </p:cNvSpPr>
          <p:nvPr>
            <p:ph type="title"/>
          </p:nvPr>
        </p:nvSpPr>
        <p:spPr/>
        <p:txBody>
          <a:bodyPr>
            <a:normAutofit/>
          </a:bodyPr>
          <a:lstStyle/>
          <a:p>
            <a:br>
              <a:rPr lang="en-GB" sz="3200" noProof="0" dirty="0"/>
            </a:br>
            <a:r>
              <a:rPr lang="en-GB" sz="2800" noProof="0" dirty="0"/>
              <a:t>Before you proceed: reflect briefly</a:t>
            </a:r>
            <a:br>
              <a:rPr lang="en-GB" sz="3200" noProof="0" dirty="0"/>
            </a:br>
            <a:br>
              <a:rPr lang="en-GB" sz="3200" noProof="0" dirty="0"/>
            </a:br>
            <a:r>
              <a:rPr lang="en-GB" sz="3200" noProof="0" dirty="0"/>
              <a:t>How do you think acne vulgaris </a:t>
            </a:r>
            <a:br>
              <a:rPr lang="en-GB" sz="3200" noProof="0" dirty="0"/>
            </a:br>
            <a:r>
              <a:rPr lang="en-GB" sz="3200" noProof="0" dirty="0"/>
              <a:t>impacts a patient’s daily life beyond </a:t>
            </a:r>
            <a:br>
              <a:rPr lang="en-GB" sz="3200" noProof="0" dirty="0"/>
            </a:br>
            <a:r>
              <a:rPr lang="en-GB" sz="3200" noProof="0" dirty="0"/>
              <a:t>physical symptoms?</a:t>
            </a:r>
            <a:endParaRPr lang="en-GB" sz="2000" noProof="0" dirty="0"/>
          </a:p>
        </p:txBody>
      </p:sp>
      <p:sp>
        <p:nvSpPr>
          <p:cNvPr id="5" name="Slide Number Placeholder 4">
            <a:extLst>
              <a:ext uri="{FF2B5EF4-FFF2-40B4-BE49-F238E27FC236}">
                <a16:creationId xmlns:a16="http://schemas.microsoft.com/office/drawing/2014/main" id="{0380C9EC-3696-E922-F8AA-A9981333589A}"/>
              </a:ext>
            </a:extLst>
          </p:cNvPr>
          <p:cNvSpPr>
            <a:spLocks noGrp="1"/>
          </p:cNvSpPr>
          <p:nvPr>
            <p:ph type="sldNum" sz="quarter" idx="4"/>
          </p:nvPr>
        </p:nvSpPr>
        <p:spPr/>
        <p:txBody>
          <a:bodyPr/>
          <a:lstStyle/>
          <a:p>
            <a:fld id="{FCE43C0F-8A7B-3A4B-9DB5-B3472E36E833}" type="slidenum">
              <a:rPr lang="en-GB" noProof="0" smtClean="0"/>
              <a:pPr/>
              <a:t>21</a:t>
            </a:fld>
            <a:endParaRPr lang="en-GB" noProof="0" dirty="0"/>
          </a:p>
        </p:txBody>
      </p:sp>
    </p:spTree>
    <p:extLst>
      <p:ext uri="{BB962C8B-B14F-4D97-AF65-F5344CB8AC3E}">
        <p14:creationId xmlns:p14="http://schemas.microsoft.com/office/powerpoint/2010/main" val="424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1BFD6-01C7-6BD1-5A43-EF7F171BCAD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4258052E-73CA-77D2-AF5E-27401B977945}"/>
              </a:ext>
            </a:extLst>
          </p:cNvPr>
          <p:cNvSpPr>
            <a:spLocks noGrp="1"/>
          </p:cNvSpPr>
          <p:nvPr>
            <p:ph sz="quarter" idx="12"/>
          </p:nvPr>
        </p:nvSpPr>
        <p:spPr/>
        <p:txBody>
          <a:bodyPr/>
          <a:lstStyle/>
          <a:p>
            <a:pPr marL="0" indent="0" algn="ctr">
              <a:buNone/>
            </a:pPr>
            <a:r>
              <a:rPr lang="en-GB" b="1" noProof="0" dirty="0">
                <a:solidFill>
                  <a:schemeClr val="tx2"/>
                </a:solidFill>
                <a:latin typeface="Arial" panose="020B0604020202020204"/>
                <a:cs typeface="Arial" pitchFamily="34" charset="0"/>
              </a:rPr>
              <a:t>Quality of Life (SF-36</a:t>
            </a:r>
            <a:r>
              <a:rPr lang="en-GB" b="1" baseline="30000" noProof="0" dirty="0">
                <a:solidFill>
                  <a:schemeClr val="tx2"/>
                </a:solidFill>
                <a:latin typeface="Arial" panose="020B0604020202020204"/>
                <a:cs typeface="Arial" pitchFamily="34" charset="0"/>
              </a:rPr>
              <a:t>a</a:t>
            </a:r>
            <a:r>
              <a:rPr lang="en-GB" b="1" noProof="0" dirty="0">
                <a:solidFill>
                  <a:schemeClr val="tx2"/>
                </a:solidFill>
                <a:latin typeface="Arial" panose="020B0604020202020204"/>
                <a:cs typeface="Arial" pitchFamily="34" charset="0"/>
              </a:rPr>
              <a:t>)</a:t>
            </a:r>
          </a:p>
        </p:txBody>
      </p:sp>
      <p:sp>
        <p:nvSpPr>
          <p:cNvPr id="3" name="Title 2">
            <a:extLst>
              <a:ext uri="{FF2B5EF4-FFF2-40B4-BE49-F238E27FC236}">
                <a16:creationId xmlns:a16="http://schemas.microsoft.com/office/drawing/2014/main" id="{AE84ECE1-3F70-57CF-24C3-7D4BC438A939}"/>
              </a:ext>
            </a:extLst>
          </p:cNvPr>
          <p:cNvSpPr>
            <a:spLocks noGrp="1"/>
          </p:cNvSpPr>
          <p:nvPr>
            <p:ph type="title"/>
          </p:nvPr>
        </p:nvSpPr>
        <p:spPr>
          <a:xfrm>
            <a:off x="619201" y="259200"/>
            <a:ext cx="10963199" cy="864000"/>
          </a:xfrm>
        </p:spPr>
        <p:txBody>
          <a:bodyPr>
            <a:normAutofit/>
          </a:bodyPr>
          <a:lstStyle/>
          <a:p>
            <a:r>
              <a:rPr lang="en-GB" noProof="0" dirty="0"/>
              <a:t>Quality of Life deficit in Acne</a:t>
            </a:r>
            <a:br>
              <a:rPr lang="en-GB" noProof="0" dirty="0"/>
            </a:br>
            <a:r>
              <a:rPr lang="en-GB" sz="2200" spc="100" noProof="0" dirty="0">
                <a:solidFill>
                  <a:schemeClr val="accent1"/>
                </a:solidFill>
              </a:rPr>
              <a:t>the impact on patients living with acne vulgaris</a:t>
            </a:r>
          </a:p>
        </p:txBody>
      </p:sp>
      <p:sp>
        <p:nvSpPr>
          <p:cNvPr id="4" name="Slide Number Placeholder 3">
            <a:extLst>
              <a:ext uri="{FF2B5EF4-FFF2-40B4-BE49-F238E27FC236}">
                <a16:creationId xmlns:a16="http://schemas.microsoft.com/office/drawing/2014/main" id="{A6DDFC59-4608-694B-3D25-B03CC0360EF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22</a:t>
            </a:fld>
            <a:endParaRPr lang="en-GB" noProof="0" dirty="0"/>
          </a:p>
        </p:txBody>
      </p:sp>
      <p:sp>
        <p:nvSpPr>
          <p:cNvPr id="17" name="Content Placeholder 16">
            <a:extLst>
              <a:ext uri="{FF2B5EF4-FFF2-40B4-BE49-F238E27FC236}">
                <a16:creationId xmlns:a16="http://schemas.microsoft.com/office/drawing/2014/main" id="{60ED5ED6-811C-129D-1A89-0D24BD4996C8}"/>
              </a:ext>
            </a:extLst>
          </p:cNvPr>
          <p:cNvSpPr>
            <a:spLocks noGrp="1"/>
          </p:cNvSpPr>
          <p:nvPr>
            <p:ph sz="quarter" idx="15"/>
          </p:nvPr>
        </p:nvSpPr>
        <p:spPr>
          <a:xfrm>
            <a:off x="620183" y="6356351"/>
            <a:ext cx="10180339" cy="365125"/>
          </a:xfrm>
        </p:spPr>
        <p:txBody>
          <a:bodyPr anchor="b"/>
          <a:lstStyle/>
          <a:p>
            <a:pPr>
              <a:spcBef>
                <a:spcPts val="0"/>
              </a:spcBef>
              <a:spcAft>
                <a:spcPts val="300"/>
              </a:spcAft>
            </a:pPr>
            <a:r>
              <a:rPr lang="en-GB" baseline="30000" noProof="0" dirty="0">
                <a:solidFill>
                  <a:schemeClr val="tx2"/>
                </a:solidFill>
              </a:rPr>
              <a:t>a</a:t>
            </a:r>
            <a:r>
              <a:rPr lang="en-GB" noProof="0" dirty="0">
                <a:solidFill>
                  <a:schemeClr val="tx2"/>
                </a:solidFill>
              </a:rPr>
              <a:t> SF-36 scores range from 1–100</a:t>
            </a:r>
          </a:p>
          <a:p>
            <a:pPr>
              <a:spcBef>
                <a:spcPts val="0"/>
              </a:spcBef>
              <a:spcAft>
                <a:spcPts val="300"/>
              </a:spcAft>
            </a:pPr>
            <a:r>
              <a:rPr lang="en-GB" noProof="0" dirty="0">
                <a:solidFill>
                  <a:schemeClr val="tx2"/>
                </a:solidFill>
              </a:rPr>
              <a:t>SF-36, Short Form-36 Health Survey</a:t>
            </a:r>
          </a:p>
          <a:p>
            <a:pPr>
              <a:spcBef>
                <a:spcPts val="0"/>
              </a:spcBef>
              <a:spcAft>
                <a:spcPts val="300"/>
              </a:spcAft>
            </a:pPr>
            <a:r>
              <a:rPr lang="en-GB" noProof="0" dirty="0">
                <a:solidFill>
                  <a:schemeClr val="tx2"/>
                </a:solidFill>
              </a:rPr>
              <a:t>Mallon E, et al. Br J Dermatol. 1999;140(4):672-6</a:t>
            </a:r>
            <a:endParaRPr lang="en-GB" noProof="0" dirty="0">
              <a:solidFill>
                <a:schemeClr val="tx2"/>
              </a:solidFill>
              <a:sym typeface="Lato"/>
            </a:endParaRPr>
          </a:p>
        </p:txBody>
      </p:sp>
      <p:sp>
        <p:nvSpPr>
          <p:cNvPr id="6" name="Rectangle: Rounded Corners 5">
            <a:extLst>
              <a:ext uri="{FF2B5EF4-FFF2-40B4-BE49-F238E27FC236}">
                <a16:creationId xmlns:a16="http://schemas.microsoft.com/office/drawing/2014/main" id="{B6A5EDD9-8D04-08D2-4BFB-F8973167FEAB}"/>
              </a:ext>
            </a:extLst>
          </p:cNvPr>
          <p:cNvSpPr/>
          <p:nvPr/>
        </p:nvSpPr>
        <p:spPr>
          <a:xfrm>
            <a:off x="619200" y="4581128"/>
            <a:ext cx="10181323" cy="1152128"/>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Acne patients report levels of </a:t>
            </a:r>
            <a:r>
              <a:rPr lang="en-GB" sz="2000" b="1" noProof="0" dirty="0">
                <a:latin typeface="Arial" panose="020B0604020202020204" pitchFamily="34" charset="0"/>
                <a:cs typeface="Arial" panose="020B0604020202020204" pitchFamily="34" charset="0"/>
              </a:rPr>
              <a:t>social, psychological and emotional problems </a:t>
            </a:r>
            <a:br>
              <a:rPr lang="en-GB" sz="2000" b="1"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on a par with those reported by patients with what would normally be considered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much more ‘serious’ general chronic disabling medical conditions.</a:t>
            </a:r>
          </a:p>
        </p:txBody>
      </p:sp>
      <p:graphicFrame>
        <p:nvGraphicFramePr>
          <p:cNvPr id="18" name="Content Placeholder 6">
            <a:extLst>
              <a:ext uri="{FF2B5EF4-FFF2-40B4-BE49-F238E27FC236}">
                <a16:creationId xmlns:a16="http://schemas.microsoft.com/office/drawing/2014/main" id="{71AE6D42-13AA-60F9-2D92-FBF28BA78A9E}"/>
              </a:ext>
            </a:extLst>
          </p:cNvPr>
          <p:cNvGraphicFramePr>
            <a:graphicFrameLocks/>
          </p:cNvGraphicFramePr>
          <p:nvPr>
            <p:extLst>
              <p:ext uri="{D42A27DB-BD31-4B8C-83A1-F6EECF244321}">
                <p14:modId xmlns:p14="http://schemas.microsoft.com/office/powerpoint/2010/main" val="258837276"/>
              </p:ext>
            </p:extLst>
          </p:nvPr>
        </p:nvGraphicFramePr>
        <p:xfrm>
          <a:off x="614558" y="1859764"/>
          <a:ext cx="10179050" cy="2433332"/>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val="292097003"/>
                    </a:ext>
                  </a:extLst>
                </a:gridCol>
                <a:gridCol w="2035810">
                  <a:extLst>
                    <a:ext uri="{9D8B030D-6E8A-4147-A177-3AD203B41FA5}">
                      <a16:colId xmlns:a16="http://schemas.microsoft.com/office/drawing/2014/main" val="650749343"/>
                    </a:ext>
                  </a:extLst>
                </a:gridCol>
                <a:gridCol w="2035810">
                  <a:extLst>
                    <a:ext uri="{9D8B030D-6E8A-4147-A177-3AD203B41FA5}">
                      <a16:colId xmlns:a16="http://schemas.microsoft.com/office/drawing/2014/main" val="2262862942"/>
                    </a:ext>
                  </a:extLst>
                </a:gridCol>
                <a:gridCol w="2035810">
                  <a:extLst>
                    <a:ext uri="{9D8B030D-6E8A-4147-A177-3AD203B41FA5}">
                      <a16:colId xmlns:a16="http://schemas.microsoft.com/office/drawing/2014/main" val="666650835"/>
                    </a:ext>
                  </a:extLst>
                </a:gridCol>
                <a:gridCol w="2035810">
                  <a:extLst>
                    <a:ext uri="{9D8B030D-6E8A-4147-A177-3AD203B41FA5}">
                      <a16:colId xmlns:a16="http://schemas.microsoft.com/office/drawing/2014/main" val="648038579"/>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Social functioning</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Role fulfilment for emotional reasons</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Mental health</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Energy and vitality</a:t>
                      </a:r>
                    </a:p>
                  </a:txBody>
                  <a:tcPr marT="45726" marB="45726" anchor="b" horzOverflow="overflow"/>
                </a:tc>
                <a:extLst>
                  <a:ext uri="{0D108BD9-81ED-4DB2-BD59-A6C34878D82A}">
                    <a16:rowId xmlns:a16="http://schemas.microsoft.com/office/drawing/2014/main" val="117971285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Acne </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11.1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7.0</a:t>
                      </a:r>
                    </a:p>
                  </a:txBody>
                  <a:tcPr marT="45726" marB="45726" anchor="b" horzOverflow="overflow"/>
                </a:tc>
                <a:extLst>
                  <a:ext uri="{0D108BD9-81ED-4DB2-BD59-A6C34878D82A}">
                    <a16:rowId xmlns:a16="http://schemas.microsoft.com/office/drawing/2014/main" val="85317328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Asthma</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4.2</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6.0</a:t>
                      </a:r>
                    </a:p>
                  </a:txBody>
                  <a:tcPr marT="45726" marB="45726" anchor="b" horzOverflow="overflow"/>
                </a:tc>
                <a:extLst>
                  <a:ext uri="{0D108BD9-81ED-4DB2-BD59-A6C34878D82A}">
                    <a16:rowId xmlns:a16="http://schemas.microsoft.com/office/drawing/2014/main" val="2139919289"/>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Diabetes</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8.7</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9.5</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9.1</a:t>
                      </a:r>
                    </a:p>
                  </a:txBody>
                  <a:tcPr marT="45726" marB="45726" anchor="b" horzOverflow="overflow"/>
                </a:tc>
                <a:extLst>
                  <a:ext uri="{0D108BD9-81ED-4DB2-BD59-A6C34878D82A}">
                    <a16:rowId xmlns:a16="http://schemas.microsoft.com/office/drawing/2014/main" val="387878003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Back pain</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8.5</a:t>
                      </a:r>
                    </a:p>
                  </a:txBody>
                  <a:tcPr marT="45726" marB="45726" anchor="b" horzOverflow="overflow"/>
                </a:tc>
                <a:extLst>
                  <a:ext uri="{0D108BD9-81ED-4DB2-BD59-A6C34878D82A}">
                    <a16:rowId xmlns:a16="http://schemas.microsoft.com/office/drawing/2014/main" val="3886725186"/>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Epilepsy</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extLst>
                  <a:ext uri="{0D108BD9-81ED-4DB2-BD59-A6C34878D82A}">
                    <a16:rowId xmlns:a16="http://schemas.microsoft.com/office/drawing/2014/main" val="530985105"/>
                  </a:ext>
                </a:extLst>
              </a:tr>
            </a:tbl>
          </a:graphicData>
        </a:graphic>
      </p:graphicFrame>
    </p:spTree>
    <p:extLst>
      <p:ext uri="{BB962C8B-B14F-4D97-AF65-F5344CB8AC3E}">
        <p14:creationId xmlns:p14="http://schemas.microsoft.com/office/powerpoint/2010/main" val="40906495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965-73EF-C957-6801-AA3B5CBA77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9D6245-B200-39BB-1719-0369BADAF4CF}"/>
              </a:ext>
            </a:extLst>
          </p:cNvPr>
          <p:cNvSpPr>
            <a:spLocks noGrp="1"/>
          </p:cNvSpPr>
          <p:nvPr>
            <p:ph type="title"/>
          </p:nvPr>
        </p:nvSpPr>
        <p:spPr>
          <a:xfrm>
            <a:off x="619201" y="259200"/>
            <a:ext cx="10963199" cy="864000"/>
          </a:xfrm>
        </p:spPr>
        <p:txBody>
          <a:bodyPr>
            <a:normAutofit/>
          </a:bodyPr>
          <a:lstStyle/>
          <a:p>
            <a:r>
              <a:rPr lang="en-GB" noProof="0" dirty="0"/>
              <a:t>Disease burden</a:t>
            </a:r>
            <a:br>
              <a:rPr lang="en-GB" noProof="0" dirty="0"/>
            </a:br>
            <a:r>
              <a:rPr lang="en-GB" sz="2200" spc="100" noProof="0" dirty="0">
                <a:solidFill>
                  <a:schemeClr val="accent1"/>
                </a:solidFill>
              </a:rPr>
              <a:t>identification of the impact – how acne makes you feel?</a:t>
            </a:r>
          </a:p>
        </p:txBody>
      </p:sp>
      <p:sp>
        <p:nvSpPr>
          <p:cNvPr id="4" name="Slide Number Placeholder 3">
            <a:extLst>
              <a:ext uri="{FF2B5EF4-FFF2-40B4-BE49-F238E27FC236}">
                <a16:creationId xmlns:a16="http://schemas.microsoft.com/office/drawing/2014/main" id="{98666B27-3239-D5E9-7D1D-99D396C35D7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23</a:t>
            </a:fld>
            <a:endParaRPr lang="en-GB" noProof="0" dirty="0"/>
          </a:p>
        </p:txBody>
      </p:sp>
      <p:sp>
        <p:nvSpPr>
          <p:cNvPr id="5" name="Content Placeholder 10">
            <a:extLst>
              <a:ext uri="{FF2B5EF4-FFF2-40B4-BE49-F238E27FC236}">
                <a16:creationId xmlns:a16="http://schemas.microsoft.com/office/drawing/2014/main" id="{0BCC2A84-729D-8941-0220-70AFB23D9219}"/>
              </a:ext>
            </a:extLst>
          </p:cNvPr>
          <p:cNvSpPr>
            <a:spLocks noGrp="1"/>
          </p:cNvSpPr>
          <p:nvPr>
            <p:ph sz="quarter" idx="15"/>
          </p:nvPr>
        </p:nvSpPr>
        <p:spPr>
          <a:xfrm>
            <a:off x="620183" y="6356351"/>
            <a:ext cx="10180339" cy="365125"/>
          </a:xfrm>
        </p:spPr>
        <p:txBody>
          <a:bodyPr/>
          <a:lstStyle/>
          <a:p>
            <a:r>
              <a:rPr lang="en-GB" noProof="0" dirty="0">
                <a:solidFill>
                  <a:schemeClr val="tx2"/>
                </a:solidFill>
              </a:rPr>
              <a:t>Smith H, et al. Am J Clin Dermatol. 2021;22(2):159-171</a:t>
            </a:r>
          </a:p>
        </p:txBody>
      </p:sp>
      <p:sp>
        <p:nvSpPr>
          <p:cNvPr id="14" name="Oval 13">
            <a:extLst>
              <a:ext uri="{FF2B5EF4-FFF2-40B4-BE49-F238E27FC236}">
                <a16:creationId xmlns:a16="http://schemas.microsoft.com/office/drawing/2014/main" id="{5A2C509C-4955-91CB-A356-3D3C17793D6D}"/>
              </a:ext>
            </a:extLst>
          </p:cNvPr>
          <p:cNvSpPr/>
          <p:nvPr/>
        </p:nvSpPr>
        <p:spPr>
          <a:xfrm>
            <a:off x="6663794" y="3844693"/>
            <a:ext cx="3430303" cy="1776001"/>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fontAlgn="base" hangingPunct="0">
              <a:spcBef>
                <a:spcPct val="0"/>
              </a:spcBef>
              <a:spcAft>
                <a:spcPct val="0"/>
              </a:spcAft>
              <a:defRPr/>
            </a:pPr>
            <a:r>
              <a:rPr lang="en-GB" sz="1600" b="1" noProof="0" dirty="0">
                <a:solidFill>
                  <a:srgbClr val="FFFFFF"/>
                </a:solidFill>
                <a:latin typeface="Arial" panose="020B0604020202020204"/>
              </a:rPr>
              <a:t>Negative self perception was the most commonly reported theme (n=16/22 studies)</a:t>
            </a:r>
          </a:p>
        </p:txBody>
      </p:sp>
      <p:cxnSp>
        <p:nvCxnSpPr>
          <p:cNvPr id="23" name="Straight Connector 22">
            <a:extLst>
              <a:ext uri="{FF2B5EF4-FFF2-40B4-BE49-F238E27FC236}">
                <a16:creationId xmlns:a16="http://schemas.microsoft.com/office/drawing/2014/main" id="{6D20E225-301C-19AC-A97F-46338B4854FB}"/>
              </a:ext>
            </a:extLst>
          </p:cNvPr>
          <p:cNvCxnSpPr>
            <a:cxnSpLocks/>
          </p:cNvCxnSpPr>
          <p:nvPr/>
        </p:nvCxnSpPr>
        <p:spPr>
          <a:xfrm>
            <a:off x="2413707" y="3965564"/>
            <a:ext cx="1224136"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703358D0-5D7A-09DB-9239-8966F381754A}"/>
              </a:ext>
            </a:extLst>
          </p:cNvPr>
          <p:cNvSpPr/>
          <p:nvPr/>
        </p:nvSpPr>
        <p:spPr>
          <a:xfrm>
            <a:off x="608616" y="3029460"/>
            <a:ext cx="2304256" cy="1872208"/>
          </a:xfrm>
          <a:prstGeom prst="roundRect">
            <a:avLst>
              <a:gd name="adj" fmla="val 10783"/>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00000"/>
              </a:lnSpc>
            </a:pPr>
            <a:r>
              <a:rPr lang="en-GB" sz="1800" b="1" noProof="0" dirty="0">
                <a:latin typeface="Arial" panose="020B0604020202020204" pitchFamily="34" charset="0"/>
                <a:cs typeface="Arial" panose="020B0604020202020204" pitchFamily="34" charset="0"/>
              </a:rPr>
              <a:t>Patient </a:t>
            </a:r>
          </a:p>
          <a:p>
            <a:pPr lvl="0" algn="ctr">
              <a:lnSpc>
                <a:spcPct val="100000"/>
              </a:lnSpc>
            </a:pPr>
            <a:r>
              <a:rPr lang="en-GB" sz="1800" b="1" noProof="0" dirty="0">
                <a:latin typeface="Arial" panose="020B0604020202020204" pitchFamily="34" charset="0"/>
                <a:cs typeface="Arial" panose="020B0604020202020204" pitchFamily="34" charset="0"/>
              </a:rPr>
              <a:t>Perspective from</a:t>
            </a:r>
          </a:p>
          <a:p>
            <a:pPr lvl="0" algn="ctr">
              <a:lnSpc>
                <a:spcPct val="100000"/>
              </a:lnSpc>
            </a:pPr>
            <a:r>
              <a:rPr lang="en-GB" sz="1800" b="1" noProof="0" dirty="0">
                <a:latin typeface="Arial" panose="020B0604020202020204" pitchFamily="34" charset="0"/>
                <a:cs typeface="Arial" panose="020B0604020202020204" pitchFamily="34" charset="0"/>
              </a:rPr>
              <a:t>Qualitative data</a:t>
            </a:r>
          </a:p>
          <a:p>
            <a:pPr lvl="0" algn="ctr">
              <a:lnSpc>
                <a:spcPct val="100000"/>
              </a:lnSpc>
            </a:pPr>
            <a:r>
              <a:rPr lang="en-GB" sz="1800" b="1" noProof="0" dirty="0">
                <a:latin typeface="Arial" panose="020B0604020202020204" pitchFamily="34" charset="0"/>
                <a:cs typeface="Arial" panose="020B0604020202020204" pitchFamily="34" charset="0"/>
              </a:rPr>
              <a:t>(22 of 408 studies)</a:t>
            </a:r>
          </a:p>
        </p:txBody>
      </p:sp>
      <p:sp>
        <p:nvSpPr>
          <p:cNvPr id="18" name="Rounded Rectangle 17">
            <a:extLst>
              <a:ext uri="{FF2B5EF4-FFF2-40B4-BE49-F238E27FC236}">
                <a16:creationId xmlns:a16="http://schemas.microsoft.com/office/drawing/2014/main" id="{A171B09D-CB0F-90C3-335D-1639F63602C3}"/>
              </a:ext>
            </a:extLst>
          </p:cNvPr>
          <p:cNvSpPr/>
          <p:nvPr/>
        </p:nvSpPr>
        <p:spPr>
          <a:xfrm>
            <a:off x="3569507" y="3677564"/>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peer behaviour </a:t>
            </a:r>
            <a:br>
              <a:rPr lang="en-GB" sz="1400" noProof="0" dirty="0">
                <a:solidFill>
                  <a:schemeClr val="tx1"/>
                </a:solidFill>
                <a:latin typeface="Arial" panose="020B0604020202020204" pitchFamily="34" charset="0"/>
                <a:cs typeface="Arial" panose="020B0604020202020204" pitchFamily="34" charset="0"/>
              </a:rPr>
            </a:br>
            <a:r>
              <a:rPr lang="en-GB" sz="1400" noProof="0" dirty="0">
                <a:solidFill>
                  <a:schemeClr val="tx1"/>
                </a:solidFill>
                <a:latin typeface="Arial" panose="020B0604020202020204" pitchFamily="34" charset="0"/>
                <a:cs typeface="Arial" panose="020B0604020202020204" pitchFamily="34" charset="0"/>
              </a:rPr>
              <a:t>(10/22 studies)</a:t>
            </a:r>
          </a:p>
        </p:txBody>
      </p:sp>
      <p:cxnSp>
        <p:nvCxnSpPr>
          <p:cNvPr id="24" name="Straight Connector 23">
            <a:extLst>
              <a:ext uri="{FF2B5EF4-FFF2-40B4-BE49-F238E27FC236}">
                <a16:creationId xmlns:a16="http://schemas.microsoft.com/office/drawing/2014/main" id="{B0CC133C-8FA6-12DF-E61E-5623DA338F50}"/>
              </a:ext>
            </a:extLst>
          </p:cNvPr>
          <p:cNvCxnSpPr>
            <a:cxnSpLocks/>
          </p:cNvCxnSpPr>
          <p:nvPr/>
        </p:nvCxnSpPr>
        <p:spPr>
          <a:xfrm flipV="1">
            <a:off x="3241190" y="2546283"/>
            <a:ext cx="0" cy="284586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56479D-58AC-49BB-345E-D64DE0A56F05}"/>
              </a:ext>
            </a:extLst>
          </p:cNvPr>
          <p:cNvCxnSpPr>
            <a:cxnSpLocks/>
          </p:cNvCxnSpPr>
          <p:nvPr/>
        </p:nvCxnSpPr>
        <p:spPr>
          <a:xfrm>
            <a:off x="3226849" y="2551716"/>
            <a:ext cx="4093287"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A3B4A1B1-6A9B-E4D8-42C7-D589CF1C73E0}"/>
              </a:ext>
            </a:extLst>
          </p:cNvPr>
          <p:cNvSpPr/>
          <p:nvPr/>
        </p:nvSpPr>
        <p:spPr>
          <a:xfrm>
            <a:off x="3569507" y="2263716"/>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self perception </a:t>
            </a:r>
          </a:p>
          <a:p>
            <a:pPr lvl="0" algn="ctr"/>
            <a:r>
              <a:rPr lang="en-GB" sz="1400" noProof="0" dirty="0">
                <a:solidFill>
                  <a:schemeClr val="tx1"/>
                </a:solidFill>
                <a:latin typeface="Arial" panose="020B0604020202020204" pitchFamily="34" charset="0"/>
                <a:cs typeface="Arial" panose="020B0604020202020204" pitchFamily="34" charset="0"/>
              </a:rPr>
              <a:t>(16/22 studies)</a:t>
            </a:r>
          </a:p>
        </p:txBody>
      </p:sp>
      <p:cxnSp>
        <p:nvCxnSpPr>
          <p:cNvPr id="28" name="Straight Connector 27">
            <a:extLst>
              <a:ext uri="{FF2B5EF4-FFF2-40B4-BE49-F238E27FC236}">
                <a16:creationId xmlns:a16="http://schemas.microsoft.com/office/drawing/2014/main" id="{A4208925-2A72-F903-E681-0CA52FDBBDA1}"/>
              </a:ext>
            </a:extLst>
          </p:cNvPr>
          <p:cNvCxnSpPr>
            <a:cxnSpLocks/>
          </p:cNvCxnSpPr>
          <p:nvPr/>
        </p:nvCxnSpPr>
        <p:spPr>
          <a:xfrm>
            <a:off x="3252590"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0E1619-89B0-9305-8799-AB0E78607DFB}"/>
              </a:ext>
            </a:extLst>
          </p:cNvPr>
          <p:cNvCxnSpPr>
            <a:cxnSpLocks/>
          </p:cNvCxnSpPr>
          <p:nvPr/>
        </p:nvCxnSpPr>
        <p:spPr>
          <a:xfrm>
            <a:off x="3252590" y="4672488"/>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F7657AF3-033D-10AE-684C-F2F3D478BF78}"/>
              </a:ext>
            </a:extLst>
          </p:cNvPr>
          <p:cNvSpPr/>
          <p:nvPr/>
        </p:nvSpPr>
        <p:spPr>
          <a:xfrm>
            <a:off x="3569507" y="2970640"/>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Psychological consequences (15/22 studies)</a:t>
            </a:r>
          </a:p>
        </p:txBody>
      </p:sp>
      <p:sp>
        <p:nvSpPr>
          <p:cNvPr id="19" name="Rounded Rectangle 18">
            <a:extLst>
              <a:ext uri="{FF2B5EF4-FFF2-40B4-BE49-F238E27FC236}">
                <a16:creationId xmlns:a16="http://schemas.microsoft.com/office/drawing/2014/main" id="{3E38682A-CA02-4BA1-DF32-D5AFA76F97ED}"/>
              </a:ext>
            </a:extLst>
          </p:cNvPr>
          <p:cNvSpPr/>
          <p:nvPr/>
        </p:nvSpPr>
        <p:spPr>
          <a:xfrm>
            <a:off x="3569507" y="4384488"/>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Fear of negative evaluation (10/22 studies)</a:t>
            </a:r>
          </a:p>
        </p:txBody>
      </p:sp>
      <p:cxnSp>
        <p:nvCxnSpPr>
          <p:cNvPr id="31" name="Straight Connector 30">
            <a:extLst>
              <a:ext uri="{FF2B5EF4-FFF2-40B4-BE49-F238E27FC236}">
                <a16:creationId xmlns:a16="http://schemas.microsoft.com/office/drawing/2014/main" id="{CA83F0A1-9894-733A-CA2A-08C74B0F1D77}"/>
              </a:ext>
            </a:extLst>
          </p:cNvPr>
          <p:cNvCxnSpPr>
            <a:cxnSpLocks/>
          </p:cNvCxnSpPr>
          <p:nvPr/>
        </p:nvCxnSpPr>
        <p:spPr>
          <a:xfrm>
            <a:off x="3252590" y="537941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123FA2DC-22F8-8627-3401-821D43CFD572}"/>
              </a:ext>
            </a:extLst>
          </p:cNvPr>
          <p:cNvSpPr/>
          <p:nvPr/>
        </p:nvSpPr>
        <p:spPr>
          <a:xfrm>
            <a:off x="3569507" y="5091412"/>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effects on relationships (10/22 studies)</a:t>
            </a:r>
          </a:p>
        </p:txBody>
      </p:sp>
      <p:cxnSp>
        <p:nvCxnSpPr>
          <p:cNvPr id="34" name="Straight Connector 33">
            <a:extLst>
              <a:ext uri="{FF2B5EF4-FFF2-40B4-BE49-F238E27FC236}">
                <a16:creationId xmlns:a16="http://schemas.microsoft.com/office/drawing/2014/main" id="{FB0D41E1-215E-4267-985D-C397F5A2FF1C}"/>
              </a:ext>
            </a:extLst>
          </p:cNvPr>
          <p:cNvCxnSpPr>
            <a:cxnSpLocks/>
          </p:cNvCxnSpPr>
          <p:nvPr/>
        </p:nvCxnSpPr>
        <p:spPr>
          <a:xfrm flipV="1">
            <a:off x="6711504" y="1844792"/>
            <a:ext cx="0" cy="1426451"/>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7C6A6EA-3658-8B37-D3DD-202861DB4904}"/>
              </a:ext>
            </a:extLst>
          </p:cNvPr>
          <p:cNvCxnSpPr>
            <a:cxnSpLocks/>
          </p:cNvCxnSpPr>
          <p:nvPr/>
        </p:nvCxnSpPr>
        <p:spPr>
          <a:xfrm>
            <a:off x="6816080"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2" name="Rounded Rectangle 11">
            <a:extLst>
              <a:ext uri="{FF2B5EF4-FFF2-40B4-BE49-F238E27FC236}">
                <a16:creationId xmlns:a16="http://schemas.microsoft.com/office/drawing/2014/main" id="{65445CB6-1221-DCFF-F221-404CCAF15513}"/>
              </a:ext>
            </a:extLst>
          </p:cNvPr>
          <p:cNvSpPr/>
          <p:nvPr/>
        </p:nvSpPr>
        <p:spPr>
          <a:xfrm>
            <a:off x="6935679" y="2263716"/>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Negative self concept / </a:t>
            </a:r>
            <a:br>
              <a:rPr lang="en-GB" sz="1400" noProof="0" dirty="0">
                <a:latin typeface="Arial" panose="020B0604020202020204" pitchFamily="34" charset="0"/>
                <a:cs typeface="Arial" panose="020B0604020202020204" pitchFamily="34" charset="0"/>
              </a:rPr>
            </a:br>
            <a:r>
              <a:rPr lang="en-GB" sz="1400" noProof="0" dirty="0">
                <a:latin typeface="Arial" panose="020B0604020202020204" pitchFamily="34" charset="0"/>
                <a:cs typeface="Arial" panose="020B0604020202020204" pitchFamily="34" charset="0"/>
              </a:rPr>
              <a:t>belief</a:t>
            </a:r>
          </a:p>
        </p:txBody>
      </p:sp>
      <p:cxnSp>
        <p:nvCxnSpPr>
          <p:cNvPr id="36" name="Straight Connector 35">
            <a:extLst>
              <a:ext uri="{FF2B5EF4-FFF2-40B4-BE49-F238E27FC236}">
                <a16:creationId xmlns:a16="http://schemas.microsoft.com/office/drawing/2014/main" id="{C7138A56-D1D0-F19F-E145-A2997B9DD1D2}"/>
              </a:ext>
            </a:extLst>
          </p:cNvPr>
          <p:cNvCxnSpPr>
            <a:cxnSpLocks/>
          </p:cNvCxnSpPr>
          <p:nvPr/>
        </p:nvCxnSpPr>
        <p:spPr>
          <a:xfrm>
            <a:off x="6698605"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9FCA0AE-EEF1-73E3-F58C-138D716CA624}"/>
              </a:ext>
            </a:extLst>
          </p:cNvPr>
          <p:cNvCxnSpPr>
            <a:cxnSpLocks/>
          </p:cNvCxnSpPr>
          <p:nvPr/>
        </p:nvCxnSpPr>
        <p:spPr>
          <a:xfrm>
            <a:off x="6698605"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E28D534E-6CE0-6F54-C423-D9CC73F3D003}"/>
              </a:ext>
            </a:extLst>
          </p:cNvPr>
          <p:cNvSpPr/>
          <p:nvPr/>
        </p:nvSpPr>
        <p:spPr>
          <a:xfrm>
            <a:off x="6935679" y="2970640"/>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Self consciousness / self-conscious emotions</a:t>
            </a:r>
          </a:p>
        </p:txBody>
      </p:sp>
      <p:sp>
        <p:nvSpPr>
          <p:cNvPr id="11" name="Rounded Rectangle 10">
            <a:extLst>
              <a:ext uri="{FF2B5EF4-FFF2-40B4-BE49-F238E27FC236}">
                <a16:creationId xmlns:a16="http://schemas.microsoft.com/office/drawing/2014/main" id="{E301ECC4-B00D-C6AD-C09D-6A4B7C8BDD60}"/>
              </a:ext>
            </a:extLst>
          </p:cNvPr>
          <p:cNvSpPr/>
          <p:nvPr/>
        </p:nvSpPr>
        <p:spPr>
          <a:xfrm>
            <a:off x="6935679" y="1556792"/>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400" noProof="0" dirty="0">
                <a:latin typeface="Arial" panose="020B0604020202020204" pitchFamily="34" charset="0"/>
                <a:cs typeface="Arial" panose="020B0604020202020204" pitchFamily="34" charset="0"/>
              </a:rPr>
              <a:t>Negative self image</a:t>
            </a:r>
          </a:p>
        </p:txBody>
      </p:sp>
    </p:spTree>
    <p:extLst>
      <p:ext uri="{BB962C8B-B14F-4D97-AF65-F5344CB8AC3E}">
        <p14:creationId xmlns:p14="http://schemas.microsoft.com/office/powerpoint/2010/main" val="42091705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2E60-B6B4-5C3E-304B-F1F7784CA7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33CACE-5DB4-68E3-075E-2E78DD24B57D}"/>
              </a:ext>
            </a:extLst>
          </p:cNvPr>
          <p:cNvSpPr>
            <a:spLocks noGrp="1"/>
          </p:cNvSpPr>
          <p:nvPr>
            <p:ph sz="quarter" idx="12"/>
          </p:nvPr>
        </p:nvSpPr>
        <p:spPr>
          <a:xfrm>
            <a:off x="620713" y="1700808"/>
            <a:ext cx="10963275" cy="4250730"/>
          </a:xfrm>
        </p:spPr>
        <p:txBody>
          <a:bodyPr>
            <a:normAutofit/>
          </a:bodyPr>
          <a:lstStyle/>
          <a:p>
            <a:r>
              <a:rPr lang="en-GB" noProof="0" dirty="0"/>
              <a:t>Cross-sectional, questionnaire-based study </a:t>
            </a:r>
          </a:p>
          <a:p>
            <a:pPr lvl="1"/>
            <a:r>
              <a:rPr lang="en-GB" noProof="0" dirty="0"/>
              <a:t>3775 adolescents</a:t>
            </a:r>
          </a:p>
          <a:p>
            <a:pPr lvl="1"/>
            <a:r>
              <a:rPr lang="en-GB" noProof="0" dirty="0"/>
              <a:t>18-19 years old</a:t>
            </a:r>
          </a:p>
          <a:p>
            <a:pPr lvl="1"/>
            <a:r>
              <a:rPr lang="en-GB" noProof="0" dirty="0"/>
              <a:t>14% having substantial acne (a lot and very much)</a:t>
            </a:r>
          </a:p>
          <a:p>
            <a:pPr lvl="1"/>
            <a:endParaRPr lang="en-GB" noProof="0" dirty="0"/>
          </a:p>
          <a:p>
            <a:endParaRPr lang="en-GB" noProof="0" dirty="0"/>
          </a:p>
        </p:txBody>
      </p:sp>
      <p:sp>
        <p:nvSpPr>
          <p:cNvPr id="3" name="Title 2">
            <a:extLst>
              <a:ext uri="{FF2B5EF4-FFF2-40B4-BE49-F238E27FC236}">
                <a16:creationId xmlns:a16="http://schemas.microsoft.com/office/drawing/2014/main" id="{303AA50A-E170-63CE-2D0D-3606C39C4B67}"/>
              </a:ext>
            </a:extLst>
          </p:cNvPr>
          <p:cNvSpPr>
            <a:spLocks noGrp="1"/>
          </p:cNvSpPr>
          <p:nvPr>
            <p:ph type="title"/>
          </p:nvPr>
        </p:nvSpPr>
        <p:spPr>
          <a:xfrm>
            <a:off x="619125" y="258763"/>
            <a:ext cx="10963275" cy="865187"/>
          </a:xfrm>
        </p:spPr>
        <p:txBody>
          <a:bodyPr>
            <a:normAutofit fontScale="90000"/>
          </a:bodyPr>
          <a:lstStyle/>
          <a:p>
            <a:r>
              <a:rPr lang="en-GB" sz="3100" noProof="0" dirty="0"/>
              <a:t>Psychological well-being in adolescents with acne</a:t>
            </a:r>
            <a:br>
              <a:rPr lang="en-GB" sz="3100" noProof="0" dirty="0"/>
            </a:br>
            <a:r>
              <a:rPr lang="en-GB" sz="2400" spc="100" noProof="0" dirty="0">
                <a:solidFill>
                  <a:schemeClr val="accent1"/>
                </a:solidFill>
              </a:rPr>
              <a:t>increased suicidal ideation, mental health problems and social impairment</a:t>
            </a:r>
          </a:p>
        </p:txBody>
      </p:sp>
      <p:sp>
        <p:nvSpPr>
          <p:cNvPr id="4" name="Slide Number Placeholder 3">
            <a:extLst>
              <a:ext uri="{FF2B5EF4-FFF2-40B4-BE49-F238E27FC236}">
                <a16:creationId xmlns:a16="http://schemas.microsoft.com/office/drawing/2014/main" id="{EA1C9DD9-9617-E637-D7ED-B449AAA69E1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24</a:t>
            </a:fld>
            <a:endParaRPr lang="en-GB" noProof="0" dirty="0"/>
          </a:p>
        </p:txBody>
      </p:sp>
      <p:sp>
        <p:nvSpPr>
          <p:cNvPr id="18" name="Content Placeholder 17">
            <a:extLst>
              <a:ext uri="{FF2B5EF4-FFF2-40B4-BE49-F238E27FC236}">
                <a16:creationId xmlns:a16="http://schemas.microsoft.com/office/drawing/2014/main" id="{7692A13A-C484-8E62-25FF-5A7264E5FBC0}"/>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Possible responses to answer on occurrence of pimples the previous week were </a:t>
            </a:r>
            <a:r>
              <a:rPr lang="en-GB" i="1" noProof="0" dirty="0">
                <a:solidFill>
                  <a:schemeClr val="tx2"/>
                </a:solidFill>
              </a:rPr>
              <a:t>no, yes – a little, yes – a lot, and yes – very much</a:t>
            </a:r>
          </a:p>
          <a:p>
            <a:r>
              <a:rPr lang="en-GB" noProof="0" dirty="0">
                <a:solidFill>
                  <a:schemeClr val="tx2"/>
                </a:solidFill>
              </a:rPr>
              <a:t>Halvorsen JA, et al. J Invest Dermatol. 2011;131(2):363-70</a:t>
            </a:r>
          </a:p>
        </p:txBody>
      </p:sp>
      <p:pic>
        <p:nvPicPr>
          <p:cNvPr id="10" name="Graphic 9" descr="Brain in head">
            <a:extLst>
              <a:ext uri="{FF2B5EF4-FFF2-40B4-BE49-F238E27FC236}">
                <a16:creationId xmlns:a16="http://schemas.microsoft.com/office/drawing/2014/main" id="{2E98F91C-CAF6-A755-8A8A-3B3A7F194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032104" y="1963597"/>
            <a:ext cx="3590885" cy="3553544"/>
          </a:xfrm>
          <a:prstGeom prst="rect">
            <a:avLst/>
          </a:prstGeom>
        </p:spPr>
      </p:pic>
      <p:graphicFrame>
        <p:nvGraphicFramePr>
          <p:cNvPr id="16" name="Content Placeholder 6">
            <a:extLst>
              <a:ext uri="{FF2B5EF4-FFF2-40B4-BE49-F238E27FC236}">
                <a16:creationId xmlns:a16="http://schemas.microsoft.com/office/drawing/2014/main" id="{C0577B5A-12E1-B7F7-2D12-CAEA02652BAF}"/>
              </a:ext>
            </a:extLst>
          </p:cNvPr>
          <p:cNvGraphicFramePr>
            <a:graphicFrameLocks/>
          </p:cNvGraphicFramePr>
          <p:nvPr>
            <p:extLst>
              <p:ext uri="{D42A27DB-BD31-4B8C-83A1-F6EECF244321}">
                <p14:modId xmlns:p14="http://schemas.microsoft.com/office/powerpoint/2010/main" val="1603671372"/>
              </p:ext>
            </p:extLst>
          </p:nvPr>
        </p:nvGraphicFramePr>
        <p:xfrm>
          <a:off x="619125" y="3740369"/>
          <a:ext cx="5690549" cy="1752600"/>
        </p:xfrm>
        <a:graphic>
          <a:graphicData uri="http://schemas.openxmlformats.org/drawingml/2006/table">
            <a:tbl>
              <a:tblPr firstRow="1" bandRow="1">
                <a:tableStyleId>{5C22544A-7EE6-4342-B048-85BDC9FD1C3A}</a:tableStyleId>
              </a:tblPr>
              <a:tblGrid>
                <a:gridCol w="1370069">
                  <a:extLst>
                    <a:ext uri="{9D8B030D-6E8A-4147-A177-3AD203B41FA5}">
                      <a16:colId xmlns:a16="http://schemas.microsoft.com/office/drawing/2014/main" val="1827140122"/>
                    </a:ext>
                  </a:extLst>
                </a:gridCol>
                <a:gridCol w="2232248">
                  <a:extLst>
                    <a:ext uri="{9D8B030D-6E8A-4147-A177-3AD203B41FA5}">
                      <a16:colId xmlns:a16="http://schemas.microsoft.com/office/drawing/2014/main" val="1723246286"/>
                    </a:ext>
                  </a:extLst>
                </a:gridCol>
                <a:gridCol w="2088232">
                  <a:extLst>
                    <a:ext uri="{9D8B030D-6E8A-4147-A177-3AD203B41FA5}">
                      <a16:colId xmlns:a16="http://schemas.microsoft.com/office/drawing/2014/main" val="3696525490"/>
                    </a:ext>
                  </a:extLst>
                </a:gridCol>
              </a:tblGrid>
              <a:tr h="370840">
                <a:tc rowSpan="2">
                  <a:txBody>
                    <a:bodyPr/>
                    <a:lstStyle/>
                    <a:p>
                      <a:endParaRPr lang="en-GB" noProof="0" dirty="0">
                        <a:latin typeface="Arial" panose="020B0604020202020204" pitchFamily="34" charset="0"/>
                        <a:cs typeface="Arial" panose="020B0604020202020204" pitchFamily="34" charset="0"/>
                      </a:endParaRPr>
                    </a:p>
                  </a:txBody>
                  <a:tcPr>
                    <a:noFill/>
                  </a:tcPr>
                </a:tc>
                <a:tc gridSpan="2">
                  <a:txBody>
                    <a:bodyPr/>
                    <a:lstStyle/>
                    <a:p>
                      <a:pPr algn="ctr"/>
                      <a:r>
                        <a:rPr lang="en-GB" noProof="0" dirty="0">
                          <a:latin typeface="Arial" panose="020B0604020202020204" pitchFamily="34" charset="0"/>
                          <a:cs typeface="Arial" panose="020B0604020202020204" pitchFamily="34" charset="0"/>
                        </a:rPr>
                        <a:t>Suicidal thoughts</a:t>
                      </a:r>
                    </a:p>
                  </a:txBody>
                  <a:tcPr>
                    <a:lnB w="12700" cap="flat" cmpd="sng" algn="ctr">
                      <a:solidFill>
                        <a:schemeClr val="bg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4277868714"/>
                  </a:ext>
                </a:extLst>
              </a:tr>
              <a:tr h="370840">
                <a:tc vMerge="1">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b="1" noProof="0" dirty="0">
                          <a:solidFill>
                            <a:schemeClr val="bg1"/>
                          </a:solidFill>
                          <a:latin typeface="Arial" panose="020B0604020202020204" pitchFamily="34" charset="0"/>
                          <a:cs typeface="Arial" panose="020B0604020202020204" pitchFamily="34" charset="0"/>
                        </a:rPr>
                        <a:t>With “very much”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No or “little”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88099705"/>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Women, %</a:t>
                      </a:r>
                    </a:p>
                  </a:txBody>
                  <a:tcPr/>
                </a:tc>
                <a:tc>
                  <a:txBody>
                    <a:bodyPr/>
                    <a:lstStyle/>
                    <a:p>
                      <a:pPr algn="ctr"/>
                      <a:r>
                        <a:rPr lang="en-GB" noProof="0" dirty="0">
                          <a:latin typeface="Arial" panose="020B0604020202020204" pitchFamily="34" charset="0"/>
                          <a:cs typeface="Arial" panose="020B0604020202020204" pitchFamily="34" charset="0"/>
                        </a:rPr>
                        <a:t>25.5</a:t>
                      </a:r>
                    </a:p>
                  </a:txBody>
                  <a:tcPr>
                    <a:lnT w="38100" cap="flat" cmpd="sng" algn="ctr">
                      <a:solidFill>
                        <a:schemeClr val="bg1"/>
                      </a:solidFill>
                      <a:prstDash val="solid"/>
                      <a:round/>
                      <a:headEnd type="none" w="med" len="med"/>
                      <a:tailEnd type="none" w="med" len="med"/>
                    </a:lnT>
                  </a:tcPr>
                </a:tc>
                <a:tc>
                  <a:txBody>
                    <a:bodyPr/>
                    <a:lstStyle/>
                    <a:p>
                      <a:pPr algn="ctr"/>
                      <a:r>
                        <a:rPr lang="en-GB" noProof="0" dirty="0">
                          <a:latin typeface="Arial" panose="020B0604020202020204" pitchFamily="34" charset="0"/>
                          <a:cs typeface="Arial" panose="020B0604020202020204" pitchFamily="34" charset="0"/>
                        </a:rPr>
                        <a:t>11.9</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44427169"/>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Men, %</a:t>
                      </a:r>
                    </a:p>
                  </a:txBody>
                  <a:tcPr/>
                </a:tc>
                <a:tc>
                  <a:txBody>
                    <a:bodyPr/>
                    <a:lstStyle/>
                    <a:p>
                      <a:pPr algn="ctr"/>
                      <a:r>
                        <a:rPr lang="en-GB" noProof="0" dirty="0">
                          <a:latin typeface="Arial" panose="020B0604020202020204" pitchFamily="34" charset="0"/>
                          <a:cs typeface="Arial" panose="020B0604020202020204" pitchFamily="34" charset="0"/>
                        </a:rPr>
                        <a:t>22.6</a:t>
                      </a:r>
                    </a:p>
                  </a:txBody>
                  <a:tcPr/>
                </a:tc>
                <a:tc>
                  <a:txBody>
                    <a:bodyPr/>
                    <a:lstStyle/>
                    <a:p>
                      <a:pPr algn="ctr"/>
                      <a:r>
                        <a:rPr lang="en-GB" noProof="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3428191584"/>
                  </a:ext>
                </a:extLst>
              </a:tr>
            </a:tbl>
          </a:graphicData>
        </a:graphic>
      </p:graphicFrame>
    </p:spTree>
    <p:extLst>
      <p:ext uri="{BB962C8B-B14F-4D97-AF65-F5344CB8AC3E}">
        <p14:creationId xmlns:p14="http://schemas.microsoft.com/office/powerpoint/2010/main" val="33033381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21C7-FC58-9289-5FE5-28F4E738A5CB}"/>
            </a:ext>
          </a:extLst>
        </p:cNvPr>
        <p:cNvGrpSpPr/>
        <p:nvPr/>
      </p:nvGrpSpPr>
      <p:grpSpPr>
        <a:xfrm>
          <a:off x="0" y="0"/>
          <a:ext cx="0" cy="0"/>
          <a:chOff x="0" y="0"/>
          <a:chExt cx="0" cy="0"/>
        </a:xfrm>
      </p:grpSpPr>
      <p:sp>
        <p:nvSpPr>
          <p:cNvPr id="5" name="Rounded Rectangle 270">
            <a:extLst>
              <a:ext uri="{FF2B5EF4-FFF2-40B4-BE49-F238E27FC236}">
                <a16:creationId xmlns:a16="http://schemas.microsoft.com/office/drawing/2014/main" id="{F3F2C55C-C2E3-55F1-9208-451A4F89F418}"/>
              </a:ext>
            </a:extLst>
          </p:cNvPr>
          <p:cNvSpPr/>
          <p:nvPr/>
        </p:nvSpPr>
        <p:spPr>
          <a:xfrm>
            <a:off x="4151784" y="1221771"/>
            <a:ext cx="7239849" cy="4583493"/>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86" name="Rectangle 185">
            <a:extLst>
              <a:ext uri="{FF2B5EF4-FFF2-40B4-BE49-F238E27FC236}">
                <a16:creationId xmlns:a16="http://schemas.microsoft.com/office/drawing/2014/main" id="{84235C18-64C7-7A72-2E08-64F4D2F69981}"/>
              </a:ext>
            </a:extLst>
          </p:cNvPr>
          <p:cNvSpPr/>
          <p:nvPr/>
        </p:nvSpPr>
        <p:spPr>
          <a:xfrm>
            <a:off x="7171113" y="3208508"/>
            <a:ext cx="1052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1" name="Rectangle 80">
            <a:extLst>
              <a:ext uri="{FF2B5EF4-FFF2-40B4-BE49-F238E27FC236}">
                <a16:creationId xmlns:a16="http://schemas.microsoft.com/office/drawing/2014/main" id="{5C6412DD-E1EF-4AD3-CF25-0423BF7F4759}"/>
              </a:ext>
            </a:extLst>
          </p:cNvPr>
          <p:cNvSpPr/>
          <p:nvPr/>
        </p:nvSpPr>
        <p:spPr>
          <a:xfrm>
            <a:off x="7171114" y="2579858"/>
            <a:ext cx="4940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Content Placeholder 1">
            <a:extLst>
              <a:ext uri="{FF2B5EF4-FFF2-40B4-BE49-F238E27FC236}">
                <a16:creationId xmlns:a16="http://schemas.microsoft.com/office/drawing/2014/main" id="{EF9CCEFD-8FF1-8057-C945-F74CC75AC9AC}"/>
              </a:ext>
            </a:extLst>
          </p:cNvPr>
          <p:cNvSpPr>
            <a:spLocks noGrp="1"/>
          </p:cNvSpPr>
          <p:nvPr>
            <p:ph sz="quarter" idx="12"/>
          </p:nvPr>
        </p:nvSpPr>
        <p:spPr>
          <a:xfrm>
            <a:off x="620714" y="1699200"/>
            <a:ext cx="3506148" cy="4525963"/>
          </a:xfrm>
        </p:spPr>
        <p:txBody>
          <a:bodyPr>
            <a:normAutofit/>
          </a:bodyPr>
          <a:lstStyle/>
          <a:p>
            <a:r>
              <a:rPr lang="en-GB" noProof="0" dirty="0">
                <a:solidFill>
                  <a:schemeClr val="tx2"/>
                </a:solidFill>
              </a:rPr>
              <a:t>High psychosocial impact of acne scars</a:t>
            </a:r>
            <a:endParaRPr lang="en-GB" baseline="30000" noProof="0" dirty="0">
              <a:solidFill>
                <a:schemeClr val="tx2"/>
              </a:solidFill>
            </a:endParaRPr>
          </a:p>
          <a:p>
            <a:r>
              <a:rPr lang="en-GB" noProof="0" dirty="0"/>
              <a:t>Patients frequently feel uncomfortable </a:t>
            </a:r>
            <a:br>
              <a:rPr lang="en-GB" noProof="0" dirty="0"/>
            </a:br>
            <a:r>
              <a:rPr lang="en-GB" noProof="0" dirty="0"/>
              <a:t>and embarrassed</a:t>
            </a:r>
            <a:endParaRPr lang="en-GB" baseline="30000" noProof="0" dirty="0">
              <a:solidFill>
                <a:srgbClr val="0000FF"/>
              </a:solidFill>
            </a:endParaRPr>
          </a:p>
        </p:txBody>
      </p:sp>
      <p:sp>
        <p:nvSpPr>
          <p:cNvPr id="3" name="Title 2">
            <a:extLst>
              <a:ext uri="{FF2B5EF4-FFF2-40B4-BE49-F238E27FC236}">
                <a16:creationId xmlns:a16="http://schemas.microsoft.com/office/drawing/2014/main" id="{B052BF2D-BB0C-ACA5-105B-CBF02FB1D9C2}"/>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a:t>
            </a:r>
            <a:br>
              <a:rPr lang="en-GB" noProof="0" dirty="0"/>
            </a:br>
            <a:r>
              <a:rPr lang="en-GB" sz="2400" spc="100" noProof="0" dirty="0">
                <a:solidFill>
                  <a:schemeClr val="accent1"/>
                </a:solidFill>
              </a:rPr>
              <a:t>Highlighting the significant psychosocial impact </a:t>
            </a:r>
            <a:br>
              <a:rPr lang="en-GB" sz="2400" spc="100" noProof="0" dirty="0">
                <a:solidFill>
                  <a:schemeClr val="accent1"/>
                </a:solidFill>
              </a:rPr>
            </a:br>
            <a:r>
              <a:rPr lang="en-GB" sz="2400" spc="100" noProof="0" dirty="0">
                <a:solidFill>
                  <a:schemeClr val="accent1"/>
                </a:solidFill>
              </a:rPr>
              <a:t>of acne scars</a:t>
            </a:r>
            <a:br>
              <a:rPr lang="en-GB" sz="2700" noProof="0" dirty="0"/>
            </a:br>
            <a:endParaRPr lang="en-GB" sz="2700" noProof="0" dirty="0"/>
          </a:p>
        </p:txBody>
      </p:sp>
      <p:sp>
        <p:nvSpPr>
          <p:cNvPr id="4" name="Slide Number Placeholder 3">
            <a:extLst>
              <a:ext uri="{FF2B5EF4-FFF2-40B4-BE49-F238E27FC236}">
                <a16:creationId xmlns:a16="http://schemas.microsoft.com/office/drawing/2014/main" id="{89E61E0D-F300-A3AA-AAE7-A4C287C0DF4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25</a:t>
            </a:fld>
            <a:endParaRPr lang="en-GB" noProof="0" dirty="0"/>
          </a:p>
        </p:txBody>
      </p:sp>
      <p:sp>
        <p:nvSpPr>
          <p:cNvPr id="9" name="Content Placeholder 8">
            <a:extLst>
              <a:ext uri="{FF2B5EF4-FFF2-40B4-BE49-F238E27FC236}">
                <a16:creationId xmlns:a16="http://schemas.microsoft.com/office/drawing/2014/main" id="{61BC9339-A77E-464B-EB4F-5FE9797805BE}"/>
              </a:ext>
            </a:extLst>
          </p:cNvPr>
          <p:cNvSpPr>
            <a:spLocks noGrp="1"/>
          </p:cNvSpPr>
          <p:nvPr>
            <p:ph sz="quarter" idx="15"/>
          </p:nvPr>
        </p:nvSpPr>
        <p:spPr>
          <a:xfrm>
            <a:off x="620183" y="6356351"/>
            <a:ext cx="10058509" cy="365125"/>
          </a:xfrm>
        </p:spPr>
        <p:txBody>
          <a:bodyPr anchor="b"/>
          <a:lstStyle/>
          <a:p>
            <a:r>
              <a:rPr lang="en-GB" baseline="30000" noProof="0" dirty="0">
                <a:solidFill>
                  <a:schemeClr val="tx2"/>
                </a:solidFill>
              </a:rPr>
              <a:t>a</a:t>
            </a:r>
            <a:r>
              <a:rPr lang="en-GB" noProof="0" dirty="0">
                <a:solidFill>
                  <a:schemeClr val="tx2"/>
                </a:solidFill>
              </a:rPr>
              <a:t> Mean (SEM) DLQI scores for each questionnaire item (</a:t>
            </a:r>
            <a:r>
              <a:rPr lang="en-GB" i="1" noProof="0" dirty="0">
                <a:solidFill>
                  <a:schemeClr val="tx2"/>
                </a:solidFill>
              </a:rPr>
              <a:t>Q</a:t>
            </a:r>
            <a:r>
              <a:rPr lang="en-GB" noProof="0" dirty="0">
                <a:solidFill>
                  <a:schemeClr val="tx2"/>
                </a:solidFill>
              </a:rPr>
              <a:t>1–</a:t>
            </a:r>
            <a:r>
              <a:rPr lang="en-GB" i="1" noProof="0" dirty="0">
                <a:solidFill>
                  <a:schemeClr val="tx2"/>
                </a:solidFill>
              </a:rPr>
              <a:t>Q</a:t>
            </a:r>
            <a:r>
              <a:rPr lang="en-GB" noProof="0" dirty="0">
                <a:solidFill>
                  <a:schemeClr val="tx2"/>
                </a:solidFill>
              </a:rPr>
              <a:t>10) based on acne scarring severity grades. Each question was scored from a minimum of 0 (i.e. no impact on HRQoL) to a maximum of 3 (i.e. very strong impact on HRQOL)</a:t>
            </a:r>
          </a:p>
          <a:p>
            <a:r>
              <a:rPr lang="en-GB" noProof="0" dirty="0">
                <a:solidFill>
                  <a:schemeClr val="tx2"/>
                </a:solidFill>
              </a:rPr>
              <a:t>DLQI, Dermatology life Quality Index; HRQoL, health-related quality of life; SEM, standard error of the mean</a:t>
            </a:r>
          </a:p>
          <a:p>
            <a:r>
              <a:rPr lang="en-GB" noProof="0" dirty="0">
                <a:solidFill>
                  <a:schemeClr val="tx2"/>
                </a:solidFill>
              </a:rPr>
              <a:t>Tan J, et al. Am J Clin Dermatol. 2022;23(1):115-123; 2. Tan J, et al. JAAD Int. 2021;3:102-110</a:t>
            </a:r>
          </a:p>
        </p:txBody>
      </p:sp>
      <p:sp>
        <p:nvSpPr>
          <p:cNvPr id="271" name="Rounded Rectangle 270">
            <a:extLst>
              <a:ext uri="{FF2B5EF4-FFF2-40B4-BE49-F238E27FC236}">
                <a16:creationId xmlns:a16="http://schemas.microsoft.com/office/drawing/2014/main" id="{7A8ECB22-E6F8-149E-5DAA-48AC49285C39}"/>
              </a:ext>
            </a:extLst>
          </p:cNvPr>
          <p:cNvSpPr/>
          <p:nvPr/>
        </p:nvSpPr>
        <p:spPr>
          <a:xfrm>
            <a:off x="4879476" y="1152066"/>
            <a:ext cx="6008063" cy="47995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cxnSp>
        <p:nvCxnSpPr>
          <p:cNvPr id="23" name="Straight Connector 22">
            <a:extLst>
              <a:ext uri="{FF2B5EF4-FFF2-40B4-BE49-F238E27FC236}">
                <a16:creationId xmlns:a16="http://schemas.microsoft.com/office/drawing/2014/main" id="{0A795CD1-1CAD-791E-FA1B-99E2C7F02DCE}"/>
              </a:ext>
            </a:extLst>
          </p:cNvPr>
          <p:cNvCxnSpPr>
            <a:cxnSpLocks/>
          </p:cNvCxnSpPr>
          <p:nvPr/>
        </p:nvCxnSpPr>
        <p:spPr>
          <a:xfrm>
            <a:off x="7171114" y="5214760"/>
            <a:ext cx="353336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692980B-B4E7-F9BF-67F1-39D2E8E103FD}"/>
              </a:ext>
            </a:extLst>
          </p:cNvPr>
          <p:cNvSpPr txBox="1"/>
          <p:nvPr/>
        </p:nvSpPr>
        <p:spPr>
          <a:xfrm>
            <a:off x="7102058" y="528676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27" name="TextBox 26">
            <a:extLst>
              <a:ext uri="{FF2B5EF4-FFF2-40B4-BE49-F238E27FC236}">
                <a16:creationId xmlns:a16="http://schemas.microsoft.com/office/drawing/2014/main" id="{A1693471-16A1-A5D5-54AC-61F14808B7BF}"/>
              </a:ext>
            </a:extLst>
          </p:cNvPr>
          <p:cNvSpPr txBox="1"/>
          <p:nvPr/>
        </p:nvSpPr>
        <p:spPr>
          <a:xfrm>
            <a:off x="5292902" y="2127942"/>
            <a:ext cx="178253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Q10: Treatment difficulties</a:t>
            </a:r>
          </a:p>
        </p:txBody>
      </p:sp>
      <p:cxnSp>
        <p:nvCxnSpPr>
          <p:cNvPr id="32" name="Straight Connector 31">
            <a:extLst>
              <a:ext uri="{FF2B5EF4-FFF2-40B4-BE49-F238E27FC236}">
                <a16:creationId xmlns:a16="http://schemas.microsoft.com/office/drawing/2014/main" id="{FCC99F12-3A63-FB37-8140-3878D9CE5F9D}"/>
              </a:ext>
            </a:extLst>
          </p:cNvPr>
          <p:cNvCxnSpPr>
            <a:cxnSpLocks/>
          </p:cNvCxnSpPr>
          <p:nvPr/>
        </p:nvCxnSpPr>
        <p:spPr>
          <a:xfrm rot="16200000">
            <a:off x="799938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B411CD1-DA24-674E-EE38-8C38C00F1D41}"/>
              </a:ext>
            </a:extLst>
          </p:cNvPr>
          <p:cNvCxnSpPr>
            <a:cxnSpLocks/>
          </p:cNvCxnSpPr>
          <p:nvPr/>
        </p:nvCxnSpPr>
        <p:spPr>
          <a:xfrm rot="16200000">
            <a:off x="75707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56CC1BC-8EF9-3533-EFD0-BFA8D1D2A7F4}"/>
              </a:ext>
            </a:extLst>
          </p:cNvPr>
          <p:cNvCxnSpPr>
            <a:cxnSpLocks/>
          </p:cNvCxnSpPr>
          <p:nvPr/>
        </p:nvCxnSpPr>
        <p:spPr>
          <a:xfrm rot="16200000">
            <a:off x="84248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5C65A53-8FAF-99B6-20A3-9CF9E506DE74}"/>
              </a:ext>
            </a:extLst>
          </p:cNvPr>
          <p:cNvCxnSpPr>
            <a:cxnSpLocks/>
          </p:cNvCxnSpPr>
          <p:nvPr/>
        </p:nvCxnSpPr>
        <p:spPr>
          <a:xfrm rot="16200000">
            <a:off x="92789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719A03B-4FD4-D668-FCB4-706A28EC2A00}"/>
              </a:ext>
            </a:extLst>
          </p:cNvPr>
          <p:cNvCxnSpPr>
            <a:cxnSpLocks/>
          </p:cNvCxnSpPr>
          <p:nvPr/>
        </p:nvCxnSpPr>
        <p:spPr>
          <a:xfrm rot="16200000">
            <a:off x="97075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9594C63-0791-ECF8-4C04-813967C336B4}"/>
              </a:ext>
            </a:extLst>
          </p:cNvPr>
          <p:cNvCxnSpPr>
            <a:cxnSpLocks/>
          </p:cNvCxnSpPr>
          <p:nvPr/>
        </p:nvCxnSpPr>
        <p:spPr>
          <a:xfrm rot="16200000">
            <a:off x="88534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F7A29C-34FA-93CC-D636-EBA2B4E70603}"/>
              </a:ext>
            </a:extLst>
          </p:cNvPr>
          <p:cNvCxnSpPr>
            <a:cxnSpLocks/>
          </p:cNvCxnSpPr>
          <p:nvPr/>
        </p:nvCxnSpPr>
        <p:spPr>
          <a:xfrm rot="16200000">
            <a:off x="101361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0A409A4-AAB4-A491-193D-D688BF3C3F5E}"/>
              </a:ext>
            </a:extLst>
          </p:cNvPr>
          <p:cNvCxnSpPr>
            <a:cxnSpLocks/>
          </p:cNvCxnSpPr>
          <p:nvPr/>
        </p:nvCxnSpPr>
        <p:spPr>
          <a:xfrm rot="16200000">
            <a:off x="105616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49D484C-B38A-1479-048C-175BC91FA33F}"/>
              </a:ext>
            </a:extLst>
          </p:cNvPr>
          <p:cNvSpPr txBox="1"/>
          <p:nvPr/>
        </p:nvSpPr>
        <p:spPr>
          <a:xfrm>
            <a:off x="74935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0.2</a:t>
            </a:r>
          </a:p>
        </p:txBody>
      </p:sp>
      <p:sp>
        <p:nvSpPr>
          <p:cNvPr id="41" name="TextBox 40">
            <a:extLst>
              <a:ext uri="{FF2B5EF4-FFF2-40B4-BE49-F238E27FC236}">
                <a16:creationId xmlns:a16="http://schemas.microsoft.com/office/drawing/2014/main" id="{B0448DC4-9630-D117-2351-53A991A85FED}"/>
              </a:ext>
            </a:extLst>
          </p:cNvPr>
          <p:cNvSpPr txBox="1"/>
          <p:nvPr/>
        </p:nvSpPr>
        <p:spPr>
          <a:xfrm>
            <a:off x="79222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0.4</a:t>
            </a:r>
          </a:p>
        </p:txBody>
      </p:sp>
      <p:sp>
        <p:nvSpPr>
          <p:cNvPr id="42" name="TextBox 41">
            <a:extLst>
              <a:ext uri="{FF2B5EF4-FFF2-40B4-BE49-F238E27FC236}">
                <a16:creationId xmlns:a16="http://schemas.microsoft.com/office/drawing/2014/main" id="{6C3698F9-8C81-BCF0-B330-6949D9697C05}"/>
              </a:ext>
            </a:extLst>
          </p:cNvPr>
          <p:cNvSpPr txBox="1"/>
          <p:nvPr/>
        </p:nvSpPr>
        <p:spPr>
          <a:xfrm>
            <a:off x="834766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0.6</a:t>
            </a:r>
          </a:p>
        </p:txBody>
      </p:sp>
      <p:sp>
        <p:nvSpPr>
          <p:cNvPr id="43" name="TextBox 42">
            <a:extLst>
              <a:ext uri="{FF2B5EF4-FFF2-40B4-BE49-F238E27FC236}">
                <a16:creationId xmlns:a16="http://schemas.microsoft.com/office/drawing/2014/main" id="{D4D7C520-E071-5F90-24B7-EFA4123B2FB7}"/>
              </a:ext>
            </a:extLst>
          </p:cNvPr>
          <p:cNvSpPr txBox="1"/>
          <p:nvPr/>
        </p:nvSpPr>
        <p:spPr>
          <a:xfrm>
            <a:off x="87762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0.8</a:t>
            </a:r>
          </a:p>
        </p:txBody>
      </p:sp>
      <p:sp>
        <p:nvSpPr>
          <p:cNvPr id="44" name="TextBox 43">
            <a:extLst>
              <a:ext uri="{FF2B5EF4-FFF2-40B4-BE49-F238E27FC236}">
                <a16:creationId xmlns:a16="http://schemas.microsoft.com/office/drawing/2014/main" id="{2261C176-E2C7-92CA-1C5D-F7738500EE32}"/>
              </a:ext>
            </a:extLst>
          </p:cNvPr>
          <p:cNvSpPr txBox="1"/>
          <p:nvPr/>
        </p:nvSpPr>
        <p:spPr>
          <a:xfrm>
            <a:off x="92017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a:t>
            </a:r>
          </a:p>
        </p:txBody>
      </p:sp>
      <p:sp>
        <p:nvSpPr>
          <p:cNvPr id="45" name="TextBox 44">
            <a:extLst>
              <a:ext uri="{FF2B5EF4-FFF2-40B4-BE49-F238E27FC236}">
                <a16:creationId xmlns:a16="http://schemas.microsoft.com/office/drawing/2014/main" id="{28B02C24-6225-43E3-343B-2F6B7DC4386A}"/>
              </a:ext>
            </a:extLst>
          </p:cNvPr>
          <p:cNvSpPr txBox="1"/>
          <p:nvPr/>
        </p:nvSpPr>
        <p:spPr>
          <a:xfrm>
            <a:off x="96271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sp>
        <p:nvSpPr>
          <p:cNvPr id="46" name="TextBox 45">
            <a:extLst>
              <a:ext uri="{FF2B5EF4-FFF2-40B4-BE49-F238E27FC236}">
                <a16:creationId xmlns:a16="http://schemas.microsoft.com/office/drawing/2014/main" id="{DAAEE817-EEEC-6CB1-1ECD-27173DA0CFB5}"/>
              </a:ext>
            </a:extLst>
          </p:cNvPr>
          <p:cNvSpPr txBox="1"/>
          <p:nvPr/>
        </p:nvSpPr>
        <p:spPr>
          <a:xfrm>
            <a:off x="100526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1.4</a:t>
            </a:r>
          </a:p>
        </p:txBody>
      </p:sp>
      <p:sp>
        <p:nvSpPr>
          <p:cNvPr id="47" name="TextBox 46">
            <a:extLst>
              <a:ext uri="{FF2B5EF4-FFF2-40B4-BE49-F238E27FC236}">
                <a16:creationId xmlns:a16="http://schemas.microsoft.com/office/drawing/2014/main" id="{2AC44B4B-B1A6-A050-189A-36DF06876731}"/>
              </a:ext>
            </a:extLst>
          </p:cNvPr>
          <p:cNvSpPr txBox="1"/>
          <p:nvPr/>
        </p:nvSpPr>
        <p:spPr>
          <a:xfrm>
            <a:off x="104876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1.6</a:t>
            </a:r>
          </a:p>
        </p:txBody>
      </p:sp>
      <p:sp>
        <p:nvSpPr>
          <p:cNvPr id="48" name="TextBox 47">
            <a:extLst>
              <a:ext uri="{FF2B5EF4-FFF2-40B4-BE49-F238E27FC236}">
                <a16:creationId xmlns:a16="http://schemas.microsoft.com/office/drawing/2014/main" id="{FB661068-02F6-A75C-760B-8859DDA3F79B}"/>
              </a:ext>
            </a:extLst>
          </p:cNvPr>
          <p:cNvSpPr txBox="1"/>
          <p:nvPr/>
        </p:nvSpPr>
        <p:spPr>
          <a:xfrm>
            <a:off x="5720454" y="2437504"/>
            <a:ext cx="135498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Q9: Sexual difficulty</a:t>
            </a:r>
          </a:p>
        </p:txBody>
      </p:sp>
      <p:sp>
        <p:nvSpPr>
          <p:cNvPr id="49" name="TextBox 48">
            <a:extLst>
              <a:ext uri="{FF2B5EF4-FFF2-40B4-BE49-F238E27FC236}">
                <a16:creationId xmlns:a16="http://schemas.microsoft.com/office/drawing/2014/main" id="{C993DDEA-3526-4C7F-F079-64024017271A}"/>
              </a:ext>
            </a:extLst>
          </p:cNvPr>
          <p:cNvSpPr txBox="1"/>
          <p:nvPr/>
        </p:nvSpPr>
        <p:spPr>
          <a:xfrm>
            <a:off x="5215958" y="2751829"/>
            <a:ext cx="185948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Q8: Interpersonal problems</a:t>
            </a:r>
          </a:p>
        </p:txBody>
      </p:sp>
      <p:sp>
        <p:nvSpPr>
          <p:cNvPr id="50" name="TextBox 49">
            <a:extLst>
              <a:ext uri="{FF2B5EF4-FFF2-40B4-BE49-F238E27FC236}">
                <a16:creationId xmlns:a16="http://schemas.microsoft.com/office/drawing/2014/main" id="{17BCC6E6-10C9-B7A6-D083-D3959CC77D9C}"/>
              </a:ext>
            </a:extLst>
          </p:cNvPr>
          <p:cNvSpPr txBox="1"/>
          <p:nvPr/>
        </p:nvSpPr>
        <p:spPr>
          <a:xfrm>
            <a:off x="5991362" y="3062979"/>
            <a:ext cx="108407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Q7: Work/Study</a:t>
            </a:r>
          </a:p>
        </p:txBody>
      </p:sp>
      <p:sp>
        <p:nvSpPr>
          <p:cNvPr id="51" name="TextBox 50">
            <a:extLst>
              <a:ext uri="{FF2B5EF4-FFF2-40B4-BE49-F238E27FC236}">
                <a16:creationId xmlns:a16="http://schemas.microsoft.com/office/drawing/2014/main" id="{2ACA8868-172B-B2E3-2807-CC81888A9C8C}"/>
              </a:ext>
            </a:extLst>
          </p:cNvPr>
          <p:cNvSpPr txBox="1"/>
          <p:nvPr/>
        </p:nvSpPr>
        <p:spPr>
          <a:xfrm>
            <a:off x="6416606" y="3383654"/>
            <a:ext cx="658835"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Q6: Sport</a:t>
            </a:r>
          </a:p>
        </p:txBody>
      </p:sp>
      <p:sp>
        <p:nvSpPr>
          <p:cNvPr id="52" name="TextBox 51">
            <a:extLst>
              <a:ext uri="{FF2B5EF4-FFF2-40B4-BE49-F238E27FC236}">
                <a16:creationId xmlns:a16="http://schemas.microsoft.com/office/drawing/2014/main" id="{29C6D617-F14C-C3C1-DF51-885A98434CC3}"/>
              </a:ext>
            </a:extLst>
          </p:cNvPr>
          <p:cNvSpPr txBox="1"/>
          <p:nvPr/>
        </p:nvSpPr>
        <p:spPr>
          <a:xfrm>
            <a:off x="5062068" y="3701154"/>
            <a:ext cx="201337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Q5: Social or leisure activities</a:t>
            </a:r>
          </a:p>
        </p:txBody>
      </p:sp>
      <p:sp>
        <p:nvSpPr>
          <p:cNvPr id="53" name="TextBox 52">
            <a:extLst>
              <a:ext uri="{FF2B5EF4-FFF2-40B4-BE49-F238E27FC236}">
                <a16:creationId xmlns:a16="http://schemas.microsoft.com/office/drawing/2014/main" id="{89D3A627-7F18-1121-2A28-CA913EFA2465}"/>
              </a:ext>
            </a:extLst>
          </p:cNvPr>
          <p:cNvSpPr txBox="1"/>
          <p:nvPr/>
        </p:nvSpPr>
        <p:spPr>
          <a:xfrm>
            <a:off x="5607090" y="4015479"/>
            <a:ext cx="1468351"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Q4: Choice of clothes</a:t>
            </a:r>
          </a:p>
        </p:txBody>
      </p:sp>
      <p:sp>
        <p:nvSpPr>
          <p:cNvPr id="54" name="TextBox 53">
            <a:extLst>
              <a:ext uri="{FF2B5EF4-FFF2-40B4-BE49-F238E27FC236}">
                <a16:creationId xmlns:a16="http://schemas.microsoft.com/office/drawing/2014/main" id="{DABF7FED-2555-3B70-B375-C0B5BDC29670}"/>
              </a:ext>
            </a:extLst>
          </p:cNvPr>
          <p:cNvSpPr txBox="1"/>
          <p:nvPr/>
        </p:nvSpPr>
        <p:spPr>
          <a:xfrm>
            <a:off x="5469231" y="4958454"/>
            <a:ext cx="1606210"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 Physical symptoms</a:t>
            </a:r>
          </a:p>
        </p:txBody>
      </p:sp>
      <p:sp>
        <p:nvSpPr>
          <p:cNvPr id="55" name="TextBox 54">
            <a:extLst>
              <a:ext uri="{FF2B5EF4-FFF2-40B4-BE49-F238E27FC236}">
                <a16:creationId xmlns:a16="http://schemas.microsoft.com/office/drawing/2014/main" id="{B74C10F5-C1EC-EAB6-D6D4-A3E29FB66099}"/>
              </a:ext>
            </a:extLst>
          </p:cNvPr>
          <p:cNvSpPr txBox="1"/>
          <p:nvPr/>
        </p:nvSpPr>
        <p:spPr>
          <a:xfrm>
            <a:off x="5700063" y="4637779"/>
            <a:ext cx="1375378"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Q2: Embarrassment</a:t>
            </a:r>
          </a:p>
        </p:txBody>
      </p:sp>
      <p:sp>
        <p:nvSpPr>
          <p:cNvPr id="56" name="TextBox 55">
            <a:extLst>
              <a:ext uri="{FF2B5EF4-FFF2-40B4-BE49-F238E27FC236}">
                <a16:creationId xmlns:a16="http://schemas.microsoft.com/office/drawing/2014/main" id="{7A838E95-B0E0-1929-2737-8C31B72888B1}"/>
              </a:ext>
            </a:extLst>
          </p:cNvPr>
          <p:cNvSpPr txBox="1"/>
          <p:nvPr/>
        </p:nvSpPr>
        <p:spPr>
          <a:xfrm>
            <a:off x="5812274" y="4323454"/>
            <a:ext cx="126316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Q3: Daily activities</a:t>
            </a:r>
          </a:p>
        </p:txBody>
      </p:sp>
      <p:sp>
        <p:nvSpPr>
          <p:cNvPr id="64" name="Rectangle 63">
            <a:extLst>
              <a:ext uri="{FF2B5EF4-FFF2-40B4-BE49-F238E27FC236}">
                <a16:creationId xmlns:a16="http://schemas.microsoft.com/office/drawing/2014/main" id="{F671FB4A-49A1-9D7F-B327-2A94231BAACD}"/>
              </a:ext>
            </a:extLst>
          </p:cNvPr>
          <p:cNvSpPr/>
          <p:nvPr/>
        </p:nvSpPr>
        <p:spPr>
          <a:xfrm>
            <a:off x="7171114" y="211425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5" name="Rectangle 64">
            <a:extLst>
              <a:ext uri="{FF2B5EF4-FFF2-40B4-BE49-F238E27FC236}">
                <a16:creationId xmlns:a16="http://schemas.microsoft.com/office/drawing/2014/main" id="{84965EF0-8D89-1A55-0A3C-4AE2921D5D6F}"/>
              </a:ext>
            </a:extLst>
          </p:cNvPr>
          <p:cNvSpPr/>
          <p:nvPr/>
        </p:nvSpPr>
        <p:spPr>
          <a:xfrm>
            <a:off x="7171114" y="2196245"/>
            <a:ext cx="1221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605171A0-68CA-A904-5532-3C5C7AEA507D}"/>
              </a:ext>
            </a:extLst>
          </p:cNvPr>
          <p:cNvSpPr/>
          <p:nvPr/>
        </p:nvSpPr>
        <p:spPr>
          <a:xfrm>
            <a:off x="7171113" y="2278233"/>
            <a:ext cx="9449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7" name="Group 66">
            <a:extLst>
              <a:ext uri="{FF2B5EF4-FFF2-40B4-BE49-F238E27FC236}">
                <a16:creationId xmlns:a16="http://schemas.microsoft.com/office/drawing/2014/main" id="{6205FEAB-14D6-5979-BE8E-E8FF61A38A04}"/>
              </a:ext>
            </a:extLst>
          </p:cNvPr>
          <p:cNvGrpSpPr/>
          <p:nvPr/>
        </p:nvGrpSpPr>
        <p:grpSpPr>
          <a:xfrm>
            <a:off x="8347388" y="2197101"/>
            <a:ext cx="89308" cy="80838"/>
            <a:chOff x="8766525" y="2389312"/>
            <a:chExt cx="276225" cy="80838"/>
          </a:xfrm>
        </p:grpSpPr>
        <p:cxnSp>
          <p:nvCxnSpPr>
            <p:cNvPr id="68" name="Straight Connector 67">
              <a:extLst>
                <a:ext uri="{FF2B5EF4-FFF2-40B4-BE49-F238E27FC236}">
                  <a16:creationId xmlns:a16="http://schemas.microsoft.com/office/drawing/2014/main" id="{B33DB96C-932C-BC73-0F0F-E9367DB087F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9E653F1-AACF-7E33-775B-4EC82C93AF0D}"/>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77A049A4-C904-CC6A-E654-BE67C72FBE8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B988E23-4E84-3AFF-8792-FCB1CDAB562E}"/>
              </a:ext>
            </a:extLst>
          </p:cNvPr>
          <p:cNvGrpSpPr/>
          <p:nvPr/>
        </p:nvGrpSpPr>
        <p:grpSpPr>
          <a:xfrm>
            <a:off x="8522012" y="2115112"/>
            <a:ext cx="213133" cy="80838"/>
            <a:chOff x="8766525" y="2389312"/>
            <a:chExt cx="276225" cy="80838"/>
          </a:xfrm>
        </p:grpSpPr>
        <p:cxnSp>
          <p:nvCxnSpPr>
            <p:cNvPr id="72" name="Straight Connector 71">
              <a:extLst>
                <a:ext uri="{FF2B5EF4-FFF2-40B4-BE49-F238E27FC236}">
                  <a16:creationId xmlns:a16="http://schemas.microsoft.com/office/drawing/2014/main" id="{41F80AA1-B10E-84CA-234A-DBF00E0CEE7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440C03B-DE73-20D4-705B-830CF03CABE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5B3CCA5-1AB8-2291-C0F9-D04B7F86C32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1988B82E-4F9B-5E44-11B3-234A87F496CA}"/>
              </a:ext>
            </a:extLst>
          </p:cNvPr>
          <p:cNvGrpSpPr/>
          <p:nvPr/>
        </p:nvGrpSpPr>
        <p:grpSpPr>
          <a:xfrm>
            <a:off x="7562202" y="2580714"/>
            <a:ext cx="214105" cy="80838"/>
            <a:chOff x="8766519" y="2389312"/>
            <a:chExt cx="276231" cy="80838"/>
          </a:xfrm>
        </p:grpSpPr>
        <p:cxnSp>
          <p:nvCxnSpPr>
            <p:cNvPr id="76" name="Straight Connector 75">
              <a:extLst>
                <a:ext uri="{FF2B5EF4-FFF2-40B4-BE49-F238E27FC236}">
                  <a16:creationId xmlns:a16="http://schemas.microsoft.com/office/drawing/2014/main" id="{31B4A466-B281-8FA5-C6C9-D2F5FE93476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97574EA-519D-584A-F38F-2B39E3F7963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7F21B2D-FE49-B326-1B6D-B54E28DB0196}"/>
                </a:ext>
              </a:extLst>
            </p:cNvPr>
            <p:cNvCxnSpPr>
              <a:cxnSpLocks/>
            </p:cNvCxnSpPr>
            <p:nvPr/>
          </p:nvCxnSpPr>
          <p:spPr>
            <a:xfrm flipH="1">
              <a:off x="8766519"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a:extLst>
              <a:ext uri="{FF2B5EF4-FFF2-40B4-BE49-F238E27FC236}">
                <a16:creationId xmlns:a16="http://schemas.microsoft.com/office/drawing/2014/main" id="{3D862053-4005-18E4-DC2B-2E1274830A58}"/>
              </a:ext>
            </a:extLst>
          </p:cNvPr>
          <p:cNvSpPr/>
          <p:nvPr/>
        </p:nvSpPr>
        <p:spPr>
          <a:xfrm>
            <a:off x="7171114" y="2415881"/>
            <a:ext cx="11195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Rectangle 79">
            <a:extLst>
              <a:ext uri="{FF2B5EF4-FFF2-40B4-BE49-F238E27FC236}">
                <a16:creationId xmlns:a16="http://schemas.microsoft.com/office/drawing/2014/main" id="{ABDBDCC0-7DB5-9F34-6371-738EE85DDC01}"/>
              </a:ext>
            </a:extLst>
          </p:cNvPr>
          <p:cNvSpPr/>
          <p:nvPr/>
        </p:nvSpPr>
        <p:spPr>
          <a:xfrm>
            <a:off x="7171114" y="2497870"/>
            <a:ext cx="840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82" name="Group 81">
            <a:extLst>
              <a:ext uri="{FF2B5EF4-FFF2-40B4-BE49-F238E27FC236}">
                <a16:creationId xmlns:a16="http://schemas.microsoft.com/office/drawing/2014/main" id="{EDC60125-6085-8861-4D79-030AB71D60A2}"/>
              </a:ext>
            </a:extLst>
          </p:cNvPr>
          <p:cNvGrpSpPr/>
          <p:nvPr/>
        </p:nvGrpSpPr>
        <p:grpSpPr>
          <a:xfrm>
            <a:off x="7962451" y="2498726"/>
            <a:ext cx="89308" cy="80838"/>
            <a:chOff x="8766525" y="2389312"/>
            <a:chExt cx="276225" cy="80838"/>
          </a:xfrm>
        </p:grpSpPr>
        <p:cxnSp>
          <p:nvCxnSpPr>
            <p:cNvPr id="83" name="Straight Connector 82">
              <a:extLst>
                <a:ext uri="{FF2B5EF4-FFF2-40B4-BE49-F238E27FC236}">
                  <a16:creationId xmlns:a16="http://schemas.microsoft.com/office/drawing/2014/main" id="{85FE3074-51F0-6770-D7E3-000AE56FB2F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13D7F972-21D1-87ED-CE65-5FC9A5B40F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BFD77594-B8C0-BD0C-E7D9-65D509956B70}"/>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ABA22309-A87D-F193-B226-5337EE206B03}"/>
              </a:ext>
            </a:extLst>
          </p:cNvPr>
          <p:cNvGrpSpPr/>
          <p:nvPr/>
        </p:nvGrpSpPr>
        <p:grpSpPr>
          <a:xfrm>
            <a:off x="7985846" y="2416737"/>
            <a:ext cx="600075" cy="80838"/>
            <a:chOff x="8766525" y="2389312"/>
            <a:chExt cx="276225" cy="80838"/>
          </a:xfrm>
        </p:grpSpPr>
        <p:cxnSp>
          <p:nvCxnSpPr>
            <p:cNvPr id="87" name="Straight Connector 86">
              <a:extLst>
                <a:ext uri="{FF2B5EF4-FFF2-40B4-BE49-F238E27FC236}">
                  <a16:creationId xmlns:a16="http://schemas.microsoft.com/office/drawing/2014/main" id="{E57353F0-DD24-5AB1-C7D2-92E1B626B17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F9B361A-148D-AF41-3F4E-554E2202875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410DD97-D3B1-DD02-BF2C-3F6BD1CAD1C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4" name="Rectangle 93">
            <a:extLst>
              <a:ext uri="{FF2B5EF4-FFF2-40B4-BE49-F238E27FC236}">
                <a16:creationId xmlns:a16="http://schemas.microsoft.com/office/drawing/2014/main" id="{2B4A2B84-7674-E7E2-95FE-C9859D9654A5}"/>
              </a:ext>
            </a:extLst>
          </p:cNvPr>
          <p:cNvSpPr/>
          <p:nvPr/>
        </p:nvSpPr>
        <p:spPr>
          <a:xfrm>
            <a:off x="7171114" y="273020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ectangle 94">
            <a:extLst>
              <a:ext uri="{FF2B5EF4-FFF2-40B4-BE49-F238E27FC236}">
                <a16:creationId xmlns:a16="http://schemas.microsoft.com/office/drawing/2014/main" id="{4054E209-0FDE-70FB-F4BB-CCAA50CF6602}"/>
              </a:ext>
            </a:extLst>
          </p:cNvPr>
          <p:cNvSpPr/>
          <p:nvPr/>
        </p:nvSpPr>
        <p:spPr>
          <a:xfrm>
            <a:off x="7171114" y="2812195"/>
            <a:ext cx="12465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6" name="Rectangle 95">
            <a:extLst>
              <a:ext uri="{FF2B5EF4-FFF2-40B4-BE49-F238E27FC236}">
                <a16:creationId xmlns:a16="http://schemas.microsoft.com/office/drawing/2014/main" id="{AB3D7745-3BE1-830A-2743-322F8F1BD1DD}"/>
              </a:ext>
            </a:extLst>
          </p:cNvPr>
          <p:cNvSpPr/>
          <p:nvPr/>
        </p:nvSpPr>
        <p:spPr>
          <a:xfrm>
            <a:off x="7171113" y="2894183"/>
            <a:ext cx="10084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97" name="Group 96">
            <a:extLst>
              <a:ext uri="{FF2B5EF4-FFF2-40B4-BE49-F238E27FC236}">
                <a16:creationId xmlns:a16="http://schemas.microsoft.com/office/drawing/2014/main" id="{81F5F23F-7287-DB4D-25FD-CED5E065D0FA}"/>
              </a:ext>
            </a:extLst>
          </p:cNvPr>
          <p:cNvGrpSpPr/>
          <p:nvPr/>
        </p:nvGrpSpPr>
        <p:grpSpPr>
          <a:xfrm>
            <a:off x="8366787" y="2813051"/>
            <a:ext cx="89308" cy="80838"/>
            <a:chOff x="8766525" y="2389312"/>
            <a:chExt cx="276225" cy="80838"/>
          </a:xfrm>
        </p:grpSpPr>
        <p:cxnSp>
          <p:nvCxnSpPr>
            <p:cNvPr id="98" name="Straight Connector 97">
              <a:extLst>
                <a:ext uri="{FF2B5EF4-FFF2-40B4-BE49-F238E27FC236}">
                  <a16:creationId xmlns:a16="http://schemas.microsoft.com/office/drawing/2014/main" id="{4B88B1DD-9B5B-C8A5-042E-94D9EBBB24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0AE7C19-788A-309E-617B-ED416F01EEC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0D54ED7-2B13-A286-D950-5F893CF5F95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FF89EA32-9B37-2460-02F1-27AF64F577CB}"/>
              </a:ext>
            </a:extLst>
          </p:cNvPr>
          <p:cNvGrpSpPr/>
          <p:nvPr/>
        </p:nvGrpSpPr>
        <p:grpSpPr>
          <a:xfrm>
            <a:off x="8522012" y="2731062"/>
            <a:ext cx="213133" cy="80838"/>
            <a:chOff x="8766525" y="2389312"/>
            <a:chExt cx="276225" cy="80838"/>
          </a:xfrm>
        </p:grpSpPr>
        <p:cxnSp>
          <p:nvCxnSpPr>
            <p:cNvPr id="102" name="Straight Connector 101">
              <a:extLst>
                <a:ext uri="{FF2B5EF4-FFF2-40B4-BE49-F238E27FC236}">
                  <a16:creationId xmlns:a16="http://schemas.microsoft.com/office/drawing/2014/main" id="{6CABF2B1-6733-AF0A-9E5D-E607229003E8}"/>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E67952A5-8174-FC42-0871-7FBC0ECD098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D3C34724-96A9-7939-AB75-814A4403B4E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4" name="Rectangle 123">
            <a:extLst>
              <a:ext uri="{FF2B5EF4-FFF2-40B4-BE49-F238E27FC236}">
                <a16:creationId xmlns:a16="http://schemas.microsoft.com/office/drawing/2014/main" id="{43D29B95-4989-50BF-1657-1CE150563091}"/>
              </a:ext>
            </a:extLst>
          </p:cNvPr>
          <p:cNvSpPr/>
          <p:nvPr/>
        </p:nvSpPr>
        <p:spPr>
          <a:xfrm>
            <a:off x="7171114" y="4927306"/>
            <a:ext cx="2122832" cy="828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5" name="Rectangle 124">
            <a:extLst>
              <a:ext uri="{FF2B5EF4-FFF2-40B4-BE49-F238E27FC236}">
                <a16:creationId xmlns:a16="http://schemas.microsoft.com/office/drawing/2014/main" id="{3DD46569-E4FC-B5C5-5929-1D2BB0C93AF0}"/>
              </a:ext>
            </a:extLst>
          </p:cNvPr>
          <p:cNvSpPr/>
          <p:nvPr/>
        </p:nvSpPr>
        <p:spPr>
          <a:xfrm>
            <a:off x="7171113" y="5009295"/>
            <a:ext cx="205615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Rectangle 125">
            <a:extLst>
              <a:ext uri="{FF2B5EF4-FFF2-40B4-BE49-F238E27FC236}">
                <a16:creationId xmlns:a16="http://schemas.microsoft.com/office/drawing/2014/main" id="{2CE8F5B0-7ED5-4D7E-1DEB-00CCBB3F1832}"/>
              </a:ext>
            </a:extLst>
          </p:cNvPr>
          <p:cNvSpPr/>
          <p:nvPr/>
        </p:nvSpPr>
        <p:spPr>
          <a:xfrm>
            <a:off x="7171114" y="5091283"/>
            <a:ext cx="16719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grpSp>
        <p:nvGrpSpPr>
          <p:cNvPr id="127" name="Group 126">
            <a:extLst>
              <a:ext uri="{FF2B5EF4-FFF2-40B4-BE49-F238E27FC236}">
                <a16:creationId xmlns:a16="http://schemas.microsoft.com/office/drawing/2014/main" id="{C3FD1F18-4E36-A366-2793-87E2C1C249A0}"/>
              </a:ext>
            </a:extLst>
          </p:cNvPr>
          <p:cNvGrpSpPr/>
          <p:nvPr/>
        </p:nvGrpSpPr>
        <p:grpSpPr>
          <a:xfrm>
            <a:off x="9118783" y="5010151"/>
            <a:ext cx="216437" cy="80838"/>
            <a:chOff x="8766525" y="2389312"/>
            <a:chExt cx="276225" cy="80838"/>
          </a:xfrm>
        </p:grpSpPr>
        <p:cxnSp>
          <p:nvCxnSpPr>
            <p:cNvPr id="128" name="Straight Connector 127">
              <a:extLst>
                <a:ext uri="{FF2B5EF4-FFF2-40B4-BE49-F238E27FC236}">
                  <a16:creationId xmlns:a16="http://schemas.microsoft.com/office/drawing/2014/main" id="{31555CE6-0B5B-CFE1-E346-A26ACED0634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DA6FF61-32A3-3432-0C3C-C45379B2662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618C8CD4-9D39-18F5-B1A5-AAF096C7C86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21529D1F-8206-DBAF-73D9-AB98636056E4}"/>
              </a:ext>
            </a:extLst>
          </p:cNvPr>
          <p:cNvGrpSpPr/>
          <p:nvPr/>
        </p:nvGrpSpPr>
        <p:grpSpPr>
          <a:xfrm>
            <a:off x="9206295" y="4928162"/>
            <a:ext cx="170202" cy="80838"/>
            <a:chOff x="8766525" y="2389312"/>
            <a:chExt cx="276225" cy="80838"/>
          </a:xfrm>
        </p:grpSpPr>
        <p:cxnSp>
          <p:nvCxnSpPr>
            <p:cNvPr id="132" name="Straight Connector 131">
              <a:extLst>
                <a:ext uri="{FF2B5EF4-FFF2-40B4-BE49-F238E27FC236}">
                  <a16:creationId xmlns:a16="http://schemas.microsoft.com/office/drawing/2014/main" id="{116254C4-24D0-66AF-B303-A834DF8D62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C37D3E8-0036-05DB-6B51-EACF812339A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DF5BDE14-C5FE-537B-4A3D-2A5195BC1AA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9" name="Rectangle 138">
            <a:extLst>
              <a:ext uri="{FF2B5EF4-FFF2-40B4-BE49-F238E27FC236}">
                <a16:creationId xmlns:a16="http://schemas.microsoft.com/office/drawing/2014/main" id="{32472F2A-7514-8B6E-A339-7CFEA0747D3F}"/>
              </a:ext>
            </a:extLst>
          </p:cNvPr>
          <p:cNvSpPr/>
          <p:nvPr/>
        </p:nvSpPr>
        <p:spPr>
          <a:xfrm>
            <a:off x="7171114" y="3987506"/>
            <a:ext cx="15640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0" name="Rectangle 139">
            <a:extLst>
              <a:ext uri="{FF2B5EF4-FFF2-40B4-BE49-F238E27FC236}">
                <a16:creationId xmlns:a16="http://schemas.microsoft.com/office/drawing/2014/main" id="{AEDFD6DB-2D6B-FCC6-51FB-2F5202C250F8}"/>
              </a:ext>
            </a:extLst>
          </p:cNvPr>
          <p:cNvSpPr/>
          <p:nvPr/>
        </p:nvSpPr>
        <p:spPr>
          <a:xfrm>
            <a:off x="7171114" y="4069495"/>
            <a:ext cx="10306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1" name="Rectangle 140">
            <a:extLst>
              <a:ext uri="{FF2B5EF4-FFF2-40B4-BE49-F238E27FC236}">
                <a16:creationId xmlns:a16="http://schemas.microsoft.com/office/drawing/2014/main" id="{2BA92195-2AAB-3CF3-6876-A6C20736FDE3}"/>
              </a:ext>
            </a:extLst>
          </p:cNvPr>
          <p:cNvSpPr/>
          <p:nvPr/>
        </p:nvSpPr>
        <p:spPr>
          <a:xfrm>
            <a:off x="7171114" y="4151483"/>
            <a:ext cx="814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42" name="Group 141">
            <a:extLst>
              <a:ext uri="{FF2B5EF4-FFF2-40B4-BE49-F238E27FC236}">
                <a16:creationId xmlns:a16="http://schemas.microsoft.com/office/drawing/2014/main" id="{35EA7AE2-492F-814A-D528-76735E5F66AE}"/>
              </a:ext>
            </a:extLst>
          </p:cNvPr>
          <p:cNvGrpSpPr/>
          <p:nvPr/>
        </p:nvGrpSpPr>
        <p:grpSpPr>
          <a:xfrm>
            <a:off x="8178555" y="4070351"/>
            <a:ext cx="45719" cy="80838"/>
            <a:chOff x="8766525" y="2389312"/>
            <a:chExt cx="276225" cy="80838"/>
          </a:xfrm>
        </p:grpSpPr>
        <p:cxnSp>
          <p:nvCxnSpPr>
            <p:cNvPr id="143" name="Straight Connector 142">
              <a:extLst>
                <a:ext uri="{FF2B5EF4-FFF2-40B4-BE49-F238E27FC236}">
                  <a16:creationId xmlns:a16="http://schemas.microsoft.com/office/drawing/2014/main" id="{188E68CA-21EB-FD27-D1DA-7C6F1F438D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1D9E650D-18FE-4AF4-3ED4-C04317E38CD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3CD6228C-A693-98D7-AB57-2877D79EA9E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7A933319-AD7E-8C4D-81DA-EEDBC64C7040}"/>
              </a:ext>
            </a:extLst>
          </p:cNvPr>
          <p:cNvGrpSpPr/>
          <p:nvPr/>
        </p:nvGrpSpPr>
        <p:grpSpPr>
          <a:xfrm>
            <a:off x="8588024" y="3988362"/>
            <a:ext cx="299522" cy="80838"/>
            <a:chOff x="8766525" y="2389312"/>
            <a:chExt cx="276225" cy="80838"/>
          </a:xfrm>
        </p:grpSpPr>
        <p:cxnSp>
          <p:nvCxnSpPr>
            <p:cNvPr id="147" name="Straight Connector 146">
              <a:extLst>
                <a:ext uri="{FF2B5EF4-FFF2-40B4-BE49-F238E27FC236}">
                  <a16:creationId xmlns:a16="http://schemas.microsoft.com/office/drawing/2014/main" id="{DBE4E65F-CDE4-38DA-7587-E3701081E36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F4F4889-3409-D29E-0AC3-E8FA5121616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90BB48E9-D5C1-C917-4188-D0BA862A556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4" name="Rectangle 153">
            <a:extLst>
              <a:ext uri="{FF2B5EF4-FFF2-40B4-BE49-F238E27FC236}">
                <a16:creationId xmlns:a16="http://schemas.microsoft.com/office/drawing/2014/main" id="{997A623D-3A51-72C5-60C5-BC22BF4D6070}"/>
              </a:ext>
            </a:extLst>
          </p:cNvPr>
          <p:cNvSpPr/>
          <p:nvPr/>
        </p:nvSpPr>
        <p:spPr>
          <a:xfrm>
            <a:off x="7171113" y="3670006"/>
            <a:ext cx="2056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Rectangle 154">
            <a:extLst>
              <a:ext uri="{FF2B5EF4-FFF2-40B4-BE49-F238E27FC236}">
                <a16:creationId xmlns:a16="http://schemas.microsoft.com/office/drawing/2014/main" id="{3759826F-271D-0B4E-878E-A663AE620B5D}"/>
              </a:ext>
            </a:extLst>
          </p:cNvPr>
          <p:cNvSpPr/>
          <p:nvPr/>
        </p:nvSpPr>
        <p:spPr>
          <a:xfrm>
            <a:off x="7171113" y="3751995"/>
            <a:ext cx="14783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6" name="Rectangle 155">
            <a:extLst>
              <a:ext uri="{FF2B5EF4-FFF2-40B4-BE49-F238E27FC236}">
                <a16:creationId xmlns:a16="http://schemas.microsoft.com/office/drawing/2014/main" id="{43552402-CB1A-6A52-8558-E21556A5E1C3}"/>
              </a:ext>
            </a:extLst>
          </p:cNvPr>
          <p:cNvSpPr/>
          <p:nvPr/>
        </p:nvSpPr>
        <p:spPr>
          <a:xfrm>
            <a:off x="7171113" y="3833983"/>
            <a:ext cx="1306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57" name="Group 156">
            <a:extLst>
              <a:ext uri="{FF2B5EF4-FFF2-40B4-BE49-F238E27FC236}">
                <a16:creationId xmlns:a16="http://schemas.microsoft.com/office/drawing/2014/main" id="{C56335A2-84AF-0875-991D-D1FEE2DE3C43}"/>
              </a:ext>
            </a:extLst>
          </p:cNvPr>
          <p:cNvGrpSpPr/>
          <p:nvPr/>
        </p:nvGrpSpPr>
        <p:grpSpPr>
          <a:xfrm>
            <a:off x="8558782" y="3752851"/>
            <a:ext cx="176363" cy="80838"/>
            <a:chOff x="8766525" y="2389312"/>
            <a:chExt cx="276225" cy="80838"/>
          </a:xfrm>
        </p:grpSpPr>
        <p:cxnSp>
          <p:nvCxnSpPr>
            <p:cNvPr id="158" name="Straight Connector 157">
              <a:extLst>
                <a:ext uri="{FF2B5EF4-FFF2-40B4-BE49-F238E27FC236}">
                  <a16:creationId xmlns:a16="http://schemas.microsoft.com/office/drawing/2014/main" id="{C093C467-073A-A4EA-A7A8-14DEF37EA81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8BC56C0F-F191-FFA7-E71C-06EAB2E0AFB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EA55C7A4-2F9A-FE56-4CE2-E0D317779905}"/>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9" name="Rectangle 168">
            <a:extLst>
              <a:ext uri="{FF2B5EF4-FFF2-40B4-BE49-F238E27FC236}">
                <a16:creationId xmlns:a16="http://schemas.microsoft.com/office/drawing/2014/main" id="{92C87DEA-FB02-14FD-048D-1B1F5C6C38D4}"/>
              </a:ext>
            </a:extLst>
          </p:cNvPr>
          <p:cNvSpPr/>
          <p:nvPr/>
        </p:nvSpPr>
        <p:spPr>
          <a:xfrm>
            <a:off x="7171113" y="3358856"/>
            <a:ext cx="1094133"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0" name="Rectangle 169">
            <a:extLst>
              <a:ext uri="{FF2B5EF4-FFF2-40B4-BE49-F238E27FC236}">
                <a16:creationId xmlns:a16="http://schemas.microsoft.com/office/drawing/2014/main" id="{9E1B48AC-4912-AD4B-B2E9-29EFD140DD90}"/>
              </a:ext>
            </a:extLst>
          </p:cNvPr>
          <p:cNvSpPr/>
          <p:nvPr/>
        </p:nvSpPr>
        <p:spPr>
          <a:xfrm>
            <a:off x="7171114" y="3440845"/>
            <a:ext cx="8591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1" name="Rectangle 170">
            <a:extLst>
              <a:ext uri="{FF2B5EF4-FFF2-40B4-BE49-F238E27FC236}">
                <a16:creationId xmlns:a16="http://schemas.microsoft.com/office/drawing/2014/main" id="{4B6FCA7A-B279-F709-CD78-EAAA83190CCE}"/>
              </a:ext>
            </a:extLst>
          </p:cNvPr>
          <p:cNvSpPr/>
          <p:nvPr/>
        </p:nvSpPr>
        <p:spPr>
          <a:xfrm>
            <a:off x="7171114" y="3522833"/>
            <a:ext cx="687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2" name="Group 171">
            <a:extLst>
              <a:ext uri="{FF2B5EF4-FFF2-40B4-BE49-F238E27FC236}">
                <a16:creationId xmlns:a16="http://schemas.microsoft.com/office/drawing/2014/main" id="{902251AB-D504-07A4-B3FB-3781E279FB73}"/>
              </a:ext>
            </a:extLst>
          </p:cNvPr>
          <p:cNvGrpSpPr/>
          <p:nvPr/>
        </p:nvGrpSpPr>
        <p:grpSpPr>
          <a:xfrm>
            <a:off x="7922217" y="3441701"/>
            <a:ext cx="212854" cy="80838"/>
            <a:chOff x="8766525" y="2389312"/>
            <a:chExt cx="276225" cy="80838"/>
          </a:xfrm>
        </p:grpSpPr>
        <p:cxnSp>
          <p:nvCxnSpPr>
            <p:cNvPr id="173" name="Straight Connector 172">
              <a:extLst>
                <a:ext uri="{FF2B5EF4-FFF2-40B4-BE49-F238E27FC236}">
                  <a16:creationId xmlns:a16="http://schemas.microsoft.com/office/drawing/2014/main" id="{E143F0C1-318E-A869-A9A9-D62BB13858A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83E6CC46-5BD4-1678-7362-9F0DC4A7584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60C77259-E637-F33E-AACE-3B92F0C7CEA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0" name="Group 179">
            <a:extLst>
              <a:ext uri="{FF2B5EF4-FFF2-40B4-BE49-F238E27FC236}">
                <a16:creationId xmlns:a16="http://schemas.microsoft.com/office/drawing/2014/main" id="{E0270162-AE11-670C-11F0-D58DE097DA46}"/>
              </a:ext>
            </a:extLst>
          </p:cNvPr>
          <p:cNvGrpSpPr/>
          <p:nvPr/>
        </p:nvGrpSpPr>
        <p:grpSpPr>
          <a:xfrm>
            <a:off x="8157713" y="3209364"/>
            <a:ext cx="124234" cy="80838"/>
            <a:chOff x="8766525" y="2389312"/>
            <a:chExt cx="276225" cy="80838"/>
          </a:xfrm>
        </p:grpSpPr>
        <p:cxnSp>
          <p:nvCxnSpPr>
            <p:cNvPr id="181" name="Straight Connector 180">
              <a:extLst>
                <a:ext uri="{FF2B5EF4-FFF2-40B4-BE49-F238E27FC236}">
                  <a16:creationId xmlns:a16="http://schemas.microsoft.com/office/drawing/2014/main" id="{BABE37CC-4EAA-B92A-7958-8C950057C1AC}"/>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D0C2344E-F4B9-742D-6428-48B95B6AFA5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7AC09854-AB95-5E6E-A205-8C5E666176DB}"/>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4" name="Rectangle 183">
            <a:extLst>
              <a:ext uri="{FF2B5EF4-FFF2-40B4-BE49-F238E27FC236}">
                <a16:creationId xmlns:a16="http://schemas.microsoft.com/office/drawing/2014/main" id="{3DFEB58B-1927-CA1B-1113-E197264A096A}"/>
              </a:ext>
            </a:extLst>
          </p:cNvPr>
          <p:cNvSpPr/>
          <p:nvPr/>
        </p:nvSpPr>
        <p:spPr>
          <a:xfrm>
            <a:off x="7171113" y="3044531"/>
            <a:ext cx="2183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5" name="Rectangle 184">
            <a:extLst>
              <a:ext uri="{FF2B5EF4-FFF2-40B4-BE49-F238E27FC236}">
                <a16:creationId xmlns:a16="http://schemas.microsoft.com/office/drawing/2014/main" id="{A704DAF0-78A4-F8B1-581E-AFB3318B16DE}"/>
              </a:ext>
            </a:extLst>
          </p:cNvPr>
          <p:cNvSpPr/>
          <p:nvPr/>
        </p:nvSpPr>
        <p:spPr>
          <a:xfrm>
            <a:off x="7171114" y="3126520"/>
            <a:ext cx="14148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87" name="Group 186">
            <a:extLst>
              <a:ext uri="{FF2B5EF4-FFF2-40B4-BE49-F238E27FC236}">
                <a16:creationId xmlns:a16="http://schemas.microsoft.com/office/drawing/2014/main" id="{F27408BA-12ED-3C87-3A99-737F15362B75}"/>
              </a:ext>
            </a:extLst>
          </p:cNvPr>
          <p:cNvGrpSpPr/>
          <p:nvPr/>
        </p:nvGrpSpPr>
        <p:grpSpPr>
          <a:xfrm>
            <a:off x="8519869" y="3127376"/>
            <a:ext cx="129551" cy="80838"/>
            <a:chOff x="8766525" y="2389312"/>
            <a:chExt cx="276225" cy="80838"/>
          </a:xfrm>
        </p:grpSpPr>
        <p:cxnSp>
          <p:nvCxnSpPr>
            <p:cNvPr id="188" name="Straight Connector 187">
              <a:extLst>
                <a:ext uri="{FF2B5EF4-FFF2-40B4-BE49-F238E27FC236}">
                  <a16:creationId xmlns:a16="http://schemas.microsoft.com/office/drawing/2014/main" id="{46F3A5BA-1C2B-3921-82AD-D8D93FE084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843F2996-D8FB-E5FC-11FA-6D1B42B880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CF0BEE22-8C63-0910-0298-D1BA17DC858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9" name="Rectangle 198">
            <a:extLst>
              <a:ext uri="{FF2B5EF4-FFF2-40B4-BE49-F238E27FC236}">
                <a16:creationId xmlns:a16="http://schemas.microsoft.com/office/drawing/2014/main" id="{BD7E51D8-9F31-F58A-042D-00D3F3FD80D7}"/>
              </a:ext>
            </a:extLst>
          </p:cNvPr>
          <p:cNvSpPr/>
          <p:nvPr/>
        </p:nvSpPr>
        <p:spPr>
          <a:xfrm>
            <a:off x="7171114" y="4298656"/>
            <a:ext cx="16719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0" name="Rectangle 199">
            <a:extLst>
              <a:ext uri="{FF2B5EF4-FFF2-40B4-BE49-F238E27FC236}">
                <a16:creationId xmlns:a16="http://schemas.microsoft.com/office/drawing/2014/main" id="{3FBED020-0181-E261-C775-63D1A6DA8569}"/>
              </a:ext>
            </a:extLst>
          </p:cNvPr>
          <p:cNvSpPr/>
          <p:nvPr/>
        </p:nvSpPr>
        <p:spPr>
          <a:xfrm>
            <a:off x="7171114" y="4380645"/>
            <a:ext cx="12655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1" name="Rectangle 200">
            <a:extLst>
              <a:ext uri="{FF2B5EF4-FFF2-40B4-BE49-F238E27FC236}">
                <a16:creationId xmlns:a16="http://schemas.microsoft.com/office/drawing/2014/main" id="{EA964D82-71B5-8D7A-B9F1-A6F1C6BE6D58}"/>
              </a:ext>
            </a:extLst>
          </p:cNvPr>
          <p:cNvSpPr/>
          <p:nvPr/>
        </p:nvSpPr>
        <p:spPr>
          <a:xfrm>
            <a:off x="7171114" y="4462633"/>
            <a:ext cx="925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2" name="Group 201">
            <a:extLst>
              <a:ext uri="{FF2B5EF4-FFF2-40B4-BE49-F238E27FC236}">
                <a16:creationId xmlns:a16="http://schemas.microsoft.com/office/drawing/2014/main" id="{289C6D9E-E3C2-CF4B-C720-6353F77C3741}"/>
              </a:ext>
            </a:extLst>
          </p:cNvPr>
          <p:cNvGrpSpPr/>
          <p:nvPr/>
        </p:nvGrpSpPr>
        <p:grpSpPr>
          <a:xfrm>
            <a:off x="8268662" y="4381501"/>
            <a:ext cx="339483" cy="80838"/>
            <a:chOff x="8766525" y="2389312"/>
            <a:chExt cx="276225" cy="80838"/>
          </a:xfrm>
        </p:grpSpPr>
        <p:cxnSp>
          <p:nvCxnSpPr>
            <p:cNvPr id="203" name="Straight Connector 202">
              <a:extLst>
                <a:ext uri="{FF2B5EF4-FFF2-40B4-BE49-F238E27FC236}">
                  <a16:creationId xmlns:a16="http://schemas.microsoft.com/office/drawing/2014/main" id="{B1C4D4E0-4CC0-94E9-BD1E-B659966D4DA4}"/>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699C046B-15EF-19FA-57FF-536638FC22B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54189A07-F981-CDDC-1B70-1C1B0E03DBE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6" name="Group 205">
            <a:extLst>
              <a:ext uri="{FF2B5EF4-FFF2-40B4-BE49-F238E27FC236}">
                <a16:creationId xmlns:a16="http://schemas.microsoft.com/office/drawing/2014/main" id="{D8441FF9-3D61-1C1A-3E1A-EE4AC80D1C69}"/>
              </a:ext>
            </a:extLst>
          </p:cNvPr>
          <p:cNvGrpSpPr/>
          <p:nvPr/>
        </p:nvGrpSpPr>
        <p:grpSpPr>
          <a:xfrm>
            <a:off x="8756276" y="4299512"/>
            <a:ext cx="172545" cy="80838"/>
            <a:chOff x="8766525" y="2389312"/>
            <a:chExt cx="276225" cy="80838"/>
          </a:xfrm>
        </p:grpSpPr>
        <p:cxnSp>
          <p:nvCxnSpPr>
            <p:cNvPr id="207" name="Straight Connector 206">
              <a:extLst>
                <a:ext uri="{FF2B5EF4-FFF2-40B4-BE49-F238E27FC236}">
                  <a16:creationId xmlns:a16="http://schemas.microsoft.com/office/drawing/2014/main" id="{83E05252-0456-EB5C-B9F5-E111340BCC1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631084B9-42E7-8E90-CE02-988CA0A55B0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6DD3A22C-AE7C-D320-1449-7A5839D4D4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4" name="Rectangle 213">
            <a:extLst>
              <a:ext uri="{FF2B5EF4-FFF2-40B4-BE49-F238E27FC236}">
                <a16:creationId xmlns:a16="http://schemas.microsoft.com/office/drawing/2014/main" id="{87AE44BA-6B35-B54D-00CE-107E77189C89}"/>
              </a:ext>
            </a:extLst>
          </p:cNvPr>
          <p:cNvSpPr/>
          <p:nvPr/>
        </p:nvSpPr>
        <p:spPr>
          <a:xfrm>
            <a:off x="7171114" y="4612981"/>
            <a:ext cx="31896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 name="Rectangle 214">
            <a:extLst>
              <a:ext uri="{FF2B5EF4-FFF2-40B4-BE49-F238E27FC236}">
                <a16:creationId xmlns:a16="http://schemas.microsoft.com/office/drawing/2014/main" id="{835AD6B3-8B08-2F1A-7E38-CA1A55406CCD}"/>
              </a:ext>
            </a:extLst>
          </p:cNvPr>
          <p:cNvSpPr/>
          <p:nvPr/>
        </p:nvSpPr>
        <p:spPr>
          <a:xfrm>
            <a:off x="7171113" y="4694970"/>
            <a:ext cx="24435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 name="Rectangle 215">
            <a:extLst>
              <a:ext uri="{FF2B5EF4-FFF2-40B4-BE49-F238E27FC236}">
                <a16:creationId xmlns:a16="http://schemas.microsoft.com/office/drawing/2014/main" id="{B53D60CB-17A3-DE04-8778-E82839C66E58}"/>
              </a:ext>
            </a:extLst>
          </p:cNvPr>
          <p:cNvSpPr/>
          <p:nvPr/>
        </p:nvSpPr>
        <p:spPr>
          <a:xfrm>
            <a:off x="7171114" y="4776958"/>
            <a:ext cx="20148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7" name="Group 216">
            <a:extLst>
              <a:ext uri="{FF2B5EF4-FFF2-40B4-BE49-F238E27FC236}">
                <a16:creationId xmlns:a16="http://schemas.microsoft.com/office/drawing/2014/main" id="{E948A702-82AE-A1D3-9BA7-ECDB407B0A37}"/>
              </a:ext>
            </a:extLst>
          </p:cNvPr>
          <p:cNvGrpSpPr/>
          <p:nvPr/>
        </p:nvGrpSpPr>
        <p:grpSpPr>
          <a:xfrm>
            <a:off x="9486619" y="4695826"/>
            <a:ext cx="255002" cy="80838"/>
            <a:chOff x="8766525" y="2389312"/>
            <a:chExt cx="276225" cy="80838"/>
          </a:xfrm>
        </p:grpSpPr>
        <p:cxnSp>
          <p:nvCxnSpPr>
            <p:cNvPr id="218" name="Straight Connector 217">
              <a:extLst>
                <a:ext uri="{FF2B5EF4-FFF2-40B4-BE49-F238E27FC236}">
                  <a16:creationId xmlns:a16="http://schemas.microsoft.com/office/drawing/2014/main" id="{16B4EBC6-57D1-0172-6DBA-EB06F0E3D99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D506824F-5A70-C4C2-F912-1F06FBC856F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EC67D95F-F3E3-BA49-5EE9-1BCE0452B7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8F909150-0344-6309-F493-154662AE24EE}"/>
              </a:ext>
            </a:extLst>
          </p:cNvPr>
          <p:cNvGrpSpPr/>
          <p:nvPr/>
        </p:nvGrpSpPr>
        <p:grpSpPr>
          <a:xfrm>
            <a:off x="8652058" y="5092139"/>
            <a:ext cx="381538" cy="80838"/>
            <a:chOff x="8766525" y="2389312"/>
            <a:chExt cx="276225" cy="80838"/>
          </a:xfrm>
        </p:grpSpPr>
        <p:cxnSp>
          <p:nvCxnSpPr>
            <p:cNvPr id="121" name="Straight Connector 120">
              <a:extLst>
                <a:ext uri="{FF2B5EF4-FFF2-40B4-BE49-F238E27FC236}">
                  <a16:creationId xmlns:a16="http://schemas.microsoft.com/office/drawing/2014/main" id="{B2657E6D-D269-9129-0FA1-6F03E0B0B91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33A010A-10E8-7FD6-FC84-A3E992F3B0CC}"/>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BCB64494-73EB-76CF-E8C6-E2BD8C3CEC6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046D9CDF-BFA8-F756-9E0C-BB4027C46A87}"/>
              </a:ext>
            </a:extLst>
          </p:cNvPr>
          <p:cNvGrpSpPr/>
          <p:nvPr/>
        </p:nvGrpSpPr>
        <p:grpSpPr>
          <a:xfrm>
            <a:off x="7795346" y="4152339"/>
            <a:ext cx="387351" cy="80838"/>
            <a:chOff x="8766525" y="2389312"/>
            <a:chExt cx="276225" cy="80838"/>
          </a:xfrm>
        </p:grpSpPr>
        <p:cxnSp>
          <p:nvCxnSpPr>
            <p:cNvPr id="136" name="Straight Connector 135">
              <a:extLst>
                <a:ext uri="{FF2B5EF4-FFF2-40B4-BE49-F238E27FC236}">
                  <a16:creationId xmlns:a16="http://schemas.microsoft.com/office/drawing/2014/main" id="{60C902A9-232D-5934-DA07-28D47CCB0D9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3D610E45-6D26-E30F-A8BA-C84838DC5787}"/>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7EC874EE-FE22-44B2-5AC2-709A3B47FCB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5" name="Group 164">
            <a:extLst>
              <a:ext uri="{FF2B5EF4-FFF2-40B4-BE49-F238E27FC236}">
                <a16:creationId xmlns:a16="http://schemas.microsoft.com/office/drawing/2014/main" id="{76ED2BB3-6EC9-672B-1F26-3489FDED86C3}"/>
              </a:ext>
            </a:extLst>
          </p:cNvPr>
          <p:cNvGrpSpPr/>
          <p:nvPr/>
        </p:nvGrpSpPr>
        <p:grpSpPr>
          <a:xfrm>
            <a:off x="7775749" y="3523689"/>
            <a:ext cx="168822" cy="80838"/>
            <a:chOff x="8766525" y="2389312"/>
            <a:chExt cx="276225" cy="80838"/>
          </a:xfrm>
        </p:grpSpPr>
        <p:cxnSp>
          <p:nvCxnSpPr>
            <p:cNvPr id="166" name="Straight Connector 165">
              <a:extLst>
                <a:ext uri="{FF2B5EF4-FFF2-40B4-BE49-F238E27FC236}">
                  <a16:creationId xmlns:a16="http://schemas.microsoft.com/office/drawing/2014/main" id="{12A5CCD4-C4E3-A4B6-B2C4-0E055050CBF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69A78B2E-A48C-A354-F3C2-7EA2491ABB6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547B5E83-AD98-1357-F05A-21905B89CB0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BD5DC761-5CE2-CC34-FF0F-4A01FB6307D3}"/>
              </a:ext>
            </a:extLst>
          </p:cNvPr>
          <p:cNvGrpSpPr/>
          <p:nvPr/>
        </p:nvGrpSpPr>
        <p:grpSpPr>
          <a:xfrm>
            <a:off x="8034648" y="4463489"/>
            <a:ext cx="124234" cy="80838"/>
            <a:chOff x="8766525" y="2389312"/>
            <a:chExt cx="276225" cy="80838"/>
          </a:xfrm>
        </p:grpSpPr>
        <p:cxnSp>
          <p:nvCxnSpPr>
            <p:cNvPr id="196" name="Straight Connector 195">
              <a:extLst>
                <a:ext uri="{FF2B5EF4-FFF2-40B4-BE49-F238E27FC236}">
                  <a16:creationId xmlns:a16="http://schemas.microsoft.com/office/drawing/2014/main" id="{D2654877-4A41-7027-4BDF-F6088EACED76}"/>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D190710F-E6DD-A893-3062-8172FBC4686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C9B92DFA-53D9-0D52-1A69-836C5EFBD3E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5" name="Group 224">
            <a:extLst>
              <a:ext uri="{FF2B5EF4-FFF2-40B4-BE49-F238E27FC236}">
                <a16:creationId xmlns:a16="http://schemas.microsoft.com/office/drawing/2014/main" id="{5421676E-0213-790C-2E9F-8D0A694094EA}"/>
              </a:ext>
            </a:extLst>
          </p:cNvPr>
          <p:cNvGrpSpPr/>
          <p:nvPr/>
        </p:nvGrpSpPr>
        <p:grpSpPr>
          <a:xfrm>
            <a:off x="9033187" y="4777814"/>
            <a:ext cx="302033" cy="80838"/>
            <a:chOff x="8766525" y="2389312"/>
            <a:chExt cx="276225" cy="80838"/>
          </a:xfrm>
        </p:grpSpPr>
        <p:cxnSp>
          <p:nvCxnSpPr>
            <p:cNvPr id="226" name="Straight Connector 225">
              <a:extLst>
                <a:ext uri="{FF2B5EF4-FFF2-40B4-BE49-F238E27FC236}">
                  <a16:creationId xmlns:a16="http://schemas.microsoft.com/office/drawing/2014/main" id="{ABCDA62A-F18C-CB32-81A0-FDC24DC6C3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3D06FF7-5755-74BE-05E4-2121CDEF599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5E5841A4-F707-A0DD-A7BB-276C89D884F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9" name="Group 228">
            <a:extLst>
              <a:ext uri="{FF2B5EF4-FFF2-40B4-BE49-F238E27FC236}">
                <a16:creationId xmlns:a16="http://schemas.microsoft.com/office/drawing/2014/main" id="{2970A42B-FB14-06BA-74F5-9EBC44822FB0}"/>
              </a:ext>
            </a:extLst>
          </p:cNvPr>
          <p:cNvGrpSpPr/>
          <p:nvPr/>
        </p:nvGrpSpPr>
        <p:grpSpPr>
          <a:xfrm>
            <a:off x="10230162" y="4613837"/>
            <a:ext cx="257584" cy="80838"/>
            <a:chOff x="8766525" y="2389312"/>
            <a:chExt cx="276225" cy="80838"/>
          </a:xfrm>
        </p:grpSpPr>
        <p:cxnSp>
          <p:nvCxnSpPr>
            <p:cNvPr id="230" name="Straight Connector 229">
              <a:extLst>
                <a:ext uri="{FF2B5EF4-FFF2-40B4-BE49-F238E27FC236}">
                  <a16:creationId xmlns:a16="http://schemas.microsoft.com/office/drawing/2014/main" id="{6FBF13AC-3F05-4BE2-DC9C-207CDC479D9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272E5411-028F-7984-A401-5DA6BEB59290}"/>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FDA4779C-EAF1-E415-604E-C834AC2BB4B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3" name="Group 232">
            <a:extLst>
              <a:ext uri="{FF2B5EF4-FFF2-40B4-BE49-F238E27FC236}">
                <a16:creationId xmlns:a16="http://schemas.microsoft.com/office/drawing/2014/main" id="{409ADA25-5E6B-96FC-02E1-791C81F50D0E}"/>
              </a:ext>
            </a:extLst>
          </p:cNvPr>
          <p:cNvGrpSpPr/>
          <p:nvPr/>
        </p:nvGrpSpPr>
        <p:grpSpPr>
          <a:xfrm>
            <a:off x="8391837" y="3834839"/>
            <a:ext cx="175033" cy="80838"/>
            <a:chOff x="8766525" y="2389312"/>
            <a:chExt cx="276225" cy="80838"/>
          </a:xfrm>
        </p:grpSpPr>
        <p:cxnSp>
          <p:nvCxnSpPr>
            <p:cNvPr id="234" name="Straight Connector 233">
              <a:extLst>
                <a:ext uri="{FF2B5EF4-FFF2-40B4-BE49-F238E27FC236}">
                  <a16:creationId xmlns:a16="http://schemas.microsoft.com/office/drawing/2014/main" id="{F6F4DAE3-FF98-8162-4F23-1A3955B4CFF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9372A476-4F0E-75A8-2A3E-740405A7C9A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7F4BF8A9-F819-38B4-8D34-025A8F0B39A6}"/>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1" name="Group 240">
            <a:extLst>
              <a:ext uri="{FF2B5EF4-FFF2-40B4-BE49-F238E27FC236}">
                <a16:creationId xmlns:a16="http://schemas.microsoft.com/office/drawing/2014/main" id="{61F9355F-2B4B-61BB-6DA4-33BE9DCD2742}"/>
              </a:ext>
            </a:extLst>
          </p:cNvPr>
          <p:cNvGrpSpPr/>
          <p:nvPr/>
        </p:nvGrpSpPr>
        <p:grpSpPr>
          <a:xfrm>
            <a:off x="9053737" y="3670862"/>
            <a:ext cx="344984" cy="80838"/>
            <a:chOff x="8766525" y="2389312"/>
            <a:chExt cx="276225" cy="80838"/>
          </a:xfrm>
        </p:grpSpPr>
        <p:cxnSp>
          <p:nvCxnSpPr>
            <p:cNvPr id="242" name="Straight Connector 241">
              <a:extLst>
                <a:ext uri="{FF2B5EF4-FFF2-40B4-BE49-F238E27FC236}">
                  <a16:creationId xmlns:a16="http://schemas.microsoft.com/office/drawing/2014/main" id="{A88D5B63-BF90-A3D3-F63C-7D6BA89DE71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8EEE8165-D666-C408-7784-AD43AA3DA6D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E0ABF37F-C64B-4461-BE26-F44D0D269D7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3" name="Group 252">
            <a:extLst>
              <a:ext uri="{FF2B5EF4-FFF2-40B4-BE49-F238E27FC236}">
                <a16:creationId xmlns:a16="http://schemas.microsoft.com/office/drawing/2014/main" id="{AD107C33-0032-8C7D-4E29-7D25135B1649}"/>
              </a:ext>
            </a:extLst>
          </p:cNvPr>
          <p:cNvGrpSpPr/>
          <p:nvPr/>
        </p:nvGrpSpPr>
        <p:grpSpPr>
          <a:xfrm>
            <a:off x="8153712" y="3359712"/>
            <a:ext cx="213133" cy="80838"/>
            <a:chOff x="8766525" y="2389312"/>
            <a:chExt cx="276225" cy="80838"/>
          </a:xfrm>
        </p:grpSpPr>
        <p:cxnSp>
          <p:nvCxnSpPr>
            <p:cNvPr id="254" name="Straight Connector 253">
              <a:extLst>
                <a:ext uri="{FF2B5EF4-FFF2-40B4-BE49-F238E27FC236}">
                  <a16:creationId xmlns:a16="http://schemas.microsoft.com/office/drawing/2014/main" id="{A62DE349-3926-1E40-46D8-A5D2270C4C1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5B0EC72B-0A32-CCE5-49FE-C85D834B0AC8}"/>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ED6C790B-3EA3-DB47-E6FE-68CF3F1EB68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81C5C13-B884-A72D-A63F-9AA17BDD20D1}"/>
              </a:ext>
            </a:extLst>
          </p:cNvPr>
          <p:cNvGrpSpPr/>
          <p:nvPr/>
        </p:nvGrpSpPr>
        <p:grpSpPr>
          <a:xfrm>
            <a:off x="9163362" y="3045387"/>
            <a:ext cx="384584" cy="80838"/>
            <a:chOff x="8766525" y="2389312"/>
            <a:chExt cx="276225" cy="80838"/>
          </a:xfrm>
        </p:grpSpPr>
        <p:cxnSp>
          <p:nvCxnSpPr>
            <p:cNvPr id="258" name="Straight Connector 257">
              <a:extLst>
                <a:ext uri="{FF2B5EF4-FFF2-40B4-BE49-F238E27FC236}">
                  <a16:creationId xmlns:a16="http://schemas.microsoft.com/office/drawing/2014/main" id="{2F53B5D2-AB8E-8F3A-A8EF-76196A2182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911FD5C6-8CB9-044B-FBA3-FBC46506363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F46C0FF3-8E0C-F40A-46B0-82E6D035B82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1" name="Group 260">
            <a:extLst>
              <a:ext uri="{FF2B5EF4-FFF2-40B4-BE49-F238E27FC236}">
                <a16:creationId xmlns:a16="http://schemas.microsoft.com/office/drawing/2014/main" id="{FD190871-BDBB-34CF-C7CC-127A58FE1DC3}"/>
              </a:ext>
            </a:extLst>
          </p:cNvPr>
          <p:cNvGrpSpPr/>
          <p:nvPr/>
        </p:nvGrpSpPr>
        <p:grpSpPr>
          <a:xfrm>
            <a:off x="8118788" y="2895039"/>
            <a:ext cx="124234" cy="80838"/>
            <a:chOff x="8766525" y="2389312"/>
            <a:chExt cx="276225" cy="80838"/>
          </a:xfrm>
        </p:grpSpPr>
        <p:cxnSp>
          <p:nvCxnSpPr>
            <p:cNvPr id="262" name="Straight Connector 261">
              <a:extLst>
                <a:ext uri="{FF2B5EF4-FFF2-40B4-BE49-F238E27FC236}">
                  <a16:creationId xmlns:a16="http://schemas.microsoft.com/office/drawing/2014/main" id="{BC243EAC-92E0-DE61-01F7-AE5D479E0D3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B75AC8B3-B8A4-A39A-6DE9-34470DE3B5C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80387121-093C-A590-303C-78DF93A3B4C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36FD5812-05A9-7947-7E1F-4386B25592FE}"/>
              </a:ext>
            </a:extLst>
          </p:cNvPr>
          <p:cNvGrpSpPr/>
          <p:nvPr/>
        </p:nvGrpSpPr>
        <p:grpSpPr>
          <a:xfrm>
            <a:off x="8058463" y="2279089"/>
            <a:ext cx="124234" cy="80838"/>
            <a:chOff x="8766525" y="2389312"/>
            <a:chExt cx="276225" cy="80838"/>
          </a:xfrm>
        </p:grpSpPr>
        <p:cxnSp>
          <p:nvCxnSpPr>
            <p:cNvPr id="58" name="Straight Connector 57">
              <a:extLst>
                <a:ext uri="{FF2B5EF4-FFF2-40B4-BE49-F238E27FC236}">
                  <a16:creationId xmlns:a16="http://schemas.microsoft.com/office/drawing/2014/main" id="{D0858D34-E4CE-4922-56AA-EB454AC6F27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BAFF050-1B4C-2F3F-A5D9-EEDEF3D48EA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03C7756-EF2E-E59C-F941-13F8B690BEE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a:extLst>
              <a:ext uri="{FF2B5EF4-FFF2-40B4-BE49-F238E27FC236}">
                <a16:creationId xmlns:a16="http://schemas.microsoft.com/office/drawing/2014/main" id="{1E45BFBE-5251-298E-9EC1-0311A2743CFE}"/>
              </a:ext>
            </a:extLst>
          </p:cNvPr>
          <p:cNvCxnSpPr>
            <a:cxnSpLocks/>
          </p:cNvCxnSpPr>
          <p:nvPr/>
        </p:nvCxnSpPr>
        <p:spPr>
          <a:xfrm flipV="1">
            <a:off x="7171114" y="2063151"/>
            <a:ext cx="0" cy="32141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5" name="TextBox 264">
            <a:extLst>
              <a:ext uri="{FF2B5EF4-FFF2-40B4-BE49-F238E27FC236}">
                <a16:creationId xmlns:a16="http://schemas.microsoft.com/office/drawing/2014/main" id="{F643A86C-2C0B-3229-D5B0-785BA197A111}"/>
              </a:ext>
            </a:extLst>
          </p:cNvPr>
          <p:cNvSpPr txBox="1"/>
          <p:nvPr/>
        </p:nvSpPr>
        <p:spPr>
          <a:xfrm>
            <a:off x="7526513" y="5570216"/>
            <a:ext cx="1322478"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Severe/very severe</a:t>
            </a:r>
          </a:p>
        </p:txBody>
      </p:sp>
      <p:sp>
        <p:nvSpPr>
          <p:cNvPr id="266" name="Rectangle 265">
            <a:extLst>
              <a:ext uri="{FF2B5EF4-FFF2-40B4-BE49-F238E27FC236}">
                <a16:creationId xmlns:a16="http://schemas.microsoft.com/office/drawing/2014/main" id="{143296CF-9E36-BB0C-55E3-14AB9E168161}"/>
              </a:ext>
            </a:extLst>
          </p:cNvPr>
          <p:cNvSpPr/>
          <p:nvPr/>
        </p:nvSpPr>
        <p:spPr>
          <a:xfrm>
            <a:off x="7241060" y="5598138"/>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7" name="TextBox 266">
            <a:extLst>
              <a:ext uri="{FF2B5EF4-FFF2-40B4-BE49-F238E27FC236}">
                <a16:creationId xmlns:a16="http://schemas.microsoft.com/office/drawing/2014/main" id="{5F1FEFCF-D822-EF93-940A-14537122F209}"/>
              </a:ext>
            </a:extLst>
          </p:cNvPr>
          <p:cNvSpPr txBox="1"/>
          <p:nvPr/>
        </p:nvSpPr>
        <p:spPr>
          <a:xfrm>
            <a:off x="9285463" y="5570216"/>
            <a:ext cx="64761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Moderate</a:t>
            </a:r>
          </a:p>
        </p:txBody>
      </p:sp>
      <p:sp>
        <p:nvSpPr>
          <p:cNvPr id="268" name="Rectangle 267">
            <a:extLst>
              <a:ext uri="{FF2B5EF4-FFF2-40B4-BE49-F238E27FC236}">
                <a16:creationId xmlns:a16="http://schemas.microsoft.com/office/drawing/2014/main" id="{7D9A3AE6-4E98-9893-8CCC-18E8C52FA218}"/>
              </a:ext>
            </a:extLst>
          </p:cNvPr>
          <p:cNvSpPr/>
          <p:nvPr/>
        </p:nvSpPr>
        <p:spPr>
          <a:xfrm>
            <a:off x="9000010" y="5598138"/>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9" name="TextBox 268">
            <a:extLst>
              <a:ext uri="{FF2B5EF4-FFF2-40B4-BE49-F238E27FC236}">
                <a16:creationId xmlns:a16="http://schemas.microsoft.com/office/drawing/2014/main" id="{DA97D965-F563-5FB1-FEEB-845B16E8E8E5}"/>
              </a:ext>
            </a:extLst>
          </p:cNvPr>
          <p:cNvSpPr txBox="1"/>
          <p:nvPr/>
        </p:nvSpPr>
        <p:spPr>
          <a:xfrm>
            <a:off x="10398166" y="5570216"/>
            <a:ext cx="28052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Mild</a:t>
            </a:r>
          </a:p>
        </p:txBody>
      </p:sp>
      <p:sp>
        <p:nvSpPr>
          <p:cNvPr id="270" name="Rectangle 269">
            <a:extLst>
              <a:ext uri="{FF2B5EF4-FFF2-40B4-BE49-F238E27FC236}">
                <a16:creationId xmlns:a16="http://schemas.microsoft.com/office/drawing/2014/main" id="{79D7CB17-4DD5-E805-66AA-1490331FF903}"/>
              </a:ext>
            </a:extLst>
          </p:cNvPr>
          <p:cNvSpPr/>
          <p:nvPr/>
        </p:nvSpPr>
        <p:spPr>
          <a:xfrm>
            <a:off x="10112713" y="5598138"/>
            <a:ext cx="199057" cy="142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2" name="Content Placeholder 1">
            <a:extLst>
              <a:ext uri="{FF2B5EF4-FFF2-40B4-BE49-F238E27FC236}">
                <a16:creationId xmlns:a16="http://schemas.microsoft.com/office/drawing/2014/main" id="{2B773C3F-B82C-DCC9-67B4-CFE19F569FAE}"/>
              </a:ext>
            </a:extLst>
          </p:cNvPr>
          <p:cNvSpPr txBox="1">
            <a:spLocks/>
          </p:cNvSpPr>
          <p:nvPr/>
        </p:nvSpPr>
        <p:spPr>
          <a:xfrm>
            <a:off x="5308934" y="1271063"/>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600"/>
              </a:spcAft>
              <a:buNone/>
            </a:pPr>
            <a:r>
              <a:rPr lang="en-GB" sz="1600" b="1" noProof="0" dirty="0">
                <a:solidFill>
                  <a:schemeClr val="accent1"/>
                </a:solidFill>
              </a:rPr>
              <a:t>Mean (SEM) DLQI score by acne scars severity</a:t>
            </a:r>
            <a:endParaRPr lang="en-GB" sz="1600" b="1" baseline="30000" noProof="0" dirty="0">
              <a:solidFill>
                <a:schemeClr val="accent1"/>
              </a:solidFill>
            </a:endParaRPr>
          </a:p>
          <a:p>
            <a:pPr marL="0" indent="0" algn="ctr">
              <a:spcBef>
                <a:spcPts val="0"/>
              </a:spcBef>
              <a:spcAft>
                <a:spcPts val="600"/>
              </a:spcAft>
              <a:buNone/>
            </a:pPr>
            <a:r>
              <a:rPr lang="en-GB" sz="1600" b="1" noProof="0" dirty="0">
                <a:solidFill>
                  <a:schemeClr val="accent1"/>
                </a:solidFill>
              </a:rPr>
              <a:t>(Scored from 0 to 3)</a:t>
            </a:r>
            <a:r>
              <a:rPr lang="en-GB" sz="1600" b="1" baseline="30000" noProof="0" dirty="0">
                <a:solidFill>
                  <a:schemeClr val="accent1"/>
                </a:solidFill>
              </a:rPr>
              <a:t>a</a:t>
            </a:r>
          </a:p>
        </p:txBody>
      </p:sp>
    </p:spTree>
    <p:extLst>
      <p:ext uri="{BB962C8B-B14F-4D97-AF65-F5344CB8AC3E}">
        <p14:creationId xmlns:p14="http://schemas.microsoft.com/office/powerpoint/2010/main" val="21251208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7A59-090B-E5FF-AC11-77861D9BD18E}"/>
            </a:ext>
          </a:extLst>
        </p:cNvPr>
        <p:cNvGrpSpPr/>
        <p:nvPr/>
      </p:nvGrpSpPr>
      <p:grpSpPr>
        <a:xfrm>
          <a:off x="0" y="0"/>
          <a:ext cx="0" cy="0"/>
          <a:chOff x="0" y="0"/>
          <a:chExt cx="0" cy="0"/>
        </a:xfrm>
      </p:grpSpPr>
      <p:sp>
        <p:nvSpPr>
          <p:cNvPr id="159" name="Rounded Rectangle 158">
            <a:extLst>
              <a:ext uri="{FF2B5EF4-FFF2-40B4-BE49-F238E27FC236}">
                <a16:creationId xmlns:a16="http://schemas.microsoft.com/office/drawing/2014/main" id="{95958CC4-1C65-C86D-E346-2BBAC476D59F}"/>
              </a:ext>
            </a:extLst>
          </p:cNvPr>
          <p:cNvSpPr/>
          <p:nvPr/>
        </p:nvSpPr>
        <p:spPr>
          <a:xfrm>
            <a:off x="5599594" y="1030725"/>
            <a:ext cx="6008063" cy="5062571"/>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5051C98-457E-BE21-A0BA-73CD00538568}"/>
              </a:ext>
            </a:extLst>
          </p:cNvPr>
          <p:cNvSpPr>
            <a:spLocks noGrp="1"/>
          </p:cNvSpPr>
          <p:nvPr>
            <p:ph sz="quarter" idx="12"/>
          </p:nvPr>
        </p:nvSpPr>
        <p:spPr>
          <a:xfrm>
            <a:off x="620713" y="1052736"/>
            <a:ext cx="4971231" cy="4525963"/>
          </a:xfrm>
        </p:spPr>
        <p:txBody>
          <a:bodyPr>
            <a:normAutofit/>
          </a:bodyPr>
          <a:lstStyle/>
          <a:p>
            <a:r>
              <a:rPr lang="en-GB" noProof="0" dirty="0">
                <a:solidFill>
                  <a:schemeClr val="tx2"/>
                </a:solidFill>
              </a:rPr>
              <a:t>Establish how long the acne has </a:t>
            </a:r>
            <a:br>
              <a:rPr lang="en-GB" noProof="0" dirty="0">
                <a:solidFill>
                  <a:schemeClr val="tx2"/>
                </a:solidFill>
              </a:rPr>
            </a:br>
            <a:r>
              <a:rPr lang="en-GB" noProof="0" dirty="0">
                <a:solidFill>
                  <a:schemeClr val="tx2"/>
                </a:solidFill>
              </a:rPr>
              <a:t>been present</a:t>
            </a:r>
            <a:r>
              <a:rPr lang="en-GB" baseline="30000" noProof="0" dirty="0">
                <a:solidFill>
                  <a:schemeClr val="tx2"/>
                </a:solidFill>
              </a:rPr>
              <a:t>1,2</a:t>
            </a:r>
          </a:p>
          <a:p>
            <a:r>
              <a:rPr lang="en-GB" noProof="0" dirty="0">
                <a:solidFill>
                  <a:schemeClr val="tx2"/>
                </a:solidFill>
              </a:rPr>
              <a:t>More frequent in severe / </a:t>
            </a:r>
            <a:br>
              <a:rPr lang="en-GB" noProof="0" dirty="0">
                <a:solidFill>
                  <a:schemeClr val="tx2"/>
                </a:solidFill>
              </a:rPr>
            </a:br>
            <a:r>
              <a:rPr lang="en-GB" noProof="0" dirty="0">
                <a:solidFill>
                  <a:schemeClr val="tx2"/>
                </a:solidFill>
              </a:rPr>
              <a:t>very severe acne</a:t>
            </a:r>
            <a:r>
              <a:rPr lang="en-GB" baseline="30000" noProof="0" dirty="0">
                <a:solidFill>
                  <a:schemeClr val="tx2"/>
                </a:solidFill>
              </a:rPr>
              <a:t>3</a:t>
            </a:r>
          </a:p>
          <a:p>
            <a:pPr lvl="1"/>
            <a:r>
              <a:rPr lang="en-GB" noProof="0" dirty="0">
                <a:solidFill>
                  <a:schemeClr val="tx2"/>
                </a:solidFill>
              </a:rPr>
              <a:t>May arise from mild acne in </a:t>
            </a:r>
            <a:br>
              <a:rPr lang="en-GB" noProof="0" dirty="0">
                <a:solidFill>
                  <a:schemeClr val="tx2"/>
                </a:solidFill>
              </a:rPr>
            </a:br>
            <a:r>
              <a:rPr lang="en-GB" noProof="0" dirty="0">
                <a:solidFill>
                  <a:schemeClr val="tx2"/>
                </a:solidFill>
              </a:rPr>
              <a:t>susceptible individual</a:t>
            </a:r>
          </a:p>
          <a:p>
            <a:r>
              <a:rPr lang="en-GB" noProof="0" dirty="0">
                <a:solidFill>
                  <a:schemeClr val="tx2"/>
                </a:solidFill>
              </a:rPr>
              <a:t>The degree and duration of clinical inflammation influences resultant scarring</a:t>
            </a:r>
            <a:r>
              <a:rPr lang="en-GB" baseline="30000" noProof="0" dirty="0">
                <a:solidFill>
                  <a:schemeClr val="tx2"/>
                </a:solidFill>
              </a:rPr>
              <a:t>3</a:t>
            </a:r>
          </a:p>
          <a:p>
            <a:r>
              <a:rPr lang="en-GB" noProof="0" dirty="0">
                <a:solidFill>
                  <a:schemeClr val="tx2"/>
                </a:solidFill>
              </a:rPr>
              <a:t>Select appropriate therapy to reduce inflammatory acne</a:t>
            </a:r>
            <a:r>
              <a:rPr lang="en-GB" baseline="30000" noProof="0" dirty="0">
                <a:solidFill>
                  <a:schemeClr val="tx2"/>
                </a:solidFill>
              </a:rPr>
              <a:t>3,4</a:t>
            </a:r>
          </a:p>
        </p:txBody>
      </p:sp>
      <p:sp>
        <p:nvSpPr>
          <p:cNvPr id="3" name="Title 2">
            <a:extLst>
              <a:ext uri="{FF2B5EF4-FFF2-40B4-BE49-F238E27FC236}">
                <a16:creationId xmlns:a16="http://schemas.microsoft.com/office/drawing/2014/main" id="{D8C3DD45-7936-2A30-FD96-4102AD316B45}"/>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 is high</a:t>
            </a:r>
            <a:br>
              <a:rPr lang="en-GB" noProof="0" dirty="0"/>
            </a:br>
            <a:r>
              <a:rPr lang="en-GB" sz="2400" spc="100" noProof="0" dirty="0">
                <a:solidFill>
                  <a:schemeClr val="accent1"/>
                </a:solidFill>
              </a:rPr>
              <a:t>Early treatment may help prevent them</a:t>
            </a:r>
            <a:br>
              <a:rPr lang="en-GB" sz="2400" noProof="0" dirty="0"/>
            </a:br>
            <a:endParaRPr lang="en-GB" sz="2400" noProof="0" dirty="0"/>
          </a:p>
        </p:txBody>
      </p:sp>
      <p:sp>
        <p:nvSpPr>
          <p:cNvPr id="4" name="Slide Number Placeholder 3">
            <a:extLst>
              <a:ext uri="{FF2B5EF4-FFF2-40B4-BE49-F238E27FC236}">
                <a16:creationId xmlns:a16="http://schemas.microsoft.com/office/drawing/2014/main" id="{6659F5CD-7BF5-95F1-A252-C3E0704B0CF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26</a:t>
            </a:fld>
            <a:endParaRPr lang="en-GB" noProof="0" dirty="0"/>
          </a:p>
        </p:txBody>
      </p:sp>
      <p:sp>
        <p:nvSpPr>
          <p:cNvPr id="11" name="Content Placeholder 10">
            <a:extLst>
              <a:ext uri="{FF2B5EF4-FFF2-40B4-BE49-F238E27FC236}">
                <a16:creationId xmlns:a16="http://schemas.microsoft.com/office/drawing/2014/main" id="{724C2A23-3875-DF15-F350-96284202FA5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mths, months; yrs, years;</a:t>
            </a:r>
            <a:br>
              <a:rPr lang="en-GB" noProof="0" dirty="0">
                <a:solidFill>
                  <a:schemeClr val="tx2"/>
                </a:solidFill>
              </a:rPr>
            </a:br>
            <a:r>
              <a:rPr lang="en-GB" noProof="0" dirty="0">
                <a:solidFill>
                  <a:schemeClr val="tx2"/>
                </a:solidFill>
              </a:rPr>
              <a:t>SCAR-S, Scar Cosmesis Assessment and Rating scale – Simplified</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DermNet. Acne vulgaris. Available here (accessed June 2025); 3. Layton AM, et al. Clin Exp Dermatol. 1994;19(4):303-8;  4. Kurokawa I, et al. Dermatol Ther (Heidelb). 2021;11(4):1129-1139; 5. Tan JK, et al. J Cutan Med Surg. 2010;14(4):156-60</a:t>
            </a:r>
          </a:p>
        </p:txBody>
      </p:sp>
      <p:sp>
        <p:nvSpPr>
          <p:cNvPr id="9" name="Rectangle: Rounded Corners 8">
            <a:extLst>
              <a:ext uri="{FF2B5EF4-FFF2-40B4-BE49-F238E27FC236}">
                <a16:creationId xmlns:a16="http://schemas.microsoft.com/office/drawing/2014/main" id="{213575AE-BE6B-EFE2-5F97-42D4FCC24051}"/>
              </a:ext>
            </a:extLst>
          </p:cNvPr>
          <p:cNvSpPr/>
          <p:nvPr/>
        </p:nvSpPr>
        <p:spPr>
          <a:xfrm>
            <a:off x="620713" y="4869160"/>
            <a:ext cx="4683200" cy="72008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solidFill>
                  <a:schemeClr val="bg1"/>
                </a:solidFill>
                <a:latin typeface="Arial" panose="020B0604020202020204" pitchFamily="34" charset="0"/>
                <a:cs typeface="Arial" panose="020B0604020202020204" pitchFamily="34" charset="0"/>
              </a:rPr>
              <a:t>Early treatment targeting inflammation likely to reduce scarring</a:t>
            </a:r>
            <a:r>
              <a:rPr lang="en-GB" sz="2000" baseline="30000" noProof="0" dirty="0">
                <a:solidFill>
                  <a:schemeClr val="bg1"/>
                </a:solidFill>
                <a:latin typeface="Arial" panose="020B0604020202020204" pitchFamily="34" charset="0"/>
                <a:cs typeface="Arial" panose="020B0604020202020204" pitchFamily="34" charset="0"/>
              </a:rPr>
              <a:t>4</a:t>
            </a:r>
          </a:p>
        </p:txBody>
      </p:sp>
      <p:sp>
        <p:nvSpPr>
          <p:cNvPr id="16" name="Content Placeholder 1">
            <a:extLst>
              <a:ext uri="{FF2B5EF4-FFF2-40B4-BE49-F238E27FC236}">
                <a16:creationId xmlns:a16="http://schemas.microsoft.com/office/drawing/2014/main" id="{EEBFD213-FFCF-D6C1-8F77-BD98D3D5ADD2}"/>
              </a:ext>
            </a:extLst>
          </p:cNvPr>
          <p:cNvSpPr txBox="1">
            <a:spLocks/>
          </p:cNvSpPr>
          <p:nvPr/>
        </p:nvSpPr>
        <p:spPr>
          <a:xfrm>
            <a:off x="6029052" y="3453978"/>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Increasing clinically relevant acne scarring</a:t>
            </a:r>
            <a:br>
              <a:rPr lang="en-GB" sz="1600" b="1" noProof="0" dirty="0">
                <a:solidFill>
                  <a:schemeClr val="accent1"/>
                </a:solidFill>
              </a:rPr>
            </a:br>
            <a:r>
              <a:rPr lang="en-GB" sz="1600" b="1" noProof="0" dirty="0">
                <a:solidFill>
                  <a:schemeClr val="accent1"/>
                </a:solidFill>
              </a:rPr>
              <a:t>(overall SCAR-S scores ≥2) with duration of acne</a:t>
            </a:r>
            <a:r>
              <a:rPr lang="en-GB" sz="1600" b="1" baseline="30000" noProof="0" dirty="0">
                <a:solidFill>
                  <a:schemeClr val="accent1"/>
                </a:solidFill>
              </a:rPr>
              <a:t>5</a:t>
            </a:r>
            <a:endParaRPr lang="en-GB" sz="1600" b="1" noProof="0" dirty="0">
              <a:solidFill>
                <a:schemeClr val="accent1"/>
              </a:solidFill>
            </a:endParaRPr>
          </a:p>
        </p:txBody>
      </p:sp>
      <p:sp>
        <p:nvSpPr>
          <p:cNvPr id="6" name="Content Placeholder 1">
            <a:extLst>
              <a:ext uri="{FF2B5EF4-FFF2-40B4-BE49-F238E27FC236}">
                <a16:creationId xmlns:a16="http://schemas.microsoft.com/office/drawing/2014/main" id="{9C544CC1-7E50-08AA-2367-ED9CA14D8A5F}"/>
              </a:ext>
            </a:extLst>
          </p:cNvPr>
          <p:cNvSpPr txBox="1">
            <a:spLocks/>
          </p:cNvSpPr>
          <p:nvPr/>
        </p:nvSpPr>
        <p:spPr>
          <a:xfrm>
            <a:off x="6029052" y="1149722"/>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Duration of time before adequate acne treatment</a:t>
            </a:r>
            <a:r>
              <a:rPr lang="en-GB" sz="1600" b="1" baseline="30000" noProof="0" dirty="0">
                <a:solidFill>
                  <a:schemeClr val="accent1"/>
                </a:solidFill>
              </a:rPr>
              <a:t>3</a:t>
            </a:r>
            <a:endParaRPr lang="en-GB" sz="1600" b="1" noProof="0" dirty="0">
              <a:solidFill>
                <a:schemeClr val="accent1"/>
              </a:solidFill>
            </a:endParaRPr>
          </a:p>
        </p:txBody>
      </p:sp>
      <p:sp>
        <p:nvSpPr>
          <p:cNvPr id="20" name="TextBox 19">
            <a:extLst>
              <a:ext uri="{FF2B5EF4-FFF2-40B4-BE49-F238E27FC236}">
                <a16:creationId xmlns:a16="http://schemas.microsoft.com/office/drawing/2014/main" id="{F219748D-3227-297E-6A8A-EDE3B44D8464}"/>
              </a:ext>
            </a:extLst>
          </p:cNvPr>
          <p:cNvSpPr txBox="1"/>
          <p:nvPr/>
        </p:nvSpPr>
        <p:spPr>
          <a:xfrm>
            <a:off x="6680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a:t>
            </a:r>
          </a:p>
        </p:txBody>
      </p:sp>
      <p:sp>
        <p:nvSpPr>
          <p:cNvPr id="21" name="TextBox 20">
            <a:extLst>
              <a:ext uri="{FF2B5EF4-FFF2-40B4-BE49-F238E27FC236}">
                <a16:creationId xmlns:a16="http://schemas.microsoft.com/office/drawing/2014/main" id="{50E91EDE-F3F7-F7D5-4F3E-39919F0E03B0}"/>
              </a:ext>
            </a:extLst>
          </p:cNvPr>
          <p:cNvSpPr txBox="1"/>
          <p:nvPr/>
        </p:nvSpPr>
        <p:spPr>
          <a:xfrm>
            <a:off x="8280979" y="3166761"/>
            <a:ext cx="1058431"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 (months)</a:t>
            </a:r>
          </a:p>
        </p:txBody>
      </p:sp>
      <p:sp>
        <p:nvSpPr>
          <p:cNvPr id="27" name="TextBox 26">
            <a:extLst>
              <a:ext uri="{FF2B5EF4-FFF2-40B4-BE49-F238E27FC236}">
                <a16:creationId xmlns:a16="http://schemas.microsoft.com/office/drawing/2014/main" id="{CF428D7D-9769-4E75-B909-B6CB070F510A}"/>
              </a:ext>
            </a:extLst>
          </p:cNvPr>
          <p:cNvSpPr txBox="1"/>
          <p:nvPr/>
        </p:nvSpPr>
        <p:spPr>
          <a:xfrm>
            <a:off x="6110879" y="144474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sp>
        <p:nvSpPr>
          <p:cNvPr id="28" name="TextBox 27">
            <a:extLst>
              <a:ext uri="{FF2B5EF4-FFF2-40B4-BE49-F238E27FC236}">
                <a16:creationId xmlns:a16="http://schemas.microsoft.com/office/drawing/2014/main" id="{71D0E836-EAD8-8BB8-47D2-36FDDAAE9D9F}"/>
              </a:ext>
            </a:extLst>
          </p:cNvPr>
          <p:cNvSpPr txBox="1"/>
          <p:nvPr/>
        </p:nvSpPr>
        <p:spPr>
          <a:xfrm>
            <a:off x="6110879" y="169356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32" name="Straight Connector 31">
            <a:extLst>
              <a:ext uri="{FF2B5EF4-FFF2-40B4-BE49-F238E27FC236}">
                <a16:creationId xmlns:a16="http://schemas.microsoft.com/office/drawing/2014/main" id="{48B8FFB1-E57E-5090-7067-379512A28105}"/>
              </a:ext>
            </a:extLst>
          </p:cNvPr>
          <p:cNvCxnSpPr>
            <a:cxnSpLocks/>
          </p:cNvCxnSpPr>
          <p:nvPr/>
        </p:nvCxnSpPr>
        <p:spPr>
          <a:xfrm flipV="1">
            <a:off x="6337904" y="1514946"/>
            <a:ext cx="0" cy="15300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F219ADB-3950-997F-D617-802F06D3F16A}"/>
              </a:ext>
            </a:extLst>
          </p:cNvPr>
          <p:cNvCxnSpPr>
            <a:cxnSpLocks/>
          </p:cNvCxnSpPr>
          <p:nvPr/>
        </p:nvCxnSpPr>
        <p:spPr>
          <a:xfrm>
            <a:off x="6275380" y="20138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4413389-C04C-C734-3EFC-B1CC70653B63}"/>
              </a:ext>
            </a:extLst>
          </p:cNvPr>
          <p:cNvCxnSpPr>
            <a:cxnSpLocks/>
          </p:cNvCxnSpPr>
          <p:nvPr/>
        </p:nvCxnSpPr>
        <p:spPr>
          <a:xfrm>
            <a:off x="6275380" y="24951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C85AFE4-EA73-FC69-0AC4-57A8299C6E6B}"/>
              </a:ext>
            </a:extLst>
          </p:cNvPr>
          <p:cNvCxnSpPr>
            <a:cxnSpLocks/>
          </p:cNvCxnSpPr>
          <p:nvPr/>
        </p:nvCxnSpPr>
        <p:spPr>
          <a:xfrm>
            <a:off x="6275380" y="22538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01058F2-6F03-735B-4CAD-F1957153D383}"/>
              </a:ext>
            </a:extLst>
          </p:cNvPr>
          <p:cNvCxnSpPr>
            <a:cxnSpLocks/>
          </p:cNvCxnSpPr>
          <p:nvPr/>
        </p:nvCxnSpPr>
        <p:spPr>
          <a:xfrm>
            <a:off x="6275380" y="27332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E4D3DC0-DE92-EB45-1585-DBF3210FB071}"/>
              </a:ext>
            </a:extLst>
          </p:cNvPr>
          <p:cNvCxnSpPr>
            <a:cxnSpLocks/>
          </p:cNvCxnSpPr>
          <p:nvPr/>
        </p:nvCxnSpPr>
        <p:spPr>
          <a:xfrm>
            <a:off x="6275380" y="176487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4646EE2-2409-3BB0-A9E0-80109C9CED0D}"/>
              </a:ext>
            </a:extLst>
          </p:cNvPr>
          <p:cNvCxnSpPr>
            <a:cxnSpLocks/>
          </p:cNvCxnSpPr>
          <p:nvPr/>
        </p:nvCxnSpPr>
        <p:spPr>
          <a:xfrm>
            <a:off x="6275380" y="15216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132C788-9D5D-8E07-5E73-FA08BE500F55}"/>
              </a:ext>
            </a:extLst>
          </p:cNvPr>
          <p:cNvSpPr txBox="1"/>
          <p:nvPr/>
        </p:nvSpPr>
        <p:spPr>
          <a:xfrm>
            <a:off x="6181411" y="192851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57" name="TextBox 56">
            <a:extLst>
              <a:ext uri="{FF2B5EF4-FFF2-40B4-BE49-F238E27FC236}">
                <a16:creationId xmlns:a16="http://schemas.microsoft.com/office/drawing/2014/main" id="{7EB72232-A258-C9CF-3163-C7E6947D9754}"/>
              </a:ext>
            </a:extLst>
          </p:cNvPr>
          <p:cNvSpPr txBox="1"/>
          <p:nvPr/>
        </p:nvSpPr>
        <p:spPr>
          <a:xfrm>
            <a:off x="6181411" y="21761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58" name="TextBox 57">
            <a:extLst>
              <a:ext uri="{FF2B5EF4-FFF2-40B4-BE49-F238E27FC236}">
                <a16:creationId xmlns:a16="http://schemas.microsoft.com/office/drawing/2014/main" id="{D0EB96D2-A835-F7B4-15EB-5F712B9EC07D}"/>
              </a:ext>
            </a:extLst>
          </p:cNvPr>
          <p:cNvSpPr txBox="1"/>
          <p:nvPr/>
        </p:nvSpPr>
        <p:spPr>
          <a:xfrm>
            <a:off x="6181411" y="24269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59" name="TextBox 58">
            <a:extLst>
              <a:ext uri="{FF2B5EF4-FFF2-40B4-BE49-F238E27FC236}">
                <a16:creationId xmlns:a16="http://schemas.microsoft.com/office/drawing/2014/main" id="{4FE2D46F-7987-EEAA-9FEA-4A90050928A8}"/>
              </a:ext>
            </a:extLst>
          </p:cNvPr>
          <p:cNvSpPr txBox="1"/>
          <p:nvPr/>
        </p:nvSpPr>
        <p:spPr>
          <a:xfrm>
            <a:off x="6181411" y="26587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C8D842DD-8556-4AF9-C98F-D3EC282F4A54}"/>
              </a:ext>
            </a:extLst>
          </p:cNvPr>
          <p:cNvSpPr txBox="1"/>
          <p:nvPr/>
        </p:nvSpPr>
        <p:spPr>
          <a:xfrm>
            <a:off x="6181411" y="28968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61" name="TextBox 60">
            <a:extLst>
              <a:ext uri="{FF2B5EF4-FFF2-40B4-BE49-F238E27FC236}">
                <a16:creationId xmlns:a16="http://schemas.microsoft.com/office/drawing/2014/main" id="{57E32DAB-0DA9-74EA-8437-512054E53FD4}"/>
              </a:ext>
            </a:extLst>
          </p:cNvPr>
          <p:cNvSpPr txBox="1"/>
          <p:nvPr/>
        </p:nvSpPr>
        <p:spPr>
          <a:xfrm rot="16200000">
            <a:off x="5182895" y="2157720"/>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scarring score</a:t>
            </a:r>
          </a:p>
        </p:txBody>
      </p:sp>
      <p:sp>
        <p:nvSpPr>
          <p:cNvPr id="63" name="Rectangle 62">
            <a:extLst>
              <a:ext uri="{FF2B5EF4-FFF2-40B4-BE49-F238E27FC236}">
                <a16:creationId xmlns:a16="http://schemas.microsoft.com/office/drawing/2014/main" id="{D1D5FA27-52CF-21E1-49C8-BE28E1504566}"/>
              </a:ext>
            </a:extLst>
          </p:cNvPr>
          <p:cNvSpPr/>
          <p:nvPr/>
        </p:nvSpPr>
        <p:spPr>
          <a:xfrm>
            <a:off x="6628444" y="2718271"/>
            <a:ext cx="174709" cy="262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4" name="Rectangle 63">
            <a:extLst>
              <a:ext uri="{FF2B5EF4-FFF2-40B4-BE49-F238E27FC236}">
                <a16:creationId xmlns:a16="http://schemas.microsoft.com/office/drawing/2014/main" id="{04BE5B54-B799-0457-7766-B951FC008C76}"/>
              </a:ext>
            </a:extLst>
          </p:cNvPr>
          <p:cNvSpPr/>
          <p:nvPr/>
        </p:nvSpPr>
        <p:spPr>
          <a:xfrm>
            <a:off x="6841169" y="2422997"/>
            <a:ext cx="174709" cy="5579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104A249E-594B-0CA8-E5EF-12DA24675E55}"/>
              </a:ext>
            </a:extLst>
          </p:cNvPr>
          <p:cNvSpPr/>
          <p:nvPr/>
        </p:nvSpPr>
        <p:spPr>
          <a:xfrm>
            <a:off x="7295194" y="2334097"/>
            <a:ext cx="174709" cy="6468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7" name="Rectangle 66">
            <a:extLst>
              <a:ext uri="{FF2B5EF4-FFF2-40B4-BE49-F238E27FC236}">
                <a16:creationId xmlns:a16="http://schemas.microsoft.com/office/drawing/2014/main" id="{848DAFA3-5736-0DEC-428B-A027572830D4}"/>
              </a:ext>
            </a:extLst>
          </p:cNvPr>
          <p:cNvSpPr/>
          <p:nvPr/>
        </p:nvSpPr>
        <p:spPr>
          <a:xfrm>
            <a:off x="7507919" y="2359496"/>
            <a:ext cx="174709" cy="6214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9" name="Rectangle 68">
            <a:extLst>
              <a:ext uri="{FF2B5EF4-FFF2-40B4-BE49-F238E27FC236}">
                <a16:creationId xmlns:a16="http://schemas.microsoft.com/office/drawing/2014/main" id="{161D7845-DE13-23A1-2606-F26DD993DE11}"/>
              </a:ext>
            </a:extLst>
          </p:cNvPr>
          <p:cNvSpPr/>
          <p:nvPr/>
        </p:nvSpPr>
        <p:spPr>
          <a:xfrm>
            <a:off x="7939719" y="2292821"/>
            <a:ext cx="174709" cy="6880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Rectangle 69">
            <a:extLst>
              <a:ext uri="{FF2B5EF4-FFF2-40B4-BE49-F238E27FC236}">
                <a16:creationId xmlns:a16="http://schemas.microsoft.com/office/drawing/2014/main" id="{240CF5D3-D317-A91B-F296-94CC6CE315F3}"/>
              </a:ext>
            </a:extLst>
          </p:cNvPr>
          <p:cNvSpPr/>
          <p:nvPr/>
        </p:nvSpPr>
        <p:spPr>
          <a:xfrm>
            <a:off x="8152444" y="2188046"/>
            <a:ext cx="174709" cy="792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EC6E6A4D-C301-2682-0C92-FA06E4A084F7}"/>
              </a:ext>
            </a:extLst>
          </p:cNvPr>
          <p:cNvSpPr/>
          <p:nvPr/>
        </p:nvSpPr>
        <p:spPr>
          <a:xfrm>
            <a:off x="8600119" y="2143597"/>
            <a:ext cx="174709" cy="8373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0866CF01-B796-791F-9339-2828CDC427A4}"/>
              </a:ext>
            </a:extLst>
          </p:cNvPr>
          <p:cNvSpPr/>
          <p:nvPr/>
        </p:nvSpPr>
        <p:spPr>
          <a:xfrm>
            <a:off x="8812844" y="1918171"/>
            <a:ext cx="174709" cy="10627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7146B237-2E0D-F4AC-2E85-035AD15EF220}"/>
              </a:ext>
            </a:extLst>
          </p:cNvPr>
          <p:cNvSpPr/>
          <p:nvPr/>
        </p:nvSpPr>
        <p:spPr>
          <a:xfrm>
            <a:off x="9263694" y="2051521"/>
            <a:ext cx="174709" cy="9293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Rectangle 75">
            <a:extLst>
              <a:ext uri="{FF2B5EF4-FFF2-40B4-BE49-F238E27FC236}">
                <a16:creationId xmlns:a16="http://schemas.microsoft.com/office/drawing/2014/main" id="{1EBA41EA-9D3D-2F6E-11B6-E3901ABFBC60}"/>
              </a:ext>
            </a:extLst>
          </p:cNvPr>
          <p:cNvSpPr/>
          <p:nvPr/>
        </p:nvSpPr>
        <p:spPr>
          <a:xfrm>
            <a:off x="9476419" y="1759421"/>
            <a:ext cx="174709" cy="1221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7" name="TextBox 76">
            <a:extLst>
              <a:ext uri="{FF2B5EF4-FFF2-40B4-BE49-F238E27FC236}">
                <a16:creationId xmlns:a16="http://schemas.microsoft.com/office/drawing/2014/main" id="{2F8E843F-89D1-F92E-A088-E14E65DF870C}"/>
              </a:ext>
            </a:extLst>
          </p:cNvPr>
          <p:cNvSpPr txBox="1"/>
          <p:nvPr/>
        </p:nvSpPr>
        <p:spPr>
          <a:xfrm>
            <a:off x="97992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&gt;36 to 48</a:t>
            </a:r>
          </a:p>
        </p:txBody>
      </p:sp>
      <p:sp>
        <p:nvSpPr>
          <p:cNvPr id="78" name="Rectangle 77">
            <a:extLst>
              <a:ext uri="{FF2B5EF4-FFF2-40B4-BE49-F238E27FC236}">
                <a16:creationId xmlns:a16="http://schemas.microsoft.com/office/drawing/2014/main" id="{BEF374D3-8798-C3B9-5059-A35EE6DC83CB}"/>
              </a:ext>
            </a:extLst>
          </p:cNvPr>
          <p:cNvSpPr/>
          <p:nvPr/>
        </p:nvSpPr>
        <p:spPr>
          <a:xfrm>
            <a:off x="9905044" y="2238847"/>
            <a:ext cx="174709" cy="7420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9" name="Rectangle 78">
            <a:extLst>
              <a:ext uri="{FF2B5EF4-FFF2-40B4-BE49-F238E27FC236}">
                <a16:creationId xmlns:a16="http://schemas.microsoft.com/office/drawing/2014/main" id="{57175E66-529C-538C-7903-3C7D71DF8C7A}"/>
              </a:ext>
            </a:extLst>
          </p:cNvPr>
          <p:cNvSpPr/>
          <p:nvPr/>
        </p:nvSpPr>
        <p:spPr>
          <a:xfrm>
            <a:off x="101177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TextBox 79">
            <a:extLst>
              <a:ext uri="{FF2B5EF4-FFF2-40B4-BE49-F238E27FC236}">
                <a16:creationId xmlns:a16="http://schemas.microsoft.com/office/drawing/2014/main" id="{1AE20ACA-0508-2456-1D48-D474CEF71E78}"/>
              </a:ext>
            </a:extLst>
          </p:cNvPr>
          <p:cNvSpPr txBox="1"/>
          <p:nvPr/>
        </p:nvSpPr>
        <p:spPr>
          <a:xfrm>
            <a:off x="10617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&gt;48</a:t>
            </a:r>
          </a:p>
        </p:txBody>
      </p:sp>
      <p:sp>
        <p:nvSpPr>
          <p:cNvPr id="81" name="Rectangle 80">
            <a:extLst>
              <a:ext uri="{FF2B5EF4-FFF2-40B4-BE49-F238E27FC236}">
                <a16:creationId xmlns:a16="http://schemas.microsoft.com/office/drawing/2014/main" id="{AA82B63E-8DD7-635D-2957-C49B93E0B840}"/>
              </a:ext>
            </a:extLst>
          </p:cNvPr>
          <p:cNvSpPr/>
          <p:nvPr/>
        </p:nvSpPr>
        <p:spPr>
          <a:xfrm>
            <a:off x="10565444" y="2264247"/>
            <a:ext cx="174709" cy="7166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2" name="Rectangle 81">
            <a:extLst>
              <a:ext uri="{FF2B5EF4-FFF2-40B4-BE49-F238E27FC236}">
                <a16:creationId xmlns:a16="http://schemas.microsoft.com/office/drawing/2014/main" id="{3D9558CF-F4AC-E373-D108-F4718193C032}"/>
              </a:ext>
            </a:extLst>
          </p:cNvPr>
          <p:cNvSpPr/>
          <p:nvPr/>
        </p:nvSpPr>
        <p:spPr>
          <a:xfrm>
            <a:off x="107781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3" name="TextBox 82">
            <a:extLst>
              <a:ext uri="{FF2B5EF4-FFF2-40B4-BE49-F238E27FC236}">
                <a16:creationId xmlns:a16="http://schemas.microsoft.com/office/drawing/2014/main" id="{4747C4D9-80A4-B007-C464-65640C3235C0}"/>
              </a:ext>
            </a:extLst>
          </p:cNvPr>
          <p:cNvSpPr txBox="1"/>
          <p:nvPr/>
        </p:nvSpPr>
        <p:spPr>
          <a:xfrm>
            <a:off x="91515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&gt;24 to 36</a:t>
            </a:r>
          </a:p>
        </p:txBody>
      </p:sp>
      <p:sp>
        <p:nvSpPr>
          <p:cNvPr id="84" name="TextBox 83">
            <a:extLst>
              <a:ext uri="{FF2B5EF4-FFF2-40B4-BE49-F238E27FC236}">
                <a16:creationId xmlns:a16="http://schemas.microsoft.com/office/drawing/2014/main" id="{A837216D-B294-895A-7FF5-053D315E837F}"/>
              </a:ext>
            </a:extLst>
          </p:cNvPr>
          <p:cNvSpPr txBox="1"/>
          <p:nvPr/>
        </p:nvSpPr>
        <p:spPr>
          <a:xfrm>
            <a:off x="71862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&gt;6 to 12</a:t>
            </a:r>
          </a:p>
        </p:txBody>
      </p:sp>
      <p:sp>
        <p:nvSpPr>
          <p:cNvPr id="85" name="TextBox 84">
            <a:extLst>
              <a:ext uri="{FF2B5EF4-FFF2-40B4-BE49-F238E27FC236}">
                <a16:creationId xmlns:a16="http://schemas.microsoft.com/office/drawing/2014/main" id="{5663745B-C903-1CB5-1235-0F97AAE06591}"/>
              </a:ext>
            </a:extLst>
          </p:cNvPr>
          <p:cNvSpPr txBox="1"/>
          <p:nvPr/>
        </p:nvSpPr>
        <p:spPr>
          <a:xfrm>
            <a:off x="78307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&gt;12 to 18</a:t>
            </a:r>
          </a:p>
        </p:txBody>
      </p:sp>
      <p:sp>
        <p:nvSpPr>
          <p:cNvPr id="86" name="TextBox 85">
            <a:extLst>
              <a:ext uri="{FF2B5EF4-FFF2-40B4-BE49-F238E27FC236}">
                <a16:creationId xmlns:a16="http://schemas.microsoft.com/office/drawing/2014/main" id="{7242075D-16C0-47DC-2F6B-DB5673C89B13}"/>
              </a:ext>
            </a:extLst>
          </p:cNvPr>
          <p:cNvSpPr txBox="1"/>
          <p:nvPr/>
        </p:nvSpPr>
        <p:spPr>
          <a:xfrm>
            <a:off x="84816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&gt;18 to 24</a:t>
            </a:r>
          </a:p>
        </p:txBody>
      </p:sp>
      <p:cxnSp>
        <p:nvCxnSpPr>
          <p:cNvPr id="52" name="Straight Connector 51">
            <a:extLst>
              <a:ext uri="{FF2B5EF4-FFF2-40B4-BE49-F238E27FC236}">
                <a16:creationId xmlns:a16="http://schemas.microsoft.com/office/drawing/2014/main" id="{C7168275-B453-81E2-55D4-261DA61EB1CE}"/>
              </a:ext>
            </a:extLst>
          </p:cNvPr>
          <p:cNvCxnSpPr>
            <a:cxnSpLocks/>
          </p:cNvCxnSpPr>
          <p:nvPr/>
        </p:nvCxnSpPr>
        <p:spPr>
          <a:xfrm>
            <a:off x="6275380" y="2980898"/>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B3B2610F-70B5-0776-BE7B-D352307D4A99}"/>
              </a:ext>
            </a:extLst>
          </p:cNvPr>
          <p:cNvSpPr txBox="1"/>
          <p:nvPr/>
        </p:nvSpPr>
        <p:spPr>
          <a:xfrm>
            <a:off x="6782471" y="1538693"/>
            <a:ext cx="40876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Males</a:t>
            </a:r>
          </a:p>
        </p:txBody>
      </p:sp>
      <p:sp>
        <p:nvSpPr>
          <p:cNvPr id="90" name="Rectangle 89">
            <a:extLst>
              <a:ext uri="{FF2B5EF4-FFF2-40B4-BE49-F238E27FC236}">
                <a16:creationId xmlns:a16="http://schemas.microsoft.com/office/drawing/2014/main" id="{3F2CE697-1532-2FB1-C2FE-7F406FC52A5F}"/>
              </a:ext>
            </a:extLst>
          </p:cNvPr>
          <p:cNvSpPr/>
          <p:nvPr/>
        </p:nvSpPr>
        <p:spPr>
          <a:xfrm>
            <a:off x="6497018" y="1566615"/>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TextBox 90">
            <a:extLst>
              <a:ext uri="{FF2B5EF4-FFF2-40B4-BE49-F238E27FC236}">
                <a16:creationId xmlns:a16="http://schemas.microsoft.com/office/drawing/2014/main" id="{31D810DC-97DD-7B0F-D044-916879A2A449}"/>
              </a:ext>
            </a:extLst>
          </p:cNvPr>
          <p:cNvSpPr txBox="1"/>
          <p:nvPr/>
        </p:nvSpPr>
        <p:spPr>
          <a:xfrm>
            <a:off x="6782471" y="1735543"/>
            <a:ext cx="58830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Females</a:t>
            </a:r>
          </a:p>
        </p:txBody>
      </p:sp>
      <p:sp>
        <p:nvSpPr>
          <p:cNvPr id="92" name="Rectangle 91">
            <a:extLst>
              <a:ext uri="{FF2B5EF4-FFF2-40B4-BE49-F238E27FC236}">
                <a16:creationId xmlns:a16="http://schemas.microsoft.com/office/drawing/2014/main" id="{DB7AA975-159E-E764-05BE-E1178C6756B9}"/>
              </a:ext>
            </a:extLst>
          </p:cNvPr>
          <p:cNvSpPr/>
          <p:nvPr/>
        </p:nvSpPr>
        <p:spPr>
          <a:xfrm>
            <a:off x="6497018" y="1763465"/>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TextBox 93">
            <a:extLst>
              <a:ext uri="{FF2B5EF4-FFF2-40B4-BE49-F238E27FC236}">
                <a16:creationId xmlns:a16="http://schemas.microsoft.com/office/drawing/2014/main" id="{CC612E72-2152-CBDD-923D-7A1E13812C2F}"/>
              </a:ext>
            </a:extLst>
          </p:cNvPr>
          <p:cNvSpPr txBox="1"/>
          <p:nvPr/>
        </p:nvSpPr>
        <p:spPr>
          <a:xfrm>
            <a:off x="8516844" y="5810809"/>
            <a:ext cx="103554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Acne duration</a:t>
            </a:r>
          </a:p>
        </p:txBody>
      </p:sp>
      <p:sp>
        <p:nvSpPr>
          <p:cNvPr id="96" name="TextBox 95">
            <a:extLst>
              <a:ext uri="{FF2B5EF4-FFF2-40B4-BE49-F238E27FC236}">
                <a16:creationId xmlns:a16="http://schemas.microsoft.com/office/drawing/2014/main" id="{21897681-A42D-BC49-1F42-823CCFD139CC}"/>
              </a:ext>
            </a:extLst>
          </p:cNvPr>
          <p:cNvSpPr txBox="1"/>
          <p:nvPr/>
        </p:nvSpPr>
        <p:spPr>
          <a:xfrm>
            <a:off x="6110879" y="468115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97" name="Straight Connector 96">
            <a:extLst>
              <a:ext uri="{FF2B5EF4-FFF2-40B4-BE49-F238E27FC236}">
                <a16:creationId xmlns:a16="http://schemas.microsoft.com/office/drawing/2014/main" id="{85487A45-2EDA-A1FB-5D56-843092DBE120}"/>
              </a:ext>
            </a:extLst>
          </p:cNvPr>
          <p:cNvCxnSpPr>
            <a:cxnSpLocks/>
          </p:cNvCxnSpPr>
          <p:nvPr/>
        </p:nvCxnSpPr>
        <p:spPr>
          <a:xfrm flipV="1">
            <a:off x="6337904" y="4042246"/>
            <a:ext cx="0" cy="16468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6D715D18-7B78-C2D6-13D1-BEF1C7C59148}"/>
              </a:ext>
            </a:extLst>
          </p:cNvPr>
          <p:cNvCxnSpPr>
            <a:cxnSpLocks/>
          </p:cNvCxnSpPr>
          <p:nvPr/>
        </p:nvCxnSpPr>
        <p:spPr>
          <a:xfrm>
            <a:off x="6275380" y="49279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A832A14-4205-397B-608E-4485110B24AB}"/>
              </a:ext>
            </a:extLst>
          </p:cNvPr>
          <p:cNvCxnSpPr>
            <a:cxnSpLocks/>
          </p:cNvCxnSpPr>
          <p:nvPr/>
        </p:nvCxnSpPr>
        <p:spPr>
          <a:xfrm>
            <a:off x="6275380" y="5281239"/>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0737F752-F7F0-9988-BE32-4E191DE5BC1C}"/>
              </a:ext>
            </a:extLst>
          </p:cNvPr>
          <p:cNvCxnSpPr>
            <a:cxnSpLocks/>
          </p:cNvCxnSpPr>
          <p:nvPr/>
        </p:nvCxnSpPr>
        <p:spPr>
          <a:xfrm>
            <a:off x="6275380" y="51011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D343B05C-E032-F458-FF6B-D6A07C1B7AEC}"/>
              </a:ext>
            </a:extLst>
          </p:cNvPr>
          <p:cNvCxnSpPr>
            <a:cxnSpLocks/>
          </p:cNvCxnSpPr>
          <p:nvPr/>
        </p:nvCxnSpPr>
        <p:spPr>
          <a:xfrm>
            <a:off x="6275380" y="54562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CBD1761F-5DA8-CD7B-600A-07C66C61550B}"/>
              </a:ext>
            </a:extLst>
          </p:cNvPr>
          <p:cNvCxnSpPr>
            <a:cxnSpLocks/>
          </p:cNvCxnSpPr>
          <p:nvPr/>
        </p:nvCxnSpPr>
        <p:spPr>
          <a:xfrm>
            <a:off x="6275380" y="475246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088B9A7E-AA35-4BD9-F814-023F2EEE3568}"/>
              </a:ext>
            </a:extLst>
          </p:cNvPr>
          <p:cNvSpPr txBox="1"/>
          <p:nvPr/>
        </p:nvSpPr>
        <p:spPr>
          <a:xfrm>
            <a:off x="6181411" y="48426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105" name="TextBox 104">
            <a:extLst>
              <a:ext uri="{FF2B5EF4-FFF2-40B4-BE49-F238E27FC236}">
                <a16:creationId xmlns:a16="http://schemas.microsoft.com/office/drawing/2014/main" id="{C6ED0CB2-CC7F-DE7B-B80C-88BDE78A9C25}"/>
              </a:ext>
            </a:extLst>
          </p:cNvPr>
          <p:cNvSpPr txBox="1"/>
          <p:nvPr/>
        </p:nvSpPr>
        <p:spPr>
          <a:xfrm>
            <a:off x="6181411" y="502349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106" name="TextBox 105">
            <a:extLst>
              <a:ext uri="{FF2B5EF4-FFF2-40B4-BE49-F238E27FC236}">
                <a16:creationId xmlns:a16="http://schemas.microsoft.com/office/drawing/2014/main" id="{53A55AAA-4BE3-D369-5480-748BF1E418EA}"/>
              </a:ext>
            </a:extLst>
          </p:cNvPr>
          <p:cNvSpPr txBox="1"/>
          <p:nvPr/>
        </p:nvSpPr>
        <p:spPr>
          <a:xfrm>
            <a:off x="6181411" y="5213102"/>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107" name="TextBox 106">
            <a:extLst>
              <a:ext uri="{FF2B5EF4-FFF2-40B4-BE49-F238E27FC236}">
                <a16:creationId xmlns:a16="http://schemas.microsoft.com/office/drawing/2014/main" id="{567BC429-11A9-5E25-0952-AD4154E72CDB}"/>
              </a:ext>
            </a:extLst>
          </p:cNvPr>
          <p:cNvSpPr txBox="1"/>
          <p:nvPr/>
        </p:nvSpPr>
        <p:spPr>
          <a:xfrm>
            <a:off x="6181411" y="538173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108" name="TextBox 107">
            <a:extLst>
              <a:ext uri="{FF2B5EF4-FFF2-40B4-BE49-F238E27FC236}">
                <a16:creationId xmlns:a16="http://schemas.microsoft.com/office/drawing/2014/main" id="{BD9B3F9E-6969-6BAA-8EF4-333690492263}"/>
              </a:ext>
            </a:extLst>
          </p:cNvPr>
          <p:cNvSpPr txBox="1"/>
          <p:nvPr/>
        </p:nvSpPr>
        <p:spPr>
          <a:xfrm>
            <a:off x="6181411" y="5540934"/>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109" name="TextBox 108">
            <a:extLst>
              <a:ext uri="{FF2B5EF4-FFF2-40B4-BE49-F238E27FC236}">
                <a16:creationId xmlns:a16="http://schemas.microsoft.com/office/drawing/2014/main" id="{CA8338FF-392A-59C2-8D14-632CA8441847}"/>
              </a:ext>
            </a:extLst>
          </p:cNvPr>
          <p:cNvSpPr txBox="1"/>
          <p:nvPr/>
        </p:nvSpPr>
        <p:spPr>
          <a:xfrm rot="16200000">
            <a:off x="5182895" y="4727547"/>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Percent of subjects</a:t>
            </a:r>
          </a:p>
        </p:txBody>
      </p:sp>
      <p:sp>
        <p:nvSpPr>
          <p:cNvPr id="120" name="TextBox 119">
            <a:extLst>
              <a:ext uri="{FF2B5EF4-FFF2-40B4-BE49-F238E27FC236}">
                <a16:creationId xmlns:a16="http://schemas.microsoft.com/office/drawing/2014/main" id="{C9FCCD91-F868-3317-98EA-2E47813F7EA6}"/>
              </a:ext>
            </a:extLst>
          </p:cNvPr>
          <p:cNvSpPr txBox="1"/>
          <p:nvPr/>
        </p:nvSpPr>
        <p:spPr>
          <a:xfrm>
            <a:off x="97755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&gt;5-10 yrs</a:t>
            </a:r>
          </a:p>
        </p:txBody>
      </p:sp>
      <p:sp>
        <p:nvSpPr>
          <p:cNvPr id="123" name="TextBox 122">
            <a:extLst>
              <a:ext uri="{FF2B5EF4-FFF2-40B4-BE49-F238E27FC236}">
                <a16:creationId xmlns:a16="http://schemas.microsoft.com/office/drawing/2014/main" id="{841D87F8-6FC8-FF11-2993-2C31C139D6E6}"/>
              </a:ext>
            </a:extLst>
          </p:cNvPr>
          <p:cNvSpPr txBox="1"/>
          <p:nvPr/>
        </p:nvSpPr>
        <p:spPr>
          <a:xfrm>
            <a:off x="10473506" y="5641005"/>
            <a:ext cx="47176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&gt;10 yrs</a:t>
            </a:r>
          </a:p>
        </p:txBody>
      </p:sp>
      <p:sp>
        <p:nvSpPr>
          <p:cNvPr id="124" name="Rectangle 123">
            <a:extLst>
              <a:ext uri="{FF2B5EF4-FFF2-40B4-BE49-F238E27FC236}">
                <a16:creationId xmlns:a16="http://schemas.microsoft.com/office/drawing/2014/main" id="{72111542-AE10-D93B-FB02-50DDC50202A6}"/>
              </a:ext>
            </a:extLst>
          </p:cNvPr>
          <p:cNvSpPr/>
          <p:nvPr/>
        </p:nvSpPr>
        <p:spPr>
          <a:xfrm>
            <a:off x="10565444" y="4416896"/>
            <a:ext cx="307823" cy="12080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TextBox 125">
            <a:extLst>
              <a:ext uri="{FF2B5EF4-FFF2-40B4-BE49-F238E27FC236}">
                <a16:creationId xmlns:a16="http://schemas.microsoft.com/office/drawing/2014/main" id="{F16A3E63-4C18-AED8-EE9C-F3C87E8528F3}"/>
              </a:ext>
            </a:extLst>
          </p:cNvPr>
          <p:cNvSpPr txBox="1"/>
          <p:nvPr/>
        </p:nvSpPr>
        <p:spPr>
          <a:xfrm>
            <a:off x="911131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&gt;3-5 yrs</a:t>
            </a:r>
          </a:p>
        </p:txBody>
      </p:sp>
      <p:cxnSp>
        <p:nvCxnSpPr>
          <p:cNvPr id="135" name="Straight Connector 134">
            <a:extLst>
              <a:ext uri="{FF2B5EF4-FFF2-40B4-BE49-F238E27FC236}">
                <a16:creationId xmlns:a16="http://schemas.microsoft.com/office/drawing/2014/main" id="{1647ECBC-CB4A-AEDB-9879-B1D9141B0FD1}"/>
              </a:ext>
            </a:extLst>
          </p:cNvPr>
          <p:cNvCxnSpPr>
            <a:cxnSpLocks/>
          </p:cNvCxnSpPr>
          <p:nvPr/>
        </p:nvCxnSpPr>
        <p:spPr>
          <a:xfrm>
            <a:off x="6275380" y="4048266"/>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362154FC-12A1-BB11-84B1-797492015EDF}"/>
              </a:ext>
            </a:extLst>
          </p:cNvPr>
          <p:cNvSpPr txBox="1"/>
          <p:nvPr/>
        </p:nvSpPr>
        <p:spPr>
          <a:xfrm>
            <a:off x="6110879" y="449801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cxnSp>
        <p:nvCxnSpPr>
          <p:cNvPr id="137" name="Straight Connector 136">
            <a:extLst>
              <a:ext uri="{FF2B5EF4-FFF2-40B4-BE49-F238E27FC236}">
                <a16:creationId xmlns:a16="http://schemas.microsoft.com/office/drawing/2014/main" id="{EEC0146E-D712-1C41-238D-A07C4E94EE79}"/>
              </a:ext>
            </a:extLst>
          </p:cNvPr>
          <p:cNvCxnSpPr>
            <a:cxnSpLocks/>
          </p:cNvCxnSpPr>
          <p:nvPr/>
        </p:nvCxnSpPr>
        <p:spPr>
          <a:xfrm>
            <a:off x="6275380" y="457495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B16B85C9-9622-DAF8-2686-7ED36A0C1D59}"/>
              </a:ext>
            </a:extLst>
          </p:cNvPr>
          <p:cNvSpPr txBox="1"/>
          <p:nvPr/>
        </p:nvSpPr>
        <p:spPr>
          <a:xfrm>
            <a:off x="6110879" y="43233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14</a:t>
            </a:r>
          </a:p>
        </p:txBody>
      </p:sp>
      <p:cxnSp>
        <p:nvCxnSpPr>
          <p:cNvPr id="139" name="Straight Connector 138">
            <a:extLst>
              <a:ext uri="{FF2B5EF4-FFF2-40B4-BE49-F238E27FC236}">
                <a16:creationId xmlns:a16="http://schemas.microsoft.com/office/drawing/2014/main" id="{A0FB2D4B-689D-9C2E-77D4-13450686DD61}"/>
              </a:ext>
            </a:extLst>
          </p:cNvPr>
          <p:cNvCxnSpPr>
            <a:cxnSpLocks/>
          </p:cNvCxnSpPr>
          <p:nvPr/>
        </p:nvCxnSpPr>
        <p:spPr>
          <a:xfrm>
            <a:off x="6275380" y="44003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AF64FAE8-F153-576C-65B0-668200C69E52}"/>
              </a:ext>
            </a:extLst>
          </p:cNvPr>
          <p:cNvSpPr txBox="1"/>
          <p:nvPr/>
        </p:nvSpPr>
        <p:spPr>
          <a:xfrm>
            <a:off x="6110879" y="41455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16</a:t>
            </a:r>
          </a:p>
        </p:txBody>
      </p:sp>
      <p:cxnSp>
        <p:nvCxnSpPr>
          <p:cNvPr id="141" name="Straight Connector 140">
            <a:extLst>
              <a:ext uri="{FF2B5EF4-FFF2-40B4-BE49-F238E27FC236}">
                <a16:creationId xmlns:a16="http://schemas.microsoft.com/office/drawing/2014/main" id="{C8A00D9A-F01C-F8E1-6B77-2C343EAA9039}"/>
              </a:ext>
            </a:extLst>
          </p:cNvPr>
          <p:cNvCxnSpPr>
            <a:cxnSpLocks/>
          </p:cNvCxnSpPr>
          <p:nvPr/>
        </p:nvCxnSpPr>
        <p:spPr>
          <a:xfrm>
            <a:off x="6275380" y="42225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8C2005A1-16C0-1821-4063-D66003C09448}"/>
              </a:ext>
            </a:extLst>
          </p:cNvPr>
          <p:cNvSpPr txBox="1"/>
          <p:nvPr/>
        </p:nvSpPr>
        <p:spPr>
          <a:xfrm>
            <a:off x="6110879" y="39804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18</a:t>
            </a:r>
          </a:p>
        </p:txBody>
      </p:sp>
      <p:sp>
        <p:nvSpPr>
          <p:cNvPr id="144" name="Rectangle 143">
            <a:extLst>
              <a:ext uri="{FF2B5EF4-FFF2-40B4-BE49-F238E27FC236}">
                <a16:creationId xmlns:a16="http://schemas.microsoft.com/office/drawing/2014/main" id="{76F2FFE2-4053-56DB-5D81-4BB09B9F272A}"/>
              </a:ext>
            </a:extLst>
          </p:cNvPr>
          <p:cNvSpPr/>
          <p:nvPr/>
        </p:nvSpPr>
        <p:spPr>
          <a:xfrm>
            <a:off x="9911394" y="4375622"/>
            <a:ext cx="307823" cy="124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5" name="Rectangle 144">
            <a:extLst>
              <a:ext uri="{FF2B5EF4-FFF2-40B4-BE49-F238E27FC236}">
                <a16:creationId xmlns:a16="http://schemas.microsoft.com/office/drawing/2014/main" id="{06EBD78E-9166-02D0-215B-AA8DB5D81651}"/>
              </a:ext>
            </a:extLst>
          </p:cNvPr>
          <p:cNvSpPr/>
          <p:nvPr/>
        </p:nvSpPr>
        <p:spPr>
          <a:xfrm>
            <a:off x="9261567" y="4413720"/>
            <a:ext cx="307823" cy="12112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8" name="TextBox 147">
            <a:extLst>
              <a:ext uri="{FF2B5EF4-FFF2-40B4-BE49-F238E27FC236}">
                <a16:creationId xmlns:a16="http://schemas.microsoft.com/office/drawing/2014/main" id="{3F7C0B12-C07C-6F10-FD49-D5C546744941}"/>
              </a:ext>
            </a:extLst>
          </p:cNvPr>
          <p:cNvSpPr txBox="1"/>
          <p:nvPr/>
        </p:nvSpPr>
        <p:spPr>
          <a:xfrm>
            <a:off x="84604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&gt;2-3 yrs</a:t>
            </a:r>
          </a:p>
        </p:txBody>
      </p:sp>
      <p:sp>
        <p:nvSpPr>
          <p:cNvPr id="149" name="Rectangle 148">
            <a:extLst>
              <a:ext uri="{FF2B5EF4-FFF2-40B4-BE49-F238E27FC236}">
                <a16:creationId xmlns:a16="http://schemas.microsoft.com/office/drawing/2014/main" id="{08ED4A46-00C9-4F5F-817B-B1A530CB1258}"/>
              </a:ext>
            </a:extLst>
          </p:cNvPr>
          <p:cNvSpPr/>
          <p:nvPr/>
        </p:nvSpPr>
        <p:spPr>
          <a:xfrm>
            <a:off x="8610692" y="4261321"/>
            <a:ext cx="307823" cy="1363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1" name="TextBox 150">
            <a:extLst>
              <a:ext uri="{FF2B5EF4-FFF2-40B4-BE49-F238E27FC236}">
                <a16:creationId xmlns:a16="http://schemas.microsoft.com/office/drawing/2014/main" id="{D4E10AC6-256E-EC1B-AA00-90E3ED8F4270}"/>
              </a:ext>
            </a:extLst>
          </p:cNvPr>
          <p:cNvSpPr txBox="1"/>
          <p:nvPr/>
        </p:nvSpPr>
        <p:spPr>
          <a:xfrm>
            <a:off x="780956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 yrs</a:t>
            </a:r>
          </a:p>
        </p:txBody>
      </p:sp>
      <p:sp>
        <p:nvSpPr>
          <p:cNvPr id="152" name="Rectangle 151">
            <a:extLst>
              <a:ext uri="{FF2B5EF4-FFF2-40B4-BE49-F238E27FC236}">
                <a16:creationId xmlns:a16="http://schemas.microsoft.com/office/drawing/2014/main" id="{C8382547-8D20-DB55-C609-F0243BB0E9FB}"/>
              </a:ext>
            </a:extLst>
          </p:cNvPr>
          <p:cNvSpPr/>
          <p:nvPr/>
        </p:nvSpPr>
        <p:spPr>
          <a:xfrm>
            <a:off x="7959817" y="4607396"/>
            <a:ext cx="307823" cy="10175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3" name="TextBox 152">
            <a:extLst>
              <a:ext uri="{FF2B5EF4-FFF2-40B4-BE49-F238E27FC236}">
                <a16:creationId xmlns:a16="http://schemas.microsoft.com/office/drawing/2014/main" id="{FD4E633E-99E6-C8F4-56E9-FFBE053A3186}"/>
              </a:ext>
            </a:extLst>
          </p:cNvPr>
          <p:cNvSpPr txBox="1"/>
          <p:nvPr/>
        </p:nvSpPr>
        <p:spPr>
          <a:xfrm>
            <a:off x="71523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6-11 mths</a:t>
            </a:r>
          </a:p>
        </p:txBody>
      </p:sp>
      <p:sp>
        <p:nvSpPr>
          <p:cNvPr id="154" name="Rectangle 153">
            <a:extLst>
              <a:ext uri="{FF2B5EF4-FFF2-40B4-BE49-F238E27FC236}">
                <a16:creationId xmlns:a16="http://schemas.microsoft.com/office/drawing/2014/main" id="{FCDF0AD7-B7E9-3BCA-3CF7-4B7027807D9E}"/>
              </a:ext>
            </a:extLst>
          </p:cNvPr>
          <p:cNvSpPr/>
          <p:nvPr/>
        </p:nvSpPr>
        <p:spPr>
          <a:xfrm>
            <a:off x="7302592" y="5216996"/>
            <a:ext cx="307823" cy="407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TextBox 154">
            <a:extLst>
              <a:ext uri="{FF2B5EF4-FFF2-40B4-BE49-F238E27FC236}">
                <a16:creationId xmlns:a16="http://schemas.microsoft.com/office/drawing/2014/main" id="{35004261-106D-F730-B32A-F33453C7AA40}"/>
              </a:ext>
            </a:extLst>
          </p:cNvPr>
          <p:cNvSpPr txBox="1"/>
          <p:nvPr/>
        </p:nvSpPr>
        <p:spPr>
          <a:xfrm>
            <a:off x="64982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 mths</a:t>
            </a:r>
          </a:p>
        </p:txBody>
      </p:sp>
      <p:sp>
        <p:nvSpPr>
          <p:cNvPr id="156" name="Rectangle 155">
            <a:extLst>
              <a:ext uri="{FF2B5EF4-FFF2-40B4-BE49-F238E27FC236}">
                <a16:creationId xmlns:a16="http://schemas.microsoft.com/office/drawing/2014/main" id="{305E4A3B-5978-98AA-04A1-AD4AD493AD8A}"/>
              </a:ext>
            </a:extLst>
          </p:cNvPr>
          <p:cNvSpPr/>
          <p:nvPr/>
        </p:nvSpPr>
        <p:spPr>
          <a:xfrm>
            <a:off x="6648542" y="5474170"/>
            <a:ext cx="307823" cy="1507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30" name="Straight Connector 129">
            <a:extLst>
              <a:ext uri="{FF2B5EF4-FFF2-40B4-BE49-F238E27FC236}">
                <a16:creationId xmlns:a16="http://schemas.microsoft.com/office/drawing/2014/main" id="{BDF28C10-9B3D-C805-283B-2FCAB1C406EE}"/>
              </a:ext>
            </a:extLst>
          </p:cNvPr>
          <p:cNvCxnSpPr>
            <a:cxnSpLocks/>
          </p:cNvCxnSpPr>
          <p:nvPr/>
        </p:nvCxnSpPr>
        <p:spPr>
          <a:xfrm>
            <a:off x="6275380" y="5624946"/>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2570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0F3B-E0D2-D2B6-2D2E-88279503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CFC5D-47F5-92E3-340D-1DFB70CC6681}"/>
              </a:ext>
            </a:extLst>
          </p:cNvPr>
          <p:cNvSpPr>
            <a:spLocks noGrp="1"/>
          </p:cNvSpPr>
          <p:nvPr>
            <p:ph type="title"/>
          </p:nvPr>
        </p:nvSpPr>
        <p:spPr/>
        <p:txBody>
          <a:bodyPr>
            <a:normAutofit/>
          </a:bodyPr>
          <a:lstStyle/>
          <a:p>
            <a:r>
              <a:rPr lang="en-GB" sz="3600" noProof="0" dirty="0"/>
              <a:t>The evolving treatment landscape in acne vulgaris</a:t>
            </a:r>
            <a:br>
              <a:rPr lang="en-GB" sz="3600" noProof="0" dirty="0"/>
            </a:br>
            <a:br>
              <a:rPr lang="en-GB" sz="3600" noProof="0" dirty="0"/>
            </a:br>
            <a:r>
              <a:rPr lang="en-GB" sz="2800" noProof="0" dirty="0"/>
              <a:t>treatments, mechanisms of action, Safety and efficacy and administration</a:t>
            </a:r>
          </a:p>
        </p:txBody>
      </p:sp>
      <p:sp>
        <p:nvSpPr>
          <p:cNvPr id="5" name="Slide Number Placeholder 4">
            <a:extLst>
              <a:ext uri="{FF2B5EF4-FFF2-40B4-BE49-F238E27FC236}">
                <a16:creationId xmlns:a16="http://schemas.microsoft.com/office/drawing/2014/main" id="{83EDB093-498C-92FA-BE5F-DCFECBAC309D}"/>
              </a:ext>
            </a:extLst>
          </p:cNvPr>
          <p:cNvSpPr>
            <a:spLocks noGrp="1"/>
          </p:cNvSpPr>
          <p:nvPr>
            <p:ph type="sldNum" sz="quarter" idx="4"/>
          </p:nvPr>
        </p:nvSpPr>
        <p:spPr/>
        <p:txBody>
          <a:bodyPr/>
          <a:lstStyle/>
          <a:p>
            <a:fld id="{FCE43C0F-8A7B-3A4B-9DB5-B3472E36E833}" type="slidenum">
              <a:rPr lang="en-GB" noProof="0" smtClean="0"/>
              <a:pPr/>
              <a:t>27</a:t>
            </a:fld>
            <a:endParaRPr lang="en-GB" noProof="0" dirty="0"/>
          </a:p>
        </p:txBody>
      </p:sp>
    </p:spTree>
    <p:extLst>
      <p:ext uri="{BB962C8B-B14F-4D97-AF65-F5344CB8AC3E}">
        <p14:creationId xmlns:p14="http://schemas.microsoft.com/office/powerpoint/2010/main" val="1032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0DE4-3259-2349-DE23-BD1DEA5D760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505D0E1-6845-1874-E7BB-D21DD8D22F53}"/>
              </a:ext>
            </a:extLst>
          </p:cNvPr>
          <p:cNvSpPr>
            <a:spLocks noGrp="1"/>
          </p:cNvSpPr>
          <p:nvPr>
            <p:ph type="title"/>
          </p:nvPr>
        </p:nvSpPr>
        <p:spPr/>
        <p:txBody>
          <a:bodyPr>
            <a:normAutofit/>
          </a:bodyPr>
          <a:lstStyle/>
          <a:p>
            <a:r>
              <a:rPr lang="en-GB" sz="2800" noProof="0" dirty="0"/>
              <a:t>Before you proceed: reflect briefly</a:t>
            </a:r>
            <a:br>
              <a:rPr lang="en-GB" sz="2800" noProof="0" dirty="0"/>
            </a:br>
            <a:br>
              <a:rPr lang="en-GB" sz="3200" noProof="0" dirty="0"/>
            </a:br>
            <a:r>
              <a:rPr lang="en-GB" sz="3200" noProof="0" dirty="0"/>
              <a:t>Are you familiar with most relevant treatments for acne vulgaris and how they target the key pathogenic factors?</a:t>
            </a:r>
            <a:endParaRPr lang="en-GB" sz="2000" noProof="0" dirty="0"/>
          </a:p>
        </p:txBody>
      </p:sp>
      <p:sp>
        <p:nvSpPr>
          <p:cNvPr id="5" name="Slide Number Placeholder 4">
            <a:extLst>
              <a:ext uri="{FF2B5EF4-FFF2-40B4-BE49-F238E27FC236}">
                <a16:creationId xmlns:a16="http://schemas.microsoft.com/office/drawing/2014/main" id="{3D0D4230-C7B2-5F03-7F93-CFACC397813D}"/>
              </a:ext>
            </a:extLst>
          </p:cNvPr>
          <p:cNvSpPr>
            <a:spLocks noGrp="1"/>
          </p:cNvSpPr>
          <p:nvPr>
            <p:ph type="sldNum" sz="quarter" idx="4"/>
          </p:nvPr>
        </p:nvSpPr>
        <p:spPr/>
        <p:txBody>
          <a:bodyPr/>
          <a:lstStyle/>
          <a:p>
            <a:fld id="{FCE43C0F-8A7B-3A4B-9DB5-B3472E36E833}" type="slidenum">
              <a:rPr lang="en-GB" noProof="0" smtClean="0"/>
              <a:pPr/>
              <a:t>28</a:t>
            </a:fld>
            <a:endParaRPr lang="en-GB" noProof="0" dirty="0"/>
          </a:p>
        </p:txBody>
      </p:sp>
    </p:spTree>
    <p:extLst>
      <p:ext uri="{BB962C8B-B14F-4D97-AF65-F5344CB8AC3E}">
        <p14:creationId xmlns:p14="http://schemas.microsoft.com/office/powerpoint/2010/main" val="40038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52BC-35F2-EB6F-3127-9D64532BA8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DBFBA-6431-B1D7-9F57-49AF865FB663}"/>
              </a:ext>
            </a:extLst>
          </p:cNvPr>
          <p:cNvSpPr>
            <a:spLocks noGrp="1"/>
          </p:cNvSpPr>
          <p:nvPr>
            <p:ph sz="quarter" idx="12"/>
          </p:nvPr>
        </p:nvSpPr>
        <p:spPr>
          <a:xfrm>
            <a:off x="620184" y="1425600"/>
            <a:ext cx="10963200" cy="4525200"/>
          </a:xfrm>
        </p:spPr>
        <p:txBody>
          <a:bodyPr>
            <a:noAutofit/>
          </a:bodyPr>
          <a:lstStyle/>
          <a:p>
            <a:r>
              <a:rPr lang="en-GB" noProof="0" dirty="0"/>
              <a:t>This micro learning focuses on </a:t>
            </a:r>
            <a:r>
              <a:rPr lang="en-GB" b="1" noProof="0" dirty="0">
                <a:solidFill>
                  <a:schemeClr val="accent1"/>
                </a:solidFill>
              </a:rPr>
              <a:t>evidence-based treatments </a:t>
            </a:r>
            <a:r>
              <a:rPr lang="en-GB" noProof="0" dirty="0"/>
              <a:t>for acne vulgaris, as supported by the latest </a:t>
            </a:r>
            <a:r>
              <a:rPr lang="en-GB" b="1" noProof="0" dirty="0">
                <a:solidFill>
                  <a:schemeClr val="accent1"/>
                </a:solidFill>
              </a:rPr>
              <a:t>international guidelines </a:t>
            </a:r>
            <a:r>
              <a:rPr lang="en-GB" noProof="0" dirty="0"/>
              <a:t>(</a:t>
            </a:r>
            <a:r>
              <a:rPr lang="en-GB" noProof="0" dirty="0">
                <a:solidFill>
                  <a:schemeClr val="tx2"/>
                </a:solidFill>
              </a:rPr>
              <a:t>American,</a:t>
            </a:r>
            <a:r>
              <a:rPr lang="en-GB" baseline="30000" noProof="0" dirty="0">
                <a:solidFill>
                  <a:schemeClr val="tx2"/>
                </a:solidFill>
              </a:rPr>
              <a:t>1</a:t>
            </a:r>
            <a:r>
              <a:rPr lang="en-GB" noProof="0" dirty="0">
                <a:solidFill>
                  <a:schemeClr val="tx2"/>
                </a:solidFill>
              </a:rPr>
              <a:t> UK,</a:t>
            </a:r>
            <a:r>
              <a:rPr lang="en-GB" baseline="30000" noProof="0" dirty="0">
                <a:solidFill>
                  <a:schemeClr val="tx2"/>
                </a:solidFill>
              </a:rPr>
              <a:t>2</a:t>
            </a:r>
            <a:r>
              <a:rPr lang="en-GB" noProof="0" dirty="0">
                <a:solidFill>
                  <a:schemeClr val="tx2"/>
                </a:solidFill>
              </a:rPr>
              <a:t> and European</a:t>
            </a:r>
            <a:r>
              <a:rPr lang="en-GB" baseline="30000" noProof="0" dirty="0">
                <a:solidFill>
                  <a:schemeClr val="tx2"/>
                </a:solidFill>
              </a:rPr>
              <a:t>3</a:t>
            </a:r>
            <a:r>
              <a:rPr lang="en-GB" noProof="0" dirty="0">
                <a:solidFill>
                  <a:schemeClr val="tx2"/>
                </a:solidFill>
              </a:rPr>
              <a:t>) and </a:t>
            </a:r>
            <a:r>
              <a:rPr lang="en-GB" b="1" noProof="0" dirty="0">
                <a:solidFill>
                  <a:schemeClr val="accent1"/>
                </a:solidFill>
              </a:rPr>
              <a:t>scientific data</a:t>
            </a:r>
          </a:p>
          <a:p>
            <a:r>
              <a:rPr lang="en-GB" noProof="0" dirty="0"/>
              <a:t>While these treatments are widely recognised in clinical practice, </a:t>
            </a:r>
            <a:r>
              <a:rPr lang="en-GB" b="1" noProof="0" dirty="0">
                <a:solidFill>
                  <a:schemeClr val="accent1"/>
                </a:solidFill>
              </a:rPr>
              <a:t>regulatory approval </a:t>
            </a:r>
            <a:r>
              <a:rPr lang="en-GB" noProof="0" dirty="0"/>
              <a:t>and </a:t>
            </a:r>
            <a:r>
              <a:rPr lang="en-GB" b="1" noProof="0" dirty="0">
                <a:solidFill>
                  <a:schemeClr val="accent1"/>
                </a:solidFill>
              </a:rPr>
              <a:t>market availability </a:t>
            </a:r>
            <a:r>
              <a:rPr lang="en-GB" noProof="0" dirty="0"/>
              <a:t>vary across </a:t>
            </a:r>
            <a:r>
              <a:rPr lang="en-GB" b="1" noProof="0" dirty="0">
                <a:solidFill>
                  <a:schemeClr val="accent1"/>
                </a:solidFill>
              </a:rPr>
              <a:t>countries</a:t>
            </a:r>
          </a:p>
          <a:p>
            <a:r>
              <a:rPr lang="en-GB" noProof="0" dirty="0"/>
              <a:t>The goal of this module is to offer a comprehensive overview of current evidence-based options, regardless of regional variation in approval or access</a:t>
            </a:r>
          </a:p>
        </p:txBody>
      </p:sp>
      <p:sp>
        <p:nvSpPr>
          <p:cNvPr id="3" name="Title 2">
            <a:extLst>
              <a:ext uri="{FF2B5EF4-FFF2-40B4-BE49-F238E27FC236}">
                <a16:creationId xmlns:a16="http://schemas.microsoft.com/office/drawing/2014/main" id="{C8FA385E-3C5A-5EAF-9382-20280AEC8A7C}"/>
              </a:ext>
            </a:extLst>
          </p:cNvPr>
          <p:cNvSpPr>
            <a:spLocks noGrp="1"/>
          </p:cNvSpPr>
          <p:nvPr>
            <p:ph type="title"/>
          </p:nvPr>
        </p:nvSpPr>
        <p:spPr>
          <a:xfrm>
            <a:off x="619201" y="259200"/>
            <a:ext cx="10963199" cy="864000"/>
          </a:xfrm>
        </p:spPr>
        <p:txBody>
          <a:bodyPr>
            <a:normAutofit/>
          </a:bodyPr>
          <a:lstStyle/>
          <a:p>
            <a:r>
              <a:rPr lang="en-GB" noProof="0" dirty="0"/>
              <a:t>Treatments for acne vulgaris</a:t>
            </a:r>
            <a:br>
              <a:rPr lang="en-GB" noProof="0" dirty="0"/>
            </a:br>
            <a:r>
              <a:rPr lang="en-GB" sz="2200" spc="100" noProof="0" dirty="0">
                <a:solidFill>
                  <a:schemeClr val="accent1"/>
                </a:solidFill>
              </a:rPr>
              <a:t>understanding treatment approvals and availability</a:t>
            </a:r>
          </a:p>
        </p:txBody>
      </p:sp>
      <p:sp>
        <p:nvSpPr>
          <p:cNvPr id="4" name="Slide Number Placeholder 3">
            <a:extLst>
              <a:ext uri="{FF2B5EF4-FFF2-40B4-BE49-F238E27FC236}">
                <a16:creationId xmlns:a16="http://schemas.microsoft.com/office/drawing/2014/main" id="{3593F0E4-96C3-11F3-A089-CC41E80F08A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29</a:t>
            </a:fld>
            <a:endParaRPr lang="en-GB" noProof="0" dirty="0"/>
          </a:p>
        </p:txBody>
      </p:sp>
      <p:sp>
        <p:nvSpPr>
          <p:cNvPr id="11" name="Content Placeholder 10">
            <a:extLst>
              <a:ext uri="{FF2B5EF4-FFF2-40B4-BE49-F238E27FC236}">
                <a16:creationId xmlns:a16="http://schemas.microsoft.com/office/drawing/2014/main" id="{AA648E93-556A-12E3-C366-C2A603A67837}"/>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UK, United Kingdom</a:t>
            </a:r>
            <a:endParaRPr lang="en-GB" noProof="0" dirty="0">
              <a:solidFill>
                <a:schemeClr val="tx2"/>
              </a:solidFill>
              <a:highlight>
                <a:srgbClr val="FFFF00"/>
              </a:highlight>
            </a:endParaRP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a:t>
            </a:r>
            <a:r>
              <a:rPr lang="en-GB" noProof="0" dirty="0">
                <a:solidFill>
                  <a:schemeClr val="tx2"/>
                </a:solidFill>
              </a:rPr>
              <a:t>; 2. EDF. S3-Guideline for the Treatment of Acne (Update 2016).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
        <p:nvSpPr>
          <p:cNvPr id="7" name="Rectangle: Rounded Corners 6">
            <a:extLst>
              <a:ext uri="{FF2B5EF4-FFF2-40B4-BE49-F238E27FC236}">
                <a16:creationId xmlns:a16="http://schemas.microsoft.com/office/drawing/2014/main" id="{F4CC7E84-8635-373D-C158-FEF77949F419}"/>
              </a:ext>
            </a:extLst>
          </p:cNvPr>
          <p:cNvSpPr/>
          <p:nvPr/>
        </p:nvSpPr>
        <p:spPr>
          <a:xfrm>
            <a:off x="689707" y="4221088"/>
            <a:ext cx="10447383" cy="108012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GB" sz="2400" noProof="0" dirty="0">
                <a:latin typeface="Arial" panose="020B0604020202020204" pitchFamily="34" charset="0"/>
                <a:cs typeface="Arial" panose="020B0604020202020204" pitchFamily="34" charset="0"/>
              </a:rPr>
              <a:t>Please note that local prescribing practices, reimbursement, and product availability may differ depending on national regulatory frameworks</a:t>
            </a:r>
          </a:p>
        </p:txBody>
      </p:sp>
    </p:spTree>
    <p:extLst>
      <p:ext uri="{BB962C8B-B14F-4D97-AF65-F5344CB8AC3E}">
        <p14:creationId xmlns:p14="http://schemas.microsoft.com/office/powerpoint/2010/main" val="740404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blue sign with white text&#10;&#10;Description automatically generated">
            <a:extLst>
              <a:ext uri="{FF2B5EF4-FFF2-40B4-BE49-F238E27FC236}">
                <a16:creationId xmlns:a16="http://schemas.microsoft.com/office/drawing/2014/main" id="{52722E07-FCB3-E9A1-F4CE-13B2AFCF2046}"/>
              </a:ext>
            </a:extLst>
          </p:cNvPr>
          <p:cNvPicPr>
            <a:picLocks noChangeAspect="1"/>
          </p:cNvPicPr>
          <p:nvPr/>
        </p:nvPicPr>
        <p:blipFill>
          <a:blip r:embed="rId3"/>
          <a:stretch>
            <a:fillRect/>
          </a:stretch>
        </p:blipFill>
        <p:spPr>
          <a:xfrm>
            <a:off x="7447934" y="1268522"/>
            <a:ext cx="2752522" cy="899003"/>
          </a:xfrm>
          <a:prstGeom prst="rect">
            <a:avLst/>
          </a:prstGeom>
        </p:spPr>
      </p:pic>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620184" y="1329343"/>
            <a:ext cx="10963200" cy="4835961"/>
          </a:xfrm>
        </p:spPr>
        <p:txBody>
          <a:bodyPr>
            <a:normAutofit fontScale="70000" lnSpcReduction="20000"/>
          </a:bodyPr>
          <a:lstStyle/>
          <a:p>
            <a:pPr marL="0" indent="0">
              <a:lnSpc>
                <a:spcPct val="110000"/>
              </a:lnSpc>
              <a:spcBef>
                <a:spcPts val="600"/>
              </a:spcBef>
              <a:buNone/>
            </a:pPr>
            <a:r>
              <a:rPr lang="en-GB" sz="2300" b="1" noProof="0" dirty="0">
                <a:latin typeface="Arial" panose="020B0604020202020204" pitchFamily="34" charset="0"/>
              </a:rPr>
              <a:t>This programme is developed by DERMATOLOGY </a:t>
            </a:r>
            <a:br>
              <a:rPr lang="en-GB" sz="2300" b="1" noProof="0" dirty="0">
                <a:latin typeface="Arial" panose="020B0604020202020204" pitchFamily="34" charset="0"/>
              </a:rPr>
            </a:br>
            <a:r>
              <a:rPr lang="en-GB" sz="2300" b="1" noProof="0" dirty="0">
                <a:latin typeface="Arial" panose="020B0604020202020204" pitchFamily="34" charset="0"/>
              </a:rPr>
              <a:t>CONNECT, an international group of experts in the field </a:t>
            </a:r>
            <a:br>
              <a:rPr lang="en-GB" sz="2300" b="1" noProof="0" dirty="0">
                <a:latin typeface="Arial" panose="020B0604020202020204" pitchFamily="34" charset="0"/>
              </a:rPr>
            </a:br>
            <a:r>
              <a:rPr lang="en-GB" sz="2300" b="1" noProof="0" dirty="0">
                <a:latin typeface="Arial" panose="020B0604020202020204" pitchFamily="34" charset="0"/>
              </a:rPr>
              <a:t>of dermatology</a:t>
            </a:r>
            <a:r>
              <a:rPr lang="en-GB" sz="2300" b="1" noProof="0" dirty="0"/>
              <a:t>.</a:t>
            </a:r>
            <a:endParaRPr lang="en-GB" sz="2300" b="1" noProof="0" dirty="0">
              <a:latin typeface="Arial" panose="020B0604020202020204" pitchFamily="34" charset="0"/>
            </a:endParaRPr>
          </a:p>
          <a:p>
            <a:pPr marL="0" indent="0">
              <a:lnSpc>
                <a:spcPct val="110000"/>
              </a:lnSpc>
              <a:spcBef>
                <a:spcPts val="600"/>
              </a:spcBef>
              <a:buNone/>
            </a:pPr>
            <a:endParaRPr lang="en-GB" noProof="0" dirty="0">
              <a:latin typeface="Arial" panose="020B0604020202020204" pitchFamily="34" charset="0"/>
            </a:endParaRPr>
          </a:p>
          <a:p>
            <a:pPr marL="0" indent="0">
              <a:lnSpc>
                <a:spcPct val="110000"/>
              </a:lnSpc>
              <a:spcBef>
                <a:spcPts val="600"/>
              </a:spcBef>
              <a:buNone/>
            </a:pPr>
            <a:r>
              <a:rPr lang="en-GB" sz="2300" b="1" noProof="0" dirty="0">
                <a:solidFill>
                  <a:schemeClr val="accent1"/>
                </a:solidFill>
                <a:latin typeface="Arial" panose="020B0604020202020204" pitchFamily="34" charset="0"/>
              </a:rPr>
              <a:t>Acknowledgement and disclosures</a:t>
            </a:r>
          </a:p>
          <a:p>
            <a:pPr marL="0" indent="0">
              <a:buNone/>
            </a:pPr>
            <a:r>
              <a:rPr lang="en-GB" sz="2300" noProof="0" dirty="0">
                <a:latin typeface="Arial" panose="020B0604020202020204" pitchFamily="34" charset="0"/>
              </a:rPr>
              <a:t>This DERMATOLOGY CONNECT programme is supported through an independent educational grant from Glenmark Pharmaceuticals. The programme is therefore independent, the content is not influenced by the supporter and is under the sole responsibility of the experts.</a:t>
            </a:r>
          </a:p>
          <a:p>
            <a:pPr marL="0" indent="0">
              <a:buNone/>
            </a:pPr>
            <a:r>
              <a:rPr lang="en-GB" sz="2300" b="1" noProof="0" dirty="0">
                <a:latin typeface="Arial" panose="020B0604020202020204" pitchFamily="34" charset="0"/>
              </a:rPr>
              <a:t>Please note:</a:t>
            </a:r>
            <a:r>
              <a:rPr lang="en-GB" sz="2300" noProof="0" dirty="0">
                <a:latin typeface="Arial" panose="020B0604020202020204" pitchFamily="34" charset="0"/>
              </a:rPr>
              <a:t> </a:t>
            </a:r>
          </a:p>
          <a:p>
            <a:r>
              <a:rPr lang="en-GB" sz="2300" noProof="0" dirty="0">
                <a:latin typeface="Arial" panose="020B0604020202020204" pitchFamily="34" charset="0"/>
              </a:rPr>
              <a:t>This educational programme is intended for healthcare professionals only</a:t>
            </a:r>
          </a:p>
          <a:p>
            <a:r>
              <a:rPr lang="en-GB" sz="2300" noProof="0" dirty="0">
                <a:latin typeface="Arial" panose="020B0604020202020204" pitchFamily="34" charset="0"/>
              </a:rPr>
              <a:t>The views </a:t>
            </a:r>
            <a:r>
              <a:rPr lang="en-GB" sz="2300" noProof="0" dirty="0"/>
              <a:t>expressed within this programme are the personal opinions of the experts.  They do not necessarily represent the views of the experts’ academic institutions, organisations, or other group or individual </a:t>
            </a:r>
          </a:p>
          <a:p>
            <a:pPr marL="0" indent="0">
              <a:buNone/>
            </a:pPr>
            <a:r>
              <a:rPr lang="en-GB" sz="2300" noProof="0" dirty="0">
                <a:latin typeface="Arial" panose="020B0604020202020204" pitchFamily="34" charset="0"/>
              </a:rPr>
              <a:t>Expert disclosures:</a:t>
            </a:r>
          </a:p>
          <a:p>
            <a:r>
              <a:rPr lang="en-GB" sz="2300" b="1" noProof="0" dirty="0">
                <a:solidFill>
                  <a:srgbClr val="C6573B"/>
                </a:solidFill>
              </a:rPr>
              <a:t>Prof. Alison Layton</a:t>
            </a:r>
            <a:r>
              <a:rPr lang="en-GB" sz="2300" b="1" noProof="0" dirty="0">
                <a:solidFill>
                  <a:srgbClr val="C6573B"/>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Alliance, Almirall, Beiersdorf, Eligo, Galderma Pharma, Incyte, La Roche-Posay, Leo Pharma, L’Oreal, Novartis</a:t>
            </a:r>
            <a:r>
              <a:rPr lang="en-GB" sz="2300" dirty="0"/>
              <a:t> and Vakona</a:t>
            </a:r>
            <a:endParaRPr lang="en-GB" sz="2300" noProof="0" dirty="0">
              <a:latin typeface="Arial" panose="020B0604020202020204" pitchFamily="34" charset="0"/>
            </a:endParaRPr>
          </a:p>
          <a:p>
            <a:r>
              <a:rPr lang="en-GB" sz="2300" b="1" noProof="0" dirty="0">
                <a:solidFill>
                  <a:schemeClr val="accent1"/>
                </a:solidFill>
              </a:rPr>
              <a:t>Prof. Dr Falk Ochsendorf</a:t>
            </a:r>
            <a:r>
              <a:rPr lang="en-GB" sz="2300" b="1" noProof="0" dirty="0">
                <a:solidFill>
                  <a:schemeClr val="accent1"/>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t>
            </a:r>
            <a:r>
              <a:rPr lang="en-GB" sz="2300" noProof="0" dirty="0" err="1">
                <a:latin typeface="Arial" panose="020B0604020202020204" pitchFamily="34" charset="0"/>
              </a:rPr>
              <a:t>InfectoPharm</a:t>
            </a:r>
            <a:r>
              <a:rPr lang="en-GB" sz="2300" noProof="0" dirty="0">
                <a:latin typeface="Arial" panose="020B0604020202020204" pitchFamily="34" charset="0"/>
              </a:rPr>
              <a:t>, Mylan and Pierre Fabre Laboratories</a:t>
            </a:r>
          </a:p>
          <a:p>
            <a:pPr marL="0" indent="0">
              <a:lnSpc>
                <a:spcPct val="110000"/>
              </a:lnSpc>
              <a:spcBef>
                <a:spcPts val="600"/>
              </a:spcBef>
              <a:buNone/>
            </a:pPr>
            <a:endParaRPr lang="en-GB" b="1" noProof="0" dirty="0">
              <a:solidFill>
                <a:schemeClr val="accent1"/>
              </a:solidFill>
              <a:latin typeface="Arial" panose="020B0604020202020204" pitchFamily="34" charset="0"/>
            </a:endParaRP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noProof="0" dirty="0">
                <a:latin typeface="Arial" panose="020B0604020202020204" pitchFamily="34" charset="0"/>
              </a:rPr>
              <a:t>Developed by DERMATOLOGY COnnect</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latin typeface="Arial" panose="020B0604020202020204" pitchFamily="34" charset="0"/>
                <a:cs typeface="Arial" panose="020B0604020202020204" pitchFamily="34" charset="0"/>
              </a:rPr>
              <a:pPr/>
              <a:t>3</a:t>
            </a:fld>
            <a:endParaRPr lang="en-GB"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noProof="0" dirty="0">
              <a:solidFill>
                <a:srgbClr val="505050"/>
              </a:solidFill>
              <a:latin typeface="Aileron" charset="0"/>
              <a:ea typeface="Aileron" charset="0"/>
              <a:cs typeface="Aileron" charset="0"/>
            </a:endParaRPr>
          </a:p>
        </p:txBody>
      </p:sp>
    </p:spTree>
    <p:extLst>
      <p:ext uri="{BB962C8B-B14F-4D97-AF65-F5344CB8AC3E}">
        <p14:creationId xmlns:p14="http://schemas.microsoft.com/office/powerpoint/2010/main" val="14353829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4B03-2780-BCF8-721D-CE119D4FF2C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82F6A5F1-B70C-298B-66B2-72EE7BF4C843}"/>
              </a:ext>
            </a:extLst>
          </p:cNvPr>
          <p:cNvPicPr>
            <a:picLocks noChangeAspect="1"/>
          </p:cNvPicPr>
          <p:nvPr/>
        </p:nvPicPr>
        <p:blipFill>
          <a:blip r:embed="rId2"/>
          <a:stretch>
            <a:fillRect/>
          </a:stretch>
        </p:blipFill>
        <p:spPr>
          <a:xfrm>
            <a:off x="983432" y="435394"/>
            <a:ext cx="9722685" cy="5471224"/>
          </a:xfrm>
          <a:prstGeom prst="rect">
            <a:avLst/>
          </a:prstGeom>
        </p:spPr>
      </p:pic>
      <p:sp>
        <p:nvSpPr>
          <p:cNvPr id="3" name="Title 2">
            <a:extLst>
              <a:ext uri="{FF2B5EF4-FFF2-40B4-BE49-F238E27FC236}">
                <a16:creationId xmlns:a16="http://schemas.microsoft.com/office/drawing/2014/main" id="{C1E24547-0107-173D-5155-8A3C14E1F4FB}"/>
              </a:ext>
            </a:extLst>
          </p:cNvPr>
          <p:cNvSpPr>
            <a:spLocks noGrp="1"/>
          </p:cNvSpPr>
          <p:nvPr>
            <p:ph type="title"/>
          </p:nvPr>
        </p:nvSpPr>
        <p:spPr>
          <a:xfrm>
            <a:off x="619125" y="258763"/>
            <a:ext cx="11309523" cy="865187"/>
          </a:xfrm>
        </p:spPr>
        <p:txBody>
          <a:bodyPr>
            <a:normAutofit fontScale="90000"/>
          </a:bodyPr>
          <a:lstStyle/>
          <a:p>
            <a:r>
              <a:rPr lang="en-GB" noProof="0" dirty="0"/>
              <a:t>Overview of topical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0B3B9346-8A08-56EC-DC2A-2C9BAD2902C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30</a:t>
            </a:fld>
            <a:endParaRPr lang="en-GB" noProof="0" dirty="0"/>
          </a:p>
        </p:txBody>
      </p:sp>
      <p:sp>
        <p:nvSpPr>
          <p:cNvPr id="11" name="Content Placeholder 10">
            <a:extLst>
              <a:ext uri="{FF2B5EF4-FFF2-40B4-BE49-F238E27FC236}">
                <a16:creationId xmlns:a16="http://schemas.microsoft.com/office/drawing/2014/main" id="{E92B0213-774F-B13C-DB6C-357CD5814B6A}"/>
              </a:ext>
            </a:extLst>
          </p:cNvPr>
          <p:cNvSpPr>
            <a:spLocks noGrp="1"/>
          </p:cNvSpPr>
          <p:nvPr>
            <p:ph sz="quarter" idx="15"/>
          </p:nvPr>
        </p:nvSpPr>
        <p:spPr>
          <a:xfrm>
            <a:off x="620183" y="6415089"/>
            <a:ext cx="10180339" cy="365125"/>
          </a:xfrm>
        </p:spPr>
        <p:txBody>
          <a:bodyPr anchor="b" anchorCtr="0"/>
          <a:lstStyle/>
          <a:p>
            <a:endParaRPr lang="en-GB" noProof="0" dirty="0">
              <a:solidFill>
                <a:schemeClr val="tx2"/>
              </a:solidFill>
            </a:endParaRPr>
          </a:p>
          <a:p>
            <a:r>
              <a:rPr lang="en-GB" noProof="0" dirty="0">
                <a:solidFill>
                  <a:schemeClr val="tx2"/>
                </a:solidFill>
              </a:rPr>
              <a:t> </a:t>
            </a:r>
          </a:p>
          <a:p>
            <a:r>
              <a:rPr lang="en-GB" sz="1100" baseline="30000" noProof="0" dirty="0">
                <a:solidFill>
                  <a:schemeClr val="tx2"/>
                </a:solidFill>
              </a:rPr>
              <a:t>a</a:t>
            </a:r>
            <a:r>
              <a:rPr lang="en-GB" sz="1100" noProof="0" dirty="0">
                <a:solidFill>
                  <a:schemeClr val="tx2"/>
                </a:solidFill>
              </a:rPr>
              <a:t> Azelaic acid has diverse physiological activities, including </a:t>
            </a:r>
            <a:r>
              <a:rPr lang="en-GB" sz="1100" noProof="0" dirty="0" err="1">
                <a:solidFill>
                  <a:schemeClr val="tx2"/>
                </a:solidFill>
              </a:rPr>
              <a:t>antimelanogenic</a:t>
            </a:r>
            <a:r>
              <a:rPr lang="en-GB" sz="1100" noProof="0" dirty="0">
                <a:solidFill>
                  <a:schemeClr val="tx2"/>
                </a:solidFill>
              </a:rPr>
              <a:t> antioxidant effects</a:t>
            </a:r>
            <a:r>
              <a:rPr lang="en-GB" sz="1100" baseline="30000" noProof="0" dirty="0">
                <a:solidFill>
                  <a:schemeClr val="tx2"/>
                </a:solidFill>
              </a:rPr>
              <a:t>5</a:t>
            </a:r>
          </a:p>
          <a:p>
            <a:r>
              <a:rPr lang="en-GB" sz="1100" noProof="0" dirty="0">
                <a:solidFill>
                  <a:schemeClr val="tx2"/>
                </a:solidFill>
              </a:rPr>
              <a:t>1. Sutaria AH, et al. Acne Vulgaris. [Updated 2023 Aug 17]. In: StatPearls [Internet]. Treasure Island (FL): StatPearls Publishing; 2025 Jan-.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2. Hebert A, et al. JAMA Dermatol. 2020;156(6):621-630; 3. DermNet.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Reynolds RV, et al. J Am Acad Dermatol. 2024;90(5):1006.e1-1006.e30; 5. Feng X, et al. Clin Cosmet Investig Dermatol. 2024;17:2359-2371</a:t>
            </a:r>
            <a:r>
              <a:rPr lang="en-GB" sz="1100" dirty="0">
                <a:solidFill>
                  <a:schemeClr val="tx2"/>
                </a:solidFill>
              </a:rPr>
              <a:t>; 6. </a:t>
            </a:r>
            <a:r>
              <a:rPr lang="en-GB" sz="1100" dirty="0" err="1">
                <a:solidFill>
                  <a:schemeClr val="tx2"/>
                </a:solidFill>
              </a:rPr>
              <a:t>Eichenfield</a:t>
            </a:r>
            <a:r>
              <a:rPr lang="en-GB" sz="1100" dirty="0">
                <a:solidFill>
                  <a:schemeClr val="tx2"/>
                </a:solidFill>
              </a:rPr>
              <a:t> LF, et al.</a:t>
            </a:r>
            <a:r>
              <a:rPr lang="nl-NL" sz="1100" dirty="0">
                <a:solidFill>
                  <a:schemeClr val="tx2"/>
                </a:solidFill>
              </a:rPr>
              <a:t> J Drugs Dermatol. 2024 ;23(1):1278-1283.</a:t>
            </a:r>
            <a:endParaRPr lang="en-GB" sz="1100" noProof="0" dirty="0">
              <a:solidFill>
                <a:schemeClr val="tx2"/>
              </a:solidFill>
            </a:endParaRPr>
          </a:p>
        </p:txBody>
      </p:sp>
      <p:sp>
        <p:nvSpPr>
          <p:cNvPr id="2" name="Rectangle: Rounded Corners 1">
            <a:extLst>
              <a:ext uri="{FF2B5EF4-FFF2-40B4-BE49-F238E27FC236}">
                <a16:creationId xmlns:a16="http://schemas.microsoft.com/office/drawing/2014/main" id="{E8515270-7280-AC29-EA14-4CC0A47EF41A}"/>
              </a:ext>
            </a:extLst>
          </p:cNvPr>
          <p:cNvSpPr/>
          <p:nvPr/>
        </p:nvSpPr>
        <p:spPr>
          <a:xfrm>
            <a:off x="6880813" y="2161310"/>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3,4,6</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316141-1106-F1D7-E43B-039969D97332}"/>
              </a:ext>
            </a:extLst>
          </p:cNvPr>
          <p:cNvSpPr/>
          <p:nvPr/>
        </p:nvSpPr>
        <p:spPr>
          <a:xfrm>
            <a:off x="613197" y="403768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16" name="Rectangle: Rounded Corners 15">
            <a:extLst>
              <a:ext uri="{FF2B5EF4-FFF2-40B4-BE49-F238E27FC236}">
                <a16:creationId xmlns:a16="http://schemas.microsoft.com/office/drawing/2014/main" id="{8A98F265-0AB8-F0C8-3558-2608A37D82B7}"/>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AFAE8D50-B5F7-CE73-7CA6-D0EB8FA7548F}"/>
              </a:ext>
            </a:extLst>
          </p:cNvPr>
          <p:cNvSpPr/>
          <p:nvPr/>
        </p:nvSpPr>
        <p:spPr>
          <a:xfrm>
            <a:off x="620183" y="3164939"/>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retinoids</a:t>
            </a:r>
          </a:p>
        </p:txBody>
      </p:sp>
      <p:sp>
        <p:nvSpPr>
          <p:cNvPr id="55" name="Rectangle: Rounded Corners 54">
            <a:extLst>
              <a:ext uri="{FF2B5EF4-FFF2-40B4-BE49-F238E27FC236}">
                <a16:creationId xmlns:a16="http://schemas.microsoft.com/office/drawing/2014/main" id="{51D17DE7-4C4E-AAC8-FC2F-2EB7055C8B0D}"/>
              </a:ext>
            </a:extLst>
          </p:cNvPr>
          <p:cNvSpPr/>
          <p:nvPr/>
        </p:nvSpPr>
        <p:spPr>
          <a:xfrm>
            <a:off x="6880813" y="2771240"/>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56" name="Rectangle: Rounded Corners 55">
            <a:extLst>
              <a:ext uri="{FF2B5EF4-FFF2-40B4-BE49-F238E27FC236}">
                <a16:creationId xmlns:a16="http://schemas.microsoft.com/office/drawing/2014/main" id="{012AD721-3956-4FB2-348B-786904F7D806}"/>
              </a:ext>
            </a:extLst>
          </p:cNvPr>
          <p:cNvSpPr/>
          <p:nvPr/>
        </p:nvSpPr>
        <p:spPr>
          <a:xfrm>
            <a:off x="613197" y="4791402"/>
            <a:ext cx="2664296"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a:solidFill>
                  <a:schemeClr val="tx1"/>
                </a:solidFill>
                <a:latin typeface="Arial" panose="020B0604020202020204" pitchFamily="34" charset="0"/>
                <a:cs typeface="Arial" panose="020B0604020202020204" pitchFamily="34" charset="0"/>
              </a:rPr>
              <a:t>Topical anti-androgen (clascoterone)</a:t>
            </a:r>
            <a:endParaRPr lang="en-GB" sz="1400" noProof="0"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17527EE-0871-7628-54D9-56BFA22AD293}"/>
              </a:ext>
            </a:extLst>
          </p:cNvPr>
          <p:cNvSpPr/>
          <p:nvPr/>
        </p:nvSpPr>
        <p:spPr>
          <a:xfrm>
            <a:off x="6880019" y="3085597"/>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28" name="Rectangle: Rounded Corners 1">
            <a:extLst>
              <a:ext uri="{FF2B5EF4-FFF2-40B4-BE49-F238E27FC236}">
                <a16:creationId xmlns:a16="http://schemas.microsoft.com/office/drawing/2014/main" id="{6FF644B4-51EA-28B7-51C4-E4F111494D8E}"/>
              </a:ext>
            </a:extLst>
          </p:cNvPr>
          <p:cNvSpPr/>
          <p:nvPr/>
        </p:nvSpPr>
        <p:spPr>
          <a:xfrm>
            <a:off x="8041821" y="4394694"/>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3" name="Rectangle: Rounded Corners 22">
            <a:extLst>
              <a:ext uri="{FF2B5EF4-FFF2-40B4-BE49-F238E27FC236}">
                <a16:creationId xmlns:a16="http://schemas.microsoft.com/office/drawing/2014/main" id="{00C7E5B0-AF33-568D-22B4-DA4412AC5487}"/>
              </a:ext>
            </a:extLst>
          </p:cNvPr>
          <p:cNvSpPr/>
          <p:nvPr/>
        </p:nvSpPr>
        <p:spPr>
          <a:xfrm>
            <a:off x="8041821" y="56966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5" name="Rectangle: Rounded Corners 54">
            <a:extLst>
              <a:ext uri="{FF2B5EF4-FFF2-40B4-BE49-F238E27FC236}">
                <a16:creationId xmlns:a16="http://schemas.microsoft.com/office/drawing/2014/main" id="{E3449C39-6292-7368-04C0-205137CA6244}"/>
              </a:ext>
            </a:extLst>
          </p:cNvPr>
          <p:cNvSpPr/>
          <p:nvPr/>
        </p:nvSpPr>
        <p:spPr>
          <a:xfrm>
            <a:off x="8046167" y="5053041"/>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8" name="Rectangle: Rounded Corners 54">
            <a:extLst>
              <a:ext uri="{FF2B5EF4-FFF2-40B4-BE49-F238E27FC236}">
                <a16:creationId xmlns:a16="http://schemas.microsoft.com/office/drawing/2014/main" id="{CFE0344F-C91D-593A-2D85-9F845176A2D4}"/>
              </a:ext>
            </a:extLst>
          </p:cNvPr>
          <p:cNvSpPr/>
          <p:nvPr/>
        </p:nvSpPr>
        <p:spPr>
          <a:xfrm>
            <a:off x="6885159" y="33999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0" name="Rectangle: Rounded Corners 54">
            <a:extLst>
              <a:ext uri="{FF2B5EF4-FFF2-40B4-BE49-F238E27FC236}">
                <a16:creationId xmlns:a16="http://schemas.microsoft.com/office/drawing/2014/main" id="{B8EA3DDA-FB95-C2FE-7539-FC5E86CFBBFB}"/>
              </a:ext>
            </a:extLst>
          </p:cNvPr>
          <p:cNvSpPr/>
          <p:nvPr/>
        </p:nvSpPr>
        <p:spPr>
          <a:xfrm>
            <a:off x="621165" y="350786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5" name="Rectangle: Rounded Corners 22">
            <a:extLst>
              <a:ext uri="{FF2B5EF4-FFF2-40B4-BE49-F238E27FC236}">
                <a16:creationId xmlns:a16="http://schemas.microsoft.com/office/drawing/2014/main" id="{B8235A43-F29C-CD90-5A13-4F0B97192BE9}"/>
              </a:ext>
            </a:extLst>
          </p:cNvPr>
          <p:cNvSpPr/>
          <p:nvPr/>
        </p:nvSpPr>
        <p:spPr>
          <a:xfrm>
            <a:off x="8046167" y="5374529"/>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17" name="Rectangle: Rounded Corners 54">
            <a:extLst>
              <a:ext uri="{FF2B5EF4-FFF2-40B4-BE49-F238E27FC236}">
                <a16:creationId xmlns:a16="http://schemas.microsoft.com/office/drawing/2014/main" id="{7D76FDEB-B2C9-C3CA-91D3-883548A0666D}"/>
              </a:ext>
            </a:extLst>
          </p:cNvPr>
          <p:cNvSpPr/>
          <p:nvPr/>
        </p:nvSpPr>
        <p:spPr>
          <a:xfrm>
            <a:off x="8046167" y="5696654"/>
            <a:ext cx="264397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C19D058-54DE-ACF7-7F88-591A6E030966}"/>
              </a:ext>
            </a:extLst>
          </p:cNvPr>
          <p:cNvSpPr/>
          <p:nvPr/>
        </p:nvSpPr>
        <p:spPr>
          <a:xfrm>
            <a:off x="6880019" y="3714311"/>
            <a:ext cx="2659157"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anti-androgen (clascoterone)</a:t>
            </a:r>
          </a:p>
        </p:txBody>
      </p:sp>
      <p:sp>
        <p:nvSpPr>
          <p:cNvPr id="19" name="Rectangle: Rounded Corners 18">
            <a:extLst>
              <a:ext uri="{FF2B5EF4-FFF2-40B4-BE49-F238E27FC236}">
                <a16:creationId xmlns:a16="http://schemas.microsoft.com/office/drawing/2014/main" id="{2921C312-9460-F840-10E6-597C49B3F3DB}"/>
              </a:ext>
            </a:extLst>
          </p:cNvPr>
          <p:cNvSpPr/>
          <p:nvPr/>
        </p:nvSpPr>
        <p:spPr>
          <a:xfrm>
            <a:off x="3503712" y="5633651"/>
            <a:ext cx="1868400" cy="252000"/>
          </a:xfrm>
          <a:prstGeom prst="roundRect">
            <a:avLst/>
          </a:prstGeom>
          <a:solidFill>
            <a:srgbClr val="D7CB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Topical</a:t>
            </a:r>
          </a:p>
        </p:txBody>
      </p:sp>
    </p:spTree>
    <p:extLst>
      <p:ext uri="{BB962C8B-B14F-4D97-AF65-F5344CB8AC3E}">
        <p14:creationId xmlns:p14="http://schemas.microsoft.com/office/powerpoint/2010/main" val="40426673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D950-FDE5-D8F3-7C10-499EB56C304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0937C2B-7CFB-69A6-3230-F29EF4F6E85A}"/>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1" name="Rectangle: Rounded Corners 20">
            <a:extLst>
              <a:ext uri="{FF2B5EF4-FFF2-40B4-BE49-F238E27FC236}">
                <a16:creationId xmlns:a16="http://schemas.microsoft.com/office/drawing/2014/main" id="{8A1525D5-68EB-E146-E138-B376EBD76C30}"/>
              </a:ext>
            </a:extLst>
          </p:cNvPr>
          <p:cNvSpPr/>
          <p:nvPr/>
        </p:nvSpPr>
        <p:spPr>
          <a:xfrm>
            <a:off x="6880813" y="2250139"/>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54D0AA41-3097-FC6B-C6A9-1E68BF9E0EF0}"/>
              </a:ext>
            </a:extLst>
          </p:cNvPr>
          <p:cNvSpPr/>
          <p:nvPr/>
        </p:nvSpPr>
        <p:spPr>
          <a:xfrm>
            <a:off x="613197" y="364502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24" name="Rectangle: Rounded Corners 23">
            <a:extLst>
              <a:ext uri="{FF2B5EF4-FFF2-40B4-BE49-F238E27FC236}">
                <a16:creationId xmlns:a16="http://schemas.microsoft.com/office/drawing/2014/main" id="{F8AC9852-3F96-8B8A-A69D-F7DE1F91ACB5}"/>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29" name="Rectangle: Rounded Corners 1">
            <a:extLst>
              <a:ext uri="{FF2B5EF4-FFF2-40B4-BE49-F238E27FC236}">
                <a16:creationId xmlns:a16="http://schemas.microsoft.com/office/drawing/2014/main" id="{675F8B65-E34D-0A09-0A88-2B62CB02C8E2}"/>
              </a:ext>
            </a:extLst>
          </p:cNvPr>
          <p:cNvSpPr/>
          <p:nvPr/>
        </p:nvSpPr>
        <p:spPr>
          <a:xfrm>
            <a:off x="8041821" y="3962481"/>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239B902-8D19-674D-46BF-FADFC7D88E9B}"/>
              </a:ext>
            </a:extLst>
          </p:cNvPr>
          <p:cNvSpPr>
            <a:spLocks noGrp="1"/>
          </p:cNvSpPr>
          <p:nvPr>
            <p:ph type="title"/>
          </p:nvPr>
        </p:nvSpPr>
        <p:spPr>
          <a:xfrm>
            <a:off x="619125" y="258763"/>
            <a:ext cx="11453539" cy="865187"/>
          </a:xfrm>
        </p:spPr>
        <p:txBody>
          <a:bodyPr>
            <a:normAutofit fontScale="90000"/>
          </a:bodyPr>
          <a:lstStyle/>
          <a:p>
            <a:r>
              <a:rPr lang="en-GB" noProof="0" dirty="0"/>
              <a:t>Overview of systemic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B8DD720C-A11C-BFBC-ACC8-30C8C4BB458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31</a:t>
            </a:fld>
            <a:endParaRPr lang="en-GB" noProof="0" dirty="0"/>
          </a:p>
        </p:txBody>
      </p:sp>
      <p:sp>
        <p:nvSpPr>
          <p:cNvPr id="11" name="Content Placeholder 10">
            <a:extLst>
              <a:ext uri="{FF2B5EF4-FFF2-40B4-BE49-F238E27FC236}">
                <a16:creationId xmlns:a16="http://schemas.microsoft.com/office/drawing/2014/main" id="{18405A99-E0F0-E4BF-D03A-3CA7A3E4A206}"/>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1. Ganceviciene R, Zouboulis CC. J Dtsch Dermatol Ges. 2010;8 Suppl 1:S47-59; 2. Lam C, Zaenglein AL. Clin Dermatol. 2014;32(4):502-15; 3. Sutaria AH, et al. Acne Vulgaris. [Updated 2023 Aug 17]. In: StatPearls [Internet]. Treasure Island (FL): StatPearls Publishing; 2025 Jan-. Available </a:t>
            </a:r>
            <a:r>
              <a:rPr lang="en-GB" noProof="0" dirty="0">
                <a:solidFill>
                  <a:schemeClr val="tx2"/>
                </a:solidFill>
                <a:hlinkClick r:id="rId3">
                  <a:extLst>
                    <a:ext uri="{A12FA001-AC4F-418D-AE19-62706E023703}">
                      <ahyp:hlinkClr xmlns:ahyp="http://schemas.microsoft.com/office/drawing/2018/hyperlinkcolor" val="tx"/>
                    </a:ext>
                  </a:extLst>
                </a:hlinkClick>
              </a:rPr>
              <a:t>here</a:t>
            </a:r>
            <a:r>
              <a:rPr lang="en-GB" noProof="0" dirty="0">
                <a:solidFill>
                  <a:schemeClr val="tx2"/>
                </a:solidFill>
              </a:rPr>
              <a:t> (accessed June 2025); 4. Pile HD, et al. Isotretinoin. [Updated 2025 Mar 4]. In: StatPearls [Internet]. Treasure Island (FL): StatPearls Publishing; 2025 Jan-.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June 2025); 5. Reynolds RV, et al. J Am Acad Dermatol. 2024;90(5):1006.e1-1006.e30</a:t>
            </a:r>
          </a:p>
        </p:txBody>
      </p:sp>
      <p:sp>
        <p:nvSpPr>
          <p:cNvPr id="25" name="Rectangle: Rounded Corners 24">
            <a:extLst>
              <a:ext uri="{FF2B5EF4-FFF2-40B4-BE49-F238E27FC236}">
                <a16:creationId xmlns:a16="http://schemas.microsoft.com/office/drawing/2014/main" id="{7629BABA-FF75-463F-3CA5-31FBF60A0E53}"/>
              </a:ext>
            </a:extLst>
          </p:cNvPr>
          <p:cNvSpPr/>
          <p:nvPr/>
        </p:nvSpPr>
        <p:spPr>
          <a:xfrm>
            <a:off x="3503712" y="5633651"/>
            <a:ext cx="1868400" cy="252000"/>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Oral/systemic</a:t>
            </a:r>
          </a:p>
        </p:txBody>
      </p:sp>
      <p:sp>
        <p:nvSpPr>
          <p:cNvPr id="31" name="Rectangle: Rounded Corners 30">
            <a:extLst>
              <a:ext uri="{FF2B5EF4-FFF2-40B4-BE49-F238E27FC236}">
                <a16:creationId xmlns:a16="http://schemas.microsoft.com/office/drawing/2014/main" id="{D92C0121-3A52-9104-BD36-260E374DF3F4}"/>
              </a:ext>
            </a:extLst>
          </p:cNvPr>
          <p:cNvSpPr/>
          <p:nvPr/>
        </p:nvSpPr>
        <p:spPr>
          <a:xfrm>
            <a:off x="613197" y="3163129"/>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5" name="Rectangle: Rounded Corners 54">
            <a:extLst>
              <a:ext uri="{FF2B5EF4-FFF2-40B4-BE49-F238E27FC236}">
                <a16:creationId xmlns:a16="http://schemas.microsoft.com/office/drawing/2014/main" id="{BA2BCF42-A3DE-0656-6AC4-6769A58D6109}"/>
              </a:ext>
            </a:extLst>
          </p:cNvPr>
          <p:cNvSpPr/>
          <p:nvPr/>
        </p:nvSpPr>
        <p:spPr>
          <a:xfrm>
            <a:off x="6880813" y="32464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6" name="Rectangle: Rounded Corners 55">
            <a:extLst>
              <a:ext uri="{FF2B5EF4-FFF2-40B4-BE49-F238E27FC236}">
                <a16:creationId xmlns:a16="http://schemas.microsoft.com/office/drawing/2014/main" id="{40795301-3EA8-A377-C719-E0D2D00E65C3}"/>
              </a:ext>
            </a:extLst>
          </p:cNvPr>
          <p:cNvSpPr/>
          <p:nvPr/>
        </p:nvSpPr>
        <p:spPr>
          <a:xfrm>
            <a:off x="623392" y="4706871"/>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anti-androgens (spironolactone)</a:t>
            </a:r>
          </a:p>
        </p:txBody>
      </p:sp>
      <p:sp>
        <p:nvSpPr>
          <p:cNvPr id="23" name="Rectangle: Rounded Corners 22">
            <a:extLst>
              <a:ext uri="{FF2B5EF4-FFF2-40B4-BE49-F238E27FC236}">
                <a16:creationId xmlns:a16="http://schemas.microsoft.com/office/drawing/2014/main" id="{FA3A42F2-589E-A3AC-9EE6-8B2CA26A182B}"/>
              </a:ext>
            </a:extLst>
          </p:cNvPr>
          <p:cNvSpPr/>
          <p:nvPr/>
        </p:nvSpPr>
        <p:spPr>
          <a:xfrm>
            <a:off x="6880813" y="290355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0" name="Rectangle: Rounded Corners 54">
            <a:extLst>
              <a:ext uri="{FF2B5EF4-FFF2-40B4-BE49-F238E27FC236}">
                <a16:creationId xmlns:a16="http://schemas.microsoft.com/office/drawing/2014/main" id="{BD811CE4-7278-82B5-18B6-5E746CADBF42}"/>
              </a:ext>
            </a:extLst>
          </p:cNvPr>
          <p:cNvSpPr/>
          <p:nvPr/>
        </p:nvSpPr>
        <p:spPr>
          <a:xfrm>
            <a:off x="8041821" y="4968212"/>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33" name="Rectangle: Rounded Corners 22">
            <a:extLst>
              <a:ext uri="{FF2B5EF4-FFF2-40B4-BE49-F238E27FC236}">
                <a16:creationId xmlns:a16="http://schemas.microsoft.com/office/drawing/2014/main" id="{8AEFCEC6-CA20-D5E0-9729-F072C2423125}"/>
              </a:ext>
            </a:extLst>
          </p:cNvPr>
          <p:cNvSpPr/>
          <p:nvPr/>
        </p:nvSpPr>
        <p:spPr>
          <a:xfrm>
            <a:off x="8041821" y="46116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7" name="Rectangle: Rounded Corners 55">
            <a:extLst>
              <a:ext uri="{FF2B5EF4-FFF2-40B4-BE49-F238E27FC236}">
                <a16:creationId xmlns:a16="http://schemas.microsoft.com/office/drawing/2014/main" id="{8EAED722-F82B-09C9-8499-58A0205365FB}"/>
              </a:ext>
            </a:extLst>
          </p:cNvPr>
          <p:cNvSpPr/>
          <p:nvPr/>
        </p:nvSpPr>
        <p:spPr>
          <a:xfrm>
            <a:off x="623392" y="5343225"/>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Combined hormonal contraceptives</a:t>
            </a:r>
          </a:p>
        </p:txBody>
      </p:sp>
      <p:sp>
        <p:nvSpPr>
          <p:cNvPr id="8" name="Rectangle: Rounded Corners 30">
            <a:extLst>
              <a:ext uri="{FF2B5EF4-FFF2-40B4-BE49-F238E27FC236}">
                <a16:creationId xmlns:a16="http://schemas.microsoft.com/office/drawing/2014/main" id="{6708A40C-6AE2-F497-3CCF-659B9CFACF48}"/>
              </a:ext>
            </a:extLst>
          </p:cNvPr>
          <p:cNvSpPr/>
          <p:nvPr/>
        </p:nvSpPr>
        <p:spPr>
          <a:xfrm>
            <a:off x="619201" y="4379894"/>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Tree>
    <p:extLst>
      <p:ext uri="{BB962C8B-B14F-4D97-AF65-F5344CB8AC3E}">
        <p14:creationId xmlns:p14="http://schemas.microsoft.com/office/powerpoint/2010/main" val="32655745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8996-0E97-C1A3-7A78-EE63F08A47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C65600-F1CC-EF89-C893-14CD87056EA3}"/>
              </a:ext>
            </a:extLst>
          </p:cNvPr>
          <p:cNvSpPr>
            <a:spLocks noGrp="1"/>
          </p:cNvSpPr>
          <p:nvPr>
            <p:ph type="title"/>
          </p:nvPr>
        </p:nvSpPr>
        <p:spPr>
          <a:xfrm>
            <a:off x="619125" y="258763"/>
            <a:ext cx="10963275" cy="865187"/>
          </a:xfrm>
        </p:spPr>
        <p:txBody>
          <a:bodyPr>
            <a:normAutofit/>
          </a:bodyPr>
          <a:lstStyle/>
          <a:p>
            <a:r>
              <a:rPr lang="en-GB" noProof="0" dirty="0"/>
              <a:t>Topical retinoids (1/2)</a:t>
            </a:r>
            <a:br>
              <a:rPr lang="en-GB" noProof="0" dirty="0"/>
            </a:br>
            <a:r>
              <a:rPr lang="en-GB" sz="2200" spc="100" noProof="0" dirty="0">
                <a:solidFill>
                  <a:schemeClr val="accent1"/>
                </a:solidFill>
              </a:rPr>
              <a:t>Tretinoin, Adapalene, Tazarotene AND TRIFAROTENE</a:t>
            </a:r>
            <a:r>
              <a:rPr lang="en-GB" sz="2200" cap="none" spc="100" baseline="30000" noProof="0" dirty="0">
                <a:solidFill>
                  <a:schemeClr val="accent1"/>
                </a:solidFill>
              </a:rPr>
              <a:t>a</a:t>
            </a:r>
            <a:endParaRPr lang="en-GB" sz="2200" spc="100" baseline="30000" noProof="0" dirty="0">
              <a:solidFill>
                <a:schemeClr val="accent1"/>
              </a:solidFill>
            </a:endParaRPr>
          </a:p>
        </p:txBody>
      </p:sp>
      <p:sp>
        <p:nvSpPr>
          <p:cNvPr id="4" name="Slide Number Placeholder 3">
            <a:extLst>
              <a:ext uri="{FF2B5EF4-FFF2-40B4-BE49-F238E27FC236}">
                <a16:creationId xmlns:a16="http://schemas.microsoft.com/office/drawing/2014/main" id="{D07FCACB-1301-BC27-F776-405E2CEFBDA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32</a:t>
            </a:fld>
            <a:endParaRPr lang="en-GB" noProof="0" dirty="0"/>
          </a:p>
        </p:txBody>
      </p:sp>
      <p:sp>
        <p:nvSpPr>
          <p:cNvPr id="11" name="Content Placeholder 10">
            <a:extLst>
              <a:ext uri="{FF2B5EF4-FFF2-40B4-BE49-F238E27FC236}">
                <a16:creationId xmlns:a16="http://schemas.microsoft.com/office/drawing/2014/main" id="{421D4664-5157-5E7B-B457-997BD6E6132A}"/>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May vary according to country</a:t>
            </a:r>
          </a:p>
          <a:p>
            <a:r>
              <a:rPr lang="en-GB" noProof="0" dirty="0">
                <a:solidFill>
                  <a:schemeClr val="tx2"/>
                </a:solidFill>
              </a:rPr>
              <a:t>1. Baldwin H, et al. Am J Clin Dermatol. 2021;22(3):315-327; 2. Leyden J, et al. Dermatol Ther (Heidelb). 2017;7(3):293-304; 3. Tu P, et al. J Eur Acad Dermatol Venereol. 2001;15 Suppl 3:31-6; 4. Han G, et al. J Clin Aesthet Dermatol. 2020;13:E59-E65; 5. Annunziata MC, et al. Dermatol Ther (Heidelb). 2025;15(2):245-264; 6. Motamedi M, et al. J Cutan Med Surg. 2022;26(1):71-78; 7. Dreno B. Drugs. 2004;64:2389-97; 8. Zhang B, et al. Biomed Sermatol 3, 4 (2019); 9. Dessinioti C, Katsambas A. Dermatol Ther (Heidelb). 2024;14(1):31-44</a:t>
            </a:r>
          </a:p>
        </p:txBody>
      </p:sp>
      <p:sp>
        <p:nvSpPr>
          <p:cNvPr id="2" name="Content Placeholder 1">
            <a:extLst>
              <a:ext uri="{FF2B5EF4-FFF2-40B4-BE49-F238E27FC236}">
                <a16:creationId xmlns:a16="http://schemas.microsoft.com/office/drawing/2014/main" id="{708962BC-992C-FA4C-527A-5AFE00DDFC15}"/>
              </a:ext>
            </a:extLst>
          </p:cNvPr>
          <p:cNvSpPr>
            <a:spLocks noGrp="1"/>
          </p:cNvSpPr>
          <p:nvPr>
            <p:ph sz="quarter" idx="12"/>
          </p:nvPr>
        </p:nvSpPr>
        <p:spPr>
          <a:xfrm>
            <a:off x="620713" y="2996952"/>
            <a:ext cx="10963275" cy="2664296"/>
          </a:xfrm>
        </p:spPr>
        <p:txBody>
          <a:bodyPr>
            <a:normAutofit fontScale="85000" lnSpcReduction="20000"/>
          </a:bodyPr>
          <a:lstStyle/>
          <a:p>
            <a:pPr marL="0" indent="0">
              <a:lnSpc>
                <a:spcPct val="120000"/>
              </a:lnSpc>
              <a:buNone/>
            </a:pPr>
            <a:r>
              <a:rPr lang="en-GB" b="1" noProof="0" dirty="0">
                <a:solidFill>
                  <a:schemeClr val="accent1"/>
                </a:solidFill>
              </a:rPr>
              <a:t>Mode of action</a:t>
            </a:r>
          </a:p>
          <a:p>
            <a:pPr>
              <a:lnSpc>
                <a:spcPct val="120000"/>
              </a:lnSpc>
            </a:pPr>
            <a:r>
              <a:rPr lang="en-GB" noProof="0" dirty="0"/>
              <a:t>Primary: </a:t>
            </a:r>
            <a:r>
              <a:rPr lang="en-GB" b="1" noProof="0" dirty="0">
                <a:solidFill>
                  <a:schemeClr val="accent1"/>
                </a:solidFill>
              </a:rPr>
              <a:t>Desquamation &amp; normalise keratinization. </a:t>
            </a:r>
            <a:r>
              <a:rPr lang="en-GB" noProof="0" dirty="0"/>
              <a:t>Promote shedding of abnormal epithelium, altering microclimate in </a:t>
            </a:r>
            <a:r>
              <a:rPr lang="en-GB" noProof="0" dirty="0">
                <a:solidFill>
                  <a:schemeClr val="tx2"/>
                </a:solidFill>
              </a:rPr>
              <a:t>microcomedones</a:t>
            </a:r>
            <a:r>
              <a:rPr lang="en-GB" baseline="30000" noProof="0" dirty="0">
                <a:solidFill>
                  <a:schemeClr val="tx2"/>
                </a:solidFill>
              </a:rPr>
              <a:t>1,2,6</a:t>
            </a:r>
          </a:p>
          <a:p>
            <a:pPr>
              <a:lnSpc>
                <a:spcPct val="120000"/>
              </a:lnSpc>
            </a:pPr>
            <a:r>
              <a:rPr lang="en-GB" noProof="0" dirty="0">
                <a:solidFill>
                  <a:schemeClr val="tx2"/>
                </a:solidFill>
              </a:rPr>
              <a:t>Resolves mature comedones and prevents the formation of new ones</a:t>
            </a:r>
            <a:r>
              <a:rPr lang="en-GB" baseline="30000" noProof="0" dirty="0">
                <a:solidFill>
                  <a:schemeClr val="tx2"/>
                </a:solidFill>
              </a:rPr>
              <a:t>6</a:t>
            </a:r>
            <a:r>
              <a:rPr lang="en-GB" noProof="0" dirty="0">
                <a:solidFill>
                  <a:schemeClr val="tx2"/>
                </a:solidFill>
              </a:rPr>
              <a:t> </a:t>
            </a:r>
          </a:p>
          <a:p>
            <a:pPr>
              <a:lnSpc>
                <a:spcPct val="120000"/>
              </a:lnSpc>
            </a:pPr>
            <a:r>
              <a:rPr lang="en-GB" noProof="0" dirty="0">
                <a:solidFill>
                  <a:schemeClr val="tx2"/>
                </a:solidFill>
              </a:rPr>
              <a:t>Enhances the penetration and effectiveness of other topical treatments like antibiotics</a:t>
            </a:r>
            <a:r>
              <a:rPr lang="en-GB" baseline="30000" noProof="0" dirty="0">
                <a:solidFill>
                  <a:schemeClr val="tx2"/>
                </a:solidFill>
              </a:rPr>
              <a:t>7</a:t>
            </a:r>
          </a:p>
          <a:p>
            <a:pPr>
              <a:lnSpc>
                <a:spcPct val="120000"/>
              </a:lnSpc>
            </a:pPr>
            <a:r>
              <a:rPr lang="en-GB" noProof="0" dirty="0">
                <a:solidFill>
                  <a:schemeClr val="tx2"/>
                </a:solidFill>
              </a:rPr>
              <a:t>Reduces inflammation by activating TLR-2 (Toll-like receptor 2), reducing acne-related redness and swelling</a:t>
            </a:r>
            <a:r>
              <a:rPr lang="en-GB" baseline="30000" noProof="0" dirty="0">
                <a:solidFill>
                  <a:schemeClr val="tx2"/>
                </a:solidFill>
              </a:rPr>
              <a:t>8</a:t>
            </a:r>
          </a:p>
          <a:p>
            <a:pPr>
              <a:lnSpc>
                <a:spcPct val="120000"/>
              </a:lnSpc>
            </a:pPr>
            <a:r>
              <a:rPr lang="en-GB" noProof="0" dirty="0">
                <a:solidFill>
                  <a:schemeClr val="tx2"/>
                </a:solidFill>
              </a:rPr>
              <a:t>No direct antibacterial effect: Makes follicles more accessible to antimicrobials, creating synergistic effects</a:t>
            </a:r>
            <a:r>
              <a:rPr lang="en-GB" baseline="30000" noProof="0" dirty="0">
                <a:solidFill>
                  <a:schemeClr val="tx2"/>
                </a:solidFill>
              </a:rPr>
              <a:t>2,6,9</a:t>
            </a:r>
          </a:p>
        </p:txBody>
      </p:sp>
      <p:sp>
        <p:nvSpPr>
          <p:cNvPr id="17" name="Chevron 16">
            <a:extLst>
              <a:ext uri="{FF2B5EF4-FFF2-40B4-BE49-F238E27FC236}">
                <a16:creationId xmlns:a16="http://schemas.microsoft.com/office/drawing/2014/main" id="{80EF6689-33FC-2D2D-A8C6-216CC1A2624E}"/>
              </a:ext>
            </a:extLst>
          </p:cNvPr>
          <p:cNvSpPr/>
          <p:nvPr/>
        </p:nvSpPr>
        <p:spPr>
          <a:xfrm>
            <a:off x="407368"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1960s</a:t>
            </a:r>
          </a:p>
        </p:txBody>
      </p:sp>
      <p:sp>
        <p:nvSpPr>
          <p:cNvPr id="34" name="Chevron 33">
            <a:extLst>
              <a:ext uri="{FF2B5EF4-FFF2-40B4-BE49-F238E27FC236}">
                <a16:creationId xmlns:a16="http://schemas.microsoft.com/office/drawing/2014/main" id="{CFB55AE7-887D-92F4-0456-D48634015E99}"/>
              </a:ext>
            </a:extLst>
          </p:cNvPr>
          <p:cNvSpPr/>
          <p:nvPr/>
        </p:nvSpPr>
        <p:spPr>
          <a:xfrm>
            <a:off x="219210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1970s</a:t>
            </a:r>
          </a:p>
        </p:txBody>
      </p:sp>
      <p:sp>
        <p:nvSpPr>
          <p:cNvPr id="35" name="Chevron 34">
            <a:extLst>
              <a:ext uri="{FF2B5EF4-FFF2-40B4-BE49-F238E27FC236}">
                <a16:creationId xmlns:a16="http://schemas.microsoft.com/office/drawing/2014/main" id="{EC60E794-6659-4571-E726-2C4D0884D5C0}"/>
              </a:ext>
            </a:extLst>
          </p:cNvPr>
          <p:cNvSpPr/>
          <p:nvPr/>
        </p:nvSpPr>
        <p:spPr>
          <a:xfrm>
            <a:off x="3976834"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1980s</a:t>
            </a:r>
          </a:p>
        </p:txBody>
      </p:sp>
      <p:sp>
        <p:nvSpPr>
          <p:cNvPr id="36" name="Chevron 35">
            <a:extLst>
              <a:ext uri="{FF2B5EF4-FFF2-40B4-BE49-F238E27FC236}">
                <a16:creationId xmlns:a16="http://schemas.microsoft.com/office/drawing/2014/main" id="{9F2C4324-5515-90C8-5AF3-0016AB8F9CC0}"/>
              </a:ext>
            </a:extLst>
          </p:cNvPr>
          <p:cNvSpPr/>
          <p:nvPr/>
        </p:nvSpPr>
        <p:spPr>
          <a:xfrm>
            <a:off x="5761567"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1990s</a:t>
            </a:r>
          </a:p>
        </p:txBody>
      </p:sp>
      <p:sp>
        <p:nvSpPr>
          <p:cNvPr id="37" name="Chevron 36">
            <a:extLst>
              <a:ext uri="{FF2B5EF4-FFF2-40B4-BE49-F238E27FC236}">
                <a16:creationId xmlns:a16="http://schemas.microsoft.com/office/drawing/2014/main" id="{5D255B68-A19A-316A-D1E9-F4D4EE60642C}"/>
              </a:ext>
            </a:extLst>
          </p:cNvPr>
          <p:cNvSpPr/>
          <p:nvPr/>
        </p:nvSpPr>
        <p:spPr>
          <a:xfrm>
            <a:off x="7546300"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2000s</a:t>
            </a:r>
          </a:p>
        </p:txBody>
      </p:sp>
      <p:sp>
        <p:nvSpPr>
          <p:cNvPr id="38" name="Chevron 37">
            <a:extLst>
              <a:ext uri="{FF2B5EF4-FFF2-40B4-BE49-F238E27FC236}">
                <a16:creationId xmlns:a16="http://schemas.microsoft.com/office/drawing/2014/main" id="{FF2C8ADA-D813-1D29-404A-983F5E7244E6}"/>
              </a:ext>
            </a:extLst>
          </p:cNvPr>
          <p:cNvSpPr/>
          <p:nvPr/>
        </p:nvSpPr>
        <p:spPr>
          <a:xfrm>
            <a:off x="933103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2010s</a:t>
            </a:r>
          </a:p>
        </p:txBody>
      </p:sp>
      <p:sp>
        <p:nvSpPr>
          <p:cNvPr id="39" name="TextBox 38">
            <a:extLst>
              <a:ext uri="{FF2B5EF4-FFF2-40B4-BE49-F238E27FC236}">
                <a16:creationId xmlns:a16="http://schemas.microsoft.com/office/drawing/2014/main" id="{EC29AF08-75CD-55DA-E8F1-E9A99DFFC88A}"/>
              </a:ext>
            </a:extLst>
          </p:cNvPr>
          <p:cNvSpPr txBox="1"/>
          <p:nvPr/>
        </p:nvSpPr>
        <p:spPr>
          <a:xfrm>
            <a:off x="1199456" y="1779067"/>
            <a:ext cx="2178695" cy="738664"/>
          </a:xfrm>
          <a:prstGeom prst="rect">
            <a:avLst/>
          </a:prstGeom>
          <a:noFill/>
        </p:spPr>
        <p:txBody>
          <a:bodyPr wrap="square" lIns="0"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Tretinoin (retinoic acid)</a:t>
            </a:r>
            <a:r>
              <a:rPr lang="en-GB" sz="1400" b="1" baseline="30000" noProof="0" dirty="0">
                <a:solidFill>
                  <a:schemeClr val="tx2"/>
                </a:solidFill>
                <a:latin typeface="Arial" panose="020B0604020202020204" pitchFamily="34" charset="0"/>
                <a:cs typeface="Arial" panose="020B0604020202020204" pitchFamily="34" charset="0"/>
              </a:rPr>
              <a:t>1</a:t>
            </a:r>
          </a:p>
          <a:p>
            <a:pPr marL="185738" lvl="0"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Strong comedolytic effect</a:t>
            </a:r>
            <a:r>
              <a:rPr lang="en-GB" sz="1400" baseline="30000" noProof="0" dirty="0">
                <a:solidFill>
                  <a:srgbClr val="505050"/>
                </a:solidFill>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A379108A-DCC0-FD42-BD75-448CFBEA3E68}"/>
              </a:ext>
            </a:extLst>
          </p:cNvPr>
          <p:cNvSpPr txBox="1"/>
          <p:nvPr/>
        </p:nvSpPr>
        <p:spPr>
          <a:xfrm>
            <a:off x="4799856" y="1779067"/>
            <a:ext cx="1982840" cy="1384995"/>
          </a:xfrm>
          <a:prstGeom prst="rect">
            <a:avLst/>
          </a:prstGeom>
          <a:noFill/>
        </p:spPr>
        <p:txBody>
          <a:bodyPr wrap="square"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Adapalene (1996)</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Same efficacy as tretinoin, less irritating. Commonly used for acne management</a:t>
            </a:r>
            <a:r>
              <a:rPr lang="en-GB" sz="1400" baseline="30000" noProof="0" dirty="0">
                <a:solidFill>
                  <a:srgbClr val="505050"/>
                </a:solidFill>
                <a:latin typeface="Arial" panose="020B0604020202020204" pitchFamily="34" charset="0"/>
                <a:cs typeface="Arial" panose="020B0604020202020204" pitchFamily="34" charset="0"/>
              </a:rPr>
              <a:t>3</a:t>
            </a:r>
          </a:p>
        </p:txBody>
      </p:sp>
      <p:sp>
        <p:nvSpPr>
          <p:cNvPr id="41" name="TextBox 40">
            <a:extLst>
              <a:ext uri="{FF2B5EF4-FFF2-40B4-BE49-F238E27FC236}">
                <a16:creationId xmlns:a16="http://schemas.microsoft.com/office/drawing/2014/main" id="{D8E72192-AA5C-ED78-796C-A091EA6E2796}"/>
              </a:ext>
            </a:extLst>
          </p:cNvPr>
          <p:cNvSpPr txBox="1"/>
          <p:nvPr/>
        </p:nvSpPr>
        <p:spPr>
          <a:xfrm>
            <a:off x="7273940" y="1779067"/>
            <a:ext cx="1982840" cy="738664"/>
          </a:xfrm>
          <a:prstGeom prst="rect">
            <a:avLst/>
          </a:prstGeom>
          <a:no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Tazarotene</a:t>
            </a:r>
            <a:r>
              <a:rPr lang="en-GB" sz="1400" b="1" noProof="0" dirty="0">
                <a:solidFill>
                  <a:schemeClr val="tx2"/>
                </a:solidFill>
                <a:latin typeface="Arial" panose="020B0604020202020204" pitchFamily="34" charset="0"/>
                <a:cs typeface="Arial" panose="020B0604020202020204" pitchFamily="34" charset="0"/>
              </a:rPr>
              <a:t> (1997)</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Only available in some countries</a:t>
            </a:r>
            <a:r>
              <a:rPr lang="en-GB" sz="1400" baseline="30000" noProof="0" dirty="0">
                <a:solidFill>
                  <a:srgbClr val="505050"/>
                </a:solidFill>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9A9A6302-F5D1-471E-A28A-BE890B76F065}"/>
              </a:ext>
            </a:extLst>
          </p:cNvPr>
          <p:cNvSpPr txBox="1"/>
          <p:nvPr/>
        </p:nvSpPr>
        <p:spPr>
          <a:xfrm>
            <a:off x="9423813" y="1779067"/>
            <a:ext cx="2158587" cy="1384995"/>
          </a:xfrm>
          <a:prstGeom prst="rect">
            <a:avLst/>
          </a:prstGeom>
          <a:solidFill>
            <a:schemeClr val="bg1"/>
          </a:solid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Trifarotene</a:t>
            </a:r>
            <a:r>
              <a:rPr lang="en-GB" sz="1400" b="1" noProof="0" dirty="0">
                <a:solidFill>
                  <a:schemeClr val="tx2"/>
                </a:solidFill>
                <a:latin typeface="Arial" panose="020B0604020202020204" pitchFamily="34" charset="0"/>
                <a:cs typeface="Arial" panose="020B0604020202020204" pitchFamily="34" charset="0"/>
              </a:rPr>
              <a:t> (2019)</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Selectively targets retinoic acne receptor (RAR) gamma licensed for both facial AND truncal acne</a:t>
            </a:r>
            <a:r>
              <a:rPr lang="en-GB" sz="1400" baseline="30000" noProof="0" dirty="0">
                <a:solidFill>
                  <a:srgbClr val="505050"/>
                </a:solidFill>
                <a:latin typeface="Arial" panose="020B0604020202020204" pitchFamily="34" charset="0"/>
                <a:cs typeface="Arial" panose="020B0604020202020204" pitchFamily="34" charset="0"/>
              </a:rPr>
              <a:t>5</a:t>
            </a:r>
          </a:p>
        </p:txBody>
      </p:sp>
      <p:sp>
        <p:nvSpPr>
          <p:cNvPr id="43" name="Freeform 42">
            <a:extLst>
              <a:ext uri="{FF2B5EF4-FFF2-40B4-BE49-F238E27FC236}">
                <a16:creationId xmlns:a16="http://schemas.microsoft.com/office/drawing/2014/main" id="{20670BDF-8513-D17D-7794-F46CC47F94BF}"/>
              </a:ext>
            </a:extLst>
          </p:cNvPr>
          <p:cNvSpPr/>
          <p:nvPr/>
        </p:nvSpPr>
        <p:spPr>
          <a:xfrm>
            <a:off x="7024372"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4" name="Freeform 43">
            <a:extLst>
              <a:ext uri="{FF2B5EF4-FFF2-40B4-BE49-F238E27FC236}">
                <a16:creationId xmlns:a16="http://schemas.microsoft.com/office/drawing/2014/main" id="{B2D29541-F236-D1AE-C91B-10E54C953990}"/>
              </a:ext>
            </a:extLst>
          </p:cNvPr>
          <p:cNvSpPr/>
          <p:nvPr/>
        </p:nvSpPr>
        <p:spPr>
          <a:xfrm flipH="1">
            <a:off x="6515959"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13717177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3BE6-ADB8-17C5-5511-C88B392579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253B8E-51D4-D5AF-F3C8-6A787F122C13}"/>
              </a:ext>
            </a:extLst>
          </p:cNvPr>
          <p:cNvSpPr>
            <a:spLocks noGrp="1"/>
          </p:cNvSpPr>
          <p:nvPr>
            <p:ph sz="quarter" idx="12"/>
          </p:nvPr>
        </p:nvSpPr>
        <p:spPr>
          <a:xfrm>
            <a:off x="620713" y="1137543"/>
            <a:ext cx="14260263" cy="4739729"/>
          </a:xfrm>
        </p:spPr>
        <p:txBody>
          <a:bodyPr>
            <a:noAutofit/>
          </a:bodyPr>
          <a:lstStyle/>
          <a:p>
            <a:pPr marL="0" indent="0">
              <a:spcBef>
                <a:spcPts val="0"/>
              </a:spcBef>
              <a:spcAft>
                <a:spcPts val="400"/>
              </a:spcAft>
              <a:buNone/>
            </a:pPr>
            <a:r>
              <a:rPr lang="en-GB" sz="1800" b="1" noProof="0" dirty="0">
                <a:solidFill>
                  <a:schemeClr val="accent1"/>
                </a:solidFill>
              </a:rPr>
              <a:t>Clinical effects</a:t>
            </a:r>
          </a:p>
          <a:p>
            <a:pPr>
              <a:spcBef>
                <a:spcPts val="0"/>
              </a:spcBef>
              <a:spcAft>
                <a:spcPts val="400"/>
              </a:spcAft>
            </a:pPr>
            <a:r>
              <a:rPr lang="en-GB" sz="1800" noProof="0" dirty="0"/>
              <a:t>Possible acne flare in the first weeks </a:t>
            </a:r>
            <a:r>
              <a:rPr lang="en-GB" sz="1800" noProof="0" dirty="0">
                <a:solidFill>
                  <a:schemeClr val="tx2"/>
                </a:solidFill>
              </a:rPr>
              <a:t>due to increased epidermal proliferation</a:t>
            </a:r>
            <a:r>
              <a:rPr lang="en-GB" sz="1800" baseline="30000" noProof="0" dirty="0">
                <a:solidFill>
                  <a:schemeClr val="tx2"/>
                </a:solidFill>
              </a:rPr>
              <a:t>1,2</a:t>
            </a:r>
          </a:p>
          <a:p>
            <a:pPr>
              <a:spcBef>
                <a:spcPts val="0"/>
              </a:spcBef>
              <a:spcAft>
                <a:spcPts val="400"/>
              </a:spcAft>
            </a:pPr>
            <a:r>
              <a:rPr lang="en-GB" sz="1800" noProof="0" dirty="0">
                <a:solidFill>
                  <a:schemeClr val="tx2"/>
                </a:solidFill>
              </a:rPr>
              <a:t>Stimulates blood flow and collagen production,</a:t>
            </a:r>
            <a:r>
              <a:rPr lang="en-GB" sz="1800" baseline="30000" noProof="0" dirty="0">
                <a:solidFill>
                  <a:schemeClr val="tx2"/>
                </a:solidFill>
              </a:rPr>
              <a:t>3,4</a:t>
            </a:r>
            <a:r>
              <a:rPr lang="en-GB" sz="1800" noProof="0" dirty="0">
                <a:solidFill>
                  <a:schemeClr val="tx2"/>
                </a:solidFill>
              </a:rPr>
              <a:t> speeding up healing</a:t>
            </a:r>
          </a:p>
          <a:p>
            <a:pPr marL="0" indent="0">
              <a:spcBef>
                <a:spcPts val="0"/>
              </a:spcBef>
              <a:spcAft>
                <a:spcPts val="400"/>
              </a:spcAft>
              <a:buNone/>
            </a:pPr>
            <a:r>
              <a:rPr lang="en-GB" sz="1800" b="1" noProof="0" dirty="0">
                <a:solidFill>
                  <a:schemeClr val="accent1"/>
                </a:solidFill>
              </a:rPr>
              <a:t>Pharmacokinetics</a:t>
            </a:r>
          </a:p>
          <a:p>
            <a:pPr>
              <a:spcBef>
                <a:spcPts val="0"/>
              </a:spcBef>
              <a:spcAft>
                <a:spcPts val="400"/>
              </a:spcAft>
            </a:pPr>
            <a:r>
              <a:rPr lang="en-GB" sz="1800" noProof="0" dirty="0"/>
              <a:t>Minimal systemic </a:t>
            </a:r>
            <a:r>
              <a:rPr lang="en-GB" sz="1800" noProof="0" dirty="0">
                <a:solidFill>
                  <a:schemeClr val="tx2"/>
                </a:solidFill>
              </a:rPr>
              <a:t>absorption</a:t>
            </a:r>
            <a:r>
              <a:rPr lang="en-GB" sz="1800" baseline="30000" noProof="0" dirty="0">
                <a:solidFill>
                  <a:schemeClr val="tx2"/>
                </a:solidFill>
              </a:rPr>
              <a:t>5</a:t>
            </a:r>
            <a:r>
              <a:rPr lang="en-GB" sz="1800" noProof="0" dirty="0">
                <a:solidFill>
                  <a:schemeClr val="tx2"/>
                </a:solidFill>
              </a:rPr>
              <a:t> </a:t>
            </a:r>
          </a:p>
          <a:p>
            <a:pPr marL="0" indent="0">
              <a:spcBef>
                <a:spcPts val="0"/>
              </a:spcBef>
              <a:spcAft>
                <a:spcPts val="400"/>
              </a:spcAft>
              <a:buNone/>
            </a:pPr>
            <a:r>
              <a:rPr lang="en-GB" sz="1800" b="1" noProof="0" dirty="0">
                <a:solidFill>
                  <a:schemeClr val="accent1"/>
                </a:solidFill>
              </a:rPr>
              <a:t>Side effects</a:t>
            </a:r>
            <a:r>
              <a:rPr lang="en-GB" sz="1800" b="1" baseline="30000" noProof="0" dirty="0">
                <a:solidFill>
                  <a:schemeClr val="accent1"/>
                </a:solidFill>
              </a:rPr>
              <a:t>6,7</a:t>
            </a:r>
          </a:p>
          <a:p>
            <a:pPr>
              <a:spcBef>
                <a:spcPts val="0"/>
              </a:spcBef>
              <a:spcAft>
                <a:spcPts val="400"/>
              </a:spcAft>
            </a:pPr>
            <a:r>
              <a:rPr lang="en-GB" sz="1800" noProof="0" dirty="0"/>
              <a:t>Erythema, dryness, itching, stinging (varies by vehicle, skin type, frequency, and mode of application)</a:t>
            </a:r>
          </a:p>
          <a:p>
            <a:pPr>
              <a:spcBef>
                <a:spcPts val="0"/>
              </a:spcBef>
              <a:spcAft>
                <a:spcPts val="400"/>
              </a:spcAft>
            </a:pPr>
            <a:r>
              <a:rPr lang="en-GB" sz="1800" noProof="0" dirty="0"/>
              <a:t>Trifarotene receptor specific aimed to enhance tolerability</a:t>
            </a:r>
          </a:p>
          <a:p>
            <a:pPr marL="0" indent="0">
              <a:spcBef>
                <a:spcPts val="0"/>
              </a:spcBef>
              <a:spcAft>
                <a:spcPts val="400"/>
              </a:spcAft>
              <a:buNone/>
            </a:pPr>
            <a:r>
              <a:rPr lang="en-GB" sz="1800" b="1" noProof="0" dirty="0">
                <a:solidFill>
                  <a:schemeClr val="accent1"/>
                </a:solidFill>
              </a:rPr>
              <a:t>Indications</a:t>
            </a:r>
          </a:p>
          <a:p>
            <a:pPr>
              <a:spcBef>
                <a:spcPts val="0"/>
              </a:spcBef>
              <a:spcAft>
                <a:spcPts val="400"/>
              </a:spcAft>
            </a:pPr>
            <a:r>
              <a:rPr lang="en-GB" sz="1800" noProof="0" dirty="0"/>
              <a:t>Topical retinoids can be used by both males and </a:t>
            </a:r>
            <a:r>
              <a:rPr lang="en-GB" sz="1800" noProof="0" dirty="0">
                <a:solidFill>
                  <a:schemeClr val="tx2"/>
                </a:solidFill>
              </a:rPr>
              <a:t>females</a:t>
            </a:r>
            <a:r>
              <a:rPr lang="en-GB" sz="1800" baseline="30000" noProof="0" dirty="0">
                <a:solidFill>
                  <a:schemeClr val="tx2"/>
                </a:solidFill>
              </a:rPr>
              <a:t>8</a:t>
            </a:r>
          </a:p>
          <a:p>
            <a:pPr lvl="1">
              <a:spcBef>
                <a:spcPts val="0"/>
              </a:spcBef>
              <a:spcAft>
                <a:spcPts val="400"/>
              </a:spcAft>
            </a:pPr>
            <a:r>
              <a:rPr lang="en-GB" sz="1600" noProof="0" dirty="0">
                <a:solidFill>
                  <a:schemeClr val="tx2"/>
                </a:solidFill>
              </a:rPr>
              <a:t>should be avoided in pregnancy and in patients aiming to conceive</a:t>
            </a:r>
            <a:r>
              <a:rPr lang="en-GB" sz="1600" baseline="30000" noProof="0" dirty="0">
                <a:solidFill>
                  <a:schemeClr val="tx2"/>
                </a:solidFill>
              </a:rPr>
              <a:t>7</a:t>
            </a:r>
          </a:p>
          <a:p>
            <a:pPr>
              <a:spcBef>
                <a:spcPts val="0"/>
              </a:spcBef>
              <a:spcAft>
                <a:spcPts val="400"/>
              </a:spcAft>
            </a:pPr>
            <a:r>
              <a:rPr lang="en-GB" sz="1800" noProof="0" dirty="0">
                <a:solidFill>
                  <a:schemeClr val="tx2"/>
                </a:solidFill>
              </a:rPr>
              <a:t>For </a:t>
            </a:r>
            <a:r>
              <a:rPr lang="en-GB" sz="1800" noProof="0" dirty="0" err="1">
                <a:solidFill>
                  <a:schemeClr val="tx2"/>
                </a:solidFill>
              </a:rPr>
              <a:t>comedonal</a:t>
            </a:r>
            <a:r>
              <a:rPr lang="en-GB" sz="1800" noProof="0" dirty="0">
                <a:solidFill>
                  <a:schemeClr val="tx2"/>
                </a:solidFill>
              </a:rPr>
              <a:t> and mild inflammatory acne, and / or as part of maintenance therapy</a:t>
            </a:r>
            <a:r>
              <a:rPr lang="en-GB" sz="1800" baseline="30000" noProof="0" dirty="0">
                <a:solidFill>
                  <a:schemeClr val="tx2"/>
                </a:solidFill>
              </a:rPr>
              <a:t>7,9</a:t>
            </a:r>
          </a:p>
          <a:p>
            <a:pPr>
              <a:spcBef>
                <a:spcPts val="0"/>
              </a:spcBef>
              <a:spcAft>
                <a:spcPts val="400"/>
              </a:spcAft>
            </a:pPr>
            <a:r>
              <a:rPr lang="en-GB" sz="1800" noProof="0" dirty="0"/>
              <a:t>Often used in </a:t>
            </a:r>
            <a:r>
              <a:rPr lang="en-GB" sz="1800" noProof="0" dirty="0">
                <a:solidFill>
                  <a:schemeClr val="tx2"/>
                </a:solidFill>
              </a:rPr>
              <a:t>combination with benzoyl peroxide or antibiotics and can be effective for mild, </a:t>
            </a:r>
            <a:br>
              <a:rPr lang="en-GB" sz="1800" noProof="0" dirty="0">
                <a:solidFill>
                  <a:schemeClr val="tx2"/>
                </a:solidFill>
              </a:rPr>
            </a:br>
            <a:r>
              <a:rPr lang="en-GB" sz="1800" noProof="0" dirty="0">
                <a:solidFill>
                  <a:schemeClr val="tx2"/>
                </a:solidFill>
              </a:rPr>
              <a:t>moderate and severe acne</a:t>
            </a:r>
            <a:r>
              <a:rPr lang="en-GB" sz="1800" baseline="30000" noProof="0" dirty="0">
                <a:solidFill>
                  <a:schemeClr val="tx2"/>
                </a:solidFill>
              </a:rPr>
              <a:t>7</a:t>
            </a:r>
          </a:p>
        </p:txBody>
      </p:sp>
      <p:sp>
        <p:nvSpPr>
          <p:cNvPr id="3" name="Title 2">
            <a:extLst>
              <a:ext uri="{FF2B5EF4-FFF2-40B4-BE49-F238E27FC236}">
                <a16:creationId xmlns:a16="http://schemas.microsoft.com/office/drawing/2014/main" id="{44791EEC-36D4-49E7-F4F7-CC2BCC817F00}"/>
              </a:ext>
            </a:extLst>
          </p:cNvPr>
          <p:cNvSpPr>
            <a:spLocks noGrp="1"/>
          </p:cNvSpPr>
          <p:nvPr>
            <p:ph type="title"/>
          </p:nvPr>
        </p:nvSpPr>
        <p:spPr>
          <a:xfrm>
            <a:off x="619201" y="259200"/>
            <a:ext cx="10963199" cy="864000"/>
          </a:xfrm>
        </p:spPr>
        <p:txBody>
          <a:bodyPr>
            <a:normAutofit/>
          </a:bodyPr>
          <a:lstStyle/>
          <a:p>
            <a:r>
              <a:rPr lang="en-GB" noProof="0" dirty="0"/>
              <a:t>Topical retinoids (2/2)</a:t>
            </a:r>
            <a:br>
              <a:rPr lang="en-GB" noProof="0" dirty="0"/>
            </a:br>
            <a:r>
              <a:rPr lang="en-GB" sz="2200" spc="100" noProof="0" dirty="0">
                <a:solidFill>
                  <a:schemeClr val="accent1"/>
                </a:solidFill>
              </a:rPr>
              <a:t>Tretinoin, Adapalene, Tazarotene AND TRIFAROTENE </a:t>
            </a:r>
          </a:p>
        </p:txBody>
      </p:sp>
      <p:sp>
        <p:nvSpPr>
          <p:cNvPr id="4" name="Slide Number Placeholder 3">
            <a:extLst>
              <a:ext uri="{FF2B5EF4-FFF2-40B4-BE49-F238E27FC236}">
                <a16:creationId xmlns:a16="http://schemas.microsoft.com/office/drawing/2014/main" id="{7AF4C8B1-BD53-544A-C16A-14777D9C24F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33</a:t>
            </a:fld>
            <a:endParaRPr lang="en-GB" noProof="0" dirty="0"/>
          </a:p>
        </p:txBody>
      </p:sp>
      <p:sp>
        <p:nvSpPr>
          <p:cNvPr id="11" name="Content Placeholder 10">
            <a:extLst>
              <a:ext uri="{FF2B5EF4-FFF2-40B4-BE49-F238E27FC236}">
                <a16:creationId xmlns:a16="http://schemas.microsoft.com/office/drawing/2014/main" id="{BB718336-4062-8695-07E6-197AF5CB854B}"/>
              </a:ext>
            </a:extLst>
          </p:cNvPr>
          <p:cNvSpPr>
            <a:spLocks noGrp="1"/>
          </p:cNvSpPr>
          <p:nvPr>
            <p:ph sz="quarter" idx="15"/>
          </p:nvPr>
        </p:nvSpPr>
        <p:spPr>
          <a:xfrm>
            <a:off x="620183" y="6356351"/>
            <a:ext cx="10516377" cy="365125"/>
          </a:xfrm>
        </p:spPr>
        <p:txBody>
          <a:bodyPr anchor="b"/>
          <a:lstStyle/>
          <a:p>
            <a:r>
              <a:rPr lang="en-GB" sz="1100" noProof="0" dirty="0">
                <a:solidFill>
                  <a:schemeClr val="tx2"/>
                </a:solidFill>
              </a:rPr>
              <a:t>1. Del Rosso JQ, editors. J Clin Aesthet Dermatol. 2008;1:41-3; 2. Dreno B, et al. J Drugs Dermatol. 2022;21:734-740; 3. Harvard Health Publishing. Do retinoids really reduce wrinkles?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Sitohang IBS, et al. Int J Womens Dermatol. 2022;8(1):e003; 5. Chien A, et al. J Drugs Dermatol. 2018;17(12):s51-55; 6. Motamedi M, et al. J Cutan Med Surg. 2022;26(1):71-78; 7. NICE. Acne vulgaris: Topical retinoids.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8. Dermatology Advisor. Racial and Sex Differences Observed in the Efficacy of Once-Daily Tretinoin for Acne. Available </a:t>
            </a:r>
            <a:r>
              <a:rPr lang="en-GB" sz="1100" noProof="0" dirty="0">
                <a:solidFill>
                  <a:schemeClr val="tx2"/>
                </a:solidFill>
                <a:hlinkClick r:id="rId5">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9. DermNet. Topical retinoids. Available </a:t>
            </a:r>
            <a:r>
              <a:rPr lang="en-GB" sz="1100" noProof="0" dirty="0">
                <a:solidFill>
                  <a:schemeClr val="tx2"/>
                </a:solidFill>
                <a:hlinkClick r:id="rId6">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a:t>
            </a:r>
          </a:p>
          <a:p>
            <a:r>
              <a:rPr lang="en-GB" sz="1100" noProof="0" dirty="0">
                <a:solidFill>
                  <a:schemeClr val="tx2"/>
                </a:solidFill>
              </a:rPr>
              <a:t>Annunziata MC, et al. Dermatol Ther (Heidelb). 2025;15(2):245-264; </a:t>
            </a:r>
          </a:p>
        </p:txBody>
      </p:sp>
      <p:pic>
        <p:nvPicPr>
          <p:cNvPr id="5" name="Graphic 4" descr="Toothpaste">
            <a:extLst>
              <a:ext uri="{FF2B5EF4-FFF2-40B4-BE49-F238E27FC236}">
                <a16:creationId xmlns:a16="http://schemas.microsoft.com/office/drawing/2014/main" id="{75588847-2F33-AB83-2F8B-7C2E8E8587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38070653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13A9-30CA-EB1A-4CB1-741B4F1FA4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D2275-E67B-8878-5B43-E50404ABA974}"/>
              </a:ext>
            </a:extLst>
          </p:cNvPr>
          <p:cNvSpPr>
            <a:spLocks noGrp="1"/>
          </p:cNvSpPr>
          <p:nvPr>
            <p:ph sz="quarter" idx="12"/>
          </p:nvPr>
        </p:nvSpPr>
        <p:spPr>
          <a:xfrm>
            <a:off x="620713" y="1195388"/>
            <a:ext cx="10963275" cy="4746905"/>
          </a:xfrm>
        </p:spPr>
        <p:txBody>
          <a:bodyPr>
            <a:normAutofit fontScale="70000" lnSpcReduction="20000"/>
          </a:bodyPr>
          <a:lstStyle/>
          <a:p>
            <a:pPr marL="0" indent="0">
              <a:spcBef>
                <a:spcPts val="600"/>
              </a:spcBef>
              <a:buNone/>
            </a:pPr>
            <a:r>
              <a:rPr lang="en-GB" b="1" noProof="0" dirty="0">
                <a:solidFill>
                  <a:schemeClr val="accent1"/>
                </a:solidFill>
              </a:rPr>
              <a:t>History</a:t>
            </a:r>
          </a:p>
          <a:p>
            <a:pPr marL="268288" indent="-268288">
              <a:spcBef>
                <a:spcPts val="500"/>
              </a:spcBef>
            </a:pPr>
            <a:r>
              <a:rPr lang="en-GB" noProof="0" dirty="0">
                <a:solidFill>
                  <a:schemeClr val="tx2"/>
                </a:solidFill>
              </a:rPr>
              <a:t>Leading over-the-counter topical treatment</a:t>
            </a:r>
            <a:r>
              <a:rPr lang="en-GB" baseline="30000" noProof="0" dirty="0">
                <a:solidFill>
                  <a:schemeClr val="tx2"/>
                </a:solidFill>
              </a:rPr>
              <a:t>1</a:t>
            </a:r>
          </a:p>
          <a:p>
            <a:pPr marL="268288" indent="-268288">
              <a:spcBef>
                <a:spcPts val="500"/>
              </a:spcBef>
            </a:pPr>
            <a:r>
              <a:rPr lang="en-GB" noProof="0" dirty="0">
                <a:solidFill>
                  <a:schemeClr val="tx2"/>
                </a:solidFill>
              </a:rPr>
              <a:t>Widely used since the late 1970s</a:t>
            </a:r>
            <a:r>
              <a:rPr lang="en-GB" baseline="30000" noProof="0" dirty="0">
                <a:solidFill>
                  <a:schemeClr val="tx2"/>
                </a:solidFill>
              </a:rPr>
              <a:t>1</a:t>
            </a:r>
            <a:endParaRPr lang="en-GB" noProof="0" dirty="0">
              <a:solidFill>
                <a:schemeClr val="tx2"/>
              </a:solidFill>
            </a:endParaRPr>
          </a:p>
          <a:p>
            <a:pPr marL="0" indent="0">
              <a:spcBef>
                <a:spcPts val="900"/>
              </a:spcBef>
              <a:buNone/>
            </a:pPr>
            <a:r>
              <a:rPr lang="en-GB" b="1" noProof="0" dirty="0">
                <a:solidFill>
                  <a:schemeClr val="accent1"/>
                </a:solidFill>
              </a:rPr>
              <a:t>Mode of action</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Primary: Powerful </a:t>
            </a:r>
            <a:r>
              <a:rPr lang="en-GB" b="1" noProof="0" dirty="0">
                <a:solidFill>
                  <a:schemeClr val="accent1"/>
                </a:solidFill>
              </a:rPr>
              <a:t>antimicrobial</a:t>
            </a:r>
            <a:r>
              <a:rPr lang="en-GB" noProof="0" dirty="0"/>
              <a:t>: Rapidly reduces </a:t>
            </a:r>
            <a:r>
              <a:rPr lang="en-GB" i="1" noProof="0" dirty="0"/>
              <a:t>C. acnes </a:t>
            </a:r>
            <a:r>
              <a:rPr lang="en-GB" noProof="0" dirty="0"/>
              <a:t>by 90% and free fatty acids by 40% within days</a:t>
            </a:r>
          </a:p>
          <a:p>
            <a:pPr marL="268288" indent="-268288">
              <a:spcBef>
                <a:spcPts val="500"/>
              </a:spcBef>
            </a:pPr>
            <a:r>
              <a:rPr lang="en-GB" noProof="0" dirty="0"/>
              <a:t>Anti-inflammatory: Reduces oxygen free radicals, stimulates epidermal mitosis</a:t>
            </a:r>
          </a:p>
          <a:p>
            <a:pPr marL="268288" indent="-268288">
              <a:spcBef>
                <a:spcPts val="500"/>
              </a:spcBef>
            </a:pPr>
            <a:r>
              <a:rPr lang="en-GB" noProof="0" dirty="0"/>
              <a:t>Slightly comedolytic</a:t>
            </a:r>
          </a:p>
          <a:p>
            <a:pPr marL="0" indent="0">
              <a:spcBef>
                <a:spcPts val="900"/>
              </a:spcBef>
              <a:buNone/>
            </a:pPr>
            <a:r>
              <a:rPr lang="en-GB" b="1" noProof="0" dirty="0">
                <a:solidFill>
                  <a:schemeClr val="accent1"/>
                </a:solidFill>
              </a:rPr>
              <a:t>Pharmacokinetics</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Decomposes in light, rapidly metabolised to benzoic acid on skin, no systemic absorption</a:t>
            </a:r>
          </a:p>
          <a:p>
            <a:pPr marL="0" indent="0">
              <a:spcBef>
                <a:spcPts val="900"/>
              </a:spcBef>
              <a:buNone/>
            </a:pPr>
            <a:r>
              <a:rPr lang="en-GB" b="1" noProof="0" dirty="0">
                <a:solidFill>
                  <a:schemeClr val="accent1"/>
                </a:solidFill>
              </a:rPr>
              <a:t>Side effects</a:t>
            </a:r>
          </a:p>
          <a:p>
            <a:pPr marL="268288" indent="-268288">
              <a:spcBef>
                <a:spcPts val="500"/>
              </a:spcBef>
            </a:pPr>
            <a:r>
              <a:rPr lang="en-GB" noProof="0" dirty="0"/>
              <a:t>Moderate irritation, dryness, </a:t>
            </a:r>
            <a:r>
              <a:rPr lang="en-GB" noProof="0" dirty="0">
                <a:solidFill>
                  <a:schemeClr val="tx2"/>
                </a:solidFill>
              </a:rPr>
              <a:t>scaling</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Bleaches clothes, bed linen, hair</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Rare contact allergy</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Recent safety concerns</a:t>
            </a:r>
            <a:r>
              <a:rPr lang="en-GB" baseline="30000" noProof="0" dirty="0">
                <a:solidFill>
                  <a:schemeClr val="tx2"/>
                </a:solidFill>
              </a:rPr>
              <a:t>2</a:t>
            </a:r>
          </a:p>
          <a:p>
            <a:pPr marL="625475" lvl="1" indent="-268288">
              <a:spcBef>
                <a:spcPts val="500"/>
              </a:spcBef>
            </a:pPr>
            <a:r>
              <a:rPr lang="en-GB" noProof="0" dirty="0">
                <a:solidFill>
                  <a:schemeClr val="tx2"/>
                </a:solidFill>
              </a:rPr>
              <a:t>No issues when stored at correct temperature</a:t>
            </a:r>
            <a:r>
              <a:rPr lang="en-GB" baseline="30000" noProof="0" dirty="0">
                <a:solidFill>
                  <a:schemeClr val="tx2"/>
                </a:solidFill>
              </a:rPr>
              <a:t>3,4</a:t>
            </a:r>
          </a:p>
          <a:p>
            <a:pPr marL="625475" lvl="1" indent="-268288">
              <a:spcBef>
                <a:spcPts val="500"/>
              </a:spcBef>
            </a:pPr>
            <a:r>
              <a:rPr lang="en-GB" noProof="0" dirty="0">
                <a:solidFill>
                  <a:schemeClr val="tx2"/>
                </a:solidFill>
              </a:rPr>
              <a:t>The American Academy of Dermatology recommends patients to store the product at room temperature or cooler</a:t>
            </a:r>
            <a:r>
              <a:rPr lang="en-GB" baseline="30000" noProof="0" dirty="0">
                <a:solidFill>
                  <a:schemeClr val="tx2"/>
                </a:solidFill>
              </a:rPr>
              <a:t>4</a:t>
            </a:r>
          </a:p>
          <a:p>
            <a:pPr marL="0" indent="0">
              <a:spcBef>
                <a:spcPts val="900"/>
              </a:spcBef>
              <a:buNone/>
            </a:pPr>
            <a:r>
              <a:rPr lang="en-GB" b="1" noProof="0" dirty="0">
                <a:solidFill>
                  <a:schemeClr val="accent1"/>
                </a:solidFill>
              </a:rPr>
              <a:t>Indication</a:t>
            </a:r>
          </a:p>
          <a:p>
            <a:pPr marL="268288" indent="-268288">
              <a:spcBef>
                <a:spcPts val="500"/>
              </a:spcBef>
            </a:pPr>
            <a:r>
              <a:rPr lang="en-GB" noProof="0" dirty="0"/>
              <a:t>Suitable for individuals aged 12 and </a:t>
            </a:r>
            <a:r>
              <a:rPr lang="en-GB" noProof="0" dirty="0">
                <a:solidFill>
                  <a:schemeClr val="tx2"/>
                </a:solidFill>
              </a:rPr>
              <a:t>above</a:t>
            </a:r>
            <a:r>
              <a:rPr lang="en-GB" baseline="30000" noProof="0" dirty="0">
                <a:solidFill>
                  <a:schemeClr val="tx2"/>
                </a:solidFill>
              </a:rPr>
              <a:t>5</a:t>
            </a:r>
          </a:p>
          <a:p>
            <a:pPr marL="268288" indent="-268288">
              <a:spcBef>
                <a:spcPts val="500"/>
              </a:spcBef>
            </a:pPr>
            <a:r>
              <a:rPr lang="en-GB" noProof="0" dirty="0">
                <a:solidFill>
                  <a:schemeClr val="tx2"/>
                </a:solidFill>
              </a:rPr>
              <a:t>Mild inflammatory acne, part of combination therapies in moderate to severe acne</a:t>
            </a:r>
            <a:r>
              <a:rPr lang="en-GB" baseline="30000" noProof="0" dirty="0">
                <a:solidFill>
                  <a:schemeClr val="tx2"/>
                </a:solidFill>
              </a:rPr>
              <a:t>6,7</a:t>
            </a:r>
          </a:p>
        </p:txBody>
      </p:sp>
      <p:sp>
        <p:nvSpPr>
          <p:cNvPr id="3" name="Title 2">
            <a:extLst>
              <a:ext uri="{FF2B5EF4-FFF2-40B4-BE49-F238E27FC236}">
                <a16:creationId xmlns:a16="http://schemas.microsoft.com/office/drawing/2014/main" id="{501A4434-6AD6-3DFC-6D4C-CACA4BA4EF73}"/>
              </a:ext>
            </a:extLst>
          </p:cNvPr>
          <p:cNvSpPr>
            <a:spLocks noGrp="1"/>
          </p:cNvSpPr>
          <p:nvPr>
            <p:ph type="title"/>
          </p:nvPr>
        </p:nvSpPr>
        <p:spPr>
          <a:xfrm>
            <a:off x="619201" y="259200"/>
            <a:ext cx="10963199" cy="864000"/>
          </a:xfrm>
        </p:spPr>
        <p:txBody>
          <a:bodyPr>
            <a:normAutofit/>
          </a:bodyPr>
          <a:lstStyle/>
          <a:p>
            <a:r>
              <a:rPr lang="en-GB" noProof="0" dirty="0"/>
              <a:t>Benzoyl peroxide</a:t>
            </a:r>
            <a:r>
              <a:rPr lang="en-GB" baseline="30000" noProof="0" dirty="0"/>
              <a:t>1</a:t>
            </a:r>
            <a:br>
              <a:rPr lang="en-GB" noProof="0" dirty="0"/>
            </a:br>
            <a:r>
              <a:rPr lang="en-GB" sz="2200" spc="100" noProof="0" dirty="0">
                <a:solidFill>
                  <a:schemeClr val="accent1"/>
                </a:solidFill>
              </a:rPr>
              <a:t>a key topical treatment for acne</a:t>
            </a:r>
          </a:p>
        </p:txBody>
      </p:sp>
      <p:sp>
        <p:nvSpPr>
          <p:cNvPr id="4" name="Slide Number Placeholder 3">
            <a:extLst>
              <a:ext uri="{FF2B5EF4-FFF2-40B4-BE49-F238E27FC236}">
                <a16:creationId xmlns:a16="http://schemas.microsoft.com/office/drawing/2014/main" id="{D21DF5F4-1AD8-9890-5A0F-594A6E7B2D5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34</a:t>
            </a:fld>
            <a:endParaRPr lang="en-GB" noProof="0" dirty="0"/>
          </a:p>
        </p:txBody>
      </p:sp>
      <p:sp>
        <p:nvSpPr>
          <p:cNvPr id="11" name="Content Placeholder 10">
            <a:extLst>
              <a:ext uri="{FF2B5EF4-FFF2-40B4-BE49-F238E27FC236}">
                <a16:creationId xmlns:a16="http://schemas.microsoft.com/office/drawing/2014/main" id="{F81B83A8-2A0F-2E6C-CFD6-A49B93742F88}"/>
              </a:ext>
            </a:extLst>
          </p:cNvPr>
          <p:cNvSpPr>
            <a:spLocks noGrp="1"/>
          </p:cNvSpPr>
          <p:nvPr>
            <p:ph sz="quarter" idx="15"/>
          </p:nvPr>
        </p:nvSpPr>
        <p:spPr>
          <a:xfrm>
            <a:off x="620713" y="6356350"/>
            <a:ext cx="10747176" cy="365125"/>
          </a:xfrm>
        </p:spPr>
        <p:txBody>
          <a:bodyPr anchor="b" anchorCtr="0"/>
          <a:lstStyle/>
          <a:p>
            <a:r>
              <a:rPr lang="en-GB" sz="1100" noProof="0" dirty="0">
                <a:solidFill>
                  <a:schemeClr val="tx2"/>
                </a:solidFill>
              </a:rPr>
              <a:t>1. Plewig, G., Kligman, A.M. (1993). Benzoyl Peroxide. In: ACNE and ROSACEA. Springer, Berlin, Heidelberg. </a:t>
            </a:r>
            <a:r>
              <a:rPr lang="en-GB" sz="1100" noProof="0" dirty="0">
                <a:solidFill>
                  <a:schemeClr val="tx2"/>
                </a:solidFill>
                <a:hlinkClick r:id="rId2">
                  <a:extLst>
                    <a:ext uri="{A12FA001-AC4F-418D-AE19-62706E023703}">
                      <ahyp:hlinkClr xmlns:ahyp="http://schemas.microsoft.com/office/drawing/2018/hyperlinkcolor" val="tx"/>
                    </a:ext>
                  </a:extLst>
                </a:hlinkClick>
              </a:rPr>
              <a:t>https://doi.org/10.1007/978-3-642-97234-8_75</a:t>
            </a:r>
            <a:r>
              <a:rPr lang="en-GB" sz="1100" noProof="0" dirty="0">
                <a:solidFill>
                  <a:schemeClr val="tx2"/>
                </a:solidFill>
              </a:rPr>
              <a:t>; 2. AAD statement of Benzoyl Peroxide in OTC Personal Care Products.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3. Garate D, et al. J Am Acad Dermatol. 2024;91(5):966-8; 4. Veenstra J, et al. J Am Acad Dermatol. 2024;91(3):533-4; 5. NHS. Who can and cannot use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6. National Institute for Health and Care Excellence. Acne vulgaris: management NICE guideline [NG198]. Available at: </a:t>
            </a:r>
            <a:r>
              <a:rPr lang="en-GB" sz="1100" noProof="0" dirty="0">
                <a:solidFill>
                  <a:schemeClr val="tx2"/>
                </a:solidFill>
                <a:hlinkClick r:id="rId5">
                  <a:extLst>
                    <a:ext uri="{A12FA001-AC4F-418D-AE19-62706E023703}">
                      <ahyp:hlinkClr xmlns:ahyp="http://schemas.microsoft.com/office/drawing/2018/hyperlinkcolor" val="tx"/>
                    </a:ext>
                  </a:extLst>
                </a:hlinkClick>
              </a:rPr>
              <a:t>www.nice.org</a:t>
            </a:r>
            <a:r>
              <a:rPr lang="en-GB" sz="1100" noProof="0" dirty="0">
                <a:solidFill>
                  <a:schemeClr val="tx2"/>
                </a:solidFill>
              </a:rPr>
              <a:t>; 7. Nast A, et al. JEADV. 2016;30:1261-1268</a:t>
            </a:r>
          </a:p>
        </p:txBody>
      </p:sp>
      <p:pic>
        <p:nvPicPr>
          <p:cNvPr id="7" name="Graphic 6" descr="Toothpaste">
            <a:extLst>
              <a:ext uri="{FF2B5EF4-FFF2-40B4-BE49-F238E27FC236}">
                <a16:creationId xmlns:a16="http://schemas.microsoft.com/office/drawing/2014/main" id="{C265F23E-3BBC-26AB-8EF4-183B68CD0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7891054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DD9892-25E1-DF35-DC21-738A2C0CD733}"/>
              </a:ext>
            </a:extLst>
          </p:cNvPr>
          <p:cNvSpPr>
            <a:spLocks noGrp="1"/>
          </p:cNvSpPr>
          <p:nvPr>
            <p:ph sz="quarter" idx="12"/>
          </p:nvPr>
        </p:nvSpPr>
        <p:spPr>
          <a:xfrm>
            <a:off x="620713" y="908720"/>
            <a:ext cx="10963275" cy="4525963"/>
          </a:xfrm>
        </p:spPr>
        <p:txBody>
          <a:bodyPr/>
          <a:lstStyle/>
          <a:p>
            <a:pPr marL="0" indent="0">
              <a:spcBef>
                <a:spcPts val="0"/>
              </a:spcBef>
              <a:spcAft>
                <a:spcPts val="300"/>
              </a:spcAft>
              <a:buNone/>
            </a:pPr>
            <a:r>
              <a:rPr lang="en-GB" sz="1600" b="1" noProof="0" dirty="0">
                <a:solidFill>
                  <a:schemeClr val="accent1"/>
                </a:solidFill>
              </a:rPr>
              <a:t>History</a:t>
            </a:r>
            <a:r>
              <a:rPr lang="en-GB" sz="1600" b="1" baseline="30000" noProof="0" dirty="0">
                <a:solidFill>
                  <a:schemeClr val="accent1"/>
                </a:solidFill>
              </a:rPr>
              <a:t>1</a:t>
            </a:r>
          </a:p>
          <a:p>
            <a:pPr>
              <a:spcBef>
                <a:spcPts val="0"/>
              </a:spcBef>
              <a:spcAft>
                <a:spcPts val="300"/>
              </a:spcAft>
            </a:pPr>
            <a:r>
              <a:rPr lang="en-GB" sz="1600" noProof="0" dirty="0"/>
              <a:t>Approved by the FDA in 2002 for papulopustular rosacea; now commonly used as a second-line treatment </a:t>
            </a:r>
            <a:br>
              <a:rPr lang="en-GB" sz="1600" noProof="0" dirty="0"/>
            </a:br>
            <a:r>
              <a:rPr lang="en-GB" sz="1600" noProof="0" dirty="0"/>
              <a:t>for acne vulgaris</a:t>
            </a:r>
          </a:p>
          <a:p>
            <a:pPr marL="0" indent="0">
              <a:spcBef>
                <a:spcPts val="0"/>
              </a:spcBef>
              <a:spcAft>
                <a:spcPts val="300"/>
              </a:spcAft>
              <a:buNone/>
            </a:pPr>
            <a:r>
              <a:rPr lang="en-GB" sz="1600" b="1" noProof="0" dirty="0">
                <a:solidFill>
                  <a:schemeClr val="accent1"/>
                </a:solidFill>
              </a:rPr>
              <a:t>Mode of action</a:t>
            </a:r>
            <a:r>
              <a:rPr lang="en-GB" sz="1600" b="1" baseline="30000" noProof="0" dirty="0">
                <a:solidFill>
                  <a:schemeClr val="accent1"/>
                </a:solidFill>
              </a:rPr>
              <a:t>1,2</a:t>
            </a:r>
          </a:p>
          <a:p>
            <a:pPr>
              <a:spcBef>
                <a:spcPts val="0"/>
              </a:spcBef>
              <a:spcAft>
                <a:spcPts val="300"/>
              </a:spcAft>
            </a:pPr>
            <a:r>
              <a:rPr lang="en-GB" sz="1600" noProof="0" dirty="0"/>
              <a:t>Comedolytic, </a:t>
            </a:r>
            <a:r>
              <a:rPr lang="en-GB" sz="1600" noProof="0" dirty="0">
                <a:solidFill>
                  <a:schemeClr val="tx2"/>
                </a:solidFill>
              </a:rPr>
              <a:t>higher concentrations (e.g. ~20–30%) </a:t>
            </a:r>
            <a:r>
              <a:rPr lang="en-GB" sz="1600" noProof="0" dirty="0"/>
              <a:t>are </a:t>
            </a:r>
            <a:r>
              <a:rPr lang="en-GB" sz="1600" b="1" noProof="0" dirty="0">
                <a:solidFill>
                  <a:schemeClr val="accent1"/>
                </a:solidFill>
              </a:rPr>
              <a:t>anti-bacterial</a:t>
            </a:r>
            <a:r>
              <a:rPr lang="en-GB" sz="1600" noProof="0" dirty="0"/>
              <a:t>; anti-inflammatory effects, lightening effect on hyperpigmentation</a:t>
            </a:r>
            <a:endParaRPr lang="en-GB" sz="1600" baseline="30000" noProof="0" dirty="0">
              <a:solidFill>
                <a:srgbClr val="0000FF"/>
              </a:solidFill>
            </a:endParaRPr>
          </a:p>
          <a:p>
            <a:pPr>
              <a:spcBef>
                <a:spcPts val="0"/>
              </a:spcBef>
              <a:spcAft>
                <a:spcPts val="300"/>
              </a:spcAft>
            </a:pPr>
            <a:r>
              <a:rPr lang="en-GB" sz="1600" noProof="0" dirty="0">
                <a:solidFill>
                  <a:schemeClr val="tx2"/>
                </a:solidFill>
              </a:rPr>
              <a:t>Acts through multiple mechanisms</a:t>
            </a:r>
          </a:p>
          <a:p>
            <a:pPr marL="0" indent="0">
              <a:spcBef>
                <a:spcPts val="0"/>
              </a:spcBef>
              <a:spcAft>
                <a:spcPts val="300"/>
              </a:spcAft>
              <a:buNone/>
            </a:pPr>
            <a:r>
              <a:rPr lang="en-GB" sz="1600" b="1" noProof="0" dirty="0">
                <a:solidFill>
                  <a:schemeClr val="accent1"/>
                </a:solidFill>
              </a:rPr>
              <a:t>Pharmacokinetics</a:t>
            </a:r>
            <a:r>
              <a:rPr lang="en-GB" sz="1600" b="1" baseline="30000" noProof="0" dirty="0">
                <a:solidFill>
                  <a:schemeClr val="accent1"/>
                </a:solidFill>
              </a:rPr>
              <a:t>1</a:t>
            </a:r>
          </a:p>
          <a:p>
            <a:pPr>
              <a:spcBef>
                <a:spcPts val="0"/>
              </a:spcBef>
              <a:spcAft>
                <a:spcPts val="300"/>
              </a:spcAft>
            </a:pPr>
            <a:r>
              <a:rPr lang="en-GB" sz="1600" noProof="0" dirty="0"/>
              <a:t>Poor percutaneous absorption (3-5% retained in the skin), enhanced with gel formulations (up to 8%)</a:t>
            </a:r>
          </a:p>
          <a:p>
            <a:pPr marL="0" indent="0">
              <a:spcBef>
                <a:spcPts val="0"/>
              </a:spcBef>
              <a:spcAft>
                <a:spcPts val="300"/>
              </a:spcAft>
              <a:buNone/>
            </a:pPr>
            <a:r>
              <a:rPr lang="en-GB" sz="1600" b="1" noProof="0" dirty="0">
                <a:solidFill>
                  <a:schemeClr val="accent1"/>
                </a:solidFill>
              </a:rPr>
              <a:t>Efficacy</a:t>
            </a:r>
            <a:r>
              <a:rPr lang="en-GB" sz="1600" b="1" baseline="30000" noProof="0" dirty="0">
                <a:solidFill>
                  <a:schemeClr val="accent1"/>
                </a:solidFill>
              </a:rPr>
              <a:t>1</a:t>
            </a:r>
          </a:p>
          <a:p>
            <a:pPr>
              <a:spcBef>
                <a:spcPts val="0"/>
              </a:spcBef>
              <a:spcAft>
                <a:spcPts val="300"/>
              </a:spcAft>
            </a:pPr>
            <a:r>
              <a:rPr lang="en-GB" sz="1600" noProof="0" dirty="0"/>
              <a:t>Effective in treating both non-inflammatory and inflammatory acne, with significant improvement in post-inflammatory hyperpigmentation</a:t>
            </a:r>
            <a:endParaRPr lang="en-GB" sz="1600" noProof="0" dirty="0">
              <a:solidFill>
                <a:schemeClr val="tx2"/>
              </a:solidFill>
            </a:endParaRPr>
          </a:p>
          <a:p>
            <a:pPr>
              <a:spcBef>
                <a:spcPts val="0"/>
              </a:spcBef>
              <a:spcAft>
                <a:spcPts val="300"/>
              </a:spcAft>
            </a:pPr>
            <a:r>
              <a:rPr lang="en-GB" sz="1600" noProof="0" dirty="0">
                <a:solidFill>
                  <a:schemeClr val="tx2"/>
                </a:solidFill>
              </a:rPr>
              <a:t>Slow onset of action</a:t>
            </a:r>
            <a:r>
              <a:rPr lang="en-GB" sz="1600" baseline="30000" noProof="0" dirty="0">
                <a:solidFill>
                  <a:schemeClr val="tx2"/>
                </a:solidFill>
              </a:rPr>
              <a:t>a</a:t>
            </a:r>
          </a:p>
          <a:p>
            <a:pPr marL="0" indent="0">
              <a:spcBef>
                <a:spcPts val="0"/>
              </a:spcBef>
              <a:spcAft>
                <a:spcPts val="300"/>
              </a:spcAft>
              <a:buNone/>
            </a:pPr>
            <a:r>
              <a:rPr lang="en-GB" sz="1600" b="1" noProof="0" dirty="0">
                <a:solidFill>
                  <a:schemeClr val="accent1"/>
                </a:solidFill>
              </a:rPr>
              <a:t>Safety / side effects</a:t>
            </a:r>
            <a:r>
              <a:rPr lang="en-GB" sz="1600" b="1" baseline="30000" noProof="0" dirty="0">
                <a:solidFill>
                  <a:schemeClr val="accent1"/>
                </a:solidFill>
              </a:rPr>
              <a:t>1</a:t>
            </a:r>
          </a:p>
          <a:p>
            <a:pPr>
              <a:spcBef>
                <a:spcPts val="0"/>
              </a:spcBef>
              <a:spcAft>
                <a:spcPts val="300"/>
              </a:spcAft>
            </a:pPr>
            <a:r>
              <a:rPr lang="en-GB" sz="1600" noProof="0" dirty="0"/>
              <a:t>Well tolerated; Mild irritation</a:t>
            </a:r>
          </a:p>
          <a:p>
            <a:pPr marL="0" indent="0">
              <a:spcBef>
                <a:spcPts val="0"/>
              </a:spcBef>
              <a:spcAft>
                <a:spcPts val="300"/>
              </a:spcAft>
              <a:buNone/>
            </a:pPr>
            <a:r>
              <a:rPr lang="en-GB" sz="1600" b="1" noProof="0" dirty="0">
                <a:solidFill>
                  <a:schemeClr val="accent1"/>
                </a:solidFill>
              </a:rPr>
              <a:t>Indication</a:t>
            </a:r>
            <a:r>
              <a:rPr lang="en-GB" sz="1600" b="1" baseline="30000" noProof="0" dirty="0">
                <a:solidFill>
                  <a:schemeClr val="accent1"/>
                </a:solidFill>
              </a:rPr>
              <a:t>1</a:t>
            </a:r>
          </a:p>
          <a:p>
            <a:pPr>
              <a:spcBef>
                <a:spcPts val="0"/>
              </a:spcBef>
              <a:spcAft>
                <a:spcPts val="300"/>
              </a:spcAft>
            </a:pPr>
            <a:r>
              <a:rPr lang="en-GB" sz="1600" noProof="0" dirty="0"/>
              <a:t>Suitable for individuals aged 12 and above</a:t>
            </a:r>
          </a:p>
          <a:p>
            <a:pPr>
              <a:spcBef>
                <a:spcPts val="0"/>
              </a:spcBef>
              <a:spcAft>
                <a:spcPts val="300"/>
              </a:spcAft>
            </a:pPr>
            <a:r>
              <a:rPr lang="en-GB" sz="1600" noProof="0" dirty="0"/>
              <a:t>Safe in pregnancy</a:t>
            </a:r>
            <a:r>
              <a:rPr lang="en-GB" sz="1600" baseline="30000" noProof="0" dirty="0"/>
              <a:t>3</a:t>
            </a:r>
          </a:p>
        </p:txBody>
      </p:sp>
      <p:sp>
        <p:nvSpPr>
          <p:cNvPr id="3" name="Titel 2">
            <a:extLst>
              <a:ext uri="{FF2B5EF4-FFF2-40B4-BE49-F238E27FC236}">
                <a16:creationId xmlns:a16="http://schemas.microsoft.com/office/drawing/2014/main" id="{55EDA32F-FD0E-0ED3-E248-80BEA729F66A}"/>
              </a:ext>
            </a:extLst>
          </p:cNvPr>
          <p:cNvSpPr>
            <a:spLocks noGrp="1"/>
          </p:cNvSpPr>
          <p:nvPr>
            <p:ph type="title"/>
          </p:nvPr>
        </p:nvSpPr>
        <p:spPr>
          <a:xfrm>
            <a:off x="619201" y="259200"/>
            <a:ext cx="10963199" cy="505504"/>
          </a:xfrm>
        </p:spPr>
        <p:txBody>
          <a:bodyPr/>
          <a:lstStyle/>
          <a:p>
            <a:r>
              <a:rPr lang="en-GB" noProof="0" dirty="0"/>
              <a:t>Azelaic Acid</a:t>
            </a:r>
            <a:r>
              <a:rPr lang="en-GB" baseline="30000" noProof="0" dirty="0"/>
              <a:t>1,2</a:t>
            </a:r>
          </a:p>
        </p:txBody>
      </p:sp>
      <p:sp>
        <p:nvSpPr>
          <p:cNvPr id="4" name="Foliennummernplatzhalter 3">
            <a:extLst>
              <a:ext uri="{FF2B5EF4-FFF2-40B4-BE49-F238E27FC236}">
                <a16:creationId xmlns:a16="http://schemas.microsoft.com/office/drawing/2014/main" id="{25AE894C-A4C5-15BA-A487-28E49951F1E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35</a:t>
            </a:fld>
            <a:endParaRPr lang="en-GB" noProof="0" dirty="0"/>
          </a:p>
        </p:txBody>
      </p:sp>
      <p:sp>
        <p:nvSpPr>
          <p:cNvPr id="5" name="Inhaltsplatzhalter 4">
            <a:extLst>
              <a:ext uri="{FF2B5EF4-FFF2-40B4-BE49-F238E27FC236}">
                <a16:creationId xmlns:a16="http://schemas.microsoft.com/office/drawing/2014/main" id="{7C7310EE-A811-2094-BFE1-3275836248E4}"/>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Personal note</a:t>
            </a:r>
          </a:p>
          <a:p>
            <a:r>
              <a:rPr lang="en-GB" noProof="0" dirty="0">
                <a:solidFill>
                  <a:schemeClr val="tx2"/>
                </a:solidFill>
              </a:rPr>
              <a:t>FDA, Food and Drug Administration</a:t>
            </a:r>
          </a:p>
          <a:p>
            <a:r>
              <a:rPr lang="en-GB" noProof="0" dirty="0">
                <a:solidFill>
                  <a:schemeClr val="tx2"/>
                </a:solidFill>
              </a:rPr>
              <a:t>1. Feng X, et al. Clin Cosmet Investig Dermatol. 2024;17:2359-2371; 2. Plewig, G., Melnik, B. and Chen, W.C. (2019) Plewig and Kligman's Acne and Rosacea. 4th Edition, Springer, Berlin (chapter 7); 3. Ly S, et al. Dermatol Ther (Heidelb). 2023;13(1):115-130</a:t>
            </a:r>
          </a:p>
        </p:txBody>
      </p:sp>
      <p:pic>
        <p:nvPicPr>
          <p:cNvPr id="6" name="Graphic 5" descr="Toothpaste">
            <a:extLst>
              <a:ext uri="{FF2B5EF4-FFF2-40B4-BE49-F238E27FC236}">
                <a16:creationId xmlns:a16="http://schemas.microsoft.com/office/drawing/2014/main" id="{DF1CB798-1D34-2168-60F1-97B628A4D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9921766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DEA9-647A-3421-108D-C41404C4F7D1}"/>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9F66A6-4F7C-B08A-BFC1-953440BBF8E4}"/>
              </a:ext>
            </a:extLst>
          </p:cNvPr>
          <p:cNvSpPr/>
          <p:nvPr/>
        </p:nvSpPr>
        <p:spPr>
          <a:xfrm>
            <a:off x="6494791" y="1033272"/>
            <a:ext cx="5095913" cy="4844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480E8CE8-5F5D-17C7-3842-9681F70D5260}"/>
              </a:ext>
            </a:extLst>
          </p:cNvPr>
          <p:cNvSpPr>
            <a:spLocks noGrp="1"/>
          </p:cNvSpPr>
          <p:nvPr>
            <p:ph sz="quarter" idx="12"/>
          </p:nvPr>
        </p:nvSpPr>
        <p:spPr>
          <a:xfrm>
            <a:off x="620714" y="1425575"/>
            <a:ext cx="5699758" cy="4667721"/>
          </a:xfrm>
        </p:spPr>
        <p:txBody>
          <a:bodyPr>
            <a:normAutofit fontScale="62500" lnSpcReduction="20000"/>
          </a:bodyPr>
          <a:lstStyle/>
          <a:p>
            <a:pPr marL="0" indent="0">
              <a:lnSpc>
                <a:spcPct val="110000"/>
              </a:lnSpc>
              <a:spcBef>
                <a:spcPts val="400"/>
              </a:spcBef>
              <a:buNone/>
            </a:pPr>
            <a:r>
              <a:rPr lang="en-GB" b="1" noProof="0" dirty="0">
                <a:solidFill>
                  <a:schemeClr val="accent1"/>
                </a:solidFill>
              </a:rPr>
              <a:t>History</a:t>
            </a:r>
          </a:p>
          <a:p>
            <a:pPr>
              <a:lnSpc>
                <a:spcPct val="110000"/>
              </a:lnSpc>
              <a:spcBef>
                <a:spcPts val="400"/>
              </a:spcBef>
            </a:pPr>
            <a:r>
              <a:rPr lang="en-GB" sz="2100" noProof="0" dirty="0"/>
              <a:t>Clascoterone cream was approved by the FDA in 2020 and by </a:t>
            </a:r>
            <a:br>
              <a:rPr lang="en-GB" sz="2100" noProof="0" dirty="0"/>
            </a:br>
            <a:r>
              <a:rPr lang="en-GB" sz="2100" noProof="0" dirty="0"/>
              <a:t>the UK MHRA in 2025 based on 2 Phase 3 studies</a:t>
            </a:r>
            <a:r>
              <a:rPr lang="en-GB" sz="2100" baseline="30000" noProof="0" dirty="0"/>
              <a:t>1,2</a:t>
            </a:r>
          </a:p>
          <a:p>
            <a:pPr marL="0" indent="0">
              <a:lnSpc>
                <a:spcPct val="110000"/>
              </a:lnSpc>
              <a:spcBef>
                <a:spcPts val="400"/>
              </a:spcBef>
              <a:buNone/>
            </a:pPr>
            <a:r>
              <a:rPr lang="en-GB" sz="2100" b="1" noProof="0" dirty="0">
                <a:solidFill>
                  <a:schemeClr val="accent1"/>
                </a:solidFill>
              </a:rPr>
              <a:t>Mode of action </a:t>
            </a:r>
          </a:p>
          <a:p>
            <a:pPr lvl="1">
              <a:lnSpc>
                <a:spcPct val="110000"/>
              </a:lnSpc>
            </a:pPr>
            <a:r>
              <a:rPr lang="en-GB" sz="2100" noProof="0" dirty="0">
                <a:solidFill>
                  <a:schemeClr val="tx2"/>
                </a:solidFill>
              </a:rPr>
              <a:t>First-in-class topical anti-androgen, reduces </a:t>
            </a:r>
            <a:r>
              <a:rPr lang="en-GB" sz="2100" b="1" noProof="0" dirty="0">
                <a:solidFill>
                  <a:schemeClr val="accent1"/>
                </a:solidFill>
              </a:rPr>
              <a:t>sebum production</a:t>
            </a:r>
            <a:r>
              <a:rPr lang="en-GB" sz="2100" b="1" baseline="30000" noProof="0" dirty="0">
                <a:solidFill>
                  <a:schemeClr val="accent1"/>
                </a:solidFill>
              </a:rPr>
              <a:t>3</a:t>
            </a:r>
          </a:p>
          <a:p>
            <a:pPr lvl="1">
              <a:lnSpc>
                <a:spcPct val="110000"/>
              </a:lnSpc>
            </a:pPr>
            <a:r>
              <a:rPr lang="en-GB" sz="2100" dirty="0">
                <a:solidFill>
                  <a:schemeClr val="tx2"/>
                </a:solidFill>
              </a:rPr>
              <a:t>Anti-infl</a:t>
            </a:r>
            <a:r>
              <a:rPr lang="en-GB" sz="2100" dirty="0"/>
              <a:t>ammatory</a:t>
            </a:r>
            <a:r>
              <a:rPr lang="en-US" sz="2100" dirty="0">
                <a:solidFill>
                  <a:schemeClr val="tx2"/>
                </a:solidFill>
              </a:rPr>
              <a:t>: Inhibits the transcription of androgen-responsive genes including inflammatory cytokines</a:t>
            </a:r>
            <a:r>
              <a:rPr lang="en-US" sz="2100" baseline="30000" dirty="0"/>
              <a:t>3</a:t>
            </a:r>
            <a:endParaRPr lang="en-GB" sz="2100" b="1" baseline="30000" noProof="0" dirty="0">
              <a:solidFill>
                <a:schemeClr val="accent1"/>
              </a:solidFill>
            </a:endParaRPr>
          </a:p>
          <a:p>
            <a:pPr marL="0" indent="0">
              <a:lnSpc>
                <a:spcPct val="110000"/>
              </a:lnSpc>
              <a:spcBef>
                <a:spcPts val="400"/>
              </a:spcBef>
              <a:buNone/>
            </a:pPr>
            <a:r>
              <a:rPr lang="en-GB" sz="2100" b="1" noProof="0" dirty="0">
                <a:solidFill>
                  <a:schemeClr val="accent1"/>
                </a:solidFill>
              </a:rPr>
              <a:t>Pharmacokinetics</a:t>
            </a:r>
          </a:p>
          <a:p>
            <a:pPr lvl="1">
              <a:lnSpc>
                <a:spcPct val="110000"/>
              </a:lnSpc>
            </a:pPr>
            <a:r>
              <a:rPr lang="en-GB" sz="2100" noProof="0" dirty="0"/>
              <a:t>Only local, not systemic, antiandrogenic </a:t>
            </a:r>
            <a:r>
              <a:rPr lang="en-GB" sz="2100" noProof="0" dirty="0">
                <a:solidFill>
                  <a:schemeClr val="tx2"/>
                </a:solidFill>
              </a:rPr>
              <a:t>activity</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Efficacy</a:t>
            </a:r>
          </a:p>
          <a:p>
            <a:pPr>
              <a:lnSpc>
                <a:spcPct val="110000"/>
              </a:lnSpc>
              <a:spcBef>
                <a:spcPts val="400"/>
              </a:spcBef>
            </a:pPr>
            <a:r>
              <a:rPr lang="en-GB" sz="2100" noProof="0" dirty="0"/>
              <a:t>Clascoterone is effective in the treatment of acne vulgaris, showing statistically </a:t>
            </a:r>
            <a:r>
              <a:rPr lang="en-GB" sz="2100" noProof="0" dirty="0">
                <a:solidFill>
                  <a:schemeClr val="tx2"/>
                </a:solidFill>
              </a:rPr>
              <a:t>significant improvements in all primary and secondary efficacy endpoints</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Safety / side effects</a:t>
            </a:r>
          </a:p>
          <a:p>
            <a:pPr>
              <a:lnSpc>
                <a:spcPct val="110000"/>
              </a:lnSpc>
              <a:spcBef>
                <a:spcPts val="400"/>
              </a:spcBef>
            </a:pPr>
            <a:r>
              <a:rPr lang="en-GB" sz="2100" noProof="0" dirty="0"/>
              <a:t>Adverse events rates are low and mostly </a:t>
            </a:r>
            <a:r>
              <a:rPr lang="en-GB" sz="2100" noProof="0" dirty="0">
                <a:solidFill>
                  <a:schemeClr val="tx2"/>
                </a:solidFill>
              </a:rPr>
              <a:t>mild</a:t>
            </a:r>
            <a:r>
              <a:rPr lang="en-GB" sz="2100" baseline="30000" noProof="0" dirty="0">
                <a:solidFill>
                  <a:schemeClr val="tx2"/>
                </a:solidFill>
              </a:rPr>
              <a:t>4</a:t>
            </a:r>
          </a:p>
          <a:p>
            <a:pPr lvl="1">
              <a:lnSpc>
                <a:spcPct val="110000"/>
              </a:lnSpc>
            </a:pPr>
            <a:r>
              <a:rPr lang="en-GB" sz="2100" noProof="0" dirty="0"/>
              <a:t>The predominant local skin reaction was trace or mild erythema</a:t>
            </a:r>
          </a:p>
          <a:p>
            <a:pPr marL="0" indent="0">
              <a:lnSpc>
                <a:spcPct val="110000"/>
              </a:lnSpc>
              <a:spcBef>
                <a:spcPts val="400"/>
              </a:spcBef>
              <a:buNone/>
            </a:pPr>
            <a:r>
              <a:rPr lang="en-GB" sz="2100" b="1" noProof="0" dirty="0">
                <a:solidFill>
                  <a:schemeClr val="accent1"/>
                </a:solidFill>
              </a:rPr>
              <a:t>Indication</a:t>
            </a:r>
          </a:p>
          <a:p>
            <a:pPr>
              <a:lnSpc>
                <a:spcPct val="110000"/>
              </a:lnSpc>
              <a:spcBef>
                <a:spcPts val="400"/>
              </a:spcBef>
            </a:pPr>
            <a:r>
              <a:rPr lang="en-GB" sz="2100" noProof="0" dirty="0"/>
              <a:t>Suitable for individuals aged 12 </a:t>
            </a:r>
            <a:r>
              <a:rPr lang="en-GB" sz="2100" noProof="0" dirty="0">
                <a:solidFill>
                  <a:schemeClr val="tx2"/>
                </a:solidFill>
              </a:rPr>
              <a:t>and above</a:t>
            </a:r>
            <a:r>
              <a:rPr lang="en-GB" sz="2100" baseline="30000" noProof="0" dirty="0">
                <a:solidFill>
                  <a:schemeClr val="tx2"/>
                </a:solidFill>
              </a:rPr>
              <a:t>3</a:t>
            </a:r>
          </a:p>
          <a:p>
            <a:pPr>
              <a:lnSpc>
                <a:spcPct val="110000"/>
              </a:lnSpc>
              <a:spcBef>
                <a:spcPts val="400"/>
              </a:spcBef>
            </a:pPr>
            <a:r>
              <a:rPr lang="en-GB" sz="2100" noProof="0" dirty="0"/>
              <a:t>Clascoterone can be used as part of a multimodal approach with other fixed combination products or oral therapies available for acne management, addressing more key pathophysiological factors</a:t>
            </a:r>
            <a:endParaRPr lang="en-GB" sz="2100" baseline="30000" noProof="0" dirty="0">
              <a:solidFill>
                <a:srgbClr val="0000FF"/>
              </a:solidFill>
            </a:endParaRPr>
          </a:p>
        </p:txBody>
      </p:sp>
      <p:sp>
        <p:nvSpPr>
          <p:cNvPr id="3" name="Title 2">
            <a:extLst>
              <a:ext uri="{FF2B5EF4-FFF2-40B4-BE49-F238E27FC236}">
                <a16:creationId xmlns:a16="http://schemas.microsoft.com/office/drawing/2014/main" id="{9BBC8B6F-6AA2-6B4C-D111-267FC8C9622C}"/>
              </a:ext>
            </a:extLst>
          </p:cNvPr>
          <p:cNvSpPr>
            <a:spLocks noGrp="1"/>
          </p:cNvSpPr>
          <p:nvPr>
            <p:ph type="title"/>
          </p:nvPr>
        </p:nvSpPr>
        <p:spPr>
          <a:xfrm>
            <a:off x="619125" y="258764"/>
            <a:ext cx="10710711" cy="754078"/>
          </a:xfrm>
        </p:spPr>
        <p:txBody>
          <a:bodyPr>
            <a:normAutofit fontScale="90000"/>
          </a:bodyPr>
          <a:lstStyle/>
          <a:p>
            <a:r>
              <a:rPr lang="en-GB" sz="3100" noProof="0" dirty="0"/>
              <a:t>topical anti-androgen</a:t>
            </a:r>
            <a:br>
              <a:rPr lang="en-GB" noProof="0" dirty="0"/>
            </a:br>
            <a:r>
              <a:rPr lang="en-GB" sz="2400" spc="100" noProof="0" dirty="0">
                <a:solidFill>
                  <a:schemeClr val="accent1"/>
                </a:solidFill>
              </a:rPr>
              <a:t>clascoterone is a topical treatment option for acne in maleS and femaleS</a:t>
            </a:r>
          </a:p>
        </p:txBody>
      </p:sp>
      <p:sp>
        <p:nvSpPr>
          <p:cNvPr id="4" name="Slide Number Placeholder 3">
            <a:extLst>
              <a:ext uri="{FF2B5EF4-FFF2-40B4-BE49-F238E27FC236}">
                <a16:creationId xmlns:a16="http://schemas.microsoft.com/office/drawing/2014/main" id="{9AA381F4-7F5F-67D7-AE5D-070D24FFDF0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36</a:t>
            </a:fld>
            <a:endParaRPr lang="en-GB" noProof="0" dirty="0"/>
          </a:p>
        </p:txBody>
      </p:sp>
      <p:sp>
        <p:nvSpPr>
          <p:cNvPr id="11" name="Content Placeholder 10">
            <a:extLst>
              <a:ext uri="{FF2B5EF4-FFF2-40B4-BE49-F238E27FC236}">
                <a16:creationId xmlns:a16="http://schemas.microsoft.com/office/drawing/2014/main" id="{ADEF8838-A865-54BE-7B39-026F75B1C0D0}"/>
              </a:ext>
            </a:extLst>
          </p:cNvPr>
          <p:cNvSpPr>
            <a:spLocks noGrp="1"/>
          </p:cNvSpPr>
          <p:nvPr>
            <p:ph sz="quarter" idx="15"/>
          </p:nvPr>
        </p:nvSpPr>
        <p:spPr>
          <a:xfrm>
            <a:off x="620183" y="6356351"/>
            <a:ext cx="11092441" cy="365125"/>
          </a:xfrm>
        </p:spPr>
        <p:txBody>
          <a:bodyPr anchor="b"/>
          <a:lstStyle/>
          <a:p>
            <a:r>
              <a:rPr lang="en-GB" sz="1050" noProof="0" dirty="0">
                <a:solidFill>
                  <a:schemeClr val="tx2"/>
                </a:solidFill>
              </a:rPr>
              <a:t>FDA, Food and Drug Administration; MHRA, Medicines and Healthcare Products Regulatory Agency; UK, United Kingdom</a:t>
            </a:r>
          </a:p>
          <a:p>
            <a:r>
              <a:rPr lang="en-GB" sz="1050" noProof="0" dirty="0">
                <a:solidFill>
                  <a:schemeClr val="tx2"/>
                </a:solidFill>
              </a:rPr>
              <a:t>1. Piszczatoski CR, Powell J. Clin Ther. 2021;43(10):1638-1644; 2. FirstWord PHARMA. Cosmo and Glenmark Announces UK MHRA Approval of Winlevi for Treatment of Acne. Available </a:t>
            </a:r>
            <a:r>
              <a:rPr lang="en-GB" sz="1050" noProof="0" dirty="0">
                <a:solidFill>
                  <a:schemeClr val="tx2"/>
                </a:solidFill>
                <a:hlinkClick r:id="rId2">
                  <a:extLst>
                    <a:ext uri="{A12FA001-AC4F-418D-AE19-62706E023703}">
                      <ahyp:hlinkClr xmlns:ahyp="http://schemas.microsoft.com/office/drawing/2018/hyperlinkcolor" val="tx"/>
                    </a:ext>
                  </a:extLst>
                </a:hlinkClick>
              </a:rPr>
              <a:t>here</a:t>
            </a:r>
            <a:r>
              <a:rPr lang="en-GB" sz="1050" noProof="0" dirty="0">
                <a:solidFill>
                  <a:schemeClr val="tx2"/>
                </a:solidFill>
              </a:rPr>
              <a:t> (accessed June 2025); 3. Eichenfield LF, et al. J Drugs Dermatol. 2024;23(1):1278-1283; 4. Hebert A, et al. JAMA Dermatol. 2020 ;156(6):621-630; </a:t>
            </a:r>
          </a:p>
        </p:txBody>
      </p:sp>
      <p:pic>
        <p:nvPicPr>
          <p:cNvPr id="13" name="Picture 12">
            <a:extLst>
              <a:ext uri="{FF2B5EF4-FFF2-40B4-BE49-F238E27FC236}">
                <a16:creationId xmlns:a16="http://schemas.microsoft.com/office/drawing/2014/main" id="{A559F930-C212-D8D7-233B-42871564BC3D}"/>
              </a:ext>
            </a:extLst>
          </p:cNvPr>
          <p:cNvPicPr>
            <a:picLocks noChangeAspect="1"/>
          </p:cNvPicPr>
          <p:nvPr/>
        </p:nvPicPr>
        <p:blipFill>
          <a:blip r:embed="rId3"/>
          <a:stretch>
            <a:fillRect/>
          </a:stretch>
        </p:blipFill>
        <p:spPr>
          <a:xfrm>
            <a:off x="7020434" y="3925504"/>
            <a:ext cx="4044627" cy="1879760"/>
          </a:xfrm>
          <a:prstGeom prst="rect">
            <a:avLst/>
          </a:prstGeom>
        </p:spPr>
      </p:pic>
      <p:sp>
        <p:nvSpPr>
          <p:cNvPr id="15" name="Content Placeholder 1">
            <a:extLst>
              <a:ext uri="{FF2B5EF4-FFF2-40B4-BE49-F238E27FC236}">
                <a16:creationId xmlns:a16="http://schemas.microsoft.com/office/drawing/2014/main" id="{607BF6C0-699D-052F-1DF0-3762D18E2811}"/>
              </a:ext>
            </a:extLst>
          </p:cNvPr>
          <p:cNvSpPr txBox="1">
            <a:spLocks/>
          </p:cNvSpPr>
          <p:nvPr/>
        </p:nvSpPr>
        <p:spPr>
          <a:xfrm>
            <a:off x="7131133" y="3733291"/>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Baseline</a:t>
            </a:r>
          </a:p>
        </p:txBody>
      </p:sp>
      <p:sp>
        <p:nvSpPr>
          <p:cNvPr id="16" name="Content Placeholder 1">
            <a:extLst>
              <a:ext uri="{FF2B5EF4-FFF2-40B4-BE49-F238E27FC236}">
                <a16:creationId xmlns:a16="http://schemas.microsoft.com/office/drawing/2014/main" id="{8C773C12-336F-95AC-B15D-28306A496EB9}"/>
              </a:ext>
            </a:extLst>
          </p:cNvPr>
          <p:cNvSpPr txBox="1">
            <a:spLocks/>
          </p:cNvSpPr>
          <p:nvPr/>
        </p:nvSpPr>
        <p:spPr>
          <a:xfrm>
            <a:off x="9142654" y="3727462"/>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Week 12</a:t>
            </a:r>
          </a:p>
        </p:txBody>
      </p:sp>
      <p:graphicFrame>
        <p:nvGraphicFramePr>
          <p:cNvPr id="19" name="Chart 18">
            <a:extLst>
              <a:ext uri="{FF2B5EF4-FFF2-40B4-BE49-F238E27FC236}">
                <a16:creationId xmlns:a16="http://schemas.microsoft.com/office/drawing/2014/main" id="{95A42C4D-8066-9462-D5BD-6038F968840A}"/>
              </a:ext>
            </a:extLst>
          </p:cNvPr>
          <p:cNvGraphicFramePr/>
          <p:nvPr>
            <p:extLst>
              <p:ext uri="{D42A27DB-BD31-4B8C-83A1-F6EECF244321}">
                <p14:modId xmlns:p14="http://schemas.microsoft.com/office/powerpoint/2010/main" val="1226107554"/>
              </p:ext>
            </p:extLst>
          </p:nvPr>
        </p:nvGraphicFramePr>
        <p:xfrm>
          <a:off x="6949457" y="1417210"/>
          <a:ext cx="2281352" cy="233794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316E842-52D1-41AB-EEC3-CFC58D3F9662}"/>
              </a:ext>
            </a:extLst>
          </p:cNvPr>
          <p:cNvSpPr txBox="1"/>
          <p:nvPr/>
        </p:nvSpPr>
        <p:spPr>
          <a:xfrm>
            <a:off x="741367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22" name="TextBox 21">
            <a:extLst>
              <a:ext uri="{FF2B5EF4-FFF2-40B4-BE49-F238E27FC236}">
                <a16:creationId xmlns:a16="http://schemas.microsoft.com/office/drawing/2014/main" id="{2B66DB36-0F8B-2FB9-1B1F-1F1507C83BF8}"/>
              </a:ext>
            </a:extLst>
          </p:cNvPr>
          <p:cNvSpPr txBox="1"/>
          <p:nvPr/>
        </p:nvSpPr>
        <p:spPr>
          <a:xfrm>
            <a:off x="7985695"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23" name="TextBox 22">
            <a:extLst>
              <a:ext uri="{FF2B5EF4-FFF2-40B4-BE49-F238E27FC236}">
                <a16:creationId xmlns:a16="http://schemas.microsoft.com/office/drawing/2014/main" id="{F4F95810-5F83-31B2-8B27-53994DD942F0}"/>
              </a:ext>
            </a:extLst>
          </p:cNvPr>
          <p:cNvSpPr txBox="1"/>
          <p:nvPr/>
        </p:nvSpPr>
        <p:spPr>
          <a:xfrm>
            <a:off x="855772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24" name="TextBox 23">
            <a:extLst>
              <a:ext uri="{FF2B5EF4-FFF2-40B4-BE49-F238E27FC236}">
                <a16:creationId xmlns:a16="http://schemas.microsoft.com/office/drawing/2014/main" id="{8648873E-1805-7AC8-204F-B87209BFC4BF}"/>
              </a:ext>
            </a:extLst>
          </p:cNvPr>
          <p:cNvSpPr txBox="1"/>
          <p:nvPr/>
        </p:nvSpPr>
        <p:spPr>
          <a:xfrm>
            <a:off x="7587006"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CB-03-01/25</a:t>
            </a:r>
            <a:endParaRPr lang="en-GB" sz="1200" b="1" noProof="0" dirty="0">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5FA36497-C5F2-C823-C87E-18FC2936E882}"/>
              </a:ext>
            </a:extLst>
          </p:cNvPr>
          <p:cNvSpPr txBox="1"/>
          <p:nvPr/>
        </p:nvSpPr>
        <p:spPr>
          <a:xfrm rot="16200000">
            <a:off x="6011762" y="2338142"/>
            <a:ext cx="1531077"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Estimated reduction from baseline, %</a:t>
            </a:r>
            <a:endParaRPr lang="en-GB" sz="1200" b="1" noProof="0" dirty="0">
              <a:latin typeface="Arial" panose="020B0604020202020204" pitchFamily="34" charset="0"/>
              <a:ea typeface="Aileron" charset="0"/>
              <a:cs typeface="Arial" panose="020B0604020202020204" pitchFamily="34" charset="0"/>
            </a:endParaRPr>
          </a:p>
        </p:txBody>
      </p:sp>
      <p:graphicFrame>
        <p:nvGraphicFramePr>
          <p:cNvPr id="30" name="Chart 29">
            <a:extLst>
              <a:ext uri="{FF2B5EF4-FFF2-40B4-BE49-F238E27FC236}">
                <a16:creationId xmlns:a16="http://schemas.microsoft.com/office/drawing/2014/main" id="{061028A6-5A3D-FB52-3B4C-1D44F38D8207}"/>
              </a:ext>
            </a:extLst>
          </p:cNvPr>
          <p:cNvGraphicFramePr/>
          <p:nvPr>
            <p:extLst>
              <p:ext uri="{D42A27DB-BD31-4B8C-83A1-F6EECF244321}">
                <p14:modId xmlns:p14="http://schemas.microsoft.com/office/powerpoint/2010/main" val="1757113834"/>
              </p:ext>
            </p:extLst>
          </p:nvPr>
        </p:nvGraphicFramePr>
        <p:xfrm>
          <a:off x="9215248" y="1417210"/>
          <a:ext cx="2281352" cy="2337940"/>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BD0319C6-EA53-7518-ED53-B0E1FA3AE83D}"/>
              </a:ext>
            </a:extLst>
          </p:cNvPr>
          <p:cNvSpPr txBox="1"/>
          <p:nvPr/>
        </p:nvSpPr>
        <p:spPr>
          <a:xfrm>
            <a:off x="967946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32" name="TextBox 31">
            <a:extLst>
              <a:ext uri="{FF2B5EF4-FFF2-40B4-BE49-F238E27FC236}">
                <a16:creationId xmlns:a16="http://schemas.microsoft.com/office/drawing/2014/main" id="{F25557BB-114A-0658-FE07-3DED2789FB45}"/>
              </a:ext>
            </a:extLst>
          </p:cNvPr>
          <p:cNvSpPr txBox="1"/>
          <p:nvPr/>
        </p:nvSpPr>
        <p:spPr>
          <a:xfrm>
            <a:off x="10251486"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33" name="TextBox 32">
            <a:extLst>
              <a:ext uri="{FF2B5EF4-FFF2-40B4-BE49-F238E27FC236}">
                <a16:creationId xmlns:a16="http://schemas.microsoft.com/office/drawing/2014/main" id="{57889758-0405-76C3-D7C7-27DECF7A4457}"/>
              </a:ext>
            </a:extLst>
          </p:cNvPr>
          <p:cNvSpPr txBox="1"/>
          <p:nvPr/>
        </p:nvSpPr>
        <p:spPr>
          <a:xfrm>
            <a:off x="1082351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35" name="TextBox 34">
            <a:extLst>
              <a:ext uri="{FF2B5EF4-FFF2-40B4-BE49-F238E27FC236}">
                <a16:creationId xmlns:a16="http://schemas.microsoft.com/office/drawing/2014/main" id="{5B9786A9-EC7F-9E1B-D18F-22081DDFE082}"/>
              </a:ext>
            </a:extLst>
          </p:cNvPr>
          <p:cNvSpPr txBox="1"/>
          <p:nvPr/>
        </p:nvSpPr>
        <p:spPr>
          <a:xfrm>
            <a:off x="9840349"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CB-03-01/26</a:t>
            </a:r>
            <a:endParaRPr lang="en-GB" sz="1200" b="1" noProof="0" dirty="0">
              <a:latin typeface="Arial" panose="020B0604020202020204" pitchFamily="34" charset="0"/>
              <a:ea typeface="Aileron" charset="0"/>
              <a:cs typeface="Arial" panose="020B0604020202020204" pitchFamily="34" charset="0"/>
            </a:endParaRPr>
          </a:p>
        </p:txBody>
      </p:sp>
      <p:pic>
        <p:nvPicPr>
          <p:cNvPr id="5" name="Graphic 4" descr="Toothpaste">
            <a:extLst>
              <a:ext uri="{FF2B5EF4-FFF2-40B4-BE49-F238E27FC236}">
                <a16:creationId xmlns:a16="http://schemas.microsoft.com/office/drawing/2014/main" id="{B5CEE3D5-CBE9-E965-55EE-956596667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1302821" y="134968"/>
            <a:ext cx="807421" cy="807421"/>
          </a:xfrm>
          <a:prstGeom prst="rect">
            <a:avLst/>
          </a:prstGeom>
        </p:spPr>
      </p:pic>
      <p:sp>
        <p:nvSpPr>
          <p:cNvPr id="10" name="Content Placeholder 1">
            <a:extLst>
              <a:ext uri="{FF2B5EF4-FFF2-40B4-BE49-F238E27FC236}">
                <a16:creationId xmlns:a16="http://schemas.microsoft.com/office/drawing/2014/main" id="{4B6D8902-EF05-AAA4-5AC8-D687E187DA7A}"/>
              </a:ext>
            </a:extLst>
          </p:cNvPr>
          <p:cNvSpPr txBox="1">
            <a:spLocks/>
          </p:cNvSpPr>
          <p:nvPr/>
        </p:nvSpPr>
        <p:spPr>
          <a:xfrm>
            <a:off x="7081028" y="1033272"/>
            <a:ext cx="3923438" cy="30657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Efficacy – change in lesion reduction</a:t>
            </a:r>
            <a:r>
              <a:rPr lang="en-GB" sz="1600" b="1" baseline="30000" noProof="0" dirty="0">
                <a:solidFill>
                  <a:schemeClr val="accent1"/>
                </a:solidFill>
              </a:rPr>
              <a:t>4</a:t>
            </a:r>
          </a:p>
        </p:txBody>
      </p:sp>
      <p:sp>
        <p:nvSpPr>
          <p:cNvPr id="14" name="Content Placeholder 1">
            <a:extLst>
              <a:ext uri="{FF2B5EF4-FFF2-40B4-BE49-F238E27FC236}">
                <a16:creationId xmlns:a16="http://schemas.microsoft.com/office/drawing/2014/main" id="{60E316D5-E575-64E3-92A4-19EB8B01AFD8}"/>
              </a:ext>
            </a:extLst>
          </p:cNvPr>
          <p:cNvSpPr txBox="1">
            <a:spLocks/>
          </p:cNvSpPr>
          <p:nvPr/>
        </p:nvSpPr>
        <p:spPr>
          <a:xfrm>
            <a:off x="7081028" y="3476518"/>
            <a:ext cx="3923438" cy="28712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Improvement of acne</a:t>
            </a:r>
            <a:r>
              <a:rPr lang="en-GB" sz="1600" b="1" baseline="30000" noProof="0" dirty="0">
                <a:solidFill>
                  <a:schemeClr val="accent1"/>
                </a:solidFill>
              </a:rPr>
              <a:t>4</a:t>
            </a:r>
          </a:p>
        </p:txBody>
      </p:sp>
    </p:spTree>
    <p:extLst>
      <p:ext uri="{BB962C8B-B14F-4D97-AF65-F5344CB8AC3E}">
        <p14:creationId xmlns:p14="http://schemas.microsoft.com/office/powerpoint/2010/main" val="28406796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5377-40E6-0D19-E693-564BD7D8AC9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56184-872A-B2A9-5FBE-56F1748D40E8}"/>
              </a:ext>
            </a:extLst>
          </p:cNvPr>
          <p:cNvSpPr>
            <a:spLocks noGrp="1"/>
          </p:cNvSpPr>
          <p:nvPr>
            <p:ph sz="quarter" idx="12"/>
          </p:nvPr>
        </p:nvSpPr>
        <p:spPr>
          <a:xfrm>
            <a:off x="620184" y="1425600"/>
            <a:ext cx="9364248" cy="4525200"/>
          </a:xfrm>
        </p:spPr>
        <p:txBody>
          <a:bodyPr>
            <a:normAutofit fontScale="92500" lnSpcReduction="10000"/>
          </a:bodyPr>
          <a:lstStyle/>
          <a:p>
            <a:r>
              <a:rPr lang="en-GB" noProof="0" dirty="0"/>
              <a:t>Oral antibiotics remain important but should be limited due to global AMR </a:t>
            </a:r>
            <a:r>
              <a:rPr lang="en-GB" noProof="0" dirty="0">
                <a:solidFill>
                  <a:schemeClr val="tx2"/>
                </a:solidFill>
              </a:rPr>
              <a:t>concerns</a:t>
            </a:r>
            <a:r>
              <a:rPr lang="en-GB" baseline="30000" noProof="0" dirty="0">
                <a:solidFill>
                  <a:schemeClr val="tx2"/>
                </a:solidFill>
              </a:rPr>
              <a:t>1-3</a:t>
            </a:r>
          </a:p>
          <a:p>
            <a:pPr lvl="1"/>
            <a:r>
              <a:rPr lang="en-GB" noProof="0" dirty="0"/>
              <a:t>Limit treatment to 3 months (up to 6 </a:t>
            </a:r>
            <a:r>
              <a:rPr lang="en-GB" noProof="0" dirty="0">
                <a:solidFill>
                  <a:schemeClr val="tx2"/>
                </a:solidFill>
              </a:rPr>
              <a:t>months in select cases)</a:t>
            </a:r>
            <a:r>
              <a:rPr lang="en-GB" baseline="30000" noProof="0" dirty="0">
                <a:solidFill>
                  <a:schemeClr val="tx2"/>
                </a:solidFill>
              </a:rPr>
              <a:t>1,2</a:t>
            </a:r>
          </a:p>
          <a:p>
            <a:pPr lvl="1"/>
            <a:r>
              <a:rPr lang="en-GB" noProof="0" dirty="0">
                <a:solidFill>
                  <a:schemeClr val="tx2"/>
                </a:solidFill>
              </a:rPr>
              <a:t>Combine with benzoyl peroxide to reduce resistance</a:t>
            </a:r>
            <a:r>
              <a:rPr lang="en-GB" baseline="30000" noProof="0" dirty="0">
                <a:solidFill>
                  <a:schemeClr val="tx2"/>
                </a:solidFill>
              </a:rPr>
              <a:t>1</a:t>
            </a:r>
          </a:p>
          <a:p>
            <a:r>
              <a:rPr lang="en-GB" noProof="0" dirty="0"/>
              <a:t>Prefer doxycycline, lymecycline, or sarecycline (narrow spectrum) over </a:t>
            </a:r>
            <a:r>
              <a:rPr lang="en-GB" noProof="0" dirty="0">
                <a:solidFill>
                  <a:schemeClr val="tx2"/>
                </a:solidFill>
              </a:rPr>
              <a:t>minocycline</a:t>
            </a:r>
            <a:r>
              <a:rPr lang="en-GB" baseline="30000" noProof="0" dirty="0">
                <a:solidFill>
                  <a:schemeClr val="tx2"/>
                </a:solidFill>
              </a:rPr>
              <a:t>1,2</a:t>
            </a:r>
          </a:p>
          <a:p>
            <a:pPr lvl="1"/>
            <a:r>
              <a:rPr lang="en-GB" noProof="0" dirty="0">
                <a:solidFill>
                  <a:schemeClr val="tx2"/>
                </a:solidFill>
              </a:rPr>
              <a:t>Avoid minocycline due to the risk of severe eruptions and neurological side effects</a:t>
            </a:r>
            <a:r>
              <a:rPr lang="en-GB" baseline="30000" noProof="0" dirty="0">
                <a:solidFill>
                  <a:schemeClr val="tx2"/>
                </a:solidFill>
              </a:rPr>
              <a:t>2</a:t>
            </a:r>
          </a:p>
          <a:p>
            <a:r>
              <a:rPr lang="en-GB" noProof="0" dirty="0"/>
              <a:t>Limit trimethoprim-sulfamethoxazole due to risk of rare, but severe hypersensitivity </a:t>
            </a:r>
            <a:r>
              <a:rPr lang="en-GB" noProof="0" dirty="0">
                <a:solidFill>
                  <a:schemeClr val="tx2"/>
                </a:solidFill>
              </a:rPr>
              <a:t>reactions</a:t>
            </a:r>
            <a:r>
              <a:rPr lang="en-GB" baseline="30000" noProof="0" dirty="0">
                <a:solidFill>
                  <a:schemeClr val="tx2"/>
                </a:solidFill>
              </a:rPr>
              <a:t>1</a:t>
            </a:r>
          </a:p>
          <a:p>
            <a:pPr lvl="1"/>
            <a:r>
              <a:rPr lang="en-GB" noProof="0" dirty="0"/>
              <a:t>Stevens-Johnson syndrome/toxic epidermal necrolysis </a:t>
            </a:r>
          </a:p>
          <a:p>
            <a:pPr lvl="1"/>
            <a:r>
              <a:rPr lang="en-GB" noProof="0" dirty="0"/>
              <a:t>Acute respiratory failure</a:t>
            </a:r>
          </a:p>
          <a:p>
            <a:r>
              <a:rPr lang="en-GB" noProof="0" dirty="0"/>
              <a:t>Reserve macrolides (e.g. erythromycin) for specific </a:t>
            </a:r>
            <a:r>
              <a:rPr lang="en-GB" noProof="0" dirty="0">
                <a:solidFill>
                  <a:schemeClr val="tx2"/>
                </a:solidFill>
              </a:rPr>
              <a:t>cases only</a:t>
            </a:r>
            <a:r>
              <a:rPr lang="en-GB" baseline="30000" noProof="0" dirty="0">
                <a:solidFill>
                  <a:schemeClr val="tx2"/>
                </a:solidFill>
              </a:rPr>
              <a:t>2</a:t>
            </a:r>
          </a:p>
          <a:p>
            <a:pPr lvl="1"/>
            <a:r>
              <a:rPr lang="en-US" dirty="0"/>
              <a:t>e.g. during pregnancy or in patients where tetracyclines are contraindicated</a:t>
            </a:r>
            <a:endParaRPr lang="en-GB" baseline="30000" noProof="0" dirty="0">
              <a:solidFill>
                <a:schemeClr val="tx2"/>
              </a:solidFill>
            </a:endParaRPr>
          </a:p>
          <a:p>
            <a:r>
              <a:rPr lang="en-GB" noProof="0" dirty="0">
                <a:solidFill>
                  <a:schemeClr val="tx2"/>
                </a:solidFill>
              </a:rPr>
              <a:t>Stop antibiotics once control is achieved and start maintenance therapy</a:t>
            </a:r>
            <a:r>
              <a:rPr lang="en-GB" baseline="30000" noProof="0" dirty="0">
                <a:solidFill>
                  <a:schemeClr val="tx2"/>
                </a:solidFill>
              </a:rPr>
              <a:t>1,3,4</a:t>
            </a:r>
          </a:p>
        </p:txBody>
      </p:sp>
      <p:sp>
        <p:nvSpPr>
          <p:cNvPr id="3" name="Title 2">
            <a:extLst>
              <a:ext uri="{FF2B5EF4-FFF2-40B4-BE49-F238E27FC236}">
                <a16:creationId xmlns:a16="http://schemas.microsoft.com/office/drawing/2014/main" id="{2EDBCFDA-F1C1-255F-58C4-4E216036895E}"/>
              </a:ext>
            </a:extLst>
          </p:cNvPr>
          <p:cNvSpPr>
            <a:spLocks noGrp="1"/>
          </p:cNvSpPr>
          <p:nvPr>
            <p:ph type="title"/>
          </p:nvPr>
        </p:nvSpPr>
        <p:spPr>
          <a:xfrm>
            <a:off x="619201" y="259200"/>
            <a:ext cx="10963199" cy="864000"/>
          </a:xfrm>
        </p:spPr>
        <p:txBody>
          <a:bodyPr>
            <a:normAutofit/>
          </a:bodyPr>
          <a:lstStyle/>
          <a:p>
            <a:r>
              <a:rPr lang="en-GB" noProof="0" dirty="0"/>
              <a:t>Antibiotics for the treatment of acne</a:t>
            </a:r>
            <a:br>
              <a:rPr lang="en-GB" noProof="0" dirty="0"/>
            </a:br>
            <a:r>
              <a:rPr lang="en-GB" sz="2200" spc="100" noProof="0" dirty="0">
                <a:solidFill>
                  <a:schemeClr val="accent1"/>
                </a:solidFill>
              </a:rPr>
              <a:t>Guideline driven antibiotic use</a:t>
            </a:r>
          </a:p>
        </p:txBody>
      </p:sp>
      <p:sp>
        <p:nvSpPr>
          <p:cNvPr id="4" name="Slide Number Placeholder 3">
            <a:extLst>
              <a:ext uri="{FF2B5EF4-FFF2-40B4-BE49-F238E27FC236}">
                <a16:creationId xmlns:a16="http://schemas.microsoft.com/office/drawing/2014/main" id="{66C4EAEE-5480-FED0-1303-A3C0D9A4184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37</a:t>
            </a:fld>
            <a:endParaRPr lang="en-GB" noProof="0" dirty="0"/>
          </a:p>
        </p:txBody>
      </p:sp>
      <p:sp>
        <p:nvSpPr>
          <p:cNvPr id="11" name="Content Placeholder 10">
            <a:extLst>
              <a:ext uri="{FF2B5EF4-FFF2-40B4-BE49-F238E27FC236}">
                <a16:creationId xmlns:a16="http://schemas.microsoft.com/office/drawing/2014/main" id="{AB468503-FE62-3764-9336-8A24D0443656}"/>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AMR, antimicrobial resistance</a:t>
            </a: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3. Nast A, et al. JEADV. 2016;1261-1268; 4. Zaenglein AL, et al. J Am Acad Derm. 2016;74:945-73.e33</a:t>
            </a:r>
          </a:p>
        </p:txBody>
      </p:sp>
      <p:pic>
        <p:nvPicPr>
          <p:cNvPr id="6" name="Graphic 5" descr="Medicine">
            <a:extLst>
              <a:ext uri="{FF2B5EF4-FFF2-40B4-BE49-F238E27FC236}">
                <a16:creationId xmlns:a16="http://schemas.microsoft.com/office/drawing/2014/main" id="{FA89BBBF-7E85-F463-3921-C82E1C136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pic>
        <p:nvPicPr>
          <p:cNvPr id="7" name="Graphic 6" descr="Toothpaste">
            <a:extLst>
              <a:ext uri="{FF2B5EF4-FFF2-40B4-BE49-F238E27FC236}">
                <a16:creationId xmlns:a16="http://schemas.microsoft.com/office/drawing/2014/main" id="{39896859-A8FF-F2F7-7CB7-4F4979E731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9739739" y="110052"/>
            <a:ext cx="1261265" cy="1261265"/>
          </a:xfrm>
          <a:prstGeom prst="rect">
            <a:avLst/>
          </a:prstGeom>
        </p:spPr>
      </p:pic>
    </p:spTree>
    <p:extLst>
      <p:ext uri="{BB962C8B-B14F-4D97-AF65-F5344CB8AC3E}">
        <p14:creationId xmlns:p14="http://schemas.microsoft.com/office/powerpoint/2010/main" val="8223273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408F6-F439-11A7-641C-7EA1C517C0A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D6E68EF-775E-815A-58E8-688238CFD48D}"/>
              </a:ext>
            </a:extLst>
          </p:cNvPr>
          <p:cNvSpPr>
            <a:spLocks noGrp="1"/>
          </p:cNvSpPr>
          <p:nvPr>
            <p:ph sz="quarter" idx="12"/>
          </p:nvPr>
        </p:nvSpPr>
        <p:spPr>
          <a:xfrm>
            <a:off x="620713" y="1224000"/>
            <a:ext cx="10963275" cy="4525963"/>
          </a:xfrm>
        </p:spPr>
        <p:txBody>
          <a:bodyPr/>
          <a:lstStyle/>
          <a:p>
            <a:pPr marL="0" indent="0">
              <a:spcBef>
                <a:spcPts val="600"/>
              </a:spcBef>
              <a:buNone/>
            </a:pPr>
            <a:r>
              <a:rPr lang="en-GB" sz="1600" b="1" noProof="0" dirty="0">
                <a:solidFill>
                  <a:schemeClr val="accent1"/>
                </a:solidFill>
              </a:rPr>
              <a:t>History</a:t>
            </a:r>
            <a:r>
              <a:rPr lang="en-GB" sz="1600" b="1" baseline="30000" noProof="0" dirty="0">
                <a:solidFill>
                  <a:schemeClr val="accent1"/>
                </a:solidFill>
              </a:rPr>
              <a:t>1</a:t>
            </a:r>
          </a:p>
          <a:p>
            <a:pPr>
              <a:spcBef>
                <a:spcPts val="400"/>
              </a:spcBef>
            </a:pPr>
            <a:r>
              <a:rPr lang="en-GB" sz="1600" noProof="0" dirty="0"/>
              <a:t>Discovered in 1971, registered for severe acne since 1982</a:t>
            </a:r>
          </a:p>
          <a:p>
            <a:pPr marL="0" indent="0">
              <a:spcBef>
                <a:spcPts val="600"/>
              </a:spcBef>
              <a:buNone/>
            </a:pPr>
            <a:r>
              <a:rPr lang="en-GB" sz="1600" b="1" noProof="0" dirty="0">
                <a:solidFill>
                  <a:schemeClr val="accent1"/>
                </a:solidFill>
              </a:rPr>
              <a:t>Mode of action</a:t>
            </a:r>
            <a:r>
              <a:rPr lang="en-GB" sz="1600" b="1" baseline="30000" noProof="0" dirty="0">
                <a:solidFill>
                  <a:schemeClr val="accent1"/>
                </a:solidFill>
              </a:rPr>
              <a:t>1</a:t>
            </a:r>
          </a:p>
          <a:p>
            <a:pPr>
              <a:spcBef>
                <a:spcPts val="400"/>
              </a:spcBef>
            </a:pPr>
            <a:r>
              <a:rPr lang="en-GB" sz="1600" noProof="0" dirty="0"/>
              <a:t>Primary:  Apoptosis-mediated </a:t>
            </a:r>
            <a:r>
              <a:rPr lang="en-GB" sz="1600" b="1" noProof="0" dirty="0">
                <a:solidFill>
                  <a:schemeClr val="accent1"/>
                </a:solidFill>
              </a:rPr>
              <a:t>sebum suppression </a:t>
            </a:r>
            <a:r>
              <a:rPr lang="en-GB" sz="1600" noProof="0" dirty="0"/>
              <a:t>in sebaceous glands</a:t>
            </a:r>
          </a:p>
          <a:p>
            <a:pPr>
              <a:spcBef>
                <a:spcPts val="400"/>
              </a:spcBef>
            </a:pPr>
            <a:r>
              <a:rPr lang="en-GB" sz="1600" noProof="0" dirty="0"/>
              <a:t>Changes gene-expression leading to altered terminal differentiation of keratinocytes and anti-inflammatory effects</a:t>
            </a:r>
          </a:p>
          <a:p>
            <a:pPr marL="0" indent="0">
              <a:spcBef>
                <a:spcPts val="600"/>
              </a:spcBef>
              <a:buNone/>
            </a:pPr>
            <a:r>
              <a:rPr lang="en-GB" sz="1600" b="1" noProof="0" dirty="0">
                <a:solidFill>
                  <a:schemeClr val="accent1"/>
                </a:solidFill>
              </a:rPr>
              <a:t>Pharmacokinetics</a:t>
            </a:r>
            <a:r>
              <a:rPr lang="en-GB" sz="1600" b="1" baseline="30000" noProof="0" dirty="0">
                <a:solidFill>
                  <a:schemeClr val="accent1"/>
                </a:solidFill>
              </a:rPr>
              <a:t>1</a:t>
            </a:r>
          </a:p>
          <a:p>
            <a:pPr>
              <a:spcBef>
                <a:spcPts val="400"/>
              </a:spcBef>
            </a:pPr>
            <a:r>
              <a:rPr lang="en-GB" sz="1600" noProof="0" dirty="0"/>
              <a:t>Systemic absorption: rapidly absorbed, bioavailability 25%, significantly increased with intake of fatty food</a:t>
            </a:r>
          </a:p>
          <a:p>
            <a:pPr marL="0" indent="0">
              <a:spcBef>
                <a:spcPts val="600"/>
              </a:spcBef>
              <a:buNone/>
            </a:pPr>
            <a:r>
              <a:rPr lang="en-GB" sz="1600" b="1" noProof="0" dirty="0">
                <a:solidFill>
                  <a:schemeClr val="accent1"/>
                </a:solidFill>
              </a:rPr>
              <a:t>Efficacy</a:t>
            </a:r>
            <a:r>
              <a:rPr lang="en-GB" sz="1600" b="1" baseline="30000" noProof="0" dirty="0">
                <a:solidFill>
                  <a:schemeClr val="accent1"/>
                </a:solidFill>
              </a:rPr>
              <a:t>2</a:t>
            </a:r>
          </a:p>
          <a:p>
            <a:pPr>
              <a:spcBef>
                <a:spcPts val="400"/>
              </a:spcBef>
            </a:pPr>
            <a:r>
              <a:rPr lang="en-GB" sz="1600" noProof="0" dirty="0"/>
              <a:t>Most effective acne drug </a:t>
            </a:r>
          </a:p>
          <a:p>
            <a:pPr marL="0" indent="0">
              <a:spcBef>
                <a:spcPts val="600"/>
              </a:spcBef>
              <a:buNone/>
            </a:pPr>
            <a:r>
              <a:rPr lang="en-GB" sz="1600" b="1" noProof="0" dirty="0">
                <a:solidFill>
                  <a:schemeClr val="accent1"/>
                </a:solidFill>
              </a:rPr>
              <a:t>Safety / side effects</a:t>
            </a:r>
            <a:r>
              <a:rPr lang="en-GB" sz="1600" b="1" baseline="30000" noProof="0" dirty="0">
                <a:solidFill>
                  <a:schemeClr val="accent1"/>
                </a:solidFill>
              </a:rPr>
              <a:t>1</a:t>
            </a:r>
          </a:p>
          <a:p>
            <a:pPr>
              <a:spcBef>
                <a:spcPts val="400"/>
              </a:spcBef>
            </a:pPr>
            <a:r>
              <a:rPr lang="en-GB" sz="1600" noProof="0" dirty="0"/>
              <a:t>Teratogenic</a:t>
            </a:r>
          </a:p>
          <a:p>
            <a:pPr>
              <a:spcBef>
                <a:spcPts val="400"/>
              </a:spcBef>
            </a:pPr>
            <a:r>
              <a:rPr lang="en-GB" sz="1600" noProof="0" dirty="0"/>
              <a:t>Strict contraception in all women in childbearing age</a:t>
            </a:r>
          </a:p>
          <a:p>
            <a:pPr>
              <a:spcBef>
                <a:spcPts val="400"/>
              </a:spcBef>
            </a:pPr>
            <a:r>
              <a:rPr lang="en-GB" sz="1600" noProof="0" dirty="0"/>
              <a:t>Side effects like vitamin-A hypervitaminosis (xeroderma, lipid/liver enzyme elevations [among others])</a:t>
            </a:r>
          </a:p>
          <a:p>
            <a:pPr>
              <a:spcBef>
                <a:spcPts val="400"/>
              </a:spcBef>
            </a:pPr>
            <a:r>
              <a:rPr lang="en-GB" sz="1600" noProof="0" dirty="0"/>
              <a:t>Conflicting data on depression/suicidal intents</a:t>
            </a:r>
          </a:p>
          <a:p>
            <a:pPr marL="0" indent="0">
              <a:spcBef>
                <a:spcPts val="600"/>
              </a:spcBef>
              <a:buNone/>
            </a:pPr>
            <a:r>
              <a:rPr lang="en-GB" sz="1600" b="1" noProof="0" dirty="0">
                <a:solidFill>
                  <a:schemeClr val="accent1"/>
                </a:solidFill>
              </a:rPr>
              <a:t>Indication</a:t>
            </a:r>
            <a:r>
              <a:rPr lang="en-GB" sz="1600" b="1" baseline="30000" noProof="0" dirty="0">
                <a:solidFill>
                  <a:schemeClr val="accent1"/>
                </a:solidFill>
              </a:rPr>
              <a:t>1</a:t>
            </a:r>
          </a:p>
          <a:p>
            <a:pPr>
              <a:spcBef>
                <a:spcPts val="400"/>
              </a:spcBef>
            </a:pPr>
            <a:r>
              <a:rPr lang="en-GB" sz="1600" noProof="0" dirty="0"/>
              <a:t>Conglobate acne, severe acne, scarring acne, acne resistant to other therapies</a:t>
            </a:r>
          </a:p>
        </p:txBody>
      </p:sp>
      <p:sp>
        <p:nvSpPr>
          <p:cNvPr id="3" name="Title 2">
            <a:extLst>
              <a:ext uri="{FF2B5EF4-FFF2-40B4-BE49-F238E27FC236}">
                <a16:creationId xmlns:a16="http://schemas.microsoft.com/office/drawing/2014/main" id="{1D3C757D-DB21-814E-DBA4-E6C290B0421D}"/>
              </a:ext>
            </a:extLst>
          </p:cNvPr>
          <p:cNvSpPr>
            <a:spLocks noGrp="1"/>
          </p:cNvSpPr>
          <p:nvPr>
            <p:ph type="title"/>
          </p:nvPr>
        </p:nvSpPr>
        <p:spPr>
          <a:xfrm>
            <a:off x="619201" y="259200"/>
            <a:ext cx="10963199" cy="864000"/>
          </a:xfrm>
        </p:spPr>
        <p:txBody>
          <a:bodyPr>
            <a:normAutofit/>
          </a:bodyPr>
          <a:lstStyle/>
          <a:p>
            <a:r>
              <a:rPr lang="en-GB" noProof="0" dirty="0"/>
              <a:t>Oral retinoid</a:t>
            </a:r>
            <a:br>
              <a:rPr lang="en-GB" noProof="0" dirty="0"/>
            </a:br>
            <a:r>
              <a:rPr lang="en-GB" sz="2200" spc="100" noProof="0" dirty="0">
                <a:solidFill>
                  <a:schemeClr val="accent1"/>
                </a:solidFill>
              </a:rPr>
              <a:t>isotretinoin</a:t>
            </a:r>
          </a:p>
        </p:txBody>
      </p:sp>
      <p:sp>
        <p:nvSpPr>
          <p:cNvPr id="4" name="Slide Number Placeholder 3">
            <a:extLst>
              <a:ext uri="{FF2B5EF4-FFF2-40B4-BE49-F238E27FC236}">
                <a16:creationId xmlns:a16="http://schemas.microsoft.com/office/drawing/2014/main" id="{28EC300B-E7DE-71A5-FC06-36C0EAE7ABA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38</a:t>
            </a:fld>
            <a:endParaRPr lang="en-GB" noProof="0" dirty="0"/>
          </a:p>
        </p:txBody>
      </p:sp>
      <p:sp>
        <p:nvSpPr>
          <p:cNvPr id="11" name="Content Placeholder 10">
            <a:extLst>
              <a:ext uri="{FF2B5EF4-FFF2-40B4-BE49-F238E27FC236}">
                <a16:creationId xmlns:a16="http://schemas.microsoft.com/office/drawing/2014/main" id="{9440DBC1-11A5-56B1-0D66-7F27BF9AA436}"/>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7); 2. Huang CY, et al. Ann Fam Med. 2023;21:358-369</a:t>
            </a:r>
          </a:p>
        </p:txBody>
      </p:sp>
      <p:pic>
        <p:nvPicPr>
          <p:cNvPr id="2" name="Graphic 1" descr="Medicine">
            <a:extLst>
              <a:ext uri="{FF2B5EF4-FFF2-40B4-BE49-F238E27FC236}">
                <a16:creationId xmlns:a16="http://schemas.microsoft.com/office/drawing/2014/main" id="{58C250DC-45C3-ED10-959C-86D59B5081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121190406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3D7D-98A5-5FC6-2AA4-D3955237C3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DC7C3-59DD-9780-474E-92AA4BB00C3B}"/>
              </a:ext>
            </a:extLst>
          </p:cNvPr>
          <p:cNvSpPr>
            <a:spLocks noGrp="1"/>
          </p:cNvSpPr>
          <p:nvPr>
            <p:ph sz="quarter" idx="12"/>
          </p:nvPr>
        </p:nvSpPr>
        <p:spPr>
          <a:xfrm>
            <a:off x="620713" y="764704"/>
            <a:ext cx="10963275" cy="4869296"/>
          </a:xfrm>
        </p:spPr>
        <p:txBody>
          <a:bodyPr>
            <a:noAutofit/>
          </a:bodyPr>
          <a:lstStyle/>
          <a:p>
            <a:pPr marL="0" indent="0">
              <a:lnSpc>
                <a:spcPct val="90000"/>
              </a:lnSpc>
              <a:spcBef>
                <a:spcPts val="0"/>
              </a:spcBef>
              <a:spcAft>
                <a:spcPts val="300"/>
              </a:spcAft>
              <a:buNone/>
            </a:pPr>
            <a:r>
              <a:rPr lang="en-GB" sz="1600" b="1" noProof="0" dirty="0">
                <a:solidFill>
                  <a:schemeClr val="accent1"/>
                </a:solidFill>
              </a:rPr>
              <a:t>History</a:t>
            </a:r>
          </a:p>
          <a:p>
            <a:pPr>
              <a:lnSpc>
                <a:spcPct val="90000"/>
              </a:lnSpc>
              <a:spcBef>
                <a:spcPts val="0"/>
              </a:spcBef>
              <a:spcAft>
                <a:spcPts val="300"/>
              </a:spcAft>
            </a:pPr>
            <a:r>
              <a:rPr lang="en-GB" sz="1600" noProof="0" dirty="0"/>
              <a:t>Introduced in the 1960s as birth </a:t>
            </a:r>
            <a:r>
              <a:rPr lang="en-GB" sz="1600" noProof="0" dirty="0">
                <a:solidFill>
                  <a:schemeClr val="tx2"/>
                </a:solidFill>
              </a:rPr>
              <a:t>control</a:t>
            </a:r>
            <a:r>
              <a:rPr lang="en-GB" sz="1600" baseline="30000" noProof="0" dirty="0">
                <a:solidFill>
                  <a:schemeClr val="tx2"/>
                </a:solidFill>
              </a:rPr>
              <a:t>1</a:t>
            </a:r>
          </a:p>
          <a:p>
            <a:pPr marL="0" indent="0">
              <a:lnSpc>
                <a:spcPct val="90000"/>
              </a:lnSpc>
              <a:spcBef>
                <a:spcPts val="0"/>
              </a:spcBef>
              <a:spcAft>
                <a:spcPts val="300"/>
              </a:spcAft>
              <a:buNone/>
            </a:pPr>
            <a:r>
              <a:rPr lang="en-GB" sz="1600" b="1" noProof="0" dirty="0">
                <a:solidFill>
                  <a:schemeClr val="accent1"/>
                </a:solidFill>
              </a:rPr>
              <a:t>Mode of action </a:t>
            </a:r>
          </a:p>
          <a:p>
            <a:pPr>
              <a:lnSpc>
                <a:spcPct val="90000"/>
              </a:lnSpc>
              <a:spcBef>
                <a:spcPts val="0"/>
              </a:spcBef>
              <a:spcAft>
                <a:spcPts val="300"/>
              </a:spcAft>
            </a:pPr>
            <a:r>
              <a:rPr lang="en-GB" sz="1600" noProof="0" dirty="0"/>
              <a:t>Reduce </a:t>
            </a:r>
            <a:r>
              <a:rPr lang="en-GB" sz="1600" b="1" noProof="0" dirty="0">
                <a:solidFill>
                  <a:schemeClr val="accent1"/>
                </a:solidFill>
              </a:rPr>
              <a:t>sebaceous gland activity</a:t>
            </a:r>
            <a:r>
              <a:rPr lang="en-GB" sz="1600" noProof="0" dirty="0"/>
              <a:t>, mediated by a reduced level of </a:t>
            </a:r>
            <a:r>
              <a:rPr lang="en-GB" sz="1600" noProof="0" dirty="0">
                <a:solidFill>
                  <a:schemeClr val="tx2"/>
                </a:solidFill>
              </a:rPr>
              <a:t>circulating androgens</a:t>
            </a:r>
            <a:r>
              <a:rPr lang="en-GB" sz="1600" baseline="30000" noProof="0" dirty="0">
                <a:solidFill>
                  <a:schemeClr val="tx2"/>
                </a:solidFill>
              </a:rPr>
              <a:t>2</a:t>
            </a:r>
          </a:p>
          <a:p>
            <a:pPr marL="0" indent="0">
              <a:lnSpc>
                <a:spcPct val="90000"/>
              </a:lnSpc>
              <a:spcBef>
                <a:spcPts val="0"/>
              </a:spcBef>
              <a:spcAft>
                <a:spcPts val="300"/>
              </a:spcAft>
              <a:buNone/>
            </a:pPr>
            <a:r>
              <a:rPr lang="en-GB" sz="1600" b="1" noProof="0" dirty="0">
                <a:solidFill>
                  <a:schemeClr val="accent1"/>
                </a:solidFill>
              </a:rPr>
              <a:t>Pharmacokinetics</a:t>
            </a:r>
          </a:p>
          <a:p>
            <a:pPr>
              <a:lnSpc>
                <a:spcPct val="90000"/>
              </a:lnSpc>
              <a:spcBef>
                <a:spcPts val="0"/>
              </a:spcBef>
              <a:spcAft>
                <a:spcPts val="300"/>
              </a:spcAft>
            </a:pPr>
            <a:r>
              <a:rPr lang="en-GB" sz="1600" noProof="0" dirty="0"/>
              <a:t>Orally absorbed, metabolised by the liver, and reduces free </a:t>
            </a:r>
            <a:r>
              <a:rPr lang="en-GB" sz="1600" noProof="0" dirty="0">
                <a:solidFill>
                  <a:schemeClr val="tx2"/>
                </a:solidFill>
              </a:rPr>
              <a:t>androgens</a:t>
            </a:r>
            <a:r>
              <a:rPr lang="en-GB" sz="1600" baseline="30000" noProof="0" dirty="0">
                <a:solidFill>
                  <a:schemeClr val="tx2"/>
                </a:solidFill>
              </a:rPr>
              <a:t>3</a:t>
            </a:r>
          </a:p>
          <a:p>
            <a:pPr marL="0" indent="0">
              <a:lnSpc>
                <a:spcPct val="90000"/>
              </a:lnSpc>
              <a:spcBef>
                <a:spcPts val="0"/>
              </a:spcBef>
              <a:spcAft>
                <a:spcPts val="300"/>
              </a:spcAft>
              <a:buNone/>
            </a:pPr>
            <a:r>
              <a:rPr lang="en-GB" sz="1600" b="1" noProof="0" dirty="0">
                <a:solidFill>
                  <a:schemeClr val="accent1"/>
                </a:solidFill>
              </a:rPr>
              <a:t>Efficacy</a:t>
            </a:r>
          </a:p>
          <a:p>
            <a:pPr>
              <a:lnSpc>
                <a:spcPct val="90000"/>
              </a:lnSpc>
              <a:spcBef>
                <a:spcPts val="0"/>
              </a:spcBef>
              <a:spcAft>
                <a:spcPts val="300"/>
              </a:spcAft>
            </a:pPr>
            <a:r>
              <a:rPr lang="en-GB" sz="1600" noProof="0" dirty="0"/>
              <a:t>Efficient in the treatment of acne and reduce inflammatory and comedonal </a:t>
            </a:r>
            <a:r>
              <a:rPr lang="en-GB" sz="1600" noProof="0" dirty="0">
                <a:solidFill>
                  <a:schemeClr val="tx2"/>
                </a:solidFill>
              </a:rPr>
              <a:t>lesions</a:t>
            </a:r>
            <a:r>
              <a:rPr lang="en-GB" sz="1600" baseline="30000" noProof="0" dirty="0">
                <a:solidFill>
                  <a:schemeClr val="tx2"/>
                </a:solidFill>
              </a:rPr>
              <a:t>4</a:t>
            </a:r>
          </a:p>
          <a:p>
            <a:pPr>
              <a:lnSpc>
                <a:spcPct val="90000"/>
              </a:lnSpc>
              <a:spcBef>
                <a:spcPts val="0"/>
              </a:spcBef>
              <a:spcAft>
                <a:spcPts val="300"/>
              </a:spcAft>
            </a:pPr>
            <a:r>
              <a:rPr lang="en-GB" sz="1600" noProof="0" dirty="0"/>
              <a:t>Full effect after 6–9 months of </a:t>
            </a:r>
            <a:r>
              <a:rPr lang="en-GB" sz="1600" noProof="0" dirty="0">
                <a:solidFill>
                  <a:schemeClr val="tx2"/>
                </a:solidFill>
              </a:rPr>
              <a:t>use</a:t>
            </a:r>
            <a:r>
              <a:rPr lang="en-GB" sz="1600" baseline="30000" noProof="0" dirty="0">
                <a:solidFill>
                  <a:schemeClr val="tx2"/>
                </a:solidFill>
              </a:rPr>
              <a:t>5</a:t>
            </a:r>
          </a:p>
          <a:p>
            <a:pPr>
              <a:lnSpc>
                <a:spcPct val="90000"/>
              </a:lnSpc>
              <a:spcBef>
                <a:spcPts val="0"/>
              </a:spcBef>
              <a:spcAft>
                <a:spcPts val="300"/>
              </a:spcAft>
            </a:pPr>
            <a:r>
              <a:rPr lang="en-GB" sz="1600" noProof="0" dirty="0"/>
              <a:t>No superiority of one combined hormonal contraceptive over the other for the </a:t>
            </a:r>
            <a:r>
              <a:rPr lang="en-GB" sz="1600" noProof="0" dirty="0">
                <a:solidFill>
                  <a:schemeClr val="tx2"/>
                </a:solidFill>
              </a:rPr>
              <a:t>treatment of acne</a:t>
            </a:r>
            <a:r>
              <a:rPr lang="en-GB" sz="1600" baseline="30000" noProof="0" dirty="0">
                <a:solidFill>
                  <a:schemeClr val="tx2"/>
                </a:solidFill>
              </a:rPr>
              <a:t>6</a:t>
            </a:r>
          </a:p>
          <a:p>
            <a:pPr marL="0" indent="0">
              <a:lnSpc>
                <a:spcPct val="90000"/>
              </a:lnSpc>
              <a:spcBef>
                <a:spcPts val="0"/>
              </a:spcBef>
              <a:spcAft>
                <a:spcPts val="300"/>
              </a:spcAft>
              <a:buNone/>
            </a:pPr>
            <a:r>
              <a:rPr lang="en-GB" sz="1600" b="1" noProof="0" dirty="0">
                <a:solidFill>
                  <a:schemeClr val="accent1"/>
                </a:solidFill>
              </a:rPr>
              <a:t>Safety / side effects</a:t>
            </a:r>
          </a:p>
          <a:p>
            <a:pPr>
              <a:lnSpc>
                <a:spcPct val="90000"/>
              </a:lnSpc>
              <a:spcBef>
                <a:spcPts val="0"/>
              </a:spcBef>
              <a:spcAft>
                <a:spcPts val="300"/>
              </a:spcAft>
            </a:pPr>
            <a:r>
              <a:rPr lang="en-GB" sz="1600" noProof="0" dirty="0"/>
              <a:t>Generally </a:t>
            </a:r>
            <a:r>
              <a:rPr lang="en-GB" sz="1600" noProof="0" dirty="0">
                <a:solidFill>
                  <a:schemeClr val="tx2"/>
                </a:solidFill>
              </a:rPr>
              <a:t>well-tolerated</a:t>
            </a:r>
            <a:r>
              <a:rPr lang="en-GB" sz="1600" baseline="30000" noProof="0" dirty="0">
                <a:solidFill>
                  <a:schemeClr val="tx2"/>
                </a:solidFill>
              </a:rPr>
              <a:t>5</a:t>
            </a:r>
          </a:p>
          <a:p>
            <a:pPr>
              <a:lnSpc>
                <a:spcPct val="90000"/>
              </a:lnSpc>
              <a:spcBef>
                <a:spcPts val="0"/>
              </a:spcBef>
              <a:spcAft>
                <a:spcPts val="300"/>
              </a:spcAft>
            </a:pPr>
            <a:r>
              <a:rPr lang="en-GB" sz="1600" noProof="0" dirty="0">
                <a:solidFill>
                  <a:schemeClr val="tx2"/>
                </a:solidFill>
              </a:rPr>
              <a:t>Systematic reviews exhibit an increased risk of breast cancer and cervical cancer</a:t>
            </a:r>
            <a:r>
              <a:rPr lang="en-GB" sz="1600" baseline="30000" noProof="0" dirty="0">
                <a:solidFill>
                  <a:schemeClr val="tx2"/>
                </a:solidFill>
              </a:rPr>
              <a:t>5</a:t>
            </a:r>
          </a:p>
          <a:p>
            <a:pPr marL="0" indent="0">
              <a:lnSpc>
                <a:spcPct val="90000"/>
              </a:lnSpc>
              <a:spcBef>
                <a:spcPts val="0"/>
              </a:spcBef>
              <a:spcAft>
                <a:spcPts val="300"/>
              </a:spcAft>
              <a:buNone/>
            </a:pPr>
            <a:r>
              <a:rPr lang="en-GB" sz="1600" b="1" noProof="0" dirty="0">
                <a:solidFill>
                  <a:schemeClr val="accent1"/>
                </a:solidFill>
              </a:rPr>
              <a:t>Indication</a:t>
            </a:r>
          </a:p>
          <a:p>
            <a:pPr>
              <a:lnSpc>
                <a:spcPct val="90000"/>
              </a:lnSpc>
              <a:spcBef>
                <a:spcPts val="0"/>
              </a:spcBef>
              <a:spcAft>
                <a:spcPts val="300"/>
              </a:spcAft>
            </a:pPr>
            <a:r>
              <a:rPr lang="en-GB" sz="1600" noProof="0" dirty="0"/>
              <a:t>Although not licensed for acne in all countries may help moderate to severe acne in females and may </a:t>
            </a:r>
            <a:br>
              <a:rPr lang="en-GB" sz="1600" noProof="0" dirty="0"/>
            </a:br>
            <a:r>
              <a:rPr lang="en-GB" sz="1600" noProof="0" dirty="0"/>
              <a:t>be used when a female with acne requires contraception or requires them for hormonal </a:t>
            </a:r>
            <a:r>
              <a:rPr lang="en-GB" sz="1600" noProof="0" dirty="0">
                <a:solidFill>
                  <a:schemeClr val="tx2"/>
                </a:solidFill>
              </a:rPr>
              <a:t>reasons</a:t>
            </a:r>
            <a:r>
              <a:rPr lang="en-GB" sz="1600" baseline="30000" noProof="0" dirty="0">
                <a:solidFill>
                  <a:schemeClr val="tx2"/>
                </a:solidFill>
              </a:rPr>
              <a:t>4,7</a:t>
            </a:r>
          </a:p>
          <a:p>
            <a:pPr>
              <a:lnSpc>
                <a:spcPct val="90000"/>
              </a:lnSpc>
              <a:spcBef>
                <a:spcPts val="0"/>
              </a:spcBef>
              <a:spcAft>
                <a:spcPts val="300"/>
              </a:spcAft>
            </a:pPr>
            <a:r>
              <a:rPr lang="en-GB" sz="1600" noProof="0" dirty="0"/>
              <a:t>Contraindicated in the case of genetic clotting disorders, positive history of venous thromboembolism, </a:t>
            </a:r>
            <a:br>
              <a:rPr lang="en-GB" sz="1600" noProof="0" dirty="0"/>
            </a:br>
            <a:r>
              <a:rPr lang="en-GB" sz="1600" noProof="0" dirty="0"/>
              <a:t>heart disease, hypertension, obesity, smoking in women older than 35 years of age, diabetes mellitus, liver </a:t>
            </a:r>
            <a:br>
              <a:rPr lang="en-GB" sz="1600" noProof="0" dirty="0"/>
            </a:br>
            <a:r>
              <a:rPr lang="en-GB" sz="1600" noProof="0" dirty="0"/>
              <a:t>disease, migraine and headache, prolonged immobilisation, history of breast, endometrial and liver </a:t>
            </a:r>
            <a:br>
              <a:rPr lang="en-GB" sz="1600" noProof="0" dirty="0"/>
            </a:br>
            <a:r>
              <a:rPr lang="en-GB" sz="1600" noProof="0" dirty="0"/>
              <a:t>malignancy, pregnancy and breastfeeding, and hypersensitivity to any component of the </a:t>
            </a:r>
            <a:r>
              <a:rPr lang="en-GB" sz="1600" noProof="0" dirty="0">
                <a:solidFill>
                  <a:schemeClr val="tx2"/>
                </a:solidFill>
              </a:rPr>
              <a:t>product</a:t>
            </a:r>
            <a:r>
              <a:rPr lang="en-GB" sz="1600" baseline="30000" noProof="0" dirty="0">
                <a:solidFill>
                  <a:schemeClr val="tx2"/>
                </a:solidFill>
              </a:rPr>
              <a:t>5</a:t>
            </a:r>
            <a:endParaRPr lang="en-GB" sz="1600" baseline="30000" noProof="0" dirty="0">
              <a:solidFill>
                <a:schemeClr val="tx2"/>
              </a:solidFill>
              <a:highlight>
                <a:srgbClr val="FFFF00"/>
              </a:highlight>
            </a:endParaRPr>
          </a:p>
        </p:txBody>
      </p:sp>
      <p:sp>
        <p:nvSpPr>
          <p:cNvPr id="3" name="Title 2">
            <a:extLst>
              <a:ext uri="{FF2B5EF4-FFF2-40B4-BE49-F238E27FC236}">
                <a16:creationId xmlns:a16="http://schemas.microsoft.com/office/drawing/2014/main" id="{3B1F51E7-90D3-529D-2023-9953FEA99F5A}"/>
              </a:ext>
            </a:extLst>
          </p:cNvPr>
          <p:cNvSpPr>
            <a:spLocks noGrp="1"/>
          </p:cNvSpPr>
          <p:nvPr>
            <p:ph type="title"/>
          </p:nvPr>
        </p:nvSpPr>
        <p:spPr>
          <a:xfrm>
            <a:off x="619201" y="259200"/>
            <a:ext cx="10963199" cy="649520"/>
          </a:xfrm>
        </p:spPr>
        <p:txBody>
          <a:bodyPr>
            <a:normAutofit fontScale="90000"/>
          </a:bodyPr>
          <a:lstStyle/>
          <a:p>
            <a:r>
              <a:rPr lang="en-GB" noProof="0" dirty="0"/>
              <a:t>Combined Hormonal contraceptives</a:t>
            </a:r>
            <a:br>
              <a:rPr lang="en-GB" noProof="0" dirty="0"/>
            </a:br>
            <a:endParaRPr lang="en-GB" noProof="0" dirty="0"/>
          </a:p>
        </p:txBody>
      </p:sp>
      <p:sp>
        <p:nvSpPr>
          <p:cNvPr id="4" name="Slide Number Placeholder 3">
            <a:extLst>
              <a:ext uri="{FF2B5EF4-FFF2-40B4-BE49-F238E27FC236}">
                <a16:creationId xmlns:a16="http://schemas.microsoft.com/office/drawing/2014/main" id="{63050293-BA8A-EE02-5861-12090A264AF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39</a:t>
            </a:fld>
            <a:endParaRPr lang="en-GB" noProof="0" dirty="0"/>
          </a:p>
        </p:txBody>
      </p:sp>
      <p:sp>
        <p:nvSpPr>
          <p:cNvPr id="11" name="Content Placeholder 10">
            <a:extLst>
              <a:ext uri="{FF2B5EF4-FFF2-40B4-BE49-F238E27FC236}">
                <a16:creationId xmlns:a16="http://schemas.microsoft.com/office/drawing/2014/main" id="{E60DD517-6152-74AE-16FD-DD72E584BED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Christin-Maitre S. Best Pract Res Clin Endocrinol Metab. 2013;27(1):3-12; 2. Zaenglein AL, et al. J Am Acad Derm. 2016;74:945-73.e33; 3. Elliman A. BMJ Sex Reprod Health. 2000;26:109-111; 4. Arowojolu AO, et al. Cochrane Database Syst Rev. 2012;2012(7):CD004425; 5. Plewig, G., Melnik, B. and Chen, W.C. (2019) Plewig and Kligman's Acne and Rosacea. 4th Edition, Springer, Berlin (chapter 7); 6. Reynolds RV, et al. J Am Acad Dermatol. 2024;90(5):1006.e1-1006.e30; 7.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endParaRPr lang="en-GB" noProof="0" dirty="0">
              <a:solidFill>
                <a:schemeClr val="tx2"/>
              </a:solidFill>
            </a:endParaRPr>
          </a:p>
        </p:txBody>
      </p:sp>
      <p:pic>
        <p:nvPicPr>
          <p:cNvPr id="5" name="Graphic 4" descr="Medicine">
            <a:extLst>
              <a:ext uri="{FF2B5EF4-FFF2-40B4-BE49-F238E27FC236}">
                <a16:creationId xmlns:a16="http://schemas.microsoft.com/office/drawing/2014/main" id="{978ACD04-3871-EEC3-3D06-24E7C66DF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28743755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This programme has been developed by a Group of experts</a:t>
            </a:r>
          </a:p>
        </p:txBody>
      </p:sp>
      <p:sp>
        <p:nvSpPr>
          <p:cNvPr id="4" name="Slide Number Placeholder 3">
            <a:extLst>
              <a:ext uri="{FF2B5EF4-FFF2-40B4-BE49-F238E27FC236}">
                <a16:creationId xmlns:a16="http://schemas.microsoft.com/office/drawing/2014/main" id="{62A7D3FD-1CEE-F940-8B61-C2D15929BC21}"/>
              </a:ext>
            </a:extLst>
          </p:cNvPr>
          <p:cNvSpPr>
            <a:spLocks noGrp="1"/>
          </p:cNvSpPr>
          <p:nvPr>
            <p:ph type="sldNum" sz="quarter" idx="4"/>
          </p:nvPr>
        </p:nvSpPr>
        <p:spPr/>
        <p:txBody>
          <a:bodyPr/>
          <a:lstStyle/>
          <a:p>
            <a:fld id="{FCE43C0F-8A7B-3A4B-9DB5-B3472E36E833}" type="slidenum">
              <a:rPr lang="en-GB" noProof="0" smtClean="0"/>
              <a:pPr/>
              <a:t>4</a:t>
            </a:fld>
            <a:endParaRPr lang="en-GB" noProof="0" dirty="0"/>
          </a:p>
        </p:txBody>
      </p:sp>
      <p:sp>
        <p:nvSpPr>
          <p:cNvPr id="22" name="Content Placeholder 21">
            <a:extLst>
              <a:ext uri="{FF2B5EF4-FFF2-40B4-BE49-F238E27FC236}">
                <a16:creationId xmlns:a16="http://schemas.microsoft.com/office/drawing/2014/main" id="{03EB309C-7108-8D40-8457-D57FBD92E19B}"/>
              </a:ext>
            </a:extLst>
          </p:cNvPr>
          <p:cNvSpPr>
            <a:spLocks noGrp="1"/>
          </p:cNvSpPr>
          <p:nvPr>
            <p:ph sz="quarter" idx="15"/>
          </p:nvPr>
        </p:nvSpPr>
        <p:spPr/>
        <p:txBody>
          <a:bodyPr/>
          <a:lstStyle/>
          <a:p>
            <a:endParaRPr lang="en-GB" noProof="0" dirty="0"/>
          </a:p>
        </p:txBody>
      </p:sp>
      <p:grpSp>
        <p:nvGrpSpPr>
          <p:cNvPr id="2" name="Group 1">
            <a:extLst>
              <a:ext uri="{FF2B5EF4-FFF2-40B4-BE49-F238E27FC236}">
                <a16:creationId xmlns:a16="http://schemas.microsoft.com/office/drawing/2014/main" id="{6D0C246F-5EB5-06B7-9EE2-85152A2B7CE3}"/>
              </a:ext>
            </a:extLst>
          </p:cNvPr>
          <p:cNvGrpSpPr/>
          <p:nvPr/>
        </p:nvGrpSpPr>
        <p:grpSpPr>
          <a:xfrm>
            <a:off x="2000493" y="1842562"/>
            <a:ext cx="3373288" cy="4110649"/>
            <a:chOff x="4855028" y="1838631"/>
            <a:chExt cx="2536371" cy="2951083"/>
          </a:xfrm>
        </p:grpSpPr>
        <p:sp>
          <p:nvSpPr>
            <p:cNvPr id="5" name="Rectangle 4">
              <a:extLst>
                <a:ext uri="{FF2B5EF4-FFF2-40B4-BE49-F238E27FC236}">
                  <a16:creationId xmlns:a16="http://schemas.microsoft.com/office/drawing/2014/main" id="{2D4A8554-99CF-6ECC-0476-8A45651E07B8}"/>
                </a:ext>
              </a:extLst>
            </p:cNvPr>
            <p:cNvSpPr/>
            <p:nvPr/>
          </p:nvSpPr>
          <p:spPr>
            <a:xfrm>
              <a:off x="4855028"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 name="Freeform 26">
              <a:extLst>
                <a:ext uri="{FF2B5EF4-FFF2-40B4-BE49-F238E27FC236}">
                  <a16:creationId xmlns:a16="http://schemas.microsoft.com/office/drawing/2014/main" id="{657623D9-0F99-E321-9DA5-7E774CB6B5A5}"/>
                </a:ext>
              </a:extLst>
            </p:cNvPr>
            <p:cNvSpPr/>
            <p:nvPr/>
          </p:nvSpPr>
          <p:spPr>
            <a:xfrm>
              <a:off x="4991723" y="1916135"/>
              <a:ext cx="2262981"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Alison </a:t>
              </a:r>
              <a:r>
                <a:rPr lang="en-GB" sz="1400" b="1" noProof="0" dirty="0">
                  <a:latin typeface="Arial" panose="020B0604020202020204" pitchFamily="34" charset="0"/>
                  <a:cs typeface="Arial" panose="020B0604020202020204" pitchFamily="34" charset="0"/>
                </a:rPr>
                <a:t>L</a:t>
              </a:r>
              <a:r>
                <a:rPr lang="en-GB" sz="1400" b="1" kern="1200" noProof="0" dirty="0">
                  <a:latin typeface="Arial" panose="020B0604020202020204" pitchFamily="34" charset="0"/>
                  <a:cs typeface="Arial" panose="020B0604020202020204" pitchFamily="34" charset="0"/>
                </a:rPr>
                <a:t>ayton</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Skin Research Centre, Hull York Medical School, University of York, UK</a:t>
              </a:r>
              <a:endParaRPr lang="en-GB" sz="1400" kern="1200" noProof="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2779FCD-91F8-1B3F-C753-AC8528B979B3}"/>
              </a:ext>
            </a:extLst>
          </p:cNvPr>
          <p:cNvGrpSpPr/>
          <p:nvPr/>
        </p:nvGrpSpPr>
        <p:grpSpPr>
          <a:xfrm>
            <a:off x="5666763" y="1842562"/>
            <a:ext cx="3366000" cy="4110649"/>
            <a:chOff x="7663542" y="1838631"/>
            <a:chExt cx="2536371" cy="2951083"/>
          </a:xfrm>
        </p:grpSpPr>
        <p:sp>
          <p:nvSpPr>
            <p:cNvPr id="9" name="Rectangle 8">
              <a:extLst>
                <a:ext uri="{FF2B5EF4-FFF2-40B4-BE49-F238E27FC236}">
                  <a16:creationId xmlns:a16="http://schemas.microsoft.com/office/drawing/2014/main" id="{8A903E87-07DA-4AFD-235F-82CFAC13BE0C}"/>
                </a:ext>
              </a:extLst>
            </p:cNvPr>
            <p:cNvSpPr/>
            <p:nvPr/>
          </p:nvSpPr>
          <p:spPr>
            <a:xfrm>
              <a:off x="7663542"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 name="Freeform 30">
              <a:extLst>
                <a:ext uri="{FF2B5EF4-FFF2-40B4-BE49-F238E27FC236}">
                  <a16:creationId xmlns:a16="http://schemas.microsoft.com/office/drawing/2014/main" id="{349A447B-FAF7-ADB1-C0E7-4024ABE81C68}"/>
                </a:ext>
              </a:extLst>
            </p:cNvPr>
            <p:cNvSpPr/>
            <p:nvPr/>
          </p:nvSpPr>
          <p:spPr>
            <a:xfrm>
              <a:off x="7800237" y="1916135"/>
              <a:ext cx="2267814"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a:ln w="25400" cap="flat" cmpd="sng" algn="ctr">
              <a:solidFill>
                <a:srgbClr val="C6573B">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Falk Ochsendorf</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Frankfurt University Hospital, Clinic for Dermatology, Venerology and Allergology, Germany</a:t>
              </a:r>
              <a:endParaRPr lang="en-GB" sz="1400" kern="1200" noProof="0"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0EA1A9C1-9A6F-A169-DE36-230034AF93A5}"/>
              </a:ext>
            </a:extLst>
          </p:cNvPr>
          <p:cNvPicPr>
            <a:picLocks noChangeAspect="1"/>
          </p:cNvPicPr>
          <p:nvPr/>
        </p:nvPicPr>
        <p:blipFill>
          <a:blip r:embed="rId3"/>
          <a:stretch>
            <a:fillRect/>
          </a:stretch>
        </p:blipFill>
        <p:spPr>
          <a:xfrm>
            <a:off x="6095163" y="2922046"/>
            <a:ext cx="2509200" cy="2849156"/>
          </a:xfrm>
          <a:prstGeom prst="rect">
            <a:avLst/>
          </a:prstGeom>
        </p:spPr>
      </p:pic>
      <p:pic>
        <p:nvPicPr>
          <p:cNvPr id="14" name="Picture 13">
            <a:extLst>
              <a:ext uri="{FF2B5EF4-FFF2-40B4-BE49-F238E27FC236}">
                <a16:creationId xmlns:a16="http://schemas.microsoft.com/office/drawing/2014/main" id="{4209A4BA-87F1-E480-0E52-7CD4ED77EF6E}"/>
              </a:ext>
            </a:extLst>
          </p:cNvPr>
          <p:cNvPicPr preferRelativeResize="0">
            <a:picLocks/>
          </p:cNvPicPr>
          <p:nvPr/>
        </p:nvPicPr>
        <p:blipFill>
          <a:blip r:embed="rId4"/>
          <a:stretch>
            <a:fillRect/>
          </a:stretch>
        </p:blipFill>
        <p:spPr>
          <a:xfrm>
            <a:off x="2432537" y="2922824"/>
            <a:ext cx="2509200" cy="2847600"/>
          </a:xfrm>
          <a:prstGeom prst="rect">
            <a:avLst/>
          </a:prstGeom>
        </p:spPr>
      </p:pic>
    </p:spTree>
    <p:extLst>
      <p:ext uri="{BB962C8B-B14F-4D97-AF65-F5344CB8AC3E}">
        <p14:creationId xmlns:p14="http://schemas.microsoft.com/office/powerpoint/2010/main" val="11266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4AC2-0784-8C74-CE45-085D0E4BBD9D}"/>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28EC8E6-F7DC-B2C1-9C8A-836456039911}"/>
              </a:ext>
            </a:extLst>
          </p:cNvPr>
          <p:cNvSpPr/>
          <p:nvPr/>
        </p:nvSpPr>
        <p:spPr>
          <a:xfrm>
            <a:off x="7149393" y="260648"/>
            <a:ext cx="4441311" cy="6012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8AFCF07-C0C1-AC74-1A7C-112F8877DD49}"/>
              </a:ext>
            </a:extLst>
          </p:cNvPr>
          <p:cNvSpPr>
            <a:spLocks noGrp="1"/>
          </p:cNvSpPr>
          <p:nvPr>
            <p:ph sz="quarter" idx="12"/>
          </p:nvPr>
        </p:nvSpPr>
        <p:spPr>
          <a:xfrm>
            <a:off x="620713" y="1063277"/>
            <a:ext cx="6528680" cy="4525963"/>
          </a:xfrm>
        </p:spPr>
        <p:txBody>
          <a:bodyPr>
            <a:noAutofit/>
          </a:bodyPr>
          <a:lstStyle/>
          <a:p>
            <a:pPr marL="0" indent="0">
              <a:buNone/>
            </a:pPr>
            <a:r>
              <a:rPr lang="en-GB" sz="1600" b="1" noProof="0" dirty="0">
                <a:solidFill>
                  <a:schemeClr val="accent1"/>
                </a:solidFill>
              </a:rPr>
              <a:t>History</a:t>
            </a:r>
          </a:p>
          <a:p>
            <a:pPr>
              <a:spcBef>
                <a:spcPts val="400"/>
              </a:spcBef>
            </a:pPr>
            <a:r>
              <a:rPr lang="en-GB" sz="1600" noProof="0" dirty="0"/>
              <a:t>Spironolactone used </a:t>
            </a:r>
            <a:r>
              <a:rPr lang="en-GB" sz="1600" noProof="0" dirty="0">
                <a:solidFill>
                  <a:schemeClr val="tx2"/>
                </a:solidFill>
              </a:rPr>
              <a:t>off-label to treat acne vulgaris </a:t>
            </a:r>
            <a:r>
              <a:rPr lang="en-GB" sz="1600" noProof="0" dirty="0"/>
              <a:t>in </a:t>
            </a:r>
            <a:r>
              <a:rPr lang="en-GB" sz="1600" noProof="0" dirty="0">
                <a:solidFill>
                  <a:schemeClr val="tx2"/>
                </a:solidFill>
              </a:rPr>
              <a:t>women</a:t>
            </a:r>
            <a:r>
              <a:rPr lang="en-GB" sz="1600" baseline="30000" noProof="0" dirty="0">
                <a:solidFill>
                  <a:schemeClr val="tx2"/>
                </a:solidFill>
              </a:rPr>
              <a:t>1</a:t>
            </a:r>
          </a:p>
          <a:p>
            <a:pPr lvl="1"/>
            <a:r>
              <a:rPr lang="en-GB" sz="1400" noProof="0" dirty="0"/>
              <a:t>Based on the evidence for </a:t>
            </a:r>
            <a:r>
              <a:rPr lang="en-GB" sz="1400" noProof="0" dirty="0">
                <a:solidFill>
                  <a:schemeClr val="tx2"/>
                </a:solidFill>
              </a:rPr>
              <a:t>use in two independent </a:t>
            </a:r>
            <a:r>
              <a:rPr lang="en-GB" sz="1400" noProof="0" dirty="0"/>
              <a:t>large clinical studies</a:t>
            </a:r>
            <a:r>
              <a:rPr lang="en-GB" sz="1400" baseline="30000" noProof="0" dirty="0"/>
              <a:t>1,2</a:t>
            </a:r>
          </a:p>
          <a:p>
            <a:pPr marL="0" indent="0">
              <a:spcBef>
                <a:spcPts val="600"/>
              </a:spcBef>
              <a:buNone/>
            </a:pPr>
            <a:r>
              <a:rPr lang="en-GB" sz="1600" b="1" noProof="0" dirty="0">
                <a:solidFill>
                  <a:schemeClr val="accent1"/>
                </a:solidFill>
              </a:rPr>
              <a:t>Mode of action </a:t>
            </a:r>
          </a:p>
          <a:p>
            <a:pPr>
              <a:spcBef>
                <a:spcPts val="400"/>
              </a:spcBef>
            </a:pPr>
            <a:r>
              <a:rPr lang="en-GB" sz="1600" noProof="0" dirty="0"/>
              <a:t>An oral anti-androgen to reduce </a:t>
            </a:r>
            <a:r>
              <a:rPr lang="en-GB" sz="1600" b="1" noProof="0" dirty="0">
                <a:solidFill>
                  <a:schemeClr val="accent1"/>
                </a:solidFill>
              </a:rPr>
              <a:t>sebum production</a:t>
            </a:r>
            <a:r>
              <a:rPr lang="en-GB" sz="1600" b="1" baseline="30000" noProof="0" dirty="0">
                <a:solidFill>
                  <a:schemeClr val="accent1"/>
                </a:solidFill>
              </a:rPr>
              <a:t>1,2</a:t>
            </a:r>
          </a:p>
          <a:p>
            <a:pPr marL="0" indent="0">
              <a:spcBef>
                <a:spcPts val="600"/>
              </a:spcBef>
              <a:buNone/>
            </a:pPr>
            <a:r>
              <a:rPr lang="en-GB" sz="1600" b="1" noProof="0" dirty="0">
                <a:solidFill>
                  <a:schemeClr val="accent1"/>
                </a:solidFill>
              </a:rPr>
              <a:t>Efficacy</a:t>
            </a:r>
          </a:p>
          <a:p>
            <a:pPr>
              <a:spcBef>
                <a:spcPts val="400"/>
              </a:spcBef>
            </a:pPr>
            <a:r>
              <a:rPr lang="en-GB" sz="1600" noProof="0" dirty="0"/>
              <a:t>Improves acne compared to placebo</a:t>
            </a:r>
            <a:r>
              <a:rPr lang="en-GB" sz="1600" baseline="30000" noProof="0" dirty="0"/>
              <a:t>1</a:t>
            </a:r>
            <a:r>
              <a:rPr lang="en-GB" sz="1600" noProof="0" dirty="0"/>
              <a:t> and doxycycline</a:t>
            </a:r>
            <a:r>
              <a:rPr lang="en-GB" sz="1600" baseline="30000" noProof="0" dirty="0"/>
              <a:t>2</a:t>
            </a:r>
          </a:p>
          <a:p>
            <a:pPr>
              <a:spcBef>
                <a:spcPts val="400"/>
              </a:spcBef>
            </a:pPr>
            <a:r>
              <a:rPr lang="en-GB" sz="1600" noProof="0" dirty="0"/>
              <a:t>Greater improvements at 6 months than at 3 months</a:t>
            </a:r>
            <a:r>
              <a:rPr lang="en-GB" sz="1600" baseline="30000" noProof="0" dirty="0"/>
              <a:t>1</a:t>
            </a:r>
          </a:p>
          <a:p>
            <a:pPr marL="0" indent="0">
              <a:spcBef>
                <a:spcPts val="400"/>
              </a:spcBef>
              <a:buNone/>
            </a:pPr>
            <a:r>
              <a:rPr lang="en-GB" sz="1600" b="1" noProof="0" dirty="0">
                <a:solidFill>
                  <a:schemeClr val="accent1"/>
                </a:solidFill>
              </a:rPr>
              <a:t>Safety / side effects</a:t>
            </a:r>
          </a:p>
          <a:p>
            <a:pPr>
              <a:spcBef>
                <a:spcPts val="400"/>
              </a:spcBef>
            </a:pPr>
            <a:r>
              <a:rPr lang="en-GB" sz="1600" noProof="0" dirty="0">
                <a:solidFill>
                  <a:schemeClr val="tx2"/>
                </a:solidFill>
              </a:rPr>
              <a:t>Well tolerated</a:t>
            </a:r>
            <a:r>
              <a:rPr lang="en-GB" sz="1600" baseline="30000" noProof="0" dirty="0">
                <a:solidFill>
                  <a:schemeClr val="tx2"/>
                </a:solidFill>
              </a:rPr>
              <a:t>1,2</a:t>
            </a:r>
          </a:p>
          <a:p>
            <a:pPr lvl="1"/>
            <a:r>
              <a:rPr lang="en-GB" sz="1400" noProof="0" dirty="0">
                <a:solidFill>
                  <a:schemeClr val="tx2"/>
                </a:solidFill>
              </a:rPr>
              <a:t>SAFA trial: more headaches (no SAEs)</a:t>
            </a:r>
            <a:r>
              <a:rPr lang="en-GB" sz="1400" baseline="30000" noProof="0" dirty="0">
                <a:solidFill>
                  <a:schemeClr val="tx2"/>
                </a:solidFill>
              </a:rPr>
              <a:t>2</a:t>
            </a:r>
          </a:p>
          <a:p>
            <a:pPr lvl="1"/>
            <a:r>
              <a:rPr lang="en-GB" sz="1400" noProof="0" dirty="0">
                <a:solidFill>
                  <a:schemeClr val="tx2"/>
                </a:solidFill>
              </a:rPr>
              <a:t>Most spironolactone-related AEs in the FASCE study were mild to moderate events of irregular menstruation and did not lead to withdrawal of the patients from treatment</a:t>
            </a:r>
            <a:r>
              <a:rPr lang="en-GB" sz="1400" baseline="30000" noProof="0" dirty="0">
                <a:solidFill>
                  <a:schemeClr val="tx2"/>
                </a:solidFill>
              </a:rPr>
              <a:t>1</a:t>
            </a:r>
          </a:p>
          <a:p>
            <a:pPr marL="0" indent="0">
              <a:spcBef>
                <a:spcPts val="600"/>
              </a:spcBef>
              <a:buNone/>
            </a:pPr>
            <a:r>
              <a:rPr lang="en-GB" sz="1600" b="1" noProof="0" dirty="0">
                <a:solidFill>
                  <a:schemeClr val="accent1"/>
                </a:solidFill>
              </a:rPr>
              <a:t>Indication</a:t>
            </a:r>
          </a:p>
          <a:p>
            <a:pPr>
              <a:spcBef>
                <a:spcPts val="400"/>
              </a:spcBef>
            </a:pPr>
            <a:r>
              <a:rPr lang="en-GB" sz="1600" noProof="0" dirty="0">
                <a:solidFill>
                  <a:schemeClr val="tx2"/>
                </a:solidFill>
              </a:rPr>
              <a:t>May be an effective alternative to oral antibiotics for women with persistent </a:t>
            </a:r>
            <a:r>
              <a:rPr lang="en-GB" sz="1600" noProof="0" dirty="0"/>
              <a:t>acne who have not responded to first-line topical treatments</a:t>
            </a:r>
            <a:r>
              <a:rPr lang="en-GB" sz="1600" baseline="30000" noProof="0" dirty="0"/>
              <a:t>2</a:t>
            </a:r>
          </a:p>
        </p:txBody>
      </p:sp>
      <p:sp>
        <p:nvSpPr>
          <p:cNvPr id="3" name="Title 2">
            <a:extLst>
              <a:ext uri="{FF2B5EF4-FFF2-40B4-BE49-F238E27FC236}">
                <a16:creationId xmlns:a16="http://schemas.microsoft.com/office/drawing/2014/main" id="{2632FE66-90FB-B6F4-72D5-EE0F34976A0B}"/>
              </a:ext>
            </a:extLst>
          </p:cNvPr>
          <p:cNvSpPr>
            <a:spLocks noGrp="1"/>
          </p:cNvSpPr>
          <p:nvPr>
            <p:ph type="title"/>
          </p:nvPr>
        </p:nvSpPr>
        <p:spPr>
          <a:xfrm>
            <a:off x="619201" y="259200"/>
            <a:ext cx="10963199" cy="864000"/>
          </a:xfrm>
        </p:spPr>
        <p:txBody>
          <a:bodyPr>
            <a:normAutofit/>
          </a:bodyPr>
          <a:lstStyle/>
          <a:p>
            <a:r>
              <a:rPr lang="en-GB" noProof="0" dirty="0"/>
              <a:t>Oral anti-androgen</a:t>
            </a:r>
            <a:br>
              <a:rPr lang="en-GB" noProof="0" dirty="0"/>
            </a:br>
            <a:r>
              <a:rPr lang="en-GB" sz="2200" spc="100" noProof="0" dirty="0">
                <a:solidFill>
                  <a:schemeClr val="accent1"/>
                </a:solidFill>
              </a:rPr>
              <a:t>spironolactone</a:t>
            </a:r>
          </a:p>
        </p:txBody>
      </p:sp>
      <p:sp>
        <p:nvSpPr>
          <p:cNvPr id="4" name="Slide Number Placeholder 3">
            <a:extLst>
              <a:ext uri="{FF2B5EF4-FFF2-40B4-BE49-F238E27FC236}">
                <a16:creationId xmlns:a16="http://schemas.microsoft.com/office/drawing/2014/main" id="{9AD6580B-B0C9-8D29-04F0-CB7D674CC18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40</a:t>
            </a:fld>
            <a:endParaRPr lang="en-GB" noProof="0" dirty="0"/>
          </a:p>
        </p:txBody>
      </p:sp>
      <p:sp>
        <p:nvSpPr>
          <p:cNvPr id="11" name="Content Placeholder 10">
            <a:extLst>
              <a:ext uri="{FF2B5EF4-FFF2-40B4-BE49-F238E27FC236}">
                <a16:creationId xmlns:a16="http://schemas.microsoft.com/office/drawing/2014/main" id="{93C21AB9-A66E-2BB5-510A-2093D8EDDBF0}"/>
              </a:ext>
            </a:extLst>
          </p:cNvPr>
          <p:cNvSpPr>
            <a:spLocks noGrp="1"/>
          </p:cNvSpPr>
          <p:nvPr>
            <p:ph sz="quarter" idx="15"/>
          </p:nvPr>
        </p:nvSpPr>
        <p:spPr>
          <a:xfrm>
            <a:off x="620183" y="6356351"/>
            <a:ext cx="10366023" cy="365125"/>
          </a:xfrm>
        </p:spPr>
        <p:txBody>
          <a:bodyPr anchor="b"/>
          <a:lstStyle/>
          <a:p>
            <a:r>
              <a:rPr lang="en-GB" noProof="0" dirty="0">
                <a:solidFill>
                  <a:schemeClr val="tx2"/>
                </a:solidFill>
              </a:rPr>
              <a:t>AE, adverse event; Acne-QoL, Acne-Specific Quality of Life; AFAST, Adult Female Acne Scoring Tool; SAE, serious adverse events</a:t>
            </a:r>
          </a:p>
          <a:p>
            <a:r>
              <a:rPr lang="en-GB" noProof="0" dirty="0">
                <a:solidFill>
                  <a:schemeClr val="tx2"/>
                </a:solidFill>
              </a:rPr>
              <a:t>1. Dréno B, et al. Acta Derm Venereol. 2024;104:adv26002; 2. Santer M, et al. Drug Ther Bull. 2023;62(1):6-10</a:t>
            </a:r>
          </a:p>
        </p:txBody>
      </p:sp>
      <p:sp>
        <p:nvSpPr>
          <p:cNvPr id="7" name="Content Placeholder 1">
            <a:extLst>
              <a:ext uri="{FF2B5EF4-FFF2-40B4-BE49-F238E27FC236}">
                <a16:creationId xmlns:a16="http://schemas.microsoft.com/office/drawing/2014/main" id="{2BEDE5AF-A403-CD73-F749-EC056999E086}"/>
              </a:ext>
            </a:extLst>
          </p:cNvPr>
          <p:cNvSpPr txBox="1">
            <a:spLocks/>
          </p:cNvSpPr>
          <p:nvPr/>
        </p:nvSpPr>
        <p:spPr>
          <a:xfrm>
            <a:off x="7580728" y="3426910"/>
            <a:ext cx="3923438"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Evolution of the global AFAST score</a:t>
            </a:r>
            <a:r>
              <a:rPr lang="en-GB" sz="1600" b="1" baseline="30000" noProof="0" dirty="0">
                <a:solidFill>
                  <a:schemeClr val="accent1"/>
                </a:solidFill>
              </a:rPr>
              <a:t>1</a:t>
            </a:r>
            <a:endParaRPr lang="en-GB" sz="1600" b="1" noProof="0" dirty="0">
              <a:solidFill>
                <a:schemeClr val="accent1"/>
              </a:solidFill>
            </a:endParaRPr>
          </a:p>
        </p:txBody>
      </p:sp>
      <p:sp>
        <p:nvSpPr>
          <p:cNvPr id="9" name="Content Placeholder 1">
            <a:extLst>
              <a:ext uri="{FF2B5EF4-FFF2-40B4-BE49-F238E27FC236}">
                <a16:creationId xmlns:a16="http://schemas.microsoft.com/office/drawing/2014/main" id="{EB53B254-B3C6-2B6E-6D36-952B1CCF0FDA}"/>
              </a:ext>
            </a:extLst>
          </p:cNvPr>
          <p:cNvSpPr txBox="1">
            <a:spLocks/>
          </p:cNvSpPr>
          <p:nvPr/>
        </p:nvSpPr>
        <p:spPr>
          <a:xfrm>
            <a:off x="7392144" y="325083"/>
            <a:ext cx="4215513" cy="574241"/>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Mean Acne-QoL symptom subscale score by time point for each treatment group</a:t>
            </a:r>
            <a:r>
              <a:rPr lang="en-GB" sz="1600" b="1" baseline="30000" noProof="0" dirty="0">
                <a:solidFill>
                  <a:schemeClr val="accent1"/>
                </a:solidFill>
              </a:rPr>
              <a:t>2</a:t>
            </a:r>
            <a:endParaRPr lang="en-GB" sz="1600" b="1" noProof="0" dirty="0">
              <a:solidFill>
                <a:schemeClr val="accent1"/>
              </a:solidFill>
            </a:endParaRPr>
          </a:p>
        </p:txBody>
      </p:sp>
      <p:sp>
        <p:nvSpPr>
          <p:cNvPr id="193" name="TextBox 192">
            <a:extLst>
              <a:ext uri="{FF2B5EF4-FFF2-40B4-BE49-F238E27FC236}">
                <a16:creationId xmlns:a16="http://schemas.microsoft.com/office/drawing/2014/main" id="{39D33E88-D77B-0AD4-4D02-810ACC2AA2C1}"/>
              </a:ext>
            </a:extLst>
          </p:cNvPr>
          <p:cNvSpPr txBox="1"/>
          <p:nvPr/>
        </p:nvSpPr>
        <p:spPr>
          <a:xfrm>
            <a:off x="8040216"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194" name="TextBox 193">
            <a:extLst>
              <a:ext uri="{FF2B5EF4-FFF2-40B4-BE49-F238E27FC236}">
                <a16:creationId xmlns:a16="http://schemas.microsoft.com/office/drawing/2014/main" id="{E3C093CB-3996-C891-7014-5833AA8D9AF3}"/>
              </a:ext>
            </a:extLst>
          </p:cNvPr>
          <p:cNvSpPr txBox="1"/>
          <p:nvPr/>
        </p:nvSpPr>
        <p:spPr>
          <a:xfrm>
            <a:off x="9011864" y="3172326"/>
            <a:ext cx="134056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Timepoint (weeks)</a:t>
            </a:r>
          </a:p>
        </p:txBody>
      </p:sp>
      <p:sp>
        <p:nvSpPr>
          <p:cNvPr id="195" name="TextBox 194">
            <a:extLst>
              <a:ext uri="{FF2B5EF4-FFF2-40B4-BE49-F238E27FC236}">
                <a16:creationId xmlns:a16="http://schemas.microsoft.com/office/drawing/2014/main" id="{0D76EDA3-4B28-58BF-B058-F50558941C44}"/>
              </a:ext>
            </a:extLst>
          </p:cNvPr>
          <p:cNvSpPr txBox="1"/>
          <p:nvPr/>
        </p:nvSpPr>
        <p:spPr>
          <a:xfrm>
            <a:off x="7823975" y="131055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sp>
        <p:nvSpPr>
          <p:cNvPr id="196" name="TextBox 195">
            <a:extLst>
              <a:ext uri="{FF2B5EF4-FFF2-40B4-BE49-F238E27FC236}">
                <a16:creationId xmlns:a16="http://schemas.microsoft.com/office/drawing/2014/main" id="{E7CF3BB9-24F3-7180-235D-B929750577DB}"/>
              </a:ext>
            </a:extLst>
          </p:cNvPr>
          <p:cNvSpPr txBox="1"/>
          <p:nvPr/>
        </p:nvSpPr>
        <p:spPr>
          <a:xfrm>
            <a:off x="7823975" y="162721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197" name="Straight Connector 196">
            <a:extLst>
              <a:ext uri="{FF2B5EF4-FFF2-40B4-BE49-F238E27FC236}">
                <a16:creationId xmlns:a16="http://schemas.microsoft.com/office/drawing/2014/main" id="{2132B9CB-33AB-A766-37D9-81CFBB92F302}"/>
              </a:ext>
            </a:extLst>
          </p:cNvPr>
          <p:cNvCxnSpPr>
            <a:cxnSpLocks/>
          </p:cNvCxnSpPr>
          <p:nvPr/>
        </p:nvCxnSpPr>
        <p:spPr>
          <a:xfrm flipV="1">
            <a:off x="8051000" y="1387015"/>
            <a:ext cx="0" cy="15620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A9992FB8-8CD3-990A-ADCD-76F5AA9685C5}"/>
              </a:ext>
            </a:extLst>
          </p:cNvPr>
          <p:cNvCxnSpPr>
            <a:cxnSpLocks/>
          </p:cNvCxnSpPr>
          <p:nvPr/>
        </p:nvCxnSpPr>
        <p:spPr>
          <a:xfrm>
            <a:off x="7988476" y="232383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16C0669C-6C6C-B0DC-26CA-8A4BD2812003}"/>
              </a:ext>
            </a:extLst>
          </p:cNvPr>
          <p:cNvCxnSpPr>
            <a:cxnSpLocks/>
          </p:cNvCxnSpPr>
          <p:nvPr/>
        </p:nvCxnSpPr>
        <p:spPr>
          <a:xfrm>
            <a:off x="7988476" y="263856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ED156AC8-5354-4203-ABA5-874136285B7C}"/>
              </a:ext>
            </a:extLst>
          </p:cNvPr>
          <p:cNvCxnSpPr>
            <a:cxnSpLocks/>
          </p:cNvCxnSpPr>
          <p:nvPr/>
        </p:nvCxnSpPr>
        <p:spPr>
          <a:xfrm>
            <a:off x="7988476" y="169852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3772522-6889-95B3-3CE4-A406D4DF2002}"/>
              </a:ext>
            </a:extLst>
          </p:cNvPr>
          <p:cNvCxnSpPr>
            <a:cxnSpLocks/>
          </p:cNvCxnSpPr>
          <p:nvPr/>
        </p:nvCxnSpPr>
        <p:spPr>
          <a:xfrm>
            <a:off x="7988476" y="138750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TextBox 203">
            <a:extLst>
              <a:ext uri="{FF2B5EF4-FFF2-40B4-BE49-F238E27FC236}">
                <a16:creationId xmlns:a16="http://schemas.microsoft.com/office/drawing/2014/main" id="{97EA717B-AAF2-37F7-6BCB-0014BF975296}"/>
              </a:ext>
            </a:extLst>
          </p:cNvPr>
          <p:cNvSpPr txBox="1"/>
          <p:nvPr/>
        </p:nvSpPr>
        <p:spPr>
          <a:xfrm>
            <a:off x="7823975" y="192572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205" name="TextBox 204">
            <a:extLst>
              <a:ext uri="{FF2B5EF4-FFF2-40B4-BE49-F238E27FC236}">
                <a16:creationId xmlns:a16="http://schemas.microsoft.com/office/drawing/2014/main" id="{313E5074-2C00-2C76-92BF-58AC2F44609E}"/>
              </a:ext>
            </a:extLst>
          </p:cNvPr>
          <p:cNvSpPr txBox="1"/>
          <p:nvPr/>
        </p:nvSpPr>
        <p:spPr>
          <a:xfrm>
            <a:off x="7823975" y="224617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207" name="TextBox 206">
            <a:extLst>
              <a:ext uri="{FF2B5EF4-FFF2-40B4-BE49-F238E27FC236}">
                <a16:creationId xmlns:a16="http://schemas.microsoft.com/office/drawing/2014/main" id="{366930B0-B6E2-B6C6-AC13-14411ACEC7BB}"/>
              </a:ext>
            </a:extLst>
          </p:cNvPr>
          <p:cNvSpPr txBox="1"/>
          <p:nvPr/>
        </p:nvSpPr>
        <p:spPr>
          <a:xfrm>
            <a:off x="7894507" y="256408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5</a:t>
            </a:r>
          </a:p>
        </p:txBody>
      </p:sp>
      <p:sp>
        <p:nvSpPr>
          <p:cNvPr id="208" name="TextBox 207">
            <a:extLst>
              <a:ext uri="{FF2B5EF4-FFF2-40B4-BE49-F238E27FC236}">
                <a16:creationId xmlns:a16="http://schemas.microsoft.com/office/drawing/2014/main" id="{88B91C24-16CD-6815-5E4D-E77946652190}"/>
              </a:ext>
            </a:extLst>
          </p:cNvPr>
          <p:cNvSpPr txBox="1"/>
          <p:nvPr/>
        </p:nvSpPr>
        <p:spPr>
          <a:xfrm>
            <a:off x="7894507" y="2860840"/>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209" name="TextBox 208">
            <a:extLst>
              <a:ext uri="{FF2B5EF4-FFF2-40B4-BE49-F238E27FC236}">
                <a16:creationId xmlns:a16="http://schemas.microsoft.com/office/drawing/2014/main" id="{3A88FC5E-BCA4-DE25-5F34-8A6861F36EC8}"/>
              </a:ext>
            </a:extLst>
          </p:cNvPr>
          <p:cNvSpPr txBox="1"/>
          <p:nvPr/>
        </p:nvSpPr>
        <p:spPr>
          <a:xfrm rot="16200000">
            <a:off x="6560972" y="2022687"/>
            <a:ext cx="1959724"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acne-QoL symptom subscale score</a:t>
            </a:r>
          </a:p>
        </p:txBody>
      </p:sp>
      <p:cxnSp>
        <p:nvCxnSpPr>
          <p:cNvPr id="230" name="Straight Connector 229">
            <a:extLst>
              <a:ext uri="{FF2B5EF4-FFF2-40B4-BE49-F238E27FC236}">
                <a16:creationId xmlns:a16="http://schemas.microsoft.com/office/drawing/2014/main" id="{02D03012-B417-0B81-87E6-ABE1EBD85A87}"/>
              </a:ext>
            </a:extLst>
          </p:cNvPr>
          <p:cNvCxnSpPr>
            <a:cxnSpLocks/>
          </p:cNvCxnSpPr>
          <p:nvPr/>
        </p:nvCxnSpPr>
        <p:spPr>
          <a:xfrm>
            <a:off x="7988476" y="2944852"/>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1" name="TextBox 230">
            <a:extLst>
              <a:ext uri="{FF2B5EF4-FFF2-40B4-BE49-F238E27FC236}">
                <a16:creationId xmlns:a16="http://schemas.microsoft.com/office/drawing/2014/main" id="{54E72163-23F5-4451-05EB-19F596040A1A}"/>
              </a:ext>
            </a:extLst>
          </p:cNvPr>
          <p:cNvSpPr txBox="1"/>
          <p:nvPr/>
        </p:nvSpPr>
        <p:spPr>
          <a:xfrm>
            <a:off x="10439679" y="2463339"/>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233" name="TextBox 232">
            <a:extLst>
              <a:ext uri="{FF2B5EF4-FFF2-40B4-BE49-F238E27FC236}">
                <a16:creationId xmlns:a16="http://schemas.microsoft.com/office/drawing/2014/main" id="{3240C4AD-1A7D-8C51-51CB-1CD89074B4D1}"/>
              </a:ext>
            </a:extLst>
          </p:cNvPr>
          <p:cNvSpPr txBox="1"/>
          <p:nvPr/>
        </p:nvSpPr>
        <p:spPr>
          <a:xfrm>
            <a:off x="10439679" y="2660189"/>
            <a:ext cx="46006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Placebo</a:t>
            </a:r>
          </a:p>
        </p:txBody>
      </p:sp>
      <p:cxnSp>
        <p:nvCxnSpPr>
          <p:cNvPr id="237" name="Straight Connector 236">
            <a:extLst>
              <a:ext uri="{FF2B5EF4-FFF2-40B4-BE49-F238E27FC236}">
                <a16:creationId xmlns:a16="http://schemas.microsoft.com/office/drawing/2014/main" id="{511103DF-F0F5-A20F-51B0-D1A4F7736ACF}"/>
              </a:ext>
            </a:extLst>
          </p:cNvPr>
          <p:cNvCxnSpPr>
            <a:cxnSpLocks/>
          </p:cNvCxnSpPr>
          <p:nvPr/>
        </p:nvCxnSpPr>
        <p:spPr>
          <a:xfrm rot="16200000">
            <a:off x="82696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C70E78C8-B22E-3509-681A-7BFD9FDC4209}"/>
              </a:ext>
            </a:extLst>
          </p:cNvPr>
          <p:cNvCxnSpPr>
            <a:cxnSpLocks/>
          </p:cNvCxnSpPr>
          <p:nvPr/>
        </p:nvCxnSpPr>
        <p:spPr>
          <a:xfrm rot="16200000">
            <a:off x="89554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7601FDBE-7AB4-BAC4-27CC-7339F4814823}"/>
              </a:ext>
            </a:extLst>
          </p:cNvPr>
          <p:cNvSpPr txBox="1"/>
          <p:nvPr/>
        </p:nvSpPr>
        <p:spPr>
          <a:xfrm>
            <a:off x="8736388"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a:t>
            </a:r>
          </a:p>
        </p:txBody>
      </p:sp>
      <p:sp>
        <p:nvSpPr>
          <p:cNvPr id="240" name="TextBox 239">
            <a:extLst>
              <a:ext uri="{FF2B5EF4-FFF2-40B4-BE49-F238E27FC236}">
                <a16:creationId xmlns:a16="http://schemas.microsoft.com/office/drawing/2014/main" id="{21EE18C9-F857-F50D-DCBC-4BE0CF02F3E0}"/>
              </a:ext>
            </a:extLst>
          </p:cNvPr>
          <p:cNvSpPr txBox="1"/>
          <p:nvPr/>
        </p:nvSpPr>
        <p:spPr>
          <a:xfrm>
            <a:off x="94126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cxnSp>
        <p:nvCxnSpPr>
          <p:cNvPr id="241" name="Straight Connector 240">
            <a:extLst>
              <a:ext uri="{FF2B5EF4-FFF2-40B4-BE49-F238E27FC236}">
                <a16:creationId xmlns:a16="http://schemas.microsoft.com/office/drawing/2014/main" id="{42B92059-22CE-63E6-B7D5-DED7E19A823A}"/>
              </a:ext>
            </a:extLst>
          </p:cNvPr>
          <p:cNvCxnSpPr>
            <a:cxnSpLocks/>
          </p:cNvCxnSpPr>
          <p:nvPr/>
        </p:nvCxnSpPr>
        <p:spPr>
          <a:xfrm rot="16200000">
            <a:off x="96476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2" name="TextBox 241">
            <a:extLst>
              <a:ext uri="{FF2B5EF4-FFF2-40B4-BE49-F238E27FC236}">
                <a16:creationId xmlns:a16="http://schemas.microsoft.com/office/drawing/2014/main" id="{627953E0-689D-3E08-27A3-D83EC53C1E24}"/>
              </a:ext>
            </a:extLst>
          </p:cNvPr>
          <p:cNvSpPr txBox="1"/>
          <p:nvPr/>
        </p:nvSpPr>
        <p:spPr>
          <a:xfrm>
            <a:off x="100984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24</a:t>
            </a:r>
          </a:p>
        </p:txBody>
      </p:sp>
      <p:cxnSp>
        <p:nvCxnSpPr>
          <p:cNvPr id="243" name="Straight Connector 242">
            <a:extLst>
              <a:ext uri="{FF2B5EF4-FFF2-40B4-BE49-F238E27FC236}">
                <a16:creationId xmlns:a16="http://schemas.microsoft.com/office/drawing/2014/main" id="{E58FE01B-8A87-4F70-E359-22F387661647}"/>
              </a:ext>
            </a:extLst>
          </p:cNvPr>
          <p:cNvCxnSpPr>
            <a:cxnSpLocks/>
          </p:cNvCxnSpPr>
          <p:nvPr/>
        </p:nvCxnSpPr>
        <p:spPr>
          <a:xfrm rot="16200000">
            <a:off x="103334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TextBox 243">
            <a:extLst>
              <a:ext uri="{FF2B5EF4-FFF2-40B4-BE49-F238E27FC236}">
                <a16:creationId xmlns:a16="http://schemas.microsoft.com/office/drawing/2014/main" id="{54156CC2-71A6-36B1-89C9-012D05AE6F33}"/>
              </a:ext>
            </a:extLst>
          </p:cNvPr>
          <p:cNvSpPr txBox="1"/>
          <p:nvPr/>
        </p:nvSpPr>
        <p:spPr>
          <a:xfrm>
            <a:off x="107842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≤52</a:t>
            </a:r>
          </a:p>
        </p:txBody>
      </p:sp>
      <p:cxnSp>
        <p:nvCxnSpPr>
          <p:cNvPr id="245" name="Straight Connector 244">
            <a:extLst>
              <a:ext uri="{FF2B5EF4-FFF2-40B4-BE49-F238E27FC236}">
                <a16:creationId xmlns:a16="http://schemas.microsoft.com/office/drawing/2014/main" id="{CDBAEDB3-83A5-3A93-B622-4A39CABB5FEC}"/>
              </a:ext>
            </a:extLst>
          </p:cNvPr>
          <p:cNvCxnSpPr>
            <a:cxnSpLocks/>
          </p:cNvCxnSpPr>
          <p:nvPr/>
        </p:nvCxnSpPr>
        <p:spPr>
          <a:xfrm rot="16200000">
            <a:off x="110192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B9CD7B00-D924-CFC7-18C1-4C61488F6B6E}"/>
              </a:ext>
            </a:extLst>
          </p:cNvPr>
          <p:cNvSpPr txBox="1"/>
          <p:nvPr/>
        </p:nvSpPr>
        <p:spPr>
          <a:xfrm>
            <a:off x="9428981" y="967000"/>
            <a:ext cx="506325"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Primary</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endpoint</a:t>
            </a:r>
          </a:p>
        </p:txBody>
      </p:sp>
      <p:sp>
        <p:nvSpPr>
          <p:cNvPr id="247" name="TextBox 246">
            <a:extLst>
              <a:ext uri="{FF2B5EF4-FFF2-40B4-BE49-F238E27FC236}">
                <a16:creationId xmlns:a16="http://schemas.microsoft.com/office/drawing/2014/main" id="{888F971A-6C88-981A-F161-EB2B5E803B5D}"/>
              </a:ext>
            </a:extLst>
          </p:cNvPr>
          <p:cNvSpPr txBox="1"/>
          <p:nvPr/>
        </p:nvSpPr>
        <p:spPr>
          <a:xfrm>
            <a:off x="10062321" y="967000"/>
            <a:ext cx="580206"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End of</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treatment</a:t>
            </a:r>
          </a:p>
        </p:txBody>
      </p:sp>
      <p:cxnSp>
        <p:nvCxnSpPr>
          <p:cNvPr id="249" name="Straight Connector 248">
            <a:extLst>
              <a:ext uri="{FF2B5EF4-FFF2-40B4-BE49-F238E27FC236}">
                <a16:creationId xmlns:a16="http://schemas.microsoft.com/office/drawing/2014/main" id="{BA9BB3DF-7A4B-EC13-B450-AD0261A2D470}"/>
              </a:ext>
            </a:extLst>
          </p:cNvPr>
          <p:cNvCxnSpPr/>
          <p:nvPr/>
        </p:nvCxnSpPr>
        <p:spPr>
          <a:xfrm>
            <a:off x="96780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609125C6-D374-840B-8C07-0CF57FDD9878}"/>
              </a:ext>
            </a:extLst>
          </p:cNvPr>
          <p:cNvCxnSpPr/>
          <p:nvPr/>
        </p:nvCxnSpPr>
        <p:spPr>
          <a:xfrm>
            <a:off x="103638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255" name="Freeform 254">
            <a:extLst>
              <a:ext uri="{FF2B5EF4-FFF2-40B4-BE49-F238E27FC236}">
                <a16:creationId xmlns:a16="http://schemas.microsoft.com/office/drawing/2014/main" id="{23FD6082-D620-AA8C-41F4-7BC39FC2A077}"/>
              </a:ext>
            </a:extLst>
          </p:cNvPr>
          <p:cNvSpPr/>
          <p:nvPr/>
        </p:nvSpPr>
        <p:spPr>
          <a:xfrm>
            <a:off x="8305800" y="1596540"/>
            <a:ext cx="2749550" cy="527050"/>
          </a:xfrm>
          <a:custGeom>
            <a:avLst/>
            <a:gdLst>
              <a:gd name="connsiteX0" fmla="*/ 0 w 2749550"/>
              <a:gd name="connsiteY0" fmla="*/ 527050 h 527050"/>
              <a:gd name="connsiteX1" fmla="*/ 679450 w 2749550"/>
              <a:gd name="connsiteY1" fmla="*/ 292100 h 527050"/>
              <a:gd name="connsiteX2" fmla="*/ 1368425 w 2749550"/>
              <a:gd name="connsiteY2" fmla="*/ 142875 h 527050"/>
              <a:gd name="connsiteX3" fmla="*/ 2060575 w 2749550"/>
              <a:gd name="connsiteY3" fmla="*/ 22225 h 527050"/>
              <a:gd name="connsiteX4" fmla="*/ 2749550 w 2749550"/>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50" h="527050">
                <a:moveTo>
                  <a:pt x="0" y="527050"/>
                </a:moveTo>
                <a:lnTo>
                  <a:pt x="679450" y="292100"/>
                </a:lnTo>
                <a:lnTo>
                  <a:pt x="1368425" y="142875"/>
                </a:lnTo>
                <a:lnTo>
                  <a:pt x="2060575" y="22225"/>
                </a:lnTo>
                <a:lnTo>
                  <a:pt x="2749550" y="0"/>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0" name="Group 299">
            <a:extLst>
              <a:ext uri="{FF2B5EF4-FFF2-40B4-BE49-F238E27FC236}">
                <a16:creationId xmlns:a16="http://schemas.microsoft.com/office/drawing/2014/main" id="{67C5537F-F7B7-DFDA-3E28-AA84526D734B}"/>
              </a:ext>
            </a:extLst>
          </p:cNvPr>
          <p:cNvGrpSpPr/>
          <p:nvPr/>
        </p:nvGrpSpPr>
        <p:grpSpPr>
          <a:xfrm rot="16200000">
            <a:off x="8929956" y="1934417"/>
            <a:ext cx="118800" cy="79200"/>
            <a:chOff x="8766525" y="2389312"/>
            <a:chExt cx="276225" cy="80838"/>
          </a:xfrm>
        </p:grpSpPr>
        <p:cxnSp>
          <p:nvCxnSpPr>
            <p:cNvPr id="301" name="Straight Connector 300">
              <a:extLst>
                <a:ext uri="{FF2B5EF4-FFF2-40B4-BE49-F238E27FC236}">
                  <a16:creationId xmlns:a16="http://schemas.microsoft.com/office/drawing/2014/main" id="{CAC8BA68-F2FD-AA7C-8CB7-75594478F8F3}"/>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43ED6FDC-1978-BFA6-C133-99EDCC720565}"/>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640859D6-FA9F-B8A2-88B8-21FCF1DACDDC}"/>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4" name="Oval 303">
            <a:extLst>
              <a:ext uri="{FF2B5EF4-FFF2-40B4-BE49-F238E27FC236}">
                <a16:creationId xmlns:a16="http://schemas.microsoft.com/office/drawing/2014/main" id="{A09BCDA8-F664-5D18-E03E-67B46F7C605B}"/>
              </a:ext>
            </a:extLst>
          </p:cNvPr>
          <p:cNvSpPr/>
          <p:nvPr/>
        </p:nvSpPr>
        <p:spPr>
          <a:xfrm>
            <a:off x="8957868" y="1927134"/>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75" name="Group 274">
            <a:extLst>
              <a:ext uri="{FF2B5EF4-FFF2-40B4-BE49-F238E27FC236}">
                <a16:creationId xmlns:a16="http://schemas.microsoft.com/office/drawing/2014/main" id="{E24ABE43-AC8E-2D08-3559-7360F3DA234A}"/>
              </a:ext>
            </a:extLst>
          </p:cNvPr>
          <p:cNvGrpSpPr/>
          <p:nvPr/>
        </p:nvGrpSpPr>
        <p:grpSpPr>
          <a:xfrm rot="16200000">
            <a:off x="8926425" y="1848385"/>
            <a:ext cx="127501" cy="80838"/>
            <a:chOff x="8766525" y="2389312"/>
            <a:chExt cx="276225" cy="80838"/>
          </a:xfrm>
        </p:grpSpPr>
        <p:cxnSp>
          <p:nvCxnSpPr>
            <p:cNvPr id="276" name="Straight Connector 275">
              <a:extLst>
                <a:ext uri="{FF2B5EF4-FFF2-40B4-BE49-F238E27FC236}">
                  <a16:creationId xmlns:a16="http://schemas.microsoft.com/office/drawing/2014/main" id="{4F6DCF25-AF7E-BDDB-29C2-4DA260E91982}"/>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BC5336FD-848C-53D3-6DD1-09B02582DCB0}"/>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3006851F-549D-0AAB-67AF-6BDEF315D633}"/>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79" name="Oval 278">
            <a:extLst>
              <a:ext uri="{FF2B5EF4-FFF2-40B4-BE49-F238E27FC236}">
                <a16:creationId xmlns:a16="http://schemas.microsoft.com/office/drawing/2014/main" id="{001C3C91-EF5F-9228-09D2-DE9158708D5D}"/>
              </a:ext>
            </a:extLst>
          </p:cNvPr>
          <p:cNvSpPr/>
          <p:nvPr/>
        </p:nvSpPr>
        <p:spPr>
          <a:xfrm>
            <a:off x="8957867" y="1855072"/>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5" name="Group 304">
            <a:extLst>
              <a:ext uri="{FF2B5EF4-FFF2-40B4-BE49-F238E27FC236}">
                <a16:creationId xmlns:a16="http://schemas.microsoft.com/office/drawing/2014/main" id="{DA737576-DF0C-B5B0-131D-BE2A5BF69891}"/>
              </a:ext>
            </a:extLst>
          </p:cNvPr>
          <p:cNvGrpSpPr/>
          <p:nvPr/>
        </p:nvGrpSpPr>
        <p:grpSpPr>
          <a:xfrm rot="16200000">
            <a:off x="9619753" y="1800085"/>
            <a:ext cx="118800" cy="80838"/>
            <a:chOff x="8766525" y="2389312"/>
            <a:chExt cx="276225" cy="80838"/>
          </a:xfrm>
        </p:grpSpPr>
        <p:cxnSp>
          <p:nvCxnSpPr>
            <p:cNvPr id="306" name="Straight Connector 305">
              <a:extLst>
                <a:ext uri="{FF2B5EF4-FFF2-40B4-BE49-F238E27FC236}">
                  <a16:creationId xmlns:a16="http://schemas.microsoft.com/office/drawing/2014/main" id="{0EAC99FD-9D21-7FDD-39D0-B8A552FED337}"/>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A32B1237-238B-DD6A-33D3-46E2BF7852C2}"/>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539F1CE5-01FE-8AA6-2E36-BBC727B846BA}"/>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9" name="Oval 308">
            <a:extLst>
              <a:ext uri="{FF2B5EF4-FFF2-40B4-BE49-F238E27FC236}">
                <a16:creationId xmlns:a16="http://schemas.microsoft.com/office/drawing/2014/main" id="{84096B5A-20E2-4B5C-3796-1109E19C42E9}"/>
              </a:ext>
            </a:extLst>
          </p:cNvPr>
          <p:cNvSpPr/>
          <p:nvPr/>
        </p:nvSpPr>
        <p:spPr>
          <a:xfrm>
            <a:off x="9646844" y="1819063"/>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0" name="Group 279">
            <a:extLst>
              <a:ext uri="{FF2B5EF4-FFF2-40B4-BE49-F238E27FC236}">
                <a16:creationId xmlns:a16="http://schemas.microsoft.com/office/drawing/2014/main" id="{CC52352B-C87D-1F32-F23E-F0CC7572C31D}"/>
              </a:ext>
            </a:extLst>
          </p:cNvPr>
          <p:cNvGrpSpPr/>
          <p:nvPr/>
        </p:nvGrpSpPr>
        <p:grpSpPr>
          <a:xfrm rot="16200000">
            <a:off x="9615401" y="1705510"/>
            <a:ext cx="127501" cy="80838"/>
            <a:chOff x="8766525" y="2389312"/>
            <a:chExt cx="276225" cy="80838"/>
          </a:xfrm>
        </p:grpSpPr>
        <p:cxnSp>
          <p:nvCxnSpPr>
            <p:cNvPr id="281" name="Straight Connector 280">
              <a:extLst>
                <a:ext uri="{FF2B5EF4-FFF2-40B4-BE49-F238E27FC236}">
                  <a16:creationId xmlns:a16="http://schemas.microsoft.com/office/drawing/2014/main" id="{C83C594D-8D80-CDE3-7B34-4B163D5055D1}"/>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B58E4CEC-91D0-44FC-AF33-80E71E12A421}"/>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2E82CA92-2F65-2E11-7322-3433A488A9A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4" name="Oval 283">
            <a:extLst>
              <a:ext uri="{FF2B5EF4-FFF2-40B4-BE49-F238E27FC236}">
                <a16:creationId xmlns:a16="http://schemas.microsoft.com/office/drawing/2014/main" id="{39C5DD04-E242-60EF-CFA8-258AAE6F2173}"/>
              </a:ext>
            </a:extLst>
          </p:cNvPr>
          <p:cNvSpPr/>
          <p:nvPr/>
        </p:nvSpPr>
        <p:spPr>
          <a:xfrm>
            <a:off x="9646843" y="171219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0" name="Group 309">
            <a:extLst>
              <a:ext uri="{FF2B5EF4-FFF2-40B4-BE49-F238E27FC236}">
                <a16:creationId xmlns:a16="http://schemas.microsoft.com/office/drawing/2014/main" id="{34B18112-A716-6BBF-D8A3-FD3A16572654}"/>
              </a:ext>
            </a:extLst>
          </p:cNvPr>
          <p:cNvGrpSpPr/>
          <p:nvPr/>
        </p:nvGrpSpPr>
        <p:grpSpPr>
          <a:xfrm rot="16200000">
            <a:off x="10304379" y="1823829"/>
            <a:ext cx="127501" cy="80838"/>
            <a:chOff x="8766525" y="2389312"/>
            <a:chExt cx="276225" cy="80838"/>
          </a:xfrm>
        </p:grpSpPr>
        <p:cxnSp>
          <p:nvCxnSpPr>
            <p:cNvPr id="311" name="Straight Connector 310">
              <a:extLst>
                <a:ext uri="{FF2B5EF4-FFF2-40B4-BE49-F238E27FC236}">
                  <a16:creationId xmlns:a16="http://schemas.microsoft.com/office/drawing/2014/main" id="{62111FAB-0684-69AC-74B2-B2352C79C970}"/>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a:extLst>
                <a:ext uri="{FF2B5EF4-FFF2-40B4-BE49-F238E27FC236}">
                  <a16:creationId xmlns:a16="http://schemas.microsoft.com/office/drawing/2014/main" id="{C44E7141-7161-38B7-16BB-4556B3F1190C}"/>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D9F27650-4C1D-A7DC-5344-529956976C86}"/>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14" name="Oval 313">
            <a:extLst>
              <a:ext uri="{FF2B5EF4-FFF2-40B4-BE49-F238E27FC236}">
                <a16:creationId xmlns:a16="http://schemas.microsoft.com/office/drawing/2014/main" id="{A0E5CD67-378D-D502-7B49-F5F2D7EF4663}"/>
              </a:ext>
            </a:extLst>
          </p:cNvPr>
          <p:cNvSpPr/>
          <p:nvPr/>
        </p:nvSpPr>
        <p:spPr>
          <a:xfrm>
            <a:off x="10335820" y="182733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5" name="Group 284">
            <a:extLst>
              <a:ext uri="{FF2B5EF4-FFF2-40B4-BE49-F238E27FC236}">
                <a16:creationId xmlns:a16="http://schemas.microsoft.com/office/drawing/2014/main" id="{D72587D9-1616-5333-5BF2-FE3C9E1EA902}"/>
              </a:ext>
            </a:extLst>
          </p:cNvPr>
          <p:cNvGrpSpPr/>
          <p:nvPr/>
        </p:nvGrpSpPr>
        <p:grpSpPr>
          <a:xfrm rot="16200000">
            <a:off x="10304377" y="1581684"/>
            <a:ext cx="127501" cy="80838"/>
            <a:chOff x="8766525" y="2389312"/>
            <a:chExt cx="276225" cy="80838"/>
          </a:xfrm>
        </p:grpSpPr>
        <p:cxnSp>
          <p:nvCxnSpPr>
            <p:cNvPr id="286" name="Straight Connector 285">
              <a:extLst>
                <a:ext uri="{FF2B5EF4-FFF2-40B4-BE49-F238E27FC236}">
                  <a16:creationId xmlns:a16="http://schemas.microsoft.com/office/drawing/2014/main" id="{21B21952-7B4E-E4F7-AB38-1E5B754377E6}"/>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4B10B6ED-5433-4728-F229-E294E622E07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892FBB3E-9560-1F92-4CC1-0E97B3C07C9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9" name="Oval 288">
            <a:extLst>
              <a:ext uri="{FF2B5EF4-FFF2-40B4-BE49-F238E27FC236}">
                <a16:creationId xmlns:a16="http://schemas.microsoft.com/office/drawing/2014/main" id="{2C4442E6-3B70-2E08-98D8-6FE7EBE87207}"/>
              </a:ext>
            </a:extLst>
          </p:cNvPr>
          <p:cNvSpPr/>
          <p:nvPr/>
        </p:nvSpPr>
        <p:spPr>
          <a:xfrm>
            <a:off x="10335819" y="15883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9" name="Group 318">
            <a:extLst>
              <a:ext uri="{FF2B5EF4-FFF2-40B4-BE49-F238E27FC236}">
                <a16:creationId xmlns:a16="http://schemas.microsoft.com/office/drawing/2014/main" id="{AD6D1B90-3CAC-B5CF-C871-921BCB036FBE}"/>
              </a:ext>
            </a:extLst>
          </p:cNvPr>
          <p:cNvGrpSpPr/>
          <p:nvPr/>
        </p:nvGrpSpPr>
        <p:grpSpPr>
          <a:xfrm rot="16200000">
            <a:off x="8247202" y="2118751"/>
            <a:ext cx="108000" cy="80838"/>
            <a:chOff x="8766525" y="2389312"/>
            <a:chExt cx="276225" cy="80838"/>
          </a:xfrm>
        </p:grpSpPr>
        <p:cxnSp>
          <p:nvCxnSpPr>
            <p:cNvPr id="320" name="Straight Connector 319">
              <a:extLst>
                <a:ext uri="{FF2B5EF4-FFF2-40B4-BE49-F238E27FC236}">
                  <a16:creationId xmlns:a16="http://schemas.microsoft.com/office/drawing/2014/main" id="{B0E4E1D0-A79E-6966-173F-0D31AA8B4318}"/>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3EE239BA-F889-CE2A-A269-CDD7C79DE253}"/>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150BA1CA-1BAF-C294-A8A8-1A6F94622121}"/>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3" name="Oval 322">
            <a:extLst>
              <a:ext uri="{FF2B5EF4-FFF2-40B4-BE49-F238E27FC236}">
                <a16:creationId xmlns:a16="http://schemas.microsoft.com/office/drawing/2014/main" id="{0C7B72AC-5F1A-6B67-27C7-2AE77F41F249}"/>
              </a:ext>
            </a:extLst>
          </p:cNvPr>
          <p:cNvSpPr/>
          <p:nvPr/>
        </p:nvSpPr>
        <p:spPr>
          <a:xfrm>
            <a:off x="8272889" y="2098501"/>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24" name="Group 323">
            <a:extLst>
              <a:ext uri="{FF2B5EF4-FFF2-40B4-BE49-F238E27FC236}">
                <a16:creationId xmlns:a16="http://schemas.microsoft.com/office/drawing/2014/main" id="{50624B40-A021-2579-83EE-D429D3C0EF10}"/>
              </a:ext>
            </a:extLst>
          </p:cNvPr>
          <p:cNvGrpSpPr/>
          <p:nvPr/>
        </p:nvGrpSpPr>
        <p:grpSpPr>
          <a:xfrm rot="16200000">
            <a:off x="10991355" y="1663365"/>
            <a:ext cx="118800" cy="80838"/>
            <a:chOff x="8766525" y="2389312"/>
            <a:chExt cx="276225" cy="80838"/>
          </a:xfrm>
        </p:grpSpPr>
        <p:cxnSp>
          <p:nvCxnSpPr>
            <p:cNvPr id="325" name="Straight Connector 324">
              <a:extLst>
                <a:ext uri="{FF2B5EF4-FFF2-40B4-BE49-F238E27FC236}">
                  <a16:creationId xmlns:a16="http://schemas.microsoft.com/office/drawing/2014/main" id="{7FAB106D-1F11-B8EF-62F1-3EF70853527F}"/>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a:extLst>
                <a:ext uri="{FF2B5EF4-FFF2-40B4-BE49-F238E27FC236}">
                  <a16:creationId xmlns:a16="http://schemas.microsoft.com/office/drawing/2014/main" id="{34FFC81F-450F-3DEB-1D8E-BF8F867FDB76}"/>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a:extLst>
                <a:ext uri="{FF2B5EF4-FFF2-40B4-BE49-F238E27FC236}">
                  <a16:creationId xmlns:a16="http://schemas.microsoft.com/office/drawing/2014/main" id="{503839E7-CF28-B569-2F09-E029C49F21B9}"/>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8" name="Oval 327">
            <a:extLst>
              <a:ext uri="{FF2B5EF4-FFF2-40B4-BE49-F238E27FC236}">
                <a16:creationId xmlns:a16="http://schemas.microsoft.com/office/drawing/2014/main" id="{CFA82A3E-112C-F114-0D45-00E1D86FD737}"/>
              </a:ext>
            </a:extLst>
          </p:cNvPr>
          <p:cNvSpPr/>
          <p:nvPr/>
        </p:nvSpPr>
        <p:spPr>
          <a:xfrm>
            <a:off x="11018446" y="1666220"/>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90" name="Group 289">
            <a:extLst>
              <a:ext uri="{FF2B5EF4-FFF2-40B4-BE49-F238E27FC236}">
                <a16:creationId xmlns:a16="http://schemas.microsoft.com/office/drawing/2014/main" id="{81840FCF-59E5-05B8-5D92-D224B5261671}"/>
              </a:ext>
            </a:extLst>
          </p:cNvPr>
          <p:cNvGrpSpPr/>
          <p:nvPr/>
        </p:nvGrpSpPr>
        <p:grpSpPr>
          <a:xfrm rot="16200000">
            <a:off x="10987003" y="1553108"/>
            <a:ext cx="127501" cy="80838"/>
            <a:chOff x="8766525" y="2389312"/>
            <a:chExt cx="276225" cy="80838"/>
          </a:xfrm>
        </p:grpSpPr>
        <p:cxnSp>
          <p:nvCxnSpPr>
            <p:cNvPr id="291" name="Straight Connector 290">
              <a:extLst>
                <a:ext uri="{FF2B5EF4-FFF2-40B4-BE49-F238E27FC236}">
                  <a16:creationId xmlns:a16="http://schemas.microsoft.com/office/drawing/2014/main" id="{1878BC64-2448-A7F8-3719-38945DAF500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9CA0A1B1-79DB-CA7E-E3EA-39FF0F9C77B5}"/>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3839FF63-5152-9375-C848-0EE8AB5C81AE}"/>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94" name="Oval 293">
            <a:extLst>
              <a:ext uri="{FF2B5EF4-FFF2-40B4-BE49-F238E27FC236}">
                <a16:creationId xmlns:a16="http://schemas.microsoft.com/office/drawing/2014/main" id="{ED7B09B1-7112-EF87-CA93-0B6BDA41DD4A}"/>
              </a:ext>
            </a:extLst>
          </p:cNvPr>
          <p:cNvSpPr/>
          <p:nvPr/>
        </p:nvSpPr>
        <p:spPr>
          <a:xfrm>
            <a:off x="11018445" y="1559795"/>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29" name="Freeform 328">
            <a:extLst>
              <a:ext uri="{FF2B5EF4-FFF2-40B4-BE49-F238E27FC236}">
                <a16:creationId xmlns:a16="http://schemas.microsoft.com/office/drawing/2014/main" id="{366BE1F5-8D48-F1FA-2A90-48FA6DA5FA38}"/>
              </a:ext>
            </a:extLst>
          </p:cNvPr>
          <p:cNvSpPr/>
          <p:nvPr/>
        </p:nvSpPr>
        <p:spPr>
          <a:xfrm>
            <a:off x="8318500" y="1694965"/>
            <a:ext cx="2743200" cy="438150"/>
          </a:xfrm>
          <a:custGeom>
            <a:avLst/>
            <a:gdLst>
              <a:gd name="connsiteX0" fmla="*/ 0 w 2743200"/>
              <a:gd name="connsiteY0" fmla="*/ 438150 h 438150"/>
              <a:gd name="connsiteX1" fmla="*/ 673100 w 2743200"/>
              <a:gd name="connsiteY1" fmla="*/ 276225 h 438150"/>
              <a:gd name="connsiteX2" fmla="*/ 1371600 w 2743200"/>
              <a:gd name="connsiteY2" fmla="*/ 146050 h 438150"/>
              <a:gd name="connsiteX3" fmla="*/ 2063750 w 2743200"/>
              <a:gd name="connsiteY3" fmla="*/ 168275 h 438150"/>
              <a:gd name="connsiteX4" fmla="*/ 2743200 w 274320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38150">
                <a:moveTo>
                  <a:pt x="0" y="438150"/>
                </a:moveTo>
                <a:lnTo>
                  <a:pt x="673100" y="276225"/>
                </a:lnTo>
                <a:lnTo>
                  <a:pt x="1371600" y="146050"/>
                </a:lnTo>
                <a:lnTo>
                  <a:pt x="2063750" y="168275"/>
                </a:lnTo>
                <a:lnTo>
                  <a:pt x="2743200" y="0"/>
                </a:lnTo>
              </a:path>
            </a:pathLst>
          </a:cu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37" name="TextBox 336">
            <a:extLst>
              <a:ext uri="{FF2B5EF4-FFF2-40B4-BE49-F238E27FC236}">
                <a16:creationId xmlns:a16="http://schemas.microsoft.com/office/drawing/2014/main" id="{DF01D361-021F-9EE6-0DE5-C0B31D7EB199}"/>
              </a:ext>
            </a:extLst>
          </p:cNvPr>
          <p:cNvSpPr txBox="1"/>
          <p:nvPr/>
        </p:nvSpPr>
        <p:spPr>
          <a:xfrm>
            <a:off x="8040216"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339" name="TextBox 338">
            <a:extLst>
              <a:ext uri="{FF2B5EF4-FFF2-40B4-BE49-F238E27FC236}">
                <a16:creationId xmlns:a16="http://schemas.microsoft.com/office/drawing/2014/main" id="{4693E184-B422-89AD-D4FA-6CF7CAF09B76}"/>
              </a:ext>
            </a:extLst>
          </p:cNvPr>
          <p:cNvSpPr txBox="1"/>
          <p:nvPr/>
        </p:nvSpPr>
        <p:spPr>
          <a:xfrm>
            <a:off x="7788709" y="42886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cxnSp>
        <p:nvCxnSpPr>
          <p:cNvPr id="341" name="Straight Connector 340">
            <a:extLst>
              <a:ext uri="{FF2B5EF4-FFF2-40B4-BE49-F238E27FC236}">
                <a16:creationId xmlns:a16="http://schemas.microsoft.com/office/drawing/2014/main" id="{C5BF0232-32A0-61ED-DD79-4B16EC20D469}"/>
              </a:ext>
            </a:extLst>
          </p:cNvPr>
          <p:cNvCxnSpPr>
            <a:cxnSpLocks/>
          </p:cNvCxnSpPr>
          <p:nvPr/>
        </p:nvCxnSpPr>
        <p:spPr>
          <a:xfrm flipV="1">
            <a:off x="8051000" y="3807392"/>
            <a:ext cx="0" cy="1980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a:extLst>
              <a:ext uri="{FF2B5EF4-FFF2-40B4-BE49-F238E27FC236}">
                <a16:creationId xmlns:a16="http://schemas.microsoft.com/office/drawing/2014/main" id="{7B7A3446-A84A-1EF4-1C07-A2A39FA0004A}"/>
              </a:ext>
            </a:extLst>
          </p:cNvPr>
          <p:cNvCxnSpPr>
            <a:cxnSpLocks/>
          </p:cNvCxnSpPr>
          <p:nvPr/>
        </p:nvCxnSpPr>
        <p:spPr>
          <a:xfrm>
            <a:off x="7988476" y="4935094"/>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a:extLst>
              <a:ext uri="{FF2B5EF4-FFF2-40B4-BE49-F238E27FC236}">
                <a16:creationId xmlns:a16="http://schemas.microsoft.com/office/drawing/2014/main" id="{08062379-3D93-8C1F-8C94-678451804FFD}"/>
              </a:ext>
            </a:extLst>
          </p:cNvPr>
          <p:cNvCxnSpPr>
            <a:cxnSpLocks/>
          </p:cNvCxnSpPr>
          <p:nvPr/>
        </p:nvCxnSpPr>
        <p:spPr>
          <a:xfrm>
            <a:off x="7988476" y="52094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a:extLst>
              <a:ext uri="{FF2B5EF4-FFF2-40B4-BE49-F238E27FC236}">
                <a16:creationId xmlns:a16="http://schemas.microsoft.com/office/drawing/2014/main" id="{094A7828-1549-94A2-ECE4-360289DFEB00}"/>
              </a:ext>
            </a:extLst>
          </p:cNvPr>
          <p:cNvCxnSpPr>
            <a:cxnSpLocks/>
          </p:cNvCxnSpPr>
          <p:nvPr/>
        </p:nvCxnSpPr>
        <p:spPr>
          <a:xfrm>
            <a:off x="7988476" y="549437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F0C6901F-3CE3-4A42-F2CA-C31469763B8C}"/>
              </a:ext>
            </a:extLst>
          </p:cNvPr>
          <p:cNvCxnSpPr>
            <a:cxnSpLocks/>
          </p:cNvCxnSpPr>
          <p:nvPr/>
        </p:nvCxnSpPr>
        <p:spPr>
          <a:xfrm>
            <a:off x="7988476" y="43656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TextBox 346">
            <a:extLst>
              <a:ext uri="{FF2B5EF4-FFF2-40B4-BE49-F238E27FC236}">
                <a16:creationId xmlns:a16="http://schemas.microsoft.com/office/drawing/2014/main" id="{6ABFE365-961A-7EA4-B772-0A3FE5D805E4}"/>
              </a:ext>
            </a:extLst>
          </p:cNvPr>
          <p:cNvSpPr txBox="1"/>
          <p:nvPr/>
        </p:nvSpPr>
        <p:spPr>
          <a:xfrm>
            <a:off x="7788709" y="4849787"/>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348" name="TextBox 347">
            <a:extLst>
              <a:ext uri="{FF2B5EF4-FFF2-40B4-BE49-F238E27FC236}">
                <a16:creationId xmlns:a16="http://schemas.microsoft.com/office/drawing/2014/main" id="{A13D387A-D3FE-3545-E452-28C668CF5132}"/>
              </a:ext>
            </a:extLst>
          </p:cNvPr>
          <p:cNvSpPr txBox="1"/>
          <p:nvPr/>
        </p:nvSpPr>
        <p:spPr>
          <a:xfrm>
            <a:off x="7788709" y="5131795"/>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349" name="TextBox 348">
            <a:extLst>
              <a:ext uri="{FF2B5EF4-FFF2-40B4-BE49-F238E27FC236}">
                <a16:creationId xmlns:a16="http://schemas.microsoft.com/office/drawing/2014/main" id="{F58B68E3-94B0-B363-A9B2-89892B62F353}"/>
              </a:ext>
            </a:extLst>
          </p:cNvPr>
          <p:cNvSpPr txBox="1"/>
          <p:nvPr/>
        </p:nvSpPr>
        <p:spPr>
          <a:xfrm>
            <a:off x="7788709" y="54198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0.5</a:t>
            </a:r>
          </a:p>
        </p:txBody>
      </p:sp>
      <p:sp>
        <p:nvSpPr>
          <p:cNvPr id="350" name="TextBox 349">
            <a:extLst>
              <a:ext uri="{FF2B5EF4-FFF2-40B4-BE49-F238E27FC236}">
                <a16:creationId xmlns:a16="http://schemas.microsoft.com/office/drawing/2014/main" id="{14A481C7-CD10-DCED-F499-28F5865BF21C}"/>
              </a:ext>
            </a:extLst>
          </p:cNvPr>
          <p:cNvSpPr txBox="1"/>
          <p:nvPr/>
        </p:nvSpPr>
        <p:spPr>
          <a:xfrm>
            <a:off x="7894507" y="569943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351" name="TextBox 350">
            <a:extLst>
              <a:ext uri="{FF2B5EF4-FFF2-40B4-BE49-F238E27FC236}">
                <a16:creationId xmlns:a16="http://schemas.microsoft.com/office/drawing/2014/main" id="{4597CD79-DB0B-BA63-63FA-7C54977E323C}"/>
              </a:ext>
            </a:extLst>
          </p:cNvPr>
          <p:cNvSpPr txBox="1"/>
          <p:nvPr/>
        </p:nvSpPr>
        <p:spPr>
          <a:xfrm rot="16200000">
            <a:off x="6560972" y="4708582"/>
            <a:ext cx="1959724"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AFAST score</a:t>
            </a:r>
          </a:p>
        </p:txBody>
      </p:sp>
      <p:cxnSp>
        <p:nvCxnSpPr>
          <p:cNvPr id="352" name="Straight Connector 351">
            <a:extLst>
              <a:ext uri="{FF2B5EF4-FFF2-40B4-BE49-F238E27FC236}">
                <a16:creationId xmlns:a16="http://schemas.microsoft.com/office/drawing/2014/main" id="{D0542996-D2E0-158D-7FE9-4D45301158F5}"/>
              </a:ext>
            </a:extLst>
          </p:cNvPr>
          <p:cNvCxnSpPr>
            <a:cxnSpLocks/>
          </p:cNvCxnSpPr>
          <p:nvPr/>
        </p:nvCxnSpPr>
        <p:spPr>
          <a:xfrm>
            <a:off x="7988476" y="5783447"/>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85721CFB-CC12-20AA-045E-BA75BF7A5306}"/>
              </a:ext>
            </a:extLst>
          </p:cNvPr>
          <p:cNvCxnSpPr>
            <a:cxnSpLocks/>
          </p:cNvCxnSpPr>
          <p:nvPr/>
        </p:nvCxnSpPr>
        <p:spPr>
          <a:xfrm rot="16200000">
            <a:off x="8269676"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TextBox 356">
            <a:extLst>
              <a:ext uri="{FF2B5EF4-FFF2-40B4-BE49-F238E27FC236}">
                <a16:creationId xmlns:a16="http://schemas.microsoft.com/office/drawing/2014/main" id="{03B11E53-FA3B-A262-0F84-E036D8D7A779}"/>
              </a:ext>
            </a:extLst>
          </p:cNvPr>
          <p:cNvSpPr txBox="1"/>
          <p:nvPr/>
        </p:nvSpPr>
        <p:spPr>
          <a:xfrm>
            <a:off x="861628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2</a:t>
            </a:r>
          </a:p>
        </p:txBody>
      </p:sp>
      <p:sp>
        <p:nvSpPr>
          <p:cNvPr id="358" name="TextBox 357">
            <a:extLst>
              <a:ext uri="{FF2B5EF4-FFF2-40B4-BE49-F238E27FC236}">
                <a16:creationId xmlns:a16="http://schemas.microsoft.com/office/drawing/2014/main" id="{37A91DF0-1F5D-DB21-77FB-81F53AF5858A}"/>
              </a:ext>
            </a:extLst>
          </p:cNvPr>
          <p:cNvSpPr txBox="1"/>
          <p:nvPr/>
        </p:nvSpPr>
        <p:spPr>
          <a:xfrm>
            <a:off x="9633600" y="5860215"/>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6</a:t>
            </a:r>
          </a:p>
        </p:txBody>
      </p:sp>
      <p:cxnSp>
        <p:nvCxnSpPr>
          <p:cNvPr id="359" name="Straight Connector 358">
            <a:extLst>
              <a:ext uri="{FF2B5EF4-FFF2-40B4-BE49-F238E27FC236}">
                <a16:creationId xmlns:a16="http://schemas.microsoft.com/office/drawing/2014/main" id="{E6BFCFA7-67A0-A2DB-4576-408FB82E58BD}"/>
              </a:ext>
            </a:extLst>
          </p:cNvPr>
          <p:cNvCxnSpPr>
            <a:cxnSpLocks/>
          </p:cNvCxnSpPr>
          <p:nvPr/>
        </p:nvCxnSpPr>
        <p:spPr>
          <a:xfrm rot="16200000">
            <a:off x="9859355"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09" name="Group 408">
            <a:extLst>
              <a:ext uri="{FF2B5EF4-FFF2-40B4-BE49-F238E27FC236}">
                <a16:creationId xmlns:a16="http://schemas.microsoft.com/office/drawing/2014/main" id="{405C21EA-1E48-60E7-ABD8-D5C6D3FBAD7C}"/>
              </a:ext>
            </a:extLst>
          </p:cNvPr>
          <p:cNvGrpSpPr/>
          <p:nvPr/>
        </p:nvGrpSpPr>
        <p:grpSpPr>
          <a:xfrm rot="16200000">
            <a:off x="8659226" y="4617416"/>
            <a:ext cx="360000" cy="80838"/>
            <a:chOff x="8766525" y="2389312"/>
            <a:chExt cx="276225" cy="80838"/>
          </a:xfrm>
        </p:grpSpPr>
        <p:cxnSp>
          <p:nvCxnSpPr>
            <p:cNvPr id="410" name="Straight Connector 409">
              <a:extLst>
                <a:ext uri="{FF2B5EF4-FFF2-40B4-BE49-F238E27FC236}">
                  <a16:creationId xmlns:a16="http://schemas.microsoft.com/office/drawing/2014/main" id="{6277BF3F-0C5D-AFA4-2C84-F65CFB8D5E5A}"/>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0F78014C-2F15-28A2-CE83-9989BEC802C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DFD5F312-3601-15F5-4731-5337C9BC452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31" name="TextBox 430">
            <a:extLst>
              <a:ext uri="{FF2B5EF4-FFF2-40B4-BE49-F238E27FC236}">
                <a16:creationId xmlns:a16="http://schemas.microsoft.com/office/drawing/2014/main" id="{A502B5E3-41B1-3FF3-28E5-2F3AE0FF75ED}"/>
              </a:ext>
            </a:extLst>
          </p:cNvPr>
          <p:cNvSpPr txBox="1"/>
          <p:nvPr/>
        </p:nvSpPr>
        <p:spPr>
          <a:xfrm>
            <a:off x="7788709" y="37364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3.5</a:t>
            </a:r>
          </a:p>
        </p:txBody>
      </p:sp>
      <p:cxnSp>
        <p:nvCxnSpPr>
          <p:cNvPr id="432" name="Straight Connector 431">
            <a:extLst>
              <a:ext uri="{FF2B5EF4-FFF2-40B4-BE49-F238E27FC236}">
                <a16:creationId xmlns:a16="http://schemas.microsoft.com/office/drawing/2014/main" id="{242B3A84-9652-3BC9-3AC6-E2652E27EEAF}"/>
              </a:ext>
            </a:extLst>
          </p:cNvPr>
          <p:cNvCxnSpPr>
            <a:cxnSpLocks/>
          </p:cNvCxnSpPr>
          <p:nvPr/>
        </p:nvCxnSpPr>
        <p:spPr>
          <a:xfrm>
            <a:off x="7988476" y="38133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TextBox 436">
            <a:extLst>
              <a:ext uri="{FF2B5EF4-FFF2-40B4-BE49-F238E27FC236}">
                <a16:creationId xmlns:a16="http://schemas.microsoft.com/office/drawing/2014/main" id="{25CB1221-EADA-299A-23B9-1C05464D470D}"/>
              </a:ext>
            </a:extLst>
          </p:cNvPr>
          <p:cNvSpPr txBox="1"/>
          <p:nvPr/>
        </p:nvSpPr>
        <p:spPr>
          <a:xfrm>
            <a:off x="7788709" y="40158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3.0</a:t>
            </a:r>
          </a:p>
        </p:txBody>
      </p:sp>
      <p:cxnSp>
        <p:nvCxnSpPr>
          <p:cNvPr id="438" name="Straight Connector 437">
            <a:extLst>
              <a:ext uri="{FF2B5EF4-FFF2-40B4-BE49-F238E27FC236}">
                <a16:creationId xmlns:a16="http://schemas.microsoft.com/office/drawing/2014/main" id="{1DB44975-78BD-41C4-7758-B9F6CF9E13C0}"/>
              </a:ext>
            </a:extLst>
          </p:cNvPr>
          <p:cNvCxnSpPr>
            <a:cxnSpLocks/>
          </p:cNvCxnSpPr>
          <p:nvPr/>
        </p:nvCxnSpPr>
        <p:spPr>
          <a:xfrm>
            <a:off x="7988476" y="40927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TextBox 438">
            <a:extLst>
              <a:ext uri="{FF2B5EF4-FFF2-40B4-BE49-F238E27FC236}">
                <a16:creationId xmlns:a16="http://schemas.microsoft.com/office/drawing/2014/main" id="{2E4CA6F8-C9ED-D4C4-7EB4-FBE7E3B1CE67}"/>
              </a:ext>
            </a:extLst>
          </p:cNvPr>
          <p:cNvSpPr txBox="1"/>
          <p:nvPr/>
        </p:nvSpPr>
        <p:spPr>
          <a:xfrm>
            <a:off x="7788709" y="4580111"/>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440" name="Straight Connector 439">
            <a:extLst>
              <a:ext uri="{FF2B5EF4-FFF2-40B4-BE49-F238E27FC236}">
                <a16:creationId xmlns:a16="http://schemas.microsoft.com/office/drawing/2014/main" id="{695A2097-2DA4-3883-F75F-9079A92AB55D}"/>
              </a:ext>
            </a:extLst>
          </p:cNvPr>
          <p:cNvCxnSpPr>
            <a:cxnSpLocks/>
          </p:cNvCxnSpPr>
          <p:nvPr/>
        </p:nvCxnSpPr>
        <p:spPr>
          <a:xfrm>
            <a:off x="7988476" y="46514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a:extLst>
              <a:ext uri="{FF2B5EF4-FFF2-40B4-BE49-F238E27FC236}">
                <a16:creationId xmlns:a16="http://schemas.microsoft.com/office/drawing/2014/main" id="{93F2C171-3C83-DE1B-3D99-D04421E794F1}"/>
              </a:ext>
            </a:extLst>
          </p:cNvPr>
          <p:cNvCxnSpPr>
            <a:cxnSpLocks/>
          </p:cNvCxnSpPr>
          <p:nvPr/>
        </p:nvCxnSpPr>
        <p:spPr>
          <a:xfrm>
            <a:off x="10158925" y="2547779"/>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43" name="Oval 442">
            <a:extLst>
              <a:ext uri="{FF2B5EF4-FFF2-40B4-BE49-F238E27FC236}">
                <a16:creationId xmlns:a16="http://schemas.microsoft.com/office/drawing/2014/main" id="{A84EC04A-D03F-0AAF-F497-CDC027D48328}"/>
              </a:ext>
            </a:extLst>
          </p:cNvPr>
          <p:cNvSpPr/>
          <p:nvPr/>
        </p:nvSpPr>
        <p:spPr>
          <a:xfrm>
            <a:off x="10233676" y="25154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45" name="Straight Connector 444">
            <a:extLst>
              <a:ext uri="{FF2B5EF4-FFF2-40B4-BE49-F238E27FC236}">
                <a16:creationId xmlns:a16="http://schemas.microsoft.com/office/drawing/2014/main" id="{004772E1-B872-75BE-DA79-36AE93AABA03}"/>
              </a:ext>
            </a:extLst>
          </p:cNvPr>
          <p:cNvCxnSpPr>
            <a:cxnSpLocks/>
          </p:cNvCxnSpPr>
          <p:nvPr/>
        </p:nvCxnSpPr>
        <p:spPr>
          <a:xfrm>
            <a:off x="10158925" y="2741454"/>
            <a:ext cx="214118" cy="0"/>
          </a:xfrm>
          <a:prstGeom prst="line">
            <a:avLst/>
          </a:prstGeom>
          <a:ln w="190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46" name="Oval 445">
            <a:extLst>
              <a:ext uri="{FF2B5EF4-FFF2-40B4-BE49-F238E27FC236}">
                <a16:creationId xmlns:a16="http://schemas.microsoft.com/office/drawing/2014/main" id="{D8BAEDA9-9041-8E95-6B03-E03F0C55086C}"/>
              </a:ext>
            </a:extLst>
          </p:cNvPr>
          <p:cNvSpPr/>
          <p:nvPr/>
        </p:nvSpPr>
        <p:spPr>
          <a:xfrm>
            <a:off x="10233676" y="270914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451" name="Group 450">
            <a:extLst>
              <a:ext uri="{FF2B5EF4-FFF2-40B4-BE49-F238E27FC236}">
                <a16:creationId xmlns:a16="http://schemas.microsoft.com/office/drawing/2014/main" id="{2A26B23E-61B0-7EF0-5BFC-68B1C9DFA6C4}"/>
              </a:ext>
            </a:extLst>
          </p:cNvPr>
          <p:cNvGrpSpPr/>
          <p:nvPr/>
        </p:nvGrpSpPr>
        <p:grpSpPr>
          <a:xfrm rot="16200000">
            <a:off x="8138761" y="4220777"/>
            <a:ext cx="360000" cy="80838"/>
            <a:chOff x="8766525" y="2389312"/>
            <a:chExt cx="276225" cy="80838"/>
          </a:xfrm>
        </p:grpSpPr>
        <p:cxnSp>
          <p:nvCxnSpPr>
            <p:cNvPr id="452" name="Straight Connector 451">
              <a:extLst>
                <a:ext uri="{FF2B5EF4-FFF2-40B4-BE49-F238E27FC236}">
                  <a16:creationId xmlns:a16="http://schemas.microsoft.com/office/drawing/2014/main" id="{F133624F-7A05-F04C-A9A8-6171A91E029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27B85605-CFDC-4AB9-6927-3BBDDEA6736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20E0A693-52CF-6E63-2620-FE2D2EED3F3E}"/>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59" name="Group 458">
            <a:extLst>
              <a:ext uri="{FF2B5EF4-FFF2-40B4-BE49-F238E27FC236}">
                <a16:creationId xmlns:a16="http://schemas.microsoft.com/office/drawing/2014/main" id="{30C7C356-1B5E-E2B2-E190-790CC085726A}"/>
              </a:ext>
            </a:extLst>
          </p:cNvPr>
          <p:cNvGrpSpPr/>
          <p:nvPr/>
        </p:nvGrpSpPr>
        <p:grpSpPr>
          <a:xfrm rot="16200000">
            <a:off x="9180876" y="4956793"/>
            <a:ext cx="370800" cy="80838"/>
            <a:chOff x="8766525" y="2389312"/>
            <a:chExt cx="276225" cy="80838"/>
          </a:xfrm>
        </p:grpSpPr>
        <p:cxnSp>
          <p:nvCxnSpPr>
            <p:cNvPr id="460" name="Straight Connector 459">
              <a:extLst>
                <a:ext uri="{FF2B5EF4-FFF2-40B4-BE49-F238E27FC236}">
                  <a16:creationId xmlns:a16="http://schemas.microsoft.com/office/drawing/2014/main" id="{B5E06F38-0071-688B-B800-E8EC62A69C3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a:extLst>
                <a:ext uri="{FF2B5EF4-FFF2-40B4-BE49-F238E27FC236}">
                  <a16:creationId xmlns:a16="http://schemas.microsoft.com/office/drawing/2014/main" id="{BCB2949B-0262-5D4E-58F3-5734FCED42CD}"/>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86B904F3-5CB8-BA26-8C2D-EE8087EFFC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67" name="Group 466">
            <a:extLst>
              <a:ext uri="{FF2B5EF4-FFF2-40B4-BE49-F238E27FC236}">
                <a16:creationId xmlns:a16="http://schemas.microsoft.com/office/drawing/2014/main" id="{2F6FA03E-5928-B6A7-91ED-CC36F5452F5B}"/>
              </a:ext>
            </a:extLst>
          </p:cNvPr>
          <p:cNvGrpSpPr/>
          <p:nvPr/>
        </p:nvGrpSpPr>
        <p:grpSpPr>
          <a:xfrm rot="16200000">
            <a:off x="9716501" y="5122922"/>
            <a:ext cx="360000" cy="80838"/>
            <a:chOff x="8766525" y="2389312"/>
            <a:chExt cx="276225" cy="80838"/>
          </a:xfrm>
        </p:grpSpPr>
        <p:cxnSp>
          <p:nvCxnSpPr>
            <p:cNvPr id="468" name="Straight Connector 467">
              <a:extLst>
                <a:ext uri="{FF2B5EF4-FFF2-40B4-BE49-F238E27FC236}">
                  <a16:creationId xmlns:a16="http://schemas.microsoft.com/office/drawing/2014/main" id="{83EB630F-ECFB-8990-21DD-51843ECC3540}"/>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EE29E63F-4C93-AA7A-A1BA-54CE14FB3135}"/>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E4F42B39-FFD9-769A-6A14-58B2096E5B7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71" name="TextBox 470">
            <a:extLst>
              <a:ext uri="{FF2B5EF4-FFF2-40B4-BE49-F238E27FC236}">
                <a16:creationId xmlns:a16="http://schemas.microsoft.com/office/drawing/2014/main" id="{2422214B-C25D-9063-FD9C-B8CF15D620D5}"/>
              </a:ext>
            </a:extLst>
          </p:cNvPr>
          <p:cNvSpPr txBox="1"/>
          <p:nvPr/>
        </p:nvSpPr>
        <p:spPr>
          <a:xfrm>
            <a:off x="10439679" y="3832816"/>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472" name="TextBox 471">
            <a:extLst>
              <a:ext uri="{FF2B5EF4-FFF2-40B4-BE49-F238E27FC236}">
                <a16:creationId xmlns:a16="http://schemas.microsoft.com/office/drawing/2014/main" id="{116BEF3E-6477-E5AC-3D6A-ABE159B345CD}"/>
              </a:ext>
            </a:extLst>
          </p:cNvPr>
          <p:cNvSpPr txBox="1"/>
          <p:nvPr/>
        </p:nvSpPr>
        <p:spPr>
          <a:xfrm>
            <a:off x="10439679" y="4029666"/>
            <a:ext cx="682879"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Doxycycline</a:t>
            </a:r>
          </a:p>
        </p:txBody>
      </p:sp>
      <p:cxnSp>
        <p:nvCxnSpPr>
          <p:cNvPr id="473" name="Straight Connector 472">
            <a:extLst>
              <a:ext uri="{FF2B5EF4-FFF2-40B4-BE49-F238E27FC236}">
                <a16:creationId xmlns:a16="http://schemas.microsoft.com/office/drawing/2014/main" id="{20E96C7E-2D25-5598-9758-82FD4080C489}"/>
              </a:ext>
            </a:extLst>
          </p:cNvPr>
          <p:cNvCxnSpPr>
            <a:cxnSpLocks/>
          </p:cNvCxnSpPr>
          <p:nvPr/>
        </p:nvCxnSpPr>
        <p:spPr>
          <a:xfrm>
            <a:off x="10158925" y="3917256"/>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6E8F4739-73CA-1138-3442-C17EC3E3FB5A}"/>
              </a:ext>
            </a:extLst>
          </p:cNvPr>
          <p:cNvCxnSpPr>
            <a:cxnSpLocks/>
          </p:cNvCxnSpPr>
          <p:nvPr/>
        </p:nvCxnSpPr>
        <p:spPr>
          <a:xfrm>
            <a:off x="10158925" y="4110931"/>
            <a:ext cx="214118"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481" name="Group 480">
            <a:extLst>
              <a:ext uri="{FF2B5EF4-FFF2-40B4-BE49-F238E27FC236}">
                <a16:creationId xmlns:a16="http://schemas.microsoft.com/office/drawing/2014/main" id="{52AD043D-281E-AF51-2544-E104B0F88C79}"/>
              </a:ext>
            </a:extLst>
          </p:cNvPr>
          <p:cNvGrpSpPr/>
          <p:nvPr/>
        </p:nvGrpSpPr>
        <p:grpSpPr>
          <a:xfrm rot="16200000">
            <a:off x="10240376" y="5345812"/>
            <a:ext cx="360000" cy="80838"/>
            <a:chOff x="8766525" y="2389312"/>
            <a:chExt cx="276225" cy="80838"/>
          </a:xfrm>
        </p:grpSpPr>
        <p:cxnSp>
          <p:nvCxnSpPr>
            <p:cNvPr id="482" name="Straight Connector 481">
              <a:extLst>
                <a:ext uri="{FF2B5EF4-FFF2-40B4-BE49-F238E27FC236}">
                  <a16:creationId xmlns:a16="http://schemas.microsoft.com/office/drawing/2014/main" id="{80C13F04-E247-FA35-4A6A-872D9CF67F1B}"/>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91E3A5BE-8B3C-47DA-8F4A-ED8E8E5B0D9F}"/>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28D5D288-F375-4E2D-EF5A-5D29198614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a:extLst>
              <a:ext uri="{FF2B5EF4-FFF2-40B4-BE49-F238E27FC236}">
                <a16:creationId xmlns:a16="http://schemas.microsoft.com/office/drawing/2014/main" id="{AF884C58-D94F-E374-1CB0-8D77ADDE54BA}"/>
              </a:ext>
            </a:extLst>
          </p:cNvPr>
          <p:cNvGrpSpPr/>
          <p:nvPr/>
        </p:nvGrpSpPr>
        <p:grpSpPr>
          <a:xfrm rot="16200000">
            <a:off x="10767426" y="5347614"/>
            <a:ext cx="360000" cy="80838"/>
            <a:chOff x="8766525" y="2389312"/>
            <a:chExt cx="276225" cy="80838"/>
          </a:xfrm>
        </p:grpSpPr>
        <p:cxnSp>
          <p:nvCxnSpPr>
            <p:cNvPr id="490" name="Straight Connector 489">
              <a:extLst>
                <a:ext uri="{FF2B5EF4-FFF2-40B4-BE49-F238E27FC236}">
                  <a16:creationId xmlns:a16="http://schemas.microsoft.com/office/drawing/2014/main" id="{E5E65082-CFDD-7748-DC7E-9C39A4C1575E}"/>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a:extLst>
                <a:ext uri="{FF2B5EF4-FFF2-40B4-BE49-F238E27FC236}">
                  <a16:creationId xmlns:a16="http://schemas.microsoft.com/office/drawing/2014/main" id="{C8640B4B-A327-6CA5-CAD9-85B8FFE9FBC0}"/>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528594DE-031F-830B-C563-CA35EACA9F66}"/>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93" name="Freeform 492">
            <a:extLst>
              <a:ext uri="{FF2B5EF4-FFF2-40B4-BE49-F238E27FC236}">
                <a16:creationId xmlns:a16="http://schemas.microsoft.com/office/drawing/2014/main" id="{3BE966E3-6CE1-2477-6F41-CB24B2CF0FD0}"/>
              </a:ext>
            </a:extLst>
          </p:cNvPr>
          <p:cNvSpPr/>
          <p:nvPr/>
        </p:nvSpPr>
        <p:spPr>
          <a:xfrm>
            <a:off x="8318500" y="4266715"/>
            <a:ext cx="2632075" cy="1127125"/>
          </a:xfrm>
          <a:custGeom>
            <a:avLst/>
            <a:gdLst>
              <a:gd name="connsiteX0" fmla="*/ 0 w 2632075"/>
              <a:gd name="connsiteY0" fmla="*/ 0 h 1127125"/>
              <a:gd name="connsiteX1" fmla="*/ 523875 w 2632075"/>
              <a:gd name="connsiteY1" fmla="*/ 393700 h 1127125"/>
              <a:gd name="connsiteX2" fmla="*/ 1050925 w 2632075"/>
              <a:gd name="connsiteY2" fmla="*/ 733425 h 1127125"/>
              <a:gd name="connsiteX3" fmla="*/ 1581150 w 2632075"/>
              <a:gd name="connsiteY3" fmla="*/ 904875 h 1127125"/>
              <a:gd name="connsiteX4" fmla="*/ 2105025 w 2632075"/>
              <a:gd name="connsiteY4" fmla="*/ 1127125 h 1127125"/>
              <a:gd name="connsiteX5" fmla="*/ 2632075 w 2632075"/>
              <a:gd name="connsiteY5" fmla="*/ 1127125 h 1127125"/>
              <a:gd name="connsiteX6" fmla="*/ 2632075 w 2632075"/>
              <a:gd name="connsiteY6" fmla="*/ 1127125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075" h="1127125">
                <a:moveTo>
                  <a:pt x="0" y="0"/>
                </a:moveTo>
                <a:lnTo>
                  <a:pt x="523875" y="393700"/>
                </a:lnTo>
                <a:lnTo>
                  <a:pt x="1050925" y="733425"/>
                </a:lnTo>
                <a:lnTo>
                  <a:pt x="1581150" y="904875"/>
                </a:lnTo>
                <a:lnTo>
                  <a:pt x="2105025" y="1127125"/>
                </a:lnTo>
                <a:lnTo>
                  <a:pt x="2632075" y="1127125"/>
                </a:lnTo>
                <a:lnTo>
                  <a:pt x="2632075" y="1127125"/>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98" name="Straight Connector 197">
            <a:extLst>
              <a:ext uri="{FF2B5EF4-FFF2-40B4-BE49-F238E27FC236}">
                <a16:creationId xmlns:a16="http://schemas.microsoft.com/office/drawing/2014/main" id="{B0FC767B-CCFC-6DD2-13D9-16EB5CD19C20}"/>
              </a:ext>
            </a:extLst>
          </p:cNvPr>
          <p:cNvCxnSpPr>
            <a:cxnSpLocks/>
          </p:cNvCxnSpPr>
          <p:nvPr/>
        </p:nvCxnSpPr>
        <p:spPr>
          <a:xfrm>
            <a:off x="7988476" y="20110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1" name="Oval 260">
            <a:extLst>
              <a:ext uri="{FF2B5EF4-FFF2-40B4-BE49-F238E27FC236}">
                <a16:creationId xmlns:a16="http://schemas.microsoft.com/office/drawing/2014/main" id="{5FCA0DEF-910C-9D0C-3F54-D92B2AF25135}"/>
              </a:ext>
            </a:extLst>
          </p:cNvPr>
          <p:cNvSpPr/>
          <p:nvPr/>
        </p:nvSpPr>
        <p:spPr>
          <a:xfrm>
            <a:off x="8268892" y="208684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66" name="Group 265">
            <a:extLst>
              <a:ext uri="{FF2B5EF4-FFF2-40B4-BE49-F238E27FC236}">
                <a16:creationId xmlns:a16="http://schemas.microsoft.com/office/drawing/2014/main" id="{3D7374D6-D5B2-8C58-C894-9333309674E1}"/>
              </a:ext>
            </a:extLst>
          </p:cNvPr>
          <p:cNvGrpSpPr/>
          <p:nvPr/>
        </p:nvGrpSpPr>
        <p:grpSpPr>
          <a:xfrm rot="16200000">
            <a:off x="8239182" y="2081755"/>
            <a:ext cx="122400" cy="79200"/>
            <a:chOff x="8766525" y="2389312"/>
            <a:chExt cx="276225" cy="80838"/>
          </a:xfrm>
        </p:grpSpPr>
        <p:cxnSp>
          <p:nvCxnSpPr>
            <p:cNvPr id="267" name="Straight Connector 266">
              <a:extLst>
                <a:ext uri="{FF2B5EF4-FFF2-40B4-BE49-F238E27FC236}">
                  <a16:creationId xmlns:a16="http://schemas.microsoft.com/office/drawing/2014/main" id="{181538C3-5408-AF0C-8E38-5162808CA149}"/>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9C728F32-31F8-F0BA-E0FC-7FA32882939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B4F15B93-BA7C-1607-45C2-51164B1FD7D7}"/>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70" name="Group 369">
            <a:extLst>
              <a:ext uri="{FF2B5EF4-FFF2-40B4-BE49-F238E27FC236}">
                <a16:creationId xmlns:a16="http://schemas.microsoft.com/office/drawing/2014/main" id="{F275C4EC-1923-AFB2-B256-2AE1E7F4FB41}"/>
              </a:ext>
            </a:extLst>
          </p:cNvPr>
          <p:cNvGrpSpPr/>
          <p:nvPr/>
        </p:nvGrpSpPr>
        <p:grpSpPr>
          <a:xfrm rot="16200000">
            <a:off x="8442406" y="4731944"/>
            <a:ext cx="792000" cy="79200"/>
            <a:chOff x="8766525" y="2389312"/>
            <a:chExt cx="276225" cy="80838"/>
          </a:xfrm>
        </p:grpSpPr>
        <p:cxnSp>
          <p:nvCxnSpPr>
            <p:cNvPr id="371" name="Straight Connector 370">
              <a:extLst>
                <a:ext uri="{FF2B5EF4-FFF2-40B4-BE49-F238E27FC236}">
                  <a16:creationId xmlns:a16="http://schemas.microsoft.com/office/drawing/2014/main" id="{22DD6120-5BE7-CAED-1415-A4E107332E3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CE78ABD6-0AAD-C6B1-D410-C82B6275336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95C05E0D-6423-65E7-5F21-A0E6BB3CF50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7" name="Group 446">
            <a:extLst>
              <a:ext uri="{FF2B5EF4-FFF2-40B4-BE49-F238E27FC236}">
                <a16:creationId xmlns:a16="http://schemas.microsoft.com/office/drawing/2014/main" id="{16874B73-6EB9-855A-1EDE-767B0B9EB67F}"/>
              </a:ext>
            </a:extLst>
          </p:cNvPr>
          <p:cNvGrpSpPr/>
          <p:nvPr/>
        </p:nvGrpSpPr>
        <p:grpSpPr>
          <a:xfrm rot="16200000">
            <a:off x="8038941" y="4222024"/>
            <a:ext cx="558000" cy="79200"/>
            <a:chOff x="8766525" y="2389312"/>
            <a:chExt cx="276225" cy="80838"/>
          </a:xfrm>
        </p:grpSpPr>
        <p:cxnSp>
          <p:nvCxnSpPr>
            <p:cNvPr id="448" name="Straight Connector 447">
              <a:extLst>
                <a:ext uri="{FF2B5EF4-FFF2-40B4-BE49-F238E27FC236}">
                  <a16:creationId xmlns:a16="http://schemas.microsoft.com/office/drawing/2014/main" id="{15549239-F868-069A-BFBA-7CE51265D13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a:extLst>
                <a:ext uri="{FF2B5EF4-FFF2-40B4-BE49-F238E27FC236}">
                  <a16:creationId xmlns:a16="http://schemas.microsoft.com/office/drawing/2014/main" id="{BE43D0BA-B477-09CB-734B-87F4A097E02D}"/>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a:extLst>
                <a:ext uri="{FF2B5EF4-FFF2-40B4-BE49-F238E27FC236}">
                  <a16:creationId xmlns:a16="http://schemas.microsoft.com/office/drawing/2014/main" id="{923D6915-1F20-FA6F-3F76-4CE9E92582C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55" name="Group 454">
            <a:extLst>
              <a:ext uri="{FF2B5EF4-FFF2-40B4-BE49-F238E27FC236}">
                <a16:creationId xmlns:a16="http://schemas.microsoft.com/office/drawing/2014/main" id="{A373A792-2C34-52C6-E4FE-594AC3592B57}"/>
              </a:ext>
            </a:extLst>
          </p:cNvPr>
          <p:cNvGrpSpPr/>
          <p:nvPr/>
        </p:nvGrpSpPr>
        <p:grpSpPr>
          <a:xfrm rot="16200000">
            <a:off x="8915456" y="4846219"/>
            <a:ext cx="900000" cy="79200"/>
            <a:chOff x="8766525" y="2389312"/>
            <a:chExt cx="276225" cy="80838"/>
          </a:xfrm>
        </p:grpSpPr>
        <p:cxnSp>
          <p:nvCxnSpPr>
            <p:cNvPr id="456" name="Straight Connector 455">
              <a:extLst>
                <a:ext uri="{FF2B5EF4-FFF2-40B4-BE49-F238E27FC236}">
                  <a16:creationId xmlns:a16="http://schemas.microsoft.com/office/drawing/2014/main" id="{AC56D7FC-DABA-383B-D515-4FBA5CFF53C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17458E8A-0B9B-D09C-8E37-79F279C1F753}"/>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a:extLst>
                <a:ext uri="{FF2B5EF4-FFF2-40B4-BE49-F238E27FC236}">
                  <a16:creationId xmlns:a16="http://schemas.microsoft.com/office/drawing/2014/main" id="{3931213D-CFBF-D398-170A-B2E669597A9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63" name="Group 462">
            <a:extLst>
              <a:ext uri="{FF2B5EF4-FFF2-40B4-BE49-F238E27FC236}">
                <a16:creationId xmlns:a16="http://schemas.microsoft.com/office/drawing/2014/main" id="{C8377ACA-2101-AB7B-E0CF-1ADFC5C0E27C}"/>
              </a:ext>
            </a:extLst>
          </p:cNvPr>
          <p:cNvGrpSpPr/>
          <p:nvPr/>
        </p:nvGrpSpPr>
        <p:grpSpPr>
          <a:xfrm rot="16200000">
            <a:off x="9386281" y="4843969"/>
            <a:ext cx="1018800" cy="79200"/>
            <a:chOff x="8766525" y="2389312"/>
            <a:chExt cx="276225" cy="80838"/>
          </a:xfrm>
        </p:grpSpPr>
        <p:cxnSp>
          <p:nvCxnSpPr>
            <p:cNvPr id="464" name="Straight Connector 463">
              <a:extLst>
                <a:ext uri="{FF2B5EF4-FFF2-40B4-BE49-F238E27FC236}">
                  <a16:creationId xmlns:a16="http://schemas.microsoft.com/office/drawing/2014/main" id="{0E8FDA64-5307-079F-F0FF-A4242C498DD0}"/>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98D08442-BD25-0759-C77F-E7AAA0943C3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9B5B331D-88DE-B0A6-2C9B-1493C7B727DF}"/>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77" name="Group 476">
            <a:extLst>
              <a:ext uri="{FF2B5EF4-FFF2-40B4-BE49-F238E27FC236}">
                <a16:creationId xmlns:a16="http://schemas.microsoft.com/office/drawing/2014/main" id="{4A246EEE-A1F0-17F1-D37E-3E62535D86C3}"/>
              </a:ext>
            </a:extLst>
          </p:cNvPr>
          <p:cNvGrpSpPr/>
          <p:nvPr/>
        </p:nvGrpSpPr>
        <p:grpSpPr>
          <a:xfrm rot="16200000">
            <a:off x="9910156" y="5123369"/>
            <a:ext cx="1018800" cy="79200"/>
            <a:chOff x="8766525" y="2389312"/>
            <a:chExt cx="276225" cy="80838"/>
          </a:xfrm>
        </p:grpSpPr>
        <p:cxnSp>
          <p:nvCxnSpPr>
            <p:cNvPr id="478" name="Straight Connector 477">
              <a:extLst>
                <a:ext uri="{FF2B5EF4-FFF2-40B4-BE49-F238E27FC236}">
                  <a16:creationId xmlns:a16="http://schemas.microsoft.com/office/drawing/2014/main" id="{7675DB4F-96A2-73A8-6753-D81E03E8F14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a:extLst>
                <a:ext uri="{FF2B5EF4-FFF2-40B4-BE49-F238E27FC236}">
                  <a16:creationId xmlns:a16="http://schemas.microsoft.com/office/drawing/2014/main" id="{5D73549C-89EA-337B-2B65-C13CC64E60F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9843A465-A2A7-BAC5-1114-FF2E0C59B63A}"/>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85" name="Group 484">
            <a:extLst>
              <a:ext uri="{FF2B5EF4-FFF2-40B4-BE49-F238E27FC236}">
                <a16:creationId xmlns:a16="http://schemas.microsoft.com/office/drawing/2014/main" id="{7230C00E-B08A-9EE8-FC8F-8A7D2DD7408B}"/>
              </a:ext>
            </a:extLst>
          </p:cNvPr>
          <p:cNvGrpSpPr/>
          <p:nvPr/>
        </p:nvGrpSpPr>
        <p:grpSpPr>
          <a:xfrm rot="16200000">
            <a:off x="10325606" y="5124422"/>
            <a:ext cx="1242000" cy="79200"/>
            <a:chOff x="8766525" y="2389312"/>
            <a:chExt cx="276225" cy="80838"/>
          </a:xfrm>
        </p:grpSpPr>
        <p:cxnSp>
          <p:nvCxnSpPr>
            <p:cNvPr id="487" name="Straight Connector 486">
              <a:extLst>
                <a:ext uri="{FF2B5EF4-FFF2-40B4-BE49-F238E27FC236}">
                  <a16:creationId xmlns:a16="http://schemas.microsoft.com/office/drawing/2014/main" id="{36B2AA88-BF83-4D9E-1690-75A33772677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599E012F-B1F7-1011-7D30-DF0BE91B4B3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494" name="Freeform 493">
            <a:extLst>
              <a:ext uri="{FF2B5EF4-FFF2-40B4-BE49-F238E27FC236}">
                <a16:creationId xmlns:a16="http://schemas.microsoft.com/office/drawing/2014/main" id="{CDE1FF29-B9C9-7190-9A6C-7AC23810167C}"/>
              </a:ext>
            </a:extLst>
          </p:cNvPr>
          <p:cNvSpPr/>
          <p:nvPr/>
        </p:nvSpPr>
        <p:spPr>
          <a:xfrm>
            <a:off x="8318500" y="4266715"/>
            <a:ext cx="2632075" cy="904875"/>
          </a:xfrm>
          <a:custGeom>
            <a:avLst/>
            <a:gdLst>
              <a:gd name="connsiteX0" fmla="*/ 0 w 2632075"/>
              <a:gd name="connsiteY0" fmla="*/ 0 h 904875"/>
              <a:gd name="connsiteX1" fmla="*/ 527050 w 2632075"/>
              <a:gd name="connsiteY1" fmla="*/ 508000 h 904875"/>
              <a:gd name="connsiteX2" fmla="*/ 1047750 w 2632075"/>
              <a:gd name="connsiteY2" fmla="*/ 619125 h 904875"/>
              <a:gd name="connsiteX3" fmla="*/ 1574800 w 2632075"/>
              <a:gd name="connsiteY3" fmla="*/ 615950 h 904875"/>
              <a:gd name="connsiteX4" fmla="*/ 2101850 w 2632075"/>
              <a:gd name="connsiteY4" fmla="*/ 904875 h 904875"/>
              <a:gd name="connsiteX5" fmla="*/ 2632075 w 2632075"/>
              <a:gd name="connsiteY5" fmla="*/ 90170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2075" h="904875">
                <a:moveTo>
                  <a:pt x="0" y="0"/>
                </a:moveTo>
                <a:lnTo>
                  <a:pt x="527050" y="508000"/>
                </a:lnTo>
                <a:lnTo>
                  <a:pt x="1047750" y="619125"/>
                </a:lnTo>
                <a:lnTo>
                  <a:pt x="1574800" y="615950"/>
                </a:lnTo>
                <a:lnTo>
                  <a:pt x="2101850" y="904875"/>
                </a:lnTo>
                <a:lnTo>
                  <a:pt x="2632075" y="901700"/>
                </a:lnTo>
              </a:path>
            </a:pathLst>
          </a:cu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96" name="Straight Connector 495">
            <a:extLst>
              <a:ext uri="{FF2B5EF4-FFF2-40B4-BE49-F238E27FC236}">
                <a16:creationId xmlns:a16="http://schemas.microsoft.com/office/drawing/2014/main" id="{55F9213A-E9B5-C9B2-C6EC-B5DB3455CCAF}"/>
              </a:ext>
            </a:extLst>
          </p:cNvPr>
          <p:cNvCxnSpPr>
            <a:cxnSpLocks/>
          </p:cNvCxnSpPr>
          <p:nvPr/>
        </p:nvCxnSpPr>
        <p:spPr>
          <a:xfrm rot="16200000">
            <a:off x="88443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TextBox 496">
            <a:extLst>
              <a:ext uri="{FF2B5EF4-FFF2-40B4-BE49-F238E27FC236}">
                <a16:creationId xmlns:a16="http://schemas.microsoft.com/office/drawing/2014/main" id="{6913A508-677B-A62E-EF9D-8103CED9A57A}"/>
              </a:ext>
            </a:extLst>
          </p:cNvPr>
          <p:cNvSpPr txBox="1"/>
          <p:nvPr/>
        </p:nvSpPr>
        <p:spPr>
          <a:xfrm>
            <a:off x="911880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4</a:t>
            </a:r>
          </a:p>
        </p:txBody>
      </p:sp>
      <p:cxnSp>
        <p:nvCxnSpPr>
          <p:cNvPr id="498" name="Straight Connector 497">
            <a:extLst>
              <a:ext uri="{FF2B5EF4-FFF2-40B4-BE49-F238E27FC236}">
                <a16:creationId xmlns:a16="http://schemas.microsoft.com/office/drawing/2014/main" id="{FE18A5F1-183A-0B11-B6FF-81A57503C266}"/>
              </a:ext>
            </a:extLst>
          </p:cNvPr>
          <p:cNvCxnSpPr>
            <a:cxnSpLocks/>
          </p:cNvCxnSpPr>
          <p:nvPr/>
        </p:nvCxnSpPr>
        <p:spPr>
          <a:xfrm rot="16200000">
            <a:off x="93396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563114CB-CBAB-FA09-4B49-C8E1242864BA}"/>
              </a:ext>
            </a:extLst>
          </p:cNvPr>
          <p:cNvCxnSpPr>
            <a:cxnSpLocks/>
          </p:cNvCxnSpPr>
          <p:nvPr/>
        </p:nvCxnSpPr>
        <p:spPr>
          <a:xfrm rot="16200000">
            <a:off x="1038740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3" name="TextBox 502">
            <a:extLst>
              <a:ext uri="{FF2B5EF4-FFF2-40B4-BE49-F238E27FC236}">
                <a16:creationId xmlns:a16="http://schemas.microsoft.com/office/drawing/2014/main" id="{EF8F41F3-5FF2-2744-1388-AC5123D0D981}"/>
              </a:ext>
            </a:extLst>
          </p:cNvPr>
          <p:cNvSpPr txBox="1"/>
          <p:nvPr/>
        </p:nvSpPr>
        <p:spPr>
          <a:xfrm>
            <a:off x="10160967"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9</a:t>
            </a:r>
          </a:p>
        </p:txBody>
      </p:sp>
      <p:cxnSp>
        <p:nvCxnSpPr>
          <p:cNvPr id="504" name="Straight Connector 503">
            <a:extLst>
              <a:ext uri="{FF2B5EF4-FFF2-40B4-BE49-F238E27FC236}">
                <a16:creationId xmlns:a16="http://schemas.microsoft.com/office/drawing/2014/main" id="{7331799D-0BA5-1B28-ADFD-6A53359A001F}"/>
              </a:ext>
            </a:extLst>
          </p:cNvPr>
          <p:cNvCxnSpPr>
            <a:cxnSpLocks/>
          </p:cNvCxnSpPr>
          <p:nvPr/>
        </p:nvCxnSpPr>
        <p:spPr>
          <a:xfrm rot="16200000">
            <a:off x="109144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5" name="TextBox 504">
            <a:extLst>
              <a:ext uri="{FF2B5EF4-FFF2-40B4-BE49-F238E27FC236}">
                <a16:creationId xmlns:a16="http://schemas.microsoft.com/office/drawing/2014/main" id="{0E550716-7176-9199-4248-ECB969B6A6C0}"/>
              </a:ext>
            </a:extLst>
          </p:cNvPr>
          <p:cNvSpPr txBox="1"/>
          <p:nvPr/>
        </p:nvSpPr>
        <p:spPr>
          <a:xfrm>
            <a:off x="10657062" y="5862999"/>
            <a:ext cx="59255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12</a:t>
            </a:r>
          </a:p>
        </p:txBody>
      </p:sp>
      <p:sp>
        <p:nvSpPr>
          <p:cNvPr id="506" name="Up Arrow 505">
            <a:extLst>
              <a:ext uri="{FF2B5EF4-FFF2-40B4-BE49-F238E27FC236}">
                <a16:creationId xmlns:a16="http://schemas.microsoft.com/office/drawing/2014/main" id="{6BD8CAA8-C43B-15C0-41D8-F7C14B8BE172}"/>
              </a:ext>
            </a:extLst>
          </p:cNvPr>
          <p:cNvSpPr/>
          <p:nvPr/>
        </p:nvSpPr>
        <p:spPr>
          <a:xfrm>
            <a:off x="9843612" y="6035782"/>
            <a:ext cx="102209" cy="153888"/>
          </a:xfrm>
          <a:prstGeom prst="upArrow">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5" name="Graphic 4" descr="Medicine">
            <a:extLst>
              <a:ext uri="{FF2B5EF4-FFF2-40B4-BE49-F238E27FC236}">
                <a16:creationId xmlns:a16="http://schemas.microsoft.com/office/drawing/2014/main" id="{9A44531F-1819-0F23-6191-5E237EA33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18288" y="72592"/>
            <a:ext cx="764120" cy="764120"/>
          </a:xfrm>
          <a:prstGeom prst="rect">
            <a:avLst/>
          </a:prstGeom>
        </p:spPr>
      </p:pic>
    </p:spTree>
    <p:extLst>
      <p:ext uri="{BB962C8B-B14F-4D97-AF65-F5344CB8AC3E}">
        <p14:creationId xmlns:p14="http://schemas.microsoft.com/office/powerpoint/2010/main" val="2753347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32DE-9607-3D61-656A-107001900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A490B-D66D-7CDC-DD43-4128EA482CED}"/>
              </a:ext>
            </a:extLst>
          </p:cNvPr>
          <p:cNvSpPr>
            <a:spLocks noGrp="1"/>
          </p:cNvSpPr>
          <p:nvPr>
            <p:ph type="title"/>
          </p:nvPr>
        </p:nvSpPr>
        <p:spPr/>
        <p:txBody>
          <a:bodyPr>
            <a:normAutofit/>
          </a:bodyPr>
          <a:lstStyle/>
          <a:p>
            <a:r>
              <a:rPr lang="en-GB" sz="3600" noProof="0" dirty="0"/>
              <a:t>Multimodal treatment strategies</a:t>
            </a:r>
            <a:br>
              <a:rPr lang="en-GB" noProof="0" dirty="0"/>
            </a:br>
            <a:br>
              <a:rPr lang="en-GB" sz="3600" noProof="0" dirty="0"/>
            </a:br>
            <a:r>
              <a:rPr lang="en-GB" sz="2800" noProof="0" dirty="0"/>
              <a:t>treatment approaches across the patient</a:t>
            </a:r>
            <a:br>
              <a:rPr lang="en-GB" sz="2800" noProof="0" dirty="0"/>
            </a:br>
            <a:r>
              <a:rPr lang="en-GB" sz="2800" noProof="0" dirty="0"/>
              <a:t>journey and disease severities</a:t>
            </a:r>
            <a:endParaRPr lang="en-GB" sz="3000" noProof="0" dirty="0"/>
          </a:p>
        </p:txBody>
      </p:sp>
      <p:sp>
        <p:nvSpPr>
          <p:cNvPr id="5" name="Slide Number Placeholder 4">
            <a:extLst>
              <a:ext uri="{FF2B5EF4-FFF2-40B4-BE49-F238E27FC236}">
                <a16:creationId xmlns:a16="http://schemas.microsoft.com/office/drawing/2014/main" id="{07AF61CC-3B73-560F-0922-CF8DDEC62DE5}"/>
              </a:ext>
            </a:extLst>
          </p:cNvPr>
          <p:cNvSpPr>
            <a:spLocks noGrp="1"/>
          </p:cNvSpPr>
          <p:nvPr>
            <p:ph type="sldNum" sz="quarter" idx="4"/>
          </p:nvPr>
        </p:nvSpPr>
        <p:spPr/>
        <p:txBody>
          <a:bodyPr/>
          <a:lstStyle/>
          <a:p>
            <a:fld id="{FCE43C0F-8A7B-3A4B-9DB5-B3472E36E833}" type="slidenum">
              <a:rPr lang="en-GB" noProof="0" smtClean="0"/>
              <a:pPr/>
              <a:t>41</a:t>
            </a:fld>
            <a:endParaRPr lang="en-GB" noProof="0" dirty="0"/>
          </a:p>
        </p:txBody>
      </p:sp>
    </p:spTree>
    <p:extLst>
      <p:ext uri="{BB962C8B-B14F-4D97-AF65-F5344CB8AC3E}">
        <p14:creationId xmlns:p14="http://schemas.microsoft.com/office/powerpoint/2010/main" val="84208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5413-36C5-B831-E14A-676F88E44E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632E99-3C5B-BED2-3EC9-F7F17552976A}"/>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 multimodal approach more effective in managing acne vulgaris compared to monotherapy? If yes, why?</a:t>
            </a:r>
            <a:endParaRPr lang="en-GB" sz="2000" noProof="0" dirty="0"/>
          </a:p>
        </p:txBody>
      </p:sp>
      <p:sp>
        <p:nvSpPr>
          <p:cNvPr id="5" name="Slide Number Placeholder 4">
            <a:extLst>
              <a:ext uri="{FF2B5EF4-FFF2-40B4-BE49-F238E27FC236}">
                <a16:creationId xmlns:a16="http://schemas.microsoft.com/office/drawing/2014/main" id="{631D05BC-7C06-62DD-297E-610F260D72EC}"/>
              </a:ext>
            </a:extLst>
          </p:cNvPr>
          <p:cNvSpPr>
            <a:spLocks noGrp="1"/>
          </p:cNvSpPr>
          <p:nvPr>
            <p:ph type="sldNum" sz="quarter" idx="4"/>
          </p:nvPr>
        </p:nvSpPr>
        <p:spPr/>
        <p:txBody>
          <a:bodyPr/>
          <a:lstStyle/>
          <a:p>
            <a:fld id="{FCE43C0F-8A7B-3A4B-9DB5-B3472E36E833}" type="slidenum">
              <a:rPr lang="en-GB" noProof="0" smtClean="0"/>
              <a:pPr/>
              <a:t>42</a:t>
            </a:fld>
            <a:endParaRPr lang="en-GB" noProof="0" dirty="0"/>
          </a:p>
        </p:txBody>
      </p:sp>
    </p:spTree>
    <p:extLst>
      <p:ext uri="{BB962C8B-B14F-4D97-AF65-F5344CB8AC3E}">
        <p14:creationId xmlns:p14="http://schemas.microsoft.com/office/powerpoint/2010/main" val="77249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8FD4-AD5C-70F0-7A95-61CFB769B8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E4222-1AB0-EB08-4B37-9530F1096B6E}"/>
              </a:ext>
            </a:extLst>
          </p:cNvPr>
          <p:cNvSpPr>
            <a:spLocks noGrp="1"/>
          </p:cNvSpPr>
          <p:nvPr>
            <p:ph sz="quarter" idx="12"/>
          </p:nvPr>
        </p:nvSpPr>
        <p:spPr>
          <a:xfrm>
            <a:off x="620713" y="1425575"/>
            <a:ext cx="7491511" cy="4525963"/>
          </a:xfrm>
        </p:spPr>
        <p:txBody>
          <a:bodyPr>
            <a:normAutofit/>
          </a:bodyPr>
          <a:lstStyle/>
          <a:p>
            <a:r>
              <a:rPr lang="en-GB" noProof="0" dirty="0"/>
              <a:t>Addressing as </a:t>
            </a:r>
            <a:r>
              <a:rPr lang="en-GB" b="1" noProof="0" dirty="0">
                <a:solidFill>
                  <a:schemeClr val="accent1"/>
                </a:solidFill>
              </a:rPr>
              <a:t>many pathophysiological factors </a:t>
            </a:r>
            <a:r>
              <a:rPr lang="en-GB" noProof="0" dirty="0"/>
              <a:t>implicated in </a:t>
            </a:r>
            <a:r>
              <a:rPr lang="en-GB" b="1" noProof="0" dirty="0">
                <a:solidFill>
                  <a:schemeClr val="accent1"/>
                </a:solidFill>
              </a:rPr>
              <a:t>acne</a:t>
            </a:r>
            <a:r>
              <a:rPr lang="en-GB" noProof="0" dirty="0"/>
              <a:t> as possible leads to </a:t>
            </a:r>
            <a:r>
              <a:rPr lang="en-GB" b="1" noProof="0" dirty="0">
                <a:solidFill>
                  <a:schemeClr val="accent1"/>
                </a:solidFill>
              </a:rPr>
              <a:t>better outcomes</a:t>
            </a:r>
            <a:r>
              <a:rPr lang="en-GB" b="1" baseline="30000" noProof="0" dirty="0">
                <a:solidFill>
                  <a:schemeClr val="accent1"/>
                </a:solidFill>
              </a:rPr>
              <a:t>1,2</a:t>
            </a:r>
          </a:p>
          <a:p>
            <a:r>
              <a:rPr lang="en-GB" noProof="0" dirty="0"/>
              <a:t>A multimodal approach works </a:t>
            </a:r>
            <a:r>
              <a:rPr lang="en-GB" b="1" noProof="0" dirty="0">
                <a:solidFill>
                  <a:schemeClr val="accent1"/>
                </a:solidFill>
              </a:rPr>
              <a:t>more rapidly </a:t>
            </a:r>
            <a:r>
              <a:rPr lang="en-GB" noProof="0" dirty="0"/>
              <a:t>for patients</a:t>
            </a:r>
            <a:r>
              <a:rPr lang="en-GB" baseline="30000" noProof="0" dirty="0"/>
              <a:t>2</a:t>
            </a:r>
          </a:p>
          <a:p>
            <a:r>
              <a:rPr lang="en-GB" b="1" noProof="0" dirty="0">
                <a:solidFill>
                  <a:schemeClr val="accent1"/>
                </a:solidFill>
              </a:rPr>
              <a:t>Adherence</a:t>
            </a:r>
            <a:r>
              <a:rPr lang="en-GB" noProof="0" dirty="0"/>
              <a:t> is improved with preferably </a:t>
            </a:r>
            <a:r>
              <a:rPr lang="en-GB" b="1" noProof="0" dirty="0">
                <a:solidFill>
                  <a:schemeClr val="accent1"/>
                </a:solidFill>
              </a:rPr>
              <a:t>fixed combination therapies</a:t>
            </a:r>
            <a:r>
              <a:rPr lang="en-GB" noProof="0" dirty="0"/>
              <a:t> which are more </a:t>
            </a:r>
            <a:r>
              <a:rPr lang="en-GB" b="1" noProof="0" dirty="0">
                <a:solidFill>
                  <a:schemeClr val="accent1"/>
                </a:solidFill>
              </a:rPr>
              <a:t>convenient </a:t>
            </a:r>
            <a:r>
              <a:rPr lang="en-GB" noProof="0" dirty="0"/>
              <a:t>for patients to use</a:t>
            </a:r>
            <a:r>
              <a:rPr lang="en-GB" baseline="30000" noProof="0" dirty="0"/>
              <a:t>3</a:t>
            </a:r>
          </a:p>
          <a:p>
            <a:r>
              <a:rPr lang="en-GB" noProof="0" dirty="0"/>
              <a:t>More rapid control of inflammatory processes translates </a:t>
            </a:r>
            <a:r>
              <a:rPr lang="en-GB" noProof="0" dirty="0">
                <a:solidFill>
                  <a:schemeClr val="tx2"/>
                </a:solidFill>
              </a:rPr>
              <a:t>to</a:t>
            </a:r>
            <a:r>
              <a:rPr lang="en-GB" b="1" noProof="0" dirty="0">
                <a:solidFill>
                  <a:schemeClr val="accent1"/>
                </a:solidFill>
              </a:rPr>
              <a:t> less distressing </a:t>
            </a:r>
            <a:r>
              <a:rPr lang="en-GB" noProof="0" dirty="0"/>
              <a:t>and </a:t>
            </a:r>
            <a:r>
              <a:rPr lang="en-GB" b="1" noProof="0" dirty="0">
                <a:solidFill>
                  <a:schemeClr val="accent1"/>
                </a:solidFill>
              </a:rPr>
              <a:t>disfiguring sequelae</a:t>
            </a:r>
            <a:r>
              <a:rPr lang="en-GB" b="1" baseline="30000" noProof="0" dirty="0">
                <a:solidFill>
                  <a:schemeClr val="accent1"/>
                </a:solidFill>
              </a:rPr>
              <a:t>4</a:t>
            </a:r>
          </a:p>
        </p:txBody>
      </p:sp>
      <p:sp>
        <p:nvSpPr>
          <p:cNvPr id="3" name="Title 2">
            <a:extLst>
              <a:ext uri="{FF2B5EF4-FFF2-40B4-BE49-F238E27FC236}">
                <a16:creationId xmlns:a16="http://schemas.microsoft.com/office/drawing/2014/main" id="{81CB6A52-8271-0FDF-6ABB-B355DF1675C6}"/>
              </a:ext>
            </a:extLst>
          </p:cNvPr>
          <p:cNvSpPr>
            <a:spLocks noGrp="1"/>
          </p:cNvSpPr>
          <p:nvPr>
            <p:ph type="title"/>
          </p:nvPr>
        </p:nvSpPr>
        <p:spPr>
          <a:xfrm>
            <a:off x="619201" y="259200"/>
            <a:ext cx="10963199" cy="864000"/>
          </a:xfrm>
        </p:spPr>
        <p:txBody>
          <a:bodyPr>
            <a:normAutofit/>
          </a:bodyPr>
          <a:lstStyle/>
          <a:p>
            <a:r>
              <a:rPr lang="en-GB" noProof="0" dirty="0"/>
              <a:t>Combinations of the treatments for acne vulgaris</a:t>
            </a:r>
            <a:br>
              <a:rPr lang="en-GB" noProof="0" dirty="0"/>
            </a:br>
            <a:r>
              <a:rPr lang="en-GB" sz="2200" spc="100" noProof="0" dirty="0">
                <a:solidFill>
                  <a:schemeClr val="accent1"/>
                </a:solidFill>
              </a:rPr>
              <a:t>The importance of a multimodal approach</a:t>
            </a:r>
          </a:p>
        </p:txBody>
      </p:sp>
      <p:sp>
        <p:nvSpPr>
          <p:cNvPr id="4" name="Slide Number Placeholder 3">
            <a:extLst>
              <a:ext uri="{FF2B5EF4-FFF2-40B4-BE49-F238E27FC236}">
                <a16:creationId xmlns:a16="http://schemas.microsoft.com/office/drawing/2014/main" id="{F499550C-B80A-88AE-0611-B574C291292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43</a:t>
            </a:fld>
            <a:endParaRPr lang="en-GB" noProof="0" dirty="0"/>
          </a:p>
        </p:txBody>
      </p:sp>
      <p:sp>
        <p:nvSpPr>
          <p:cNvPr id="11" name="Content Placeholder 10">
            <a:extLst>
              <a:ext uri="{FF2B5EF4-FFF2-40B4-BE49-F238E27FC236}">
                <a16:creationId xmlns:a16="http://schemas.microsoft.com/office/drawing/2014/main" id="{11E3EB7D-DD43-5882-84A6-633004B4036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Reynolds RV, et al. J Am Acad Dermatol. 2024;90(5):1006.e1-1006.e30; 3. Yentzer BA , et al. Cutis. 2010;86(2):103-8; 4. Dréno B, Gold LS. Dermatol Ther (Heidelb). 2021;11(4):1075-1078</a:t>
            </a:r>
          </a:p>
        </p:txBody>
      </p:sp>
      <p:pic>
        <p:nvPicPr>
          <p:cNvPr id="6" name="Graphic 5" descr="Medicine">
            <a:extLst>
              <a:ext uri="{FF2B5EF4-FFF2-40B4-BE49-F238E27FC236}">
                <a16:creationId xmlns:a16="http://schemas.microsoft.com/office/drawing/2014/main" id="{D1D9F112-1A82-F03B-771E-F0B595420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6280" y="1528013"/>
            <a:ext cx="1715761" cy="1715761"/>
          </a:xfrm>
          <a:prstGeom prst="rect">
            <a:avLst/>
          </a:prstGeom>
        </p:spPr>
      </p:pic>
      <p:pic>
        <p:nvPicPr>
          <p:cNvPr id="7" name="Graphic 6" descr="Toothpaste">
            <a:extLst>
              <a:ext uri="{FF2B5EF4-FFF2-40B4-BE49-F238E27FC236}">
                <a16:creationId xmlns:a16="http://schemas.microsoft.com/office/drawing/2014/main" id="{F67B2CD6-A862-DE67-E0F5-45C3476522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10261935" y="1559061"/>
            <a:ext cx="1529843" cy="1529843"/>
          </a:xfrm>
          <a:prstGeom prst="rect">
            <a:avLst/>
          </a:prstGeom>
        </p:spPr>
      </p:pic>
    </p:spTree>
    <p:extLst>
      <p:ext uri="{BB962C8B-B14F-4D97-AF65-F5344CB8AC3E}">
        <p14:creationId xmlns:p14="http://schemas.microsoft.com/office/powerpoint/2010/main" val="216628814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ABD7-5F23-1C77-C873-014F0D12F04C}"/>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EE9FF243-66BA-A5AD-C571-195550C9E20D}"/>
              </a:ext>
            </a:extLst>
          </p:cNvPr>
          <p:cNvSpPr>
            <a:spLocks noGrp="1"/>
          </p:cNvSpPr>
          <p:nvPr>
            <p:ph sz="quarter" idx="12"/>
          </p:nvPr>
        </p:nvSpPr>
        <p:spPr>
          <a:xfrm>
            <a:off x="620713" y="1196752"/>
            <a:ext cx="10963275" cy="1427361"/>
          </a:xfrm>
        </p:spPr>
        <p:txBody>
          <a:bodyPr>
            <a:normAutofit/>
          </a:bodyPr>
          <a:lstStyle/>
          <a:p>
            <a:pPr>
              <a:spcBef>
                <a:spcPts val="0"/>
              </a:spcBef>
              <a:spcAft>
                <a:spcPts val="600"/>
              </a:spcAft>
            </a:pPr>
            <a:r>
              <a:rPr lang="en-GB" sz="1800" noProof="0" dirty="0"/>
              <a:t>Offer a 12-week course of first-line treatment</a:t>
            </a:r>
          </a:p>
          <a:p>
            <a:pPr>
              <a:spcBef>
                <a:spcPts val="0"/>
              </a:spcBef>
              <a:spcAft>
                <a:spcPts val="600"/>
              </a:spcAft>
            </a:pPr>
            <a:r>
              <a:rPr lang="en-GB" sz="1800" noProof="0" dirty="0"/>
              <a:t>Explain that positive effects may take 6-8 weeks to appear</a:t>
            </a:r>
          </a:p>
          <a:p>
            <a:pPr>
              <a:spcBef>
                <a:spcPts val="0"/>
              </a:spcBef>
              <a:spcAft>
                <a:spcPts val="600"/>
              </a:spcAft>
            </a:pPr>
            <a:r>
              <a:rPr lang="en-GB" sz="1800" noProof="0" dirty="0"/>
              <a:t>Take into account patient preference and acne severity</a:t>
            </a:r>
          </a:p>
          <a:p>
            <a:pPr>
              <a:spcBef>
                <a:spcPts val="0"/>
              </a:spcBef>
              <a:spcAft>
                <a:spcPts val="600"/>
              </a:spcAft>
            </a:pPr>
            <a:r>
              <a:rPr lang="en-GB" sz="1800" noProof="0" dirty="0"/>
              <a:t>Discuss the advantages and disadvantages of treatment</a:t>
            </a:r>
          </a:p>
        </p:txBody>
      </p:sp>
      <p:sp>
        <p:nvSpPr>
          <p:cNvPr id="3" name="Title 2">
            <a:extLst>
              <a:ext uri="{FF2B5EF4-FFF2-40B4-BE49-F238E27FC236}">
                <a16:creationId xmlns:a16="http://schemas.microsoft.com/office/drawing/2014/main" id="{48015041-BD55-61B8-8FC4-43083FE9B364}"/>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(1/2)</a:t>
            </a:r>
            <a:br>
              <a:rPr lang="en-GB" sz="3100" noProof="0" dirty="0"/>
            </a:br>
            <a:r>
              <a:rPr lang="en-GB" sz="2200" spc="100" noProof="0" dirty="0">
                <a:solidFill>
                  <a:schemeClr val="accent1"/>
                </a:solidFill>
              </a:rPr>
              <a:t>evidence-based recommendations for multimodal treatment</a:t>
            </a:r>
          </a:p>
        </p:txBody>
      </p:sp>
      <p:sp>
        <p:nvSpPr>
          <p:cNvPr id="4" name="Slide Number Placeholder 3">
            <a:extLst>
              <a:ext uri="{FF2B5EF4-FFF2-40B4-BE49-F238E27FC236}">
                <a16:creationId xmlns:a16="http://schemas.microsoft.com/office/drawing/2014/main" id="{E63C189F-1EA7-1CD5-97E7-956DD820CF3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44</a:t>
            </a:fld>
            <a:endParaRPr lang="en-GB" noProof="0" dirty="0"/>
          </a:p>
        </p:txBody>
      </p:sp>
      <p:sp>
        <p:nvSpPr>
          <p:cNvPr id="11" name="Content Placeholder 10">
            <a:extLst>
              <a:ext uri="{FF2B5EF4-FFF2-40B4-BE49-F238E27FC236}">
                <a16:creationId xmlns:a16="http://schemas.microsoft.com/office/drawing/2014/main" id="{DDDBD5EA-3BF8-B9B9-A658-EACE0E7FA89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 </a:t>
            </a:r>
            <a:endParaRPr lang="en-GB" noProof="0" dirty="0">
              <a:solidFill>
                <a:schemeClr val="tx2"/>
              </a:solidFill>
            </a:endParaRP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3">
                <a:extLst>
                  <a:ext uri="{A12FA001-AC4F-418D-AE19-62706E023703}">
                    <ahyp:hlinkClr xmlns:ahyp="http://schemas.microsoft.com/office/drawing/2018/hyperlinkcolor" val="tx"/>
                  </a:ext>
                </a:extLst>
              </a:hlinkClick>
            </a:endParaRPr>
          </a:p>
        </p:txBody>
      </p:sp>
      <p:sp>
        <p:nvSpPr>
          <p:cNvPr id="16" name="Rounded Rectangle 15">
            <a:extLst>
              <a:ext uri="{FF2B5EF4-FFF2-40B4-BE49-F238E27FC236}">
                <a16:creationId xmlns:a16="http://schemas.microsoft.com/office/drawing/2014/main" id="{440E8B41-8B8A-60D0-40C5-C33240296E5D}"/>
              </a:ext>
            </a:extLst>
          </p:cNvPr>
          <p:cNvSpPr/>
          <p:nvPr/>
        </p:nvSpPr>
        <p:spPr>
          <a:xfrm>
            <a:off x="598636" y="3088616"/>
            <a:ext cx="8731250" cy="2991881"/>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7" name="Rounded Rectangle 36">
            <a:extLst>
              <a:ext uri="{FF2B5EF4-FFF2-40B4-BE49-F238E27FC236}">
                <a16:creationId xmlns:a16="http://schemas.microsoft.com/office/drawing/2014/main" id="{D13C5AA5-E48A-0F8D-7B5E-3192D013B5CC}"/>
              </a:ext>
            </a:extLst>
          </p:cNvPr>
          <p:cNvSpPr/>
          <p:nvPr/>
        </p:nvSpPr>
        <p:spPr>
          <a:xfrm>
            <a:off x="4767913" y="3573777"/>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44" name="Freeform 43">
            <a:extLst>
              <a:ext uri="{FF2B5EF4-FFF2-40B4-BE49-F238E27FC236}">
                <a16:creationId xmlns:a16="http://schemas.microsoft.com/office/drawing/2014/main" id="{BB63202B-9A40-EEFF-2D06-B9642851BE07}"/>
              </a:ext>
            </a:extLst>
          </p:cNvPr>
          <p:cNvSpPr/>
          <p:nvPr/>
        </p:nvSpPr>
        <p:spPr>
          <a:xfrm>
            <a:off x="1847085" y="3529391"/>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45" name="Freeform 44">
            <a:extLst>
              <a:ext uri="{FF2B5EF4-FFF2-40B4-BE49-F238E27FC236}">
                <a16:creationId xmlns:a16="http://schemas.microsoft.com/office/drawing/2014/main" id="{77FD64C9-7373-6F4D-84AB-7E09F351AEB4}"/>
              </a:ext>
            </a:extLst>
          </p:cNvPr>
          <p:cNvSpPr/>
          <p:nvPr/>
        </p:nvSpPr>
        <p:spPr>
          <a:xfrm>
            <a:off x="2705529" y="3529391"/>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25BDD74F-AE5D-B4EE-7298-431C88918FCD}"/>
              </a:ext>
            </a:extLst>
          </p:cNvPr>
          <p:cNvSpPr/>
          <p:nvPr/>
        </p:nvSpPr>
        <p:spPr>
          <a:xfrm>
            <a:off x="766800" y="3529391"/>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007E9D4-09B4-CD53-02A1-FF87EDE6D457}"/>
              </a:ext>
            </a:extLst>
          </p:cNvPr>
          <p:cNvSpPr/>
          <p:nvPr/>
        </p:nvSpPr>
        <p:spPr>
          <a:xfrm>
            <a:off x="4588348" y="3529391"/>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F0FE41B2-9249-0C08-E819-88D8AE5DC8C5}"/>
              </a:ext>
            </a:extLst>
          </p:cNvPr>
          <p:cNvSpPr/>
          <p:nvPr/>
        </p:nvSpPr>
        <p:spPr>
          <a:xfrm>
            <a:off x="3950717"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824A4FC1-2508-E8DB-F3DE-AD060D6EE6D4}"/>
              </a:ext>
            </a:extLst>
          </p:cNvPr>
          <p:cNvSpPr/>
          <p:nvPr/>
        </p:nvSpPr>
        <p:spPr>
          <a:xfrm>
            <a:off x="4375890"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2ECEF31B-DE3B-26DB-B727-FF8E747C6CBF}"/>
              </a:ext>
            </a:extLst>
          </p:cNvPr>
          <p:cNvSpPr/>
          <p:nvPr/>
        </p:nvSpPr>
        <p:spPr>
          <a:xfrm>
            <a:off x="4163303"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grpSp>
        <p:nvGrpSpPr>
          <p:cNvPr id="36" name="Group 35">
            <a:extLst>
              <a:ext uri="{FF2B5EF4-FFF2-40B4-BE49-F238E27FC236}">
                <a16:creationId xmlns:a16="http://schemas.microsoft.com/office/drawing/2014/main" id="{F7185F46-2954-0AC8-474F-9EB88A9C7CA0}"/>
              </a:ext>
            </a:extLst>
          </p:cNvPr>
          <p:cNvGrpSpPr/>
          <p:nvPr/>
        </p:nvGrpSpPr>
        <p:grpSpPr>
          <a:xfrm>
            <a:off x="8397270" y="3609617"/>
            <a:ext cx="279355" cy="279355"/>
            <a:chOff x="9672536" y="3895582"/>
            <a:chExt cx="279355" cy="279355"/>
          </a:xfrm>
        </p:grpSpPr>
        <p:sp>
          <p:nvSpPr>
            <p:cNvPr id="20" name="Oval 19">
              <a:extLst>
                <a:ext uri="{FF2B5EF4-FFF2-40B4-BE49-F238E27FC236}">
                  <a16:creationId xmlns:a16="http://schemas.microsoft.com/office/drawing/2014/main" id="{B2C8B399-70D2-5FE5-4D6E-C7AD524764B8}"/>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5" name="Group 34">
              <a:extLst>
                <a:ext uri="{FF2B5EF4-FFF2-40B4-BE49-F238E27FC236}">
                  <a16:creationId xmlns:a16="http://schemas.microsoft.com/office/drawing/2014/main" id="{D9083A3C-999E-96D5-D081-A92929EE0C6C}"/>
                </a:ext>
              </a:extLst>
            </p:cNvPr>
            <p:cNvGrpSpPr/>
            <p:nvPr/>
          </p:nvGrpSpPr>
          <p:grpSpPr>
            <a:xfrm>
              <a:off x="9738210" y="3919217"/>
              <a:ext cx="132607" cy="244273"/>
              <a:chOff x="9138804" y="2111131"/>
              <a:chExt cx="168041" cy="309544"/>
            </a:xfrm>
          </p:grpSpPr>
          <p:sp>
            <p:nvSpPr>
              <p:cNvPr id="29" name="Freeform 28">
                <a:extLst>
                  <a:ext uri="{FF2B5EF4-FFF2-40B4-BE49-F238E27FC236}">
                    <a16:creationId xmlns:a16="http://schemas.microsoft.com/office/drawing/2014/main" id="{B66E08BD-4D26-7A01-B7F6-D7F0004E0671}"/>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30" name="Freeform 29">
                <a:extLst>
                  <a:ext uri="{FF2B5EF4-FFF2-40B4-BE49-F238E27FC236}">
                    <a16:creationId xmlns:a16="http://schemas.microsoft.com/office/drawing/2014/main" id="{8E7DA82A-6B2A-8B7D-D44D-2E9362171BC0}"/>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31" name="Freeform 30">
                <a:extLst>
                  <a:ext uri="{FF2B5EF4-FFF2-40B4-BE49-F238E27FC236}">
                    <a16:creationId xmlns:a16="http://schemas.microsoft.com/office/drawing/2014/main" id="{214EC69B-66B5-414F-CBCF-DC65DE8E8FAF}"/>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32" name="Freeform 31">
                <a:extLst>
                  <a:ext uri="{FF2B5EF4-FFF2-40B4-BE49-F238E27FC236}">
                    <a16:creationId xmlns:a16="http://schemas.microsoft.com/office/drawing/2014/main" id="{6CD97E1D-F545-D401-5DDD-F949747A01E0}"/>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23" name="Freeform 22">
              <a:extLst>
                <a:ext uri="{FF2B5EF4-FFF2-40B4-BE49-F238E27FC236}">
                  <a16:creationId xmlns:a16="http://schemas.microsoft.com/office/drawing/2014/main" id="{C51C5176-499D-7A83-71B4-EDB72A7E855D}"/>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51" name="Rounded Rectangle 50">
            <a:extLst>
              <a:ext uri="{FF2B5EF4-FFF2-40B4-BE49-F238E27FC236}">
                <a16:creationId xmlns:a16="http://schemas.microsoft.com/office/drawing/2014/main" id="{EE60DFE6-B9C0-B3CB-7709-1940DF39C047}"/>
              </a:ext>
            </a:extLst>
          </p:cNvPr>
          <p:cNvSpPr/>
          <p:nvPr/>
        </p:nvSpPr>
        <p:spPr>
          <a:xfrm>
            <a:off x="6806263" y="3581724"/>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52" name="Rounded Rectangle 51">
            <a:extLst>
              <a:ext uri="{FF2B5EF4-FFF2-40B4-BE49-F238E27FC236}">
                <a16:creationId xmlns:a16="http://schemas.microsoft.com/office/drawing/2014/main" id="{5F07E0EA-FDF7-2768-3723-B09276322AF1}"/>
              </a:ext>
            </a:extLst>
          </p:cNvPr>
          <p:cNvSpPr/>
          <p:nvPr/>
        </p:nvSpPr>
        <p:spPr>
          <a:xfrm>
            <a:off x="6806263" y="3786760"/>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53" name="Rounded Rectangle 52">
            <a:extLst>
              <a:ext uri="{FF2B5EF4-FFF2-40B4-BE49-F238E27FC236}">
                <a16:creationId xmlns:a16="http://schemas.microsoft.com/office/drawing/2014/main" id="{32336BE9-44C4-2845-5C8A-5F352EE61F82}"/>
              </a:ext>
            </a:extLst>
          </p:cNvPr>
          <p:cNvSpPr/>
          <p:nvPr/>
        </p:nvSpPr>
        <p:spPr>
          <a:xfrm>
            <a:off x="6806263" y="3991797"/>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54" name="TextBox 53">
            <a:extLst>
              <a:ext uri="{FF2B5EF4-FFF2-40B4-BE49-F238E27FC236}">
                <a16:creationId xmlns:a16="http://schemas.microsoft.com/office/drawing/2014/main" id="{23C36DE6-938A-659B-4FC1-EF14A3041A96}"/>
              </a:ext>
            </a:extLst>
          </p:cNvPr>
          <p:cNvSpPr txBox="1"/>
          <p:nvPr/>
        </p:nvSpPr>
        <p:spPr>
          <a:xfrm rot="16200000">
            <a:off x="3796550" y="3809470"/>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55" name="TextBox 54">
            <a:extLst>
              <a:ext uri="{FF2B5EF4-FFF2-40B4-BE49-F238E27FC236}">
                <a16:creationId xmlns:a16="http://schemas.microsoft.com/office/drawing/2014/main" id="{42741835-6B75-223B-F29C-B4EBD6AF161A}"/>
              </a:ext>
            </a:extLst>
          </p:cNvPr>
          <p:cNvSpPr txBox="1"/>
          <p:nvPr/>
        </p:nvSpPr>
        <p:spPr>
          <a:xfrm rot="16200000">
            <a:off x="3916818"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56" name="TextBox 55">
            <a:extLst>
              <a:ext uri="{FF2B5EF4-FFF2-40B4-BE49-F238E27FC236}">
                <a16:creationId xmlns:a16="http://schemas.microsoft.com/office/drawing/2014/main" id="{B934EC83-61EC-D6F5-49D3-2E78B17AA8EB}"/>
              </a:ext>
            </a:extLst>
          </p:cNvPr>
          <p:cNvSpPr txBox="1"/>
          <p:nvPr/>
        </p:nvSpPr>
        <p:spPr>
          <a:xfrm rot="16200000">
            <a:off x="4126543"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58" name="TextBox 57">
            <a:extLst>
              <a:ext uri="{FF2B5EF4-FFF2-40B4-BE49-F238E27FC236}">
                <a16:creationId xmlns:a16="http://schemas.microsoft.com/office/drawing/2014/main" id="{1186A77B-D2B5-1753-B270-4B52E441E608}"/>
              </a:ext>
            </a:extLst>
          </p:cNvPr>
          <p:cNvSpPr txBox="1"/>
          <p:nvPr/>
        </p:nvSpPr>
        <p:spPr>
          <a:xfrm>
            <a:off x="2995777" y="3723590"/>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59" name="TextBox 58">
            <a:extLst>
              <a:ext uri="{FF2B5EF4-FFF2-40B4-BE49-F238E27FC236}">
                <a16:creationId xmlns:a16="http://schemas.microsoft.com/office/drawing/2014/main" id="{7A0A67EE-5ABA-856C-1524-E1A82A276296}"/>
              </a:ext>
            </a:extLst>
          </p:cNvPr>
          <p:cNvSpPr txBox="1"/>
          <p:nvPr/>
        </p:nvSpPr>
        <p:spPr>
          <a:xfrm>
            <a:off x="1959806" y="3823424"/>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60" name="TextBox 59">
            <a:extLst>
              <a:ext uri="{FF2B5EF4-FFF2-40B4-BE49-F238E27FC236}">
                <a16:creationId xmlns:a16="http://schemas.microsoft.com/office/drawing/2014/main" id="{D3D22718-2C8D-6DE1-D5FE-20CB63F096E4}"/>
              </a:ext>
            </a:extLst>
          </p:cNvPr>
          <p:cNvSpPr txBox="1"/>
          <p:nvPr/>
        </p:nvSpPr>
        <p:spPr>
          <a:xfrm>
            <a:off x="807473" y="3723590"/>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62" name="Rounded Rectangle 61">
            <a:extLst>
              <a:ext uri="{FF2B5EF4-FFF2-40B4-BE49-F238E27FC236}">
                <a16:creationId xmlns:a16="http://schemas.microsoft.com/office/drawing/2014/main" id="{1BE899CB-38ED-705D-8A1B-25ABEF486E7F}"/>
              </a:ext>
            </a:extLst>
          </p:cNvPr>
          <p:cNvSpPr/>
          <p:nvPr/>
        </p:nvSpPr>
        <p:spPr>
          <a:xfrm>
            <a:off x="4771933" y="3581724"/>
            <a:ext cx="1655632"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grpSp>
        <p:nvGrpSpPr>
          <p:cNvPr id="99" name="Group 98">
            <a:extLst>
              <a:ext uri="{FF2B5EF4-FFF2-40B4-BE49-F238E27FC236}">
                <a16:creationId xmlns:a16="http://schemas.microsoft.com/office/drawing/2014/main" id="{C5481F16-9415-FEBC-80B0-35B1A640BBA5}"/>
              </a:ext>
            </a:extLst>
          </p:cNvPr>
          <p:cNvGrpSpPr/>
          <p:nvPr/>
        </p:nvGrpSpPr>
        <p:grpSpPr>
          <a:xfrm rot="12103949">
            <a:off x="2707520" y="3669098"/>
            <a:ext cx="239164" cy="433963"/>
            <a:chOff x="10798412" y="3360114"/>
            <a:chExt cx="530870" cy="963263"/>
          </a:xfrm>
        </p:grpSpPr>
        <p:sp>
          <p:nvSpPr>
            <p:cNvPr id="100" name="Freeform 99">
              <a:extLst>
                <a:ext uri="{FF2B5EF4-FFF2-40B4-BE49-F238E27FC236}">
                  <a16:creationId xmlns:a16="http://schemas.microsoft.com/office/drawing/2014/main" id="{4BDB23A1-216A-6411-7896-D1C0F2C60DF2}"/>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01" name="Freeform 100">
              <a:extLst>
                <a:ext uri="{FF2B5EF4-FFF2-40B4-BE49-F238E27FC236}">
                  <a16:creationId xmlns:a16="http://schemas.microsoft.com/office/drawing/2014/main" id="{85D94B6C-B5E3-514A-C2A7-DF9300508932}"/>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tlCol="0" anchor="ctr"/>
            <a:lstStyle/>
            <a:p>
              <a:endParaRPr lang="en-GB" noProof="0" dirty="0"/>
            </a:p>
          </p:txBody>
        </p:sp>
        <p:sp>
          <p:nvSpPr>
            <p:cNvPr id="102" name="Freeform 101">
              <a:extLst>
                <a:ext uri="{FF2B5EF4-FFF2-40B4-BE49-F238E27FC236}">
                  <a16:creationId xmlns:a16="http://schemas.microsoft.com/office/drawing/2014/main" id="{77D2FBA7-A8B3-259F-F5B3-0EC2806724F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03" name="Freeform 102">
              <a:extLst>
                <a:ext uri="{FF2B5EF4-FFF2-40B4-BE49-F238E27FC236}">
                  <a16:creationId xmlns:a16="http://schemas.microsoft.com/office/drawing/2014/main" id="{009CAB56-4B2E-8499-9702-336C19C79B5E}"/>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04" name="Freeform 103">
              <a:extLst>
                <a:ext uri="{FF2B5EF4-FFF2-40B4-BE49-F238E27FC236}">
                  <a16:creationId xmlns:a16="http://schemas.microsoft.com/office/drawing/2014/main" id="{22168CB0-2DA8-2EA8-5897-21B0E165DE7E}"/>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tlCol="0" anchor="ctr"/>
            <a:lstStyle/>
            <a:p>
              <a:endParaRPr lang="en-GB" noProof="0" dirty="0"/>
            </a:p>
          </p:txBody>
        </p:sp>
        <p:sp>
          <p:nvSpPr>
            <p:cNvPr id="105" name="Freeform 104">
              <a:extLst>
                <a:ext uri="{FF2B5EF4-FFF2-40B4-BE49-F238E27FC236}">
                  <a16:creationId xmlns:a16="http://schemas.microsoft.com/office/drawing/2014/main" id="{E72A0C6B-6BD8-FF1D-324D-A06679AB41A4}"/>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106" name="Rounded Rectangle 105">
            <a:extLst>
              <a:ext uri="{FF2B5EF4-FFF2-40B4-BE49-F238E27FC236}">
                <a16:creationId xmlns:a16="http://schemas.microsoft.com/office/drawing/2014/main" id="{4570D43A-103A-3166-94DB-F20FD74C87B6}"/>
              </a:ext>
            </a:extLst>
          </p:cNvPr>
          <p:cNvSpPr/>
          <p:nvPr/>
        </p:nvSpPr>
        <p:spPr>
          <a:xfrm>
            <a:off x="4767913" y="44010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07" name="Freeform 106">
            <a:extLst>
              <a:ext uri="{FF2B5EF4-FFF2-40B4-BE49-F238E27FC236}">
                <a16:creationId xmlns:a16="http://schemas.microsoft.com/office/drawing/2014/main" id="{B294FA04-565B-B265-71FB-24315E3E436C}"/>
              </a:ext>
            </a:extLst>
          </p:cNvPr>
          <p:cNvSpPr/>
          <p:nvPr/>
        </p:nvSpPr>
        <p:spPr>
          <a:xfrm>
            <a:off x="1847085" y="43567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bg2">
              <a:lumMod val="90000"/>
            </a:schemeClr>
          </a:solidFill>
          <a:ln w="0" cap="flat">
            <a:noFill/>
            <a:prstDash val="solid"/>
            <a:miter/>
          </a:ln>
        </p:spPr>
        <p:txBody>
          <a:bodyPr rtlCol="0" anchor="ctr"/>
          <a:lstStyle/>
          <a:p>
            <a:endParaRPr lang="en-GB" noProof="0" dirty="0"/>
          </a:p>
        </p:txBody>
      </p:sp>
      <p:sp>
        <p:nvSpPr>
          <p:cNvPr id="108" name="Freeform 107">
            <a:extLst>
              <a:ext uri="{FF2B5EF4-FFF2-40B4-BE49-F238E27FC236}">
                <a16:creationId xmlns:a16="http://schemas.microsoft.com/office/drawing/2014/main" id="{717EBB0C-EC44-C827-7356-B3142BB223B8}"/>
              </a:ext>
            </a:extLst>
          </p:cNvPr>
          <p:cNvSpPr/>
          <p:nvPr/>
        </p:nvSpPr>
        <p:spPr>
          <a:xfrm>
            <a:off x="2705529" y="43567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09" name="Freeform 108">
            <a:extLst>
              <a:ext uri="{FF2B5EF4-FFF2-40B4-BE49-F238E27FC236}">
                <a16:creationId xmlns:a16="http://schemas.microsoft.com/office/drawing/2014/main" id="{BEE8D648-EB09-2414-7EE5-C3144FB3702D}"/>
              </a:ext>
            </a:extLst>
          </p:cNvPr>
          <p:cNvSpPr/>
          <p:nvPr/>
        </p:nvSpPr>
        <p:spPr>
          <a:xfrm>
            <a:off x="766800" y="43567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0" name="Freeform 109">
            <a:extLst>
              <a:ext uri="{FF2B5EF4-FFF2-40B4-BE49-F238E27FC236}">
                <a16:creationId xmlns:a16="http://schemas.microsoft.com/office/drawing/2014/main" id="{F5ACC342-E9E9-C94D-8388-B7F251D00E45}"/>
              </a:ext>
            </a:extLst>
          </p:cNvPr>
          <p:cNvSpPr/>
          <p:nvPr/>
        </p:nvSpPr>
        <p:spPr>
          <a:xfrm>
            <a:off x="4588348" y="4356706"/>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1" name="Freeform 110">
            <a:extLst>
              <a:ext uri="{FF2B5EF4-FFF2-40B4-BE49-F238E27FC236}">
                <a16:creationId xmlns:a16="http://schemas.microsoft.com/office/drawing/2014/main" id="{D95BED18-749A-8A0E-79CA-3599EF2C095B}"/>
              </a:ext>
            </a:extLst>
          </p:cNvPr>
          <p:cNvSpPr/>
          <p:nvPr/>
        </p:nvSpPr>
        <p:spPr>
          <a:xfrm>
            <a:off x="3950717"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12" name="Freeform 111">
            <a:extLst>
              <a:ext uri="{FF2B5EF4-FFF2-40B4-BE49-F238E27FC236}">
                <a16:creationId xmlns:a16="http://schemas.microsoft.com/office/drawing/2014/main" id="{C8812F83-B755-E40F-3269-48039AB2D1AC}"/>
              </a:ext>
            </a:extLst>
          </p:cNvPr>
          <p:cNvSpPr/>
          <p:nvPr/>
        </p:nvSpPr>
        <p:spPr>
          <a:xfrm>
            <a:off x="4375890"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13" name="Freeform 112">
            <a:extLst>
              <a:ext uri="{FF2B5EF4-FFF2-40B4-BE49-F238E27FC236}">
                <a16:creationId xmlns:a16="http://schemas.microsoft.com/office/drawing/2014/main" id="{AD43EB8E-3825-1C24-021C-7C4CE6E00D11}"/>
              </a:ext>
            </a:extLst>
          </p:cNvPr>
          <p:cNvSpPr/>
          <p:nvPr/>
        </p:nvSpPr>
        <p:spPr>
          <a:xfrm>
            <a:off x="4163303"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22" name="Rounded Rectangle 121">
            <a:extLst>
              <a:ext uri="{FF2B5EF4-FFF2-40B4-BE49-F238E27FC236}">
                <a16:creationId xmlns:a16="http://schemas.microsoft.com/office/drawing/2014/main" id="{4751B0B0-7D54-B9B7-65CA-42A09A9F1483}"/>
              </a:ext>
            </a:extLst>
          </p:cNvPr>
          <p:cNvSpPr/>
          <p:nvPr/>
        </p:nvSpPr>
        <p:spPr>
          <a:xfrm>
            <a:off x="6806263" y="4409039"/>
            <a:ext cx="8545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23" name="Rounded Rectangle 122">
            <a:extLst>
              <a:ext uri="{FF2B5EF4-FFF2-40B4-BE49-F238E27FC236}">
                <a16:creationId xmlns:a16="http://schemas.microsoft.com/office/drawing/2014/main" id="{9E4CDA8F-5F4C-18CA-00FE-3BE884E969CA}"/>
              </a:ext>
            </a:extLst>
          </p:cNvPr>
          <p:cNvSpPr/>
          <p:nvPr/>
        </p:nvSpPr>
        <p:spPr>
          <a:xfrm>
            <a:off x="6806263" y="4614075"/>
            <a:ext cx="10069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25" name="TextBox 124">
            <a:extLst>
              <a:ext uri="{FF2B5EF4-FFF2-40B4-BE49-F238E27FC236}">
                <a16:creationId xmlns:a16="http://schemas.microsoft.com/office/drawing/2014/main" id="{836EF87B-189A-80F6-D4E7-BD05B1F1460B}"/>
              </a:ext>
            </a:extLst>
          </p:cNvPr>
          <p:cNvSpPr txBox="1"/>
          <p:nvPr/>
        </p:nvSpPr>
        <p:spPr>
          <a:xfrm rot="16200000">
            <a:off x="3796550" y="46367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26" name="TextBox 125">
            <a:extLst>
              <a:ext uri="{FF2B5EF4-FFF2-40B4-BE49-F238E27FC236}">
                <a16:creationId xmlns:a16="http://schemas.microsoft.com/office/drawing/2014/main" id="{C324D7E2-56F0-1AED-0267-DB7DA19C69F5}"/>
              </a:ext>
            </a:extLst>
          </p:cNvPr>
          <p:cNvSpPr txBox="1"/>
          <p:nvPr/>
        </p:nvSpPr>
        <p:spPr>
          <a:xfrm rot="16200000">
            <a:off x="3916818"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27" name="TextBox 126">
            <a:extLst>
              <a:ext uri="{FF2B5EF4-FFF2-40B4-BE49-F238E27FC236}">
                <a16:creationId xmlns:a16="http://schemas.microsoft.com/office/drawing/2014/main" id="{A2E60C59-C207-8D54-0AA4-C1D151E1FA68}"/>
              </a:ext>
            </a:extLst>
          </p:cNvPr>
          <p:cNvSpPr txBox="1"/>
          <p:nvPr/>
        </p:nvSpPr>
        <p:spPr>
          <a:xfrm rot="16200000">
            <a:off x="4126543"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29" name="TextBox 128">
            <a:extLst>
              <a:ext uri="{FF2B5EF4-FFF2-40B4-BE49-F238E27FC236}">
                <a16:creationId xmlns:a16="http://schemas.microsoft.com/office/drawing/2014/main" id="{3EF36F3C-5B35-A48C-E4E8-BDC744920347}"/>
              </a:ext>
            </a:extLst>
          </p:cNvPr>
          <p:cNvSpPr txBox="1"/>
          <p:nvPr/>
        </p:nvSpPr>
        <p:spPr>
          <a:xfrm>
            <a:off x="1959806" y="4650739"/>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Tretinoin</a:t>
            </a:r>
          </a:p>
        </p:txBody>
      </p:sp>
      <p:sp>
        <p:nvSpPr>
          <p:cNvPr id="130" name="TextBox 129">
            <a:extLst>
              <a:ext uri="{FF2B5EF4-FFF2-40B4-BE49-F238E27FC236}">
                <a16:creationId xmlns:a16="http://schemas.microsoft.com/office/drawing/2014/main" id="{F080F0BF-2D30-BF59-9445-D31B4F7351F1}"/>
              </a:ext>
            </a:extLst>
          </p:cNvPr>
          <p:cNvSpPr txBox="1"/>
          <p:nvPr/>
        </p:nvSpPr>
        <p:spPr>
          <a:xfrm>
            <a:off x="807473" y="45509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131" name="Rounded Rectangle 130">
            <a:extLst>
              <a:ext uri="{FF2B5EF4-FFF2-40B4-BE49-F238E27FC236}">
                <a16:creationId xmlns:a16="http://schemas.microsoft.com/office/drawing/2014/main" id="{4A1CD9A7-9809-21B6-607A-030DD0DAFB2C}"/>
              </a:ext>
            </a:extLst>
          </p:cNvPr>
          <p:cNvSpPr/>
          <p:nvPr/>
        </p:nvSpPr>
        <p:spPr>
          <a:xfrm>
            <a:off x="4771932" y="4409039"/>
            <a:ext cx="1782365"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bleach hair or fabrics</a:t>
            </a:r>
          </a:p>
        </p:txBody>
      </p:sp>
      <p:grpSp>
        <p:nvGrpSpPr>
          <p:cNvPr id="132" name="Group 131">
            <a:extLst>
              <a:ext uri="{FF2B5EF4-FFF2-40B4-BE49-F238E27FC236}">
                <a16:creationId xmlns:a16="http://schemas.microsoft.com/office/drawing/2014/main" id="{28A81F05-16D9-B034-C2A7-72BFEB53E474}"/>
              </a:ext>
            </a:extLst>
          </p:cNvPr>
          <p:cNvGrpSpPr/>
          <p:nvPr/>
        </p:nvGrpSpPr>
        <p:grpSpPr>
          <a:xfrm rot="12103949">
            <a:off x="2707520" y="4496413"/>
            <a:ext cx="239164" cy="433963"/>
            <a:chOff x="10798412" y="3360114"/>
            <a:chExt cx="530870" cy="963263"/>
          </a:xfrm>
        </p:grpSpPr>
        <p:sp>
          <p:nvSpPr>
            <p:cNvPr id="133" name="Freeform 132">
              <a:extLst>
                <a:ext uri="{FF2B5EF4-FFF2-40B4-BE49-F238E27FC236}">
                  <a16:creationId xmlns:a16="http://schemas.microsoft.com/office/drawing/2014/main" id="{A34F25D7-1322-49FD-1BA8-AF8FBC8397A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DFDC0318-FA93-4279-2C11-AB9200100617}"/>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03283586-AD49-1FB1-3E0C-B25F71E0B07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F29F7977-AC2B-F8FC-C5A6-9067E6FF37B0}"/>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37" name="Freeform 136">
              <a:extLst>
                <a:ext uri="{FF2B5EF4-FFF2-40B4-BE49-F238E27FC236}">
                  <a16:creationId xmlns:a16="http://schemas.microsoft.com/office/drawing/2014/main" id="{DB88CCB5-D5BE-B9EF-0FFE-22527A9EC984}"/>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8" name="Freeform 137">
              <a:extLst>
                <a:ext uri="{FF2B5EF4-FFF2-40B4-BE49-F238E27FC236}">
                  <a16:creationId xmlns:a16="http://schemas.microsoft.com/office/drawing/2014/main" id="{BCB4A3C0-DCB9-1F31-F52E-52F45287A32A}"/>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39" name="Rounded Rectangle 138">
            <a:extLst>
              <a:ext uri="{FF2B5EF4-FFF2-40B4-BE49-F238E27FC236}">
                <a16:creationId xmlns:a16="http://schemas.microsoft.com/office/drawing/2014/main" id="{26FA7378-12D6-A1A0-828E-806C127E3927}"/>
              </a:ext>
            </a:extLst>
          </p:cNvPr>
          <p:cNvSpPr/>
          <p:nvPr/>
        </p:nvSpPr>
        <p:spPr>
          <a:xfrm>
            <a:off x="4767913" y="52392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40" name="Freeform 139">
            <a:extLst>
              <a:ext uri="{FF2B5EF4-FFF2-40B4-BE49-F238E27FC236}">
                <a16:creationId xmlns:a16="http://schemas.microsoft.com/office/drawing/2014/main" id="{C2B6E473-F259-A907-2D04-93A19F7BDC05}"/>
              </a:ext>
            </a:extLst>
          </p:cNvPr>
          <p:cNvSpPr/>
          <p:nvPr/>
        </p:nvSpPr>
        <p:spPr>
          <a:xfrm>
            <a:off x="1847085" y="51949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141" name="Freeform 140">
            <a:extLst>
              <a:ext uri="{FF2B5EF4-FFF2-40B4-BE49-F238E27FC236}">
                <a16:creationId xmlns:a16="http://schemas.microsoft.com/office/drawing/2014/main" id="{69AE6DD1-A479-57F6-6ECF-D8810ABB6EB6}"/>
              </a:ext>
            </a:extLst>
          </p:cNvPr>
          <p:cNvSpPr/>
          <p:nvPr/>
        </p:nvSpPr>
        <p:spPr>
          <a:xfrm>
            <a:off x="2705529" y="51949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42" name="Freeform 141">
            <a:extLst>
              <a:ext uri="{FF2B5EF4-FFF2-40B4-BE49-F238E27FC236}">
                <a16:creationId xmlns:a16="http://schemas.microsoft.com/office/drawing/2014/main" id="{D23512C4-6CFE-DFB3-1DC5-171DEE498F40}"/>
              </a:ext>
            </a:extLst>
          </p:cNvPr>
          <p:cNvSpPr/>
          <p:nvPr/>
        </p:nvSpPr>
        <p:spPr>
          <a:xfrm>
            <a:off x="766800" y="51949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3" name="Freeform 142">
            <a:extLst>
              <a:ext uri="{FF2B5EF4-FFF2-40B4-BE49-F238E27FC236}">
                <a16:creationId xmlns:a16="http://schemas.microsoft.com/office/drawing/2014/main" id="{4E4562EC-C083-F806-6669-D0B3E12E56E6}"/>
              </a:ext>
            </a:extLst>
          </p:cNvPr>
          <p:cNvSpPr/>
          <p:nvPr/>
        </p:nvSpPr>
        <p:spPr>
          <a:xfrm>
            <a:off x="4373954" y="5194906"/>
            <a:ext cx="4390426"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4" name="Freeform 143">
            <a:extLst>
              <a:ext uri="{FF2B5EF4-FFF2-40B4-BE49-F238E27FC236}">
                <a16:creationId xmlns:a16="http://schemas.microsoft.com/office/drawing/2014/main" id="{922A34B5-CEA7-69D7-4BAD-2E06F079CBC6}"/>
              </a:ext>
            </a:extLst>
          </p:cNvPr>
          <p:cNvSpPr/>
          <p:nvPr/>
        </p:nvSpPr>
        <p:spPr>
          <a:xfrm>
            <a:off x="3950717"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46" name="Freeform 145">
            <a:extLst>
              <a:ext uri="{FF2B5EF4-FFF2-40B4-BE49-F238E27FC236}">
                <a16:creationId xmlns:a16="http://schemas.microsoft.com/office/drawing/2014/main" id="{3B20CB28-9B1A-CCEE-691B-B63C763C6939}"/>
              </a:ext>
            </a:extLst>
          </p:cNvPr>
          <p:cNvSpPr/>
          <p:nvPr/>
        </p:nvSpPr>
        <p:spPr>
          <a:xfrm>
            <a:off x="4163303"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5" name="Rounded Rectangle 154">
            <a:extLst>
              <a:ext uri="{FF2B5EF4-FFF2-40B4-BE49-F238E27FC236}">
                <a16:creationId xmlns:a16="http://schemas.microsoft.com/office/drawing/2014/main" id="{AB3AB2FF-B4CA-DADF-69E6-6B94294AC531}"/>
              </a:ext>
            </a:extLst>
          </p:cNvPr>
          <p:cNvSpPr/>
          <p:nvPr/>
        </p:nvSpPr>
        <p:spPr>
          <a:xfrm>
            <a:off x="6806263" y="5247239"/>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56" name="Rounded Rectangle 155">
            <a:extLst>
              <a:ext uri="{FF2B5EF4-FFF2-40B4-BE49-F238E27FC236}">
                <a16:creationId xmlns:a16="http://schemas.microsoft.com/office/drawing/2014/main" id="{6B638A6C-CE2F-9B01-C2D3-B34BC3FDB31F}"/>
              </a:ext>
            </a:extLst>
          </p:cNvPr>
          <p:cNvSpPr/>
          <p:nvPr/>
        </p:nvSpPr>
        <p:spPr>
          <a:xfrm>
            <a:off x="6806263" y="5452275"/>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57" name="Rounded Rectangle 156">
            <a:extLst>
              <a:ext uri="{FF2B5EF4-FFF2-40B4-BE49-F238E27FC236}">
                <a16:creationId xmlns:a16="http://schemas.microsoft.com/office/drawing/2014/main" id="{74390F2D-993E-BC82-6ECD-DFA868EAB34C}"/>
              </a:ext>
            </a:extLst>
          </p:cNvPr>
          <p:cNvSpPr/>
          <p:nvPr/>
        </p:nvSpPr>
        <p:spPr>
          <a:xfrm>
            <a:off x="6806263" y="5657312"/>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58" name="TextBox 157">
            <a:extLst>
              <a:ext uri="{FF2B5EF4-FFF2-40B4-BE49-F238E27FC236}">
                <a16:creationId xmlns:a16="http://schemas.microsoft.com/office/drawing/2014/main" id="{23E1BA89-F106-2732-AD21-08A1FD028A7E}"/>
              </a:ext>
            </a:extLst>
          </p:cNvPr>
          <p:cNvSpPr txBox="1"/>
          <p:nvPr/>
        </p:nvSpPr>
        <p:spPr>
          <a:xfrm rot="16200000">
            <a:off x="3796550" y="54749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59" name="TextBox 158">
            <a:extLst>
              <a:ext uri="{FF2B5EF4-FFF2-40B4-BE49-F238E27FC236}">
                <a16:creationId xmlns:a16="http://schemas.microsoft.com/office/drawing/2014/main" id="{43A01756-57F3-2698-9C8E-92282B07FF16}"/>
              </a:ext>
            </a:extLst>
          </p:cNvPr>
          <p:cNvSpPr txBox="1"/>
          <p:nvPr/>
        </p:nvSpPr>
        <p:spPr>
          <a:xfrm rot="16200000">
            <a:off x="3916818" y="54605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63" name="TextBox 162">
            <a:extLst>
              <a:ext uri="{FF2B5EF4-FFF2-40B4-BE49-F238E27FC236}">
                <a16:creationId xmlns:a16="http://schemas.microsoft.com/office/drawing/2014/main" id="{E33A0D10-7228-488E-F3FF-4BF4CB23951E}"/>
              </a:ext>
            </a:extLst>
          </p:cNvPr>
          <p:cNvSpPr txBox="1"/>
          <p:nvPr/>
        </p:nvSpPr>
        <p:spPr>
          <a:xfrm>
            <a:off x="807473" y="53891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65" name="Group 164">
            <a:extLst>
              <a:ext uri="{FF2B5EF4-FFF2-40B4-BE49-F238E27FC236}">
                <a16:creationId xmlns:a16="http://schemas.microsoft.com/office/drawing/2014/main" id="{4AA527F0-0198-658B-283F-3D49C6CCAFCA}"/>
              </a:ext>
            </a:extLst>
          </p:cNvPr>
          <p:cNvGrpSpPr/>
          <p:nvPr/>
        </p:nvGrpSpPr>
        <p:grpSpPr>
          <a:xfrm rot="12103949">
            <a:off x="2707520" y="5334613"/>
            <a:ext cx="239164" cy="433963"/>
            <a:chOff x="10798412" y="3360114"/>
            <a:chExt cx="530870" cy="963263"/>
          </a:xfrm>
        </p:grpSpPr>
        <p:sp>
          <p:nvSpPr>
            <p:cNvPr id="166" name="Freeform 165">
              <a:extLst>
                <a:ext uri="{FF2B5EF4-FFF2-40B4-BE49-F238E27FC236}">
                  <a16:creationId xmlns:a16="http://schemas.microsoft.com/office/drawing/2014/main" id="{EABAD6F8-3CD2-F937-77F1-08FBD2DF5C3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67" name="Freeform 166">
              <a:extLst>
                <a:ext uri="{FF2B5EF4-FFF2-40B4-BE49-F238E27FC236}">
                  <a16:creationId xmlns:a16="http://schemas.microsoft.com/office/drawing/2014/main" id="{614DC882-C73C-B978-E374-1BAFDF23C301}"/>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68" name="Freeform 167">
              <a:extLst>
                <a:ext uri="{FF2B5EF4-FFF2-40B4-BE49-F238E27FC236}">
                  <a16:creationId xmlns:a16="http://schemas.microsoft.com/office/drawing/2014/main" id="{BA58FA44-A0FB-5D9D-E7B8-A1E98064875C}"/>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69" name="Freeform 168">
              <a:extLst>
                <a:ext uri="{FF2B5EF4-FFF2-40B4-BE49-F238E27FC236}">
                  <a16:creationId xmlns:a16="http://schemas.microsoft.com/office/drawing/2014/main" id="{DE8CF9C2-A374-C0EF-A84A-566EB3B1DFE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70" name="Freeform 169">
              <a:extLst>
                <a:ext uri="{FF2B5EF4-FFF2-40B4-BE49-F238E27FC236}">
                  <a16:creationId xmlns:a16="http://schemas.microsoft.com/office/drawing/2014/main" id="{A4F0BAAB-81D9-058E-C327-A82B8874C8D1}"/>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171" name="Freeform 170">
              <a:extLst>
                <a:ext uri="{FF2B5EF4-FFF2-40B4-BE49-F238E27FC236}">
                  <a16:creationId xmlns:a16="http://schemas.microsoft.com/office/drawing/2014/main" id="{FF98F03D-3A2B-D0E3-7C68-C716C2044615}"/>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72" name="TextBox 171">
            <a:extLst>
              <a:ext uri="{FF2B5EF4-FFF2-40B4-BE49-F238E27FC236}">
                <a16:creationId xmlns:a16="http://schemas.microsoft.com/office/drawing/2014/main" id="{D989ACC8-F5ED-BD94-4D46-6CEC438EB1BB}"/>
              </a:ext>
            </a:extLst>
          </p:cNvPr>
          <p:cNvSpPr txBox="1"/>
          <p:nvPr/>
        </p:nvSpPr>
        <p:spPr>
          <a:xfrm>
            <a:off x="3059843" y="54889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sp>
        <p:nvSpPr>
          <p:cNvPr id="173" name="TextBox 172">
            <a:extLst>
              <a:ext uri="{FF2B5EF4-FFF2-40B4-BE49-F238E27FC236}">
                <a16:creationId xmlns:a16="http://schemas.microsoft.com/office/drawing/2014/main" id="{2E5197FC-5CFE-2DCF-42A7-376A16715634}"/>
              </a:ext>
            </a:extLst>
          </p:cNvPr>
          <p:cNvSpPr txBox="1"/>
          <p:nvPr/>
        </p:nvSpPr>
        <p:spPr>
          <a:xfrm>
            <a:off x="1939863" y="5389105"/>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grpSp>
        <p:nvGrpSpPr>
          <p:cNvPr id="174" name="Group 173">
            <a:extLst>
              <a:ext uri="{FF2B5EF4-FFF2-40B4-BE49-F238E27FC236}">
                <a16:creationId xmlns:a16="http://schemas.microsoft.com/office/drawing/2014/main" id="{23F87171-65DC-C3DB-6D27-28CD02904531}"/>
              </a:ext>
            </a:extLst>
          </p:cNvPr>
          <p:cNvGrpSpPr/>
          <p:nvPr/>
        </p:nvGrpSpPr>
        <p:grpSpPr>
          <a:xfrm>
            <a:off x="8027155" y="4436932"/>
            <a:ext cx="279355" cy="279355"/>
            <a:chOff x="9672536" y="3895582"/>
            <a:chExt cx="279355" cy="279355"/>
          </a:xfrm>
        </p:grpSpPr>
        <p:sp>
          <p:nvSpPr>
            <p:cNvPr id="175" name="Oval 174">
              <a:extLst>
                <a:ext uri="{FF2B5EF4-FFF2-40B4-BE49-F238E27FC236}">
                  <a16:creationId xmlns:a16="http://schemas.microsoft.com/office/drawing/2014/main" id="{D21F5172-39DA-A59B-3A77-E66E0B42BEB4}"/>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6" name="Group 175">
              <a:extLst>
                <a:ext uri="{FF2B5EF4-FFF2-40B4-BE49-F238E27FC236}">
                  <a16:creationId xmlns:a16="http://schemas.microsoft.com/office/drawing/2014/main" id="{A350C407-4476-2835-5433-F9CE9DE554B4}"/>
                </a:ext>
              </a:extLst>
            </p:cNvPr>
            <p:cNvGrpSpPr/>
            <p:nvPr/>
          </p:nvGrpSpPr>
          <p:grpSpPr>
            <a:xfrm>
              <a:off x="9738210" y="3919217"/>
              <a:ext cx="132607" cy="244273"/>
              <a:chOff x="9138804" y="2111131"/>
              <a:chExt cx="168041" cy="309544"/>
            </a:xfrm>
          </p:grpSpPr>
          <p:sp>
            <p:nvSpPr>
              <p:cNvPr id="178" name="Freeform 177">
                <a:extLst>
                  <a:ext uri="{FF2B5EF4-FFF2-40B4-BE49-F238E27FC236}">
                    <a16:creationId xmlns:a16="http://schemas.microsoft.com/office/drawing/2014/main" id="{37092E29-3EAD-4808-8D9F-6C5C96B273BC}"/>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79" name="Freeform 178">
                <a:extLst>
                  <a:ext uri="{FF2B5EF4-FFF2-40B4-BE49-F238E27FC236}">
                    <a16:creationId xmlns:a16="http://schemas.microsoft.com/office/drawing/2014/main" id="{AACA1FFF-07D4-2F38-368D-A7140263D6DB}"/>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80" name="Freeform 179">
                <a:extLst>
                  <a:ext uri="{FF2B5EF4-FFF2-40B4-BE49-F238E27FC236}">
                    <a16:creationId xmlns:a16="http://schemas.microsoft.com/office/drawing/2014/main" id="{3D5BE9FC-944F-0BD2-358D-AEB3D8019DEE}"/>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81" name="Freeform 180">
                <a:extLst>
                  <a:ext uri="{FF2B5EF4-FFF2-40B4-BE49-F238E27FC236}">
                    <a16:creationId xmlns:a16="http://schemas.microsoft.com/office/drawing/2014/main" id="{7A6622E6-2715-4EA0-D0B0-ABBC4CAE7BA2}"/>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77" name="Freeform 176">
              <a:extLst>
                <a:ext uri="{FF2B5EF4-FFF2-40B4-BE49-F238E27FC236}">
                  <a16:creationId xmlns:a16="http://schemas.microsoft.com/office/drawing/2014/main" id="{3075E455-EFFB-BE08-8B15-1455C83893E8}"/>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82" name="TextBox 181">
            <a:extLst>
              <a:ext uri="{FF2B5EF4-FFF2-40B4-BE49-F238E27FC236}">
                <a16:creationId xmlns:a16="http://schemas.microsoft.com/office/drawing/2014/main" id="{A46C6F20-552F-96DF-338D-E3596338E0DC}"/>
              </a:ext>
            </a:extLst>
          </p:cNvPr>
          <p:cNvSpPr txBox="1"/>
          <p:nvPr/>
        </p:nvSpPr>
        <p:spPr>
          <a:xfrm>
            <a:off x="785572" y="3244334"/>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183" name="TextBox 182">
            <a:extLst>
              <a:ext uri="{FF2B5EF4-FFF2-40B4-BE49-F238E27FC236}">
                <a16:creationId xmlns:a16="http://schemas.microsoft.com/office/drawing/2014/main" id="{4B5AADF5-3298-2439-81CB-7BBE567E3B5A}"/>
              </a:ext>
            </a:extLst>
          </p:cNvPr>
          <p:cNvSpPr txBox="1"/>
          <p:nvPr/>
        </p:nvSpPr>
        <p:spPr>
          <a:xfrm>
            <a:off x="3942429" y="3244334"/>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184" name="TextBox 183">
            <a:extLst>
              <a:ext uri="{FF2B5EF4-FFF2-40B4-BE49-F238E27FC236}">
                <a16:creationId xmlns:a16="http://schemas.microsoft.com/office/drawing/2014/main" id="{224FAA58-086C-FAAA-61E5-02E20F7ADAEA}"/>
              </a:ext>
            </a:extLst>
          </p:cNvPr>
          <p:cNvSpPr txBox="1"/>
          <p:nvPr/>
        </p:nvSpPr>
        <p:spPr>
          <a:xfrm>
            <a:off x="4767913" y="3244334"/>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185" name="TextBox 184">
            <a:extLst>
              <a:ext uri="{FF2B5EF4-FFF2-40B4-BE49-F238E27FC236}">
                <a16:creationId xmlns:a16="http://schemas.microsoft.com/office/drawing/2014/main" id="{69BE7976-EC52-E258-3301-9DE4DE144591}"/>
              </a:ext>
            </a:extLst>
          </p:cNvPr>
          <p:cNvSpPr txBox="1"/>
          <p:nvPr/>
        </p:nvSpPr>
        <p:spPr>
          <a:xfrm>
            <a:off x="6792656" y="3159164"/>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186" name="TextBox 185">
            <a:extLst>
              <a:ext uri="{FF2B5EF4-FFF2-40B4-BE49-F238E27FC236}">
                <a16:creationId xmlns:a16="http://schemas.microsoft.com/office/drawing/2014/main" id="{F7BD37DD-66BC-CE22-8D8A-72CF4D721D41}"/>
              </a:ext>
            </a:extLst>
          </p:cNvPr>
          <p:cNvSpPr txBox="1"/>
          <p:nvPr/>
        </p:nvSpPr>
        <p:spPr>
          <a:xfrm>
            <a:off x="3059843" y="46507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grpSp>
        <p:nvGrpSpPr>
          <p:cNvPr id="201" name="Group 200">
            <a:extLst>
              <a:ext uri="{FF2B5EF4-FFF2-40B4-BE49-F238E27FC236}">
                <a16:creationId xmlns:a16="http://schemas.microsoft.com/office/drawing/2014/main" id="{1A0166ED-DD5C-F489-E612-99104A517012}"/>
              </a:ext>
            </a:extLst>
          </p:cNvPr>
          <p:cNvGrpSpPr/>
          <p:nvPr/>
        </p:nvGrpSpPr>
        <p:grpSpPr>
          <a:xfrm>
            <a:off x="8397270" y="4436932"/>
            <a:ext cx="279355" cy="279355"/>
            <a:chOff x="8613902" y="4584238"/>
            <a:chExt cx="279355" cy="279355"/>
          </a:xfrm>
        </p:grpSpPr>
        <p:sp>
          <p:nvSpPr>
            <p:cNvPr id="115" name="Oval 114">
              <a:extLst>
                <a:ext uri="{FF2B5EF4-FFF2-40B4-BE49-F238E27FC236}">
                  <a16:creationId xmlns:a16="http://schemas.microsoft.com/office/drawing/2014/main" id="{F03135E8-4BE8-A0EE-70A7-BF620534105B}"/>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0" name="Group 199">
              <a:extLst>
                <a:ext uri="{FF2B5EF4-FFF2-40B4-BE49-F238E27FC236}">
                  <a16:creationId xmlns:a16="http://schemas.microsoft.com/office/drawing/2014/main" id="{8B0D62E5-7AAC-5C19-D182-E5B9B09D1264}"/>
                </a:ext>
              </a:extLst>
            </p:cNvPr>
            <p:cNvGrpSpPr/>
            <p:nvPr/>
          </p:nvGrpSpPr>
          <p:grpSpPr>
            <a:xfrm>
              <a:off x="8652087" y="4610563"/>
              <a:ext cx="193082" cy="223154"/>
              <a:chOff x="9897647" y="4206398"/>
              <a:chExt cx="460777" cy="532542"/>
            </a:xfrm>
            <a:solidFill>
              <a:schemeClr val="accent6"/>
            </a:solidFill>
          </p:grpSpPr>
          <p:sp>
            <p:nvSpPr>
              <p:cNvPr id="191" name="Freeform 190">
                <a:extLst>
                  <a:ext uri="{FF2B5EF4-FFF2-40B4-BE49-F238E27FC236}">
                    <a16:creationId xmlns:a16="http://schemas.microsoft.com/office/drawing/2014/main" id="{C47CF295-D1B9-2E8D-B0BC-FCC3B1A1A0A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92" name="Freeform 191">
                <a:extLst>
                  <a:ext uri="{FF2B5EF4-FFF2-40B4-BE49-F238E27FC236}">
                    <a16:creationId xmlns:a16="http://schemas.microsoft.com/office/drawing/2014/main" id="{41AE4EE5-5DFE-F1F6-7E4D-07465F00A231}"/>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93" name="Freeform 192">
                <a:extLst>
                  <a:ext uri="{FF2B5EF4-FFF2-40B4-BE49-F238E27FC236}">
                    <a16:creationId xmlns:a16="http://schemas.microsoft.com/office/drawing/2014/main" id="{280FE90A-5F31-D487-8DE5-20317CFCE549}"/>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94" name="Freeform 193">
                <a:extLst>
                  <a:ext uri="{FF2B5EF4-FFF2-40B4-BE49-F238E27FC236}">
                    <a16:creationId xmlns:a16="http://schemas.microsoft.com/office/drawing/2014/main" id="{E3DF79C6-8BC3-5A99-F75A-838B5F398B52}"/>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95" name="Freeform 194">
                <a:extLst>
                  <a:ext uri="{FF2B5EF4-FFF2-40B4-BE49-F238E27FC236}">
                    <a16:creationId xmlns:a16="http://schemas.microsoft.com/office/drawing/2014/main" id="{BDAFDAD8-77DA-A7F0-48CA-E004CDFAB3BD}"/>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87BEC55B-BB4D-F203-5DA5-FD69AC93276B}"/>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7E495797-7115-C849-B71C-53C2C81A741E}"/>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98" name="Freeform 197">
                <a:extLst>
                  <a:ext uri="{FF2B5EF4-FFF2-40B4-BE49-F238E27FC236}">
                    <a16:creationId xmlns:a16="http://schemas.microsoft.com/office/drawing/2014/main" id="{9196AB82-89A7-8132-E961-C7F2ABEC9AC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99" name="Freeform 198">
                <a:extLst>
                  <a:ext uri="{FF2B5EF4-FFF2-40B4-BE49-F238E27FC236}">
                    <a16:creationId xmlns:a16="http://schemas.microsoft.com/office/drawing/2014/main" id="{B1E81F96-BC3F-C27B-1316-79BB11F0AA8D}"/>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17" name="Freeform 116">
              <a:extLst>
                <a:ext uri="{FF2B5EF4-FFF2-40B4-BE49-F238E27FC236}">
                  <a16:creationId xmlns:a16="http://schemas.microsoft.com/office/drawing/2014/main" id="{256131F3-3A48-23BB-133B-C7879AD68C4C}"/>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 name="TextBox 1">
            <a:extLst>
              <a:ext uri="{FF2B5EF4-FFF2-40B4-BE49-F238E27FC236}">
                <a16:creationId xmlns:a16="http://schemas.microsoft.com/office/drawing/2014/main" id="{CA624179-B05B-0BAA-3D8C-8E9C8F7D9D63}"/>
              </a:ext>
            </a:extLst>
          </p:cNvPr>
          <p:cNvSpPr txBox="1"/>
          <p:nvPr/>
        </p:nvSpPr>
        <p:spPr>
          <a:xfrm>
            <a:off x="479376" y="2605437"/>
            <a:ext cx="4839851"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1)</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Topical fixed combination – Single-application</a:t>
            </a:r>
          </a:p>
        </p:txBody>
      </p:sp>
    </p:spTree>
    <p:extLst>
      <p:ext uri="{BB962C8B-B14F-4D97-AF65-F5344CB8AC3E}">
        <p14:creationId xmlns:p14="http://schemas.microsoft.com/office/powerpoint/2010/main" val="9049299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4310-7D7B-643B-D7F2-4E49037CEC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D014BF-40B4-62D9-DDDC-C03D53311819}"/>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(2/2)</a:t>
            </a:r>
            <a:br>
              <a:rPr lang="en-GB" noProof="0" dirty="0"/>
            </a:br>
            <a:r>
              <a:rPr lang="en-GB" sz="2200" spc="100" noProof="0" dirty="0">
                <a:solidFill>
                  <a:schemeClr val="accent1"/>
                </a:solidFill>
              </a:rPr>
              <a:t>evidence-based recommendations for multimodal treatment</a:t>
            </a:r>
          </a:p>
        </p:txBody>
      </p:sp>
      <p:sp>
        <p:nvSpPr>
          <p:cNvPr id="11" name="Content Placeholder 10">
            <a:extLst>
              <a:ext uri="{FF2B5EF4-FFF2-40B4-BE49-F238E27FC236}">
                <a16:creationId xmlns:a16="http://schemas.microsoft.com/office/drawing/2014/main" id="{479F1A68-8D01-9CC7-568B-345A89624591}"/>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or consider trimethoprim or oral macrolide</a:t>
            </a:r>
          </a:p>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2">
                <a:extLst>
                  <a:ext uri="{A12FA001-AC4F-418D-AE19-62706E023703}">
                    <ahyp:hlinkClr xmlns:ahyp="http://schemas.microsoft.com/office/drawing/2018/hyperlinkcolor" val="tx"/>
                  </a:ext>
                </a:extLst>
              </a:hlinkClick>
            </a:endParaRPr>
          </a:p>
        </p:txBody>
      </p:sp>
      <p:sp>
        <p:nvSpPr>
          <p:cNvPr id="15" name="Rounded Rectangle 14">
            <a:extLst>
              <a:ext uri="{FF2B5EF4-FFF2-40B4-BE49-F238E27FC236}">
                <a16:creationId xmlns:a16="http://schemas.microsoft.com/office/drawing/2014/main" id="{F966F47F-B0B0-8CE8-A1E8-DEF53F7C62DF}"/>
              </a:ext>
            </a:extLst>
          </p:cNvPr>
          <p:cNvSpPr/>
          <p:nvPr/>
        </p:nvSpPr>
        <p:spPr>
          <a:xfrm>
            <a:off x="598636" y="1576027"/>
            <a:ext cx="10983764" cy="4303719"/>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7" name="Content Placeholder 1">
            <a:extLst>
              <a:ext uri="{FF2B5EF4-FFF2-40B4-BE49-F238E27FC236}">
                <a16:creationId xmlns:a16="http://schemas.microsoft.com/office/drawing/2014/main" id="{4C6C4DA8-A977-0B7E-C359-804CCA75F9EF}"/>
              </a:ext>
            </a:extLst>
          </p:cNvPr>
          <p:cNvSpPr>
            <a:spLocks noGrp="1"/>
          </p:cNvSpPr>
          <p:nvPr>
            <p:ph sz="quarter" idx="12"/>
          </p:nvPr>
        </p:nvSpPr>
        <p:spPr>
          <a:xfrm>
            <a:off x="8904312" y="1268760"/>
            <a:ext cx="2570794" cy="4525963"/>
          </a:xfrm>
        </p:spPr>
        <p:txBody>
          <a:bodyPr>
            <a:normAutofit fontScale="77500" lnSpcReduction="20000"/>
          </a:bodyPr>
          <a:lstStyle/>
          <a:p>
            <a:pPr marL="0" indent="0">
              <a:lnSpc>
                <a:spcPct val="120000"/>
              </a:lnSpc>
              <a:buNone/>
            </a:pPr>
            <a:r>
              <a:rPr lang="en-GB" b="1" noProof="0" dirty="0">
                <a:solidFill>
                  <a:schemeClr val="accent1"/>
                </a:solidFill>
              </a:rPr>
              <a:t>Maintenance</a:t>
            </a:r>
          </a:p>
          <a:p>
            <a:pPr>
              <a:lnSpc>
                <a:spcPct val="120000"/>
              </a:lnSpc>
            </a:pPr>
            <a:r>
              <a:rPr lang="en-GB" noProof="0" dirty="0"/>
              <a:t>Encourage continued appropriate skin care</a:t>
            </a:r>
          </a:p>
          <a:p>
            <a:pPr>
              <a:lnSpc>
                <a:spcPct val="120000"/>
              </a:lnSpc>
            </a:pPr>
            <a:r>
              <a:rPr lang="en-GB" noProof="0" dirty="0"/>
              <a:t>Consider maintenance treatment in people with a history of frequent relapse after treatment</a:t>
            </a:r>
          </a:p>
          <a:p>
            <a:pPr lvl="1">
              <a:lnSpc>
                <a:spcPct val="120000"/>
              </a:lnSpc>
            </a:pPr>
            <a:r>
              <a:rPr lang="en-GB" noProof="0" dirty="0"/>
              <a:t>A fixed combination of topical adapalene and topical benzoyl peroxide</a:t>
            </a:r>
          </a:p>
          <a:p>
            <a:pPr lvl="1">
              <a:lnSpc>
                <a:spcPct val="120000"/>
              </a:lnSpc>
            </a:pPr>
            <a:r>
              <a:rPr lang="en-GB" noProof="0" dirty="0"/>
              <a:t>If not tolerated, or contraindicated: topical monotherapy with adapalene, benzoyl peroxide or azelaic acid</a:t>
            </a:r>
          </a:p>
        </p:txBody>
      </p:sp>
      <p:sp>
        <p:nvSpPr>
          <p:cNvPr id="4" name="Slide Number Placeholder 3">
            <a:extLst>
              <a:ext uri="{FF2B5EF4-FFF2-40B4-BE49-F238E27FC236}">
                <a16:creationId xmlns:a16="http://schemas.microsoft.com/office/drawing/2014/main" id="{1148E6FA-F1AF-870D-137A-1A8DFD514B2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45</a:t>
            </a:fld>
            <a:endParaRPr lang="en-GB" noProof="0" dirty="0"/>
          </a:p>
        </p:txBody>
      </p:sp>
      <p:sp>
        <p:nvSpPr>
          <p:cNvPr id="16" name="Rounded Rectangle 15">
            <a:extLst>
              <a:ext uri="{FF2B5EF4-FFF2-40B4-BE49-F238E27FC236}">
                <a16:creationId xmlns:a16="http://schemas.microsoft.com/office/drawing/2014/main" id="{EEB155A5-49DE-C83B-2E4E-F9586D5E74BD}"/>
              </a:ext>
            </a:extLst>
          </p:cNvPr>
          <p:cNvSpPr/>
          <p:nvPr/>
        </p:nvSpPr>
        <p:spPr>
          <a:xfrm>
            <a:off x="4768521" y="4972851"/>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21" name="Freeform 20">
            <a:extLst>
              <a:ext uri="{FF2B5EF4-FFF2-40B4-BE49-F238E27FC236}">
                <a16:creationId xmlns:a16="http://schemas.microsoft.com/office/drawing/2014/main" id="{63B79CF8-44F7-E2EB-ECE9-FACA5B688FA5}"/>
              </a:ext>
            </a:extLst>
          </p:cNvPr>
          <p:cNvSpPr/>
          <p:nvPr/>
        </p:nvSpPr>
        <p:spPr>
          <a:xfrm>
            <a:off x="767408" y="4928465"/>
            <a:ext cx="3159928" cy="864000"/>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22" name="Freeform 21">
            <a:extLst>
              <a:ext uri="{FF2B5EF4-FFF2-40B4-BE49-F238E27FC236}">
                <a16:creationId xmlns:a16="http://schemas.microsoft.com/office/drawing/2014/main" id="{50ED3AD4-104F-2B39-B33E-3EE1EDD10D79}"/>
              </a:ext>
            </a:extLst>
          </p:cNvPr>
          <p:cNvSpPr/>
          <p:nvPr/>
        </p:nvSpPr>
        <p:spPr>
          <a:xfrm>
            <a:off x="4588956" y="4928465"/>
            <a:ext cx="4176000" cy="864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23" name="Freeform 22">
            <a:extLst>
              <a:ext uri="{FF2B5EF4-FFF2-40B4-BE49-F238E27FC236}">
                <a16:creationId xmlns:a16="http://schemas.microsoft.com/office/drawing/2014/main" id="{08CE7CED-541C-2590-6664-6C854935A3CF}"/>
              </a:ext>
            </a:extLst>
          </p:cNvPr>
          <p:cNvSpPr/>
          <p:nvPr/>
        </p:nvSpPr>
        <p:spPr>
          <a:xfrm>
            <a:off x="3951325"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24" name="Freeform 23">
            <a:extLst>
              <a:ext uri="{FF2B5EF4-FFF2-40B4-BE49-F238E27FC236}">
                <a16:creationId xmlns:a16="http://schemas.microsoft.com/office/drawing/2014/main" id="{A0E9500C-8DB4-C41B-6093-E06EDDAD9051}"/>
              </a:ext>
            </a:extLst>
          </p:cNvPr>
          <p:cNvSpPr/>
          <p:nvPr/>
        </p:nvSpPr>
        <p:spPr>
          <a:xfrm>
            <a:off x="4376498"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25" name="Freeform 24">
            <a:extLst>
              <a:ext uri="{FF2B5EF4-FFF2-40B4-BE49-F238E27FC236}">
                <a16:creationId xmlns:a16="http://schemas.microsoft.com/office/drawing/2014/main" id="{37DC0C70-4C7F-8BC4-F8AD-4478E06EAB01}"/>
              </a:ext>
            </a:extLst>
          </p:cNvPr>
          <p:cNvSpPr/>
          <p:nvPr/>
        </p:nvSpPr>
        <p:spPr>
          <a:xfrm>
            <a:off x="4163911"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34" name="Rounded Rectangle 33">
            <a:extLst>
              <a:ext uri="{FF2B5EF4-FFF2-40B4-BE49-F238E27FC236}">
                <a16:creationId xmlns:a16="http://schemas.microsoft.com/office/drawing/2014/main" id="{FEF457CD-6ACC-2278-0893-43F900E6F7B5}"/>
              </a:ext>
            </a:extLst>
          </p:cNvPr>
          <p:cNvSpPr/>
          <p:nvPr/>
        </p:nvSpPr>
        <p:spPr>
          <a:xfrm>
            <a:off x="6806871" y="4980798"/>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35" name="Rounded Rectangle 34">
            <a:extLst>
              <a:ext uri="{FF2B5EF4-FFF2-40B4-BE49-F238E27FC236}">
                <a16:creationId xmlns:a16="http://schemas.microsoft.com/office/drawing/2014/main" id="{38F727AC-5CD7-1B67-C802-7FD6EBB5F2A4}"/>
              </a:ext>
            </a:extLst>
          </p:cNvPr>
          <p:cNvSpPr/>
          <p:nvPr/>
        </p:nvSpPr>
        <p:spPr>
          <a:xfrm>
            <a:off x="6806871" y="5185834"/>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36" name="Rounded Rectangle 35">
            <a:extLst>
              <a:ext uri="{FF2B5EF4-FFF2-40B4-BE49-F238E27FC236}">
                <a16:creationId xmlns:a16="http://schemas.microsoft.com/office/drawing/2014/main" id="{DB100D75-BBE2-B793-613D-8F468F59F7BC}"/>
              </a:ext>
            </a:extLst>
          </p:cNvPr>
          <p:cNvSpPr/>
          <p:nvPr/>
        </p:nvSpPr>
        <p:spPr>
          <a:xfrm>
            <a:off x="6806871" y="5390871"/>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37" name="TextBox 36">
            <a:extLst>
              <a:ext uri="{FF2B5EF4-FFF2-40B4-BE49-F238E27FC236}">
                <a16:creationId xmlns:a16="http://schemas.microsoft.com/office/drawing/2014/main" id="{DC6592AE-43BD-9F45-178D-528BD42D6490}"/>
              </a:ext>
            </a:extLst>
          </p:cNvPr>
          <p:cNvSpPr txBox="1"/>
          <p:nvPr/>
        </p:nvSpPr>
        <p:spPr>
          <a:xfrm rot="16200000">
            <a:off x="3797159" y="5284407"/>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38" name="TextBox 37">
            <a:extLst>
              <a:ext uri="{FF2B5EF4-FFF2-40B4-BE49-F238E27FC236}">
                <a16:creationId xmlns:a16="http://schemas.microsoft.com/office/drawing/2014/main" id="{8B1BCC37-B7C1-C692-5D2E-CBFDB096D314}"/>
              </a:ext>
            </a:extLst>
          </p:cNvPr>
          <p:cNvSpPr txBox="1"/>
          <p:nvPr/>
        </p:nvSpPr>
        <p:spPr>
          <a:xfrm rot="16200000">
            <a:off x="3917427"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39" name="TextBox 38">
            <a:extLst>
              <a:ext uri="{FF2B5EF4-FFF2-40B4-BE49-F238E27FC236}">
                <a16:creationId xmlns:a16="http://schemas.microsoft.com/office/drawing/2014/main" id="{DC3D8B10-BBA0-BCA6-F51D-EA33267D06EB}"/>
              </a:ext>
            </a:extLst>
          </p:cNvPr>
          <p:cNvSpPr txBox="1"/>
          <p:nvPr/>
        </p:nvSpPr>
        <p:spPr>
          <a:xfrm rot="16200000">
            <a:off x="4127152"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40" name="TextBox 39">
            <a:extLst>
              <a:ext uri="{FF2B5EF4-FFF2-40B4-BE49-F238E27FC236}">
                <a16:creationId xmlns:a16="http://schemas.microsoft.com/office/drawing/2014/main" id="{2669209C-96A2-2672-911E-73FF15BA208A}"/>
              </a:ext>
            </a:extLst>
          </p:cNvPr>
          <p:cNvSpPr txBox="1"/>
          <p:nvPr/>
        </p:nvSpPr>
        <p:spPr>
          <a:xfrm>
            <a:off x="1086143" y="5142441"/>
            <a:ext cx="689969" cy="461665"/>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43" name="Rounded Rectangle 42">
            <a:extLst>
              <a:ext uri="{FF2B5EF4-FFF2-40B4-BE49-F238E27FC236}">
                <a16:creationId xmlns:a16="http://schemas.microsoft.com/office/drawing/2014/main" id="{1038F320-DBCB-DB3D-554F-69C8F8D86C86}"/>
              </a:ext>
            </a:extLst>
          </p:cNvPr>
          <p:cNvSpPr/>
          <p:nvPr/>
        </p:nvSpPr>
        <p:spPr>
          <a:xfrm>
            <a:off x="4772541" y="4980797"/>
            <a:ext cx="1516121" cy="344877"/>
          </a:xfrm>
          <a:prstGeom prst="roundRect">
            <a:avLst>
              <a:gd name="adj" fmla="val 3184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latin typeface="Arial" panose="020B0604020202020204" pitchFamily="34" charset="0"/>
                <a:cs typeface="Arial" panose="020B0604020202020204" pitchFamily="34" charset="0"/>
              </a:rPr>
              <a:t>Does not contain topical</a:t>
            </a:r>
            <a:br>
              <a:rPr lang="en-GB" sz="950" noProof="0" dirty="0">
                <a:latin typeface="Arial" panose="020B0604020202020204" pitchFamily="34" charset="0"/>
                <a:cs typeface="Arial" panose="020B0604020202020204" pitchFamily="34" charset="0"/>
              </a:rPr>
            </a:br>
            <a:r>
              <a:rPr lang="en-GB" sz="950" noProof="0" dirty="0">
                <a:latin typeface="Arial" panose="020B0604020202020204" pitchFamily="34" charset="0"/>
                <a:cs typeface="Arial" panose="020B0604020202020204" pitchFamily="34" charset="0"/>
              </a:rPr>
              <a:t>retinoid or antibiotics</a:t>
            </a:r>
          </a:p>
        </p:txBody>
      </p:sp>
      <p:grpSp>
        <p:nvGrpSpPr>
          <p:cNvPr id="44" name="Group 43">
            <a:extLst>
              <a:ext uri="{FF2B5EF4-FFF2-40B4-BE49-F238E27FC236}">
                <a16:creationId xmlns:a16="http://schemas.microsoft.com/office/drawing/2014/main" id="{A507A88C-E57D-AB5B-2961-2661177113E3}"/>
              </a:ext>
            </a:extLst>
          </p:cNvPr>
          <p:cNvGrpSpPr/>
          <p:nvPr/>
        </p:nvGrpSpPr>
        <p:grpSpPr>
          <a:xfrm rot="12103949">
            <a:off x="889687" y="5150888"/>
            <a:ext cx="239164" cy="433963"/>
            <a:chOff x="10798412" y="3360114"/>
            <a:chExt cx="530870" cy="963263"/>
          </a:xfrm>
        </p:grpSpPr>
        <p:sp>
          <p:nvSpPr>
            <p:cNvPr id="45" name="Freeform 44">
              <a:extLst>
                <a:ext uri="{FF2B5EF4-FFF2-40B4-BE49-F238E27FC236}">
                  <a16:creationId xmlns:a16="http://schemas.microsoft.com/office/drawing/2014/main" id="{2F2ABA9D-CB32-1172-11CC-18D1F396AED9}"/>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D8DC52D4-D6CC-53E2-5DB6-FBFBC0B8F3F5}"/>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4625D37-5A0F-1747-6204-CA24D1694FC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BC30B3A4-974C-2E3F-E96B-F7C5156BA66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9C5D75E6-EDAC-EDEE-C945-9385C2F7D77B}"/>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B3A83C11-70E4-5254-98B9-6EFEE1814DAF}"/>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51" name="Rounded Rectangle 50">
            <a:extLst>
              <a:ext uri="{FF2B5EF4-FFF2-40B4-BE49-F238E27FC236}">
                <a16:creationId xmlns:a16="http://schemas.microsoft.com/office/drawing/2014/main" id="{01307D0A-72D5-06DA-A6B7-AE22EEFAF829}"/>
              </a:ext>
            </a:extLst>
          </p:cNvPr>
          <p:cNvSpPr/>
          <p:nvPr/>
        </p:nvSpPr>
        <p:spPr>
          <a:xfrm>
            <a:off x="1991544" y="4998877"/>
            <a:ext cx="1771743" cy="723176"/>
          </a:xfrm>
          <a:prstGeom prst="roundRect">
            <a:avLst>
              <a:gd name="adj" fmla="val 16787"/>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tx1"/>
                </a:solidFill>
                <a:latin typeface="Arial" panose="020B0604020202020204" pitchFamily="34" charset="0"/>
                <a:cs typeface="Arial" panose="020B0604020202020204" pitchFamily="34" charset="0"/>
              </a:rPr>
              <a:t>Consider if above treatment</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options are contraindicated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or the person wishes to avoid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antibiotic or topical retinoid</a:t>
            </a:r>
          </a:p>
        </p:txBody>
      </p:sp>
      <p:sp>
        <p:nvSpPr>
          <p:cNvPr id="56" name="TextBox 55">
            <a:extLst>
              <a:ext uri="{FF2B5EF4-FFF2-40B4-BE49-F238E27FC236}">
                <a16:creationId xmlns:a16="http://schemas.microsoft.com/office/drawing/2014/main" id="{A7A33F80-5C99-1C1D-0D9C-9C1BD8BDE3A2}"/>
              </a:ext>
            </a:extLst>
          </p:cNvPr>
          <p:cNvSpPr txBox="1"/>
          <p:nvPr/>
        </p:nvSpPr>
        <p:spPr>
          <a:xfrm>
            <a:off x="785572" y="1660158"/>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57" name="TextBox 56">
            <a:extLst>
              <a:ext uri="{FF2B5EF4-FFF2-40B4-BE49-F238E27FC236}">
                <a16:creationId xmlns:a16="http://schemas.microsoft.com/office/drawing/2014/main" id="{E7DC50A8-B5A3-12DD-BED7-92E496E4BAED}"/>
              </a:ext>
            </a:extLst>
          </p:cNvPr>
          <p:cNvSpPr txBox="1"/>
          <p:nvPr/>
        </p:nvSpPr>
        <p:spPr>
          <a:xfrm>
            <a:off x="3942429" y="1660158"/>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58" name="TextBox 57">
            <a:extLst>
              <a:ext uri="{FF2B5EF4-FFF2-40B4-BE49-F238E27FC236}">
                <a16:creationId xmlns:a16="http://schemas.microsoft.com/office/drawing/2014/main" id="{AE76DF52-E1F5-1F6B-A073-74E9E87FF7E9}"/>
              </a:ext>
            </a:extLst>
          </p:cNvPr>
          <p:cNvSpPr txBox="1"/>
          <p:nvPr/>
        </p:nvSpPr>
        <p:spPr>
          <a:xfrm>
            <a:off x="4767913" y="1660158"/>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59" name="TextBox 58">
            <a:extLst>
              <a:ext uri="{FF2B5EF4-FFF2-40B4-BE49-F238E27FC236}">
                <a16:creationId xmlns:a16="http://schemas.microsoft.com/office/drawing/2014/main" id="{E187A69E-9EB2-82A5-EC65-C0A7C7315CA7}"/>
              </a:ext>
            </a:extLst>
          </p:cNvPr>
          <p:cNvSpPr txBox="1"/>
          <p:nvPr/>
        </p:nvSpPr>
        <p:spPr>
          <a:xfrm>
            <a:off x="6792656" y="1576027"/>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83" name="Rounded Rectangle 82">
            <a:extLst>
              <a:ext uri="{FF2B5EF4-FFF2-40B4-BE49-F238E27FC236}">
                <a16:creationId xmlns:a16="http://schemas.microsoft.com/office/drawing/2014/main" id="{56FD8DB2-18CD-0BA4-38D4-8E71B23E6BD8}"/>
              </a:ext>
            </a:extLst>
          </p:cNvPr>
          <p:cNvSpPr/>
          <p:nvPr/>
        </p:nvSpPr>
        <p:spPr>
          <a:xfrm>
            <a:off x="4767913" y="2003434"/>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84" name="Freeform 83">
            <a:extLst>
              <a:ext uri="{FF2B5EF4-FFF2-40B4-BE49-F238E27FC236}">
                <a16:creationId xmlns:a16="http://schemas.microsoft.com/office/drawing/2014/main" id="{2545DCAD-6018-5F6A-C57B-AE09F8026C4A}"/>
              </a:ext>
            </a:extLst>
          </p:cNvPr>
          <p:cNvSpPr/>
          <p:nvPr/>
        </p:nvSpPr>
        <p:spPr>
          <a:xfrm>
            <a:off x="1847085" y="1959048"/>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85" name="Freeform 84">
            <a:extLst>
              <a:ext uri="{FF2B5EF4-FFF2-40B4-BE49-F238E27FC236}">
                <a16:creationId xmlns:a16="http://schemas.microsoft.com/office/drawing/2014/main" id="{98EBA80D-FA80-A759-0928-79F98669EDD7}"/>
              </a:ext>
            </a:extLst>
          </p:cNvPr>
          <p:cNvSpPr/>
          <p:nvPr/>
        </p:nvSpPr>
        <p:spPr>
          <a:xfrm>
            <a:off x="2705529" y="1959048"/>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86" name="Freeform 85">
            <a:extLst>
              <a:ext uri="{FF2B5EF4-FFF2-40B4-BE49-F238E27FC236}">
                <a16:creationId xmlns:a16="http://schemas.microsoft.com/office/drawing/2014/main" id="{E12F7F0F-E39C-4E5F-F0BA-B498B66AF2EA}"/>
              </a:ext>
            </a:extLst>
          </p:cNvPr>
          <p:cNvSpPr/>
          <p:nvPr/>
        </p:nvSpPr>
        <p:spPr>
          <a:xfrm>
            <a:off x="766800" y="1959048"/>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7" name="Freeform 86">
            <a:extLst>
              <a:ext uri="{FF2B5EF4-FFF2-40B4-BE49-F238E27FC236}">
                <a16:creationId xmlns:a16="http://schemas.microsoft.com/office/drawing/2014/main" id="{4C11AD63-337B-C45B-3086-483CA82DAA99}"/>
              </a:ext>
            </a:extLst>
          </p:cNvPr>
          <p:cNvSpPr/>
          <p:nvPr/>
        </p:nvSpPr>
        <p:spPr>
          <a:xfrm>
            <a:off x="3951325" y="1959048"/>
            <a:ext cx="4813055" cy="1188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9" name="Freeform 88">
            <a:extLst>
              <a:ext uri="{FF2B5EF4-FFF2-40B4-BE49-F238E27FC236}">
                <a16:creationId xmlns:a16="http://schemas.microsoft.com/office/drawing/2014/main" id="{CF0F4DC8-DCE3-3D29-9F67-640EB2500938}"/>
              </a:ext>
            </a:extLst>
          </p:cNvPr>
          <p:cNvSpPr/>
          <p:nvPr/>
        </p:nvSpPr>
        <p:spPr>
          <a:xfrm>
            <a:off x="4375890"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90" name="Freeform 89">
            <a:extLst>
              <a:ext uri="{FF2B5EF4-FFF2-40B4-BE49-F238E27FC236}">
                <a16:creationId xmlns:a16="http://schemas.microsoft.com/office/drawing/2014/main" id="{D11E3207-BF48-FE93-5B58-8DD57811AD86}"/>
              </a:ext>
            </a:extLst>
          </p:cNvPr>
          <p:cNvSpPr/>
          <p:nvPr/>
        </p:nvSpPr>
        <p:spPr>
          <a:xfrm>
            <a:off x="4163303"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99" name="Rounded Rectangle 98">
            <a:extLst>
              <a:ext uri="{FF2B5EF4-FFF2-40B4-BE49-F238E27FC236}">
                <a16:creationId xmlns:a16="http://schemas.microsoft.com/office/drawing/2014/main" id="{3E8F7DE2-408D-393C-17BB-3546AC8916E1}"/>
              </a:ext>
            </a:extLst>
          </p:cNvPr>
          <p:cNvSpPr/>
          <p:nvPr/>
        </p:nvSpPr>
        <p:spPr>
          <a:xfrm>
            <a:off x="6806263" y="2011381"/>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01" name="Rounded Rectangle 100">
            <a:extLst>
              <a:ext uri="{FF2B5EF4-FFF2-40B4-BE49-F238E27FC236}">
                <a16:creationId xmlns:a16="http://schemas.microsoft.com/office/drawing/2014/main" id="{4A52BD70-34B5-12B6-FF8F-DE09748BF6B6}"/>
              </a:ext>
            </a:extLst>
          </p:cNvPr>
          <p:cNvSpPr/>
          <p:nvPr/>
        </p:nvSpPr>
        <p:spPr>
          <a:xfrm>
            <a:off x="6806263" y="2435029"/>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03" name="TextBox 102">
            <a:extLst>
              <a:ext uri="{FF2B5EF4-FFF2-40B4-BE49-F238E27FC236}">
                <a16:creationId xmlns:a16="http://schemas.microsoft.com/office/drawing/2014/main" id="{9F60F726-5F88-40AE-08A9-0DB140252798}"/>
              </a:ext>
            </a:extLst>
          </p:cNvPr>
          <p:cNvSpPr txBox="1"/>
          <p:nvPr/>
        </p:nvSpPr>
        <p:spPr>
          <a:xfrm rot="16200000">
            <a:off x="3665439"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04" name="TextBox 103">
            <a:extLst>
              <a:ext uri="{FF2B5EF4-FFF2-40B4-BE49-F238E27FC236}">
                <a16:creationId xmlns:a16="http://schemas.microsoft.com/office/drawing/2014/main" id="{99D19ACF-FFCB-75FF-DEE0-BDC5A7E50C5F}"/>
              </a:ext>
            </a:extLst>
          </p:cNvPr>
          <p:cNvSpPr txBox="1"/>
          <p:nvPr/>
        </p:nvSpPr>
        <p:spPr>
          <a:xfrm rot="16200000">
            <a:off x="3875164"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05" name="TextBox 104">
            <a:extLst>
              <a:ext uri="{FF2B5EF4-FFF2-40B4-BE49-F238E27FC236}">
                <a16:creationId xmlns:a16="http://schemas.microsoft.com/office/drawing/2014/main" id="{2DA9080A-53BB-C9EB-B47B-0CD138A4CF63}"/>
              </a:ext>
            </a:extLst>
          </p:cNvPr>
          <p:cNvSpPr txBox="1"/>
          <p:nvPr/>
        </p:nvSpPr>
        <p:spPr>
          <a:xfrm>
            <a:off x="2995777" y="2153247"/>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106" name="TextBox 105">
            <a:extLst>
              <a:ext uri="{FF2B5EF4-FFF2-40B4-BE49-F238E27FC236}">
                <a16:creationId xmlns:a16="http://schemas.microsoft.com/office/drawing/2014/main" id="{39E47A88-DD8F-9C91-47B7-F98E5F60BE54}"/>
              </a:ext>
            </a:extLst>
          </p:cNvPr>
          <p:cNvSpPr txBox="1"/>
          <p:nvPr/>
        </p:nvSpPr>
        <p:spPr>
          <a:xfrm>
            <a:off x="1959806" y="2253081"/>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107" name="TextBox 106">
            <a:extLst>
              <a:ext uri="{FF2B5EF4-FFF2-40B4-BE49-F238E27FC236}">
                <a16:creationId xmlns:a16="http://schemas.microsoft.com/office/drawing/2014/main" id="{C96C22BF-D7BA-FDDE-AFE4-22268706F8C5}"/>
              </a:ext>
            </a:extLst>
          </p:cNvPr>
          <p:cNvSpPr txBox="1"/>
          <p:nvPr/>
        </p:nvSpPr>
        <p:spPr>
          <a:xfrm>
            <a:off x="807473" y="2153247"/>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16" name="Group 115">
            <a:extLst>
              <a:ext uri="{FF2B5EF4-FFF2-40B4-BE49-F238E27FC236}">
                <a16:creationId xmlns:a16="http://schemas.microsoft.com/office/drawing/2014/main" id="{70E9C9B4-2CF4-DE16-7A2E-202246502C68}"/>
              </a:ext>
            </a:extLst>
          </p:cNvPr>
          <p:cNvGrpSpPr/>
          <p:nvPr/>
        </p:nvGrpSpPr>
        <p:grpSpPr>
          <a:xfrm>
            <a:off x="8027155" y="2052508"/>
            <a:ext cx="279355" cy="279355"/>
            <a:chOff x="9672536" y="3895582"/>
            <a:chExt cx="279355" cy="279355"/>
          </a:xfrm>
        </p:grpSpPr>
        <p:sp>
          <p:nvSpPr>
            <p:cNvPr id="117" name="Oval 116">
              <a:extLst>
                <a:ext uri="{FF2B5EF4-FFF2-40B4-BE49-F238E27FC236}">
                  <a16:creationId xmlns:a16="http://schemas.microsoft.com/office/drawing/2014/main" id="{55113F58-48A6-6FA9-C7F8-4FB678D7B8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18" name="Group 117">
              <a:extLst>
                <a:ext uri="{FF2B5EF4-FFF2-40B4-BE49-F238E27FC236}">
                  <a16:creationId xmlns:a16="http://schemas.microsoft.com/office/drawing/2014/main" id="{64A82DE3-CA85-C9E9-AFB0-9788EF061CD7}"/>
                </a:ext>
              </a:extLst>
            </p:cNvPr>
            <p:cNvGrpSpPr/>
            <p:nvPr/>
          </p:nvGrpSpPr>
          <p:grpSpPr>
            <a:xfrm>
              <a:off x="9738210" y="3919217"/>
              <a:ext cx="132607" cy="244273"/>
              <a:chOff x="9138804" y="2111131"/>
              <a:chExt cx="168041" cy="309544"/>
            </a:xfrm>
          </p:grpSpPr>
          <p:sp>
            <p:nvSpPr>
              <p:cNvPr id="120" name="Freeform 119">
                <a:extLst>
                  <a:ext uri="{FF2B5EF4-FFF2-40B4-BE49-F238E27FC236}">
                    <a16:creationId xmlns:a16="http://schemas.microsoft.com/office/drawing/2014/main" id="{EEF4A4EB-3FA3-A155-7493-4A8802D5F156}"/>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21" name="Freeform 120">
                <a:extLst>
                  <a:ext uri="{FF2B5EF4-FFF2-40B4-BE49-F238E27FC236}">
                    <a16:creationId xmlns:a16="http://schemas.microsoft.com/office/drawing/2014/main" id="{8E058885-CCDA-3052-889B-FA8D68465D99}"/>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22" name="Freeform 121">
                <a:extLst>
                  <a:ext uri="{FF2B5EF4-FFF2-40B4-BE49-F238E27FC236}">
                    <a16:creationId xmlns:a16="http://schemas.microsoft.com/office/drawing/2014/main" id="{854CE5A3-F4D2-0098-1E6E-7F3BBDEC20D1}"/>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23" name="Freeform 122">
                <a:extLst>
                  <a:ext uri="{FF2B5EF4-FFF2-40B4-BE49-F238E27FC236}">
                    <a16:creationId xmlns:a16="http://schemas.microsoft.com/office/drawing/2014/main" id="{43A61924-83EB-0A38-0026-3134D16CD7AE}"/>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19" name="Freeform 118">
              <a:extLst>
                <a:ext uri="{FF2B5EF4-FFF2-40B4-BE49-F238E27FC236}">
                  <a16:creationId xmlns:a16="http://schemas.microsoft.com/office/drawing/2014/main" id="{2EF0B933-16B0-4546-5089-E1065FE9959F}"/>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124" name="Group 123">
            <a:extLst>
              <a:ext uri="{FF2B5EF4-FFF2-40B4-BE49-F238E27FC236}">
                <a16:creationId xmlns:a16="http://schemas.microsoft.com/office/drawing/2014/main" id="{29C202D7-DD9D-98B8-4C1B-6FACBED8BC10}"/>
              </a:ext>
            </a:extLst>
          </p:cNvPr>
          <p:cNvGrpSpPr/>
          <p:nvPr/>
        </p:nvGrpSpPr>
        <p:grpSpPr>
          <a:xfrm>
            <a:off x="8397270" y="2052508"/>
            <a:ext cx="279355" cy="279355"/>
            <a:chOff x="8613902" y="4584238"/>
            <a:chExt cx="279355" cy="279355"/>
          </a:xfrm>
        </p:grpSpPr>
        <p:sp>
          <p:nvSpPr>
            <p:cNvPr id="125" name="Oval 124">
              <a:extLst>
                <a:ext uri="{FF2B5EF4-FFF2-40B4-BE49-F238E27FC236}">
                  <a16:creationId xmlns:a16="http://schemas.microsoft.com/office/drawing/2014/main" id="{AC20F486-712B-BBD5-45BA-A85CECC58BBD}"/>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26" name="Group 125">
              <a:extLst>
                <a:ext uri="{FF2B5EF4-FFF2-40B4-BE49-F238E27FC236}">
                  <a16:creationId xmlns:a16="http://schemas.microsoft.com/office/drawing/2014/main" id="{17E5BA2F-4CA0-B928-D081-1116A883F290}"/>
                </a:ext>
              </a:extLst>
            </p:cNvPr>
            <p:cNvGrpSpPr/>
            <p:nvPr/>
          </p:nvGrpSpPr>
          <p:grpSpPr>
            <a:xfrm>
              <a:off x="8652087" y="4610563"/>
              <a:ext cx="193082" cy="223154"/>
              <a:chOff x="9897647" y="4206398"/>
              <a:chExt cx="460777" cy="532542"/>
            </a:xfrm>
            <a:solidFill>
              <a:schemeClr val="accent6"/>
            </a:solidFill>
          </p:grpSpPr>
          <p:sp>
            <p:nvSpPr>
              <p:cNvPr id="128" name="Freeform 127">
                <a:extLst>
                  <a:ext uri="{FF2B5EF4-FFF2-40B4-BE49-F238E27FC236}">
                    <a16:creationId xmlns:a16="http://schemas.microsoft.com/office/drawing/2014/main" id="{AC514640-DB8C-3E20-5798-F951B839A8CE}"/>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29" name="Freeform 128">
                <a:extLst>
                  <a:ext uri="{FF2B5EF4-FFF2-40B4-BE49-F238E27FC236}">
                    <a16:creationId xmlns:a16="http://schemas.microsoft.com/office/drawing/2014/main" id="{8CF43E74-CE3D-249F-C4C4-B772B0F7B91F}"/>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30" name="Freeform 129">
                <a:extLst>
                  <a:ext uri="{FF2B5EF4-FFF2-40B4-BE49-F238E27FC236}">
                    <a16:creationId xmlns:a16="http://schemas.microsoft.com/office/drawing/2014/main" id="{9AA34A77-8B93-4293-B87E-9D510A20D6AA}"/>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31" name="Freeform 130">
                <a:extLst>
                  <a:ext uri="{FF2B5EF4-FFF2-40B4-BE49-F238E27FC236}">
                    <a16:creationId xmlns:a16="http://schemas.microsoft.com/office/drawing/2014/main" id="{2AB77F02-43E7-8A6D-4DDD-78F2020C148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32" name="Freeform 131">
                <a:extLst>
                  <a:ext uri="{FF2B5EF4-FFF2-40B4-BE49-F238E27FC236}">
                    <a16:creationId xmlns:a16="http://schemas.microsoft.com/office/drawing/2014/main" id="{B9130A63-642F-2BA3-FB34-E39712DB67E6}"/>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33" name="Freeform 132">
                <a:extLst>
                  <a:ext uri="{FF2B5EF4-FFF2-40B4-BE49-F238E27FC236}">
                    <a16:creationId xmlns:a16="http://schemas.microsoft.com/office/drawing/2014/main" id="{EEAFF55B-09E8-2034-2A95-813E2FF14845}"/>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C0551884-01E2-091F-AF82-34E7EB01FD25}"/>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D5EF1C73-7E82-CDA7-7761-91D260D2D4F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78534D7E-0372-2706-C7ED-AAB332D4A017}"/>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27" name="Freeform 126">
              <a:extLst>
                <a:ext uri="{FF2B5EF4-FFF2-40B4-BE49-F238E27FC236}">
                  <a16:creationId xmlns:a16="http://schemas.microsoft.com/office/drawing/2014/main" id="{39086869-03F0-E5A4-B25A-09D1B347369B}"/>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43" name="Rounded Rectangle 142">
            <a:extLst>
              <a:ext uri="{FF2B5EF4-FFF2-40B4-BE49-F238E27FC236}">
                <a16:creationId xmlns:a16="http://schemas.microsoft.com/office/drawing/2014/main" id="{07F7ADED-498A-2921-8460-F96B35080972}"/>
              </a:ext>
            </a:extLst>
          </p:cNvPr>
          <p:cNvSpPr/>
          <p:nvPr/>
        </p:nvSpPr>
        <p:spPr>
          <a:xfrm>
            <a:off x="6806262" y="2646853"/>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4" name="Rounded Rectangle 143">
            <a:extLst>
              <a:ext uri="{FF2B5EF4-FFF2-40B4-BE49-F238E27FC236}">
                <a16:creationId xmlns:a16="http://schemas.microsoft.com/office/drawing/2014/main" id="{31E47DA4-1EA3-997D-6859-D9E7845001EB}"/>
              </a:ext>
            </a:extLst>
          </p:cNvPr>
          <p:cNvSpPr/>
          <p:nvPr/>
        </p:nvSpPr>
        <p:spPr>
          <a:xfrm>
            <a:off x="6806262" y="2858675"/>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48" name="Freeform 147">
            <a:extLst>
              <a:ext uri="{FF2B5EF4-FFF2-40B4-BE49-F238E27FC236}">
                <a16:creationId xmlns:a16="http://schemas.microsoft.com/office/drawing/2014/main" id="{B02128C4-DB7C-2515-4C3C-0242B06C3F1C}"/>
              </a:ext>
            </a:extLst>
          </p:cNvPr>
          <p:cNvSpPr/>
          <p:nvPr/>
        </p:nvSpPr>
        <p:spPr>
          <a:xfrm>
            <a:off x="3951325" y="3287104"/>
            <a:ext cx="4813055" cy="1195945"/>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9" name="Freeform 148">
            <a:extLst>
              <a:ext uri="{FF2B5EF4-FFF2-40B4-BE49-F238E27FC236}">
                <a16:creationId xmlns:a16="http://schemas.microsoft.com/office/drawing/2014/main" id="{6977145F-CA2F-8195-D6AD-6C213AA764FF}"/>
              </a:ext>
            </a:extLst>
          </p:cNvPr>
          <p:cNvSpPr/>
          <p:nvPr/>
        </p:nvSpPr>
        <p:spPr>
          <a:xfrm>
            <a:off x="4375890" y="3287105"/>
            <a:ext cx="194207" cy="11959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50" name="Freeform 149">
            <a:extLst>
              <a:ext uri="{FF2B5EF4-FFF2-40B4-BE49-F238E27FC236}">
                <a16:creationId xmlns:a16="http://schemas.microsoft.com/office/drawing/2014/main" id="{E84194F2-7CCE-F212-D25B-90E869DDA867}"/>
              </a:ext>
            </a:extLst>
          </p:cNvPr>
          <p:cNvSpPr/>
          <p:nvPr/>
        </p:nvSpPr>
        <p:spPr>
          <a:xfrm>
            <a:off x="4163303" y="3287104"/>
            <a:ext cx="194207" cy="1195943"/>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1" name="TextBox 150">
            <a:extLst>
              <a:ext uri="{FF2B5EF4-FFF2-40B4-BE49-F238E27FC236}">
                <a16:creationId xmlns:a16="http://schemas.microsoft.com/office/drawing/2014/main" id="{91AEFC7C-3DE9-7B1B-AB74-19D6C14E9392}"/>
              </a:ext>
            </a:extLst>
          </p:cNvPr>
          <p:cNvSpPr txBox="1"/>
          <p:nvPr/>
        </p:nvSpPr>
        <p:spPr>
          <a:xfrm rot="16200000">
            <a:off x="3665439"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52" name="TextBox 151">
            <a:extLst>
              <a:ext uri="{FF2B5EF4-FFF2-40B4-BE49-F238E27FC236}">
                <a16:creationId xmlns:a16="http://schemas.microsoft.com/office/drawing/2014/main" id="{76883A95-F536-BC43-3474-B5E34D4BFC51}"/>
              </a:ext>
            </a:extLst>
          </p:cNvPr>
          <p:cNvSpPr txBox="1"/>
          <p:nvPr/>
        </p:nvSpPr>
        <p:spPr>
          <a:xfrm rot="16200000">
            <a:off x="3875164"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grpSp>
        <p:nvGrpSpPr>
          <p:cNvPr id="139" name="Group 138">
            <a:extLst>
              <a:ext uri="{FF2B5EF4-FFF2-40B4-BE49-F238E27FC236}">
                <a16:creationId xmlns:a16="http://schemas.microsoft.com/office/drawing/2014/main" id="{52E05D06-21BD-B446-2EF7-E8C989952B10}"/>
              </a:ext>
            </a:extLst>
          </p:cNvPr>
          <p:cNvGrpSpPr/>
          <p:nvPr/>
        </p:nvGrpSpPr>
        <p:grpSpPr>
          <a:xfrm rot="16200000">
            <a:off x="4585435" y="3106344"/>
            <a:ext cx="2340000" cy="216000"/>
            <a:chOff x="8766525" y="2389312"/>
            <a:chExt cx="276225" cy="80838"/>
          </a:xfrm>
        </p:grpSpPr>
        <p:cxnSp>
          <p:nvCxnSpPr>
            <p:cNvPr id="140" name="Straight Connector 139">
              <a:extLst>
                <a:ext uri="{FF2B5EF4-FFF2-40B4-BE49-F238E27FC236}">
                  <a16:creationId xmlns:a16="http://schemas.microsoft.com/office/drawing/2014/main" id="{0129B813-86DC-7463-717A-EB3353BC3B26}"/>
                </a:ext>
              </a:extLst>
            </p:cNvPr>
            <p:cNvCxnSpPr>
              <a:cxnSpLocks/>
            </p:cNvCxnSpPr>
            <p:nvPr/>
          </p:nvCxnSpPr>
          <p:spPr>
            <a:xfrm flipV="1">
              <a:off x="8766525"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EB6745F3-A634-DA15-6F80-56C20D028C13}"/>
                </a:ext>
              </a:extLst>
            </p:cNvPr>
            <p:cNvCxnSpPr>
              <a:cxnSpLocks/>
            </p:cNvCxnSpPr>
            <p:nvPr/>
          </p:nvCxnSpPr>
          <p:spPr>
            <a:xfrm flipV="1">
              <a:off x="9042750"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25424B33-EE5A-B5D8-EA26-9E6420066F2D}"/>
                </a:ext>
              </a:extLst>
            </p:cNvPr>
            <p:cNvCxnSpPr>
              <a:cxnSpLocks/>
            </p:cNvCxnSpPr>
            <p:nvPr/>
          </p:nvCxnSpPr>
          <p:spPr>
            <a:xfrm flipH="1">
              <a:off x="8766525" y="2429731"/>
              <a:ext cx="275875" cy="0"/>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37" name="Rounded Rectangle 136">
            <a:extLst>
              <a:ext uri="{FF2B5EF4-FFF2-40B4-BE49-F238E27FC236}">
                <a16:creationId xmlns:a16="http://schemas.microsoft.com/office/drawing/2014/main" id="{EA5A3000-15C7-5EE4-58F6-73D38DA9EEC8}"/>
              </a:ext>
            </a:extLst>
          </p:cNvPr>
          <p:cNvSpPr/>
          <p:nvPr/>
        </p:nvSpPr>
        <p:spPr>
          <a:xfrm>
            <a:off x="4772539" y="2274262"/>
            <a:ext cx="1944000" cy="723176"/>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Oral component may be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effective in treating acne in</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areas that are difficult to</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reach with topical option</a:t>
            </a:r>
          </a:p>
        </p:txBody>
      </p:sp>
      <p:sp>
        <p:nvSpPr>
          <p:cNvPr id="138" name="Rounded Rectangle 137">
            <a:extLst>
              <a:ext uri="{FF2B5EF4-FFF2-40B4-BE49-F238E27FC236}">
                <a16:creationId xmlns:a16="http://schemas.microsoft.com/office/drawing/2014/main" id="{065EEB44-4D23-F001-63AE-B5DA300490A5}"/>
              </a:ext>
            </a:extLst>
          </p:cNvPr>
          <p:cNvSpPr/>
          <p:nvPr/>
        </p:nvSpPr>
        <p:spPr>
          <a:xfrm>
            <a:off x="4772539" y="3101576"/>
            <a:ext cx="1944000" cy="1130708"/>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Treatment with adequate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courses of standard therapy with systemic antibiotics and topical therapy is a Medicines and Healthcare products Regulatory Agency (MHRA) requirement for subsequent oral isotretinoin</a:t>
            </a:r>
          </a:p>
        </p:txBody>
      </p:sp>
      <p:grpSp>
        <p:nvGrpSpPr>
          <p:cNvPr id="62" name="Group 61">
            <a:extLst>
              <a:ext uri="{FF2B5EF4-FFF2-40B4-BE49-F238E27FC236}">
                <a16:creationId xmlns:a16="http://schemas.microsoft.com/office/drawing/2014/main" id="{41FE5705-46BA-BEF8-24BE-2D39EE731A6D}"/>
              </a:ext>
            </a:extLst>
          </p:cNvPr>
          <p:cNvGrpSpPr/>
          <p:nvPr/>
        </p:nvGrpSpPr>
        <p:grpSpPr>
          <a:xfrm>
            <a:off x="8027155" y="3380565"/>
            <a:ext cx="279355" cy="279355"/>
            <a:chOff x="9672536" y="3895582"/>
            <a:chExt cx="279355" cy="279355"/>
          </a:xfrm>
        </p:grpSpPr>
        <p:sp>
          <p:nvSpPr>
            <p:cNvPr id="63" name="Oval 62">
              <a:extLst>
                <a:ext uri="{FF2B5EF4-FFF2-40B4-BE49-F238E27FC236}">
                  <a16:creationId xmlns:a16="http://schemas.microsoft.com/office/drawing/2014/main" id="{DD6E9098-96AF-8A45-DF3F-9BB69F765E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4" name="Group 63">
              <a:extLst>
                <a:ext uri="{FF2B5EF4-FFF2-40B4-BE49-F238E27FC236}">
                  <a16:creationId xmlns:a16="http://schemas.microsoft.com/office/drawing/2014/main" id="{48B3C408-037C-A21F-186E-BFA536C39A62}"/>
                </a:ext>
              </a:extLst>
            </p:cNvPr>
            <p:cNvGrpSpPr/>
            <p:nvPr/>
          </p:nvGrpSpPr>
          <p:grpSpPr>
            <a:xfrm>
              <a:off x="9738210" y="3919217"/>
              <a:ext cx="132607" cy="244273"/>
              <a:chOff x="9138804" y="2111131"/>
              <a:chExt cx="168041" cy="309544"/>
            </a:xfrm>
          </p:grpSpPr>
          <p:sp>
            <p:nvSpPr>
              <p:cNvPr id="66" name="Freeform 65">
                <a:extLst>
                  <a:ext uri="{FF2B5EF4-FFF2-40B4-BE49-F238E27FC236}">
                    <a16:creationId xmlns:a16="http://schemas.microsoft.com/office/drawing/2014/main" id="{C2B8F695-37EB-8AE6-15C1-67CD6AA8AE3A}"/>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67" name="Freeform 66">
                <a:extLst>
                  <a:ext uri="{FF2B5EF4-FFF2-40B4-BE49-F238E27FC236}">
                    <a16:creationId xmlns:a16="http://schemas.microsoft.com/office/drawing/2014/main" id="{918E8BFA-B3F5-ECAE-37D6-8D9A28923375}"/>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68" name="Freeform 67">
                <a:extLst>
                  <a:ext uri="{FF2B5EF4-FFF2-40B4-BE49-F238E27FC236}">
                    <a16:creationId xmlns:a16="http://schemas.microsoft.com/office/drawing/2014/main" id="{D768CCE5-AC1F-3247-995D-41017CB407EC}"/>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69" name="Freeform 68">
                <a:extLst>
                  <a:ext uri="{FF2B5EF4-FFF2-40B4-BE49-F238E27FC236}">
                    <a16:creationId xmlns:a16="http://schemas.microsoft.com/office/drawing/2014/main" id="{2D904DBA-14C5-7BEB-B4C2-A59377FFF518}"/>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65" name="Freeform 64">
              <a:extLst>
                <a:ext uri="{FF2B5EF4-FFF2-40B4-BE49-F238E27FC236}">
                  <a16:creationId xmlns:a16="http://schemas.microsoft.com/office/drawing/2014/main" id="{90F2A112-2A39-3660-E7C7-F07EA7A56CC5}"/>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70" name="Group 69">
            <a:extLst>
              <a:ext uri="{FF2B5EF4-FFF2-40B4-BE49-F238E27FC236}">
                <a16:creationId xmlns:a16="http://schemas.microsoft.com/office/drawing/2014/main" id="{4C9F7EBF-EA03-71F8-2675-F441F48BC194}"/>
              </a:ext>
            </a:extLst>
          </p:cNvPr>
          <p:cNvGrpSpPr/>
          <p:nvPr/>
        </p:nvGrpSpPr>
        <p:grpSpPr>
          <a:xfrm>
            <a:off x="8397270" y="3380565"/>
            <a:ext cx="279355" cy="279355"/>
            <a:chOff x="8613902" y="4584238"/>
            <a:chExt cx="279355" cy="279355"/>
          </a:xfrm>
        </p:grpSpPr>
        <p:sp>
          <p:nvSpPr>
            <p:cNvPr id="71" name="Oval 70">
              <a:extLst>
                <a:ext uri="{FF2B5EF4-FFF2-40B4-BE49-F238E27FC236}">
                  <a16:creationId xmlns:a16="http://schemas.microsoft.com/office/drawing/2014/main" id="{F53608E1-3CF4-0A21-C2EE-E1AA8D770256}"/>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72" name="Group 71">
              <a:extLst>
                <a:ext uri="{FF2B5EF4-FFF2-40B4-BE49-F238E27FC236}">
                  <a16:creationId xmlns:a16="http://schemas.microsoft.com/office/drawing/2014/main" id="{C1B4A1D6-105D-AACC-397A-19A92DA56E33}"/>
                </a:ext>
              </a:extLst>
            </p:cNvPr>
            <p:cNvGrpSpPr/>
            <p:nvPr/>
          </p:nvGrpSpPr>
          <p:grpSpPr>
            <a:xfrm>
              <a:off x="8652087" y="4610563"/>
              <a:ext cx="193082" cy="223154"/>
              <a:chOff x="9897647" y="4206398"/>
              <a:chExt cx="460777" cy="532542"/>
            </a:xfrm>
            <a:solidFill>
              <a:schemeClr val="accent6"/>
            </a:solidFill>
          </p:grpSpPr>
          <p:sp>
            <p:nvSpPr>
              <p:cNvPr id="74" name="Freeform 73">
                <a:extLst>
                  <a:ext uri="{FF2B5EF4-FFF2-40B4-BE49-F238E27FC236}">
                    <a16:creationId xmlns:a16="http://schemas.microsoft.com/office/drawing/2014/main" id="{DB0BE2A3-F967-AAF8-94FC-8558A1969B5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75" name="Freeform 74">
                <a:extLst>
                  <a:ext uri="{FF2B5EF4-FFF2-40B4-BE49-F238E27FC236}">
                    <a16:creationId xmlns:a16="http://schemas.microsoft.com/office/drawing/2014/main" id="{C2A34527-271A-9BC8-F479-12BAAA800496}"/>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76" name="Freeform 75">
                <a:extLst>
                  <a:ext uri="{FF2B5EF4-FFF2-40B4-BE49-F238E27FC236}">
                    <a16:creationId xmlns:a16="http://schemas.microsoft.com/office/drawing/2014/main" id="{9752D1E5-F716-C3A6-0FC7-82A9D2952143}"/>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77" name="Freeform 76">
                <a:extLst>
                  <a:ext uri="{FF2B5EF4-FFF2-40B4-BE49-F238E27FC236}">
                    <a16:creationId xmlns:a16="http://schemas.microsoft.com/office/drawing/2014/main" id="{F1F495E4-816B-9BC7-37F0-586F3FF6CED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78" name="Freeform 77">
                <a:extLst>
                  <a:ext uri="{FF2B5EF4-FFF2-40B4-BE49-F238E27FC236}">
                    <a16:creationId xmlns:a16="http://schemas.microsoft.com/office/drawing/2014/main" id="{D438AEF7-DDBF-7D9F-287B-792D7F359229}"/>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79" name="Freeform 78">
                <a:extLst>
                  <a:ext uri="{FF2B5EF4-FFF2-40B4-BE49-F238E27FC236}">
                    <a16:creationId xmlns:a16="http://schemas.microsoft.com/office/drawing/2014/main" id="{34755F59-CEB4-8D2A-BF0A-7164DEC3C7C9}"/>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80" name="Freeform 79">
                <a:extLst>
                  <a:ext uri="{FF2B5EF4-FFF2-40B4-BE49-F238E27FC236}">
                    <a16:creationId xmlns:a16="http://schemas.microsoft.com/office/drawing/2014/main" id="{BF05D060-5319-9839-BF7A-E2E44A6EAC06}"/>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81" name="Freeform 80">
                <a:extLst>
                  <a:ext uri="{FF2B5EF4-FFF2-40B4-BE49-F238E27FC236}">
                    <a16:creationId xmlns:a16="http://schemas.microsoft.com/office/drawing/2014/main" id="{B1F9A9BB-F75D-6C23-4DA3-EB838A4E60B8}"/>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82" name="Freeform 81">
                <a:extLst>
                  <a:ext uri="{FF2B5EF4-FFF2-40B4-BE49-F238E27FC236}">
                    <a16:creationId xmlns:a16="http://schemas.microsoft.com/office/drawing/2014/main" id="{68AC6A9A-DCE7-F852-D78C-31A320CE003E}"/>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73" name="Freeform 72">
              <a:extLst>
                <a:ext uri="{FF2B5EF4-FFF2-40B4-BE49-F238E27FC236}">
                  <a16:creationId xmlns:a16="http://schemas.microsoft.com/office/drawing/2014/main" id="{E2A218B7-B264-33CE-95F0-D3F9A8C9B3BF}"/>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00" name="Rounded Rectangle 99">
            <a:extLst>
              <a:ext uri="{FF2B5EF4-FFF2-40B4-BE49-F238E27FC236}">
                <a16:creationId xmlns:a16="http://schemas.microsoft.com/office/drawing/2014/main" id="{0AE5DA20-C0E7-BFE2-3CFC-8A34623432F4}"/>
              </a:ext>
            </a:extLst>
          </p:cNvPr>
          <p:cNvSpPr/>
          <p:nvPr/>
        </p:nvSpPr>
        <p:spPr>
          <a:xfrm>
            <a:off x="6806262" y="3632458"/>
            <a:ext cx="1006971"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46" name="Rounded Rectangle 145">
            <a:extLst>
              <a:ext uri="{FF2B5EF4-FFF2-40B4-BE49-F238E27FC236}">
                <a16:creationId xmlns:a16="http://schemas.microsoft.com/office/drawing/2014/main" id="{DF71F580-6422-1E38-A060-9B4E38E784CB}"/>
              </a:ext>
            </a:extLst>
          </p:cNvPr>
          <p:cNvSpPr/>
          <p:nvPr/>
        </p:nvSpPr>
        <p:spPr>
          <a:xfrm>
            <a:off x="6806262" y="3844282"/>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7" name="Rounded Rectangle 146">
            <a:extLst>
              <a:ext uri="{FF2B5EF4-FFF2-40B4-BE49-F238E27FC236}">
                <a16:creationId xmlns:a16="http://schemas.microsoft.com/office/drawing/2014/main" id="{2524783F-72C4-C2DC-F97F-04DF6CBA2739}"/>
              </a:ext>
            </a:extLst>
          </p:cNvPr>
          <p:cNvSpPr/>
          <p:nvPr/>
        </p:nvSpPr>
        <p:spPr>
          <a:xfrm>
            <a:off x="6806262" y="4056104"/>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62" name="Freeform 161">
            <a:extLst>
              <a:ext uri="{FF2B5EF4-FFF2-40B4-BE49-F238E27FC236}">
                <a16:creationId xmlns:a16="http://schemas.microsoft.com/office/drawing/2014/main" id="{3E49111F-4AFA-BD63-4823-34E6F5B34127}"/>
              </a:ext>
            </a:extLst>
          </p:cNvPr>
          <p:cNvSpPr/>
          <p:nvPr/>
        </p:nvSpPr>
        <p:spPr>
          <a:xfrm>
            <a:off x="1269178" y="2659692"/>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163" name="Freeform 162">
            <a:extLst>
              <a:ext uri="{FF2B5EF4-FFF2-40B4-BE49-F238E27FC236}">
                <a16:creationId xmlns:a16="http://schemas.microsoft.com/office/drawing/2014/main" id="{0CB8E7D8-EF95-155E-5048-62C957BE2792}"/>
              </a:ext>
            </a:extLst>
          </p:cNvPr>
          <p:cNvSpPr/>
          <p:nvPr/>
        </p:nvSpPr>
        <p:spPr>
          <a:xfrm>
            <a:off x="2505144" y="2656643"/>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164" name="Freeform 163">
            <a:extLst>
              <a:ext uri="{FF2B5EF4-FFF2-40B4-BE49-F238E27FC236}">
                <a16:creationId xmlns:a16="http://schemas.microsoft.com/office/drawing/2014/main" id="{BCC91059-0134-A5A5-7EA1-1E1D4E35DB76}"/>
              </a:ext>
            </a:extLst>
          </p:cNvPr>
          <p:cNvSpPr/>
          <p:nvPr/>
        </p:nvSpPr>
        <p:spPr>
          <a:xfrm>
            <a:off x="766800" y="2659692"/>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165" name="TextBox 164">
            <a:extLst>
              <a:ext uri="{FF2B5EF4-FFF2-40B4-BE49-F238E27FC236}">
                <a16:creationId xmlns:a16="http://schemas.microsoft.com/office/drawing/2014/main" id="{6987B505-7394-3546-F025-394464083555}"/>
              </a:ext>
            </a:extLst>
          </p:cNvPr>
          <p:cNvSpPr txBox="1"/>
          <p:nvPr/>
        </p:nvSpPr>
        <p:spPr>
          <a:xfrm>
            <a:off x="3142340"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166" name="TextBox 165">
            <a:extLst>
              <a:ext uri="{FF2B5EF4-FFF2-40B4-BE49-F238E27FC236}">
                <a16:creationId xmlns:a16="http://schemas.microsoft.com/office/drawing/2014/main" id="{5352F43F-07FE-039A-FA4C-B7B669B88ACC}"/>
              </a:ext>
            </a:extLst>
          </p:cNvPr>
          <p:cNvSpPr txBox="1"/>
          <p:nvPr/>
        </p:nvSpPr>
        <p:spPr>
          <a:xfrm>
            <a:off x="1732541"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solidFill>
                  <a:srgbClr val="0000FF"/>
                </a:solidFill>
              </a:rPr>
              <a:t> </a:t>
            </a:r>
            <a:r>
              <a:rPr lang="en-GB" sz="1000" baseline="30000" noProof="0" dirty="0"/>
              <a:t>a</a:t>
            </a:r>
            <a:endParaRPr lang="en-GB" sz="1000" noProof="0" dirty="0">
              <a:latin typeface="Arial" panose="020B0604020202020204" pitchFamily="34" charset="0"/>
              <a:ea typeface="Aileron" charset="0"/>
              <a:cs typeface="Arial" panose="020B0604020202020204" pitchFamily="34" charset="0"/>
            </a:endParaRPr>
          </a:p>
        </p:txBody>
      </p:sp>
      <p:cxnSp>
        <p:nvCxnSpPr>
          <p:cNvPr id="168" name="Straight Connector 167">
            <a:extLst>
              <a:ext uri="{FF2B5EF4-FFF2-40B4-BE49-F238E27FC236}">
                <a16:creationId xmlns:a16="http://schemas.microsoft.com/office/drawing/2014/main" id="{50B87A18-6CEA-3371-3C26-9E822A24C7F0}"/>
              </a:ext>
            </a:extLst>
          </p:cNvPr>
          <p:cNvCxnSpPr>
            <a:cxnSpLocks/>
          </p:cNvCxnSpPr>
          <p:nvPr/>
        </p:nvCxnSpPr>
        <p:spPr>
          <a:xfrm flipH="1">
            <a:off x="2488129" y="1911465"/>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5E4C0D61-4898-FEC0-CB2F-61873CD9F944}"/>
              </a:ext>
            </a:extLst>
          </p:cNvPr>
          <p:cNvGrpSpPr/>
          <p:nvPr/>
        </p:nvGrpSpPr>
        <p:grpSpPr>
          <a:xfrm rot="12103949">
            <a:off x="2707520" y="2098755"/>
            <a:ext cx="239164" cy="433963"/>
            <a:chOff x="10798412" y="3360114"/>
            <a:chExt cx="530870" cy="963263"/>
          </a:xfrm>
        </p:grpSpPr>
        <p:sp>
          <p:nvSpPr>
            <p:cNvPr id="110" name="Freeform 109">
              <a:extLst>
                <a:ext uri="{FF2B5EF4-FFF2-40B4-BE49-F238E27FC236}">
                  <a16:creationId xmlns:a16="http://schemas.microsoft.com/office/drawing/2014/main" id="{76C58E1F-43FD-468A-805B-857E12D2C953}"/>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1" name="Freeform 110">
              <a:extLst>
                <a:ext uri="{FF2B5EF4-FFF2-40B4-BE49-F238E27FC236}">
                  <a16:creationId xmlns:a16="http://schemas.microsoft.com/office/drawing/2014/main" id="{4A18867C-0B41-63C7-9AC1-2BA183298953}"/>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2" name="Freeform 111">
              <a:extLst>
                <a:ext uri="{FF2B5EF4-FFF2-40B4-BE49-F238E27FC236}">
                  <a16:creationId xmlns:a16="http://schemas.microsoft.com/office/drawing/2014/main" id="{5809A634-ED40-97F1-ACB0-F46D7E3B8310}"/>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3" name="Freeform 112">
              <a:extLst>
                <a:ext uri="{FF2B5EF4-FFF2-40B4-BE49-F238E27FC236}">
                  <a16:creationId xmlns:a16="http://schemas.microsoft.com/office/drawing/2014/main" id="{D96195A6-CEEF-11B0-7779-6A1E381B85A3}"/>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4" name="Freeform 113">
              <a:extLst>
                <a:ext uri="{FF2B5EF4-FFF2-40B4-BE49-F238E27FC236}">
                  <a16:creationId xmlns:a16="http://schemas.microsoft.com/office/drawing/2014/main" id="{C0366AD5-A3AD-8A3A-842C-B89FA65011AC}"/>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5" name="Freeform 114">
              <a:extLst>
                <a:ext uri="{FF2B5EF4-FFF2-40B4-BE49-F238E27FC236}">
                  <a16:creationId xmlns:a16="http://schemas.microsoft.com/office/drawing/2014/main" id="{64D9DBC2-51FB-F044-AD9E-A8F3B93022E7}"/>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grpSp>
      <p:sp>
        <p:nvSpPr>
          <p:cNvPr id="172" name="Oval 171">
            <a:extLst>
              <a:ext uri="{FF2B5EF4-FFF2-40B4-BE49-F238E27FC236}">
                <a16:creationId xmlns:a16="http://schemas.microsoft.com/office/drawing/2014/main" id="{C54D2B8A-D2D5-4167-C8A8-E2741D99B728}"/>
              </a:ext>
            </a:extLst>
          </p:cNvPr>
          <p:cNvSpPr/>
          <p:nvPr/>
        </p:nvSpPr>
        <p:spPr>
          <a:xfrm>
            <a:off x="2480568" y="2815856"/>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00" name="Group 199">
            <a:extLst>
              <a:ext uri="{FF2B5EF4-FFF2-40B4-BE49-F238E27FC236}">
                <a16:creationId xmlns:a16="http://schemas.microsoft.com/office/drawing/2014/main" id="{CC388A6C-DE48-80EF-BA32-030CC8D64CF0}"/>
              </a:ext>
            </a:extLst>
          </p:cNvPr>
          <p:cNvGrpSpPr/>
          <p:nvPr/>
        </p:nvGrpSpPr>
        <p:grpSpPr>
          <a:xfrm rot="20543191">
            <a:off x="1357373" y="2788548"/>
            <a:ext cx="356897" cy="235709"/>
            <a:chOff x="-1197310" y="3437767"/>
            <a:chExt cx="428310" cy="282873"/>
          </a:xfrm>
        </p:grpSpPr>
        <p:sp>
          <p:nvSpPr>
            <p:cNvPr id="194" name="Freeform 193">
              <a:extLst>
                <a:ext uri="{FF2B5EF4-FFF2-40B4-BE49-F238E27FC236}">
                  <a16:creationId xmlns:a16="http://schemas.microsoft.com/office/drawing/2014/main" id="{8C0A15F6-A4FE-2614-452D-105D7E8E83E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47585C9B-EA08-1CF3-EAA1-4DCC5F7B9B4C}"/>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9D91D827-D86A-54AD-1E7C-D9550FD58DC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01" name="Group 200">
            <a:extLst>
              <a:ext uri="{FF2B5EF4-FFF2-40B4-BE49-F238E27FC236}">
                <a16:creationId xmlns:a16="http://schemas.microsoft.com/office/drawing/2014/main" id="{5761CABA-E44A-FCFB-D688-9F543C228FCC}"/>
              </a:ext>
            </a:extLst>
          </p:cNvPr>
          <p:cNvGrpSpPr/>
          <p:nvPr/>
        </p:nvGrpSpPr>
        <p:grpSpPr>
          <a:xfrm rot="20543191">
            <a:off x="2758730" y="2788548"/>
            <a:ext cx="356897" cy="235709"/>
            <a:chOff x="-1197310" y="3437767"/>
            <a:chExt cx="428310" cy="282873"/>
          </a:xfrm>
        </p:grpSpPr>
        <p:sp>
          <p:nvSpPr>
            <p:cNvPr id="202" name="Freeform 201">
              <a:extLst>
                <a:ext uri="{FF2B5EF4-FFF2-40B4-BE49-F238E27FC236}">
                  <a16:creationId xmlns:a16="http://schemas.microsoft.com/office/drawing/2014/main" id="{09589844-E330-EBA7-4E94-1E7D779D853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03" name="Freeform 202">
              <a:extLst>
                <a:ext uri="{FF2B5EF4-FFF2-40B4-BE49-F238E27FC236}">
                  <a16:creationId xmlns:a16="http://schemas.microsoft.com/office/drawing/2014/main" id="{7FE16BE8-BBF7-CD83-DF4F-D5F2C2E21F25}"/>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04" name="Freeform 203">
              <a:extLst>
                <a:ext uri="{FF2B5EF4-FFF2-40B4-BE49-F238E27FC236}">
                  <a16:creationId xmlns:a16="http://schemas.microsoft.com/office/drawing/2014/main" id="{D30C50DF-AA40-9E58-E111-D86F79A4579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205" name="Freeform 204">
            <a:extLst>
              <a:ext uri="{FF2B5EF4-FFF2-40B4-BE49-F238E27FC236}">
                <a16:creationId xmlns:a16="http://schemas.microsoft.com/office/drawing/2014/main" id="{BE419B25-63A6-0054-3E53-E2A393B2A6F8}"/>
              </a:ext>
            </a:extLst>
          </p:cNvPr>
          <p:cNvSpPr/>
          <p:nvPr/>
        </p:nvSpPr>
        <p:spPr>
          <a:xfrm>
            <a:off x="1269178" y="3996123"/>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206" name="Freeform 205">
            <a:extLst>
              <a:ext uri="{FF2B5EF4-FFF2-40B4-BE49-F238E27FC236}">
                <a16:creationId xmlns:a16="http://schemas.microsoft.com/office/drawing/2014/main" id="{7CDC5694-9EB5-32D1-A632-DCF76DE5A558}"/>
              </a:ext>
            </a:extLst>
          </p:cNvPr>
          <p:cNvSpPr/>
          <p:nvPr/>
        </p:nvSpPr>
        <p:spPr>
          <a:xfrm>
            <a:off x="2505144" y="3993074"/>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207" name="Freeform 206">
            <a:extLst>
              <a:ext uri="{FF2B5EF4-FFF2-40B4-BE49-F238E27FC236}">
                <a16:creationId xmlns:a16="http://schemas.microsoft.com/office/drawing/2014/main" id="{6B8C3774-BED6-8285-CA21-1993FC2B1EA7}"/>
              </a:ext>
            </a:extLst>
          </p:cNvPr>
          <p:cNvSpPr/>
          <p:nvPr/>
        </p:nvSpPr>
        <p:spPr>
          <a:xfrm>
            <a:off x="766800" y="3996123"/>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208" name="TextBox 207">
            <a:extLst>
              <a:ext uri="{FF2B5EF4-FFF2-40B4-BE49-F238E27FC236}">
                <a16:creationId xmlns:a16="http://schemas.microsoft.com/office/drawing/2014/main" id="{F9A48F30-9366-863C-3FCB-D65C37D16301}"/>
              </a:ext>
            </a:extLst>
          </p:cNvPr>
          <p:cNvSpPr txBox="1"/>
          <p:nvPr/>
        </p:nvSpPr>
        <p:spPr>
          <a:xfrm>
            <a:off x="3142340"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209" name="TextBox 208">
            <a:extLst>
              <a:ext uri="{FF2B5EF4-FFF2-40B4-BE49-F238E27FC236}">
                <a16:creationId xmlns:a16="http://schemas.microsoft.com/office/drawing/2014/main" id="{48E29F43-38C3-0A67-518D-5FF3D7F5C27D}"/>
              </a:ext>
            </a:extLst>
          </p:cNvPr>
          <p:cNvSpPr txBox="1"/>
          <p:nvPr/>
        </p:nvSpPr>
        <p:spPr>
          <a:xfrm>
            <a:off x="1732541"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cxnSp>
        <p:nvCxnSpPr>
          <p:cNvPr id="210" name="Straight Connector 209">
            <a:extLst>
              <a:ext uri="{FF2B5EF4-FFF2-40B4-BE49-F238E27FC236}">
                <a16:creationId xmlns:a16="http://schemas.microsoft.com/office/drawing/2014/main" id="{E927E22E-5F4B-97F2-7FE8-E019C98140B5}"/>
              </a:ext>
            </a:extLst>
          </p:cNvPr>
          <p:cNvCxnSpPr>
            <a:cxnSpLocks/>
          </p:cNvCxnSpPr>
          <p:nvPr/>
        </p:nvCxnSpPr>
        <p:spPr>
          <a:xfrm flipH="1">
            <a:off x="2488129" y="3247896"/>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3" name="Oval 212">
            <a:extLst>
              <a:ext uri="{FF2B5EF4-FFF2-40B4-BE49-F238E27FC236}">
                <a16:creationId xmlns:a16="http://schemas.microsoft.com/office/drawing/2014/main" id="{ECF4D9D0-BED7-59D4-735F-85966EE2FBFB}"/>
              </a:ext>
            </a:extLst>
          </p:cNvPr>
          <p:cNvSpPr/>
          <p:nvPr/>
        </p:nvSpPr>
        <p:spPr>
          <a:xfrm>
            <a:off x="2480568" y="4152287"/>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14" name="Group 213">
            <a:extLst>
              <a:ext uri="{FF2B5EF4-FFF2-40B4-BE49-F238E27FC236}">
                <a16:creationId xmlns:a16="http://schemas.microsoft.com/office/drawing/2014/main" id="{B5AA3503-B906-34DD-B7BE-DCED68D7D200}"/>
              </a:ext>
            </a:extLst>
          </p:cNvPr>
          <p:cNvGrpSpPr/>
          <p:nvPr/>
        </p:nvGrpSpPr>
        <p:grpSpPr>
          <a:xfrm rot="20543191">
            <a:off x="1357373" y="4124979"/>
            <a:ext cx="356897" cy="235709"/>
            <a:chOff x="-1197310" y="3437767"/>
            <a:chExt cx="428310" cy="282873"/>
          </a:xfrm>
        </p:grpSpPr>
        <p:sp>
          <p:nvSpPr>
            <p:cNvPr id="215" name="Freeform 214">
              <a:extLst>
                <a:ext uri="{FF2B5EF4-FFF2-40B4-BE49-F238E27FC236}">
                  <a16:creationId xmlns:a16="http://schemas.microsoft.com/office/drawing/2014/main" id="{110FAB2F-2754-9A57-B1F9-3599901CD5D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16" name="Freeform 215">
              <a:extLst>
                <a:ext uri="{FF2B5EF4-FFF2-40B4-BE49-F238E27FC236}">
                  <a16:creationId xmlns:a16="http://schemas.microsoft.com/office/drawing/2014/main" id="{E50491B9-3E5D-F485-1C1B-A6D7FB5FE922}"/>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217" name="Freeform 216">
              <a:extLst>
                <a:ext uri="{FF2B5EF4-FFF2-40B4-BE49-F238E27FC236}">
                  <a16:creationId xmlns:a16="http://schemas.microsoft.com/office/drawing/2014/main" id="{1805ED42-ABC9-032F-82AD-29F083BB8FE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18" name="Group 217">
            <a:extLst>
              <a:ext uri="{FF2B5EF4-FFF2-40B4-BE49-F238E27FC236}">
                <a16:creationId xmlns:a16="http://schemas.microsoft.com/office/drawing/2014/main" id="{45BA33E9-78D7-ECA0-F950-587D5D2D4E8D}"/>
              </a:ext>
            </a:extLst>
          </p:cNvPr>
          <p:cNvGrpSpPr/>
          <p:nvPr/>
        </p:nvGrpSpPr>
        <p:grpSpPr>
          <a:xfrm rot="20543191">
            <a:off x="2758730" y="4124979"/>
            <a:ext cx="356897" cy="235709"/>
            <a:chOff x="-1197310" y="3437767"/>
            <a:chExt cx="428310" cy="282873"/>
          </a:xfrm>
        </p:grpSpPr>
        <p:sp>
          <p:nvSpPr>
            <p:cNvPr id="219" name="Freeform 218">
              <a:extLst>
                <a:ext uri="{FF2B5EF4-FFF2-40B4-BE49-F238E27FC236}">
                  <a16:creationId xmlns:a16="http://schemas.microsoft.com/office/drawing/2014/main" id="{DC3CA5C1-EEBE-AF16-2FE5-06095E13A202}"/>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20" name="Freeform 219">
              <a:extLst>
                <a:ext uri="{FF2B5EF4-FFF2-40B4-BE49-F238E27FC236}">
                  <a16:creationId xmlns:a16="http://schemas.microsoft.com/office/drawing/2014/main" id="{D7372099-9352-B5B9-6489-C522CD155DB3}"/>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21" name="Freeform 220">
              <a:extLst>
                <a:ext uri="{FF2B5EF4-FFF2-40B4-BE49-F238E27FC236}">
                  <a16:creationId xmlns:a16="http://schemas.microsoft.com/office/drawing/2014/main" id="{2626A532-0E71-8C08-8B89-8BCD4B6AC2F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153" name="Freeform 152">
            <a:extLst>
              <a:ext uri="{FF2B5EF4-FFF2-40B4-BE49-F238E27FC236}">
                <a16:creationId xmlns:a16="http://schemas.microsoft.com/office/drawing/2014/main" id="{11629E6D-44F0-6B78-D241-A63995BAD109}"/>
              </a:ext>
            </a:extLst>
          </p:cNvPr>
          <p:cNvSpPr/>
          <p:nvPr/>
        </p:nvSpPr>
        <p:spPr>
          <a:xfrm>
            <a:off x="766800" y="3287105"/>
            <a:ext cx="3166179"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92D050">
              <a:alpha val="30000"/>
            </a:srgbClr>
          </a:solidFill>
          <a:ln w="0" cap="flat">
            <a:noFill/>
            <a:prstDash val="solid"/>
            <a:miter/>
          </a:ln>
        </p:spPr>
        <p:txBody>
          <a:bodyPr rtlCol="0" anchor="ctr"/>
          <a:lstStyle/>
          <a:p>
            <a:endParaRPr lang="en-GB" noProof="0" dirty="0"/>
          </a:p>
        </p:txBody>
      </p:sp>
      <p:sp>
        <p:nvSpPr>
          <p:cNvPr id="154" name="TextBox 153">
            <a:extLst>
              <a:ext uri="{FF2B5EF4-FFF2-40B4-BE49-F238E27FC236}">
                <a16:creationId xmlns:a16="http://schemas.microsoft.com/office/drawing/2014/main" id="{9CA04B47-C0B8-7E40-F0F7-FBF40CC86986}"/>
              </a:ext>
            </a:extLst>
          </p:cNvPr>
          <p:cNvSpPr txBox="1"/>
          <p:nvPr/>
        </p:nvSpPr>
        <p:spPr>
          <a:xfrm>
            <a:off x="1794980" y="3472022"/>
            <a:ext cx="1211613"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azelaic acid</a:t>
            </a:r>
          </a:p>
        </p:txBody>
      </p:sp>
      <p:grpSp>
        <p:nvGrpSpPr>
          <p:cNvPr id="155" name="Group 154">
            <a:extLst>
              <a:ext uri="{FF2B5EF4-FFF2-40B4-BE49-F238E27FC236}">
                <a16:creationId xmlns:a16="http://schemas.microsoft.com/office/drawing/2014/main" id="{0AFB5E89-05CE-7269-C198-6AC814310AF5}"/>
              </a:ext>
            </a:extLst>
          </p:cNvPr>
          <p:cNvGrpSpPr/>
          <p:nvPr/>
        </p:nvGrpSpPr>
        <p:grpSpPr>
          <a:xfrm rot="12103949">
            <a:off x="1804087" y="3430541"/>
            <a:ext cx="239164" cy="433963"/>
            <a:chOff x="10798412" y="3360114"/>
            <a:chExt cx="530870" cy="963263"/>
          </a:xfrm>
        </p:grpSpPr>
        <p:sp>
          <p:nvSpPr>
            <p:cNvPr id="156" name="Freeform 155">
              <a:extLst>
                <a:ext uri="{FF2B5EF4-FFF2-40B4-BE49-F238E27FC236}">
                  <a16:creationId xmlns:a16="http://schemas.microsoft.com/office/drawing/2014/main" id="{0968BB32-3124-18B9-0159-9CFFF209C424}"/>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7" name="Freeform 156">
              <a:extLst>
                <a:ext uri="{FF2B5EF4-FFF2-40B4-BE49-F238E27FC236}">
                  <a16:creationId xmlns:a16="http://schemas.microsoft.com/office/drawing/2014/main" id="{DFB65402-B4D0-1A18-2B42-0DDAA975BBA8}"/>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8" name="Freeform 157">
              <a:extLst>
                <a:ext uri="{FF2B5EF4-FFF2-40B4-BE49-F238E27FC236}">
                  <a16:creationId xmlns:a16="http://schemas.microsoft.com/office/drawing/2014/main" id="{224534BE-61A3-DECC-E258-619FD3AC798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59" name="Freeform 158">
              <a:extLst>
                <a:ext uri="{FF2B5EF4-FFF2-40B4-BE49-F238E27FC236}">
                  <a16:creationId xmlns:a16="http://schemas.microsoft.com/office/drawing/2014/main" id="{0EA3CCB9-50EA-A14F-E442-287EBF6B2191}"/>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60" name="Freeform 159">
              <a:extLst>
                <a:ext uri="{FF2B5EF4-FFF2-40B4-BE49-F238E27FC236}">
                  <a16:creationId xmlns:a16="http://schemas.microsoft.com/office/drawing/2014/main" id="{767EAE74-F102-055D-DE2A-F6EDB7019567}"/>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rgbClr val="00B050"/>
            </a:solidFill>
            <a:ln w="0" cap="flat">
              <a:noFill/>
              <a:prstDash val="solid"/>
              <a:miter/>
            </a:ln>
          </p:spPr>
          <p:txBody>
            <a:bodyPr rtlCol="0" anchor="ctr"/>
            <a:lstStyle/>
            <a:p>
              <a:endParaRPr lang="en-GB" noProof="0" dirty="0"/>
            </a:p>
          </p:txBody>
        </p:sp>
        <p:sp>
          <p:nvSpPr>
            <p:cNvPr id="161" name="Freeform 160">
              <a:extLst>
                <a:ext uri="{FF2B5EF4-FFF2-40B4-BE49-F238E27FC236}">
                  <a16:creationId xmlns:a16="http://schemas.microsoft.com/office/drawing/2014/main" id="{4AEFEC55-31C4-5861-CB8E-DFC6EC85A081}"/>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00B050"/>
            </a:solidFill>
            <a:ln w="0" cap="flat">
              <a:noFill/>
              <a:prstDash val="solid"/>
              <a:miter/>
            </a:ln>
          </p:spPr>
          <p:txBody>
            <a:bodyPr rtlCol="0" anchor="ctr"/>
            <a:lstStyle/>
            <a:p>
              <a:endParaRPr lang="en-GB" noProof="0" dirty="0"/>
            </a:p>
          </p:txBody>
        </p:sp>
      </p:grpSp>
      <p:sp>
        <p:nvSpPr>
          <p:cNvPr id="2" name="TextBox 1">
            <a:extLst>
              <a:ext uri="{FF2B5EF4-FFF2-40B4-BE49-F238E27FC236}">
                <a16:creationId xmlns:a16="http://schemas.microsoft.com/office/drawing/2014/main" id="{6CD0562A-8CBC-A059-65DC-1AE2577768CB}"/>
              </a:ext>
            </a:extLst>
          </p:cNvPr>
          <p:cNvSpPr txBox="1"/>
          <p:nvPr/>
        </p:nvSpPr>
        <p:spPr>
          <a:xfrm>
            <a:off x="571997" y="1052736"/>
            <a:ext cx="5275803"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2)</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Combined use of separate topical and oral agents</a:t>
            </a:r>
          </a:p>
        </p:txBody>
      </p:sp>
      <p:sp>
        <p:nvSpPr>
          <p:cNvPr id="5" name="TextBox 4">
            <a:extLst>
              <a:ext uri="{FF2B5EF4-FFF2-40B4-BE49-F238E27FC236}">
                <a16:creationId xmlns:a16="http://schemas.microsoft.com/office/drawing/2014/main" id="{97D6CBF0-9F02-2E27-3C7E-766DCAF57F73}"/>
              </a:ext>
            </a:extLst>
          </p:cNvPr>
          <p:cNvSpPr txBox="1"/>
          <p:nvPr/>
        </p:nvSpPr>
        <p:spPr>
          <a:xfrm>
            <a:off x="571997" y="4571836"/>
            <a:ext cx="2481705" cy="369332"/>
          </a:xfrm>
          <a:prstGeom prst="rect">
            <a:avLst/>
          </a:prstGeom>
          <a:noFill/>
        </p:spPr>
        <p:txBody>
          <a:bodyPr wrap="none" rtlCol="0">
            <a:spAutoFit/>
          </a:bodyPr>
          <a:lstStyle/>
          <a:p>
            <a:r>
              <a:rPr lang="en-GB" noProof="0" dirty="0">
                <a:solidFill>
                  <a:schemeClr val="tx2"/>
                </a:solidFill>
                <a:latin typeface="Aileron" charset="0"/>
                <a:ea typeface="Aileron" charset="0"/>
                <a:cs typeface="Aileron" charset="0"/>
              </a:rPr>
              <a:t>Topical benzoyl peroxide</a:t>
            </a:r>
          </a:p>
        </p:txBody>
      </p:sp>
      <p:sp>
        <p:nvSpPr>
          <p:cNvPr id="6" name="Rounded Rectangle 99">
            <a:extLst>
              <a:ext uri="{FF2B5EF4-FFF2-40B4-BE49-F238E27FC236}">
                <a16:creationId xmlns:a16="http://schemas.microsoft.com/office/drawing/2014/main" id="{6683D094-A14A-6B16-8C42-8EEB3829C624}"/>
              </a:ext>
            </a:extLst>
          </p:cNvPr>
          <p:cNvSpPr/>
          <p:nvPr/>
        </p:nvSpPr>
        <p:spPr>
          <a:xfrm>
            <a:off x="6806262" y="2223203"/>
            <a:ext cx="1006971" cy="175518"/>
          </a:xfrm>
          <a:prstGeom prst="roundRect">
            <a:avLst>
              <a:gd name="adj" fmla="val 50000"/>
            </a:avLst>
          </a:prstGeom>
          <a:gradFill>
            <a:gsLst>
              <a:gs pos="0">
                <a:schemeClr val="tx2"/>
              </a:gs>
              <a:gs pos="5000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Tree>
    <p:extLst>
      <p:ext uri="{BB962C8B-B14F-4D97-AF65-F5344CB8AC3E}">
        <p14:creationId xmlns:p14="http://schemas.microsoft.com/office/powerpoint/2010/main" val="32978407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A844-3495-EF66-BA40-72603BF9245E}"/>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2099E6F7-35CA-BBA4-ECBC-C2B53168C3F8}"/>
              </a:ext>
            </a:extLst>
          </p:cNvPr>
          <p:cNvSpPr/>
          <p:nvPr/>
        </p:nvSpPr>
        <p:spPr>
          <a:xfrm>
            <a:off x="5375920" y="2132856"/>
            <a:ext cx="6214785" cy="3095964"/>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 name="Title 2">
            <a:extLst>
              <a:ext uri="{FF2B5EF4-FFF2-40B4-BE49-F238E27FC236}">
                <a16:creationId xmlns:a16="http://schemas.microsoft.com/office/drawing/2014/main" id="{F36678E3-BA79-AED9-5649-4B351C343CD5}"/>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(1/2)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05DA60EE-6316-34D3-81A3-367087E9838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46</a:t>
            </a:fld>
            <a:endParaRPr lang="en-GB" noProof="0" dirty="0"/>
          </a:p>
        </p:txBody>
      </p:sp>
      <p:sp>
        <p:nvSpPr>
          <p:cNvPr id="11" name="Content Placeholder 10">
            <a:extLst>
              <a:ext uri="{FF2B5EF4-FFF2-40B4-BE49-F238E27FC236}">
                <a16:creationId xmlns:a16="http://schemas.microsoft.com/office/drawing/2014/main" id="{418405BC-5C79-EF00-4622-095C6AC0ED48}"/>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BPO, benzoyl peroxide; LFT, liver function test</a:t>
            </a:r>
            <a:endParaRPr lang="en-GB" sz="1200" noProof="0" dirty="0">
              <a:solidFill>
                <a:schemeClr val="tx2"/>
              </a:solidFill>
            </a:endParaRPr>
          </a:p>
          <a:p>
            <a:r>
              <a:rPr lang="en-GB" noProof="0" dirty="0">
                <a:solidFill>
                  <a:schemeClr val="tx2"/>
                </a:solidFill>
              </a:rPr>
              <a:t>1. Zaenglein AL, et al. J Am Acad Derm. 2016;74:945-73.e33; 2. Reynolds RV, et al. J Am Acad Dermatol. 2024;90(5):1006.e1-1006.e30</a:t>
            </a:r>
            <a:endParaRPr lang="en-GB" sz="1200" noProof="0" dirty="0">
              <a:solidFill>
                <a:schemeClr val="tx2"/>
              </a:solidFill>
              <a:ea typeface="+mn-lt"/>
              <a:cs typeface="+mn-lt"/>
              <a:hlinkClick r:id="rId2">
                <a:extLst>
                  <a:ext uri="{A12FA001-AC4F-418D-AE19-62706E023703}">
                    <ahyp:hlinkClr xmlns:ahyp="http://schemas.microsoft.com/office/drawing/2018/hyperlinkcolor" val="tx"/>
                  </a:ext>
                </a:extLst>
              </a:hlinkClick>
            </a:endParaRPr>
          </a:p>
        </p:txBody>
      </p:sp>
      <p:sp>
        <p:nvSpPr>
          <p:cNvPr id="17" name="Content Placeholder 1">
            <a:extLst>
              <a:ext uri="{FF2B5EF4-FFF2-40B4-BE49-F238E27FC236}">
                <a16:creationId xmlns:a16="http://schemas.microsoft.com/office/drawing/2014/main" id="{045F2549-AF0D-51F6-8910-FE11EFB55E07}"/>
              </a:ext>
            </a:extLst>
          </p:cNvPr>
          <p:cNvSpPr>
            <a:spLocks noGrp="1"/>
          </p:cNvSpPr>
          <p:nvPr>
            <p:ph sz="quarter" idx="12"/>
          </p:nvPr>
        </p:nvSpPr>
        <p:spPr>
          <a:xfrm>
            <a:off x="620713" y="1512001"/>
            <a:ext cx="4827215" cy="4509288"/>
          </a:xfrm>
        </p:spPr>
        <p:txBody>
          <a:bodyPr>
            <a:normAutofit/>
          </a:bodyPr>
          <a:lstStyle/>
          <a:p>
            <a:pPr marL="285750" indent="-285750">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The AAD 2016 acne vulgaris </a:t>
            </a:r>
            <a:r>
              <a:rPr lang="en-GB" sz="1600" b="1" noProof="0" dirty="0">
                <a:solidFill>
                  <a:schemeClr val="accent1"/>
                </a:solidFill>
                <a:latin typeface="Arial" panose="020B0604020202020204" pitchFamily="34" charset="0"/>
                <a:cs typeface="Arial" panose="020B0604020202020204" pitchFamily="34" charset="0"/>
              </a:rPr>
              <a:t>guidelines</a:t>
            </a:r>
            <a:r>
              <a:rPr lang="en-GB" sz="1600" b="1" baseline="30000" noProof="0" dirty="0">
                <a:solidFill>
                  <a:schemeClr val="accent1"/>
                </a:solidFill>
                <a:latin typeface="Arial" panose="020B0604020202020204" pitchFamily="34" charset="0"/>
                <a:cs typeface="Arial" panose="020B0604020202020204" pitchFamily="34" charset="0"/>
              </a:rPr>
              <a:t>1</a:t>
            </a:r>
            <a:r>
              <a:rPr lang="en-GB" sz="1600" noProof="0" dirty="0">
                <a:solidFill>
                  <a:schemeClr val="accent1"/>
                </a:solidFill>
                <a:latin typeface="Arial" panose="020B0604020202020204" pitchFamily="34" charset="0"/>
                <a:cs typeface="Arial" panose="020B0604020202020204" pitchFamily="34" charset="0"/>
              </a:rPr>
              <a:t> </a:t>
            </a:r>
            <a:r>
              <a:rPr lang="en-GB" sz="1600" noProof="0" dirty="0">
                <a:solidFill>
                  <a:schemeClr val="tx2"/>
                </a:solidFill>
                <a:latin typeface="Arial" panose="020B0604020202020204" pitchFamily="34" charset="0"/>
                <a:cs typeface="Arial" panose="020B0604020202020204" pitchFamily="34" charset="0"/>
              </a:rPr>
              <a:t>were updated in </a:t>
            </a:r>
            <a:r>
              <a:rPr lang="en-GB" sz="1600" b="1" noProof="0" dirty="0">
                <a:solidFill>
                  <a:schemeClr val="accent1"/>
                </a:solidFill>
                <a:latin typeface="Arial" panose="020B0604020202020204" pitchFamily="34" charset="0"/>
                <a:cs typeface="Arial" panose="020B0604020202020204" pitchFamily="34" charset="0"/>
              </a:rPr>
              <a:t>2024</a:t>
            </a:r>
            <a:r>
              <a:rPr lang="en-GB" sz="1600" noProof="0" dirty="0">
                <a:solidFill>
                  <a:schemeClr val="tx2"/>
                </a:solidFill>
                <a:latin typeface="Arial" panose="020B0604020202020204" pitchFamily="34" charset="0"/>
                <a:cs typeface="Arial" panose="020B0604020202020204" pitchFamily="34" charset="0"/>
              </a:rPr>
              <a:t> with </a:t>
            </a:r>
            <a:r>
              <a:rPr lang="en-GB" sz="1600" b="1" noProof="0" dirty="0">
                <a:solidFill>
                  <a:schemeClr val="accent1"/>
                </a:solidFill>
                <a:latin typeface="Arial" panose="020B0604020202020204" pitchFamily="34" charset="0"/>
                <a:cs typeface="Arial" panose="020B0604020202020204" pitchFamily="34" charset="0"/>
              </a:rPr>
              <a:t>18 evidence-based recommendations</a:t>
            </a:r>
            <a:r>
              <a:rPr lang="en-GB" sz="1600" noProof="0" dirty="0">
                <a:solidFill>
                  <a:schemeClr val="tx2"/>
                </a:solidFill>
                <a:latin typeface="Arial" panose="020B0604020202020204" pitchFamily="34" charset="0"/>
                <a:cs typeface="Arial" panose="020B0604020202020204" pitchFamily="34" charset="0"/>
              </a:rPr>
              <a:t> and </a:t>
            </a:r>
            <a:r>
              <a:rPr lang="en-GB" sz="1600" b="1" noProof="0" dirty="0">
                <a:solidFill>
                  <a:schemeClr val="accent1"/>
                </a:solidFill>
                <a:latin typeface="Arial" panose="020B0604020202020204" pitchFamily="34" charset="0"/>
                <a:cs typeface="Arial" panose="020B0604020202020204" pitchFamily="34" charset="0"/>
              </a:rPr>
              <a:t>5 good practice statements</a:t>
            </a:r>
            <a:r>
              <a:rPr lang="en-GB" sz="1600" b="1" baseline="30000" noProof="0" dirty="0">
                <a:solidFill>
                  <a:schemeClr val="accent1"/>
                </a:solidFill>
                <a:latin typeface="Arial" panose="020B0604020202020204" pitchFamily="34" charset="0"/>
                <a:cs typeface="Arial" panose="020B0604020202020204" pitchFamily="34" charset="0"/>
              </a:rPr>
              <a:t>2</a:t>
            </a:r>
            <a:endParaRPr lang="en-GB" sz="1600" baseline="30000" noProof="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Strong recommendations for: </a:t>
            </a:r>
            <a:r>
              <a:rPr lang="en-GB" sz="1600" noProof="0" dirty="0">
                <a:solidFill>
                  <a:schemeClr val="tx2"/>
                </a:solidFill>
                <a:latin typeface="Arial" panose="020B0604020202020204" pitchFamily="34" charset="0"/>
                <a:cs typeface="Arial" panose="020B0604020202020204" pitchFamily="34" charset="0"/>
              </a:rPr>
              <a:t>topical benzoyl peroxide, retinoids, antibiotics, oral doxycycline; oral isotretinoin for severe or treatment-resistant acne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Conditional recommendations for: </a:t>
            </a:r>
            <a:r>
              <a:rPr lang="en-GB" sz="1600" noProof="0" dirty="0">
                <a:solidFill>
                  <a:schemeClr val="tx2"/>
                </a:solidFill>
                <a:latin typeface="Arial" panose="020B0604020202020204" pitchFamily="34" charset="0"/>
                <a:cs typeface="Arial" panose="020B0604020202020204" pitchFamily="34" charset="0"/>
              </a:rPr>
              <a:t>topical clascoterone, salicylic acid, azelaic acid, oral minocycline, sarecycline, combined oral contraceptives, and spironolactone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Good clinical practices: </a:t>
            </a:r>
            <a:r>
              <a:rPr lang="en-GB" sz="1600" noProof="0" dirty="0">
                <a:solidFill>
                  <a:schemeClr val="tx2"/>
                </a:solidFill>
                <a:latin typeface="Arial" panose="020B0604020202020204" pitchFamily="34" charset="0"/>
                <a:cs typeface="Arial" panose="020B0604020202020204" pitchFamily="34" charset="0"/>
              </a:rPr>
              <a:t>combining topical therapies with multiple mechanisms, limiting systemic antibiotics, and using intralesional corticosteroid injections</a:t>
            </a:r>
            <a:r>
              <a:rPr lang="en-GB" sz="1600" baseline="30000" noProof="0" dirty="0">
                <a:solidFill>
                  <a:schemeClr val="tx2"/>
                </a:solidFill>
                <a:latin typeface="Arial" panose="020B0604020202020204" pitchFamily="34" charset="0"/>
                <a:cs typeface="Arial" panose="020B0604020202020204" pitchFamily="34" charset="0"/>
              </a:rPr>
              <a:t>2</a:t>
            </a:r>
          </a:p>
        </p:txBody>
      </p:sp>
      <p:sp>
        <p:nvSpPr>
          <p:cNvPr id="2" name="Rectangle 1">
            <a:extLst>
              <a:ext uri="{FF2B5EF4-FFF2-40B4-BE49-F238E27FC236}">
                <a16:creationId xmlns:a16="http://schemas.microsoft.com/office/drawing/2014/main" id="{8B543727-F1AD-48D1-03EE-DCFDFAC56E55}"/>
              </a:ext>
            </a:extLst>
          </p:cNvPr>
          <p:cNvSpPr/>
          <p:nvPr/>
        </p:nvSpPr>
        <p:spPr>
          <a:xfrm>
            <a:off x="5447928" y="2596330"/>
            <a:ext cx="5976664" cy="1314923"/>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496046-C549-6A51-F6A6-AC5B577BD7D9}"/>
              </a:ext>
            </a:extLst>
          </p:cNvPr>
          <p:cNvSpPr/>
          <p:nvPr/>
        </p:nvSpPr>
        <p:spPr>
          <a:xfrm>
            <a:off x="10272464" y="2648747"/>
            <a:ext cx="1080000" cy="116154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buClr>
                <a:schemeClr val="accent1"/>
              </a:buClr>
            </a:pPr>
            <a:r>
              <a:rPr lang="en-GB" sz="1000" noProof="0" dirty="0">
                <a:solidFill>
                  <a:schemeClr val="tx1"/>
                </a:solidFill>
                <a:latin typeface="Arial" panose="020B0604020202020204" pitchFamily="34" charset="0"/>
                <a:cs typeface="Arial" panose="020B0604020202020204" pitchFamily="34" charset="0"/>
              </a:rPr>
              <a:t>Routine microbiological and endocrine testing are not indicated</a:t>
            </a:r>
          </a:p>
        </p:txBody>
      </p:sp>
      <p:sp>
        <p:nvSpPr>
          <p:cNvPr id="7" name="Rectangle 6">
            <a:extLst>
              <a:ext uri="{FF2B5EF4-FFF2-40B4-BE49-F238E27FC236}">
                <a16:creationId xmlns:a16="http://schemas.microsoft.com/office/drawing/2014/main" id="{6D734799-E51C-9F3F-DCC7-FF797245E4D6}"/>
              </a:ext>
            </a:extLst>
          </p:cNvPr>
          <p:cNvSpPr/>
          <p:nvPr/>
        </p:nvSpPr>
        <p:spPr>
          <a:xfrm rot="16200000">
            <a:off x="4939821" y="3104438"/>
            <a:ext cx="1314922" cy="298702"/>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900" b="1" noProof="0" dirty="0">
                <a:solidFill>
                  <a:schemeClr val="bg1"/>
                </a:solidFill>
                <a:latin typeface="Arial" panose="020B0604020202020204" pitchFamily="34" charset="0"/>
                <a:cs typeface="Arial" panose="020B0604020202020204" pitchFamily="34" charset="0"/>
              </a:rPr>
              <a:t>Baseline Evaluation</a:t>
            </a:r>
          </a:p>
        </p:txBody>
      </p:sp>
      <p:sp>
        <p:nvSpPr>
          <p:cNvPr id="8" name="Rectangle 7">
            <a:extLst>
              <a:ext uri="{FF2B5EF4-FFF2-40B4-BE49-F238E27FC236}">
                <a16:creationId xmlns:a16="http://schemas.microsoft.com/office/drawing/2014/main" id="{7A2214B8-E78F-0F34-215D-AF17625ADB8B}"/>
              </a:ext>
            </a:extLst>
          </p:cNvPr>
          <p:cNvSpPr/>
          <p:nvPr/>
        </p:nvSpPr>
        <p:spPr>
          <a:xfrm>
            <a:off x="5447931" y="2221794"/>
            <a:ext cx="5976661" cy="374537"/>
          </a:xfrm>
          <a:prstGeom prst="rect">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noProof="0" dirty="0">
                <a:latin typeface="Arial" panose="020B0604020202020204" pitchFamily="34" charset="0"/>
                <a:cs typeface="Arial" panose="020B0604020202020204" pitchFamily="34" charset="0"/>
              </a:rPr>
              <a:t>Adults, adolescents, and preadolescents (≥9 years) with acne vulgaris</a:t>
            </a:r>
          </a:p>
        </p:txBody>
      </p:sp>
      <p:cxnSp>
        <p:nvCxnSpPr>
          <p:cNvPr id="9" name="Straight Connector 8">
            <a:extLst>
              <a:ext uri="{FF2B5EF4-FFF2-40B4-BE49-F238E27FC236}">
                <a16:creationId xmlns:a16="http://schemas.microsoft.com/office/drawing/2014/main" id="{1B4F7B52-5ACC-F4CE-C247-9CA4C369D885}"/>
              </a:ext>
            </a:extLst>
          </p:cNvPr>
          <p:cNvCxnSpPr>
            <a:cxnSpLocks/>
          </p:cNvCxnSpPr>
          <p:nvPr/>
        </p:nvCxnSpPr>
        <p:spPr>
          <a:xfrm>
            <a:off x="8218205" y="3794958"/>
            <a:ext cx="0" cy="25203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56410C2-85E1-BCDE-AAAA-5D1590864407}"/>
              </a:ext>
            </a:extLst>
          </p:cNvPr>
          <p:cNvSpPr/>
          <p:nvPr/>
        </p:nvSpPr>
        <p:spPr>
          <a:xfrm>
            <a:off x="5819973" y="2648746"/>
            <a:ext cx="4380483" cy="1161541"/>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72000" rIns="36000" rtlCol="0" anchor="ctr" anchorCtr="0"/>
          <a:lstStyle/>
          <a:p>
            <a:pPr algn="ctr">
              <a:spcAft>
                <a:spcPts val="900"/>
              </a:spcAft>
            </a:pPr>
            <a:r>
              <a:rPr lang="en-GB" sz="1000" b="1" noProof="0" dirty="0">
                <a:solidFill>
                  <a:schemeClr val="tx1"/>
                </a:solidFill>
                <a:latin typeface="Arial" panose="020B0604020202020204" pitchFamily="34" charset="0"/>
                <a:cs typeface="Arial" panose="020B0604020202020204" pitchFamily="34" charset="0"/>
              </a:rPr>
              <a:t>Severity Assessment:</a:t>
            </a:r>
          </a:p>
          <a:p>
            <a:pPr marL="88900" indent="-88900">
              <a:spcAft>
                <a:spcPts val="900"/>
              </a:spcAft>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Acne objective severity should be assessed consistently, using the Physician Global Assessment (PGA) or other scales</a:t>
            </a:r>
          </a:p>
          <a:p>
            <a:pPr marL="88900" indent="-88900">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Assess satisfaction with appearance, extent of scar / dark marks, treatment satisfaction, long-term acne control, and impact on quality of life</a:t>
            </a:r>
          </a:p>
        </p:txBody>
      </p:sp>
      <p:cxnSp>
        <p:nvCxnSpPr>
          <p:cNvPr id="12" name="Straight Connector 11">
            <a:extLst>
              <a:ext uri="{FF2B5EF4-FFF2-40B4-BE49-F238E27FC236}">
                <a16:creationId xmlns:a16="http://schemas.microsoft.com/office/drawing/2014/main" id="{6C75F4EB-7185-0FB8-88DC-A4A3888CBEDF}"/>
              </a:ext>
            </a:extLst>
          </p:cNvPr>
          <p:cNvCxnSpPr>
            <a:cxnSpLocks/>
          </p:cNvCxnSpPr>
          <p:nvPr/>
        </p:nvCxnSpPr>
        <p:spPr>
          <a:xfrm>
            <a:off x="6633148" y="4042020"/>
            <a:ext cx="3167344"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FAA76E6-3014-FF35-3022-E10B6D8115E4}"/>
              </a:ext>
            </a:extLst>
          </p:cNvPr>
          <p:cNvCxnSpPr>
            <a:cxnSpLocks/>
          </p:cNvCxnSpPr>
          <p:nvPr/>
        </p:nvCxnSpPr>
        <p:spPr>
          <a:xfrm>
            <a:off x="6635268"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EF4C8C-0E78-6B5C-7923-09FA0EC20D71}"/>
              </a:ext>
            </a:extLst>
          </p:cNvPr>
          <p:cNvCxnSpPr>
            <a:cxnSpLocks/>
          </p:cNvCxnSpPr>
          <p:nvPr/>
        </p:nvCxnSpPr>
        <p:spPr>
          <a:xfrm>
            <a:off x="9788942"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47224482-2202-3584-24D8-B1DEFF6FEA9D}"/>
              </a:ext>
            </a:extLst>
          </p:cNvPr>
          <p:cNvSpPr/>
          <p:nvPr/>
        </p:nvSpPr>
        <p:spPr>
          <a:xfrm>
            <a:off x="6357757" y="4222020"/>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sp>
        <p:nvSpPr>
          <p:cNvPr id="24" name="Oval 23">
            <a:extLst>
              <a:ext uri="{FF2B5EF4-FFF2-40B4-BE49-F238E27FC236}">
                <a16:creationId xmlns:a16="http://schemas.microsoft.com/office/drawing/2014/main" id="{B60051A6-2BD3-32C4-2374-04E3E855B7E1}"/>
              </a:ext>
            </a:extLst>
          </p:cNvPr>
          <p:cNvSpPr/>
          <p:nvPr/>
        </p:nvSpPr>
        <p:spPr>
          <a:xfrm>
            <a:off x="9513542" y="4225928"/>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82A51C2-57C0-5D52-C92E-AE9AF68D8ABF}"/>
              </a:ext>
            </a:extLst>
          </p:cNvPr>
          <p:cNvSpPr txBox="1"/>
          <p:nvPr/>
        </p:nvSpPr>
        <p:spPr>
          <a:xfrm>
            <a:off x="9513542" y="4378648"/>
            <a:ext cx="542889"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sp>
        <p:nvSpPr>
          <p:cNvPr id="6" name="TextBox 5">
            <a:extLst>
              <a:ext uri="{FF2B5EF4-FFF2-40B4-BE49-F238E27FC236}">
                <a16:creationId xmlns:a16="http://schemas.microsoft.com/office/drawing/2014/main" id="{0A6B87E5-D9D0-AD83-CBC3-1952C3014A56}"/>
              </a:ext>
            </a:extLst>
          </p:cNvPr>
          <p:cNvSpPr txBox="1"/>
          <p:nvPr/>
        </p:nvSpPr>
        <p:spPr>
          <a:xfrm>
            <a:off x="5388754" y="1824361"/>
            <a:ext cx="2877263"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1)</a:t>
            </a:r>
            <a:r>
              <a:rPr lang="en-GB" sz="1600" b="1" baseline="30000" noProof="0" dirty="0">
                <a:solidFill>
                  <a:schemeClr val="tx2"/>
                </a:solidFill>
                <a:latin typeface="Arial" panose="020B0604020202020204" pitchFamily="34" charset="0"/>
                <a:ea typeface="Aileron" charset="0"/>
                <a:cs typeface="Arial" panose="020B0604020202020204" pitchFamily="34" charset="0"/>
              </a:rPr>
              <a:t>2</a:t>
            </a:r>
          </a:p>
        </p:txBody>
      </p:sp>
    </p:spTree>
    <p:extLst>
      <p:ext uri="{BB962C8B-B14F-4D97-AF65-F5344CB8AC3E}">
        <p14:creationId xmlns:p14="http://schemas.microsoft.com/office/powerpoint/2010/main" val="16126444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6FB6-7D48-9351-BEA6-AC556933B6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664FDF-FA06-5CC3-D27D-2163C77C9431}"/>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(2/2)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A0225FB7-0D95-2855-75CB-D40775E23FA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47</a:t>
            </a:fld>
            <a:endParaRPr lang="en-GB" noProof="0" dirty="0"/>
          </a:p>
        </p:txBody>
      </p:sp>
      <p:sp>
        <p:nvSpPr>
          <p:cNvPr id="11" name="Content Placeholder 10">
            <a:extLst>
              <a:ext uri="{FF2B5EF4-FFF2-40B4-BE49-F238E27FC236}">
                <a16:creationId xmlns:a16="http://schemas.microsoft.com/office/drawing/2014/main" id="{5003269E-8A3C-5B93-E8C9-6763B57D31F4}"/>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 benzoyl peroxide; LFT, liver function test;</a:t>
            </a:r>
            <a:endParaRPr lang="en-GB" sz="1200" noProof="0" dirty="0">
              <a:solidFill>
                <a:schemeClr val="tx2"/>
              </a:solidFill>
            </a:endParaRPr>
          </a:p>
          <a:p>
            <a:r>
              <a:rPr lang="en-GB" noProof="0" dirty="0">
                <a:solidFill>
                  <a:schemeClr val="tx2"/>
                </a:solidFill>
              </a:rPr>
              <a:t>Reynolds RV, et al. J Am Acad Dermatol. 2024 May;90(5):1006.e1-1006.e30</a:t>
            </a:r>
            <a:endParaRPr lang="en-GB" sz="1200" noProof="0" dirty="0">
              <a:solidFill>
                <a:schemeClr val="tx2"/>
              </a:solidFill>
              <a:ea typeface="+mn-lt"/>
              <a:cs typeface="+mn-lt"/>
              <a:hlinkClick r:id="rId3">
                <a:extLst>
                  <a:ext uri="{A12FA001-AC4F-418D-AE19-62706E023703}">
                    <ahyp:hlinkClr xmlns:ahyp="http://schemas.microsoft.com/office/drawing/2018/hyperlinkcolor" val="tx"/>
                  </a:ext>
                </a:extLst>
              </a:hlinkClick>
            </a:endParaRPr>
          </a:p>
        </p:txBody>
      </p:sp>
      <p:sp>
        <p:nvSpPr>
          <p:cNvPr id="9" name="Rectangle 8">
            <a:extLst>
              <a:ext uri="{FF2B5EF4-FFF2-40B4-BE49-F238E27FC236}">
                <a16:creationId xmlns:a16="http://schemas.microsoft.com/office/drawing/2014/main" id="{4B4BEA22-0632-2BE4-D096-41684D2F5EAA}"/>
              </a:ext>
            </a:extLst>
          </p:cNvPr>
          <p:cNvSpPr/>
          <p:nvPr/>
        </p:nvSpPr>
        <p:spPr>
          <a:xfrm>
            <a:off x="1379580" y="2103584"/>
            <a:ext cx="3967620" cy="2509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969F395-36E0-DC76-4566-E26806EEED82}"/>
              </a:ext>
            </a:extLst>
          </p:cNvPr>
          <p:cNvSpPr/>
          <p:nvPr/>
        </p:nvSpPr>
        <p:spPr>
          <a:xfrm>
            <a:off x="1847666" y="2511246"/>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retinoids</a:t>
            </a:r>
          </a:p>
        </p:txBody>
      </p:sp>
      <p:sp>
        <p:nvSpPr>
          <p:cNvPr id="14" name="Rectangle 13">
            <a:extLst>
              <a:ext uri="{FF2B5EF4-FFF2-40B4-BE49-F238E27FC236}">
                <a16:creationId xmlns:a16="http://schemas.microsoft.com/office/drawing/2014/main" id="{D46BD71A-7370-7292-F913-A0E9D06B40AD}"/>
              </a:ext>
            </a:extLst>
          </p:cNvPr>
          <p:cNvSpPr/>
          <p:nvPr/>
        </p:nvSpPr>
        <p:spPr>
          <a:xfrm rot="16200000">
            <a:off x="660887" y="3444799"/>
            <a:ext cx="2046994" cy="179886"/>
          </a:xfrm>
          <a:prstGeom prst="rect">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Multimodal topical therapy</a:t>
            </a:r>
          </a:p>
        </p:txBody>
      </p:sp>
      <p:sp>
        <p:nvSpPr>
          <p:cNvPr id="15" name="Rectangle 14">
            <a:extLst>
              <a:ext uri="{FF2B5EF4-FFF2-40B4-BE49-F238E27FC236}">
                <a16:creationId xmlns:a16="http://schemas.microsoft.com/office/drawing/2014/main" id="{044EEE62-9BB4-86BC-67BD-5BAC4D767ABD}"/>
              </a:ext>
            </a:extLst>
          </p:cNvPr>
          <p:cNvSpPr/>
          <p:nvPr/>
        </p:nvSpPr>
        <p:spPr>
          <a:xfrm>
            <a:off x="1847666" y="2690920"/>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BP</a:t>
            </a:r>
          </a:p>
        </p:txBody>
      </p:sp>
      <p:sp>
        <p:nvSpPr>
          <p:cNvPr id="16" name="Rectangle 15">
            <a:extLst>
              <a:ext uri="{FF2B5EF4-FFF2-40B4-BE49-F238E27FC236}">
                <a16:creationId xmlns:a16="http://schemas.microsoft.com/office/drawing/2014/main" id="{88BCEFFD-5FC0-ECD1-C04D-B00CE2AAA2AE}"/>
              </a:ext>
            </a:extLst>
          </p:cNvPr>
          <p:cNvSpPr/>
          <p:nvPr/>
        </p:nvSpPr>
        <p:spPr>
          <a:xfrm>
            <a:off x="1847662" y="2965141"/>
            <a:ext cx="3311066" cy="184678"/>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Monotherapy is not recommended</a:t>
            </a:r>
          </a:p>
        </p:txBody>
      </p:sp>
      <p:sp>
        <p:nvSpPr>
          <p:cNvPr id="17" name="Rectangle 16">
            <a:extLst>
              <a:ext uri="{FF2B5EF4-FFF2-40B4-BE49-F238E27FC236}">
                <a16:creationId xmlns:a16="http://schemas.microsoft.com/office/drawing/2014/main" id="{42AEC0AD-B1DD-D049-B73C-73147C413AFB}"/>
              </a:ext>
            </a:extLst>
          </p:cNvPr>
          <p:cNvSpPr/>
          <p:nvPr/>
        </p:nvSpPr>
        <p:spPr>
          <a:xfrm>
            <a:off x="1847666" y="2870594"/>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antibiotics</a:t>
            </a:r>
          </a:p>
        </p:txBody>
      </p:sp>
      <p:sp>
        <p:nvSpPr>
          <p:cNvPr id="18" name="Rectangle 17">
            <a:extLst>
              <a:ext uri="{FF2B5EF4-FFF2-40B4-BE49-F238E27FC236}">
                <a16:creationId xmlns:a16="http://schemas.microsoft.com/office/drawing/2014/main" id="{C4526CB4-518B-2E10-22AB-5C49C75A1815}"/>
              </a:ext>
            </a:extLst>
          </p:cNvPr>
          <p:cNvSpPr/>
          <p:nvPr/>
        </p:nvSpPr>
        <p:spPr>
          <a:xfrm>
            <a:off x="2027552" y="3252650"/>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 &amp; BP</a:t>
            </a:r>
          </a:p>
        </p:txBody>
      </p:sp>
      <p:sp>
        <p:nvSpPr>
          <p:cNvPr id="19" name="Rectangle 18">
            <a:extLst>
              <a:ext uri="{FF2B5EF4-FFF2-40B4-BE49-F238E27FC236}">
                <a16:creationId xmlns:a16="http://schemas.microsoft.com/office/drawing/2014/main" id="{4C139D5E-3B14-B1E3-C62E-D78D96B3AB6C}"/>
              </a:ext>
            </a:extLst>
          </p:cNvPr>
          <p:cNvSpPr/>
          <p:nvPr/>
        </p:nvSpPr>
        <p:spPr>
          <a:xfrm>
            <a:off x="2027552" y="3433594"/>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BP</a:t>
            </a:r>
          </a:p>
        </p:txBody>
      </p:sp>
      <p:sp>
        <p:nvSpPr>
          <p:cNvPr id="20" name="Rectangle 19">
            <a:extLst>
              <a:ext uri="{FF2B5EF4-FFF2-40B4-BE49-F238E27FC236}">
                <a16:creationId xmlns:a16="http://schemas.microsoft.com/office/drawing/2014/main" id="{BDF13018-B611-86E2-3C0E-125F798B1AA2}"/>
              </a:ext>
            </a:extLst>
          </p:cNvPr>
          <p:cNvSpPr/>
          <p:nvPr/>
        </p:nvSpPr>
        <p:spPr>
          <a:xfrm>
            <a:off x="2027564" y="3728105"/>
            <a:ext cx="3128936" cy="28197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Concomitant use of BP can prevent the development of antibiotic resistance</a:t>
            </a:r>
          </a:p>
        </p:txBody>
      </p:sp>
      <p:sp>
        <p:nvSpPr>
          <p:cNvPr id="21" name="Rectangle 20">
            <a:extLst>
              <a:ext uri="{FF2B5EF4-FFF2-40B4-BE49-F238E27FC236}">
                <a16:creationId xmlns:a16="http://schemas.microsoft.com/office/drawing/2014/main" id="{9B8FFC0E-4408-740B-08DA-34824B4A947F}"/>
              </a:ext>
            </a:extLst>
          </p:cNvPr>
          <p:cNvSpPr/>
          <p:nvPr/>
        </p:nvSpPr>
        <p:spPr>
          <a:xfrm>
            <a:off x="2027552" y="3614405"/>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antibiotic</a:t>
            </a:r>
          </a:p>
        </p:txBody>
      </p:sp>
      <p:sp>
        <p:nvSpPr>
          <p:cNvPr id="22" name="Rectangle 21">
            <a:extLst>
              <a:ext uri="{FF2B5EF4-FFF2-40B4-BE49-F238E27FC236}">
                <a16:creationId xmlns:a16="http://schemas.microsoft.com/office/drawing/2014/main" id="{DA60FA8B-1090-47A0-13BA-690228C33918}"/>
              </a:ext>
            </a:extLst>
          </p:cNvPr>
          <p:cNvSpPr/>
          <p:nvPr/>
        </p:nvSpPr>
        <p:spPr>
          <a:xfrm rot="16200000">
            <a:off x="1570330" y="3523836"/>
            <a:ext cx="765175" cy="210502"/>
          </a:xfrm>
          <a:prstGeom prst="rect">
            <a:avLst/>
          </a:prstGeom>
          <a:solidFill>
            <a:schemeClr val="accent6">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Fixed-dose combinations</a:t>
            </a:r>
          </a:p>
        </p:txBody>
      </p:sp>
      <p:cxnSp>
        <p:nvCxnSpPr>
          <p:cNvPr id="23" name="Straight Connector 22">
            <a:extLst>
              <a:ext uri="{FF2B5EF4-FFF2-40B4-BE49-F238E27FC236}">
                <a16:creationId xmlns:a16="http://schemas.microsoft.com/office/drawing/2014/main" id="{1BBB926F-2B53-163A-6E66-09BC9B20251E}"/>
              </a:ext>
            </a:extLst>
          </p:cNvPr>
          <p:cNvCxnSpPr>
            <a:cxnSpLocks/>
          </p:cNvCxnSpPr>
          <p:nvPr/>
        </p:nvCxnSpPr>
        <p:spPr>
          <a:xfrm>
            <a:off x="3376438" y="1507144"/>
            <a:ext cx="0" cy="525679"/>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F3274DE1-440C-49E9-EAE4-9E32919B36C8}"/>
              </a:ext>
            </a:extLst>
          </p:cNvPr>
          <p:cNvSpPr/>
          <p:nvPr/>
        </p:nvSpPr>
        <p:spPr>
          <a:xfrm>
            <a:off x="3087997" y="1231763"/>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cxnSp>
        <p:nvCxnSpPr>
          <p:cNvPr id="25" name="Straight Connector 24">
            <a:extLst>
              <a:ext uri="{FF2B5EF4-FFF2-40B4-BE49-F238E27FC236}">
                <a16:creationId xmlns:a16="http://schemas.microsoft.com/office/drawing/2014/main" id="{12979071-A4EE-9780-3DA9-F53B46A5B0FB}"/>
              </a:ext>
            </a:extLst>
          </p:cNvPr>
          <p:cNvCxnSpPr>
            <a:cxnSpLocks/>
          </p:cNvCxnSpPr>
          <p:nvPr/>
        </p:nvCxnSpPr>
        <p:spPr>
          <a:xfrm>
            <a:off x="4763666" y="1896273"/>
            <a:ext cx="0" cy="13655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9205DA-A1ED-9812-BB28-BE596F83B59A}"/>
              </a:ext>
            </a:extLst>
          </p:cNvPr>
          <p:cNvCxnSpPr>
            <a:cxnSpLocks/>
          </p:cNvCxnSpPr>
          <p:nvPr/>
        </p:nvCxnSpPr>
        <p:spPr>
          <a:xfrm>
            <a:off x="4756919" y="1898225"/>
            <a:ext cx="2262878"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8B703C2-D1D0-0845-9AFA-C89E1FD67C3F}"/>
              </a:ext>
            </a:extLst>
          </p:cNvPr>
          <p:cNvCxnSpPr>
            <a:cxnSpLocks/>
          </p:cNvCxnSpPr>
          <p:nvPr/>
        </p:nvCxnSpPr>
        <p:spPr>
          <a:xfrm>
            <a:off x="7011655" y="1725266"/>
            <a:ext cx="0" cy="180000"/>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D40F6A1F-DC7D-32FF-508C-D847B2ECF3A6}"/>
              </a:ext>
            </a:extLst>
          </p:cNvPr>
          <p:cNvSpPr/>
          <p:nvPr/>
        </p:nvSpPr>
        <p:spPr>
          <a:xfrm>
            <a:off x="6744397" y="1231744"/>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25A7664-5D6A-EA88-DA3F-56E751006AF9}"/>
              </a:ext>
            </a:extLst>
          </p:cNvPr>
          <p:cNvSpPr txBox="1"/>
          <p:nvPr/>
        </p:nvSpPr>
        <p:spPr>
          <a:xfrm>
            <a:off x="6744075" y="1384464"/>
            <a:ext cx="550771"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cxnSp>
        <p:nvCxnSpPr>
          <p:cNvPr id="31" name="Straight Connector 30">
            <a:extLst>
              <a:ext uri="{FF2B5EF4-FFF2-40B4-BE49-F238E27FC236}">
                <a16:creationId xmlns:a16="http://schemas.microsoft.com/office/drawing/2014/main" id="{D83D053C-9FB0-56A0-98C9-75DDBCD49EAD}"/>
              </a:ext>
            </a:extLst>
          </p:cNvPr>
          <p:cNvCxnSpPr>
            <a:cxnSpLocks/>
          </p:cNvCxnSpPr>
          <p:nvPr/>
        </p:nvCxnSpPr>
        <p:spPr>
          <a:xfrm>
            <a:off x="5556963" y="1902182"/>
            <a:ext cx="0" cy="27194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D387D675-E480-BAA2-A633-043AF04EF6B5}"/>
              </a:ext>
            </a:extLst>
          </p:cNvPr>
          <p:cNvSpPr/>
          <p:nvPr/>
        </p:nvSpPr>
        <p:spPr>
          <a:xfrm>
            <a:off x="5699770" y="2103586"/>
            <a:ext cx="3888432" cy="1039030"/>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B34AAB4-EA15-3C69-5C2A-CFAEC0594EA4}"/>
              </a:ext>
            </a:extLst>
          </p:cNvPr>
          <p:cNvCxnSpPr>
            <a:cxnSpLocks/>
          </p:cNvCxnSpPr>
          <p:nvPr/>
        </p:nvCxnSpPr>
        <p:spPr>
          <a:xfrm>
            <a:off x="5556963" y="2055906"/>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2FC9F3A-5E62-3FE5-23E7-33CC2C729C26}"/>
              </a:ext>
            </a:extLst>
          </p:cNvPr>
          <p:cNvSpPr/>
          <p:nvPr/>
        </p:nvSpPr>
        <p:spPr>
          <a:xfrm>
            <a:off x="5945347" y="2431892"/>
            <a:ext cx="3564000" cy="146235"/>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Use concomitant BP and other topical treatment</a:t>
            </a:r>
          </a:p>
        </p:txBody>
      </p:sp>
      <p:sp>
        <p:nvSpPr>
          <p:cNvPr id="35" name="Rectangle 34">
            <a:extLst>
              <a:ext uri="{FF2B5EF4-FFF2-40B4-BE49-F238E27FC236}">
                <a16:creationId xmlns:a16="http://schemas.microsoft.com/office/drawing/2014/main" id="{9680837C-1C78-0752-5468-F5D212E51A4A}"/>
              </a:ext>
            </a:extLst>
          </p:cNvPr>
          <p:cNvSpPr/>
          <p:nvPr/>
        </p:nvSpPr>
        <p:spPr>
          <a:xfrm>
            <a:off x="5945345"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Limit systemic antibiotic use when possible to reduce the development </a:t>
            </a:r>
            <a:br>
              <a:rPr lang="en-GB" sz="800" i="1" spc="-20" noProof="0" dirty="0">
                <a:solidFill>
                  <a:schemeClr val="tx1"/>
                </a:solidFill>
                <a:latin typeface="Arial" panose="020B0604020202020204" pitchFamily="34" charset="0"/>
                <a:cs typeface="Arial" panose="020B0604020202020204" pitchFamily="34" charset="0"/>
              </a:rPr>
            </a:br>
            <a:r>
              <a:rPr lang="en-GB" sz="800" i="1" spc="-20" noProof="0" dirty="0">
                <a:solidFill>
                  <a:schemeClr val="tx1"/>
                </a:solidFill>
                <a:latin typeface="Arial" panose="020B0604020202020204" pitchFamily="34" charset="0"/>
                <a:cs typeface="Arial" panose="020B0604020202020204" pitchFamily="34" charset="0"/>
              </a:rPr>
              <a:t>of antibiotic resistance and other antibiotic-associated complications</a:t>
            </a:r>
          </a:p>
        </p:txBody>
      </p:sp>
      <p:sp>
        <p:nvSpPr>
          <p:cNvPr id="36" name="Rectangle 35">
            <a:extLst>
              <a:ext uri="{FF2B5EF4-FFF2-40B4-BE49-F238E27FC236}">
                <a16:creationId xmlns:a16="http://schemas.microsoft.com/office/drawing/2014/main" id="{35B8770E-B67D-A28F-1253-93109D98626C}"/>
              </a:ext>
            </a:extLst>
          </p:cNvPr>
          <p:cNvSpPr/>
          <p:nvPr/>
        </p:nvSpPr>
        <p:spPr>
          <a:xfrm>
            <a:off x="5945345"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SYSTEMIC ANTIBIOTICS</a:t>
            </a:r>
          </a:p>
        </p:txBody>
      </p:sp>
      <p:sp>
        <p:nvSpPr>
          <p:cNvPr id="37" name="Rectangle 36">
            <a:extLst>
              <a:ext uri="{FF2B5EF4-FFF2-40B4-BE49-F238E27FC236}">
                <a16:creationId xmlns:a16="http://schemas.microsoft.com/office/drawing/2014/main" id="{13BCD06F-C717-85CF-48B1-A80B9F4DD8E1}"/>
              </a:ext>
            </a:extLst>
          </p:cNvPr>
          <p:cNvSpPr/>
          <p:nvPr/>
        </p:nvSpPr>
        <p:spPr>
          <a:xfrm>
            <a:off x="5945346" y="2607953"/>
            <a:ext cx="3564000"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a:t>
            </a:r>
          </a:p>
        </p:txBody>
      </p:sp>
      <p:sp>
        <p:nvSpPr>
          <p:cNvPr id="38" name="Rectangle 37">
            <a:extLst>
              <a:ext uri="{FF2B5EF4-FFF2-40B4-BE49-F238E27FC236}">
                <a16:creationId xmlns:a16="http://schemas.microsoft.com/office/drawing/2014/main" id="{F1D2BC60-4557-B05D-C66F-F01E132B7611}"/>
              </a:ext>
            </a:extLst>
          </p:cNvPr>
          <p:cNvSpPr/>
          <p:nvPr/>
        </p:nvSpPr>
        <p:spPr>
          <a:xfrm>
            <a:off x="5945346" y="2766492"/>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Minocycline</a:t>
            </a:r>
          </a:p>
        </p:txBody>
      </p:sp>
      <p:sp>
        <p:nvSpPr>
          <p:cNvPr id="39" name="Oval 38">
            <a:extLst>
              <a:ext uri="{FF2B5EF4-FFF2-40B4-BE49-F238E27FC236}">
                <a16:creationId xmlns:a16="http://schemas.microsoft.com/office/drawing/2014/main" id="{D9DB62BC-4802-AA70-8363-F6581BA93E0D}"/>
              </a:ext>
            </a:extLst>
          </p:cNvPr>
          <p:cNvSpPr/>
          <p:nvPr/>
        </p:nvSpPr>
        <p:spPr>
          <a:xfrm>
            <a:off x="5068597" y="25292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0" name="Oval 39">
            <a:extLst>
              <a:ext uri="{FF2B5EF4-FFF2-40B4-BE49-F238E27FC236}">
                <a16:creationId xmlns:a16="http://schemas.microsoft.com/office/drawing/2014/main" id="{F99801B2-343E-B9FF-2900-B2CF14235B1F}"/>
              </a:ext>
            </a:extLst>
          </p:cNvPr>
          <p:cNvSpPr/>
          <p:nvPr/>
        </p:nvSpPr>
        <p:spPr>
          <a:xfrm>
            <a:off x="5068597" y="27149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1" name="Oval 40">
            <a:extLst>
              <a:ext uri="{FF2B5EF4-FFF2-40B4-BE49-F238E27FC236}">
                <a16:creationId xmlns:a16="http://schemas.microsoft.com/office/drawing/2014/main" id="{2A42C07A-54BA-520F-2A1B-3A4D3A6161CC}"/>
              </a:ext>
            </a:extLst>
          </p:cNvPr>
          <p:cNvSpPr/>
          <p:nvPr/>
        </p:nvSpPr>
        <p:spPr>
          <a:xfrm>
            <a:off x="5068597" y="288948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2" name="Oval 41">
            <a:extLst>
              <a:ext uri="{FF2B5EF4-FFF2-40B4-BE49-F238E27FC236}">
                <a16:creationId xmlns:a16="http://schemas.microsoft.com/office/drawing/2014/main" id="{7203DAD3-1797-09EB-739A-8168D0E2DB2C}"/>
              </a:ext>
            </a:extLst>
          </p:cNvPr>
          <p:cNvSpPr/>
          <p:nvPr/>
        </p:nvSpPr>
        <p:spPr>
          <a:xfrm>
            <a:off x="5068597" y="327066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3" name="Oval 42">
            <a:extLst>
              <a:ext uri="{FF2B5EF4-FFF2-40B4-BE49-F238E27FC236}">
                <a16:creationId xmlns:a16="http://schemas.microsoft.com/office/drawing/2014/main" id="{977E4EB3-06E0-AB74-C442-2AE3B51A3B40}"/>
              </a:ext>
            </a:extLst>
          </p:cNvPr>
          <p:cNvSpPr/>
          <p:nvPr/>
        </p:nvSpPr>
        <p:spPr>
          <a:xfrm>
            <a:off x="5068597" y="3451606"/>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4" name="Oval 43">
            <a:extLst>
              <a:ext uri="{FF2B5EF4-FFF2-40B4-BE49-F238E27FC236}">
                <a16:creationId xmlns:a16="http://schemas.microsoft.com/office/drawing/2014/main" id="{1AAF59D0-5F7A-3B3D-65FE-A00408BAE7A9}"/>
              </a:ext>
            </a:extLst>
          </p:cNvPr>
          <p:cNvSpPr/>
          <p:nvPr/>
        </p:nvSpPr>
        <p:spPr>
          <a:xfrm>
            <a:off x="5068597" y="363559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5" name="Oval 44">
            <a:extLst>
              <a:ext uri="{FF2B5EF4-FFF2-40B4-BE49-F238E27FC236}">
                <a16:creationId xmlns:a16="http://schemas.microsoft.com/office/drawing/2014/main" id="{82B1B269-513E-4329-A71F-4B8559262D30}"/>
              </a:ext>
            </a:extLst>
          </p:cNvPr>
          <p:cNvSpPr/>
          <p:nvPr/>
        </p:nvSpPr>
        <p:spPr>
          <a:xfrm>
            <a:off x="9425372" y="262561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6" name="Oval 45">
            <a:extLst>
              <a:ext uri="{FF2B5EF4-FFF2-40B4-BE49-F238E27FC236}">
                <a16:creationId xmlns:a16="http://schemas.microsoft.com/office/drawing/2014/main" id="{64CB7EFB-FDD2-A70E-2DD8-7CC19F1994EC}"/>
              </a:ext>
            </a:extLst>
          </p:cNvPr>
          <p:cNvSpPr/>
          <p:nvPr/>
        </p:nvSpPr>
        <p:spPr>
          <a:xfrm>
            <a:off x="9425372" y="27842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7" name="Rectangle 46">
            <a:extLst>
              <a:ext uri="{FF2B5EF4-FFF2-40B4-BE49-F238E27FC236}">
                <a16:creationId xmlns:a16="http://schemas.microsoft.com/office/drawing/2014/main" id="{EFFB2AB6-9C07-4642-B2A7-FFBFE5065796}"/>
              </a:ext>
            </a:extLst>
          </p:cNvPr>
          <p:cNvSpPr/>
          <p:nvPr/>
        </p:nvSpPr>
        <p:spPr>
          <a:xfrm>
            <a:off x="1847476" y="4070766"/>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Clascoterone</a:t>
            </a:r>
          </a:p>
        </p:txBody>
      </p:sp>
      <p:sp>
        <p:nvSpPr>
          <p:cNvPr id="48" name="Rectangle 47">
            <a:extLst>
              <a:ext uri="{FF2B5EF4-FFF2-40B4-BE49-F238E27FC236}">
                <a16:creationId xmlns:a16="http://schemas.microsoft.com/office/drawing/2014/main" id="{1240830C-4346-8528-7673-D2816AF1561B}"/>
              </a:ext>
            </a:extLst>
          </p:cNvPr>
          <p:cNvSpPr/>
          <p:nvPr/>
        </p:nvSpPr>
        <p:spPr>
          <a:xfrm>
            <a:off x="1847476" y="4250313"/>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Salicylic acid</a:t>
            </a:r>
          </a:p>
        </p:txBody>
      </p:sp>
      <p:sp>
        <p:nvSpPr>
          <p:cNvPr id="49" name="Rectangle 48">
            <a:extLst>
              <a:ext uri="{FF2B5EF4-FFF2-40B4-BE49-F238E27FC236}">
                <a16:creationId xmlns:a16="http://schemas.microsoft.com/office/drawing/2014/main" id="{A11A05FF-56DF-4B3B-88D7-7BD3EBE98130}"/>
              </a:ext>
            </a:extLst>
          </p:cNvPr>
          <p:cNvSpPr/>
          <p:nvPr/>
        </p:nvSpPr>
        <p:spPr>
          <a:xfrm>
            <a:off x="1847476" y="4426141"/>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Azelaic acid</a:t>
            </a:r>
          </a:p>
        </p:txBody>
      </p:sp>
      <p:sp>
        <p:nvSpPr>
          <p:cNvPr id="50" name="Oval 49">
            <a:extLst>
              <a:ext uri="{FF2B5EF4-FFF2-40B4-BE49-F238E27FC236}">
                <a16:creationId xmlns:a16="http://schemas.microsoft.com/office/drawing/2014/main" id="{A521494B-E18F-8E9C-07CA-D0D8F37BD098}"/>
              </a:ext>
            </a:extLst>
          </p:cNvPr>
          <p:cNvSpPr/>
          <p:nvPr/>
        </p:nvSpPr>
        <p:spPr>
          <a:xfrm>
            <a:off x="5068597" y="408877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1" name="Oval 50">
            <a:extLst>
              <a:ext uri="{FF2B5EF4-FFF2-40B4-BE49-F238E27FC236}">
                <a16:creationId xmlns:a16="http://schemas.microsoft.com/office/drawing/2014/main" id="{0AAC74E5-C6EA-F38A-9263-A6F9A20F16C2}"/>
              </a:ext>
            </a:extLst>
          </p:cNvPr>
          <p:cNvSpPr/>
          <p:nvPr/>
        </p:nvSpPr>
        <p:spPr>
          <a:xfrm>
            <a:off x="5068597" y="4268325"/>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2" name="Oval 51">
            <a:extLst>
              <a:ext uri="{FF2B5EF4-FFF2-40B4-BE49-F238E27FC236}">
                <a16:creationId xmlns:a16="http://schemas.microsoft.com/office/drawing/2014/main" id="{526C117F-89E2-201C-51E1-72719ED8075E}"/>
              </a:ext>
            </a:extLst>
          </p:cNvPr>
          <p:cNvSpPr/>
          <p:nvPr/>
        </p:nvSpPr>
        <p:spPr>
          <a:xfrm>
            <a:off x="5068597" y="444732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3" name="Rectangle 52">
            <a:extLst>
              <a:ext uri="{FF2B5EF4-FFF2-40B4-BE49-F238E27FC236}">
                <a16:creationId xmlns:a16="http://schemas.microsoft.com/office/drawing/2014/main" id="{2C30BED2-079B-F803-6BAE-6F848A507FE6}"/>
              </a:ext>
            </a:extLst>
          </p:cNvPr>
          <p:cNvSpPr/>
          <p:nvPr/>
        </p:nvSpPr>
        <p:spPr>
          <a:xfrm>
            <a:off x="1379579" y="4799343"/>
            <a:ext cx="3967619" cy="31765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C6995034-A1E1-9B2B-6B75-7780B17C3FD4}"/>
              </a:ext>
            </a:extLst>
          </p:cNvPr>
          <p:cNvSpPr/>
          <p:nvPr/>
        </p:nvSpPr>
        <p:spPr>
          <a:xfrm>
            <a:off x="1594439" y="4728581"/>
            <a:ext cx="356177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PHYSICAL MODALITIES</a:t>
            </a:r>
          </a:p>
        </p:txBody>
      </p:sp>
      <p:sp>
        <p:nvSpPr>
          <p:cNvPr id="55" name="Rectangle 54">
            <a:extLst>
              <a:ext uri="{FF2B5EF4-FFF2-40B4-BE49-F238E27FC236}">
                <a16:creationId xmlns:a16="http://schemas.microsoft.com/office/drawing/2014/main" id="{E20EC907-EB10-FE1A-0620-9EC2B4FFD2B9}"/>
              </a:ext>
            </a:extLst>
          </p:cNvPr>
          <p:cNvSpPr/>
          <p:nvPr/>
        </p:nvSpPr>
        <p:spPr>
          <a:xfrm>
            <a:off x="1681465" y="4892065"/>
            <a:ext cx="3370518" cy="16606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b="1" noProof="0" dirty="0">
                <a:solidFill>
                  <a:schemeClr val="tx1"/>
                </a:solidFill>
                <a:latin typeface="Arial" panose="020B0604020202020204" pitchFamily="34" charset="0"/>
                <a:cs typeface="Arial" panose="020B0604020202020204" pitchFamily="34" charset="0"/>
              </a:rPr>
              <a:t>Pneumatic broadband light added to adapalene</a:t>
            </a:r>
          </a:p>
        </p:txBody>
      </p:sp>
      <p:sp>
        <p:nvSpPr>
          <p:cNvPr id="56" name="TextBox 55">
            <a:extLst>
              <a:ext uri="{FF2B5EF4-FFF2-40B4-BE49-F238E27FC236}">
                <a16:creationId xmlns:a16="http://schemas.microsoft.com/office/drawing/2014/main" id="{803DC9D4-E4DA-A965-D457-D4D744F51742}"/>
              </a:ext>
            </a:extLst>
          </p:cNvPr>
          <p:cNvSpPr txBox="1"/>
          <p:nvPr/>
        </p:nvSpPr>
        <p:spPr>
          <a:xfrm>
            <a:off x="1699430" y="5211318"/>
            <a:ext cx="2434457" cy="538609"/>
          </a:xfrm>
          <a:prstGeom prst="rect">
            <a:avLst/>
          </a:prstGeom>
          <a:noFill/>
        </p:spPr>
        <p:txBody>
          <a:bodyPr wrap="square" lIns="0" tIns="0" rIns="0" bIns="0" rtlCol="0">
            <a:spAutoFit/>
          </a:bodyPr>
          <a:lstStyle/>
          <a:p>
            <a:r>
              <a:rPr lang="en-GB" sz="700" noProof="0" dirty="0">
                <a:latin typeface="Arial" panose="020B0604020202020204" pitchFamily="34" charset="0"/>
                <a:ea typeface="Aileron" charset="0"/>
                <a:cs typeface="Arial" panose="020B0604020202020204" pitchFamily="34" charset="0"/>
              </a:rPr>
              <a:t>Key:</a:t>
            </a:r>
          </a:p>
          <a:p>
            <a:pPr indent="133350"/>
            <a:r>
              <a:rPr lang="en-GB" sz="700" noProof="0" dirty="0">
                <a:latin typeface="Arial" panose="020B0604020202020204" pitchFamily="34" charset="0"/>
                <a:ea typeface="Aileron" charset="0"/>
                <a:cs typeface="Arial" panose="020B0604020202020204" pitchFamily="34" charset="0"/>
              </a:rPr>
              <a:t>Strong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Strong recommendation against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against the intervention</a:t>
            </a:r>
          </a:p>
        </p:txBody>
      </p:sp>
      <p:sp>
        <p:nvSpPr>
          <p:cNvPr id="57" name="Oval 56">
            <a:extLst>
              <a:ext uri="{FF2B5EF4-FFF2-40B4-BE49-F238E27FC236}">
                <a16:creationId xmlns:a16="http://schemas.microsoft.com/office/drawing/2014/main" id="{CDD2BA65-9161-7BD9-63C4-EE0C493D771E}"/>
              </a:ext>
            </a:extLst>
          </p:cNvPr>
          <p:cNvSpPr/>
          <p:nvPr/>
        </p:nvSpPr>
        <p:spPr>
          <a:xfrm>
            <a:off x="1708179" y="5665596"/>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8" name="Oval 57">
            <a:extLst>
              <a:ext uri="{FF2B5EF4-FFF2-40B4-BE49-F238E27FC236}">
                <a16:creationId xmlns:a16="http://schemas.microsoft.com/office/drawing/2014/main" id="{F7FC076A-FACB-8D30-8EDE-2952FFFF2E3F}"/>
              </a:ext>
            </a:extLst>
          </p:cNvPr>
          <p:cNvSpPr/>
          <p:nvPr/>
        </p:nvSpPr>
        <p:spPr>
          <a:xfrm>
            <a:off x="1708179" y="534567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9" name="Oval 58">
            <a:extLst>
              <a:ext uri="{FF2B5EF4-FFF2-40B4-BE49-F238E27FC236}">
                <a16:creationId xmlns:a16="http://schemas.microsoft.com/office/drawing/2014/main" id="{4771F0EF-1305-EC1C-AF11-5CCD8B5B3DA0}"/>
              </a:ext>
            </a:extLst>
          </p:cNvPr>
          <p:cNvSpPr/>
          <p:nvPr/>
        </p:nvSpPr>
        <p:spPr>
          <a:xfrm>
            <a:off x="1708179" y="5452317"/>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0" name="Oval 59">
            <a:extLst>
              <a:ext uri="{FF2B5EF4-FFF2-40B4-BE49-F238E27FC236}">
                <a16:creationId xmlns:a16="http://schemas.microsoft.com/office/drawing/2014/main" id="{966CF2A3-55C7-69F5-39BF-7EB492472BDA}"/>
              </a:ext>
            </a:extLst>
          </p:cNvPr>
          <p:cNvSpPr/>
          <p:nvPr/>
        </p:nvSpPr>
        <p:spPr>
          <a:xfrm>
            <a:off x="1708179" y="5558956"/>
            <a:ext cx="64800" cy="64800"/>
          </a:xfrm>
          <a:prstGeom prst="ellipse">
            <a:avLst/>
          </a:prstGeom>
          <a:solidFill>
            <a:srgbClr val="7030A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1" name="Rectangle 60">
            <a:extLst>
              <a:ext uri="{FF2B5EF4-FFF2-40B4-BE49-F238E27FC236}">
                <a16:creationId xmlns:a16="http://schemas.microsoft.com/office/drawing/2014/main" id="{543318F9-117E-ABF7-09D8-90F34BDA387C}"/>
              </a:ext>
            </a:extLst>
          </p:cNvPr>
          <p:cNvSpPr/>
          <p:nvPr/>
        </p:nvSpPr>
        <p:spPr>
          <a:xfrm>
            <a:off x="5945346" y="292503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Sarecycline</a:t>
            </a:r>
          </a:p>
        </p:txBody>
      </p:sp>
      <p:sp>
        <p:nvSpPr>
          <p:cNvPr id="62" name="Oval 61">
            <a:extLst>
              <a:ext uri="{FF2B5EF4-FFF2-40B4-BE49-F238E27FC236}">
                <a16:creationId xmlns:a16="http://schemas.microsoft.com/office/drawing/2014/main" id="{B5B04252-BC05-DF50-46B3-C5C84278B7EC}"/>
              </a:ext>
            </a:extLst>
          </p:cNvPr>
          <p:cNvSpPr/>
          <p:nvPr/>
        </p:nvSpPr>
        <p:spPr>
          <a:xfrm>
            <a:off x="9425372" y="294297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3" name="Rectangle 62">
            <a:extLst>
              <a:ext uri="{FF2B5EF4-FFF2-40B4-BE49-F238E27FC236}">
                <a16:creationId xmlns:a16="http://schemas.microsoft.com/office/drawing/2014/main" id="{D06B08B5-B6F2-47AE-6F83-214F9450CECE}"/>
              </a:ext>
            </a:extLst>
          </p:cNvPr>
          <p:cNvSpPr/>
          <p:nvPr/>
        </p:nvSpPr>
        <p:spPr>
          <a:xfrm>
            <a:off x="5945346" y="308357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 over azithromycin</a:t>
            </a:r>
          </a:p>
        </p:txBody>
      </p:sp>
      <p:sp>
        <p:nvSpPr>
          <p:cNvPr id="64" name="Oval 63">
            <a:extLst>
              <a:ext uri="{FF2B5EF4-FFF2-40B4-BE49-F238E27FC236}">
                <a16:creationId xmlns:a16="http://schemas.microsoft.com/office/drawing/2014/main" id="{7F3A6EC3-C6BA-B42B-B5AD-B54D6CA693AC}"/>
              </a:ext>
            </a:extLst>
          </p:cNvPr>
          <p:cNvSpPr/>
          <p:nvPr/>
        </p:nvSpPr>
        <p:spPr>
          <a:xfrm>
            <a:off x="9425372" y="31017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5" name="Rectangle 64">
            <a:extLst>
              <a:ext uri="{FF2B5EF4-FFF2-40B4-BE49-F238E27FC236}">
                <a16:creationId xmlns:a16="http://schemas.microsoft.com/office/drawing/2014/main" id="{7145F018-01DF-784D-FDBF-17E45558D1BF}"/>
              </a:ext>
            </a:extLst>
          </p:cNvPr>
          <p:cNvSpPr/>
          <p:nvPr/>
        </p:nvSpPr>
        <p:spPr>
          <a:xfrm>
            <a:off x="5699770" y="3354456"/>
            <a:ext cx="3888432" cy="1116397"/>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378A527F-E861-6440-F204-126263DB8D64}"/>
              </a:ext>
            </a:extLst>
          </p:cNvPr>
          <p:cNvCxnSpPr>
            <a:cxnSpLocks/>
          </p:cNvCxnSpPr>
          <p:nvPr/>
        </p:nvCxnSpPr>
        <p:spPr>
          <a:xfrm>
            <a:off x="5556963" y="3305324"/>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1CE80DE0-0D25-22BC-B932-E4A5479621BE}"/>
              </a:ext>
            </a:extLst>
          </p:cNvPr>
          <p:cNvSpPr/>
          <p:nvPr/>
        </p:nvSpPr>
        <p:spPr>
          <a:xfrm>
            <a:off x="5945346" y="3282241"/>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HORMONAL AGENTS</a:t>
            </a:r>
          </a:p>
        </p:txBody>
      </p:sp>
      <p:sp>
        <p:nvSpPr>
          <p:cNvPr id="68" name="Rectangle 67">
            <a:extLst>
              <a:ext uri="{FF2B5EF4-FFF2-40B4-BE49-F238E27FC236}">
                <a16:creationId xmlns:a16="http://schemas.microsoft.com/office/drawing/2014/main" id="{484DB963-90D0-184E-9D45-E811626BFFA9}"/>
              </a:ext>
            </a:extLst>
          </p:cNvPr>
          <p:cNvSpPr/>
          <p:nvPr/>
        </p:nvSpPr>
        <p:spPr>
          <a:xfrm>
            <a:off x="5945346" y="3449537"/>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Combined oral contraceptives</a:t>
            </a:r>
          </a:p>
        </p:txBody>
      </p:sp>
      <p:sp>
        <p:nvSpPr>
          <p:cNvPr id="69" name="Oval 68">
            <a:extLst>
              <a:ext uri="{FF2B5EF4-FFF2-40B4-BE49-F238E27FC236}">
                <a16:creationId xmlns:a16="http://schemas.microsoft.com/office/drawing/2014/main" id="{6394B4A9-432B-89A8-D4D3-8B1A1EBDA6B1}"/>
              </a:ext>
            </a:extLst>
          </p:cNvPr>
          <p:cNvSpPr/>
          <p:nvPr/>
        </p:nvSpPr>
        <p:spPr>
          <a:xfrm>
            <a:off x="9425372" y="346726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0" name="Rectangle 69">
            <a:extLst>
              <a:ext uri="{FF2B5EF4-FFF2-40B4-BE49-F238E27FC236}">
                <a16:creationId xmlns:a16="http://schemas.microsoft.com/office/drawing/2014/main" id="{1E036C30-22F2-7B28-14CB-08A7366CC56D}"/>
              </a:ext>
            </a:extLst>
          </p:cNvPr>
          <p:cNvSpPr/>
          <p:nvPr/>
        </p:nvSpPr>
        <p:spPr>
          <a:xfrm>
            <a:off x="5945345" y="3715772"/>
            <a:ext cx="3570849" cy="28279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Potassium monitoring is of low usefulness in patients without risk factors for hyperkalaemia (e.g. older age, medical comorbidities, medications)</a:t>
            </a:r>
          </a:p>
        </p:txBody>
      </p:sp>
      <p:sp>
        <p:nvSpPr>
          <p:cNvPr id="71" name="Rectangle 70">
            <a:extLst>
              <a:ext uri="{FF2B5EF4-FFF2-40B4-BE49-F238E27FC236}">
                <a16:creationId xmlns:a16="http://schemas.microsoft.com/office/drawing/2014/main" id="{2060FC7F-0C99-06A6-5E4B-F0AD329DA447}"/>
              </a:ext>
            </a:extLst>
          </p:cNvPr>
          <p:cNvSpPr/>
          <p:nvPr/>
        </p:nvSpPr>
        <p:spPr>
          <a:xfrm>
            <a:off x="5945346" y="3611462"/>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Spironalactone</a:t>
            </a:r>
          </a:p>
        </p:txBody>
      </p:sp>
      <p:sp>
        <p:nvSpPr>
          <p:cNvPr id="72" name="Oval 71">
            <a:extLst>
              <a:ext uri="{FF2B5EF4-FFF2-40B4-BE49-F238E27FC236}">
                <a16:creationId xmlns:a16="http://schemas.microsoft.com/office/drawing/2014/main" id="{6F396B19-3A46-AFF2-6E9C-201326DBF1C4}"/>
              </a:ext>
            </a:extLst>
          </p:cNvPr>
          <p:cNvSpPr/>
          <p:nvPr/>
        </p:nvSpPr>
        <p:spPr>
          <a:xfrm>
            <a:off x="9425372" y="362919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3" name="Rectangle 72">
            <a:extLst>
              <a:ext uri="{FF2B5EF4-FFF2-40B4-BE49-F238E27FC236}">
                <a16:creationId xmlns:a16="http://schemas.microsoft.com/office/drawing/2014/main" id="{51C93EED-5F9E-B9AA-80FD-3459AF9B4B0F}"/>
              </a:ext>
            </a:extLst>
          </p:cNvPr>
          <p:cNvSpPr/>
          <p:nvPr/>
        </p:nvSpPr>
        <p:spPr>
          <a:xfrm>
            <a:off x="5945345" y="4155702"/>
            <a:ext cx="3570849" cy="25521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Adjuvant treatment for larger acne papules or nodules at risk of acne scarring or for rapid improvement in inflammation and pain</a:t>
            </a:r>
          </a:p>
        </p:txBody>
      </p:sp>
      <p:sp>
        <p:nvSpPr>
          <p:cNvPr id="74" name="Rectangle 73">
            <a:extLst>
              <a:ext uri="{FF2B5EF4-FFF2-40B4-BE49-F238E27FC236}">
                <a16:creationId xmlns:a16="http://schemas.microsoft.com/office/drawing/2014/main" id="{0714F0A3-7F9E-9B45-8FAD-07B258AC3CC7}"/>
              </a:ext>
            </a:extLst>
          </p:cNvPr>
          <p:cNvSpPr/>
          <p:nvPr/>
        </p:nvSpPr>
        <p:spPr>
          <a:xfrm>
            <a:off x="5945346" y="4034119"/>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Intralesional corticosteroids</a:t>
            </a:r>
          </a:p>
        </p:txBody>
      </p:sp>
      <p:sp>
        <p:nvSpPr>
          <p:cNvPr id="75" name="Oval 74">
            <a:extLst>
              <a:ext uri="{FF2B5EF4-FFF2-40B4-BE49-F238E27FC236}">
                <a16:creationId xmlns:a16="http://schemas.microsoft.com/office/drawing/2014/main" id="{85601284-C83F-C202-F9BF-9241D62629EA}"/>
              </a:ext>
            </a:extLst>
          </p:cNvPr>
          <p:cNvSpPr/>
          <p:nvPr/>
        </p:nvSpPr>
        <p:spPr>
          <a:xfrm>
            <a:off x="9425372" y="405185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6" name="Rectangle 75">
            <a:extLst>
              <a:ext uri="{FF2B5EF4-FFF2-40B4-BE49-F238E27FC236}">
                <a16:creationId xmlns:a16="http://schemas.microsoft.com/office/drawing/2014/main" id="{EB814FDE-A13D-968C-1494-937C91E9CA96}"/>
              </a:ext>
            </a:extLst>
          </p:cNvPr>
          <p:cNvSpPr/>
          <p:nvPr/>
        </p:nvSpPr>
        <p:spPr>
          <a:xfrm>
            <a:off x="5699770" y="4666916"/>
            <a:ext cx="3888432" cy="1498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E91C2459-E992-23C4-E5BB-F6875992F6CC}"/>
              </a:ext>
            </a:extLst>
          </p:cNvPr>
          <p:cNvCxnSpPr>
            <a:cxnSpLocks/>
          </p:cNvCxnSpPr>
          <p:nvPr/>
        </p:nvCxnSpPr>
        <p:spPr>
          <a:xfrm>
            <a:off x="5556963" y="4612975"/>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48A056F3-0D56-E20B-7F61-C77CCCBACAC4}"/>
              </a:ext>
            </a:extLst>
          </p:cNvPr>
          <p:cNvSpPr/>
          <p:nvPr/>
        </p:nvSpPr>
        <p:spPr>
          <a:xfrm>
            <a:off x="5945345" y="4589892"/>
            <a:ext cx="3570849"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ISOTRETINOIN</a:t>
            </a:r>
          </a:p>
        </p:txBody>
      </p:sp>
      <p:sp>
        <p:nvSpPr>
          <p:cNvPr id="79" name="Oval 78">
            <a:extLst>
              <a:ext uri="{FF2B5EF4-FFF2-40B4-BE49-F238E27FC236}">
                <a16:creationId xmlns:a16="http://schemas.microsoft.com/office/drawing/2014/main" id="{FFB4117B-4E07-8E4E-F556-575A3E70F8C4}"/>
              </a:ext>
            </a:extLst>
          </p:cNvPr>
          <p:cNvSpPr/>
          <p:nvPr/>
        </p:nvSpPr>
        <p:spPr>
          <a:xfrm>
            <a:off x="9425372" y="4866314"/>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0" name="Rectangle 79">
            <a:extLst>
              <a:ext uri="{FF2B5EF4-FFF2-40B4-BE49-F238E27FC236}">
                <a16:creationId xmlns:a16="http://schemas.microsoft.com/office/drawing/2014/main" id="{AE809A3D-3FCA-65CF-D1C0-A633D45B7D3B}"/>
              </a:ext>
            </a:extLst>
          </p:cNvPr>
          <p:cNvSpPr/>
          <p:nvPr/>
        </p:nvSpPr>
        <p:spPr>
          <a:xfrm>
            <a:off x="5945345" y="4861100"/>
            <a:ext cx="3570849" cy="8849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72000" bIns="72000" rtlCol="0" anchor="t" anchorCtr="0"/>
          <a:lstStyle/>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Patients with psychosocial burden or scarring should be considered candidates for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We recommend monitoring only LFT and lipids</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Population-based studies have not identified increased risk of neuropsychiatric conditions or inflammatory bowel disease with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For persons of pregnancy potential, pregnancy prevention is mandatory</a:t>
            </a:r>
          </a:p>
        </p:txBody>
      </p:sp>
      <p:sp>
        <p:nvSpPr>
          <p:cNvPr id="81" name="Rectangle 80">
            <a:extLst>
              <a:ext uri="{FF2B5EF4-FFF2-40B4-BE49-F238E27FC236}">
                <a16:creationId xmlns:a16="http://schemas.microsoft.com/office/drawing/2014/main" id="{4F2513AA-FBE4-4E03-F701-28295E507129}"/>
              </a:ext>
            </a:extLst>
          </p:cNvPr>
          <p:cNvSpPr/>
          <p:nvPr/>
        </p:nvSpPr>
        <p:spPr>
          <a:xfrm>
            <a:off x="5945346" y="4756386"/>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Isotretinoin</a:t>
            </a:r>
          </a:p>
        </p:txBody>
      </p:sp>
      <p:sp>
        <p:nvSpPr>
          <p:cNvPr id="82" name="Rectangle 81">
            <a:extLst>
              <a:ext uri="{FF2B5EF4-FFF2-40B4-BE49-F238E27FC236}">
                <a16:creationId xmlns:a16="http://schemas.microsoft.com/office/drawing/2014/main" id="{33EDC336-4D52-934B-9D2C-02FF4E2AF4AA}"/>
              </a:ext>
            </a:extLst>
          </p:cNvPr>
          <p:cNvSpPr/>
          <p:nvPr/>
        </p:nvSpPr>
        <p:spPr>
          <a:xfrm>
            <a:off x="5945346" y="5784686"/>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Daily dosing over intermittent dosing</a:t>
            </a:r>
          </a:p>
        </p:txBody>
      </p:sp>
      <p:sp>
        <p:nvSpPr>
          <p:cNvPr id="83" name="Rectangle 82">
            <a:extLst>
              <a:ext uri="{FF2B5EF4-FFF2-40B4-BE49-F238E27FC236}">
                <a16:creationId xmlns:a16="http://schemas.microsoft.com/office/drawing/2014/main" id="{45AA25B8-8FF0-0ADB-FB83-A2297C9026DA}"/>
              </a:ext>
            </a:extLst>
          </p:cNvPr>
          <p:cNvSpPr/>
          <p:nvPr/>
        </p:nvSpPr>
        <p:spPr>
          <a:xfrm>
            <a:off x="5945346" y="5947469"/>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Either lidose-isotretinoin or standard isotretinoin</a:t>
            </a:r>
          </a:p>
        </p:txBody>
      </p:sp>
      <p:sp>
        <p:nvSpPr>
          <p:cNvPr id="85" name="Oval 84">
            <a:extLst>
              <a:ext uri="{FF2B5EF4-FFF2-40B4-BE49-F238E27FC236}">
                <a16:creationId xmlns:a16="http://schemas.microsoft.com/office/drawing/2014/main" id="{90CCDE9F-4D5B-3A63-A909-4E03C099C1AE}"/>
              </a:ext>
            </a:extLst>
          </p:cNvPr>
          <p:cNvSpPr/>
          <p:nvPr/>
        </p:nvSpPr>
        <p:spPr>
          <a:xfrm>
            <a:off x="9425372" y="4775995"/>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7" name="Oval 86">
            <a:extLst>
              <a:ext uri="{FF2B5EF4-FFF2-40B4-BE49-F238E27FC236}">
                <a16:creationId xmlns:a16="http://schemas.microsoft.com/office/drawing/2014/main" id="{F6EE9DCB-FA58-13B6-D4FC-EED194AD8A9B}"/>
              </a:ext>
            </a:extLst>
          </p:cNvPr>
          <p:cNvSpPr/>
          <p:nvPr/>
        </p:nvSpPr>
        <p:spPr>
          <a:xfrm>
            <a:off x="4962949" y="4918661"/>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8" name="Oval 87">
            <a:extLst>
              <a:ext uri="{FF2B5EF4-FFF2-40B4-BE49-F238E27FC236}">
                <a16:creationId xmlns:a16="http://schemas.microsoft.com/office/drawing/2014/main" id="{09BADA84-AA4C-31CE-C946-1DCAC6C38759}"/>
              </a:ext>
            </a:extLst>
          </p:cNvPr>
          <p:cNvSpPr/>
          <p:nvPr/>
        </p:nvSpPr>
        <p:spPr>
          <a:xfrm>
            <a:off x="9425372" y="580371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9" name="Oval 88">
            <a:extLst>
              <a:ext uri="{FF2B5EF4-FFF2-40B4-BE49-F238E27FC236}">
                <a16:creationId xmlns:a16="http://schemas.microsoft.com/office/drawing/2014/main" id="{45AD5C12-1F2D-DCE4-9D8E-7B8361902E1F}"/>
              </a:ext>
            </a:extLst>
          </p:cNvPr>
          <p:cNvSpPr/>
          <p:nvPr/>
        </p:nvSpPr>
        <p:spPr>
          <a:xfrm>
            <a:off x="9425372" y="5967841"/>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90" name="Rectangle 89">
            <a:extLst>
              <a:ext uri="{FF2B5EF4-FFF2-40B4-BE49-F238E27FC236}">
                <a16:creationId xmlns:a16="http://schemas.microsoft.com/office/drawing/2014/main" id="{17FB3977-9585-6367-92B9-0B70DEE63070}"/>
              </a:ext>
            </a:extLst>
          </p:cNvPr>
          <p:cNvSpPr/>
          <p:nvPr/>
        </p:nvSpPr>
        <p:spPr>
          <a:xfrm>
            <a:off x="1594438"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noProof="0" dirty="0">
                <a:solidFill>
                  <a:schemeClr val="tx1"/>
                </a:solidFill>
                <a:latin typeface="Arial" panose="020B0604020202020204" pitchFamily="34" charset="0"/>
                <a:cs typeface="Arial" panose="020B0604020202020204" pitchFamily="34" charset="0"/>
              </a:rPr>
              <a:t>Multimodal therapy combining multiple mechanisms of action </a:t>
            </a:r>
            <a:br>
              <a:rPr lang="en-GB" sz="800" i="1" noProof="0" dirty="0">
                <a:solidFill>
                  <a:schemeClr val="tx1"/>
                </a:solidFill>
                <a:latin typeface="Arial" panose="020B0604020202020204" pitchFamily="34" charset="0"/>
                <a:cs typeface="Arial" panose="020B0604020202020204" pitchFamily="34" charset="0"/>
              </a:rPr>
            </a:br>
            <a:r>
              <a:rPr lang="en-GB" sz="800" i="1" noProof="0" dirty="0">
                <a:solidFill>
                  <a:schemeClr val="tx1"/>
                </a:solidFill>
                <a:latin typeface="Arial" panose="020B0604020202020204" pitchFamily="34" charset="0"/>
                <a:cs typeface="Arial" panose="020B0604020202020204" pitchFamily="34" charset="0"/>
              </a:rPr>
              <a:t>is recommended</a:t>
            </a:r>
          </a:p>
        </p:txBody>
      </p:sp>
      <p:sp>
        <p:nvSpPr>
          <p:cNvPr id="12" name="Rectangle 11">
            <a:extLst>
              <a:ext uri="{FF2B5EF4-FFF2-40B4-BE49-F238E27FC236}">
                <a16:creationId xmlns:a16="http://schemas.microsoft.com/office/drawing/2014/main" id="{78301794-7A58-87AB-CFA6-E67A3E2A1D13}"/>
              </a:ext>
            </a:extLst>
          </p:cNvPr>
          <p:cNvSpPr/>
          <p:nvPr/>
        </p:nvSpPr>
        <p:spPr>
          <a:xfrm>
            <a:off x="1594438"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TOPICAL TREATMENTS</a:t>
            </a:r>
          </a:p>
        </p:txBody>
      </p:sp>
      <p:sp>
        <p:nvSpPr>
          <p:cNvPr id="2" name="TextBox 1">
            <a:extLst>
              <a:ext uri="{FF2B5EF4-FFF2-40B4-BE49-F238E27FC236}">
                <a16:creationId xmlns:a16="http://schemas.microsoft.com/office/drawing/2014/main" id="{16776BBB-7412-8079-5871-DEF4EC7F3682}"/>
              </a:ext>
            </a:extLst>
          </p:cNvPr>
          <p:cNvSpPr txBox="1"/>
          <p:nvPr/>
        </p:nvSpPr>
        <p:spPr>
          <a:xfrm>
            <a:off x="3863752" y="1195474"/>
            <a:ext cx="2763449"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2)</a:t>
            </a:r>
          </a:p>
        </p:txBody>
      </p:sp>
    </p:spTree>
    <p:extLst>
      <p:ext uri="{BB962C8B-B14F-4D97-AF65-F5344CB8AC3E}">
        <p14:creationId xmlns:p14="http://schemas.microsoft.com/office/powerpoint/2010/main" val="19158165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2C12-16E6-2F4A-067D-8FD6101EEE28}"/>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AD1D02AC-9F7C-236C-5176-BC6C08BBD4F0}"/>
              </a:ext>
            </a:extLst>
          </p:cNvPr>
          <p:cNvSpPr>
            <a:spLocks noGrp="1"/>
          </p:cNvSpPr>
          <p:nvPr>
            <p:ph sz="quarter" idx="12"/>
          </p:nvPr>
        </p:nvSpPr>
        <p:spPr>
          <a:xfrm>
            <a:off x="620713" y="1425575"/>
            <a:ext cx="6051351" cy="4525963"/>
          </a:xfrm>
        </p:spPr>
        <p:txBody>
          <a:bodyPr>
            <a:normAutofit/>
          </a:bodyPr>
          <a:lstStyle/>
          <a:p>
            <a:r>
              <a:rPr lang="en-GB" noProof="0" dirty="0"/>
              <a:t>NICE management guideline for acne vulgaris</a:t>
            </a:r>
            <a:r>
              <a:rPr lang="en-GB" baseline="30000" noProof="0" dirty="0"/>
              <a:t>1</a:t>
            </a:r>
          </a:p>
          <a:p>
            <a:pPr lvl="1"/>
            <a:r>
              <a:rPr lang="en-GB" noProof="0" dirty="0"/>
              <a:t>Click </a:t>
            </a:r>
            <a:r>
              <a:rPr lang="en-GB" noProof="0" dirty="0">
                <a:hlinkClick r:id="rId2"/>
              </a:rPr>
              <a:t>HERE</a:t>
            </a:r>
            <a:endParaRPr lang="en-GB" noProof="0" dirty="0"/>
          </a:p>
          <a:p>
            <a:r>
              <a:rPr lang="en-GB" noProof="0" dirty="0"/>
              <a:t>AAD guidelines of care for the management of acne vulgaris</a:t>
            </a:r>
            <a:r>
              <a:rPr lang="en-GB" baseline="30000" noProof="0" dirty="0"/>
              <a:t>2</a:t>
            </a:r>
          </a:p>
          <a:p>
            <a:pPr lvl="1"/>
            <a:r>
              <a:rPr lang="en-GB" noProof="0" dirty="0"/>
              <a:t>Click </a:t>
            </a:r>
            <a:r>
              <a:rPr lang="en-GB" noProof="0" dirty="0">
                <a:hlinkClick r:id="rId3"/>
              </a:rPr>
              <a:t>HERE</a:t>
            </a:r>
            <a:endParaRPr lang="en-GB" noProof="0" dirty="0"/>
          </a:p>
          <a:p>
            <a:r>
              <a:rPr lang="en-GB" noProof="0" dirty="0"/>
              <a:t>European S3 guideline for the treatment of acne*</a:t>
            </a:r>
            <a:r>
              <a:rPr lang="en-GB" baseline="30000" noProof="0" dirty="0"/>
              <a:t>3</a:t>
            </a:r>
          </a:p>
          <a:p>
            <a:pPr lvl="1"/>
            <a:r>
              <a:rPr lang="en-GB" noProof="0" dirty="0"/>
              <a:t>Click </a:t>
            </a:r>
            <a:r>
              <a:rPr lang="en-GB" noProof="0" dirty="0">
                <a:hlinkClick r:id="rId4"/>
              </a:rPr>
              <a:t>HERE</a:t>
            </a:r>
            <a:endParaRPr lang="en-GB" noProof="0" dirty="0"/>
          </a:p>
          <a:p>
            <a:endParaRPr lang="en-GB" noProof="0" dirty="0"/>
          </a:p>
          <a:p>
            <a:endParaRPr lang="en-GB" noProof="0" dirty="0"/>
          </a:p>
        </p:txBody>
      </p:sp>
      <p:sp>
        <p:nvSpPr>
          <p:cNvPr id="3" name="Title 2">
            <a:extLst>
              <a:ext uri="{FF2B5EF4-FFF2-40B4-BE49-F238E27FC236}">
                <a16:creationId xmlns:a16="http://schemas.microsoft.com/office/drawing/2014/main" id="{3CBF558A-FB7C-0AE1-C65D-7AE1C49E5122}"/>
              </a:ext>
            </a:extLst>
          </p:cNvPr>
          <p:cNvSpPr>
            <a:spLocks noGrp="1"/>
          </p:cNvSpPr>
          <p:nvPr>
            <p:ph type="title"/>
          </p:nvPr>
        </p:nvSpPr>
        <p:spPr>
          <a:xfrm>
            <a:off x="619201" y="259200"/>
            <a:ext cx="10963199" cy="864000"/>
          </a:xfrm>
        </p:spPr>
        <p:txBody>
          <a:bodyPr>
            <a:normAutofit/>
          </a:bodyPr>
          <a:lstStyle/>
          <a:p>
            <a:r>
              <a:rPr lang="en-GB" noProof="0" dirty="0"/>
              <a:t>Managing acne vulgaris: guidelines</a:t>
            </a:r>
            <a:br>
              <a:rPr lang="en-GB" noProof="0" dirty="0"/>
            </a:br>
            <a:r>
              <a:rPr lang="en-GB" sz="2200" spc="100" noProof="0" dirty="0">
                <a:solidFill>
                  <a:schemeClr val="accent1"/>
                </a:solidFill>
              </a:rPr>
              <a:t>further reading</a:t>
            </a:r>
          </a:p>
        </p:txBody>
      </p:sp>
      <p:sp>
        <p:nvSpPr>
          <p:cNvPr id="4" name="Slide Number Placeholder 3">
            <a:extLst>
              <a:ext uri="{FF2B5EF4-FFF2-40B4-BE49-F238E27FC236}">
                <a16:creationId xmlns:a16="http://schemas.microsoft.com/office/drawing/2014/main" id="{E87717A0-0CFA-D94B-6AA4-7410FAB0D9B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48</a:t>
            </a:fld>
            <a:endParaRPr lang="en-GB" noProof="0" dirty="0"/>
          </a:p>
        </p:txBody>
      </p:sp>
      <p:sp>
        <p:nvSpPr>
          <p:cNvPr id="11" name="Content Placeholder 10">
            <a:extLst>
              <a:ext uri="{FF2B5EF4-FFF2-40B4-BE49-F238E27FC236}">
                <a16:creationId xmlns:a16="http://schemas.microsoft.com/office/drawing/2014/main" id="{0EAEBC78-33AA-4E36-B02C-F7455E023BF8}"/>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AAD, American Academy of Dermatology; NICE, National Institute for Health and Care Excellence </a:t>
            </a:r>
          </a:p>
          <a:p>
            <a:r>
              <a:rPr lang="en-GB" noProof="0" dirty="0">
                <a:solidFill>
                  <a:schemeClr val="tx2"/>
                </a:solidFill>
              </a:rPr>
              <a:t>*Currently being updated (June 2025)</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5">
                  <a:extLst>
                    <a:ext uri="{A12FA001-AC4F-418D-AE19-62706E023703}">
                      <ahyp:hlinkClr xmlns:ahyp="http://schemas.microsoft.com/office/drawing/2018/hyperlinkcolor" val="tx"/>
                    </a:ext>
                  </a:extLst>
                </a:hlinkClick>
              </a:rPr>
              <a:t>www.nice.org;</a:t>
            </a:r>
          </a:p>
          <a:p>
            <a:r>
              <a:rPr lang="en-GB" noProof="0" dirty="0">
                <a:solidFill>
                  <a:schemeClr val="tx2"/>
                </a:solidFill>
              </a:rPr>
              <a:t>2. Reynolds RV, et al. J Am Acad Dermatol. 2024;90(5):1006.e1-1006.e30; 3. EDF. S3-Guideline for the Treatment of Acne (Update 2016). Available </a:t>
            </a:r>
            <a:r>
              <a:rPr lang="en-GB" noProof="0" dirty="0">
                <a:solidFill>
                  <a:schemeClr val="tx2"/>
                </a:solidFill>
                <a:hlinkClick r:id="rId6">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endParaRPr lang="en-GB" noProof="0" dirty="0">
              <a:solidFill>
                <a:schemeClr val="tx2"/>
              </a:solidFill>
              <a:hlinkClick r:id="rId5">
                <a:extLst>
                  <a:ext uri="{A12FA001-AC4F-418D-AE19-62706E023703}">
                    <ahyp:hlinkClr xmlns:ahyp="http://schemas.microsoft.com/office/drawing/2018/hyperlinkcolor" val="tx"/>
                  </a:ext>
                </a:extLst>
              </a:hlinkClick>
            </a:endParaRPr>
          </a:p>
        </p:txBody>
      </p:sp>
      <p:sp>
        <p:nvSpPr>
          <p:cNvPr id="7" name="Rectangle: Rounded Corners 6">
            <a:extLst>
              <a:ext uri="{FF2B5EF4-FFF2-40B4-BE49-F238E27FC236}">
                <a16:creationId xmlns:a16="http://schemas.microsoft.com/office/drawing/2014/main" id="{0ACDFFDC-DD82-EEAD-557E-22FE8AC45717}"/>
              </a:ext>
            </a:extLst>
          </p:cNvPr>
          <p:cNvSpPr/>
          <p:nvPr/>
        </p:nvSpPr>
        <p:spPr>
          <a:xfrm>
            <a:off x="619201" y="4600795"/>
            <a:ext cx="9509247" cy="980419"/>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These guidelines may require </a:t>
            </a:r>
            <a:r>
              <a:rPr lang="en-GB" b="1" noProof="0" dirty="0">
                <a:latin typeface="Arial" panose="020B0604020202020204" pitchFamily="34" charset="0"/>
                <a:cs typeface="Arial" panose="020B0604020202020204" pitchFamily="34" charset="0"/>
              </a:rPr>
              <a:t>updates</a:t>
            </a:r>
            <a:r>
              <a:rPr lang="en-GB" noProof="0" dirty="0">
                <a:latin typeface="Arial" panose="020B0604020202020204" pitchFamily="34" charset="0"/>
                <a:cs typeface="Arial" panose="020B0604020202020204" pitchFamily="34" charset="0"/>
              </a:rPr>
              <a:t> as </a:t>
            </a:r>
            <a:r>
              <a:rPr lang="en-GB" b="1" noProof="0" dirty="0">
                <a:latin typeface="Arial" panose="020B0604020202020204" pitchFamily="34" charset="0"/>
                <a:cs typeface="Arial" panose="020B0604020202020204" pitchFamily="34" charset="0"/>
              </a:rPr>
              <a:t>new insights and evolving treatment options </a:t>
            </a:r>
            <a:r>
              <a:rPr lang="en-GB" noProof="0" dirty="0">
                <a:latin typeface="Arial" panose="020B0604020202020204" pitchFamily="34" charset="0"/>
                <a:cs typeface="Arial" panose="020B0604020202020204" pitchFamily="34" charset="0"/>
              </a:rPr>
              <a:t>continue to shape the acne vulgaris management landscape, </a:t>
            </a:r>
          </a:p>
          <a:p>
            <a:pPr algn="ctr"/>
            <a:r>
              <a:rPr lang="en-GB" noProof="0" dirty="0">
                <a:latin typeface="Arial" panose="020B0604020202020204" pitchFamily="34" charset="0"/>
                <a:cs typeface="Arial" panose="020B0604020202020204" pitchFamily="34" charset="0"/>
              </a:rPr>
              <a:t>especially as part of combination therapies with longer-known treatments</a:t>
            </a:r>
          </a:p>
        </p:txBody>
      </p:sp>
      <p:pic>
        <p:nvPicPr>
          <p:cNvPr id="5" name="Picture 4">
            <a:extLst>
              <a:ext uri="{FF2B5EF4-FFF2-40B4-BE49-F238E27FC236}">
                <a16:creationId xmlns:a16="http://schemas.microsoft.com/office/drawing/2014/main" id="{E41F5AC5-3FBD-7B1F-5476-CA7238059381}"/>
              </a:ext>
            </a:extLst>
          </p:cNvPr>
          <p:cNvPicPr>
            <a:picLocks noChangeAspect="1"/>
          </p:cNvPicPr>
          <p:nvPr/>
        </p:nvPicPr>
        <p:blipFill>
          <a:blip r:embed="rId7"/>
          <a:stretch>
            <a:fillRect/>
          </a:stretch>
        </p:blipFill>
        <p:spPr>
          <a:xfrm rot="21116175">
            <a:off x="6615163" y="1180725"/>
            <a:ext cx="2904703" cy="193461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5B541A3-ACE1-24BA-2B9D-9817AAB5CE4E}"/>
              </a:ext>
            </a:extLst>
          </p:cNvPr>
          <p:cNvPicPr>
            <a:picLocks noChangeAspect="1"/>
          </p:cNvPicPr>
          <p:nvPr/>
        </p:nvPicPr>
        <p:blipFill>
          <a:blip r:embed="rId8"/>
          <a:srcRect b="41269"/>
          <a:stretch/>
        </p:blipFill>
        <p:spPr>
          <a:xfrm>
            <a:off x="8140579" y="1997807"/>
            <a:ext cx="2906850" cy="138313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1F8B9F1-26A8-DE31-97AA-4A5CEDDDB36C}"/>
              </a:ext>
            </a:extLst>
          </p:cNvPr>
          <p:cNvPicPr>
            <a:picLocks noChangeAspect="1"/>
          </p:cNvPicPr>
          <p:nvPr/>
        </p:nvPicPr>
        <p:blipFill>
          <a:blip r:embed="rId9"/>
          <a:stretch>
            <a:fillRect/>
          </a:stretch>
        </p:blipFill>
        <p:spPr>
          <a:xfrm rot="592660">
            <a:off x="8055932" y="3144412"/>
            <a:ext cx="2904703" cy="1262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158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6C6A-BD97-D560-859D-D6CF5B5F9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3026D-93CF-2C81-80DE-EC7C5EFE1D04}"/>
              </a:ext>
            </a:extLst>
          </p:cNvPr>
          <p:cNvSpPr>
            <a:spLocks noGrp="1"/>
          </p:cNvSpPr>
          <p:nvPr>
            <p:ph type="title"/>
          </p:nvPr>
        </p:nvSpPr>
        <p:spPr/>
        <p:txBody>
          <a:bodyPr>
            <a:normAutofit/>
          </a:bodyPr>
          <a:lstStyle/>
          <a:p>
            <a:r>
              <a:rPr lang="en-GB" sz="3600" noProof="0" dirty="0"/>
              <a:t>conclusions</a:t>
            </a:r>
          </a:p>
        </p:txBody>
      </p:sp>
      <p:sp>
        <p:nvSpPr>
          <p:cNvPr id="5" name="Slide Number Placeholder 4">
            <a:extLst>
              <a:ext uri="{FF2B5EF4-FFF2-40B4-BE49-F238E27FC236}">
                <a16:creationId xmlns:a16="http://schemas.microsoft.com/office/drawing/2014/main" id="{68F105F3-A096-3748-BC56-8CCC7ED530D9}"/>
              </a:ext>
            </a:extLst>
          </p:cNvPr>
          <p:cNvSpPr>
            <a:spLocks noGrp="1"/>
          </p:cNvSpPr>
          <p:nvPr>
            <p:ph type="sldNum" sz="quarter" idx="4"/>
          </p:nvPr>
        </p:nvSpPr>
        <p:spPr/>
        <p:txBody>
          <a:bodyPr/>
          <a:lstStyle/>
          <a:p>
            <a:fld id="{FCE43C0F-8A7B-3A4B-9DB5-B3472E36E833}" type="slidenum">
              <a:rPr lang="en-GB" noProof="0" smtClean="0"/>
              <a:pPr/>
              <a:t>49</a:t>
            </a:fld>
            <a:endParaRPr lang="en-GB" noProof="0" dirty="0"/>
          </a:p>
        </p:txBody>
      </p:sp>
    </p:spTree>
    <p:extLst>
      <p:ext uri="{BB962C8B-B14F-4D97-AF65-F5344CB8AC3E}">
        <p14:creationId xmlns:p14="http://schemas.microsoft.com/office/powerpoint/2010/main" val="16876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DCE9-E266-3606-4EE1-A33CE096B65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704213-2DAF-8F3E-602C-65064550FB77}"/>
              </a:ext>
            </a:extLst>
          </p:cNvPr>
          <p:cNvSpPr>
            <a:spLocks noGrp="1"/>
          </p:cNvSpPr>
          <p:nvPr>
            <p:ph sz="quarter" idx="12"/>
          </p:nvPr>
        </p:nvSpPr>
        <p:spPr>
          <a:xfrm>
            <a:off x="620184" y="1425600"/>
            <a:ext cx="10963200" cy="4525200"/>
          </a:xfrm>
        </p:spPr>
        <p:txBody>
          <a:bodyPr/>
          <a:lstStyle/>
          <a:p>
            <a:r>
              <a:rPr lang="en-GB" noProof="0" dirty="0"/>
              <a:t>Describe the four primary </a:t>
            </a:r>
            <a:r>
              <a:rPr lang="en-GB" b="1" noProof="0" dirty="0">
                <a:solidFill>
                  <a:schemeClr val="accent1"/>
                </a:solidFill>
              </a:rPr>
              <a:t>pathogenic factors </a:t>
            </a:r>
            <a:r>
              <a:rPr lang="en-GB" noProof="0" dirty="0"/>
              <a:t>resulting in the </a:t>
            </a:r>
            <a:r>
              <a:rPr lang="en-GB" b="1" noProof="0" dirty="0">
                <a:solidFill>
                  <a:schemeClr val="accent1"/>
                </a:solidFill>
              </a:rPr>
              <a:t>development of </a:t>
            </a:r>
            <a:br>
              <a:rPr lang="en-GB" b="1" noProof="0" dirty="0">
                <a:solidFill>
                  <a:schemeClr val="accent1"/>
                </a:solidFill>
              </a:rPr>
            </a:br>
            <a:r>
              <a:rPr lang="en-GB" b="1" noProof="0" dirty="0">
                <a:solidFill>
                  <a:schemeClr val="accent1"/>
                </a:solidFill>
              </a:rPr>
              <a:t>acne vulgaris</a:t>
            </a:r>
          </a:p>
          <a:p>
            <a:r>
              <a:rPr lang="en-GB" noProof="0" dirty="0"/>
              <a:t>Name </a:t>
            </a:r>
            <a:r>
              <a:rPr lang="en-GB" b="1" noProof="0" dirty="0">
                <a:solidFill>
                  <a:schemeClr val="accent1"/>
                </a:solidFill>
              </a:rPr>
              <a:t>the treatment options </a:t>
            </a:r>
            <a:r>
              <a:rPr lang="en-GB" noProof="0" dirty="0"/>
              <a:t>for acne vulgaris and how each </a:t>
            </a:r>
            <a:r>
              <a:rPr lang="en-GB" b="1" noProof="0" dirty="0">
                <a:solidFill>
                  <a:schemeClr val="accent1"/>
                </a:solidFill>
              </a:rPr>
              <a:t>targets</a:t>
            </a:r>
            <a:r>
              <a:rPr lang="en-GB" noProof="0" dirty="0"/>
              <a:t> the associated pathogenic factors</a:t>
            </a:r>
          </a:p>
          <a:p>
            <a:r>
              <a:rPr lang="en-GB" noProof="0" dirty="0"/>
              <a:t>Differentiate the </a:t>
            </a:r>
            <a:r>
              <a:rPr lang="en-GB" b="1" noProof="0" dirty="0">
                <a:solidFill>
                  <a:schemeClr val="accent1"/>
                </a:solidFill>
              </a:rPr>
              <a:t>appropriate placement of therapies </a:t>
            </a:r>
            <a:r>
              <a:rPr lang="en-GB" noProof="0" dirty="0"/>
              <a:t>in acne vulgaris in accordance </a:t>
            </a:r>
            <a:br>
              <a:rPr lang="en-GB" noProof="0" dirty="0"/>
            </a:br>
            <a:r>
              <a:rPr lang="en-GB" noProof="0" dirty="0"/>
              <a:t>with the </a:t>
            </a:r>
            <a:r>
              <a:rPr lang="en-GB" b="1" noProof="0" dirty="0">
                <a:solidFill>
                  <a:schemeClr val="accent1"/>
                </a:solidFill>
              </a:rPr>
              <a:t>guidelines </a:t>
            </a:r>
            <a:r>
              <a:rPr lang="en-GB" noProof="0" dirty="0"/>
              <a:t>across the patient journey and disease severities</a:t>
            </a:r>
          </a:p>
          <a:p>
            <a:r>
              <a:rPr lang="en-GB" noProof="0" dirty="0"/>
              <a:t>Explain the need to adopt a </a:t>
            </a:r>
            <a:r>
              <a:rPr lang="en-GB" b="1" noProof="0" dirty="0">
                <a:solidFill>
                  <a:schemeClr val="accent1"/>
                </a:solidFill>
              </a:rPr>
              <a:t>multimodal treatment approach </a:t>
            </a:r>
            <a:r>
              <a:rPr lang="en-GB" noProof="0" dirty="0"/>
              <a:t>for acne vulgaris</a:t>
            </a:r>
          </a:p>
        </p:txBody>
      </p:sp>
      <p:sp>
        <p:nvSpPr>
          <p:cNvPr id="5" name="Title 4">
            <a:extLst>
              <a:ext uri="{FF2B5EF4-FFF2-40B4-BE49-F238E27FC236}">
                <a16:creationId xmlns:a16="http://schemas.microsoft.com/office/drawing/2014/main" id="{186E5C88-6A0B-C005-1C96-A61E42096664}"/>
              </a:ext>
            </a:extLst>
          </p:cNvPr>
          <p:cNvSpPr>
            <a:spLocks noGrp="1"/>
          </p:cNvSpPr>
          <p:nvPr>
            <p:ph type="title"/>
          </p:nvPr>
        </p:nvSpPr>
        <p:spPr>
          <a:xfrm>
            <a:off x="619201" y="259200"/>
            <a:ext cx="10963199" cy="864000"/>
          </a:xfrm>
        </p:spPr>
        <p:txBody>
          <a:bodyPr>
            <a:normAutofit/>
          </a:bodyPr>
          <a:lstStyle/>
          <a:p>
            <a:r>
              <a:rPr lang="en-GB" noProof="0" dirty="0"/>
              <a:t>Educational outcomes</a:t>
            </a:r>
            <a:br>
              <a:rPr lang="en-GB" noProof="0" dirty="0"/>
            </a:br>
            <a:endParaRPr lang="en-GB" noProof="0" dirty="0"/>
          </a:p>
        </p:txBody>
      </p:sp>
      <p:sp>
        <p:nvSpPr>
          <p:cNvPr id="2" name="Slide Number Placeholder 1">
            <a:extLst>
              <a:ext uri="{FF2B5EF4-FFF2-40B4-BE49-F238E27FC236}">
                <a16:creationId xmlns:a16="http://schemas.microsoft.com/office/drawing/2014/main" id="{91DDCCC0-BA02-5E53-1C1C-8C3E1B878F61}"/>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5</a:t>
            </a:fld>
            <a:endParaRPr lang="en-GB" noProof="0" dirty="0"/>
          </a:p>
        </p:txBody>
      </p:sp>
      <p:sp>
        <p:nvSpPr>
          <p:cNvPr id="17" name="Content Placeholder 16">
            <a:extLst>
              <a:ext uri="{FF2B5EF4-FFF2-40B4-BE49-F238E27FC236}">
                <a16:creationId xmlns:a16="http://schemas.microsoft.com/office/drawing/2014/main" id="{367D3928-5AF0-31CB-FE98-BD030F21AF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146846860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AAA9-BB26-797C-CB17-C117BDA411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571ED1-4692-7372-430D-083CF81DEA31}"/>
              </a:ext>
            </a:extLst>
          </p:cNvPr>
          <p:cNvSpPr>
            <a:spLocks noGrp="1"/>
          </p:cNvSpPr>
          <p:nvPr>
            <p:ph sz="quarter" idx="12"/>
          </p:nvPr>
        </p:nvSpPr>
        <p:spPr>
          <a:xfrm>
            <a:off x="620184" y="1425600"/>
            <a:ext cx="10963200" cy="4525200"/>
          </a:xfrm>
        </p:spPr>
        <p:txBody>
          <a:bodyPr>
            <a:normAutofit/>
          </a:bodyPr>
          <a:lstStyle/>
          <a:p>
            <a:r>
              <a:rPr lang="en-GB" b="1" noProof="0" dirty="0">
                <a:solidFill>
                  <a:schemeClr val="accent1"/>
                </a:solidFill>
              </a:rPr>
              <a:t>Acne vulgaris is a widespread and burdensome condition</a:t>
            </a:r>
            <a:r>
              <a:rPr lang="en-GB" b="1" dirty="0">
                <a:solidFill>
                  <a:schemeClr val="accent1"/>
                </a:solidFill>
              </a:rPr>
              <a:t>:</a:t>
            </a:r>
            <a:r>
              <a:rPr lang="en-GB" noProof="0" dirty="0"/>
              <a:t> Optimal patient care requires recognising physical and psychological impacts</a:t>
            </a:r>
          </a:p>
          <a:p>
            <a:r>
              <a:rPr lang="en-GB" b="1" noProof="0" dirty="0">
                <a:solidFill>
                  <a:schemeClr val="accent1"/>
                </a:solidFill>
              </a:rPr>
              <a:t>Pathophysiology-driven treatment selection is key:</a:t>
            </a:r>
            <a:r>
              <a:rPr lang="en-GB" noProof="0" dirty="0"/>
              <a:t> Understanding the main pathogenic factors enables more effective and targeted management</a:t>
            </a:r>
          </a:p>
          <a:p>
            <a:r>
              <a:rPr lang="en-GB" b="1" noProof="0" dirty="0">
                <a:solidFill>
                  <a:schemeClr val="accent1"/>
                </a:solidFill>
              </a:rPr>
              <a:t>Multimodal treatment approaches improve outcomes:</a:t>
            </a:r>
            <a:r>
              <a:rPr lang="en-GB" noProof="0" dirty="0"/>
              <a:t> Combining therapies to address different pathogenic factors is the best practice for more rapid and better long-term success</a:t>
            </a:r>
          </a:p>
          <a:p>
            <a:r>
              <a:rPr lang="en-GB" b="1" noProof="0" dirty="0">
                <a:solidFill>
                  <a:schemeClr val="accent1"/>
                </a:solidFill>
              </a:rPr>
              <a:t>Guidelines continue to evolve:</a:t>
            </a:r>
            <a:r>
              <a:rPr lang="en-GB" noProof="0" dirty="0"/>
              <a:t> Stay updated on emerging therapies and changes in evidence-based recommendations</a:t>
            </a:r>
          </a:p>
          <a:p>
            <a:r>
              <a:rPr lang="en-GB" b="1" noProof="0" dirty="0">
                <a:solidFill>
                  <a:schemeClr val="accent1"/>
                </a:solidFill>
              </a:rPr>
              <a:t>Future perspectives</a:t>
            </a:r>
            <a:r>
              <a:rPr lang="en-GB" b="1" dirty="0">
                <a:solidFill>
                  <a:schemeClr val="accent1"/>
                </a:solidFill>
              </a:rPr>
              <a:t>:</a:t>
            </a:r>
            <a:r>
              <a:rPr lang="en-GB" noProof="0" dirty="0"/>
              <a:t> Further optimising the use of current and novel treatment options through multimodal treatment strategies to improve patient outcomes</a:t>
            </a:r>
          </a:p>
        </p:txBody>
      </p:sp>
      <p:sp>
        <p:nvSpPr>
          <p:cNvPr id="3" name="Title 2">
            <a:extLst>
              <a:ext uri="{FF2B5EF4-FFF2-40B4-BE49-F238E27FC236}">
                <a16:creationId xmlns:a16="http://schemas.microsoft.com/office/drawing/2014/main" id="{DEEDE509-F30A-9129-DA4C-6EFDC4536698}"/>
              </a:ext>
            </a:extLst>
          </p:cNvPr>
          <p:cNvSpPr>
            <a:spLocks noGrp="1"/>
          </p:cNvSpPr>
          <p:nvPr>
            <p:ph type="title"/>
          </p:nvPr>
        </p:nvSpPr>
        <p:spPr>
          <a:xfrm>
            <a:off x="619125" y="258763"/>
            <a:ext cx="11237515" cy="865187"/>
          </a:xfrm>
        </p:spPr>
        <p:txBody>
          <a:bodyPr>
            <a:normAutofit fontScale="90000"/>
          </a:bodyPr>
          <a:lstStyle/>
          <a:p>
            <a:r>
              <a:rPr lang="en-GB" sz="3100" noProof="0" dirty="0"/>
              <a:t>Conclusions</a:t>
            </a:r>
            <a:br>
              <a:rPr lang="en-GB" noProof="0" dirty="0"/>
            </a:br>
            <a:r>
              <a:rPr lang="en-GB" sz="2400" spc="100" noProof="0" dirty="0">
                <a:solidFill>
                  <a:schemeClr val="accent1"/>
                </a:solidFill>
              </a:rPr>
              <a:t>Improving acne vulgaris with multimodal treatment strategies</a:t>
            </a:r>
          </a:p>
        </p:txBody>
      </p:sp>
      <p:sp>
        <p:nvSpPr>
          <p:cNvPr id="4" name="Slide Number Placeholder 3">
            <a:extLst>
              <a:ext uri="{FF2B5EF4-FFF2-40B4-BE49-F238E27FC236}">
                <a16:creationId xmlns:a16="http://schemas.microsoft.com/office/drawing/2014/main" id="{465BB98B-3FAE-A340-DDE9-B5280860B6E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50</a:t>
            </a:fld>
            <a:endParaRPr lang="en-GB" noProof="0" dirty="0"/>
          </a:p>
        </p:txBody>
      </p:sp>
      <p:sp>
        <p:nvSpPr>
          <p:cNvPr id="13" name="Content Placeholder 12">
            <a:extLst>
              <a:ext uri="{FF2B5EF4-FFF2-40B4-BE49-F238E27FC236}">
                <a16:creationId xmlns:a16="http://schemas.microsoft.com/office/drawing/2014/main" id="{9B1D9183-815F-DFA3-FC8D-6C1E628C37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9513936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9218-2756-F7A3-F43C-05007716C1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768C94-51AC-6072-276E-6D6E2493755B}"/>
              </a:ext>
            </a:extLst>
          </p:cNvPr>
          <p:cNvSpPr>
            <a:spLocks noGrp="1"/>
          </p:cNvSpPr>
          <p:nvPr>
            <p:ph type="title"/>
          </p:nvPr>
        </p:nvSpPr>
        <p:spPr/>
        <p:txBody>
          <a:bodyPr>
            <a:normAutofit/>
          </a:bodyPr>
          <a:lstStyle/>
          <a:p>
            <a:r>
              <a:rPr lang="en-GB" sz="2800" noProof="0" dirty="0"/>
              <a:t>BEFORE YOU PROCEED: reflect briefly</a:t>
            </a:r>
            <a:br>
              <a:rPr lang="en-GB" sz="2400" noProof="0" dirty="0"/>
            </a:br>
            <a:br>
              <a:rPr lang="en-GB" sz="3200" noProof="0" dirty="0"/>
            </a:br>
            <a:r>
              <a:rPr lang="en-GB" sz="3200" noProof="0" dirty="0"/>
              <a:t>What is </a:t>
            </a:r>
            <a:r>
              <a:rPr lang="en-GB" sz="3200" noProof="0" dirty="0" err="1"/>
              <a:t>youR</a:t>
            </a:r>
            <a:r>
              <a:rPr lang="en-GB" sz="3200" noProof="0" dirty="0"/>
              <a:t> number 1 take-home message?</a:t>
            </a:r>
          </a:p>
        </p:txBody>
      </p:sp>
      <p:sp>
        <p:nvSpPr>
          <p:cNvPr id="5" name="Slide Number Placeholder 4">
            <a:extLst>
              <a:ext uri="{FF2B5EF4-FFF2-40B4-BE49-F238E27FC236}">
                <a16:creationId xmlns:a16="http://schemas.microsoft.com/office/drawing/2014/main" id="{C472D04D-C351-7651-7511-7B7DD4501E3A}"/>
              </a:ext>
            </a:extLst>
          </p:cNvPr>
          <p:cNvSpPr>
            <a:spLocks noGrp="1"/>
          </p:cNvSpPr>
          <p:nvPr>
            <p:ph type="sldNum" sz="quarter" idx="4"/>
          </p:nvPr>
        </p:nvSpPr>
        <p:spPr/>
        <p:txBody>
          <a:bodyPr/>
          <a:lstStyle/>
          <a:p>
            <a:fld id="{FCE43C0F-8A7B-3A4B-9DB5-B3472E36E833}" type="slidenum">
              <a:rPr lang="en-GB" noProof="0" smtClean="0"/>
              <a:pPr/>
              <a:t>51</a:t>
            </a:fld>
            <a:endParaRPr lang="en-GB" noProof="0" dirty="0"/>
          </a:p>
        </p:txBody>
      </p:sp>
    </p:spTree>
    <p:extLst>
      <p:ext uri="{BB962C8B-B14F-4D97-AF65-F5344CB8AC3E}">
        <p14:creationId xmlns:p14="http://schemas.microsoft.com/office/powerpoint/2010/main" val="16864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50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F3DD4F-ABCA-7FF5-2483-6C015F12DC5B}"/>
              </a:ext>
            </a:extLst>
          </p:cNvPr>
          <p:cNvSpPr>
            <a:spLocks noGrp="1"/>
          </p:cNvSpPr>
          <p:nvPr>
            <p:ph sz="quarter" idx="12"/>
          </p:nvPr>
        </p:nvSpPr>
        <p:spPr>
          <a:xfrm>
            <a:off x="620184" y="1425600"/>
            <a:ext cx="10963200" cy="4525200"/>
          </a:xfrm>
        </p:spPr>
        <p:txBody>
          <a:bodyPr/>
          <a:lstStyle/>
          <a:p>
            <a:r>
              <a:rPr lang="en-GB" sz="1700" b="1" noProof="0" dirty="0">
                <a:solidFill>
                  <a:schemeClr val="accent1"/>
                </a:solidFill>
              </a:rPr>
              <a:t>Acne vulgaris is driven by four key pathogenic factors:</a:t>
            </a:r>
            <a:r>
              <a:rPr lang="en-GB" sz="1700" noProof="0" dirty="0"/>
              <a:t> Excess sebum production and constituents, inflammation, follicular hyperkeratinisation, and microbial changes</a:t>
            </a:r>
          </a:p>
          <a:p>
            <a:r>
              <a:rPr lang="en-GB" sz="1700" b="1" noProof="0" dirty="0">
                <a:solidFill>
                  <a:schemeClr val="accent1"/>
                </a:solidFill>
              </a:rPr>
              <a:t>Treatment options and guidelines</a:t>
            </a:r>
            <a:r>
              <a:rPr lang="en-GB" sz="1700" b="1" dirty="0">
                <a:solidFill>
                  <a:schemeClr val="accent1"/>
                </a:solidFill>
              </a:rPr>
              <a:t>:</a:t>
            </a:r>
            <a:r>
              <a:rPr lang="en-GB" sz="1700" noProof="0" dirty="0"/>
              <a:t> Latest guidelines provide excellent evidence-based treatments </a:t>
            </a:r>
            <a:br>
              <a:rPr lang="en-GB" sz="1700" noProof="0" dirty="0"/>
            </a:br>
            <a:r>
              <a:rPr lang="en-GB" sz="1700" noProof="0" dirty="0"/>
              <a:t>options available to optimise acne outcomes aligned to patient needs and expectations </a:t>
            </a:r>
          </a:p>
          <a:p>
            <a:r>
              <a:rPr lang="en-GB" sz="1700" b="1" noProof="0" dirty="0">
                <a:solidFill>
                  <a:schemeClr val="accent1"/>
                </a:solidFill>
              </a:rPr>
              <a:t>Appropriate placement of therapies:</a:t>
            </a:r>
            <a:r>
              <a:rPr lang="en-GB" sz="1700" noProof="0" dirty="0"/>
              <a:t> Depends on disease severity, duration, disease burden, </a:t>
            </a:r>
            <a:br>
              <a:rPr lang="en-GB" sz="1700" noProof="0" dirty="0"/>
            </a:br>
            <a:r>
              <a:rPr lang="en-GB" sz="1700" noProof="0" dirty="0"/>
              <a:t>history, prior therapies and response</a:t>
            </a:r>
          </a:p>
          <a:p>
            <a:r>
              <a:rPr lang="en-GB" sz="1700" b="1" noProof="0" dirty="0">
                <a:solidFill>
                  <a:schemeClr val="accent1"/>
                </a:solidFill>
              </a:rPr>
              <a:t>Use multimodal treatment strategies: </a:t>
            </a:r>
            <a:r>
              <a:rPr lang="en-GB" sz="1700" noProof="0" dirty="0"/>
              <a:t>Combining treatments targeting different pathogenic factors is essential to achieve the best efficacy</a:t>
            </a:r>
          </a:p>
          <a:p>
            <a:pPr marL="0" indent="0">
              <a:spcBef>
                <a:spcPts val="2400"/>
              </a:spcBef>
              <a:buNone/>
            </a:pPr>
            <a:r>
              <a:rPr lang="en-GB" sz="1700" b="1" noProof="0" dirty="0">
                <a:solidFill>
                  <a:schemeClr val="accent1"/>
                </a:solidFill>
              </a:rPr>
              <a:t>Recommendations</a:t>
            </a:r>
          </a:p>
          <a:p>
            <a:r>
              <a:rPr lang="en-GB" sz="1700" noProof="0" dirty="0"/>
              <a:t>Assess and tailor treatment – Carefully evaluate lesion type, site and extent and factors influencing severity, and personalise treatment based on history, clinical presentation, patient needs and expectations </a:t>
            </a:r>
          </a:p>
          <a:p>
            <a:r>
              <a:rPr lang="en-GB" sz="1700" noProof="0" dirty="0"/>
              <a:t>Take acne vulgaris seriously – Acne is not a trivial disease. The burden is not always linked to objective </a:t>
            </a:r>
            <a:br>
              <a:rPr lang="en-GB" sz="1700" noProof="0" dirty="0"/>
            </a:br>
            <a:r>
              <a:rPr lang="en-GB" sz="1700" noProof="0" dirty="0"/>
              <a:t>visual severity; individual patient experiences and psychosocial impact should also guide management</a:t>
            </a:r>
          </a:p>
        </p:txBody>
      </p:sp>
      <p:sp>
        <p:nvSpPr>
          <p:cNvPr id="5" name="Title 4">
            <a:extLst>
              <a:ext uri="{FF2B5EF4-FFF2-40B4-BE49-F238E27FC236}">
                <a16:creationId xmlns:a16="http://schemas.microsoft.com/office/drawing/2014/main" id="{C58C3BF9-C7BB-D1C7-D8CD-B26A46AC61C6}"/>
              </a:ext>
            </a:extLst>
          </p:cNvPr>
          <p:cNvSpPr>
            <a:spLocks noGrp="1"/>
          </p:cNvSpPr>
          <p:nvPr>
            <p:ph type="title"/>
          </p:nvPr>
        </p:nvSpPr>
        <p:spPr>
          <a:xfrm>
            <a:off x="619201" y="259200"/>
            <a:ext cx="10963199" cy="864000"/>
          </a:xfrm>
        </p:spPr>
        <p:txBody>
          <a:bodyPr>
            <a:noAutofit/>
          </a:bodyPr>
          <a:lstStyle/>
          <a:p>
            <a:r>
              <a:rPr lang="en-GB" noProof="0" dirty="0"/>
              <a:t>Key clinical takeaways and recommendations</a:t>
            </a:r>
            <a:br>
              <a:rPr lang="en-GB" noProof="0" dirty="0"/>
            </a:br>
            <a:br>
              <a:rPr lang="en-GB" noProof="0" dirty="0"/>
            </a:br>
            <a:endParaRPr lang="en-GB" noProof="0" dirty="0"/>
          </a:p>
        </p:txBody>
      </p:sp>
      <p:sp>
        <p:nvSpPr>
          <p:cNvPr id="2" name="Slide Number Placeholder 1">
            <a:extLst>
              <a:ext uri="{FF2B5EF4-FFF2-40B4-BE49-F238E27FC236}">
                <a16:creationId xmlns:a16="http://schemas.microsoft.com/office/drawing/2014/main" id="{9F6BB85C-203C-4599-9BB8-0E2D18ABE7A3}"/>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6</a:t>
            </a:fld>
            <a:endParaRPr lang="en-GB" noProof="0" dirty="0"/>
          </a:p>
        </p:txBody>
      </p:sp>
    </p:spTree>
    <p:extLst>
      <p:ext uri="{BB962C8B-B14F-4D97-AF65-F5344CB8AC3E}">
        <p14:creationId xmlns:p14="http://schemas.microsoft.com/office/powerpoint/2010/main" val="1241399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1716-AEDB-3ED1-2891-AD43E2749BCF}"/>
              </a:ext>
            </a:extLst>
          </p:cNvPr>
          <p:cNvSpPr>
            <a:spLocks noGrp="1"/>
          </p:cNvSpPr>
          <p:nvPr>
            <p:ph type="title"/>
          </p:nvPr>
        </p:nvSpPr>
        <p:spPr/>
        <p:txBody>
          <a:bodyPr>
            <a:normAutofit/>
          </a:bodyPr>
          <a:lstStyle/>
          <a:p>
            <a:r>
              <a:rPr lang="en-GB" sz="3600" noProof="0" dirty="0"/>
              <a:t>Introduction</a:t>
            </a:r>
            <a:br>
              <a:rPr lang="en-GB" sz="3600" noProof="0" dirty="0"/>
            </a:br>
            <a:br>
              <a:rPr lang="en-GB" sz="3600" noProof="0" dirty="0"/>
            </a:br>
            <a:r>
              <a:rPr lang="en-GB" sz="3200" noProof="0" dirty="0"/>
              <a:t>prevalence and pathophysiology</a:t>
            </a:r>
            <a:br>
              <a:rPr lang="en-GB" sz="3200" noProof="0" dirty="0"/>
            </a:br>
            <a:r>
              <a:rPr lang="en-GB" sz="3200" noProof="0" dirty="0"/>
              <a:t>of acne vulgaris</a:t>
            </a:r>
          </a:p>
        </p:txBody>
      </p:sp>
      <p:sp>
        <p:nvSpPr>
          <p:cNvPr id="5" name="Slide Number Placeholder 4">
            <a:extLst>
              <a:ext uri="{FF2B5EF4-FFF2-40B4-BE49-F238E27FC236}">
                <a16:creationId xmlns:a16="http://schemas.microsoft.com/office/drawing/2014/main" id="{64C639EC-81AE-E7A7-8EF2-329E490D3547}"/>
              </a:ext>
            </a:extLst>
          </p:cNvPr>
          <p:cNvSpPr>
            <a:spLocks noGrp="1"/>
          </p:cNvSpPr>
          <p:nvPr>
            <p:ph type="sldNum" sz="quarter" idx="4"/>
          </p:nvPr>
        </p:nvSpPr>
        <p:spPr/>
        <p:txBody>
          <a:bodyPr/>
          <a:lstStyle/>
          <a:p>
            <a:fld id="{FCE43C0F-8A7B-3A4B-9DB5-B3472E36E833}" type="slidenum">
              <a:rPr lang="en-GB" noProof="0" smtClean="0"/>
              <a:pPr/>
              <a:t>7</a:t>
            </a:fld>
            <a:endParaRPr lang="en-GB" noProof="0" dirty="0"/>
          </a:p>
        </p:txBody>
      </p:sp>
    </p:spTree>
    <p:extLst>
      <p:ext uri="{BB962C8B-B14F-4D97-AF65-F5344CB8AC3E}">
        <p14:creationId xmlns:p14="http://schemas.microsoft.com/office/powerpoint/2010/main" val="9388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917B-082D-9494-4CFB-B4546EC933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F69DC32-BE9A-D2BE-8F32-E62AF9EFCB09}"/>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acne vulgaris one of the top 10</a:t>
            </a:r>
            <a:br>
              <a:rPr lang="en-GB" sz="3200" noProof="0" dirty="0"/>
            </a:br>
            <a:r>
              <a:rPr lang="en-GB" sz="3200" noProof="0" dirty="0"/>
              <a:t>diseases?</a:t>
            </a:r>
          </a:p>
        </p:txBody>
      </p:sp>
      <p:sp>
        <p:nvSpPr>
          <p:cNvPr id="5" name="Slide Number Placeholder 4">
            <a:extLst>
              <a:ext uri="{FF2B5EF4-FFF2-40B4-BE49-F238E27FC236}">
                <a16:creationId xmlns:a16="http://schemas.microsoft.com/office/drawing/2014/main" id="{639F0AF8-623F-2A66-0B63-AEA5B8438337}"/>
              </a:ext>
            </a:extLst>
          </p:cNvPr>
          <p:cNvSpPr>
            <a:spLocks noGrp="1"/>
          </p:cNvSpPr>
          <p:nvPr>
            <p:ph type="sldNum" sz="quarter" idx="4"/>
          </p:nvPr>
        </p:nvSpPr>
        <p:spPr/>
        <p:txBody>
          <a:bodyPr/>
          <a:lstStyle/>
          <a:p>
            <a:fld id="{FCE43C0F-8A7B-3A4B-9DB5-B3472E36E833}" type="slidenum">
              <a:rPr lang="en-GB" noProof="0" smtClean="0"/>
              <a:pPr/>
              <a:t>8</a:t>
            </a:fld>
            <a:endParaRPr lang="en-GB" noProof="0" dirty="0"/>
          </a:p>
        </p:txBody>
      </p:sp>
    </p:spTree>
    <p:extLst>
      <p:ext uri="{BB962C8B-B14F-4D97-AF65-F5344CB8AC3E}">
        <p14:creationId xmlns:p14="http://schemas.microsoft.com/office/powerpoint/2010/main" val="28117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55EF-ABE7-5948-13E3-A62F8AC286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F2EB3-B52B-D16E-9FE1-38D74B3774BC}"/>
              </a:ext>
            </a:extLst>
          </p:cNvPr>
          <p:cNvSpPr>
            <a:spLocks noGrp="1"/>
          </p:cNvSpPr>
          <p:nvPr>
            <p:ph type="title"/>
          </p:nvPr>
        </p:nvSpPr>
        <p:spPr>
          <a:xfrm>
            <a:off x="619125" y="258763"/>
            <a:ext cx="11453539" cy="865187"/>
          </a:xfrm>
        </p:spPr>
        <p:txBody>
          <a:bodyPr>
            <a:normAutofit fontScale="90000"/>
          </a:bodyPr>
          <a:lstStyle/>
          <a:p>
            <a:r>
              <a:rPr lang="en-GB" sz="3100" noProof="0" dirty="0"/>
              <a:t>The relevance and prevalence of Acne vulgaris</a:t>
            </a:r>
            <a:br>
              <a:rPr lang="en-GB" noProof="0" dirty="0"/>
            </a:br>
            <a:r>
              <a:rPr lang="en-GB" sz="2400" spc="100" noProof="0" dirty="0">
                <a:solidFill>
                  <a:schemeClr val="accent1"/>
                </a:solidFill>
              </a:rPr>
              <a:t>acne is in the top 10 of the most prevalent diseases </a:t>
            </a:r>
            <a:br>
              <a:rPr lang="en-GB" sz="2400" spc="100" noProof="0" dirty="0">
                <a:solidFill>
                  <a:schemeClr val="accent1"/>
                </a:solidFill>
              </a:rPr>
            </a:br>
            <a:r>
              <a:rPr lang="en-GB" sz="2400" spc="100" noProof="0" dirty="0">
                <a:solidFill>
                  <a:schemeClr val="accent1"/>
                </a:solidFill>
              </a:rPr>
              <a:t>worldwide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BA6E0F6C-4DA1-AB16-43AB-E7040FE4644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9</a:t>
            </a:fld>
            <a:endParaRPr lang="en-GB" noProof="0" dirty="0"/>
          </a:p>
        </p:txBody>
      </p:sp>
      <p:sp>
        <p:nvSpPr>
          <p:cNvPr id="14" name="Content Placeholder 13">
            <a:extLst>
              <a:ext uri="{FF2B5EF4-FFF2-40B4-BE49-F238E27FC236}">
                <a16:creationId xmlns:a16="http://schemas.microsoft.com/office/drawing/2014/main" id="{355CCFC5-DB7B-C582-19C7-4D4B5D7DB676}"/>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Image kindly provided by Prof. Ochsendorf</a:t>
            </a:r>
          </a:p>
          <a:p>
            <a:r>
              <a:rPr lang="en-GB" noProof="0" dirty="0">
                <a:solidFill>
                  <a:schemeClr val="tx2"/>
                </a:solidFill>
              </a:rPr>
              <a:t>1. Dreno B, et al. J Cosmet Dermatol. 2020;19:2201-11; 2. Hay RJ, et al. J Invest Dermatol. 2014;134(6):1527-34; 3. Lynn D, et al. Adol Health Med Ther. 2016:713-25</a:t>
            </a:r>
            <a:endParaRPr lang="en-GB" strike="sngStrike" noProof="0" dirty="0">
              <a:solidFill>
                <a:schemeClr val="tx2"/>
              </a:solidFill>
            </a:endParaRPr>
          </a:p>
        </p:txBody>
      </p:sp>
      <p:sp>
        <p:nvSpPr>
          <p:cNvPr id="15" name="Google Shape;3120;p97">
            <a:extLst>
              <a:ext uri="{FF2B5EF4-FFF2-40B4-BE49-F238E27FC236}">
                <a16:creationId xmlns:a16="http://schemas.microsoft.com/office/drawing/2014/main" id="{803F1089-0815-E3E4-D9ED-7B4451E17EDD}"/>
              </a:ext>
            </a:extLst>
          </p:cNvPr>
          <p:cNvSpPr txBox="1"/>
          <p:nvPr/>
        </p:nvSpPr>
        <p:spPr>
          <a:xfrm>
            <a:off x="573772" y="1664003"/>
            <a:ext cx="7331542" cy="615553"/>
          </a:xfrm>
          <a:prstGeom prst="rect">
            <a:avLst/>
          </a:prstGeom>
          <a:noFill/>
          <a:ln>
            <a:noFill/>
          </a:ln>
        </p:spPr>
        <p:txBody>
          <a:bodyPr spcFirstLastPara="1" wrap="square" lIns="0" tIns="0" rIns="0" bIns="0" anchor="t" anchorCtr="0">
            <a:spAutoFit/>
          </a:bodyPr>
          <a:lstStyle/>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According to the </a:t>
            </a:r>
          </a:p>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Global Burden of Skin Disease Study</a:t>
            </a:r>
            <a:endParaRPr lang="en-GB" sz="2000" b="1" noProof="0" dirty="0">
              <a:solidFill>
                <a:schemeClr val="tx2"/>
              </a:solidFill>
              <a:latin typeface="Arial" panose="020B0604020202020204" pitchFamily="34" charset="0"/>
              <a:cs typeface="Arial" panose="020B0604020202020204" pitchFamily="34" charset="0"/>
            </a:endParaRPr>
          </a:p>
        </p:txBody>
      </p:sp>
      <p:grpSp>
        <p:nvGrpSpPr>
          <p:cNvPr id="16" name="Google Shape;3121;p97">
            <a:extLst>
              <a:ext uri="{FF2B5EF4-FFF2-40B4-BE49-F238E27FC236}">
                <a16:creationId xmlns:a16="http://schemas.microsoft.com/office/drawing/2014/main" id="{AF91C543-677D-1C59-DDBD-FC8C352627B0}"/>
              </a:ext>
            </a:extLst>
          </p:cNvPr>
          <p:cNvGrpSpPr/>
          <p:nvPr/>
        </p:nvGrpSpPr>
        <p:grpSpPr>
          <a:xfrm>
            <a:off x="619201" y="2564904"/>
            <a:ext cx="7276999" cy="847493"/>
            <a:chOff x="1141475" y="2116075"/>
            <a:chExt cx="7453215" cy="700800"/>
          </a:xfrm>
        </p:grpSpPr>
        <p:sp>
          <p:nvSpPr>
            <p:cNvPr id="17" name="Google Shape;3122;p97">
              <a:extLst>
                <a:ext uri="{FF2B5EF4-FFF2-40B4-BE49-F238E27FC236}">
                  <a16:creationId xmlns:a16="http://schemas.microsoft.com/office/drawing/2014/main" id="{3307FB63-161E-7C4B-D934-32DBDF87E829}"/>
                </a:ext>
              </a:extLst>
            </p:cNvPr>
            <p:cNvSpPr/>
            <p:nvPr/>
          </p:nvSpPr>
          <p:spPr>
            <a:xfrm>
              <a:off x="1141475" y="2116075"/>
              <a:ext cx="7453215"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buClr>
                  <a:schemeClr val="dk1"/>
                </a:buClr>
                <a:buSzPts val="1100"/>
              </a:pPr>
              <a:r>
                <a:rPr lang="en-GB" sz="2000" noProof="0" dirty="0">
                  <a:solidFill>
                    <a:srgbClr val="505050"/>
                  </a:solidFill>
                  <a:latin typeface="Arial" panose="020B0604020202020204" pitchFamily="34" charset="0"/>
                  <a:ea typeface="Lato"/>
                  <a:cs typeface="Arial" panose="020B0604020202020204" pitchFamily="34" charset="0"/>
                  <a:sym typeface="Lato"/>
                </a:rPr>
                <a:t>Acne affects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85%</a:t>
              </a:r>
              <a:r>
                <a:rPr lang="en-GB" sz="2000" b="1" noProof="0" dirty="0">
                  <a:solidFill>
                    <a:srgbClr val="505050"/>
                  </a:solidFill>
                  <a:latin typeface="Arial" panose="020B0604020202020204" pitchFamily="34" charset="0"/>
                  <a:ea typeface="Lato"/>
                  <a:cs typeface="Arial" panose="020B0604020202020204" pitchFamily="34" charset="0"/>
                  <a:sym typeface="Lato"/>
                </a:rPr>
                <a:t> </a:t>
              </a:r>
              <a:r>
                <a:rPr lang="en-GB" sz="2000" noProof="0" dirty="0">
                  <a:solidFill>
                    <a:srgbClr val="505050"/>
                  </a:solidFill>
                  <a:latin typeface="Arial" panose="020B0604020202020204" pitchFamily="34" charset="0"/>
                  <a:ea typeface="Lato"/>
                  <a:cs typeface="Arial" panose="020B0604020202020204" pitchFamily="34" charset="0"/>
                  <a:sym typeface="Lato"/>
                </a:rPr>
                <a:t>of young adults aged 12-25 years</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3</a:t>
              </a:r>
            </a:p>
          </p:txBody>
        </p:sp>
        <p:sp>
          <p:nvSpPr>
            <p:cNvPr id="18" name="Google Shape;3123;p97">
              <a:extLst>
                <a:ext uri="{FF2B5EF4-FFF2-40B4-BE49-F238E27FC236}">
                  <a16:creationId xmlns:a16="http://schemas.microsoft.com/office/drawing/2014/main" id="{CE972D28-2612-BAA5-F35E-D2181BAEC1B3}"/>
                </a:ext>
              </a:extLst>
            </p:cNvPr>
            <p:cNvSpPr/>
            <p:nvPr/>
          </p:nvSpPr>
          <p:spPr>
            <a:xfrm>
              <a:off x="1141475" y="2116075"/>
              <a:ext cx="900300"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19" name="Google Shape;3124;p97">
              <a:extLst>
                <a:ext uri="{FF2B5EF4-FFF2-40B4-BE49-F238E27FC236}">
                  <a16:creationId xmlns:a16="http://schemas.microsoft.com/office/drawing/2014/main" id="{53B2135A-82C3-88F3-C7D2-F87BAE367E9C}"/>
                </a:ext>
              </a:extLst>
            </p:cNvPr>
            <p:cNvPicPr preferRelativeResize="0"/>
            <p:nvPr/>
          </p:nvPicPr>
          <p:blipFill>
            <a:blip r:embed="rId2">
              <a:alphaModFix/>
            </a:blip>
            <a:stretch>
              <a:fillRect/>
            </a:stretch>
          </p:blipFill>
          <p:spPr>
            <a:xfrm>
              <a:off x="1330025" y="2228816"/>
              <a:ext cx="523200" cy="475199"/>
            </a:xfrm>
            <a:prstGeom prst="rect">
              <a:avLst/>
            </a:prstGeom>
            <a:noFill/>
            <a:ln>
              <a:noFill/>
            </a:ln>
          </p:spPr>
        </p:pic>
      </p:grpSp>
      <p:grpSp>
        <p:nvGrpSpPr>
          <p:cNvPr id="20" name="Google Shape;3125;p97">
            <a:extLst>
              <a:ext uri="{FF2B5EF4-FFF2-40B4-BE49-F238E27FC236}">
                <a16:creationId xmlns:a16="http://schemas.microsoft.com/office/drawing/2014/main" id="{C8918E42-D445-5DB8-C03F-B2700CAB3B0F}"/>
              </a:ext>
            </a:extLst>
          </p:cNvPr>
          <p:cNvGrpSpPr/>
          <p:nvPr/>
        </p:nvGrpSpPr>
        <p:grpSpPr>
          <a:xfrm>
            <a:off x="619201" y="3713721"/>
            <a:ext cx="7276999" cy="700800"/>
            <a:chOff x="1141475" y="2990850"/>
            <a:chExt cx="6494443" cy="700800"/>
          </a:xfrm>
        </p:grpSpPr>
        <p:sp>
          <p:nvSpPr>
            <p:cNvPr id="21" name="Google Shape;3126;p97">
              <a:extLst>
                <a:ext uri="{FF2B5EF4-FFF2-40B4-BE49-F238E27FC236}">
                  <a16:creationId xmlns:a16="http://schemas.microsoft.com/office/drawing/2014/main" id="{3216669D-9183-9A11-4B9F-8DB0F8C8BFC0}"/>
                </a:ext>
              </a:extLst>
            </p:cNvPr>
            <p:cNvSpPr/>
            <p:nvPr/>
          </p:nvSpPr>
          <p:spPr>
            <a:xfrm>
              <a:off x="1141475" y="2990850"/>
              <a:ext cx="6494443"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a:cs typeface="Arial" panose="020B0604020202020204" pitchFamily="34" charset="0"/>
                  <a:sym typeface="Lato"/>
                </a:rPr>
                <a:t>Worldwide acne prevalence is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9%</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22" name="Google Shape;3127;p97">
              <a:extLst>
                <a:ext uri="{FF2B5EF4-FFF2-40B4-BE49-F238E27FC236}">
                  <a16:creationId xmlns:a16="http://schemas.microsoft.com/office/drawing/2014/main" id="{863DA455-2A82-2BAF-B580-FD06B5ABF4A2}"/>
                </a:ext>
              </a:extLst>
            </p:cNvPr>
            <p:cNvSpPr/>
            <p:nvPr/>
          </p:nvSpPr>
          <p:spPr>
            <a:xfrm>
              <a:off x="1141476" y="2990850"/>
              <a:ext cx="784486"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23" name="Google Shape;3128;p97">
              <a:extLst>
                <a:ext uri="{FF2B5EF4-FFF2-40B4-BE49-F238E27FC236}">
                  <a16:creationId xmlns:a16="http://schemas.microsoft.com/office/drawing/2014/main" id="{1A780190-30E6-F7F7-7CB3-563AF9DC45F0}"/>
                </a:ext>
              </a:extLst>
            </p:cNvPr>
            <p:cNvPicPr preferRelativeResize="0"/>
            <p:nvPr/>
          </p:nvPicPr>
          <p:blipFill>
            <a:blip r:embed="rId3">
              <a:alphaModFix/>
            </a:blip>
            <a:stretch>
              <a:fillRect/>
            </a:stretch>
          </p:blipFill>
          <p:spPr>
            <a:xfrm>
              <a:off x="1282562" y="3078125"/>
              <a:ext cx="523200" cy="523200"/>
            </a:xfrm>
            <a:prstGeom prst="rect">
              <a:avLst/>
            </a:prstGeom>
            <a:noFill/>
            <a:ln>
              <a:noFill/>
            </a:ln>
          </p:spPr>
        </p:pic>
      </p:grpSp>
      <p:grpSp>
        <p:nvGrpSpPr>
          <p:cNvPr id="28" name="Google Shape;3133;p97">
            <a:extLst>
              <a:ext uri="{FF2B5EF4-FFF2-40B4-BE49-F238E27FC236}">
                <a16:creationId xmlns:a16="http://schemas.microsoft.com/office/drawing/2014/main" id="{B1F1E945-C975-3925-99FF-67C8EFE566DC}"/>
              </a:ext>
            </a:extLst>
          </p:cNvPr>
          <p:cNvGrpSpPr/>
          <p:nvPr/>
        </p:nvGrpSpPr>
        <p:grpSpPr>
          <a:xfrm>
            <a:off x="628315" y="4709221"/>
            <a:ext cx="7276999" cy="700800"/>
            <a:chOff x="1141475" y="4741450"/>
            <a:chExt cx="6497630" cy="700800"/>
          </a:xfrm>
        </p:grpSpPr>
        <p:sp>
          <p:nvSpPr>
            <p:cNvPr id="29" name="Google Shape;3134;p97">
              <a:extLst>
                <a:ext uri="{FF2B5EF4-FFF2-40B4-BE49-F238E27FC236}">
                  <a16:creationId xmlns:a16="http://schemas.microsoft.com/office/drawing/2014/main" id="{8D0A0432-4751-F3AB-2FFA-9127FFF74F81}"/>
                </a:ext>
              </a:extLst>
            </p:cNvPr>
            <p:cNvSpPr/>
            <p:nvPr/>
          </p:nvSpPr>
          <p:spPr>
            <a:xfrm>
              <a:off x="1141475" y="4741450"/>
              <a:ext cx="6497630"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Black"/>
                  <a:cs typeface="Arial" panose="020B0604020202020204" pitchFamily="34" charset="0"/>
                  <a:sym typeface="Lato Black"/>
                </a:rPr>
                <a:t>650 million</a:t>
              </a:r>
              <a:r>
                <a:rPr lang="en-GB" sz="2000" noProof="0" dirty="0">
                  <a:solidFill>
                    <a:srgbClr val="505050"/>
                  </a:solidFill>
                  <a:latin typeface="Arial" panose="020B0604020202020204" pitchFamily="34" charset="0"/>
                  <a:ea typeface="Lato"/>
                  <a:cs typeface="Arial" panose="020B0604020202020204" pitchFamily="34" charset="0"/>
                  <a:sym typeface="Lato"/>
                </a:rPr>
                <a:t> people around the world are affected</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30" name="Google Shape;3135;p97">
              <a:extLst>
                <a:ext uri="{FF2B5EF4-FFF2-40B4-BE49-F238E27FC236}">
                  <a16:creationId xmlns:a16="http://schemas.microsoft.com/office/drawing/2014/main" id="{B6BECE48-2255-0738-364F-4B220F641B00}"/>
                </a:ext>
              </a:extLst>
            </p:cNvPr>
            <p:cNvSpPr/>
            <p:nvPr/>
          </p:nvSpPr>
          <p:spPr>
            <a:xfrm>
              <a:off x="1141475" y="4741450"/>
              <a:ext cx="776733"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31" name="Google Shape;3136;p97">
              <a:extLst>
                <a:ext uri="{FF2B5EF4-FFF2-40B4-BE49-F238E27FC236}">
                  <a16:creationId xmlns:a16="http://schemas.microsoft.com/office/drawing/2014/main" id="{F9AC049A-C22C-610A-F8F4-E246CC0DAEF6}"/>
                </a:ext>
              </a:extLst>
            </p:cNvPr>
            <p:cNvPicPr preferRelativeResize="0"/>
            <p:nvPr/>
          </p:nvPicPr>
          <p:blipFill>
            <a:blip r:embed="rId4">
              <a:alphaModFix/>
            </a:blip>
            <a:stretch>
              <a:fillRect/>
            </a:stretch>
          </p:blipFill>
          <p:spPr>
            <a:xfrm>
              <a:off x="1281279" y="4827675"/>
              <a:ext cx="523200" cy="523200"/>
            </a:xfrm>
            <a:prstGeom prst="rect">
              <a:avLst/>
            </a:prstGeom>
            <a:noFill/>
            <a:ln>
              <a:noFill/>
            </a:ln>
          </p:spPr>
        </p:pic>
      </p:grpSp>
      <p:sp>
        <p:nvSpPr>
          <p:cNvPr id="9" name="Content Placeholder 6">
            <a:extLst>
              <a:ext uri="{FF2B5EF4-FFF2-40B4-BE49-F238E27FC236}">
                <a16:creationId xmlns:a16="http://schemas.microsoft.com/office/drawing/2014/main" id="{C64B262D-AD85-200E-0334-5052AA01E77D}"/>
              </a:ext>
            </a:extLst>
          </p:cNvPr>
          <p:cNvSpPr txBox="1">
            <a:spLocks/>
          </p:cNvSpPr>
          <p:nvPr/>
        </p:nvSpPr>
        <p:spPr>
          <a:xfrm>
            <a:off x="8195279" y="5410021"/>
            <a:ext cx="2408467" cy="418881"/>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00"/>
              </a:spcAft>
            </a:pPr>
            <a:r>
              <a:rPr lang="en-GB" i="1" noProof="0" dirty="0">
                <a:solidFill>
                  <a:schemeClr val="tx2"/>
                </a:solidFill>
              </a:rPr>
              <a:t>An example of acne vulgaris</a:t>
            </a:r>
            <a:r>
              <a:rPr lang="en-GB" baseline="30000" noProof="0" dirty="0">
                <a:solidFill>
                  <a:schemeClr val="tx2"/>
                </a:solidFill>
              </a:rPr>
              <a:t>a</a:t>
            </a:r>
            <a:endParaRPr lang="en-GB" noProof="0" dirty="0">
              <a:solidFill>
                <a:schemeClr val="tx2"/>
              </a:solidFill>
            </a:endParaRPr>
          </a:p>
        </p:txBody>
      </p:sp>
      <p:pic>
        <p:nvPicPr>
          <p:cNvPr id="6" name="Picture 5">
            <a:extLst>
              <a:ext uri="{FF2B5EF4-FFF2-40B4-BE49-F238E27FC236}">
                <a16:creationId xmlns:a16="http://schemas.microsoft.com/office/drawing/2014/main" id="{10518C60-1671-93A0-39D1-829105805719}"/>
              </a:ext>
            </a:extLst>
          </p:cNvPr>
          <p:cNvPicPr>
            <a:picLocks noChangeAspect="1"/>
          </p:cNvPicPr>
          <p:nvPr/>
        </p:nvPicPr>
        <p:blipFill>
          <a:blip r:embed="rId5"/>
          <a:stretch>
            <a:fillRect/>
          </a:stretch>
        </p:blipFill>
        <p:spPr>
          <a:xfrm>
            <a:off x="8162336" y="2564904"/>
            <a:ext cx="2441410" cy="2829195"/>
          </a:xfrm>
          <a:prstGeom prst="roundRect">
            <a:avLst>
              <a:gd name="adj" fmla="val 5043"/>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912261"/>
      </p:ext>
    </p:extLst>
  </p:cSld>
  <p:clrMapOvr>
    <a:masterClrMapping/>
  </p:clrMapOvr>
  <p:transition>
    <p:fade/>
  </p:transition>
</p:sld>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21</TotalTime>
  <Words>7271</Words>
  <Application>Microsoft Macintosh PowerPoint</Application>
  <PresentationFormat>Widescreen</PresentationFormat>
  <Paragraphs>870</Paragraphs>
  <Slides>52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Aileron</vt:lpstr>
      <vt:lpstr>Arial</vt:lpstr>
      <vt:lpstr>Calibri</vt:lpstr>
      <vt:lpstr>Lato</vt:lpstr>
      <vt:lpstr>Lucida Grande</vt:lpstr>
      <vt:lpstr>Poppins</vt:lpstr>
      <vt:lpstr>PT Sans Narrow</vt:lpstr>
      <vt:lpstr>Thème Office</vt:lpstr>
      <vt:lpstr>PowerPoint Presentation</vt:lpstr>
      <vt:lpstr>Improving acne vulgaris with multimodal treatment strategies  micro learning  Prof. Alison Layton, MD, ChB, FRCP Skin Research Centre, Hull York Medical School, University of York, UK  Prof. Dr Falk Ochsendorf, MD, MME Frankfurt University, University Hospital, Clinic for Dermatology, Venerology and Allergology, Germany  AUGUST 2025</vt:lpstr>
      <vt:lpstr>Developed by DERMATOLOGY COnnect</vt:lpstr>
      <vt:lpstr>This programme has been developed by a Group of experts</vt:lpstr>
      <vt:lpstr>Educational outcomes </vt:lpstr>
      <vt:lpstr>Key clinical takeaways and recommendations  </vt:lpstr>
      <vt:lpstr>Introduction  prevalence and pathophysiology of acne vulgaris</vt:lpstr>
      <vt:lpstr>Before you proceed: reflect briefly  is acne vulgaris one of the top 10 diseases?</vt:lpstr>
      <vt:lpstr>The relevance and prevalence of Acne vulgaris acne is in the top 10 of the most prevalent diseases  worldwide1,2</vt:lpstr>
      <vt:lpstr>Acne natural history a chronic disease, most common in adolescent age group </vt:lpstr>
      <vt:lpstr>Before you proceed: reflect briefly  How familiar are you with the key pathogenic factors in the development of acne vulgaris?</vt:lpstr>
      <vt:lpstr>Acne is centred around the pilosebaceous unit  acne Is primarily an inflammatory skin disease</vt:lpstr>
      <vt:lpstr>comedogenesis the life history of the comedo</vt:lpstr>
      <vt:lpstr>Pathophysiology of acne vulgaris The four primary pathogenic factors resulting in the complex development of acne1,2</vt:lpstr>
      <vt:lpstr>Development of acne vulgaris</vt:lpstr>
      <vt:lpstr>Lesion progression in acne vulgaris Evolution of acne lesions1,2</vt:lpstr>
      <vt:lpstr>Acne severity is difficult to evaluate There are over 20 grading systems1,2</vt:lpstr>
      <vt:lpstr>Acne severities Acne severity defined by NICE guideline1</vt:lpstr>
      <vt:lpstr>Patient assessment FACTORS POTENTIALLY INFLUENCING SEVERITY</vt:lpstr>
      <vt:lpstr>Disease burden  impact on patients living with acne vulgaris</vt:lpstr>
      <vt:lpstr> Before you proceed: reflect briefly  How do you think acne vulgaris  impacts a patient’s daily life beyond  physical symptoms?</vt:lpstr>
      <vt:lpstr>Quality of Life deficit in Acne the impact on patients living with acne vulgaris</vt:lpstr>
      <vt:lpstr>Disease burden identification of the impact – how acne makes you feel?</vt:lpstr>
      <vt:lpstr>Psychological well-being in adolescents with acne increased suicidal ideation, mental health problems and social impairment</vt:lpstr>
      <vt:lpstr>The burden of Acne scars Highlighting the significant psychosocial impact  of acne scars </vt:lpstr>
      <vt:lpstr>The burden of Acne scars is high Early treatment may help prevent them </vt:lpstr>
      <vt:lpstr>The evolving treatment landscape in acne vulgaris  treatments, mechanisms of action, Safety and efficacy and administration</vt:lpstr>
      <vt:lpstr>Before you proceed: reflect briefly  Are you familiar with most relevant treatments for acne vulgaris and how they target the key pathogenic factors?</vt:lpstr>
      <vt:lpstr>Treatments for acne vulgaris understanding treatment approvals and availability</vt:lpstr>
      <vt:lpstr>Overview of topical treatment options for acne vulgaris How each therapy targets a key pathogenic factor</vt:lpstr>
      <vt:lpstr>Overview of systemic treatment options for acne vulgaris How each therapy targets a key pathogenic factor</vt:lpstr>
      <vt:lpstr>Topical retinoids (1/2) Tretinoin, Adapalene, Tazarotene AND TRIFAROTENEa</vt:lpstr>
      <vt:lpstr>Topical retinoids (2/2) Tretinoin, Adapalene, Tazarotene AND TRIFAROTENE </vt:lpstr>
      <vt:lpstr>Benzoyl peroxide1 a key topical treatment for acne</vt:lpstr>
      <vt:lpstr>Azelaic Acid1,2</vt:lpstr>
      <vt:lpstr>topical anti-androgen clascoterone is a topical treatment option for acne in maleS and femaleS</vt:lpstr>
      <vt:lpstr>Antibiotics for the treatment of acne Guideline driven antibiotic use</vt:lpstr>
      <vt:lpstr>Oral retinoid isotretinoin</vt:lpstr>
      <vt:lpstr>Combined Hormonal contraceptives </vt:lpstr>
      <vt:lpstr>Oral anti-androgen spironolactone</vt:lpstr>
      <vt:lpstr>Multimodal treatment strategies  treatment approaches across the patient journey and disease severities</vt:lpstr>
      <vt:lpstr>Before you proceed: reflect briefly  Is a multimodal approach more effective in managing acne vulgaris compared to monotherapy? If yes, why?</vt:lpstr>
      <vt:lpstr>Combinations of the treatments for acne vulgaris The importance of a multimodal approach</vt:lpstr>
      <vt:lpstr>Managing acne vulgaris: NICE guidelines (1/2) evidence-based recommendations for multimodal treatment</vt:lpstr>
      <vt:lpstr>Managing acne vulgaris: NICE guidelines (2/2) evidence-based recommendations for multimodal treatment</vt:lpstr>
      <vt:lpstr>Managing acne vulgaris: AAD guidelines (1/2) evidence-based recommendations for multimodal treatment</vt:lpstr>
      <vt:lpstr>Managing acne vulgaris: AAD guidelines (2/2) evidence-based recommendations for multimodal treatment</vt:lpstr>
      <vt:lpstr>Managing acne vulgaris: guidelines further reading</vt:lpstr>
      <vt:lpstr>conclusions</vt:lpstr>
      <vt:lpstr>Conclusions Improving acne vulgaris with multimodal treatment strategies</vt:lpstr>
      <vt:lpstr>BEFORE YOU PROCEED: reflect briefly  What is youR number 1 take-home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922</cp:revision>
  <cp:lastPrinted>2017-02-15T09:54:46Z</cp:lastPrinted>
  <dcterms:created xsi:type="dcterms:W3CDTF">2016-10-14T09:38:18Z</dcterms:created>
  <dcterms:modified xsi:type="dcterms:W3CDTF">2025-07-17T14:00:09Z</dcterms:modified>
</cp:coreProperties>
</file>