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1pPr>
    <a:lvl2pPr marL="0" marR="0" indent="4572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2pPr>
    <a:lvl3pPr marL="0" marR="0" indent="9144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3pPr>
    <a:lvl4pPr marL="0" marR="0" indent="13716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4pPr>
    <a:lvl5pPr marL="0" marR="0" indent="18288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5pPr>
    <a:lvl6pPr marL="0" marR="0" indent="22860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6pPr>
    <a:lvl7pPr marL="0" marR="0" indent="27432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7pPr>
    <a:lvl8pPr marL="0" marR="0" indent="32004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8pPr>
    <a:lvl9pPr marL="0" marR="0" indent="365760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4320" userDrawn="1">
          <p15:clr>
            <a:srgbClr val="A4A3A4"/>
          </p15:clr>
        </p15:guide>
        <p15:guide id="2" pos="76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
          <a:latin typeface="Helvetica Neue"/>
          <a:ea typeface="Helvetica Neue"/>
          <a:cs typeface="Helvetica Neue"/>
        </a:font>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
          <a:latin typeface="Helvetica Neue"/>
          <a:ea typeface="Helvetica Neue"/>
          <a:cs typeface="Helvetica Neue"/>
        </a:font>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
          <a:latin typeface="Helvetica Neue"/>
          <a:ea typeface="Helvetica Neue"/>
          <a:cs typeface="Helvetica Neue"/>
        </a:font>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40"/>
    <p:restoredTop sz="94744"/>
  </p:normalViewPr>
  <p:slideViewPr>
    <p:cSldViewPr snapToGrid="0" snapToObjects="1" showGuides="1">
      <p:cViewPr varScale="1">
        <p:scale>
          <a:sx n="58" d="100"/>
          <a:sy n="58" d="100"/>
        </p:scale>
        <p:origin x="336" y="208"/>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54" name="Shape 15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pic>
        <p:nvPicPr>
          <p:cNvPr id="11" name="Image" descr="Image"/>
          <p:cNvPicPr>
            <a:picLocks noChangeAspect="1"/>
          </p:cNvPicPr>
          <p:nvPr/>
        </p:nvPicPr>
        <p:blipFill>
          <a:blip r:embed="rId2"/>
          <a:stretch>
            <a:fillRect/>
          </a:stretch>
        </p:blipFill>
        <p:spPr>
          <a:xfrm>
            <a:off x="20731767" y="800100"/>
            <a:ext cx="2795323" cy="1104035"/>
          </a:xfrm>
          <a:prstGeom prst="rect">
            <a:avLst/>
          </a:prstGeom>
          <a:ln w="12700">
            <a:miter lim="400000"/>
          </a:ln>
        </p:spPr>
      </p:pic>
      <p:sp>
        <p:nvSpPr>
          <p:cNvPr id="12"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6"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ClrTx/>
              <a:buSzTx/>
              <a:buNone/>
              <a:defRPr sz="11600" spc="-232">
                <a:solidFill>
                  <a:srgbClr val="000000"/>
                </a:solidFill>
                <a:latin typeface="Helvetica Neue Medium"/>
                <a:ea typeface="Helvetica Neue Medium"/>
                <a:cs typeface="Helvetica Neue Medium"/>
                <a:sym typeface="Helvetica Neue Medium"/>
              </a:defRPr>
            </a:lvl1pPr>
            <a:lvl2pPr marL="0" indent="457200" algn="ctr">
              <a:lnSpc>
                <a:spcPct val="80000"/>
              </a:lnSpc>
              <a:spcBef>
                <a:spcPts val="0"/>
              </a:spcBef>
              <a:buClrTx/>
              <a:buSzTx/>
              <a:buNone/>
              <a:defRPr sz="11600" spc="-232">
                <a:solidFill>
                  <a:srgbClr val="000000"/>
                </a:solidFill>
                <a:latin typeface="Helvetica Neue Medium"/>
                <a:ea typeface="Helvetica Neue Medium"/>
                <a:cs typeface="Helvetica Neue Medium"/>
                <a:sym typeface="Helvetica Neue Medium"/>
              </a:defRPr>
            </a:lvl2pPr>
            <a:lvl3pPr marL="0" indent="914400" algn="ctr">
              <a:lnSpc>
                <a:spcPct val="80000"/>
              </a:lnSpc>
              <a:spcBef>
                <a:spcPts val="0"/>
              </a:spcBef>
              <a:buClrTx/>
              <a:buSzTx/>
              <a:buNone/>
              <a:defRPr sz="11600" spc="-232">
                <a:solidFill>
                  <a:srgbClr val="000000"/>
                </a:solidFill>
                <a:latin typeface="Helvetica Neue Medium"/>
                <a:ea typeface="Helvetica Neue Medium"/>
                <a:cs typeface="Helvetica Neue Medium"/>
                <a:sym typeface="Helvetica Neue Medium"/>
              </a:defRPr>
            </a:lvl3pPr>
            <a:lvl4pPr marL="0" indent="1371600" algn="ctr">
              <a:lnSpc>
                <a:spcPct val="80000"/>
              </a:lnSpc>
              <a:spcBef>
                <a:spcPts val="0"/>
              </a:spcBef>
              <a:buClrTx/>
              <a:buSzTx/>
              <a:buNone/>
              <a:defRPr sz="11600" spc="-232">
                <a:solidFill>
                  <a:srgbClr val="000000"/>
                </a:solidFill>
                <a:latin typeface="Helvetica Neue Medium"/>
                <a:ea typeface="Helvetica Neue Medium"/>
                <a:cs typeface="Helvetica Neue Medium"/>
                <a:sym typeface="Helvetica Neue Medium"/>
              </a:defRPr>
            </a:lvl4pPr>
            <a:lvl5pPr marL="0" indent="1828800" algn="ctr">
              <a:lnSpc>
                <a:spcPct val="80000"/>
              </a:lnSpc>
              <a:spcBef>
                <a:spcPts val="0"/>
              </a:spcBef>
              <a:buClrTx/>
              <a:buSzTx/>
              <a:buNone/>
              <a:defRPr sz="11600" spc="-232">
                <a:solidFill>
                  <a:srgbClr val="000000"/>
                </a:solidFill>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7"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4"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ClrTx/>
              <a:buSzTx/>
              <a:buNone/>
              <a:defRPr sz="25000" b="1" spc="-250">
                <a:solidFill>
                  <a:srgbClr val="000000"/>
                </a:solidFill>
                <a:latin typeface="Helvetica Neue"/>
                <a:ea typeface="Helvetica Neue"/>
                <a:cs typeface="Helvetica Neue"/>
                <a:sym typeface="Helvetica Neue"/>
              </a:defRPr>
            </a:lvl1pPr>
            <a:lvl2pPr marL="0" indent="457200" algn="ctr">
              <a:lnSpc>
                <a:spcPct val="80000"/>
              </a:lnSpc>
              <a:spcBef>
                <a:spcPts val="0"/>
              </a:spcBef>
              <a:buClrTx/>
              <a:buSzTx/>
              <a:buNone/>
              <a:defRPr sz="25000" b="1" spc="-250">
                <a:solidFill>
                  <a:srgbClr val="000000"/>
                </a:solidFill>
                <a:latin typeface="Helvetica Neue"/>
                <a:ea typeface="Helvetica Neue"/>
                <a:cs typeface="Helvetica Neue"/>
                <a:sym typeface="Helvetica Neue"/>
              </a:defRPr>
            </a:lvl2pPr>
            <a:lvl3pPr marL="0" indent="914400" algn="ctr">
              <a:lnSpc>
                <a:spcPct val="80000"/>
              </a:lnSpc>
              <a:spcBef>
                <a:spcPts val="0"/>
              </a:spcBef>
              <a:buClrTx/>
              <a:buSzTx/>
              <a:buNone/>
              <a:defRPr sz="25000" b="1" spc="-250">
                <a:solidFill>
                  <a:srgbClr val="000000"/>
                </a:solidFill>
                <a:latin typeface="Helvetica Neue"/>
                <a:ea typeface="Helvetica Neue"/>
                <a:cs typeface="Helvetica Neue"/>
                <a:sym typeface="Helvetica Neue"/>
              </a:defRPr>
            </a:lvl3pPr>
            <a:lvl4pPr marL="0" indent="1371600" algn="ctr">
              <a:lnSpc>
                <a:spcPct val="80000"/>
              </a:lnSpc>
              <a:spcBef>
                <a:spcPts val="0"/>
              </a:spcBef>
              <a:buClrTx/>
              <a:buSzTx/>
              <a:buNone/>
              <a:defRPr sz="25000" b="1" spc="-250">
                <a:solidFill>
                  <a:srgbClr val="000000"/>
                </a:solidFill>
                <a:latin typeface="Helvetica Neue"/>
                <a:ea typeface="Helvetica Neue"/>
                <a:cs typeface="Helvetica Neue"/>
                <a:sym typeface="Helvetica Neue"/>
              </a:defRPr>
            </a:lvl4pPr>
            <a:lvl5pPr marL="0" indent="1828800" algn="ctr">
              <a:lnSpc>
                <a:spcPct val="80000"/>
              </a:lnSpc>
              <a:spcBef>
                <a:spcPts val="0"/>
              </a:spcBef>
              <a:buClrTx/>
              <a:buSzTx/>
              <a:buNone/>
              <a:defRPr sz="25000" b="1" spc="-250">
                <a:solidFill>
                  <a:srgbClr val="000000"/>
                </a:solidFill>
                <a:latin typeface="Helvetica Neue"/>
                <a:ea typeface="Helvetica Neue"/>
                <a:cs typeface="Helvetica Neue"/>
                <a:sym typeface="Helvetica Neue"/>
              </a:defRPr>
            </a:lvl5pPr>
          </a:lstStyle>
          <a:p>
            <a:r>
              <a:t>100%</a:t>
            </a:r>
          </a:p>
          <a:p>
            <a:pPr lvl="1"/>
            <a:endParaRPr/>
          </a:p>
          <a:p>
            <a:pPr lvl="2"/>
            <a:endParaRPr/>
          </a:p>
          <a:p>
            <a:pPr lvl="3"/>
            <a:endParaRPr/>
          </a:p>
          <a:p>
            <a:pPr lvl="4"/>
            <a:endParaRPr/>
          </a:p>
        </p:txBody>
      </p:sp>
      <p:sp>
        <p:nvSpPr>
          <p:cNvPr id="105"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defTabSz="825500">
              <a:lnSpc>
                <a:spcPts val="2800"/>
              </a:lnSpc>
              <a:spcBef>
                <a:spcPts val="0"/>
              </a:spcBef>
              <a:buClrTx/>
              <a:buSzTx/>
              <a:buNone/>
              <a:defRPr sz="2600"/>
            </a:lvl1pPr>
          </a:lstStyle>
          <a:p>
            <a:r>
              <a:t>Fact information</a:t>
            </a:r>
          </a:p>
        </p:txBody>
      </p:sp>
      <p:sp>
        <p:nvSpPr>
          <p:cNvPr id="106"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3"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ClrTx/>
              <a:buSzTx/>
              <a:buNone/>
              <a:defRPr b="1">
                <a:solidFill>
                  <a:srgbClr val="891B10"/>
                </a:solidFill>
              </a:defRPr>
            </a:lvl1pPr>
          </a:lstStyle>
          <a:p>
            <a:r>
              <a:t>Attribution</a:t>
            </a:r>
          </a:p>
        </p:txBody>
      </p:sp>
      <p:sp>
        <p:nvSpPr>
          <p:cNvPr id="114"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lnSpc>
                <a:spcPct val="80000"/>
              </a:lnSpc>
              <a:spcBef>
                <a:spcPts val="0"/>
              </a:spcBef>
              <a:buClrTx/>
              <a:buSzTx/>
              <a:buNone/>
              <a:defRPr sz="4200" b="1">
                <a:solidFill>
                  <a:srgbClr val="891B10"/>
                </a:solidFill>
              </a:defRPr>
            </a:lvl1pPr>
            <a:lvl2pPr marL="638923" indent="-12700">
              <a:lnSpc>
                <a:spcPct val="80000"/>
              </a:lnSpc>
              <a:spcBef>
                <a:spcPts val="0"/>
              </a:spcBef>
              <a:buClrTx/>
              <a:buSzTx/>
              <a:buNone/>
              <a:defRPr sz="4200" b="1">
                <a:solidFill>
                  <a:srgbClr val="891B10"/>
                </a:solidFill>
              </a:defRPr>
            </a:lvl2pPr>
            <a:lvl3pPr marL="638923" indent="444500">
              <a:lnSpc>
                <a:spcPct val="80000"/>
              </a:lnSpc>
              <a:spcBef>
                <a:spcPts val="0"/>
              </a:spcBef>
              <a:buClrTx/>
              <a:buSzTx/>
              <a:buNone/>
              <a:defRPr sz="4200" b="1">
                <a:solidFill>
                  <a:srgbClr val="891B10"/>
                </a:solidFill>
              </a:defRPr>
            </a:lvl3pPr>
            <a:lvl4pPr marL="638923" indent="901700">
              <a:lnSpc>
                <a:spcPct val="80000"/>
              </a:lnSpc>
              <a:spcBef>
                <a:spcPts val="0"/>
              </a:spcBef>
              <a:buClrTx/>
              <a:buSzTx/>
              <a:buNone/>
              <a:defRPr sz="4200" b="1">
                <a:solidFill>
                  <a:srgbClr val="891B10"/>
                </a:solidFill>
              </a:defRPr>
            </a:lvl4pPr>
            <a:lvl5pPr marL="638923" indent="1358900">
              <a:lnSpc>
                <a:spcPct val="80000"/>
              </a:lnSpc>
              <a:spcBef>
                <a:spcPts val="0"/>
              </a:spcBef>
              <a:buClrTx/>
              <a:buSzTx/>
              <a:buNone/>
              <a:defRPr sz="4200" b="1">
                <a:solidFill>
                  <a:srgbClr val="891B10"/>
                </a:solidFill>
              </a:defRPr>
            </a:lvl5pPr>
          </a:lstStyle>
          <a:p>
            <a:r>
              <a:t>“Notable Quote”</a:t>
            </a:r>
          </a:p>
          <a:p>
            <a:pPr lvl="1"/>
            <a:endParaRPr/>
          </a:p>
          <a:p>
            <a:pPr lvl="2"/>
            <a:endParaRPr/>
          </a:p>
          <a:p>
            <a:pPr lvl="3"/>
            <a:endParaRPr/>
          </a:p>
          <a:p>
            <a:pPr lvl="4"/>
            <a:endParaRPr/>
          </a:p>
        </p:txBody>
      </p:sp>
      <p:sp>
        <p:nvSpPr>
          <p:cNvPr id="115"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2"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dirty="0"/>
          </a:p>
        </p:txBody>
      </p:sp>
      <p:sp>
        <p:nvSpPr>
          <p:cNvPr id="123"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dirty="0"/>
          </a:p>
        </p:txBody>
      </p:sp>
      <p:sp>
        <p:nvSpPr>
          <p:cNvPr id="124"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dirty="0"/>
          </a:p>
        </p:txBody>
      </p:sp>
      <p:sp>
        <p:nvSpPr>
          <p:cNvPr id="125"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2"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dirty="0"/>
          </a:p>
        </p:txBody>
      </p:sp>
      <p:sp>
        <p:nvSpPr>
          <p:cNvPr id="133"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rPr/>
              <a:t>‹#›</a:t>
            </a:fld>
            <a:endParaRPr dirty="0"/>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0"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p:spTree>
      <p:nvGrpSpPr>
        <p:cNvPr id="1" name=""/>
        <p:cNvGrpSpPr/>
        <p:nvPr/>
      </p:nvGrpSpPr>
      <p:grpSpPr>
        <a:xfrm>
          <a:off x="0" y="0"/>
          <a:ext cx="0" cy="0"/>
          <a:chOff x="0" y="0"/>
          <a:chExt cx="0" cy="0"/>
        </a:xfrm>
      </p:grpSpPr>
      <p:sp>
        <p:nvSpPr>
          <p:cNvPr id="147"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19"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dirty="0"/>
          </a:p>
        </p:txBody>
      </p:sp>
      <p:sp>
        <p:nvSpPr>
          <p:cNvPr id="20" name="Presentation Title"/>
          <p:cNvSpPr txBox="1">
            <a:spLocks noGrp="1"/>
          </p:cNvSpPr>
          <p:nvPr>
            <p:ph type="title" hasCustomPrompt="1"/>
          </p:nvPr>
        </p:nvSpPr>
        <p:spPr>
          <a:xfrm>
            <a:off x="1206500" y="7124700"/>
            <a:ext cx="21971000" cy="4648200"/>
          </a:xfrm>
          <a:prstGeom prst="rect">
            <a:avLst/>
          </a:prstGeom>
        </p:spPr>
        <p:txBody>
          <a:bodyPr anchor="b"/>
          <a:lstStyle>
            <a:lvl1pPr>
              <a:defRPr b="0">
                <a:solidFill>
                  <a:srgbClr val="252525"/>
                </a:solidFill>
              </a:defRPr>
            </a:lvl1pPr>
          </a:lstStyle>
          <a:p>
            <a:r>
              <a:t>Presentation Title</a:t>
            </a:r>
          </a:p>
        </p:txBody>
      </p:sp>
      <p:sp>
        <p:nvSpPr>
          <p:cNvPr id="21"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spcBef>
                <a:spcPts val="0"/>
              </a:spcBef>
              <a:buClrTx/>
              <a:buSzTx/>
              <a:buNone/>
              <a:defRPr sz="1800"/>
            </a:lvl1pPr>
          </a:lstStyle>
          <a:p>
            <a:r>
              <a:t>Author and Date</a:t>
            </a:r>
          </a:p>
        </p:txBody>
      </p:sp>
      <p:sp>
        <p:nvSpPr>
          <p:cNvPr id="22"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ts val="9800"/>
              </a:lnSpc>
              <a:spcBef>
                <a:spcPts val="0"/>
              </a:spcBef>
              <a:buClrTx/>
              <a:buSzTx/>
              <a:buNone/>
              <a:defRPr sz="9600" b="1">
                <a:solidFill>
                  <a:srgbClr val="252525"/>
                </a:solidFill>
              </a:defRPr>
            </a:lvl1pPr>
            <a:lvl2pPr marL="0" indent="457200" defTabSz="825500">
              <a:lnSpc>
                <a:spcPts val="9800"/>
              </a:lnSpc>
              <a:spcBef>
                <a:spcPts val="0"/>
              </a:spcBef>
              <a:buClrTx/>
              <a:buSzTx/>
              <a:buNone/>
              <a:defRPr sz="9600" b="1">
                <a:solidFill>
                  <a:srgbClr val="252525"/>
                </a:solidFill>
              </a:defRPr>
            </a:lvl2pPr>
            <a:lvl3pPr marL="0" indent="914400" defTabSz="825500">
              <a:lnSpc>
                <a:spcPts val="9800"/>
              </a:lnSpc>
              <a:spcBef>
                <a:spcPts val="0"/>
              </a:spcBef>
              <a:buClrTx/>
              <a:buSzTx/>
              <a:buNone/>
              <a:defRPr sz="9600" b="1">
                <a:solidFill>
                  <a:srgbClr val="252525"/>
                </a:solidFill>
              </a:defRPr>
            </a:lvl3pPr>
            <a:lvl4pPr marL="0" indent="1371600" defTabSz="825500">
              <a:lnSpc>
                <a:spcPts val="9800"/>
              </a:lnSpc>
              <a:spcBef>
                <a:spcPts val="0"/>
              </a:spcBef>
              <a:buClrTx/>
              <a:buSzTx/>
              <a:buNone/>
              <a:defRPr sz="9600" b="1">
                <a:solidFill>
                  <a:srgbClr val="252525"/>
                </a:solidFill>
              </a:defRPr>
            </a:lvl4pPr>
            <a:lvl5pPr marL="0" indent="1828800" defTabSz="825500">
              <a:lnSpc>
                <a:spcPts val="9800"/>
              </a:lnSpc>
              <a:spcBef>
                <a:spcPts val="0"/>
              </a:spcBef>
              <a:buClrTx/>
              <a:buSzTx/>
              <a:buNone/>
              <a:defRPr sz="9600" b="1">
                <a:solidFill>
                  <a:srgbClr val="252525"/>
                </a:solidFill>
              </a:defRPr>
            </a:lvl5pPr>
          </a:lstStyle>
          <a:p>
            <a:r>
              <a:t>Presentation Subtitle</a:t>
            </a:r>
          </a:p>
          <a:p>
            <a:pPr lvl="1"/>
            <a:endParaRPr/>
          </a:p>
          <a:p>
            <a:pPr lvl="2"/>
            <a:endParaRPr/>
          </a:p>
          <a:p>
            <a:pPr lvl="3"/>
            <a:endParaRPr/>
          </a:p>
          <a:p>
            <a:pPr lvl="4"/>
            <a:endParaRP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0"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dirty="0"/>
          </a:p>
        </p:txBody>
      </p:sp>
      <p:sp>
        <p:nvSpPr>
          <p:cNvPr id="31"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2"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ts val="9800"/>
              </a:lnSpc>
              <a:spcBef>
                <a:spcPts val="0"/>
              </a:spcBef>
              <a:buClrTx/>
              <a:buSzTx/>
              <a:buNone/>
              <a:defRPr sz="9600" b="1">
                <a:solidFill>
                  <a:srgbClr val="252525"/>
                </a:solidFill>
              </a:defRPr>
            </a:lvl1pPr>
            <a:lvl2pPr marL="0" indent="457200" defTabSz="825500">
              <a:lnSpc>
                <a:spcPts val="9800"/>
              </a:lnSpc>
              <a:spcBef>
                <a:spcPts val="0"/>
              </a:spcBef>
              <a:buClrTx/>
              <a:buSzTx/>
              <a:buNone/>
              <a:defRPr sz="9600" b="1">
                <a:solidFill>
                  <a:srgbClr val="252525"/>
                </a:solidFill>
              </a:defRPr>
            </a:lvl2pPr>
            <a:lvl3pPr marL="0" indent="914400" defTabSz="825500">
              <a:lnSpc>
                <a:spcPts val="9800"/>
              </a:lnSpc>
              <a:spcBef>
                <a:spcPts val="0"/>
              </a:spcBef>
              <a:buClrTx/>
              <a:buSzTx/>
              <a:buNone/>
              <a:defRPr sz="9600" b="1">
                <a:solidFill>
                  <a:srgbClr val="252525"/>
                </a:solidFill>
              </a:defRPr>
            </a:lvl3pPr>
            <a:lvl4pPr marL="0" indent="1371600" defTabSz="825500">
              <a:lnSpc>
                <a:spcPts val="9800"/>
              </a:lnSpc>
              <a:spcBef>
                <a:spcPts val="0"/>
              </a:spcBef>
              <a:buClrTx/>
              <a:buSzTx/>
              <a:buNone/>
              <a:defRPr sz="9600" b="1">
                <a:solidFill>
                  <a:srgbClr val="252525"/>
                </a:solidFill>
              </a:defRPr>
            </a:lvl4pPr>
            <a:lvl5pPr marL="0" indent="1828800" defTabSz="825500">
              <a:lnSpc>
                <a:spcPts val="9800"/>
              </a:lnSpc>
              <a:spcBef>
                <a:spcPts val="0"/>
              </a:spcBef>
              <a:buClrTx/>
              <a:buSzTx/>
              <a:buNone/>
              <a:defRPr sz="9600" b="1">
                <a:solidFill>
                  <a:srgbClr val="252525"/>
                </a:solidFill>
              </a:defRPr>
            </a:lvl5pPr>
          </a:lstStyle>
          <a:p>
            <a:r>
              <a:t>Slide Subtitle</a:t>
            </a:r>
          </a:p>
          <a:p>
            <a:pPr lvl="1"/>
            <a:endParaRPr/>
          </a:p>
          <a:p>
            <a:pPr lvl="2"/>
            <a:endParaRPr/>
          </a:p>
          <a:p>
            <a:pPr lvl="3"/>
            <a:endParaRPr/>
          </a:p>
          <a:p>
            <a:pPr lvl="4"/>
            <a:endParaRPr/>
          </a:p>
        </p:txBody>
      </p:sp>
      <p:sp>
        <p:nvSpPr>
          <p:cNvPr id="33"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0" name="Slide Title"/>
          <p:cNvSpPr txBox="1">
            <a:spLocks noGrp="1"/>
          </p:cNvSpPr>
          <p:nvPr>
            <p:ph type="title" hasCustomPrompt="1"/>
          </p:nvPr>
        </p:nvSpPr>
        <p:spPr>
          <a:prstGeom prst="rect">
            <a:avLst/>
          </a:prstGeom>
        </p:spPr>
        <p:txBody>
          <a:bodyPr/>
          <a:lstStyle/>
          <a:p>
            <a:r>
              <a:t>Slide Title</a:t>
            </a:r>
          </a:p>
        </p:txBody>
      </p:sp>
      <p:sp>
        <p:nvSpPr>
          <p:cNvPr id="41"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536575">
              <a:lnSpc>
                <a:spcPts val="6300"/>
              </a:lnSpc>
              <a:spcBef>
                <a:spcPts val="0"/>
              </a:spcBef>
              <a:buClrTx/>
              <a:buSzTx/>
              <a:buNone/>
              <a:defRPr sz="6240" b="1">
                <a:solidFill>
                  <a:srgbClr val="252525"/>
                </a:solidFill>
              </a:defRPr>
            </a:lvl1pPr>
          </a:lstStyle>
          <a:p>
            <a:r>
              <a:t>Slide Subtitle</a:t>
            </a:r>
          </a:p>
        </p:txBody>
      </p:sp>
      <p:sp>
        <p:nvSpPr>
          <p:cNvPr id="42"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0"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58"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536575">
              <a:lnSpc>
                <a:spcPts val="6300"/>
              </a:lnSpc>
              <a:spcBef>
                <a:spcPts val="0"/>
              </a:spcBef>
              <a:buClrTx/>
              <a:buSzTx/>
              <a:buNone/>
              <a:defRPr sz="6240" b="1">
                <a:solidFill>
                  <a:srgbClr val="252525"/>
                </a:solidFill>
              </a:defRPr>
            </a:lvl1pPr>
          </a:lstStyle>
          <a:p>
            <a:r>
              <a:t>Slide Subtitle</a:t>
            </a:r>
          </a:p>
        </p:txBody>
      </p:sp>
      <p:sp>
        <p:nvSpPr>
          <p:cNvPr id="59"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0"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dirty="0"/>
          </a:p>
        </p:txBody>
      </p:sp>
      <p:sp>
        <p:nvSpPr>
          <p:cNvPr id="61"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69" name="Section Title"/>
          <p:cNvSpPr txBox="1">
            <a:spLocks noGrp="1"/>
          </p:cNvSpPr>
          <p:nvPr>
            <p:ph type="title" hasCustomPrompt="1"/>
          </p:nvPr>
        </p:nvSpPr>
        <p:spPr>
          <a:xfrm>
            <a:off x="1206496" y="4533900"/>
            <a:ext cx="21971004" cy="4648200"/>
          </a:xfrm>
          <a:prstGeom prst="rect">
            <a:avLst/>
          </a:prstGeom>
        </p:spPr>
        <p:txBody>
          <a:bodyPr anchor="ctr"/>
          <a:lstStyle>
            <a:lvl1pPr>
              <a:lnSpc>
                <a:spcPct val="80000"/>
              </a:lnSpc>
              <a:defRPr sz="11600" b="0" spc="-232">
                <a:solidFill>
                  <a:srgbClr val="000000"/>
                </a:solidFill>
                <a:latin typeface="Helvetica Neue Medium"/>
                <a:ea typeface="Helvetica Neue Medium"/>
                <a:cs typeface="Helvetica Neue Medium"/>
                <a:sym typeface="Helvetica Neue Medium"/>
              </a:defRPr>
            </a:lvl1pPr>
          </a:lstStyle>
          <a:p>
            <a:r>
              <a:t>Section Title</a:t>
            </a:r>
          </a:p>
        </p:txBody>
      </p:sp>
      <p:sp>
        <p:nvSpPr>
          <p:cNvPr id="70"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7"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78"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536575">
              <a:lnSpc>
                <a:spcPts val="6300"/>
              </a:lnSpc>
              <a:spcBef>
                <a:spcPts val="0"/>
              </a:spcBef>
              <a:buClrTx/>
              <a:buSzTx/>
              <a:buNone/>
              <a:defRPr sz="6240" b="1">
                <a:solidFill>
                  <a:srgbClr val="252525"/>
                </a:solidFill>
              </a:defRPr>
            </a:lvl1pPr>
          </a:lstStyle>
          <a:p>
            <a:r>
              <a:t>Slide Subtitle</a:t>
            </a:r>
          </a:p>
        </p:txBody>
      </p:sp>
      <p:sp>
        <p:nvSpPr>
          <p:cNvPr id="79"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6"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7"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536575">
              <a:lnSpc>
                <a:spcPts val="6300"/>
              </a:lnSpc>
              <a:spcBef>
                <a:spcPts val="0"/>
              </a:spcBef>
              <a:buClrTx/>
              <a:buSzTx/>
              <a:buNone/>
              <a:defRPr sz="6240" b="1">
                <a:solidFill>
                  <a:srgbClr val="252525"/>
                </a:solidFill>
              </a:defRPr>
            </a:lvl1pPr>
          </a:lstStyle>
          <a:p>
            <a:r>
              <a:t>Agenda Subtitle</a:t>
            </a:r>
          </a:p>
        </p:txBody>
      </p:sp>
      <p:sp>
        <p:nvSpPr>
          <p:cNvPr id="88" name="Body Level One…"/>
          <p:cNvSpPr txBox="1">
            <a:spLocks noGrp="1"/>
          </p:cNvSpPr>
          <p:nvPr>
            <p:ph type="body" idx="1" hasCustomPrompt="1"/>
          </p:nvPr>
        </p:nvSpPr>
        <p:spPr>
          <a:prstGeom prst="rect">
            <a:avLst/>
          </a:prstGeom>
        </p:spPr>
        <p:txBody>
          <a:bodyPr/>
          <a:lstStyle>
            <a:lvl1pPr marL="0" indent="0" algn="ctr" defTabSz="825500">
              <a:lnSpc>
                <a:spcPct val="30000"/>
              </a:lnSpc>
              <a:spcBef>
                <a:spcPts val="1800"/>
              </a:spcBef>
              <a:buClrTx/>
              <a:buSzTx/>
              <a:buNone/>
              <a:defRPr sz="2800" b="1" spc="-28">
                <a:solidFill>
                  <a:srgbClr val="FFFFFD"/>
                </a:solidFill>
              </a:defRPr>
            </a:lvl1pPr>
            <a:lvl2pPr marL="0" indent="457200" algn="ctr" defTabSz="825500">
              <a:lnSpc>
                <a:spcPct val="30000"/>
              </a:lnSpc>
              <a:spcBef>
                <a:spcPts val="1800"/>
              </a:spcBef>
              <a:buClrTx/>
              <a:buSzTx/>
              <a:buNone/>
              <a:defRPr sz="2800" b="1" spc="-28">
                <a:solidFill>
                  <a:srgbClr val="FFFFFD"/>
                </a:solidFill>
              </a:defRPr>
            </a:lvl2pPr>
            <a:lvl3pPr marL="0" indent="914400" algn="ctr" defTabSz="825500">
              <a:lnSpc>
                <a:spcPct val="30000"/>
              </a:lnSpc>
              <a:spcBef>
                <a:spcPts val="1800"/>
              </a:spcBef>
              <a:buClrTx/>
              <a:buSzTx/>
              <a:buNone/>
              <a:defRPr sz="2800" b="1" spc="-28">
                <a:solidFill>
                  <a:srgbClr val="FFFFFD"/>
                </a:solidFill>
              </a:defRPr>
            </a:lvl3pPr>
            <a:lvl4pPr marL="0" indent="1371600" algn="ctr" defTabSz="825500">
              <a:lnSpc>
                <a:spcPct val="30000"/>
              </a:lnSpc>
              <a:spcBef>
                <a:spcPts val="1800"/>
              </a:spcBef>
              <a:buClrTx/>
              <a:buSzTx/>
              <a:buNone/>
              <a:defRPr sz="2800" b="1" spc="-28">
                <a:solidFill>
                  <a:srgbClr val="FFFFFD"/>
                </a:solidFill>
              </a:defRPr>
            </a:lvl4pPr>
            <a:lvl5pPr marL="0" indent="1828800" algn="ctr" defTabSz="825500">
              <a:lnSpc>
                <a:spcPct val="30000"/>
              </a:lnSpc>
              <a:spcBef>
                <a:spcPts val="1800"/>
              </a:spcBef>
              <a:buClrTx/>
              <a:buSzTx/>
              <a:buNone/>
              <a:defRPr sz="2800" b="1" spc="-28">
                <a:solidFill>
                  <a:srgbClr val="FFFFFD"/>
                </a:solidFill>
              </a:defRPr>
            </a:lvl5pPr>
          </a:lstStyle>
          <a:p>
            <a:r>
              <a:t>Agenda Topics</a:t>
            </a:r>
          </a:p>
          <a:p>
            <a:pPr lvl="1"/>
            <a:endParaRPr/>
          </a:p>
          <a:p>
            <a:pPr lvl="2"/>
            <a:endParaRPr/>
          </a:p>
          <a:p>
            <a:pPr lvl="3"/>
            <a:endParaRPr/>
          </a:p>
          <a:p>
            <a:pPr lvl="4"/>
            <a:endParaRPr/>
          </a:p>
        </p:txBody>
      </p:sp>
      <p:sp>
        <p:nvSpPr>
          <p:cNvPr id="89" name="Slide Number"/>
          <p:cNvSpPr txBox="1">
            <a:spLocks noGrp="1"/>
          </p:cNvSpPr>
          <p:nvPr>
            <p:ph type="sldNum" sz="quarter" idx="2"/>
          </p:nvPr>
        </p:nvSpPr>
        <p:spPr>
          <a:prstGeom prst="rect">
            <a:avLst/>
          </a:prstGeom>
        </p:spPr>
        <p:txBody>
          <a:bodyPr/>
          <a:lstStyle/>
          <a:p>
            <a:fld id="{86CB4B4D-7CA3-9044-876B-883B54F8677D}" type="slidenum">
              <a:rPr/>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algn="ctr" defTabSz="584200">
              <a:lnSpc>
                <a:spcPct val="100000"/>
              </a:lnSpc>
              <a:defRPr sz="1800" i="0">
                <a:solidFill>
                  <a:srgbClr val="000000"/>
                </a:solidFill>
                <a:latin typeface="Helvetica Neue"/>
                <a:ea typeface="Helvetica Neue"/>
                <a:cs typeface="Helvetica Neue"/>
                <a:sym typeface="Helvetica Neue"/>
              </a:defRPr>
            </a:lvl1pPr>
          </a:lstStyle>
          <a:p>
            <a:fld id="{86CB4B4D-7CA3-9044-876B-883B54F8677D}" type="slidenum">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1pPr>
      <a:lvl2pPr marL="0" marR="0" indent="4572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2pPr>
      <a:lvl3pPr marL="0" marR="0" indent="9144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3pPr>
      <a:lvl4pPr marL="0" marR="0" indent="13716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4pPr>
      <a:lvl5pPr marL="0" marR="0" indent="18288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5pPr>
      <a:lvl6pPr marL="0" marR="0" indent="22860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6pPr>
      <a:lvl7pPr marL="0" marR="0" indent="27432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7pPr>
      <a:lvl8pPr marL="0" marR="0" indent="32004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8pPr>
      <a:lvl9pPr marL="0" marR="0" indent="3657600" algn="l" defTabSz="2438338" rtl="0" latinLnBrk="0">
        <a:lnSpc>
          <a:spcPts val="6100"/>
        </a:lnSpc>
        <a:spcBef>
          <a:spcPts val="0"/>
        </a:spcBef>
        <a:spcAft>
          <a:spcPts val="0"/>
        </a:spcAft>
        <a:buClrTx/>
        <a:buSzTx/>
        <a:buFontTx/>
        <a:buNone/>
        <a:tabLst/>
        <a:defRPr sz="6000" b="1" i="0" u="none" strike="noStrike" cap="none" spc="0" baseline="0">
          <a:solidFill>
            <a:srgbClr val="891B10"/>
          </a:solidFill>
          <a:uFillTx/>
          <a:latin typeface="+mn-lt"/>
          <a:ea typeface="+mn-ea"/>
          <a:cs typeface="+mn-cs"/>
          <a:sym typeface="Calibri"/>
        </a:defRPr>
      </a:lvl9pPr>
    </p:titleStyle>
    <p:bodyStyle>
      <a:lvl1pPr marL="406400" marR="0" indent="-406400" algn="l" defTabSz="2438338" rtl="0" latinLnBrk="0">
        <a:lnSpc>
          <a:spcPct val="90000"/>
        </a:lnSpc>
        <a:spcBef>
          <a:spcPts val="4500"/>
        </a:spcBef>
        <a:spcAft>
          <a:spcPts val="0"/>
        </a:spcAft>
        <a:buClr>
          <a:srgbClr val="7E2519"/>
        </a:buClr>
        <a:buSzPct val="130000"/>
        <a:buFontTx/>
        <a:buChar char="•"/>
        <a:tabLst/>
        <a:defRPr sz="3200" b="0" i="0" u="none" strike="noStrike" cap="none" spc="0" baseline="0">
          <a:solidFill>
            <a:srgbClr val="393634"/>
          </a:solidFill>
          <a:uFillTx/>
          <a:latin typeface="+mn-lt"/>
          <a:ea typeface="+mn-ea"/>
          <a:cs typeface="+mn-cs"/>
          <a:sym typeface="Calibri"/>
        </a:defRPr>
      </a:lvl1pPr>
      <a:lvl2pPr marL="1016000" marR="0" indent="-406400" algn="l" defTabSz="2438338" rtl="0" latinLnBrk="0">
        <a:lnSpc>
          <a:spcPct val="90000"/>
        </a:lnSpc>
        <a:spcBef>
          <a:spcPts val="4500"/>
        </a:spcBef>
        <a:spcAft>
          <a:spcPts val="0"/>
        </a:spcAft>
        <a:buClr>
          <a:srgbClr val="7E2519"/>
        </a:buClr>
        <a:buSzPct val="120000"/>
        <a:buFontTx/>
        <a:buChar char="•"/>
        <a:tabLst/>
        <a:defRPr sz="3200" b="0" i="0" u="none" strike="noStrike" cap="none" spc="0" baseline="0">
          <a:solidFill>
            <a:srgbClr val="393634"/>
          </a:solidFill>
          <a:uFillTx/>
          <a:latin typeface="+mn-lt"/>
          <a:ea typeface="+mn-ea"/>
          <a:cs typeface="+mn-cs"/>
          <a:sym typeface="Calibri"/>
        </a:defRPr>
      </a:lvl2pPr>
      <a:lvl3pPr marL="16256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3pPr>
      <a:lvl4pPr marL="22352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4pPr>
      <a:lvl5pPr marL="28448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5pPr>
      <a:lvl6pPr marL="34544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6pPr>
      <a:lvl7pPr marL="40640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7pPr>
      <a:lvl8pPr marL="46736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8pPr>
      <a:lvl9pPr marL="5283200" marR="0" indent="-406400" algn="l" defTabSz="2438338" rtl="0" latinLnBrk="0">
        <a:lnSpc>
          <a:spcPct val="90000"/>
        </a:lnSpc>
        <a:spcBef>
          <a:spcPts val="4500"/>
        </a:spcBef>
        <a:spcAft>
          <a:spcPts val="0"/>
        </a:spcAft>
        <a:buClr>
          <a:srgbClr val="7E2519"/>
        </a:buClr>
        <a:buSzPct val="123000"/>
        <a:buFontTx/>
        <a:buChar char="•"/>
        <a:tabLst/>
        <a:defRPr sz="3200" b="0" i="0" u="none" strike="noStrike" cap="none" spc="0" baseline="0">
          <a:solidFill>
            <a:srgbClr val="393634"/>
          </a:solidFill>
          <a:uFillTx/>
          <a:latin typeface="+mn-lt"/>
          <a:ea typeface="+mn-ea"/>
          <a:cs typeface="+mn-cs"/>
          <a:sym typeface="Calibri"/>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png"/><Relationship Id="rId17" Type="http://schemas.openxmlformats.org/officeDocument/2006/relationships/image" Target="../media/image33.png"/><Relationship Id="rId2" Type="http://schemas.openxmlformats.org/officeDocument/2006/relationships/image" Target="../media/image18.png"/><Relationship Id="rId16" Type="http://schemas.openxmlformats.org/officeDocument/2006/relationships/image" Target="../media/image32.png"/><Relationship Id="rId1" Type="http://schemas.openxmlformats.org/officeDocument/2006/relationships/slideLayout" Target="../slideLayouts/slideLayout1.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5" Type="http://schemas.openxmlformats.org/officeDocument/2006/relationships/image" Target="../media/image3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 Id="rId14" Type="http://schemas.openxmlformats.org/officeDocument/2006/relationships/image" Target="../media/image30.png"/></Relationships>
</file>

<file path=ppt/slides/_rels/slide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xml"/><Relationship Id="rId5" Type="http://schemas.openxmlformats.org/officeDocument/2006/relationships/hyperlink" Target="https://hemostasisconnect.cor2ed.com/program/micro-e-learning-how-to-care-for-vwd" TargetMode="External"/><Relationship Id="rId4" Type="http://schemas.openxmlformats.org/officeDocument/2006/relationships/hyperlink" Target="http://hemostasisconnect.cor2ed.com/program/micro-e-learning-how-to-screen-vw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1.xml"/><Relationship Id="rId5" Type="http://schemas.openxmlformats.org/officeDocument/2006/relationships/image" Target="../media/image39.png"/><Relationship Id="rId4" Type="http://schemas.openxmlformats.org/officeDocument/2006/relationships/image" Target="../media/image3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6" name="Image" descr="Image"/>
          <p:cNvPicPr>
            <a:picLocks noChangeAspect="1"/>
          </p:cNvPicPr>
          <p:nvPr/>
        </p:nvPicPr>
        <p:blipFill>
          <a:blip r:embed="rId2">
            <a:extLst>
              <a:ext uri="{28A0092B-C50C-407E-A947-70E740481C1C}">
                <a14:useLocalDpi xmlns:a14="http://schemas.microsoft.com/office/drawing/2010/main"/>
              </a:ext>
            </a:extLst>
          </a:blip>
          <a:srcRect/>
          <a:stretch>
            <a:fillRect/>
          </a:stretch>
        </p:blipFill>
        <p:spPr>
          <a:xfrm>
            <a:off x="12895262" y="-1292314"/>
            <a:ext cx="7043458" cy="13102420"/>
          </a:xfrm>
          <a:prstGeom prst="rect">
            <a:avLst/>
          </a:prstGeom>
          <a:ln w="12700">
            <a:miter lim="400000"/>
          </a:ln>
        </p:spPr>
      </p:pic>
      <p:sp>
        <p:nvSpPr>
          <p:cNvPr id="157" name="Module 1"/>
          <p:cNvSpPr txBox="1"/>
          <p:nvPr/>
        </p:nvSpPr>
        <p:spPr>
          <a:xfrm>
            <a:off x="875506" y="3190677"/>
            <a:ext cx="3137001" cy="91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6100"/>
              </a:lnSpc>
              <a:defRPr sz="6000" b="1" i="0">
                <a:solidFill>
                  <a:srgbClr val="891B10"/>
                </a:solidFill>
              </a:defRPr>
            </a:lvl1pPr>
          </a:lstStyle>
          <a:p>
            <a:r>
              <a:rPr dirty="0"/>
              <a:t>Module 1</a:t>
            </a:r>
          </a:p>
        </p:txBody>
      </p:sp>
      <p:sp>
        <p:nvSpPr>
          <p:cNvPr id="158" name="When to  consider von Willebrand disease?"/>
          <p:cNvSpPr txBox="1"/>
          <p:nvPr/>
        </p:nvSpPr>
        <p:spPr>
          <a:xfrm>
            <a:off x="882254" y="5055120"/>
            <a:ext cx="10474553" cy="38912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825500">
              <a:lnSpc>
                <a:spcPts val="9800"/>
              </a:lnSpc>
              <a:defRPr sz="9600" b="1" i="0">
                <a:solidFill>
                  <a:srgbClr val="252525"/>
                </a:solidFill>
              </a:defRPr>
            </a:pPr>
            <a:r>
              <a:rPr dirty="0"/>
              <a:t>When to </a:t>
            </a:r>
            <a:br>
              <a:rPr dirty="0"/>
            </a:br>
            <a:r>
              <a:rPr dirty="0"/>
              <a:t>consider von Willebrand disease?</a:t>
            </a:r>
          </a:p>
        </p:txBody>
      </p:sp>
      <p:sp>
        <p:nvSpPr>
          <p:cNvPr id="159" name="May 2022"/>
          <p:cNvSpPr txBox="1"/>
          <p:nvPr/>
        </p:nvSpPr>
        <p:spPr>
          <a:xfrm>
            <a:off x="917775" y="10276328"/>
            <a:ext cx="1748633" cy="8991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i="0"/>
            </a:lvl1pPr>
          </a:lstStyle>
          <a:p>
            <a:r>
              <a:rPr dirty="0"/>
              <a:t>May 2022</a:t>
            </a:r>
          </a:p>
        </p:txBody>
      </p:sp>
      <p:sp>
        <p:nvSpPr>
          <p:cNvPr id="160" name="The programme is supported by an independent educational grant from Takeda.…"/>
          <p:cNvSpPr txBox="1"/>
          <p:nvPr/>
        </p:nvSpPr>
        <p:spPr>
          <a:xfrm>
            <a:off x="917775" y="11312756"/>
            <a:ext cx="10821617" cy="11798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defTabSz="825500">
              <a:lnSpc>
                <a:spcPts val="2800"/>
              </a:lnSpc>
              <a:defRPr sz="2600" i="0"/>
            </a:pPr>
            <a:r>
              <a:rPr dirty="0"/>
              <a:t>The programme is supported by an independent educational grant from Takeda.</a:t>
            </a:r>
          </a:p>
          <a:p>
            <a:pPr algn="l" defTabSz="825500">
              <a:lnSpc>
                <a:spcPts val="2800"/>
              </a:lnSpc>
              <a:defRPr sz="2600" i="0"/>
            </a:pPr>
            <a:r>
              <a:rPr dirty="0"/>
              <a:t>The programme is therefore independent; the content is not influenced by the</a:t>
            </a:r>
          </a:p>
          <a:p>
            <a:pPr algn="l" defTabSz="825500">
              <a:lnSpc>
                <a:spcPts val="2800"/>
              </a:lnSpc>
              <a:defRPr sz="2600" i="0"/>
            </a:pPr>
            <a:r>
              <a:rPr dirty="0"/>
              <a:t>supporter and is under the sole responsibility of the experts.</a:t>
            </a:r>
          </a:p>
        </p:txBody>
      </p:sp>
      <p:sp>
        <p:nvSpPr>
          <p:cNvPr id="161" name="VON WILLEBRAND DISEASE"/>
          <p:cNvSpPr txBox="1"/>
          <p:nvPr/>
        </p:nvSpPr>
        <p:spPr>
          <a:xfrm>
            <a:off x="868048" y="2372321"/>
            <a:ext cx="8566027" cy="91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ts val="6100"/>
              </a:lnSpc>
              <a:defRPr sz="6000" i="0">
                <a:solidFill>
                  <a:srgbClr val="252525"/>
                </a:solidFill>
              </a:defRPr>
            </a:pPr>
            <a:r>
              <a:rPr dirty="0"/>
              <a:t>VON WILLEBRAND DISEASE</a:t>
            </a:r>
            <a:r>
              <a:rPr sz="1200" dirty="0">
                <a:solidFill>
                  <a:srgbClr val="000000"/>
                </a:solidFill>
                <a:latin typeface="Times Roman"/>
                <a:ea typeface="Times Roman"/>
                <a:cs typeface="Times Roman"/>
                <a:sym typeface="Times Roman"/>
              </a:rPr>
              <a:t> </a:t>
            </a:r>
          </a:p>
        </p:txBody>
      </p:sp>
      <p:sp>
        <p:nvSpPr>
          <p:cNvPr id="162" name="CME credit available…"/>
          <p:cNvSpPr txBox="1"/>
          <p:nvPr/>
        </p:nvSpPr>
        <p:spPr>
          <a:xfrm>
            <a:off x="18034011" y="10932090"/>
            <a:ext cx="5424488" cy="980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dirty="0"/>
              <a:t>CME credit available</a:t>
            </a:r>
          </a:p>
          <a:p>
            <a:r>
              <a:rPr dirty="0"/>
              <a:t>Visit programme home page on:</a:t>
            </a:r>
          </a:p>
        </p:txBody>
      </p:sp>
      <p:pic>
        <p:nvPicPr>
          <p:cNvPr id="163" name="Image" descr="Image"/>
          <p:cNvPicPr>
            <a:picLocks noChangeAspect="1"/>
          </p:cNvPicPr>
          <p:nvPr/>
        </p:nvPicPr>
        <p:blipFill>
          <a:blip r:embed="rId3"/>
          <a:stretch>
            <a:fillRect/>
          </a:stretch>
        </p:blipFill>
        <p:spPr>
          <a:xfrm>
            <a:off x="20474875" y="12060055"/>
            <a:ext cx="3012175" cy="68181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7" name="Image" descr="Image"/>
          <p:cNvPicPr>
            <a:picLocks noChangeAspect="1"/>
          </p:cNvPicPr>
          <p:nvPr/>
        </p:nvPicPr>
        <p:blipFill>
          <a:blip r:embed="rId2">
            <a:extLst>
              <a:ext uri="{28A0092B-C50C-407E-A947-70E740481C1C}">
                <a14:useLocalDpi xmlns:a14="http://schemas.microsoft.com/office/drawing/2010/main"/>
              </a:ext>
            </a:extLst>
          </a:blip>
          <a:srcRect/>
          <a:stretch>
            <a:fillRect/>
          </a:stretch>
        </p:blipFill>
        <p:spPr>
          <a:xfrm>
            <a:off x="16816297" y="2366367"/>
            <a:ext cx="5158193" cy="9389476"/>
          </a:xfrm>
          <a:prstGeom prst="rect">
            <a:avLst/>
          </a:prstGeom>
          <a:ln w="12700">
            <a:miter lim="400000"/>
          </a:ln>
        </p:spPr>
      </p:pic>
      <p:sp>
        <p:nvSpPr>
          <p:cNvPr id="408" name="Next steps"/>
          <p:cNvSpPr txBox="1"/>
          <p:nvPr/>
        </p:nvSpPr>
        <p:spPr>
          <a:xfrm>
            <a:off x="814873" y="786956"/>
            <a:ext cx="3417541" cy="91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6100"/>
              </a:lnSpc>
              <a:defRPr sz="6000" b="1" i="0">
                <a:solidFill>
                  <a:srgbClr val="891B10"/>
                </a:solidFill>
              </a:defRPr>
            </a:lvl1pPr>
          </a:lstStyle>
          <a:p>
            <a:pPr>
              <a:defRPr b="0">
                <a:solidFill>
                  <a:srgbClr val="252525"/>
                </a:solidFill>
              </a:defRPr>
            </a:pPr>
            <a:r>
              <a:rPr b="1" dirty="0">
                <a:solidFill>
                  <a:srgbClr val="891B10"/>
                </a:solidFill>
              </a:rPr>
              <a:t>Next steps</a:t>
            </a:r>
          </a:p>
        </p:txBody>
      </p:sp>
      <p:sp>
        <p:nvSpPr>
          <p:cNvPr id="409" name="Please now proceed to the assessment quiz in the e-learning to test your knowledge."/>
          <p:cNvSpPr txBox="1"/>
          <p:nvPr/>
        </p:nvSpPr>
        <p:spPr>
          <a:xfrm>
            <a:off x="1335781" y="2582624"/>
            <a:ext cx="11894223" cy="797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2600"/>
              </a:lnSpc>
              <a:spcBef>
                <a:spcPts val="800"/>
              </a:spcBef>
              <a:defRPr i="0"/>
            </a:pPr>
            <a:r>
              <a:rPr dirty="0"/>
              <a:t>Please now proceed to the </a:t>
            </a:r>
            <a:r>
              <a:rPr b="1" dirty="0">
                <a:solidFill>
                  <a:srgbClr val="891B10"/>
                </a:solidFill>
              </a:rPr>
              <a:t>assessment quiz</a:t>
            </a:r>
            <a:r>
              <a:rPr dirty="0"/>
              <a:t> in the e-learning to test your knowledge.</a:t>
            </a:r>
          </a:p>
        </p:txBody>
      </p:sp>
      <p:pic>
        <p:nvPicPr>
          <p:cNvPr id="410" name="Image" descr="Image"/>
          <p:cNvPicPr>
            <a:picLocks noChangeAspect="1"/>
          </p:cNvPicPr>
          <p:nvPr/>
        </p:nvPicPr>
        <p:blipFill>
          <a:blip r:embed="rId3"/>
          <a:stretch>
            <a:fillRect/>
          </a:stretch>
        </p:blipFill>
        <p:spPr>
          <a:xfrm>
            <a:off x="864223" y="9374773"/>
            <a:ext cx="13607155" cy="1599401"/>
          </a:xfrm>
          <a:prstGeom prst="rect">
            <a:avLst/>
          </a:prstGeom>
          <a:ln w="12700">
            <a:miter lim="400000"/>
          </a:ln>
        </p:spPr>
      </p:pic>
      <p:sp>
        <p:nvSpPr>
          <p:cNvPr id="411" name="Note: you will be able to claim your CME credit after passing at least 2 of the 3 modules"/>
          <p:cNvSpPr txBox="1"/>
          <p:nvPr/>
        </p:nvSpPr>
        <p:spPr>
          <a:xfrm>
            <a:off x="1255348" y="9652933"/>
            <a:ext cx="10516745" cy="10430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110000"/>
              </a:lnSpc>
              <a:spcBef>
                <a:spcPts val="800"/>
              </a:spcBef>
              <a:defRPr b="1" i="0">
                <a:solidFill>
                  <a:srgbClr val="FFFFFD"/>
                </a:solidFill>
              </a:defRPr>
            </a:lvl1pPr>
          </a:lstStyle>
          <a:p>
            <a:r>
              <a:rPr dirty="0"/>
              <a:t>Note: you will be able to claim your CME credit after passing at least 2 of the 3 modules</a:t>
            </a:r>
          </a:p>
        </p:txBody>
      </p:sp>
      <p:sp>
        <p:nvSpPr>
          <p:cNvPr id="412" name="CME credit available…"/>
          <p:cNvSpPr txBox="1"/>
          <p:nvPr/>
        </p:nvSpPr>
        <p:spPr>
          <a:xfrm>
            <a:off x="17677837" y="10577909"/>
            <a:ext cx="5752857" cy="980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r>
              <a:rPr dirty="0"/>
              <a:t>CME credit available</a:t>
            </a:r>
          </a:p>
          <a:p>
            <a:r>
              <a:rPr dirty="0"/>
              <a:t>Visit programme home page on:</a:t>
            </a:r>
          </a:p>
        </p:txBody>
      </p:sp>
      <p:pic>
        <p:nvPicPr>
          <p:cNvPr id="413" name="Image" descr="Image"/>
          <p:cNvPicPr>
            <a:picLocks noChangeAspect="1"/>
          </p:cNvPicPr>
          <p:nvPr/>
        </p:nvPicPr>
        <p:blipFill>
          <a:blip r:embed="rId4"/>
          <a:stretch>
            <a:fillRect/>
          </a:stretch>
        </p:blipFill>
        <p:spPr>
          <a:xfrm>
            <a:off x="20469145" y="11711395"/>
            <a:ext cx="3012175" cy="681810"/>
          </a:xfrm>
          <a:prstGeom prst="rect">
            <a:avLst/>
          </a:prstGeom>
          <a:ln w="12700">
            <a:miter lim="400000"/>
          </a:ln>
        </p:spPr>
      </p:pic>
      <p:sp>
        <p:nvSpPr>
          <p:cNvPr id="414" name="Visit Module 2 of this micro e-learning programme to learn more about:"/>
          <p:cNvSpPr txBox="1"/>
          <p:nvPr/>
        </p:nvSpPr>
        <p:spPr>
          <a:xfrm>
            <a:off x="1322784" y="3695396"/>
            <a:ext cx="12171118" cy="4673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2600"/>
              </a:lnSpc>
              <a:spcBef>
                <a:spcPts val="800"/>
              </a:spcBef>
              <a:defRPr i="0"/>
            </a:pPr>
            <a:r>
              <a:rPr dirty="0"/>
              <a:t>Visit </a:t>
            </a:r>
            <a:r>
              <a:rPr b="1" dirty="0">
                <a:solidFill>
                  <a:srgbClr val="891B10"/>
                </a:solidFill>
              </a:rPr>
              <a:t>Module 2</a:t>
            </a:r>
            <a:r>
              <a:rPr dirty="0"/>
              <a:t> of this micro e-learning programme to learn more about:</a:t>
            </a:r>
          </a:p>
        </p:txBody>
      </p:sp>
      <p:grpSp>
        <p:nvGrpSpPr>
          <p:cNvPr id="421" name="Group"/>
          <p:cNvGrpSpPr/>
          <p:nvPr/>
        </p:nvGrpSpPr>
        <p:grpSpPr>
          <a:xfrm>
            <a:off x="1400161" y="4403692"/>
            <a:ext cx="12056800" cy="1615784"/>
            <a:chOff x="0" y="0"/>
            <a:chExt cx="12056798" cy="1615782"/>
          </a:xfrm>
        </p:grpSpPr>
        <p:sp>
          <p:nvSpPr>
            <p:cNvPr id="415" name="how you can help diagnose von Willebrand disease"/>
            <p:cNvSpPr txBox="1"/>
            <p:nvPr/>
          </p:nvSpPr>
          <p:spPr>
            <a:xfrm>
              <a:off x="612953" y="-1"/>
              <a:ext cx="10790457" cy="46736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a:lnSpc>
                  <a:spcPts val="2600"/>
                </a:lnSpc>
                <a:spcBef>
                  <a:spcPts val="800"/>
                </a:spcBef>
                <a:defRPr i="0"/>
              </a:lvl1pPr>
            </a:lstStyle>
            <a:p>
              <a:r>
                <a:rPr dirty="0"/>
                <a:t>how you can help diagnose von Willebrand disease </a:t>
              </a:r>
            </a:p>
          </p:txBody>
        </p:sp>
        <p:sp>
          <p:nvSpPr>
            <p:cNvPr id="416" name="how to effectively use the screening tools available"/>
            <p:cNvSpPr txBox="1"/>
            <p:nvPr/>
          </p:nvSpPr>
          <p:spPr>
            <a:xfrm>
              <a:off x="612953" y="561676"/>
              <a:ext cx="11443846" cy="46736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a:lnSpc>
                  <a:spcPts val="2600"/>
                </a:lnSpc>
                <a:spcBef>
                  <a:spcPts val="800"/>
                </a:spcBef>
                <a:defRPr i="0"/>
              </a:lvl1pPr>
            </a:lstStyle>
            <a:p>
              <a:r>
                <a:rPr dirty="0"/>
                <a:t>how to effectively use the screening tools available</a:t>
              </a:r>
            </a:p>
          </p:txBody>
        </p:sp>
        <p:sp>
          <p:nvSpPr>
            <p:cNvPr id="417" name="the next steps to take when suspecting von Willebrand disease"/>
            <p:cNvSpPr txBox="1"/>
            <p:nvPr/>
          </p:nvSpPr>
          <p:spPr>
            <a:xfrm>
              <a:off x="612953" y="1148422"/>
              <a:ext cx="11443846" cy="46736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a:lnSpc>
                  <a:spcPts val="2600"/>
                </a:lnSpc>
                <a:spcBef>
                  <a:spcPts val="800"/>
                </a:spcBef>
                <a:defRPr i="0"/>
              </a:lvl1pPr>
            </a:lstStyle>
            <a:p>
              <a:r>
                <a:rPr dirty="0"/>
                <a:t>the next steps to take when suspecting von Willebrand disease </a:t>
              </a:r>
            </a:p>
          </p:txBody>
        </p:sp>
        <p:pic>
          <p:nvPicPr>
            <p:cNvPr id="418" name="Image" descr="Image"/>
            <p:cNvPicPr>
              <a:picLocks noChangeAspect="1"/>
            </p:cNvPicPr>
            <p:nvPr/>
          </p:nvPicPr>
          <p:blipFill>
            <a:blip r:embed="rId5"/>
            <a:stretch>
              <a:fillRect/>
            </a:stretch>
          </p:blipFill>
          <p:spPr>
            <a:xfrm>
              <a:off x="0" y="146618"/>
              <a:ext cx="174123" cy="174123"/>
            </a:xfrm>
            <a:prstGeom prst="rect">
              <a:avLst/>
            </a:prstGeom>
            <a:ln w="12700" cap="flat">
              <a:noFill/>
              <a:miter lim="400000"/>
            </a:ln>
            <a:effectLst/>
          </p:spPr>
        </p:pic>
        <p:pic>
          <p:nvPicPr>
            <p:cNvPr id="419" name="Image" descr="Image"/>
            <p:cNvPicPr>
              <a:picLocks noChangeAspect="1"/>
            </p:cNvPicPr>
            <p:nvPr/>
          </p:nvPicPr>
          <p:blipFill>
            <a:blip r:embed="rId5"/>
            <a:stretch>
              <a:fillRect/>
            </a:stretch>
          </p:blipFill>
          <p:spPr>
            <a:xfrm>
              <a:off x="0" y="681030"/>
              <a:ext cx="174123" cy="174123"/>
            </a:xfrm>
            <a:prstGeom prst="rect">
              <a:avLst/>
            </a:prstGeom>
            <a:ln w="12700" cap="flat">
              <a:noFill/>
              <a:miter lim="400000"/>
            </a:ln>
            <a:effectLst/>
          </p:spPr>
        </p:pic>
        <p:pic>
          <p:nvPicPr>
            <p:cNvPr id="420" name="Image" descr="Image"/>
            <p:cNvPicPr>
              <a:picLocks noChangeAspect="1"/>
            </p:cNvPicPr>
            <p:nvPr/>
          </p:nvPicPr>
          <p:blipFill>
            <a:blip r:embed="rId5"/>
            <a:stretch>
              <a:fillRect/>
            </a:stretch>
          </p:blipFill>
          <p:spPr>
            <a:xfrm>
              <a:off x="0" y="1225784"/>
              <a:ext cx="174123" cy="174123"/>
            </a:xfrm>
            <a:prstGeom prst="rect">
              <a:avLst/>
            </a:prstGeom>
            <a:ln w="12700" cap="flat">
              <a:noFill/>
              <a:miter lim="400000"/>
            </a:ln>
            <a:effectLst/>
          </p:spPr>
        </p:pic>
      </p:grpSp>
      <p:sp>
        <p:nvSpPr>
          <p:cNvPr id="422" name="Rectangle"/>
          <p:cNvSpPr/>
          <p:nvPr/>
        </p:nvSpPr>
        <p:spPr>
          <a:xfrm>
            <a:off x="918339" y="2253305"/>
            <a:ext cx="13505555" cy="6860006"/>
          </a:xfrm>
          <a:prstGeom prst="rect">
            <a:avLst/>
          </a:prstGeom>
          <a:ln w="101600">
            <a:solidFill>
              <a:srgbClr val="891B10"/>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423" name="Visit Module 3 of this micro e-learning programme to learn more about:"/>
          <p:cNvSpPr txBox="1"/>
          <p:nvPr/>
        </p:nvSpPr>
        <p:spPr>
          <a:xfrm>
            <a:off x="1322784" y="6386929"/>
            <a:ext cx="12171118" cy="4673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2600"/>
              </a:lnSpc>
              <a:spcBef>
                <a:spcPts val="800"/>
              </a:spcBef>
              <a:defRPr i="0"/>
            </a:pPr>
            <a:r>
              <a:rPr dirty="0"/>
              <a:t>Visit </a:t>
            </a:r>
            <a:r>
              <a:rPr b="1" dirty="0">
                <a:solidFill>
                  <a:srgbClr val="891B10"/>
                </a:solidFill>
              </a:rPr>
              <a:t>Module 3</a:t>
            </a:r>
            <a:r>
              <a:rPr dirty="0"/>
              <a:t> of this micro e-learning programme to learn more about:</a:t>
            </a:r>
          </a:p>
        </p:txBody>
      </p:sp>
      <p:grpSp>
        <p:nvGrpSpPr>
          <p:cNvPr id="430" name="Group"/>
          <p:cNvGrpSpPr/>
          <p:nvPr/>
        </p:nvGrpSpPr>
        <p:grpSpPr>
          <a:xfrm>
            <a:off x="1400161" y="7089163"/>
            <a:ext cx="15532625" cy="1564983"/>
            <a:chOff x="0" y="0"/>
            <a:chExt cx="15532624" cy="1564982"/>
          </a:xfrm>
        </p:grpSpPr>
        <p:sp>
          <p:nvSpPr>
            <p:cNvPr id="424" name="the impact of von Willebrand disease on provision of general care"/>
            <p:cNvSpPr txBox="1"/>
            <p:nvPr/>
          </p:nvSpPr>
          <p:spPr>
            <a:xfrm>
              <a:off x="612953" y="-1"/>
              <a:ext cx="12729315" cy="46736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a:lnSpc>
                  <a:spcPts val="2600"/>
                </a:lnSpc>
                <a:spcBef>
                  <a:spcPts val="800"/>
                </a:spcBef>
                <a:defRPr i="0"/>
              </a:lvl1pPr>
            </a:lstStyle>
            <a:p>
              <a:r>
                <a:rPr dirty="0"/>
                <a:t>the impact of von Willebrand disease on provision of general care</a:t>
              </a:r>
            </a:p>
          </p:txBody>
        </p:sp>
        <p:sp>
          <p:nvSpPr>
            <p:cNvPr id="425" name="the key aspects of von Willebrand disease affecting your clinical practice"/>
            <p:cNvSpPr txBox="1"/>
            <p:nvPr/>
          </p:nvSpPr>
          <p:spPr>
            <a:xfrm>
              <a:off x="612953" y="523576"/>
              <a:ext cx="14919672" cy="46736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a:lnSpc>
                  <a:spcPts val="2600"/>
                </a:lnSpc>
                <a:spcBef>
                  <a:spcPts val="800"/>
                </a:spcBef>
                <a:defRPr i="0"/>
              </a:lvl1pPr>
            </a:lstStyle>
            <a:p>
              <a:r>
                <a:rPr dirty="0"/>
                <a:t>the key aspects of von Willebrand disease affecting your clinical practice</a:t>
              </a:r>
            </a:p>
          </p:txBody>
        </p:sp>
        <p:sp>
          <p:nvSpPr>
            <p:cNvPr id="426" name="the importance of a multidisciplinary approach"/>
            <p:cNvSpPr txBox="1"/>
            <p:nvPr/>
          </p:nvSpPr>
          <p:spPr>
            <a:xfrm>
              <a:off x="612953" y="1097622"/>
              <a:ext cx="11443846" cy="46736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a:lnSpc>
                  <a:spcPts val="2600"/>
                </a:lnSpc>
                <a:spcBef>
                  <a:spcPts val="800"/>
                </a:spcBef>
                <a:defRPr i="0"/>
              </a:lvl1pPr>
            </a:lstStyle>
            <a:p>
              <a:r>
                <a:rPr dirty="0"/>
                <a:t>the importance of a multidisciplinary approach</a:t>
              </a:r>
            </a:p>
          </p:txBody>
        </p:sp>
        <p:pic>
          <p:nvPicPr>
            <p:cNvPr id="427" name="Image" descr="Image"/>
            <p:cNvPicPr>
              <a:picLocks noChangeAspect="1"/>
            </p:cNvPicPr>
            <p:nvPr/>
          </p:nvPicPr>
          <p:blipFill>
            <a:blip r:embed="rId5"/>
            <a:stretch>
              <a:fillRect/>
            </a:stretch>
          </p:blipFill>
          <p:spPr>
            <a:xfrm>
              <a:off x="0" y="146618"/>
              <a:ext cx="174123" cy="174123"/>
            </a:xfrm>
            <a:prstGeom prst="rect">
              <a:avLst/>
            </a:prstGeom>
            <a:ln w="12700" cap="flat">
              <a:noFill/>
              <a:miter lim="400000"/>
            </a:ln>
            <a:effectLst/>
          </p:spPr>
        </p:pic>
        <p:pic>
          <p:nvPicPr>
            <p:cNvPr id="428" name="Image" descr="Image"/>
            <p:cNvPicPr>
              <a:picLocks noChangeAspect="1"/>
            </p:cNvPicPr>
            <p:nvPr/>
          </p:nvPicPr>
          <p:blipFill>
            <a:blip r:embed="rId5"/>
            <a:stretch>
              <a:fillRect/>
            </a:stretch>
          </p:blipFill>
          <p:spPr>
            <a:xfrm>
              <a:off x="0" y="668330"/>
              <a:ext cx="174123" cy="174123"/>
            </a:xfrm>
            <a:prstGeom prst="rect">
              <a:avLst/>
            </a:prstGeom>
            <a:ln w="12700" cap="flat">
              <a:noFill/>
              <a:miter lim="400000"/>
            </a:ln>
            <a:effectLst/>
          </p:spPr>
        </p:pic>
        <p:pic>
          <p:nvPicPr>
            <p:cNvPr id="429" name="Image" descr="Image"/>
            <p:cNvPicPr>
              <a:picLocks noChangeAspect="1"/>
            </p:cNvPicPr>
            <p:nvPr/>
          </p:nvPicPr>
          <p:blipFill>
            <a:blip r:embed="rId5"/>
            <a:stretch>
              <a:fillRect/>
            </a:stretch>
          </p:blipFill>
          <p:spPr>
            <a:xfrm>
              <a:off x="0" y="1200383"/>
              <a:ext cx="174123" cy="174123"/>
            </a:xfrm>
            <a:prstGeom prst="rect">
              <a:avLst/>
            </a:prstGeom>
            <a:ln w="12700" cap="flat">
              <a:noFill/>
              <a:miter lim="400000"/>
            </a:ln>
            <a:effectLst/>
          </p:spPr>
        </p:pic>
      </p:grpSp>
      <p:sp>
        <p:nvSpPr>
          <p:cNvPr id="431" name="10"/>
          <p:cNvSpPr txBox="1"/>
          <p:nvPr/>
        </p:nvSpPr>
        <p:spPr>
          <a:xfrm>
            <a:off x="231957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10</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his micro e-learning programme consists of three modules aiming to increase awareness, knowledge and understanding of the existence, diagnosis, treatment and implications of von Willebrand disease among healthcare professionals outside of haematology.…"/>
          <p:cNvSpPr txBox="1"/>
          <p:nvPr/>
        </p:nvSpPr>
        <p:spPr>
          <a:xfrm>
            <a:off x="842822" y="3048796"/>
            <a:ext cx="8326923" cy="9422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3900"/>
              </a:lnSpc>
              <a:defRPr i="0"/>
            </a:pPr>
            <a:r>
              <a:rPr dirty="0"/>
              <a:t>This micro e-learning programme consists of </a:t>
            </a:r>
            <a:r>
              <a:rPr b="1" dirty="0">
                <a:solidFill>
                  <a:srgbClr val="891B10"/>
                </a:solidFill>
              </a:rPr>
              <a:t>three modules</a:t>
            </a:r>
            <a:r>
              <a:rPr dirty="0"/>
              <a:t> aiming to increase awareness, knowledge and understanding of the existence, diagnosis, treatment and implications of von Willebrand disease among healthcare professionals outside of haematology.</a:t>
            </a:r>
          </a:p>
          <a:p>
            <a:pPr algn="l">
              <a:lnSpc>
                <a:spcPts val="3900"/>
              </a:lnSpc>
              <a:defRPr i="0"/>
            </a:pPr>
            <a:endParaRPr dirty="0"/>
          </a:p>
          <a:p>
            <a:pPr algn="l">
              <a:lnSpc>
                <a:spcPts val="3900"/>
              </a:lnSpc>
              <a:defRPr i="0"/>
            </a:pPr>
            <a:r>
              <a:rPr dirty="0"/>
              <a:t>Upon completion of the three modules, you will:</a:t>
            </a:r>
          </a:p>
          <a:p>
            <a:pPr algn="l">
              <a:lnSpc>
                <a:spcPts val="3900"/>
              </a:lnSpc>
              <a:defRPr i="0"/>
            </a:pPr>
            <a:endParaRPr dirty="0"/>
          </a:p>
          <a:p>
            <a:pPr lvl="1" algn="l">
              <a:lnSpc>
                <a:spcPts val="3900"/>
              </a:lnSpc>
              <a:defRPr i="0"/>
            </a:pPr>
            <a:r>
              <a:rPr dirty="0"/>
              <a:t>be aware of the potential </a:t>
            </a:r>
            <a:r>
              <a:rPr b="1" dirty="0">
                <a:solidFill>
                  <a:srgbClr val="891B10"/>
                </a:solidFill>
              </a:rPr>
              <a:t>existence of von Willebrand disease</a:t>
            </a:r>
            <a:r>
              <a:rPr dirty="0"/>
              <a:t> in your patient population</a:t>
            </a:r>
          </a:p>
          <a:p>
            <a:pPr lvl="1" algn="l">
              <a:lnSpc>
                <a:spcPts val="3900"/>
              </a:lnSpc>
              <a:defRPr i="0"/>
            </a:pPr>
            <a:r>
              <a:rPr dirty="0"/>
              <a:t>be able to </a:t>
            </a:r>
            <a:r>
              <a:rPr b="1" dirty="0">
                <a:solidFill>
                  <a:srgbClr val="891B10"/>
                </a:solidFill>
              </a:rPr>
              <a:t>recognise the signs and symptoms</a:t>
            </a:r>
            <a:r>
              <a:rPr dirty="0"/>
              <a:t> of von Willebrand disease </a:t>
            </a:r>
          </a:p>
          <a:p>
            <a:pPr lvl="1" algn="l">
              <a:lnSpc>
                <a:spcPts val="3900"/>
              </a:lnSpc>
              <a:defRPr i="0"/>
            </a:pPr>
            <a:r>
              <a:rPr dirty="0"/>
              <a:t>understand </a:t>
            </a:r>
            <a:r>
              <a:rPr b="1" dirty="0">
                <a:solidFill>
                  <a:srgbClr val="891B10"/>
                </a:solidFill>
              </a:rPr>
              <a:t>how to search for von Willebrand disease</a:t>
            </a:r>
            <a:r>
              <a:rPr dirty="0">
                <a:solidFill>
                  <a:srgbClr val="252525"/>
                </a:solidFill>
              </a:rPr>
              <a:t>,</a:t>
            </a:r>
            <a:r>
              <a:rPr dirty="0"/>
              <a:t> effectively using the screening tools available and signposting patients towards earlier diagnosis</a:t>
            </a:r>
          </a:p>
          <a:p>
            <a:pPr lvl="1" algn="l">
              <a:lnSpc>
                <a:spcPts val="3900"/>
              </a:lnSpc>
              <a:defRPr i="0"/>
            </a:pPr>
            <a:r>
              <a:rPr dirty="0"/>
              <a:t>be aware of the </a:t>
            </a:r>
            <a:r>
              <a:rPr b="1" dirty="0">
                <a:solidFill>
                  <a:srgbClr val="891B10"/>
                </a:solidFill>
              </a:rPr>
              <a:t>impact</a:t>
            </a:r>
            <a:r>
              <a:rPr dirty="0"/>
              <a:t> of von Willebrand disease on other care</a:t>
            </a:r>
          </a:p>
        </p:txBody>
      </p:sp>
      <p:sp>
        <p:nvSpPr>
          <p:cNvPr id="166" name="Rectangle"/>
          <p:cNvSpPr/>
          <p:nvPr/>
        </p:nvSpPr>
        <p:spPr>
          <a:xfrm>
            <a:off x="9612440" y="3108811"/>
            <a:ext cx="13816999" cy="2486459"/>
          </a:xfrm>
          <a:prstGeom prst="rect">
            <a:avLst/>
          </a:prstGeom>
          <a:ln w="101600">
            <a:solidFill>
              <a:srgbClr val="891B10"/>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167" name="What will you learn in this micro e-learning programme…"/>
          <p:cNvSpPr txBox="1"/>
          <p:nvPr/>
        </p:nvSpPr>
        <p:spPr>
          <a:xfrm>
            <a:off x="797939" y="784840"/>
            <a:ext cx="17374271" cy="1686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ts val="6100"/>
              </a:lnSpc>
              <a:defRPr sz="6000" i="0">
                <a:solidFill>
                  <a:srgbClr val="252525"/>
                </a:solidFill>
              </a:defRPr>
            </a:pPr>
            <a:r>
              <a:rPr b="1" dirty="0">
                <a:solidFill>
                  <a:srgbClr val="891B10"/>
                </a:solidFill>
              </a:rPr>
              <a:t>What will you learn</a:t>
            </a:r>
            <a:r>
              <a:rPr dirty="0"/>
              <a:t> in this micro e-learning programme</a:t>
            </a:r>
          </a:p>
          <a:p>
            <a:pPr algn="l">
              <a:lnSpc>
                <a:spcPts val="6100"/>
              </a:lnSpc>
              <a:defRPr sz="6000" i="0">
                <a:solidFill>
                  <a:srgbClr val="252525"/>
                </a:solidFill>
              </a:defRPr>
            </a:pPr>
            <a:r>
              <a:rPr dirty="0"/>
              <a:t>about von Willebrand disease?</a:t>
            </a:r>
          </a:p>
        </p:txBody>
      </p:sp>
      <p:sp>
        <p:nvSpPr>
          <p:cNvPr id="168" name="AFTER MODULE 1 YOU WILL"/>
          <p:cNvSpPr txBox="1"/>
          <p:nvPr/>
        </p:nvSpPr>
        <p:spPr>
          <a:xfrm>
            <a:off x="9693900" y="3304513"/>
            <a:ext cx="6468472" cy="6442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638923" indent="-469900" algn="l">
              <a:lnSpc>
                <a:spcPct val="80000"/>
              </a:lnSpc>
              <a:defRPr sz="4200" b="1" i="0">
                <a:solidFill>
                  <a:srgbClr val="891B10"/>
                </a:solidFill>
              </a:defRPr>
            </a:lvl1pPr>
          </a:lstStyle>
          <a:p>
            <a:r>
              <a:rPr dirty="0"/>
              <a:t>AFTER MODULE 1 YOU WILL</a:t>
            </a:r>
          </a:p>
        </p:txBody>
      </p:sp>
      <p:sp>
        <p:nvSpPr>
          <p:cNvPr id="169" name="AFTER MODULE 2 YOU WILL"/>
          <p:cNvSpPr txBox="1"/>
          <p:nvPr/>
        </p:nvSpPr>
        <p:spPr>
          <a:xfrm>
            <a:off x="9693900" y="6101038"/>
            <a:ext cx="6468472" cy="6442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638923" indent="-469900" algn="l">
              <a:lnSpc>
                <a:spcPct val="80000"/>
              </a:lnSpc>
              <a:defRPr sz="4200" b="1" i="0">
                <a:solidFill>
                  <a:srgbClr val="929292"/>
                </a:solidFill>
              </a:defRPr>
            </a:lvl1pPr>
          </a:lstStyle>
          <a:p>
            <a:r>
              <a:rPr dirty="0"/>
              <a:t>AFTER MODULE 2 YOU WILL</a:t>
            </a:r>
          </a:p>
        </p:txBody>
      </p:sp>
      <p:pic>
        <p:nvPicPr>
          <p:cNvPr id="170" name="Image" descr="Image"/>
          <p:cNvPicPr>
            <a:picLocks noChangeAspect="1"/>
          </p:cNvPicPr>
          <p:nvPr/>
        </p:nvPicPr>
        <p:blipFill>
          <a:blip r:embed="rId2"/>
          <a:stretch>
            <a:fillRect/>
          </a:stretch>
        </p:blipFill>
        <p:spPr>
          <a:xfrm>
            <a:off x="9985361" y="4101592"/>
            <a:ext cx="174123" cy="174123"/>
          </a:xfrm>
          <a:prstGeom prst="rect">
            <a:avLst/>
          </a:prstGeom>
          <a:ln w="12700">
            <a:miter lim="400000"/>
          </a:ln>
        </p:spPr>
      </p:pic>
      <p:pic>
        <p:nvPicPr>
          <p:cNvPr id="171" name="Image" descr="Image"/>
          <p:cNvPicPr>
            <a:picLocks noChangeAspect="1"/>
          </p:cNvPicPr>
          <p:nvPr/>
        </p:nvPicPr>
        <p:blipFill>
          <a:blip r:embed="rId2"/>
          <a:stretch>
            <a:fillRect/>
          </a:stretch>
        </p:blipFill>
        <p:spPr>
          <a:xfrm>
            <a:off x="9985361" y="5083680"/>
            <a:ext cx="174123" cy="174123"/>
          </a:xfrm>
          <a:prstGeom prst="rect">
            <a:avLst/>
          </a:prstGeom>
          <a:ln w="12700">
            <a:miter lim="400000"/>
          </a:ln>
        </p:spPr>
      </p:pic>
      <p:sp>
        <p:nvSpPr>
          <p:cNvPr id="172" name="be aware of the potential existence of von Willebrand disease among your patient population"/>
          <p:cNvSpPr txBox="1"/>
          <p:nvPr/>
        </p:nvSpPr>
        <p:spPr>
          <a:xfrm>
            <a:off x="10417317" y="3952303"/>
            <a:ext cx="12578933" cy="8867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2800" i="0"/>
            </a:pPr>
            <a:r>
              <a:rPr dirty="0"/>
              <a:t>be aware of the potential </a:t>
            </a:r>
            <a:r>
              <a:rPr b="1" dirty="0">
                <a:solidFill>
                  <a:srgbClr val="7E2519"/>
                </a:solidFill>
              </a:rPr>
              <a:t>existence of von Willebrand disease</a:t>
            </a:r>
            <a:r>
              <a:rPr dirty="0"/>
              <a:t> among your patient population </a:t>
            </a:r>
          </a:p>
        </p:txBody>
      </p:sp>
      <p:sp>
        <p:nvSpPr>
          <p:cNvPr id="173" name="Current Module"/>
          <p:cNvSpPr txBox="1"/>
          <p:nvPr/>
        </p:nvSpPr>
        <p:spPr>
          <a:xfrm>
            <a:off x="20194117" y="3181899"/>
            <a:ext cx="3041710" cy="5359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2800">
                <a:solidFill>
                  <a:srgbClr val="891B10"/>
                </a:solidFill>
              </a:defRPr>
            </a:lvl1pPr>
          </a:lstStyle>
          <a:p>
            <a:r>
              <a:rPr dirty="0"/>
              <a:t>Current Module</a:t>
            </a:r>
          </a:p>
        </p:txBody>
      </p:sp>
      <p:sp>
        <p:nvSpPr>
          <p:cNvPr id="174" name="Rectangle"/>
          <p:cNvSpPr/>
          <p:nvPr/>
        </p:nvSpPr>
        <p:spPr>
          <a:xfrm>
            <a:off x="9612440" y="5930586"/>
            <a:ext cx="13816999" cy="2603125"/>
          </a:xfrm>
          <a:prstGeom prst="rect">
            <a:avLst/>
          </a:prstGeom>
          <a:ln w="101600">
            <a:solidFill>
              <a:srgbClr val="929292"/>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175" name="be able to recognise the signs and symptoms of von Willebrand disease"/>
          <p:cNvSpPr txBox="1"/>
          <p:nvPr/>
        </p:nvSpPr>
        <p:spPr>
          <a:xfrm>
            <a:off x="10409459" y="4955981"/>
            <a:ext cx="10444586"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defRPr sz="2800" i="0"/>
            </a:pPr>
            <a:r>
              <a:rPr dirty="0"/>
              <a:t>be able to recognise the </a:t>
            </a:r>
            <a:r>
              <a:rPr b="1" dirty="0">
                <a:solidFill>
                  <a:srgbClr val="7E2519"/>
                </a:solidFill>
              </a:rPr>
              <a:t>signs and symptoms</a:t>
            </a:r>
            <a:r>
              <a:rPr dirty="0"/>
              <a:t> of von Willebrand disease</a:t>
            </a:r>
          </a:p>
        </p:txBody>
      </p:sp>
      <p:sp>
        <p:nvSpPr>
          <p:cNvPr id="176" name="understand you can help diagnose von Willebrand disease"/>
          <p:cNvSpPr txBox="1"/>
          <p:nvPr/>
        </p:nvSpPr>
        <p:spPr>
          <a:xfrm>
            <a:off x="10417317" y="6785589"/>
            <a:ext cx="1328858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2600"/>
              </a:lnSpc>
              <a:spcBef>
                <a:spcPts val="800"/>
              </a:spcBef>
              <a:defRPr sz="2800" i="0"/>
            </a:pPr>
            <a:r>
              <a:rPr dirty="0"/>
              <a:t>understand you can </a:t>
            </a:r>
            <a:r>
              <a:rPr b="1" dirty="0">
                <a:solidFill>
                  <a:srgbClr val="929292"/>
                </a:solidFill>
              </a:rPr>
              <a:t>help diagnose</a:t>
            </a:r>
            <a:r>
              <a:rPr dirty="0"/>
              <a:t> von Willebrand disease </a:t>
            </a:r>
          </a:p>
        </p:txBody>
      </p:sp>
      <p:sp>
        <p:nvSpPr>
          <p:cNvPr id="177" name="be able to effectively use the screening tools available"/>
          <p:cNvSpPr txBox="1"/>
          <p:nvPr/>
        </p:nvSpPr>
        <p:spPr>
          <a:xfrm>
            <a:off x="10417317" y="7335230"/>
            <a:ext cx="1328858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2600"/>
              </a:lnSpc>
              <a:spcBef>
                <a:spcPts val="800"/>
              </a:spcBef>
              <a:defRPr sz="2800" i="0"/>
            </a:pPr>
            <a:r>
              <a:rPr dirty="0"/>
              <a:t>be able to effectively use the </a:t>
            </a:r>
            <a:r>
              <a:rPr b="1" dirty="0">
                <a:solidFill>
                  <a:srgbClr val="929292"/>
                </a:solidFill>
              </a:rPr>
              <a:t>screening tools</a:t>
            </a:r>
            <a:r>
              <a:rPr dirty="0"/>
              <a:t> available</a:t>
            </a:r>
          </a:p>
        </p:txBody>
      </p:sp>
      <p:sp>
        <p:nvSpPr>
          <p:cNvPr id="178" name="understand the next steps to take when suspecting von Willebrand disease"/>
          <p:cNvSpPr txBox="1"/>
          <p:nvPr/>
        </p:nvSpPr>
        <p:spPr>
          <a:xfrm>
            <a:off x="10415970" y="7831767"/>
            <a:ext cx="10988056" cy="4546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ts val="2600"/>
              </a:lnSpc>
              <a:spcBef>
                <a:spcPts val="800"/>
              </a:spcBef>
              <a:defRPr sz="2800" i="0"/>
            </a:pPr>
            <a:r>
              <a:rPr dirty="0"/>
              <a:t>understand the </a:t>
            </a:r>
            <a:r>
              <a:rPr b="1" dirty="0">
                <a:solidFill>
                  <a:srgbClr val="929292"/>
                </a:solidFill>
              </a:rPr>
              <a:t>next steps</a:t>
            </a:r>
            <a:r>
              <a:rPr dirty="0"/>
              <a:t> to take when suspecting von Willebrand disease </a:t>
            </a:r>
          </a:p>
        </p:txBody>
      </p:sp>
      <p:sp>
        <p:nvSpPr>
          <p:cNvPr id="179" name="AFTER MODULE 3 YOU WILL"/>
          <p:cNvSpPr txBox="1"/>
          <p:nvPr/>
        </p:nvSpPr>
        <p:spPr>
          <a:xfrm>
            <a:off x="9692847" y="9063347"/>
            <a:ext cx="6468472" cy="6442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marL="638923" indent="-469900" algn="l">
              <a:lnSpc>
                <a:spcPct val="80000"/>
              </a:lnSpc>
              <a:defRPr sz="4200" b="1" i="0">
                <a:solidFill>
                  <a:srgbClr val="929292"/>
                </a:solidFill>
              </a:defRPr>
            </a:lvl1pPr>
          </a:lstStyle>
          <a:p>
            <a:r>
              <a:rPr dirty="0"/>
              <a:t>AFTER MODULE 3 YOU WILL</a:t>
            </a:r>
          </a:p>
        </p:txBody>
      </p:sp>
      <p:sp>
        <p:nvSpPr>
          <p:cNvPr id="180" name="Rectangle"/>
          <p:cNvSpPr/>
          <p:nvPr/>
        </p:nvSpPr>
        <p:spPr>
          <a:xfrm>
            <a:off x="9611387" y="8869027"/>
            <a:ext cx="13817000" cy="3137698"/>
          </a:xfrm>
          <a:prstGeom prst="rect">
            <a:avLst/>
          </a:prstGeom>
          <a:ln w="101600">
            <a:solidFill>
              <a:srgbClr val="929292"/>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181" name="be aware of the impact of von Willebrand disease on provision of general care"/>
          <p:cNvSpPr txBox="1"/>
          <p:nvPr/>
        </p:nvSpPr>
        <p:spPr>
          <a:xfrm>
            <a:off x="10417317" y="9772852"/>
            <a:ext cx="13288588"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2800" i="0"/>
            </a:pPr>
            <a:r>
              <a:rPr dirty="0"/>
              <a:t>be aware of the </a:t>
            </a:r>
            <a:r>
              <a:rPr b="1" dirty="0">
                <a:solidFill>
                  <a:srgbClr val="929292"/>
                </a:solidFill>
              </a:rPr>
              <a:t>impact of von Willebrand disease on provision of general care</a:t>
            </a:r>
          </a:p>
        </p:txBody>
      </p:sp>
      <p:sp>
        <p:nvSpPr>
          <p:cNvPr id="182" name="understand the key aspects of von Willebrand disease affecting your clinical practice"/>
          <p:cNvSpPr txBox="1"/>
          <p:nvPr/>
        </p:nvSpPr>
        <p:spPr>
          <a:xfrm>
            <a:off x="10417317" y="10337583"/>
            <a:ext cx="13288588"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2800" i="0"/>
            </a:pPr>
            <a:r>
              <a:rPr dirty="0"/>
              <a:t>understand the key </a:t>
            </a:r>
            <a:r>
              <a:rPr b="1" dirty="0">
                <a:solidFill>
                  <a:srgbClr val="929292"/>
                </a:solidFill>
              </a:rPr>
              <a:t>aspects of von Willebrand disease affecting your clinical practice</a:t>
            </a:r>
          </a:p>
        </p:txBody>
      </p:sp>
      <p:sp>
        <p:nvSpPr>
          <p:cNvPr id="183" name="understand the importance of a multidisciplinary approach in von Willebrand disease care"/>
          <p:cNvSpPr txBox="1"/>
          <p:nvPr/>
        </p:nvSpPr>
        <p:spPr>
          <a:xfrm>
            <a:off x="10417317" y="10889615"/>
            <a:ext cx="12034479" cy="8867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defRPr sz="2800" i="0"/>
            </a:pPr>
            <a:r>
              <a:rPr dirty="0"/>
              <a:t>understand the importance of a </a:t>
            </a:r>
            <a:r>
              <a:rPr b="1" dirty="0">
                <a:solidFill>
                  <a:srgbClr val="929292"/>
                </a:solidFill>
              </a:rPr>
              <a:t>multidisciplinary approach</a:t>
            </a:r>
            <a:r>
              <a:rPr dirty="0"/>
              <a:t> in von Willebrand disease care</a:t>
            </a:r>
          </a:p>
        </p:txBody>
      </p:sp>
      <p:pic>
        <p:nvPicPr>
          <p:cNvPr id="184" name="Image" descr="Image"/>
          <p:cNvPicPr>
            <a:picLocks noChangeAspect="1"/>
          </p:cNvPicPr>
          <p:nvPr/>
        </p:nvPicPr>
        <p:blipFill>
          <a:blip r:embed="rId2"/>
          <a:stretch>
            <a:fillRect/>
          </a:stretch>
        </p:blipFill>
        <p:spPr>
          <a:xfrm>
            <a:off x="931722" y="7673039"/>
            <a:ext cx="174123" cy="174123"/>
          </a:xfrm>
          <a:prstGeom prst="rect">
            <a:avLst/>
          </a:prstGeom>
          <a:ln w="12700">
            <a:miter lim="400000"/>
          </a:ln>
        </p:spPr>
      </p:pic>
      <p:pic>
        <p:nvPicPr>
          <p:cNvPr id="185" name="Image" descr="Image"/>
          <p:cNvPicPr>
            <a:picLocks noChangeAspect="1"/>
          </p:cNvPicPr>
          <p:nvPr/>
        </p:nvPicPr>
        <p:blipFill>
          <a:blip r:embed="rId2"/>
          <a:stretch>
            <a:fillRect/>
          </a:stretch>
        </p:blipFill>
        <p:spPr>
          <a:xfrm>
            <a:off x="931722" y="9673777"/>
            <a:ext cx="174123" cy="174123"/>
          </a:xfrm>
          <a:prstGeom prst="rect">
            <a:avLst/>
          </a:prstGeom>
          <a:ln w="12700">
            <a:miter lim="400000"/>
          </a:ln>
        </p:spPr>
      </p:pic>
      <p:pic>
        <p:nvPicPr>
          <p:cNvPr id="186" name="Image" descr="Image"/>
          <p:cNvPicPr>
            <a:picLocks noChangeAspect="1"/>
          </p:cNvPicPr>
          <p:nvPr/>
        </p:nvPicPr>
        <p:blipFill>
          <a:blip r:embed="rId2"/>
          <a:stretch>
            <a:fillRect/>
          </a:stretch>
        </p:blipFill>
        <p:spPr>
          <a:xfrm>
            <a:off x="931722" y="11636416"/>
            <a:ext cx="174123" cy="174123"/>
          </a:xfrm>
          <a:prstGeom prst="rect">
            <a:avLst/>
          </a:prstGeom>
          <a:ln w="12700">
            <a:miter lim="400000"/>
          </a:ln>
        </p:spPr>
      </p:pic>
      <p:pic>
        <p:nvPicPr>
          <p:cNvPr id="187" name="Image" descr="Image"/>
          <p:cNvPicPr>
            <a:picLocks noChangeAspect="1"/>
          </p:cNvPicPr>
          <p:nvPr/>
        </p:nvPicPr>
        <p:blipFill>
          <a:blip r:embed="rId2"/>
          <a:stretch>
            <a:fillRect/>
          </a:stretch>
        </p:blipFill>
        <p:spPr>
          <a:xfrm>
            <a:off x="931722" y="8661820"/>
            <a:ext cx="174123" cy="174123"/>
          </a:xfrm>
          <a:prstGeom prst="rect">
            <a:avLst/>
          </a:prstGeom>
          <a:ln w="12700">
            <a:miter lim="400000"/>
          </a:ln>
        </p:spPr>
      </p:pic>
      <p:sp>
        <p:nvSpPr>
          <p:cNvPr id="188" name="2"/>
          <p:cNvSpPr txBox="1"/>
          <p:nvPr/>
        </p:nvSpPr>
        <p:spPr>
          <a:xfrm>
            <a:off x="232973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2</a:t>
            </a:r>
          </a:p>
        </p:txBody>
      </p:sp>
      <p:sp>
        <p:nvSpPr>
          <p:cNvPr id="189" name="Circle"/>
          <p:cNvSpPr/>
          <p:nvPr/>
        </p:nvSpPr>
        <p:spPr>
          <a:xfrm>
            <a:off x="9982200" y="6902478"/>
            <a:ext cx="174123" cy="174123"/>
          </a:xfrm>
          <a:prstGeom prst="ellipse">
            <a:avLst/>
          </a:prstGeom>
          <a:solidFill>
            <a:srgbClr val="929292"/>
          </a:solidFill>
          <a:ln w="12700">
            <a:miter lim="400000"/>
          </a:ln>
        </p:spPr>
        <p:txBody>
          <a:bodyPr lIns="50800" tIns="50800" rIns="50800" bIns="50800" anchor="ctr"/>
          <a:lstStyle/>
          <a:p>
            <a:pPr algn="ctr" defTabSz="825500">
              <a:lnSpc>
                <a:spcPct val="100000"/>
              </a:lnSpc>
              <a:defRPr sz="3300" i="0">
                <a:solidFill>
                  <a:srgbClr val="FFFFFF"/>
                </a:solidFill>
                <a:latin typeface="Helvetica Neue Medium"/>
                <a:ea typeface="Helvetica Neue Medium"/>
                <a:cs typeface="Helvetica Neue Medium"/>
                <a:sym typeface="Helvetica Neue Medium"/>
              </a:defRPr>
            </a:pPr>
            <a:endParaRPr dirty="0"/>
          </a:p>
        </p:txBody>
      </p:sp>
      <p:sp>
        <p:nvSpPr>
          <p:cNvPr id="190" name="Circle"/>
          <p:cNvSpPr/>
          <p:nvPr/>
        </p:nvSpPr>
        <p:spPr>
          <a:xfrm>
            <a:off x="9985361" y="7455764"/>
            <a:ext cx="174123" cy="174123"/>
          </a:xfrm>
          <a:prstGeom prst="ellipse">
            <a:avLst/>
          </a:prstGeom>
          <a:solidFill>
            <a:srgbClr val="929292"/>
          </a:solidFill>
          <a:ln w="12700">
            <a:miter lim="400000"/>
          </a:ln>
        </p:spPr>
        <p:txBody>
          <a:bodyPr lIns="50800" tIns="50800" rIns="50800" bIns="50800" anchor="ctr"/>
          <a:lstStyle/>
          <a:p>
            <a:pPr algn="ctr" defTabSz="825500">
              <a:lnSpc>
                <a:spcPct val="100000"/>
              </a:lnSpc>
              <a:defRPr sz="3300" i="0">
                <a:solidFill>
                  <a:srgbClr val="FFFFFF"/>
                </a:solidFill>
                <a:latin typeface="Helvetica Neue Medium"/>
                <a:ea typeface="Helvetica Neue Medium"/>
                <a:cs typeface="Helvetica Neue Medium"/>
                <a:sym typeface="Helvetica Neue Medium"/>
              </a:defRPr>
            </a:pPr>
            <a:endParaRPr dirty="0"/>
          </a:p>
        </p:txBody>
      </p:sp>
      <p:sp>
        <p:nvSpPr>
          <p:cNvPr id="191" name="Circle"/>
          <p:cNvSpPr/>
          <p:nvPr/>
        </p:nvSpPr>
        <p:spPr>
          <a:xfrm>
            <a:off x="9985361" y="7961382"/>
            <a:ext cx="174123" cy="174123"/>
          </a:xfrm>
          <a:prstGeom prst="ellipse">
            <a:avLst/>
          </a:prstGeom>
          <a:solidFill>
            <a:srgbClr val="929292"/>
          </a:solidFill>
          <a:ln w="12700">
            <a:miter lim="400000"/>
          </a:ln>
        </p:spPr>
        <p:txBody>
          <a:bodyPr lIns="50800" tIns="50800" rIns="50800" bIns="50800" anchor="ctr"/>
          <a:lstStyle/>
          <a:p>
            <a:pPr algn="ctr" defTabSz="825500">
              <a:lnSpc>
                <a:spcPct val="100000"/>
              </a:lnSpc>
              <a:defRPr sz="3300" i="0">
                <a:solidFill>
                  <a:srgbClr val="FFFFFF"/>
                </a:solidFill>
                <a:latin typeface="Helvetica Neue Medium"/>
                <a:ea typeface="Helvetica Neue Medium"/>
                <a:cs typeface="Helvetica Neue Medium"/>
                <a:sym typeface="Helvetica Neue Medium"/>
              </a:defRPr>
            </a:pPr>
            <a:endParaRPr dirty="0"/>
          </a:p>
        </p:txBody>
      </p:sp>
      <p:sp>
        <p:nvSpPr>
          <p:cNvPr id="192" name="Circle"/>
          <p:cNvSpPr/>
          <p:nvPr/>
        </p:nvSpPr>
        <p:spPr>
          <a:xfrm>
            <a:off x="9985361" y="9925949"/>
            <a:ext cx="174123" cy="174124"/>
          </a:xfrm>
          <a:prstGeom prst="ellipse">
            <a:avLst/>
          </a:prstGeom>
          <a:solidFill>
            <a:srgbClr val="929292"/>
          </a:solidFill>
          <a:ln w="12700">
            <a:miter lim="400000"/>
          </a:ln>
        </p:spPr>
        <p:txBody>
          <a:bodyPr lIns="50800" tIns="50800" rIns="50800" bIns="50800" anchor="ctr"/>
          <a:lstStyle/>
          <a:p>
            <a:pPr algn="ctr" defTabSz="825500">
              <a:lnSpc>
                <a:spcPct val="100000"/>
              </a:lnSpc>
              <a:defRPr sz="3300" i="0">
                <a:solidFill>
                  <a:srgbClr val="FFFFFF"/>
                </a:solidFill>
                <a:latin typeface="Helvetica Neue Medium"/>
                <a:ea typeface="Helvetica Neue Medium"/>
                <a:cs typeface="Helvetica Neue Medium"/>
                <a:sym typeface="Helvetica Neue Medium"/>
              </a:defRPr>
            </a:pPr>
            <a:endParaRPr dirty="0"/>
          </a:p>
        </p:txBody>
      </p:sp>
      <p:sp>
        <p:nvSpPr>
          <p:cNvPr id="193" name="Circle"/>
          <p:cNvSpPr/>
          <p:nvPr/>
        </p:nvSpPr>
        <p:spPr>
          <a:xfrm>
            <a:off x="9985361" y="10486897"/>
            <a:ext cx="174123" cy="174123"/>
          </a:xfrm>
          <a:prstGeom prst="ellipse">
            <a:avLst/>
          </a:prstGeom>
          <a:solidFill>
            <a:srgbClr val="929292"/>
          </a:solidFill>
          <a:ln w="12700">
            <a:miter lim="400000"/>
          </a:ln>
        </p:spPr>
        <p:txBody>
          <a:bodyPr lIns="50800" tIns="50800" rIns="50800" bIns="50800" anchor="ctr"/>
          <a:lstStyle/>
          <a:p>
            <a:pPr algn="ctr" defTabSz="825500">
              <a:lnSpc>
                <a:spcPct val="100000"/>
              </a:lnSpc>
              <a:defRPr sz="3300" i="0">
                <a:solidFill>
                  <a:srgbClr val="FFFFFF"/>
                </a:solidFill>
                <a:latin typeface="Helvetica Neue Medium"/>
                <a:ea typeface="Helvetica Neue Medium"/>
                <a:cs typeface="Helvetica Neue Medium"/>
                <a:sym typeface="Helvetica Neue Medium"/>
              </a:defRPr>
            </a:pPr>
            <a:endParaRPr dirty="0"/>
          </a:p>
        </p:txBody>
      </p:sp>
      <p:sp>
        <p:nvSpPr>
          <p:cNvPr id="194" name="Circle"/>
          <p:cNvSpPr/>
          <p:nvPr/>
        </p:nvSpPr>
        <p:spPr>
          <a:xfrm>
            <a:off x="9985361" y="11040182"/>
            <a:ext cx="174123" cy="174123"/>
          </a:xfrm>
          <a:prstGeom prst="ellipse">
            <a:avLst/>
          </a:prstGeom>
          <a:solidFill>
            <a:srgbClr val="929292"/>
          </a:solidFill>
          <a:ln w="12700">
            <a:miter lim="400000"/>
          </a:ln>
        </p:spPr>
        <p:txBody>
          <a:bodyPr lIns="50800" tIns="50800" rIns="50800" bIns="50800" anchor="ctr"/>
          <a:lstStyle/>
          <a:p>
            <a:pPr algn="ctr" defTabSz="825500">
              <a:lnSpc>
                <a:spcPct val="100000"/>
              </a:lnSpc>
              <a:defRPr sz="3300" i="0">
                <a:solidFill>
                  <a:srgbClr val="FFFFFF"/>
                </a:solidFill>
                <a:latin typeface="Helvetica Neue Medium"/>
                <a:ea typeface="Helvetica Neue Medium"/>
                <a:cs typeface="Helvetica Neue Medium"/>
                <a:sym typeface="Helvetica Neue Medium"/>
              </a:defRPr>
            </a:pP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The views expressed in this slide deck are the personal opinions of the experts.  They do not necessarily represent the views of the experts’ institutions or the rest of the HEMOSTASIS CONNECT group."/>
          <p:cNvSpPr txBox="1"/>
          <p:nvPr/>
        </p:nvSpPr>
        <p:spPr>
          <a:xfrm>
            <a:off x="814021" y="12543604"/>
            <a:ext cx="13136748" cy="611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825500">
              <a:lnSpc>
                <a:spcPct val="90000"/>
              </a:lnSpc>
              <a:defRPr sz="1800" i="0"/>
            </a:pPr>
            <a:r>
              <a:rPr dirty="0"/>
              <a:t>The views expressed in this slide deck are the personal opinions of the experts. </a:t>
            </a:r>
            <a:br>
              <a:rPr dirty="0"/>
            </a:br>
            <a:r>
              <a:rPr dirty="0"/>
              <a:t>They do not necessarily represent the views of the experts’ institutions or the rest of the HEMOSTASIS CONNECT group.</a:t>
            </a:r>
          </a:p>
        </p:txBody>
      </p:sp>
      <p:sp>
        <p:nvSpPr>
          <p:cNvPr id="197" name="This micro e-learning module has been developed by a…"/>
          <p:cNvSpPr txBox="1"/>
          <p:nvPr/>
        </p:nvSpPr>
        <p:spPr>
          <a:xfrm>
            <a:off x="819106" y="789073"/>
            <a:ext cx="16971691" cy="1686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ts val="6100"/>
              </a:lnSpc>
              <a:defRPr sz="6000" i="0">
                <a:solidFill>
                  <a:srgbClr val="252525"/>
                </a:solidFill>
              </a:defRPr>
            </a:pPr>
            <a:r>
              <a:rPr dirty="0"/>
              <a:t>This micro e-learning module has been developed by a</a:t>
            </a:r>
            <a:endParaRPr b="1" dirty="0"/>
          </a:p>
          <a:p>
            <a:pPr algn="l">
              <a:lnSpc>
                <a:spcPts val="6100"/>
              </a:lnSpc>
              <a:defRPr sz="6000" i="0">
                <a:solidFill>
                  <a:srgbClr val="252525"/>
                </a:solidFill>
              </a:defRPr>
            </a:pPr>
            <a:r>
              <a:rPr b="1" dirty="0">
                <a:solidFill>
                  <a:srgbClr val="891B10"/>
                </a:solidFill>
              </a:rPr>
              <a:t>multidisciplinary panel of experts</a:t>
            </a:r>
          </a:p>
        </p:txBody>
      </p:sp>
      <p:sp>
        <p:nvSpPr>
          <p:cNvPr id="198" name="3"/>
          <p:cNvSpPr txBox="1"/>
          <p:nvPr/>
        </p:nvSpPr>
        <p:spPr>
          <a:xfrm>
            <a:off x="232973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3</a:t>
            </a:r>
          </a:p>
        </p:txBody>
      </p:sp>
      <p:grpSp>
        <p:nvGrpSpPr>
          <p:cNvPr id="203" name="Group"/>
          <p:cNvGrpSpPr/>
          <p:nvPr/>
        </p:nvGrpSpPr>
        <p:grpSpPr>
          <a:xfrm>
            <a:off x="17912977" y="6144693"/>
            <a:ext cx="5841386" cy="5902281"/>
            <a:chOff x="0" y="0"/>
            <a:chExt cx="5841384" cy="5902279"/>
          </a:xfrm>
        </p:grpSpPr>
        <p:sp>
          <p:nvSpPr>
            <p:cNvPr id="199" name="Prof. Jan Blatný"/>
            <p:cNvSpPr/>
            <p:nvPr/>
          </p:nvSpPr>
          <p:spPr>
            <a:xfrm>
              <a:off x="3448277" y="1448809"/>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ctr" defTabSz="457200">
                <a:lnSpc>
                  <a:spcPct val="100000"/>
                </a:lnSpc>
                <a:defRPr sz="2800" b="1" i="0">
                  <a:solidFill>
                    <a:srgbClr val="891B10"/>
                  </a:solidFill>
                </a:defRPr>
              </a:lvl1pPr>
            </a:lstStyle>
            <a:p>
              <a:r>
                <a:rPr dirty="0"/>
                <a:t>Prof. Jan Blatný</a:t>
              </a:r>
            </a:p>
          </p:txBody>
        </p:sp>
        <p:sp>
          <p:nvSpPr>
            <p:cNvPr id="200" name="CZECH REPUBLIC"/>
            <p:cNvSpPr/>
            <p:nvPr/>
          </p:nvSpPr>
          <p:spPr>
            <a:xfrm>
              <a:off x="2254341" y="1832474"/>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l" defTabSz="457200">
                <a:lnSpc>
                  <a:spcPts val="1800"/>
                </a:lnSpc>
                <a:defRPr sz="1800" b="1" i="0">
                  <a:solidFill>
                    <a:srgbClr val="4C4745"/>
                  </a:solidFill>
                </a:defRPr>
              </a:lvl1pPr>
            </a:lstStyle>
            <a:p>
              <a:r>
                <a:rPr dirty="0"/>
                <a:t>CZECH REPUBLIC</a:t>
              </a:r>
            </a:p>
          </p:txBody>
        </p:sp>
        <p:pic>
          <p:nvPicPr>
            <p:cNvPr id="201" name="Image" descr="Image"/>
            <p:cNvPicPr>
              <a:picLocks noChangeAspect="1"/>
            </p:cNvPicPr>
            <p:nvPr/>
          </p:nvPicPr>
          <p:blipFill>
            <a:blip r:embed="rId2"/>
            <a:stretch>
              <a:fillRect/>
            </a:stretch>
          </p:blipFill>
          <p:spPr>
            <a:xfrm>
              <a:off x="0" y="0"/>
              <a:ext cx="2809242" cy="2684257"/>
            </a:xfrm>
            <a:prstGeom prst="rect">
              <a:avLst/>
            </a:prstGeom>
            <a:ln w="12700" cap="flat">
              <a:noFill/>
              <a:miter lim="400000"/>
            </a:ln>
            <a:effectLst/>
          </p:spPr>
        </p:pic>
        <p:sp>
          <p:nvSpPr>
            <p:cNvPr id="202" name="Consultant Haematologist, director of Haemophilia Comprehensive Care Centre and medical director of Paediatrics at University Hospital in Brno…"/>
            <p:cNvSpPr/>
            <p:nvPr/>
          </p:nvSpPr>
          <p:spPr>
            <a:xfrm>
              <a:off x="75883" y="2278531"/>
              <a:ext cx="5765501" cy="362374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marL="406400" indent="-406400" algn="l">
                <a:lnSpc>
                  <a:spcPts val="2500"/>
                </a:lnSpc>
                <a:buClr>
                  <a:srgbClr val="B46C69"/>
                </a:buClr>
                <a:buSzPct val="130000"/>
                <a:buChar char="•"/>
                <a:defRPr sz="2000" i="0"/>
              </a:pPr>
              <a:r>
                <a:rPr dirty="0"/>
                <a:t>Consultant</a:t>
              </a:r>
              <a:r>
                <a:rPr b="1" dirty="0"/>
                <a:t> </a:t>
              </a:r>
              <a:r>
                <a:rPr b="1" dirty="0">
                  <a:solidFill>
                    <a:srgbClr val="7E2519"/>
                  </a:solidFill>
                </a:rPr>
                <a:t>Haematologist</a:t>
              </a:r>
              <a:r>
                <a:rPr dirty="0"/>
                <a:t>, director of Haemophilia Comprehensive Care Centre and medical director of </a:t>
              </a:r>
              <a:r>
                <a:rPr b="1" dirty="0">
                  <a:solidFill>
                    <a:srgbClr val="7E2519"/>
                  </a:solidFill>
                </a:rPr>
                <a:t>Paediatrics</a:t>
              </a:r>
              <a:r>
                <a:rPr dirty="0"/>
                <a:t> at University Hospital in Brno</a:t>
              </a:r>
            </a:p>
            <a:p>
              <a:pPr marL="406400" indent="-406400" algn="l">
                <a:lnSpc>
                  <a:spcPts val="2500"/>
                </a:lnSpc>
                <a:buClr>
                  <a:srgbClr val="B46C69"/>
                </a:buClr>
                <a:buSzPct val="130000"/>
                <a:buChar char="•"/>
                <a:defRPr sz="2000" i="0"/>
              </a:pPr>
              <a:r>
                <a:rPr dirty="0"/>
                <a:t>Associate professor of paediatrics at Masaryk University in Brno</a:t>
              </a:r>
              <a:endParaRPr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Active member of International Society on Thrombosis and Haemostasis (ISTH), Vice president of EAHAD and MAG member of EHC </a:t>
              </a:r>
              <a:endParaRPr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Paediatric coordinator of the Czech National Haemophilia Programme</a:t>
              </a:r>
              <a:endParaRPr dirty="0">
                <a:latin typeface="Times Roman"/>
                <a:ea typeface="Times Roman"/>
                <a:cs typeface="Times Roman"/>
                <a:sym typeface="Times Roman"/>
              </a:endParaRPr>
            </a:p>
          </p:txBody>
        </p:sp>
      </p:grpSp>
      <p:grpSp>
        <p:nvGrpSpPr>
          <p:cNvPr id="208" name="Group"/>
          <p:cNvGrpSpPr/>
          <p:nvPr/>
        </p:nvGrpSpPr>
        <p:grpSpPr>
          <a:xfrm>
            <a:off x="18099031" y="2643058"/>
            <a:ext cx="5649260" cy="3454493"/>
            <a:chOff x="0" y="0"/>
            <a:chExt cx="5649259" cy="3454492"/>
          </a:xfrm>
        </p:grpSpPr>
        <p:pic>
          <p:nvPicPr>
            <p:cNvPr id="204" name="Image" descr="Image"/>
            <p:cNvPicPr>
              <a:picLocks noChangeAspect="1"/>
            </p:cNvPicPr>
            <p:nvPr/>
          </p:nvPicPr>
          <p:blipFill>
            <a:blip r:embed="rId3"/>
            <a:stretch>
              <a:fillRect/>
            </a:stretch>
          </p:blipFill>
          <p:spPr>
            <a:xfrm>
              <a:off x="220336" y="0"/>
              <a:ext cx="2223204" cy="1797643"/>
            </a:xfrm>
            <a:prstGeom prst="rect">
              <a:avLst/>
            </a:prstGeom>
            <a:ln w="12700" cap="flat">
              <a:noFill/>
              <a:miter lim="400000"/>
            </a:ln>
            <a:effectLst/>
          </p:spPr>
        </p:pic>
        <p:sp>
          <p:nvSpPr>
            <p:cNvPr id="205" name="USA"/>
            <p:cNvSpPr txBox="1"/>
            <p:nvPr/>
          </p:nvSpPr>
          <p:spPr>
            <a:xfrm>
              <a:off x="2570970" y="1456011"/>
              <a:ext cx="507319" cy="3416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l" defTabSz="457200">
                <a:lnSpc>
                  <a:spcPts val="1800"/>
                </a:lnSpc>
                <a:defRPr sz="1800" b="1" i="0">
                  <a:solidFill>
                    <a:srgbClr val="4C4745"/>
                  </a:solidFill>
                </a:defRPr>
              </a:lvl1pPr>
            </a:lstStyle>
            <a:p>
              <a:r>
                <a:rPr dirty="0"/>
                <a:t>USA</a:t>
              </a:r>
            </a:p>
          </p:txBody>
        </p:sp>
        <p:sp>
          <p:nvSpPr>
            <p:cNvPr id="206" name="Cardiothoracic anaesthesiologist and  intensive care physician…"/>
            <p:cNvSpPr txBox="1"/>
            <p:nvPr/>
          </p:nvSpPr>
          <p:spPr>
            <a:xfrm>
              <a:off x="0" y="1884950"/>
              <a:ext cx="5649260" cy="156954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p>
              <a:pPr marL="406400" indent="-406400" algn="l">
                <a:lnSpc>
                  <a:spcPts val="2500"/>
                </a:lnSpc>
                <a:buClr>
                  <a:srgbClr val="B46C69"/>
                </a:buClr>
                <a:buSzPct val="130000"/>
                <a:buChar char="•"/>
                <a:defRPr sz="2000" i="0"/>
              </a:pPr>
              <a:r>
                <a:rPr dirty="0"/>
                <a:t>Cardiothoracic </a:t>
              </a:r>
              <a:r>
                <a:rPr b="1" dirty="0">
                  <a:solidFill>
                    <a:srgbClr val="891B10"/>
                  </a:solidFill>
                </a:rPr>
                <a:t>anaesthesiologist</a:t>
              </a:r>
              <a:r>
                <a:rPr dirty="0"/>
                <a:t> and </a:t>
              </a:r>
              <a:br>
                <a:rPr dirty="0"/>
              </a:br>
              <a:r>
                <a:rPr b="1" dirty="0">
                  <a:solidFill>
                    <a:srgbClr val="7E2519"/>
                  </a:solidFill>
                </a:rPr>
                <a:t>intensive care</a:t>
              </a:r>
              <a:r>
                <a:rPr dirty="0"/>
                <a:t> physician</a:t>
              </a:r>
              <a:endParaRPr dirty="0">
                <a:latin typeface="Arial"/>
                <a:ea typeface="Arial"/>
                <a:cs typeface="Arial"/>
                <a:sym typeface="Arial"/>
              </a:endParaRPr>
            </a:p>
            <a:p>
              <a:pPr marL="406400" indent="-406400" algn="l">
                <a:lnSpc>
                  <a:spcPts val="2500"/>
                </a:lnSpc>
                <a:buClr>
                  <a:srgbClr val="B46C69"/>
                </a:buClr>
                <a:buSzPct val="130000"/>
                <a:buChar char="•"/>
                <a:defRPr sz="2000" i="0"/>
              </a:pPr>
              <a:r>
                <a:rPr dirty="0"/>
                <a:t>Executive vice chair and director of cardiac intensive care at George Washington University School of Medicine in Washington, DC</a:t>
              </a:r>
            </a:p>
          </p:txBody>
        </p:sp>
        <p:sp>
          <p:nvSpPr>
            <p:cNvPr id="207" name="Dr. Michael A. Mazzeffi"/>
            <p:cNvSpPr txBox="1"/>
            <p:nvPr/>
          </p:nvSpPr>
          <p:spPr>
            <a:xfrm>
              <a:off x="2574935" y="387683"/>
              <a:ext cx="2914803" cy="8867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ct val="100000"/>
                </a:lnSpc>
                <a:defRPr sz="2800" b="1" i="0">
                  <a:solidFill>
                    <a:srgbClr val="891B10"/>
                  </a:solidFill>
                </a:defRPr>
              </a:lvl1pPr>
            </a:lstStyle>
            <a:p>
              <a:r>
                <a:rPr dirty="0"/>
                <a:t>Dr. Michael A. Mazzeffi</a:t>
              </a:r>
            </a:p>
          </p:txBody>
        </p:sp>
      </p:grpSp>
      <p:grpSp>
        <p:nvGrpSpPr>
          <p:cNvPr id="213" name="Group"/>
          <p:cNvGrpSpPr/>
          <p:nvPr/>
        </p:nvGrpSpPr>
        <p:grpSpPr>
          <a:xfrm>
            <a:off x="5847170" y="2667111"/>
            <a:ext cx="5707362" cy="4118419"/>
            <a:chOff x="0" y="0"/>
            <a:chExt cx="5707361" cy="4118417"/>
          </a:xfrm>
        </p:grpSpPr>
        <p:pic>
          <p:nvPicPr>
            <p:cNvPr id="209" name="Image" descr="Image"/>
            <p:cNvPicPr>
              <a:picLocks noChangeAspect="1"/>
            </p:cNvPicPr>
            <p:nvPr/>
          </p:nvPicPr>
          <p:blipFill>
            <a:blip r:embed="rId4"/>
            <a:stretch>
              <a:fillRect/>
            </a:stretch>
          </p:blipFill>
          <p:spPr>
            <a:xfrm>
              <a:off x="0" y="0"/>
              <a:ext cx="2509354" cy="2347416"/>
            </a:xfrm>
            <a:prstGeom prst="rect">
              <a:avLst/>
            </a:prstGeom>
            <a:ln w="12700" cap="flat">
              <a:noFill/>
              <a:miter lim="400000"/>
            </a:ln>
            <a:effectLst/>
          </p:spPr>
        </p:pic>
        <p:sp>
          <p:nvSpPr>
            <p:cNvPr id="210" name="ITALY"/>
            <p:cNvSpPr txBox="1"/>
            <p:nvPr/>
          </p:nvSpPr>
          <p:spPr>
            <a:xfrm>
              <a:off x="2668325" y="1436850"/>
              <a:ext cx="800472" cy="3416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ts val="1800"/>
                </a:lnSpc>
                <a:defRPr sz="1800" b="1" i="0">
                  <a:solidFill>
                    <a:srgbClr val="4C4745"/>
                  </a:solidFill>
                </a:defRPr>
              </a:lvl1pPr>
            </a:lstStyle>
            <a:p>
              <a:r>
                <a:rPr dirty="0"/>
                <a:t>ITALY</a:t>
              </a:r>
            </a:p>
          </p:txBody>
        </p:sp>
        <p:sp>
          <p:nvSpPr>
            <p:cNvPr id="211" name="Orthopaedic consultant at the Haemophilia Centre at Fondazione IRCCS Policlinico San Matteo di Pavia…"/>
            <p:cNvSpPr txBox="1"/>
            <p:nvPr/>
          </p:nvSpPr>
          <p:spPr>
            <a:xfrm>
              <a:off x="558654" y="1939276"/>
              <a:ext cx="5148708" cy="21791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p>
              <a:pPr marL="406400" indent="-406400" algn="l">
                <a:lnSpc>
                  <a:spcPts val="2500"/>
                </a:lnSpc>
                <a:buClr>
                  <a:srgbClr val="B46C69"/>
                </a:buClr>
                <a:buSzPct val="130000"/>
                <a:buChar char="•"/>
                <a:defRPr sz="2000" i="0"/>
              </a:pPr>
              <a:r>
                <a:rPr b="1" dirty="0">
                  <a:solidFill>
                    <a:srgbClr val="7E2519"/>
                  </a:solidFill>
                </a:rPr>
                <a:t>Orthopaedic</a:t>
              </a:r>
              <a:r>
                <a:rPr dirty="0"/>
                <a:t> consultant at the Haemophilia Centre at Fondazione IRCCS Policlinico San Matteo di Pavia</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Chair of the Musculoskeletal Committee of the World Federation of Haemophilia (WFH)</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Coordinator of Musculoskeletal Group of Italian Haemophilia Centres Association</a:t>
              </a:r>
            </a:p>
          </p:txBody>
        </p:sp>
        <p:sp>
          <p:nvSpPr>
            <p:cNvPr id="212" name="Dr. Gianluigi Pasta"/>
            <p:cNvSpPr txBox="1"/>
            <p:nvPr/>
          </p:nvSpPr>
          <p:spPr>
            <a:xfrm>
              <a:off x="2637288" y="568935"/>
              <a:ext cx="2087920" cy="8867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ct val="100000"/>
                </a:lnSpc>
                <a:defRPr sz="2800" b="1" i="0">
                  <a:solidFill>
                    <a:srgbClr val="891B10"/>
                  </a:solidFill>
                </a:defRPr>
              </a:lvl1pPr>
            </a:lstStyle>
            <a:p>
              <a:r>
                <a:rPr dirty="0"/>
                <a:t>Dr. Gianluigi Pasta</a:t>
              </a:r>
            </a:p>
          </p:txBody>
        </p:sp>
      </p:grpSp>
      <p:grpSp>
        <p:nvGrpSpPr>
          <p:cNvPr id="218" name="Group"/>
          <p:cNvGrpSpPr/>
          <p:nvPr/>
        </p:nvGrpSpPr>
        <p:grpSpPr>
          <a:xfrm>
            <a:off x="11810539" y="7840625"/>
            <a:ext cx="5608688" cy="2115401"/>
            <a:chOff x="0" y="0"/>
            <a:chExt cx="5608687" cy="2115399"/>
          </a:xfrm>
        </p:grpSpPr>
        <p:pic>
          <p:nvPicPr>
            <p:cNvPr id="214" name="Image" descr="Image"/>
            <p:cNvPicPr>
              <a:picLocks noChangeAspect="1"/>
            </p:cNvPicPr>
            <p:nvPr/>
          </p:nvPicPr>
          <p:blipFill>
            <a:blip r:embed="rId5"/>
            <a:stretch>
              <a:fillRect/>
            </a:stretch>
          </p:blipFill>
          <p:spPr>
            <a:xfrm>
              <a:off x="0" y="0"/>
              <a:ext cx="2346896" cy="2115400"/>
            </a:xfrm>
            <a:prstGeom prst="rect">
              <a:avLst/>
            </a:prstGeom>
            <a:ln w="12700" cap="flat">
              <a:noFill/>
              <a:miter lim="400000"/>
            </a:ln>
            <a:effectLst/>
          </p:spPr>
        </p:pic>
        <p:sp>
          <p:nvSpPr>
            <p:cNvPr id="215" name="USA"/>
            <p:cNvSpPr/>
            <p:nvPr/>
          </p:nvSpPr>
          <p:spPr>
            <a:xfrm>
              <a:off x="2520675" y="1493383"/>
              <a:ext cx="800473"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ts val="1800"/>
                </a:lnSpc>
                <a:defRPr sz="1800" b="1" i="0">
                  <a:solidFill>
                    <a:srgbClr val="4C4745"/>
                  </a:solidFill>
                </a:defRPr>
              </a:lvl1pPr>
            </a:lstStyle>
            <a:p>
              <a:r>
                <a:rPr dirty="0"/>
                <a:t>USA</a:t>
              </a:r>
            </a:p>
          </p:txBody>
        </p:sp>
        <p:sp>
          <p:nvSpPr>
            <p:cNvPr id="216" name="Associate medical director and associate research director at the Bleeding &amp; Clotting Disorders Institute (BCDI)…"/>
            <p:cNvSpPr/>
            <p:nvPr/>
          </p:nvSpPr>
          <p:spPr>
            <a:xfrm>
              <a:off x="69288" y="1987643"/>
              <a:ext cx="553940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marL="406400" indent="-406400" algn="l">
                <a:lnSpc>
                  <a:spcPts val="2500"/>
                </a:lnSpc>
                <a:buClr>
                  <a:srgbClr val="B46C69"/>
                </a:buClr>
                <a:buSzPct val="130000"/>
                <a:buChar char="•"/>
                <a:defRPr sz="2000" i="0"/>
              </a:pPr>
              <a:r>
                <a:rPr dirty="0"/>
                <a:t>Associate medical director and associate research director at the Bleeding &amp; Clotting Disorders Institute (BCDI) </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Assistant professor of </a:t>
              </a:r>
              <a:r>
                <a:rPr b="1" dirty="0">
                  <a:solidFill>
                    <a:srgbClr val="7E2519"/>
                  </a:solidFill>
                </a:rPr>
                <a:t>Paediatrics</a:t>
              </a:r>
              <a:r>
                <a:rPr dirty="0"/>
                <a:t> and Medicine at the University of Illinois College of Medicine at Peoria in Peoria, IL</a:t>
              </a:r>
            </a:p>
            <a:p>
              <a:pPr marL="406400" indent="-406400" algn="l">
                <a:lnSpc>
                  <a:spcPts val="2500"/>
                </a:lnSpc>
                <a:buClr>
                  <a:srgbClr val="B46C69"/>
                </a:buClr>
                <a:buSzPct val="130000"/>
                <a:buChar char="•"/>
                <a:defRPr sz="2000" i="0"/>
              </a:pPr>
              <a:r>
                <a:rPr dirty="0"/>
                <a:t>Haematologist with BCDI</a:t>
              </a:r>
            </a:p>
          </p:txBody>
        </p:sp>
        <p:sp>
          <p:nvSpPr>
            <p:cNvPr id="217" name="Dr. Jonathan C. Roberts"/>
            <p:cNvSpPr/>
            <p:nvPr/>
          </p:nvSpPr>
          <p:spPr>
            <a:xfrm>
              <a:off x="2487271" y="896286"/>
              <a:ext cx="2492919"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ct val="100000"/>
                </a:lnSpc>
                <a:defRPr sz="2800" b="1" i="0">
                  <a:solidFill>
                    <a:srgbClr val="891B10"/>
                  </a:solidFill>
                </a:defRPr>
              </a:lvl1pPr>
            </a:lstStyle>
            <a:p>
              <a:r>
                <a:rPr dirty="0"/>
                <a:t>Dr. Jonathan C. Roberts</a:t>
              </a:r>
            </a:p>
          </p:txBody>
        </p:sp>
      </p:grpSp>
      <p:grpSp>
        <p:nvGrpSpPr>
          <p:cNvPr id="223" name="Group"/>
          <p:cNvGrpSpPr/>
          <p:nvPr/>
        </p:nvGrpSpPr>
        <p:grpSpPr>
          <a:xfrm>
            <a:off x="626458" y="2526602"/>
            <a:ext cx="5447675" cy="5130550"/>
            <a:chOff x="0" y="0"/>
            <a:chExt cx="5447673" cy="5130548"/>
          </a:xfrm>
        </p:grpSpPr>
        <p:pic>
          <p:nvPicPr>
            <p:cNvPr id="219" name="Image" descr="Image"/>
            <p:cNvPicPr>
              <a:picLocks noChangeAspect="1"/>
            </p:cNvPicPr>
            <p:nvPr/>
          </p:nvPicPr>
          <p:blipFill>
            <a:blip r:embed="rId6"/>
            <a:stretch>
              <a:fillRect/>
            </a:stretch>
          </p:blipFill>
          <p:spPr>
            <a:xfrm>
              <a:off x="0" y="0"/>
              <a:ext cx="2298496" cy="3372042"/>
            </a:xfrm>
            <a:prstGeom prst="rect">
              <a:avLst/>
            </a:prstGeom>
            <a:ln w="12700" cap="flat">
              <a:noFill/>
              <a:miter lim="400000"/>
            </a:ln>
            <a:effectLst/>
          </p:spPr>
        </p:pic>
        <p:sp>
          <p:nvSpPr>
            <p:cNvPr id="220" name="Dental consultant medically complex patients at Dublin Dental Hospital…"/>
            <p:cNvSpPr txBox="1"/>
            <p:nvPr/>
          </p:nvSpPr>
          <p:spPr>
            <a:xfrm>
              <a:off x="262218" y="2037007"/>
              <a:ext cx="5185456" cy="30935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p>
              <a:pPr marL="406400" indent="-406400" algn="l">
                <a:lnSpc>
                  <a:spcPts val="2500"/>
                </a:lnSpc>
                <a:buClr>
                  <a:srgbClr val="B46C69"/>
                </a:buClr>
                <a:buSzPct val="130000"/>
                <a:buChar char="•"/>
                <a:defRPr sz="2000" i="0"/>
              </a:pPr>
              <a:r>
                <a:rPr b="1" dirty="0">
                  <a:solidFill>
                    <a:srgbClr val="7E2519"/>
                  </a:solidFill>
                </a:rPr>
                <a:t>Dental</a:t>
              </a:r>
              <a:r>
                <a:rPr dirty="0"/>
                <a:t> consultant medically complex patients at Dublin Dental Hospital</a:t>
              </a:r>
            </a:p>
            <a:p>
              <a:pPr marL="406400" indent="-406400" algn="l">
                <a:lnSpc>
                  <a:spcPts val="2500"/>
                </a:lnSpc>
                <a:buClr>
                  <a:srgbClr val="B46C69"/>
                </a:buClr>
                <a:buSzPct val="130000"/>
                <a:buChar char="•"/>
                <a:defRPr sz="2000" i="0"/>
              </a:pPr>
              <a:r>
                <a:rPr dirty="0"/>
                <a:t>Director of doctorate programme in special care dentistry, Trinity College Dublin</a:t>
              </a:r>
            </a:p>
            <a:p>
              <a:pPr marL="406400" indent="-406400" algn="l">
                <a:lnSpc>
                  <a:spcPts val="2500"/>
                </a:lnSpc>
                <a:buClr>
                  <a:srgbClr val="B46C69"/>
                </a:buClr>
                <a:buSzPct val="130000"/>
                <a:buChar char="•"/>
                <a:defRPr sz="2000" i="0"/>
              </a:pPr>
              <a:r>
                <a:rPr dirty="0"/>
                <a:t>Former chair of World Federation of Haemophilia Dental Committee </a:t>
              </a:r>
            </a:p>
            <a:p>
              <a:pPr marL="406400" indent="-406400" algn="l">
                <a:lnSpc>
                  <a:spcPts val="2500"/>
                </a:lnSpc>
                <a:buClr>
                  <a:srgbClr val="B46C69"/>
                </a:buClr>
                <a:buSzPct val="130000"/>
                <a:buChar char="•"/>
                <a:defRPr sz="2000" i="0"/>
              </a:pPr>
              <a:r>
                <a:rPr dirty="0"/>
                <a:t>Medical advisory board member of European Haemophilia Consortium (EHC)</a:t>
              </a:r>
            </a:p>
            <a:p>
              <a:pPr marL="406400" indent="-406400" algn="l">
                <a:lnSpc>
                  <a:spcPts val="2500"/>
                </a:lnSpc>
                <a:buClr>
                  <a:srgbClr val="B46C69"/>
                </a:buClr>
                <a:buSzPct val="130000"/>
                <a:buChar char="•"/>
                <a:defRPr sz="2000" i="0"/>
              </a:pPr>
              <a:r>
                <a:rPr dirty="0"/>
                <a:t>President of International Society for Disability and Oral Health </a:t>
              </a:r>
            </a:p>
          </p:txBody>
        </p:sp>
        <p:sp>
          <p:nvSpPr>
            <p:cNvPr id="221" name="Dr. Alison Dougall"/>
            <p:cNvSpPr txBox="1"/>
            <p:nvPr/>
          </p:nvSpPr>
          <p:spPr>
            <a:xfrm>
              <a:off x="1780370" y="1124949"/>
              <a:ext cx="2795323"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ctr" defTabSz="457200">
                <a:lnSpc>
                  <a:spcPct val="100000"/>
                </a:lnSpc>
                <a:defRPr sz="2800" b="1" i="0">
                  <a:solidFill>
                    <a:srgbClr val="891B10"/>
                  </a:solidFill>
                </a:defRPr>
              </a:lvl1pPr>
            </a:lstStyle>
            <a:p>
              <a:r>
                <a:rPr dirty="0"/>
                <a:t>Dr. Alison Dougall</a:t>
              </a:r>
            </a:p>
          </p:txBody>
        </p:sp>
        <p:sp>
          <p:nvSpPr>
            <p:cNvPr id="222" name="IRELAND"/>
            <p:cNvSpPr txBox="1"/>
            <p:nvPr/>
          </p:nvSpPr>
          <p:spPr>
            <a:xfrm>
              <a:off x="1836336" y="1565258"/>
              <a:ext cx="945320" cy="3416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l" defTabSz="457200">
                <a:lnSpc>
                  <a:spcPts val="1800"/>
                </a:lnSpc>
                <a:defRPr sz="1800" b="1" i="0">
                  <a:solidFill>
                    <a:srgbClr val="4C4745"/>
                  </a:solidFill>
                </a:defRPr>
              </a:lvl1pPr>
            </a:lstStyle>
            <a:p>
              <a:r>
                <a:rPr dirty="0"/>
                <a:t>IRELAND</a:t>
              </a:r>
            </a:p>
          </p:txBody>
        </p:sp>
      </p:grpSp>
      <p:grpSp>
        <p:nvGrpSpPr>
          <p:cNvPr id="228" name="Group"/>
          <p:cNvGrpSpPr/>
          <p:nvPr/>
        </p:nvGrpSpPr>
        <p:grpSpPr>
          <a:xfrm>
            <a:off x="6137393" y="6977008"/>
            <a:ext cx="5299550" cy="4711390"/>
            <a:chOff x="0" y="0"/>
            <a:chExt cx="5299548" cy="4711389"/>
          </a:xfrm>
        </p:grpSpPr>
        <p:pic>
          <p:nvPicPr>
            <p:cNvPr id="224" name="Image" descr="Image"/>
            <p:cNvPicPr>
              <a:picLocks noChangeAspect="1"/>
            </p:cNvPicPr>
            <p:nvPr/>
          </p:nvPicPr>
          <p:blipFill>
            <a:blip r:embed="rId7"/>
            <a:stretch>
              <a:fillRect/>
            </a:stretch>
          </p:blipFill>
          <p:spPr>
            <a:xfrm>
              <a:off x="0" y="0"/>
              <a:ext cx="2017506" cy="1990732"/>
            </a:xfrm>
            <a:prstGeom prst="rect">
              <a:avLst/>
            </a:prstGeom>
            <a:ln w="12700" cap="flat">
              <a:noFill/>
              <a:miter lim="400000"/>
            </a:ln>
            <a:effectLst/>
          </p:spPr>
        </p:pic>
        <p:sp>
          <p:nvSpPr>
            <p:cNvPr id="225" name="GERMANY"/>
            <p:cNvSpPr txBox="1"/>
            <p:nvPr/>
          </p:nvSpPr>
          <p:spPr>
            <a:xfrm>
              <a:off x="2146446" y="1467297"/>
              <a:ext cx="1107840" cy="3416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l" defTabSz="457200">
                <a:lnSpc>
                  <a:spcPts val="1800"/>
                </a:lnSpc>
                <a:defRPr sz="1800" b="1" i="0">
                  <a:solidFill>
                    <a:srgbClr val="4C4745"/>
                  </a:solidFill>
                </a:defRPr>
              </a:lvl1pPr>
            </a:lstStyle>
            <a:p>
              <a:r>
                <a:rPr dirty="0"/>
                <a:t>GERMANY</a:t>
              </a:r>
            </a:p>
          </p:txBody>
        </p:sp>
        <p:sp>
          <p:nvSpPr>
            <p:cNvPr id="226" name="Haematology consultant and health economist…"/>
            <p:cNvSpPr txBox="1"/>
            <p:nvPr/>
          </p:nvSpPr>
          <p:spPr>
            <a:xfrm>
              <a:off x="272015" y="1922647"/>
              <a:ext cx="5027534" cy="278874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p>
              <a:pPr marL="406400" indent="-406400" algn="l">
                <a:lnSpc>
                  <a:spcPts val="2500"/>
                </a:lnSpc>
                <a:buClr>
                  <a:srgbClr val="B46C69"/>
                </a:buClr>
                <a:buSzPct val="130000"/>
                <a:buChar char="•"/>
                <a:defRPr sz="2000" i="0"/>
              </a:pPr>
              <a:r>
                <a:rPr b="1" dirty="0">
                  <a:solidFill>
                    <a:srgbClr val="7E2519"/>
                  </a:solidFill>
                </a:rPr>
                <a:t>Haematology</a:t>
              </a:r>
              <a:r>
                <a:rPr b="1" dirty="0"/>
                <a:t> </a:t>
              </a:r>
              <a:r>
                <a:rPr dirty="0"/>
                <a:t>consultant</a:t>
              </a:r>
              <a:r>
                <a:rPr b="1" dirty="0"/>
                <a:t> </a:t>
              </a:r>
              <a:r>
                <a:rPr dirty="0"/>
                <a:t>and health economist</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Director of the IMD Blood Coagulation Centre in Bad Homburg/Frankfurt/Wiesbaden</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Active member of German Society of Haematology and Oncology</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Member of medical advisory board German Alliance for Security of Haemophilia</a:t>
              </a:r>
            </a:p>
          </p:txBody>
        </p:sp>
        <p:sp>
          <p:nvSpPr>
            <p:cNvPr id="227" name="Dr. Med. Rosa Sonja Alesci"/>
            <p:cNvSpPr txBox="1"/>
            <p:nvPr/>
          </p:nvSpPr>
          <p:spPr>
            <a:xfrm>
              <a:off x="2118185" y="590106"/>
              <a:ext cx="2429636" cy="8867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ct val="100000"/>
                </a:lnSpc>
                <a:defRPr sz="2800" b="1" i="0">
                  <a:solidFill>
                    <a:srgbClr val="891B10"/>
                  </a:solidFill>
                </a:defRPr>
              </a:lvl1pPr>
            </a:lstStyle>
            <a:p>
              <a:r>
                <a:rPr dirty="0"/>
                <a:t>Dr. Med. Rosa Sonja Alesci</a:t>
              </a:r>
            </a:p>
          </p:txBody>
        </p:sp>
      </p:grpSp>
      <p:grpSp>
        <p:nvGrpSpPr>
          <p:cNvPr id="233" name="Group"/>
          <p:cNvGrpSpPr/>
          <p:nvPr/>
        </p:nvGrpSpPr>
        <p:grpSpPr>
          <a:xfrm>
            <a:off x="11943328" y="2668842"/>
            <a:ext cx="5580854" cy="3290241"/>
            <a:chOff x="0" y="0"/>
            <a:chExt cx="5580853" cy="3290240"/>
          </a:xfrm>
        </p:grpSpPr>
        <p:pic>
          <p:nvPicPr>
            <p:cNvPr id="229" name="Image" descr="Image"/>
            <p:cNvPicPr>
              <a:picLocks noChangeAspect="1"/>
            </p:cNvPicPr>
            <p:nvPr/>
          </p:nvPicPr>
          <p:blipFill>
            <a:blip r:embed="rId8"/>
            <a:stretch>
              <a:fillRect/>
            </a:stretch>
          </p:blipFill>
          <p:spPr>
            <a:xfrm>
              <a:off x="238512" y="0"/>
              <a:ext cx="1994853" cy="1688099"/>
            </a:xfrm>
            <a:prstGeom prst="rect">
              <a:avLst/>
            </a:prstGeom>
            <a:ln w="12700" cap="flat">
              <a:noFill/>
              <a:miter lim="400000"/>
            </a:ln>
            <a:effectLst/>
          </p:spPr>
        </p:pic>
        <p:sp>
          <p:nvSpPr>
            <p:cNvPr id="230" name="CROATIA"/>
            <p:cNvSpPr/>
            <p:nvPr/>
          </p:nvSpPr>
          <p:spPr>
            <a:xfrm>
              <a:off x="2317153" y="1595683"/>
              <a:ext cx="1270001" cy="1270001"/>
            </a:xfrm>
            <a:prstGeom prst="line">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ctr">
              <a:spAutoFit/>
            </a:bodyPr>
            <a:lstStyle>
              <a:lvl1pPr algn="l" defTabSz="457200">
                <a:lnSpc>
                  <a:spcPts val="1800"/>
                </a:lnSpc>
                <a:defRPr sz="1800" b="1" i="0">
                  <a:solidFill>
                    <a:srgbClr val="4C4745"/>
                  </a:solidFill>
                </a:defRPr>
              </a:lvl1pPr>
            </a:lstStyle>
            <a:p>
              <a:r>
                <a:rPr dirty="0"/>
                <a:t>CROATIA</a:t>
              </a:r>
            </a:p>
          </p:txBody>
        </p:sp>
        <p:sp>
          <p:nvSpPr>
            <p:cNvPr id="231" name="Head of Haemophilia Centre at the University Hospital Centre Zagreb…"/>
            <p:cNvSpPr/>
            <p:nvPr/>
          </p:nvSpPr>
          <p:spPr>
            <a:xfrm>
              <a:off x="0" y="3290240"/>
              <a:ext cx="5580854"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p>
              <a:pPr marL="406400" indent="-406400" algn="l">
                <a:lnSpc>
                  <a:spcPts val="2500"/>
                </a:lnSpc>
                <a:buClr>
                  <a:srgbClr val="B46C69"/>
                </a:buClr>
                <a:buSzPct val="130000"/>
                <a:buChar char="•"/>
                <a:defRPr sz="2000" i="0"/>
              </a:pPr>
              <a:r>
                <a:rPr dirty="0"/>
                <a:t>Head of</a:t>
              </a:r>
              <a:r>
                <a:rPr b="1" dirty="0"/>
                <a:t> </a:t>
              </a:r>
              <a:r>
                <a:rPr b="1" dirty="0">
                  <a:solidFill>
                    <a:srgbClr val="7E2519"/>
                  </a:solidFill>
                </a:rPr>
                <a:t>Haemophilia</a:t>
              </a:r>
              <a:r>
                <a:rPr b="1" dirty="0"/>
                <a:t> </a:t>
              </a:r>
              <a:r>
                <a:rPr dirty="0"/>
                <a:t>Centre</a:t>
              </a:r>
              <a:r>
                <a:rPr b="1" dirty="0"/>
                <a:t> </a:t>
              </a:r>
              <a:r>
                <a:rPr dirty="0"/>
                <a:t>at the University Hospital Centre Zagreb </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Professor of </a:t>
              </a:r>
              <a:r>
                <a:rPr b="1" dirty="0">
                  <a:solidFill>
                    <a:srgbClr val="7E2519"/>
                  </a:solidFill>
                </a:rPr>
                <a:t>internal medicine</a:t>
              </a:r>
              <a:r>
                <a:rPr b="1" dirty="0"/>
                <a:t> </a:t>
              </a:r>
              <a:r>
                <a:rPr dirty="0"/>
                <a:t>at the School of Medicine of the University of Zagreb, Croatia</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Specialist degrees in internal medicine and haematology</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Executive committee member of the European Association for Haemophilia and Allied Disorders (EAHAD)</a:t>
              </a:r>
            </a:p>
          </p:txBody>
        </p:sp>
        <p:sp>
          <p:nvSpPr>
            <p:cNvPr id="232" name="Prof. Ana Boban"/>
            <p:cNvSpPr/>
            <p:nvPr/>
          </p:nvSpPr>
          <p:spPr>
            <a:xfrm>
              <a:off x="2293059" y="990289"/>
              <a:ext cx="2346897"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ct val="100000"/>
                </a:lnSpc>
                <a:defRPr sz="2800" b="1" i="0">
                  <a:solidFill>
                    <a:srgbClr val="891B10"/>
                  </a:solidFill>
                </a:defRPr>
              </a:lvl1pPr>
            </a:lstStyle>
            <a:p>
              <a:r>
                <a:rPr dirty="0"/>
                <a:t>Prof. Ana Boban</a:t>
              </a:r>
            </a:p>
          </p:txBody>
        </p:sp>
      </p:grpSp>
      <p:grpSp>
        <p:nvGrpSpPr>
          <p:cNvPr id="238" name="Group"/>
          <p:cNvGrpSpPr/>
          <p:nvPr/>
        </p:nvGrpSpPr>
        <p:grpSpPr>
          <a:xfrm>
            <a:off x="863955" y="7960585"/>
            <a:ext cx="5195664" cy="3624637"/>
            <a:chOff x="0" y="0"/>
            <a:chExt cx="5195663" cy="3624636"/>
          </a:xfrm>
        </p:grpSpPr>
        <p:pic>
          <p:nvPicPr>
            <p:cNvPr id="234" name="Image" descr="Image"/>
            <p:cNvPicPr>
              <a:picLocks noChangeAspect="1"/>
            </p:cNvPicPr>
            <p:nvPr/>
          </p:nvPicPr>
          <p:blipFill>
            <a:blip r:embed="rId9"/>
            <a:stretch>
              <a:fillRect/>
            </a:stretch>
          </p:blipFill>
          <p:spPr>
            <a:xfrm>
              <a:off x="0" y="0"/>
              <a:ext cx="2087920" cy="1722253"/>
            </a:xfrm>
            <a:prstGeom prst="rect">
              <a:avLst/>
            </a:prstGeom>
            <a:ln w="12700" cap="flat">
              <a:noFill/>
              <a:miter lim="400000"/>
            </a:ln>
            <a:effectLst/>
          </p:spPr>
        </p:pic>
        <p:sp>
          <p:nvSpPr>
            <p:cNvPr id="235" name="UK"/>
            <p:cNvSpPr txBox="1"/>
            <p:nvPr/>
          </p:nvSpPr>
          <p:spPr>
            <a:xfrm>
              <a:off x="2247659" y="1389652"/>
              <a:ext cx="385384" cy="34163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ts val="1800"/>
                </a:lnSpc>
                <a:defRPr sz="1800" b="1" i="0">
                  <a:solidFill>
                    <a:srgbClr val="4C4745"/>
                  </a:solidFill>
                </a:defRPr>
              </a:lvl1pPr>
            </a:lstStyle>
            <a:p>
              <a:r>
                <a:rPr dirty="0"/>
                <a:t>UK</a:t>
              </a:r>
            </a:p>
          </p:txBody>
        </p:sp>
        <p:sp>
          <p:nvSpPr>
            <p:cNvPr id="236" name="Consultant Haematologist at the Royal London Hospital, London…"/>
            <p:cNvSpPr txBox="1"/>
            <p:nvPr/>
          </p:nvSpPr>
          <p:spPr>
            <a:xfrm>
              <a:off x="39234" y="1750294"/>
              <a:ext cx="5156430" cy="187434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p>
              <a:pPr marL="406400" indent="-406400" algn="l">
                <a:lnSpc>
                  <a:spcPts val="2500"/>
                </a:lnSpc>
                <a:buClr>
                  <a:srgbClr val="B46C69"/>
                </a:buClr>
                <a:buSzPct val="130000"/>
                <a:buChar char="•"/>
                <a:defRPr sz="2000" i="0"/>
              </a:pPr>
              <a:r>
                <a:rPr dirty="0"/>
                <a:t>Consultant </a:t>
              </a:r>
              <a:r>
                <a:rPr b="1" dirty="0">
                  <a:solidFill>
                    <a:srgbClr val="7E2519"/>
                  </a:solidFill>
                </a:rPr>
                <a:t>Haematologist</a:t>
              </a:r>
              <a:r>
                <a:rPr dirty="0"/>
                <a:t> at the Royal London Hospital, London</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Honorary senior lecturer at Queen Mary University of London </a:t>
              </a:r>
              <a:endParaRPr sz="1200" dirty="0">
                <a:latin typeface="Times Roman"/>
                <a:ea typeface="Times Roman"/>
                <a:cs typeface="Times Roman"/>
                <a:sym typeface="Times Roman"/>
              </a:endParaRPr>
            </a:p>
            <a:p>
              <a:pPr marL="406400" indent="-406400" algn="l">
                <a:lnSpc>
                  <a:spcPts val="2500"/>
                </a:lnSpc>
                <a:buClr>
                  <a:srgbClr val="B46C69"/>
                </a:buClr>
                <a:buSzPct val="130000"/>
                <a:buChar char="•"/>
                <a:defRPr sz="2000" i="0"/>
              </a:pPr>
              <a:r>
                <a:rPr dirty="0"/>
                <a:t>National chief investigator for the UK immune thrombocytopenia (ITP) registry</a:t>
              </a:r>
            </a:p>
          </p:txBody>
        </p:sp>
        <p:sp>
          <p:nvSpPr>
            <p:cNvPr id="237" name="Dr. Vickie McDonald"/>
            <p:cNvSpPr txBox="1"/>
            <p:nvPr/>
          </p:nvSpPr>
          <p:spPr>
            <a:xfrm>
              <a:off x="2239276" y="516581"/>
              <a:ext cx="2223203" cy="8867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l" defTabSz="457200">
                <a:lnSpc>
                  <a:spcPct val="100000"/>
                </a:lnSpc>
                <a:defRPr sz="2800" b="1" i="0">
                  <a:solidFill>
                    <a:srgbClr val="891B10"/>
                  </a:solidFill>
                </a:defRPr>
              </a:lvl1pPr>
            </a:lstStyle>
            <a:p>
              <a:r>
                <a:rPr dirty="0"/>
                <a:t>Dr. Vickie McDonald</a:t>
              </a: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0" name="Image" descr="Image"/>
          <p:cNvPicPr>
            <a:picLocks noChangeAspect="1"/>
          </p:cNvPicPr>
          <p:nvPr/>
        </p:nvPicPr>
        <p:blipFill rotWithShape="1">
          <a:blip r:embed="rId2"/>
          <a:srcRect r="1882" b="1764"/>
          <a:stretch/>
        </p:blipFill>
        <p:spPr>
          <a:xfrm>
            <a:off x="13204609" y="1944371"/>
            <a:ext cx="11179391" cy="11771629"/>
          </a:xfrm>
          <a:prstGeom prst="rect">
            <a:avLst/>
          </a:prstGeom>
          <a:ln w="12700">
            <a:miter lim="400000"/>
          </a:ln>
        </p:spPr>
      </p:pic>
      <p:pic>
        <p:nvPicPr>
          <p:cNvPr id="241" name="Image" descr="Image"/>
          <p:cNvPicPr>
            <a:picLocks noChangeAspect="1"/>
          </p:cNvPicPr>
          <p:nvPr/>
        </p:nvPicPr>
        <p:blipFill>
          <a:blip r:embed="rId3"/>
          <a:stretch>
            <a:fillRect/>
          </a:stretch>
        </p:blipFill>
        <p:spPr>
          <a:xfrm>
            <a:off x="904234" y="10392641"/>
            <a:ext cx="7412016" cy="1877195"/>
          </a:xfrm>
          <a:prstGeom prst="rect">
            <a:avLst/>
          </a:prstGeom>
          <a:ln w="12700">
            <a:miter lim="400000"/>
          </a:ln>
        </p:spPr>
      </p:pic>
      <p:sp>
        <p:nvSpPr>
          <p:cNvPr id="242" name="4"/>
          <p:cNvSpPr txBox="1"/>
          <p:nvPr/>
        </p:nvSpPr>
        <p:spPr>
          <a:xfrm>
            <a:off x="232973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4</a:t>
            </a:r>
          </a:p>
        </p:txBody>
      </p:sp>
      <p:sp>
        <p:nvSpPr>
          <p:cNvPr id="243" name="Von Willebrand disease…"/>
          <p:cNvSpPr txBox="1"/>
          <p:nvPr/>
        </p:nvSpPr>
        <p:spPr>
          <a:xfrm>
            <a:off x="819106" y="789073"/>
            <a:ext cx="7353673" cy="1686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ts val="6100"/>
              </a:lnSpc>
              <a:defRPr sz="6000" i="0">
                <a:solidFill>
                  <a:srgbClr val="252525"/>
                </a:solidFill>
              </a:defRPr>
            </a:pPr>
            <a:r>
              <a:rPr dirty="0"/>
              <a:t>Von Willebrand disease</a:t>
            </a:r>
          </a:p>
          <a:p>
            <a:pPr algn="l">
              <a:lnSpc>
                <a:spcPts val="6100"/>
              </a:lnSpc>
              <a:defRPr sz="6000" b="1" i="0">
                <a:solidFill>
                  <a:srgbClr val="891B10"/>
                </a:solidFill>
              </a:defRPr>
            </a:pPr>
            <a:r>
              <a:rPr dirty="0"/>
              <a:t>at a glance</a:t>
            </a:r>
          </a:p>
        </p:txBody>
      </p:sp>
      <p:pic>
        <p:nvPicPr>
          <p:cNvPr id="244" name="Image" descr="Image"/>
          <p:cNvPicPr>
            <a:picLocks noChangeAspect="1"/>
          </p:cNvPicPr>
          <p:nvPr/>
        </p:nvPicPr>
        <p:blipFill>
          <a:blip r:embed="rId4"/>
          <a:stretch>
            <a:fillRect/>
          </a:stretch>
        </p:blipFill>
        <p:spPr>
          <a:xfrm>
            <a:off x="900628" y="3774807"/>
            <a:ext cx="174123" cy="174123"/>
          </a:xfrm>
          <a:prstGeom prst="rect">
            <a:avLst/>
          </a:prstGeom>
          <a:ln w="12700">
            <a:miter lim="400000"/>
          </a:ln>
        </p:spPr>
      </p:pic>
      <p:sp>
        <p:nvSpPr>
          <p:cNvPr id="245" name="1. Bowman M, et al. J Thromb Haemost. 2010;8:213-6; 2. Colonne CK, et al. J Blood Med. 2021;12:755-68; 3. Sharma R, et al. Blood. 2017;130:2386-91"/>
          <p:cNvSpPr txBox="1"/>
          <p:nvPr/>
        </p:nvSpPr>
        <p:spPr>
          <a:xfrm>
            <a:off x="852121" y="12772450"/>
            <a:ext cx="14468760" cy="54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1. Bowman M, et al. J Thromb Haemost. 2010;8:213-6; 2. Colonne CK, et al. J Blood Med. 2021;12:755-68; 3. Sharma R, et al. Blood. 2017;130:2386-91</a:t>
            </a:r>
            <a:endParaRPr sz="1200" dirty="0">
              <a:solidFill>
                <a:srgbClr val="000000"/>
              </a:solidFill>
              <a:latin typeface="Times Roman"/>
              <a:ea typeface="Times Roman"/>
              <a:cs typeface="Times Roman"/>
              <a:sym typeface="Times Roman"/>
            </a:endParaRPr>
          </a:p>
        </p:txBody>
      </p:sp>
      <p:sp>
        <p:nvSpPr>
          <p:cNvPr id="246" name="Von Willebrand disease is the most common inherited bleeding disorder.1"/>
          <p:cNvSpPr txBox="1"/>
          <p:nvPr/>
        </p:nvSpPr>
        <p:spPr>
          <a:xfrm>
            <a:off x="887168" y="2973777"/>
            <a:ext cx="12368809" cy="5072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ct val="90000"/>
              </a:lnSpc>
              <a:defRPr i="0"/>
            </a:pPr>
            <a:r>
              <a:rPr dirty="0"/>
              <a:t>Von Willebrand disease is the </a:t>
            </a:r>
            <a:r>
              <a:rPr b="1" dirty="0">
                <a:solidFill>
                  <a:srgbClr val="891B10"/>
                </a:solidFill>
              </a:rPr>
              <a:t>most common inherited bleeding disorder.</a:t>
            </a:r>
            <a:r>
              <a:rPr baseline="31999" dirty="0"/>
              <a:t>1</a:t>
            </a:r>
          </a:p>
        </p:txBody>
      </p:sp>
      <p:sp>
        <p:nvSpPr>
          <p:cNvPr id="247" name="It is estimated to occur in 1 in 100-1000 people, although tertiary care referrals for von Willebrand disease occur at a much lower frequency (˜1 in 10,000)"/>
          <p:cNvSpPr txBox="1"/>
          <p:nvPr/>
        </p:nvSpPr>
        <p:spPr>
          <a:xfrm>
            <a:off x="1452033" y="3641384"/>
            <a:ext cx="13224101"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defRPr i="0"/>
            </a:lvl1pPr>
          </a:lstStyle>
          <a:p>
            <a:r>
              <a:rPr dirty="0"/>
              <a:t>It is estimated to occur in 1 in 100-1000 people, although tertiary care referrals for von Willebrand disease occur at a much lower frequency (˜1 in 10,000)</a:t>
            </a:r>
          </a:p>
        </p:txBody>
      </p:sp>
      <p:sp>
        <p:nvSpPr>
          <p:cNvPr id="248" name="von Willebrand disease occurs in men, women, and children"/>
          <p:cNvSpPr txBox="1"/>
          <p:nvPr/>
        </p:nvSpPr>
        <p:spPr>
          <a:xfrm>
            <a:off x="1502833" y="4657265"/>
            <a:ext cx="10008593" cy="5072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ct val="90000"/>
              </a:lnSpc>
              <a:defRPr i="0"/>
            </a:lvl1pPr>
          </a:lstStyle>
          <a:p>
            <a:r>
              <a:rPr dirty="0"/>
              <a:t>von Willebrand disease occurs in men, women, and children</a:t>
            </a:r>
          </a:p>
        </p:txBody>
      </p:sp>
      <p:sp>
        <p:nvSpPr>
          <p:cNvPr id="249" name="Von Willebrand disease is one of the most overlooked entities in everyday clinical practice.2"/>
          <p:cNvSpPr txBox="1"/>
          <p:nvPr/>
        </p:nvSpPr>
        <p:spPr>
          <a:xfrm>
            <a:off x="894742" y="5874105"/>
            <a:ext cx="15833876" cy="507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defRPr i="0"/>
            </a:pPr>
            <a:r>
              <a:rPr dirty="0"/>
              <a:t>Von Willebrand disease is one of the most </a:t>
            </a:r>
            <a:r>
              <a:rPr b="1" dirty="0">
                <a:solidFill>
                  <a:srgbClr val="891B10"/>
                </a:solidFill>
              </a:rPr>
              <a:t>overlooked</a:t>
            </a:r>
            <a:r>
              <a:rPr dirty="0"/>
              <a:t> entities in everyday clinical practice.</a:t>
            </a:r>
            <a:r>
              <a:rPr baseline="31999" dirty="0"/>
              <a:t>2</a:t>
            </a:r>
          </a:p>
        </p:txBody>
      </p:sp>
      <p:sp>
        <p:nvSpPr>
          <p:cNvPr id="250" name="The complexity and heterogeneity of the disease and breadth of tests required for a formal diagnosis lead it to be under-diagnosed, over-diagnosed and misdiagnosed"/>
          <p:cNvSpPr txBox="1"/>
          <p:nvPr/>
        </p:nvSpPr>
        <p:spPr>
          <a:xfrm>
            <a:off x="1473716" y="6541484"/>
            <a:ext cx="14675928"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defRPr i="0"/>
            </a:lvl1pPr>
          </a:lstStyle>
          <a:p>
            <a:r>
              <a:rPr dirty="0"/>
              <a:t>The complexity and heterogeneity of the disease and breadth of tests required for a formal diagnosis lead it to be under-diagnosed, over-diagnosed and misdiagnosed</a:t>
            </a:r>
          </a:p>
        </p:txBody>
      </p:sp>
      <p:sp>
        <p:nvSpPr>
          <p:cNvPr id="251" name="Even if the diagnosis is made, von Willebrand disease is often underestimated."/>
          <p:cNvSpPr txBox="1"/>
          <p:nvPr/>
        </p:nvSpPr>
        <p:spPr>
          <a:xfrm>
            <a:off x="855137" y="8288931"/>
            <a:ext cx="13063737" cy="5072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ct val="90000"/>
              </a:lnSpc>
              <a:defRPr i="0"/>
            </a:pPr>
            <a:r>
              <a:rPr dirty="0"/>
              <a:t>Even if the diagnosis is made, von Willebrand disease is often </a:t>
            </a:r>
            <a:r>
              <a:rPr b="1" dirty="0">
                <a:solidFill>
                  <a:srgbClr val="891B10"/>
                </a:solidFill>
              </a:rPr>
              <a:t>underestimated</a:t>
            </a:r>
            <a:r>
              <a:rPr b="1" dirty="0">
                <a:solidFill>
                  <a:srgbClr val="7E2519"/>
                </a:solidFill>
              </a:rPr>
              <a:t>.</a:t>
            </a:r>
          </a:p>
        </p:txBody>
      </p:sp>
      <p:sp>
        <p:nvSpPr>
          <p:cNvPr id="252" name="It has a significant impact on quality of life and on the provision of any kind of other healthcare provided to the patient3"/>
          <p:cNvSpPr txBox="1"/>
          <p:nvPr/>
        </p:nvSpPr>
        <p:spPr>
          <a:xfrm>
            <a:off x="1429564" y="8928080"/>
            <a:ext cx="13169842" cy="9619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defRPr i="0"/>
            </a:pPr>
            <a:r>
              <a:rPr dirty="0"/>
              <a:t>It has a significant impact on quality of life and on the provision of any kind of other healthcare provided to the patient</a:t>
            </a:r>
            <a:r>
              <a:rPr baseline="31999" dirty="0"/>
              <a:t>3</a:t>
            </a:r>
          </a:p>
        </p:txBody>
      </p:sp>
      <p:pic>
        <p:nvPicPr>
          <p:cNvPr id="253" name="Image" descr="Image"/>
          <p:cNvPicPr>
            <a:picLocks noChangeAspect="1"/>
          </p:cNvPicPr>
          <p:nvPr/>
        </p:nvPicPr>
        <p:blipFill>
          <a:blip r:embed="rId4"/>
          <a:stretch>
            <a:fillRect/>
          </a:stretch>
        </p:blipFill>
        <p:spPr>
          <a:xfrm>
            <a:off x="900628" y="4811107"/>
            <a:ext cx="174123" cy="174123"/>
          </a:xfrm>
          <a:prstGeom prst="rect">
            <a:avLst/>
          </a:prstGeom>
          <a:ln w="12700">
            <a:miter lim="400000"/>
          </a:ln>
        </p:spPr>
      </p:pic>
      <p:pic>
        <p:nvPicPr>
          <p:cNvPr id="254" name="Image" descr="Image"/>
          <p:cNvPicPr>
            <a:picLocks noChangeAspect="1"/>
          </p:cNvPicPr>
          <p:nvPr/>
        </p:nvPicPr>
        <p:blipFill>
          <a:blip r:embed="rId4"/>
          <a:stretch>
            <a:fillRect/>
          </a:stretch>
        </p:blipFill>
        <p:spPr>
          <a:xfrm>
            <a:off x="900628" y="6668830"/>
            <a:ext cx="174123" cy="174124"/>
          </a:xfrm>
          <a:prstGeom prst="rect">
            <a:avLst/>
          </a:prstGeom>
          <a:ln w="12700">
            <a:miter lim="400000"/>
          </a:ln>
        </p:spPr>
      </p:pic>
      <p:pic>
        <p:nvPicPr>
          <p:cNvPr id="255" name="Image" descr="Image"/>
          <p:cNvPicPr>
            <a:picLocks noChangeAspect="1"/>
          </p:cNvPicPr>
          <p:nvPr/>
        </p:nvPicPr>
        <p:blipFill>
          <a:blip r:embed="rId4"/>
          <a:stretch>
            <a:fillRect/>
          </a:stretch>
        </p:blipFill>
        <p:spPr>
          <a:xfrm>
            <a:off x="900628" y="9056430"/>
            <a:ext cx="174123" cy="174124"/>
          </a:xfrm>
          <a:prstGeom prst="rect">
            <a:avLst/>
          </a:prstGeom>
          <a:ln w="12700">
            <a:miter lim="400000"/>
          </a:ln>
        </p:spPr>
      </p:pic>
      <p:sp>
        <p:nvSpPr>
          <p:cNvPr id="256" name="It is important not to miss von Willebrand disease"/>
          <p:cNvSpPr txBox="1"/>
          <p:nvPr/>
        </p:nvSpPr>
        <p:spPr>
          <a:xfrm>
            <a:off x="1988727" y="10784182"/>
            <a:ext cx="5801831" cy="10941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lnSpc>
                <a:spcPct val="90000"/>
              </a:lnSpc>
              <a:defRPr sz="3700" b="1" i="0">
                <a:solidFill>
                  <a:srgbClr val="FFFFFD"/>
                </a:solidFill>
              </a:defRPr>
            </a:lvl1pPr>
          </a:lstStyle>
          <a:p>
            <a:r>
              <a:rPr dirty="0"/>
              <a:t> It is important not to miss von Willebrand disease</a:t>
            </a:r>
          </a:p>
        </p:txBody>
      </p:sp>
      <p:sp>
        <p:nvSpPr>
          <p:cNvPr id="257" name="!"/>
          <p:cNvSpPr txBox="1"/>
          <p:nvPr/>
        </p:nvSpPr>
        <p:spPr>
          <a:xfrm>
            <a:off x="1266170" y="10392640"/>
            <a:ext cx="697503" cy="20529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14800"/>
              </a:lnSpc>
              <a:spcBef>
                <a:spcPts val="800"/>
              </a:spcBef>
              <a:defRPr sz="14100" b="1" i="0">
                <a:solidFill>
                  <a:srgbClr val="FFFFFD"/>
                </a:solidFill>
              </a:defRPr>
            </a:lvl1pPr>
          </a:lstStyle>
          <a:p>
            <a:r>
              <a:rPr dirty="0"/>
              <a:t>!</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Von Willebrand factor (VWF) binds to collagen at sites of vascular injury and mediates platelet adhesion and aggregation…"/>
          <p:cNvSpPr txBox="1"/>
          <p:nvPr/>
        </p:nvSpPr>
        <p:spPr>
          <a:xfrm>
            <a:off x="1485411" y="2147083"/>
            <a:ext cx="12175327" cy="40330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spcBef>
                <a:spcPts val="800"/>
              </a:spcBef>
              <a:defRPr sz="2800" i="0"/>
            </a:pPr>
            <a:r>
              <a:rPr b="1" dirty="0">
                <a:solidFill>
                  <a:srgbClr val="891B10"/>
                </a:solidFill>
              </a:rPr>
              <a:t>Von Willebrand factor (VWF)</a:t>
            </a:r>
            <a:r>
              <a:rPr b="1" dirty="0">
                <a:solidFill>
                  <a:srgbClr val="8A1A0F"/>
                </a:solidFill>
              </a:rPr>
              <a:t> </a:t>
            </a:r>
            <a:r>
              <a:rPr dirty="0"/>
              <a:t>binds to collagen at sites of vascular injury and</a:t>
            </a:r>
            <a:r>
              <a:rPr dirty="0">
                <a:solidFill>
                  <a:srgbClr val="8A1A0F"/>
                </a:solidFill>
              </a:rPr>
              <a:t> </a:t>
            </a:r>
            <a:r>
              <a:rPr b="1" dirty="0">
                <a:solidFill>
                  <a:srgbClr val="891B10"/>
                </a:solidFill>
              </a:rPr>
              <a:t>mediates platelet adhesion and aggregation</a:t>
            </a:r>
            <a:endParaRPr b="1" dirty="0">
              <a:solidFill>
                <a:srgbClr val="891B10"/>
              </a:solidFill>
              <a:latin typeface="Times Roman"/>
              <a:ea typeface="Times Roman"/>
              <a:cs typeface="Times Roman"/>
              <a:sym typeface="Times Roman"/>
            </a:endParaRPr>
          </a:p>
          <a:p>
            <a:pPr algn="l">
              <a:lnSpc>
                <a:spcPct val="90000"/>
              </a:lnSpc>
              <a:spcBef>
                <a:spcPts val="800"/>
              </a:spcBef>
              <a:defRPr sz="2800" i="0"/>
            </a:pPr>
            <a:r>
              <a:rPr dirty="0"/>
              <a:t>Patients with von Willebrand disease have reduced levels of (functional) VWF, leading to defective platelet adhesion and aggregation</a:t>
            </a:r>
            <a:endParaRPr dirty="0">
              <a:solidFill>
                <a:srgbClr val="000000"/>
              </a:solidFill>
              <a:latin typeface="Times Roman"/>
              <a:ea typeface="Times Roman"/>
              <a:cs typeface="Times Roman"/>
              <a:sym typeface="Times Roman"/>
            </a:endParaRPr>
          </a:p>
          <a:p>
            <a:pPr algn="l">
              <a:lnSpc>
                <a:spcPct val="90000"/>
              </a:lnSpc>
              <a:spcBef>
                <a:spcPts val="800"/>
              </a:spcBef>
              <a:defRPr sz="2800" i="0"/>
            </a:pPr>
            <a:r>
              <a:rPr dirty="0"/>
              <a:t>In patients with severe von Willebrand disease, secondary haemostasis can also be affected, as VWF is a carrier of Factor VIII</a:t>
            </a:r>
            <a:endParaRPr dirty="0">
              <a:solidFill>
                <a:srgbClr val="000000"/>
              </a:solidFill>
              <a:latin typeface="Times Roman"/>
              <a:ea typeface="Times Roman"/>
              <a:cs typeface="Times Roman"/>
              <a:sym typeface="Times Roman"/>
            </a:endParaRPr>
          </a:p>
          <a:p>
            <a:pPr algn="l">
              <a:lnSpc>
                <a:spcPct val="90000"/>
              </a:lnSpc>
              <a:spcBef>
                <a:spcPts val="800"/>
              </a:spcBef>
              <a:defRPr sz="2800" i="0"/>
            </a:pPr>
            <a:r>
              <a:rPr dirty="0"/>
              <a:t>There are various types of von Willebrand disease</a:t>
            </a:r>
            <a:endParaRPr dirty="0">
              <a:solidFill>
                <a:srgbClr val="000000"/>
              </a:solidFill>
              <a:latin typeface="Times Roman"/>
              <a:ea typeface="Times Roman"/>
              <a:cs typeface="Times Roman"/>
              <a:sym typeface="Times Roman"/>
            </a:endParaRPr>
          </a:p>
          <a:p>
            <a:pPr algn="l">
              <a:lnSpc>
                <a:spcPct val="90000"/>
              </a:lnSpc>
              <a:spcBef>
                <a:spcPts val="800"/>
              </a:spcBef>
              <a:defRPr sz="2800" i="0"/>
            </a:pPr>
            <a:r>
              <a:rPr dirty="0"/>
              <a:t>The </a:t>
            </a:r>
            <a:r>
              <a:rPr b="1" dirty="0">
                <a:solidFill>
                  <a:srgbClr val="891B10"/>
                </a:solidFill>
              </a:rPr>
              <a:t>multifunctional nature of VWF</a:t>
            </a:r>
            <a:r>
              <a:rPr dirty="0">
                <a:solidFill>
                  <a:srgbClr val="8A1A0F"/>
                </a:solidFill>
              </a:rPr>
              <a:t> </a:t>
            </a:r>
            <a:r>
              <a:rPr dirty="0"/>
              <a:t>explains the heterogeneity in clinical symptoms and bleeding risk of von Willebrand disease, as well as the diagnostic challenges</a:t>
            </a:r>
          </a:p>
        </p:txBody>
      </p:sp>
      <p:grpSp>
        <p:nvGrpSpPr>
          <p:cNvPr id="270" name="Group"/>
          <p:cNvGrpSpPr/>
          <p:nvPr/>
        </p:nvGrpSpPr>
        <p:grpSpPr>
          <a:xfrm>
            <a:off x="-3677" y="6613643"/>
            <a:ext cx="24387677" cy="5715651"/>
            <a:chOff x="8806269" y="0"/>
            <a:chExt cx="24387676" cy="5715649"/>
          </a:xfrm>
        </p:grpSpPr>
        <p:pic>
          <p:nvPicPr>
            <p:cNvPr id="260" name="Image" descr="Image"/>
            <p:cNvPicPr>
              <a:picLocks noChangeAspect="1"/>
            </p:cNvPicPr>
            <p:nvPr/>
          </p:nvPicPr>
          <p:blipFill rotWithShape="1">
            <a:blip r:embed="rId2">
              <a:extLst>
                <a:ext uri="{28A0092B-C50C-407E-A947-70E740481C1C}">
                  <a14:useLocalDpi xmlns:a14="http://schemas.microsoft.com/office/drawing/2010/main"/>
                </a:ext>
              </a:extLst>
            </a:blip>
            <a:srcRect l="19595" r="26141"/>
            <a:stretch/>
          </p:blipFill>
          <p:spPr>
            <a:xfrm>
              <a:off x="8806269" y="0"/>
              <a:ext cx="24387676" cy="5715649"/>
            </a:xfrm>
            <a:prstGeom prst="rect">
              <a:avLst/>
            </a:prstGeom>
            <a:ln w="12700" cap="flat">
              <a:noFill/>
              <a:miter lim="400000"/>
            </a:ln>
            <a:effectLst/>
          </p:spPr>
        </p:pic>
        <p:sp>
          <p:nvSpPr>
            <p:cNvPr id="261" name="Blood Flow"/>
            <p:cNvSpPr txBox="1"/>
            <p:nvPr/>
          </p:nvSpPr>
          <p:spPr>
            <a:xfrm>
              <a:off x="26523363" y="240839"/>
              <a:ext cx="1954084" cy="4773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marL="638923" indent="-469900" algn="ctr">
                <a:lnSpc>
                  <a:spcPct val="80000"/>
                </a:lnSpc>
                <a:defRPr sz="2800" i="0">
                  <a:solidFill>
                    <a:srgbClr val="FFFFFD"/>
                  </a:solidFill>
                  <a:latin typeface="Calibri Light"/>
                  <a:ea typeface="Calibri Light"/>
                  <a:cs typeface="Calibri Light"/>
                  <a:sym typeface="Calibri Light"/>
                </a:defRPr>
              </a:lvl1pPr>
            </a:lstStyle>
            <a:p>
              <a:r>
                <a:rPr dirty="0"/>
                <a:t>Blood Flow</a:t>
              </a:r>
            </a:p>
          </p:txBody>
        </p:sp>
        <p:sp>
          <p:nvSpPr>
            <p:cNvPr id="262" name="Blood Flow"/>
            <p:cNvSpPr txBox="1"/>
            <p:nvPr/>
          </p:nvSpPr>
          <p:spPr>
            <a:xfrm>
              <a:off x="10879074" y="250431"/>
              <a:ext cx="1954084" cy="4773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marL="638923" indent="-469900" algn="ctr">
                <a:lnSpc>
                  <a:spcPct val="80000"/>
                </a:lnSpc>
                <a:defRPr sz="2800" i="0">
                  <a:solidFill>
                    <a:srgbClr val="FFFFFD"/>
                  </a:solidFill>
                  <a:latin typeface="Calibri Light"/>
                  <a:ea typeface="Calibri Light"/>
                  <a:cs typeface="Calibri Light"/>
                  <a:sym typeface="Calibri Light"/>
                </a:defRPr>
              </a:lvl1pPr>
            </a:lstStyle>
            <a:p>
              <a:r>
                <a:rPr dirty="0"/>
                <a:t>Blood Flow</a:t>
              </a:r>
            </a:p>
          </p:txBody>
        </p:sp>
        <p:sp>
          <p:nvSpPr>
            <p:cNvPr id="263" name="Endothelial Cells"/>
            <p:cNvSpPr txBox="1"/>
            <p:nvPr/>
          </p:nvSpPr>
          <p:spPr>
            <a:xfrm>
              <a:off x="9040931" y="4277712"/>
              <a:ext cx="2858639" cy="4773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marL="638923" indent="-469900" algn="ctr">
                <a:lnSpc>
                  <a:spcPct val="80000"/>
                </a:lnSpc>
                <a:defRPr sz="2800" b="1" i="0">
                  <a:solidFill>
                    <a:srgbClr val="FFFFFD"/>
                  </a:solidFill>
                </a:defRPr>
              </a:lvl1pPr>
            </a:lstStyle>
            <a:p>
              <a:r>
                <a:rPr dirty="0"/>
                <a:t>Endothelial Cells</a:t>
              </a:r>
            </a:p>
          </p:txBody>
        </p:sp>
        <p:sp>
          <p:nvSpPr>
            <p:cNvPr id="264" name="Endothelial Cells"/>
            <p:cNvSpPr txBox="1"/>
            <p:nvPr/>
          </p:nvSpPr>
          <p:spPr>
            <a:xfrm rot="21420000">
              <a:off x="29633471" y="3673617"/>
              <a:ext cx="2858639" cy="4773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marL="638923" indent="-469900" algn="ctr">
                <a:lnSpc>
                  <a:spcPct val="80000"/>
                </a:lnSpc>
                <a:defRPr sz="2800" b="1" i="0">
                  <a:solidFill>
                    <a:srgbClr val="FFFFFD"/>
                  </a:solidFill>
                </a:defRPr>
              </a:lvl1pPr>
            </a:lstStyle>
            <a:p>
              <a:r>
                <a:rPr dirty="0"/>
                <a:t>Endothelial Cells</a:t>
              </a:r>
            </a:p>
          </p:txBody>
        </p:sp>
        <p:sp>
          <p:nvSpPr>
            <p:cNvPr id="265" name="Subendothelial Collagen"/>
            <p:cNvSpPr txBox="1"/>
            <p:nvPr/>
          </p:nvSpPr>
          <p:spPr>
            <a:xfrm rot="21480000">
              <a:off x="23789575" y="5126110"/>
              <a:ext cx="4134672" cy="47732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lvl1pPr marL="638923" indent="-469900" algn="ctr">
                <a:lnSpc>
                  <a:spcPct val="80000"/>
                </a:lnSpc>
                <a:defRPr sz="2800" b="1" i="0">
                  <a:solidFill>
                    <a:srgbClr val="FFFFFD"/>
                  </a:solidFill>
                </a:defRPr>
              </a:lvl1pPr>
            </a:lstStyle>
            <a:p>
              <a:r>
                <a:rPr dirty="0"/>
                <a:t> Subendothelial Collagen</a:t>
              </a:r>
            </a:p>
          </p:txBody>
        </p:sp>
        <p:sp>
          <p:nvSpPr>
            <p:cNvPr id="266" name="Uncoiled…"/>
            <p:cNvSpPr txBox="1"/>
            <p:nvPr/>
          </p:nvSpPr>
          <p:spPr>
            <a:xfrm>
              <a:off x="23241207" y="1412206"/>
              <a:ext cx="2073234" cy="8562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marL="638923" indent="-469900" algn="ctr">
                <a:lnSpc>
                  <a:spcPct val="80000"/>
                </a:lnSpc>
                <a:defRPr sz="2800" b="1" i="0">
                  <a:solidFill>
                    <a:srgbClr val="E5CECD"/>
                  </a:solidFill>
                </a:defRPr>
              </a:pPr>
              <a:r>
                <a:rPr dirty="0"/>
                <a:t>Uncoiled </a:t>
              </a:r>
            </a:p>
            <a:p>
              <a:pPr marL="638923" indent="-469900" algn="ctr">
                <a:lnSpc>
                  <a:spcPct val="80000"/>
                </a:lnSpc>
                <a:defRPr sz="2800" b="1" i="0">
                  <a:solidFill>
                    <a:srgbClr val="E5CECD"/>
                  </a:solidFill>
                </a:defRPr>
              </a:pPr>
              <a:r>
                <a:rPr dirty="0"/>
                <a:t>Active VWF</a:t>
              </a:r>
            </a:p>
          </p:txBody>
        </p:sp>
        <p:sp>
          <p:nvSpPr>
            <p:cNvPr id="267" name="Activated…"/>
            <p:cNvSpPr txBox="1"/>
            <p:nvPr/>
          </p:nvSpPr>
          <p:spPr>
            <a:xfrm>
              <a:off x="20061586" y="1245448"/>
              <a:ext cx="1762606" cy="8562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marL="638923" indent="-469900" algn="ctr">
                <a:lnSpc>
                  <a:spcPct val="80000"/>
                </a:lnSpc>
                <a:defRPr sz="2800" b="1" i="0">
                  <a:solidFill>
                    <a:srgbClr val="FFFFFD"/>
                  </a:solidFill>
                </a:defRPr>
              </a:pPr>
              <a:r>
                <a:rPr dirty="0"/>
                <a:t>Activated</a:t>
              </a:r>
            </a:p>
            <a:p>
              <a:pPr marL="638923" indent="-469900" algn="ctr">
                <a:lnSpc>
                  <a:spcPct val="80000"/>
                </a:lnSpc>
                <a:defRPr sz="2800" b="1" i="0">
                  <a:solidFill>
                    <a:srgbClr val="FFFFFD"/>
                  </a:solidFill>
                </a:defRPr>
              </a:pPr>
              <a:r>
                <a:rPr dirty="0"/>
                <a:t>Platelet</a:t>
              </a:r>
            </a:p>
          </p:txBody>
        </p:sp>
        <p:sp>
          <p:nvSpPr>
            <p:cNvPr id="268" name="Inativated…"/>
            <p:cNvSpPr txBox="1"/>
            <p:nvPr/>
          </p:nvSpPr>
          <p:spPr>
            <a:xfrm>
              <a:off x="13417060" y="1298750"/>
              <a:ext cx="2073233" cy="8562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marL="638923" indent="-469900" algn="ctr">
                <a:lnSpc>
                  <a:spcPct val="80000"/>
                </a:lnSpc>
                <a:defRPr sz="2800" b="1" i="0">
                  <a:solidFill>
                    <a:srgbClr val="FFFFFD"/>
                  </a:solidFill>
                </a:defRPr>
              </a:pPr>
              <a:r>
                <a:rPr dirty="0"/>
                <a:t>Ina</a:t>
              </a:r>
              <a:r>
                <a:rPr lang="en-GB" dirty="0"/>
                <a:t>c</a:t>
              </a:r>
              <a:r>
                <a:rPr dirty="0"/>
                <a:t>tivated</a:t>
              </a:r>
            </a:p>
            <a:p>
              <a:pPr marL="638923" indent="-469900" algn="ctr">
                <a:lnSpc>
                  <a:spcPct val="80000"/>
                </a:lnSpc>
                <a:defRPr sz="2800" b="1" i="0">
                  <a:solidFill>
                    <a:srgbClr val="FFFFFD"/>
                  </a:solidFill>
                </a:defRPr>
              </a:pPr>
              <a:r>
                <a:rPr dirty="0"/>
                <a:t>Platelet</a:t>
              </a:r>
            </a:p>
          </p:txBody>
        </p:sp>
        <p:sp>
          <p:nvSpPr>
            <p:cNvPr id="269" name="Coiled…"/>
            <p:cNvSpPr txBox="1"/>
            <p:nvPr/>
          </p:nvSpPr>
          <p:spPr>
            <a:xfrm>
              <a:off x="16811102" y="658203"/>
              <a:ext cx="2331027" cy="8562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marL="638923" indent="-469900" algn="ctr">
                <a:lnSpc>
                  <a:spcPct val="80000"/>
                </a:lnSpc>
                <a:defRPr sz="2800" b="1" i="0">
                  <a:solidFill>
                    <a:srgbClr val="E5CECD"/>
                  </a:solidFill>
                </a:defRPr>
              </a:pPr>
              <a:r>
                <a:rPr dirty="0"/>
                <a:t>Coiled</a:t>
              </a:r>
            </a:p>
            <a:p>
              <a:pPr marL="638923" indent="-469900" algn="ctr">
                <a:lnSpc>
                  <a:spcPct val="80000"/>
                </a:lnSpc>
                <a:defRPr sz="2800" b="1" i="0">
                  <a:solidFill>
                    <a:srgbClr val="E5CECD"/>
                  </a:solidFill>
                </a:defRPr>
              </a:pPr>
              <a:r>
                <a:rPr dirty="0"/>
                <a:t>Inactive VWF</a:t>
              </a:r>
            </a:p>
          </p:txBody>
        </p:sp>
      </p:grpSp>
      <p:sp>
        <p:nvSpPr>
          <p:cNvPr id="271" name="5"/>
          <p:cNvSpPr txBox="1"/>
          <p:nvPr/>
        </p:nvSpPr>
        <p:spPr>
          <a:xfrm>
            <a:off x="232973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solidFill>
                  <a:srgbClr val="252525"/>
                </a:solidFill>
              </a:defRPr>
            </a:lvl1pPr>
          </a:lstStyle>
          <a:p>
            <a:r>
              <a:rPr dirty="0"/>
              <a:t>5</a:t>
            </a:r>
          </a:p>
        </p:txBody>
      </p:sp>
      <p:sp>
        <p:nvSpPr>
          <p:cNvPr id="272" name="VWF, von Willebrand factor Colonne CK, et al. J Blood Med. 2021;12:755-68; Leebeek FWG, Eikenboom JCJ. N Engl J Med. 2016;375:2067-80"/>
          <p:cNvSpPr txBox="1"/>
          <p:nvPr/>
        </p:nvSpPr>
        <p:spPr>
          <a:xfrm>
            <a:off x="839421" y="12505504"/>
            <a:ext cx="14468760" cy="611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825500">
              <a:lnSpc>
                <a:spcPct val="90000"/>
              </a:lnSpc>
              <a:defRPr sz="1800" i="0">
                <a:solidFill>
                  <a:srgbClr val="252525"/>
                </a:solidFill>
              </a:defRPr>
            </a:pPr>
            <a:r>
              <a:rPr dirty="0"/>
              <a:t>VWF, von Willebrand factor</a:t>
            </a:r>
            <a:br>
              <a:rPr dirty="0"/>
            </a:br>
            <a:r>
              <a:rPr dirty="0"/>
              <a:t>Colonne CK, et al. J Blood Med. 2021;12:755-68; Leebeek FWG, Eikenboom JCJ. N Engl J Med. 2016;375:2067-80</a:t>
            </a:r>
            <a:r>
              <a:rPr sz="1200" dirty="0">
                <a:latin typeface="Times Roman"/>
                <a:ea typeface="Times Roman"/>
                <a:cs typeface="Times Roman"/>
                <a:sym typeface="Times Roman"/>
              </a:rPr>
              <a:t> </a:t>
            </a:r>
          </a:p>
        </p:txBody>
      </p:sp>
      <p:sp>
        <p:nvSpPr>
          <p:cNvPr id="273" name="Von Willebrand disease is a disorder of primary haemostasis"/>
          <p:cNvSpPr txBox="1"/>
          <p:nvPr/>
        </p:nvSpPr>
        <p:spPr>
          <a:xfrm>
            <a:off x="819106" y="774150"/>
            <a:ext cx="19126303" cy="91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6100"/>
              </a:lnSpc>
              <a:defRPr sz="6000" i="0">
                <a:solidFill>
                  <a:srgbClr val="252525"/>
                </a:solidFill>
              </a:defRPr>
            </a:pPr>
            <a:r>
              <a:rPr dirty="0"/>
              <a:t>Von Willebrand disease is a </a:t>
            </a:r>
            <a:r>
              <a:rPr b="1" dirty="0">
                <a:solidFill>
                  <a:srgbClr val="891B10"/>
                </a:solidFill>
              </a:rPr>
              <a:t>disorder of primary haemostasis</a:t>
            </a:r>
          </a:p>
        </p:txBody>
      </p:sp>
      <p:pic>
        <p:nvPicPr>
          <p:cNvPr id="274" name="Image" descr="Image"/>
          <p:cNvPicPr>
            <a:picLocks noChangeAspect="1"/>
          </p:cNvPicPr>
          <p:nvPr/>
        </p:nvPicPr>
        <p:blipFill>
          <a:blip r:embed="rId3"/>
          <a:stretch>
            <a:fillRect/>
          </a:stretch>
        </p:blipFill>
        <p:spPr>
          <a:xfrm>
            <a:off x="929790" y="2259330"/>
            <a:ext cx="174123" cy="174123"/>
          </a:xfrm>
          <a:prstGeom prst="rect">
            <a:avLst/>
          </a:prstGeom>
          <a:ln w="12700">
            <a:miter lim="400000"/>
          </a:ln>
        </p:spPr>
      </p:pic>
      <p:pic>
        <p:nvPicPr>
          <p:cNvPr id="275" name="Image" descr="Image"/>
          <p:cNvPicPr>
            <a:picLocks noChangeAspect="1"/>
          </p:cNvPicPr>
          <p:nvPr/>
        </p:nvPicPr>
        <p:blipFill>
          <a:blip r:embed="rId3"/>
          <a:stretch>
            <a:fillRect/>
          </a:stretch>
        </p:blipFill>
        <p:spPr>
          <a:xfrm>
            <a:off x="929790" y="3164629"/>
            <a:ext cx="174123" cy="174123"/>
          </a:xfrm>
          <a:prstGeom prst="rect">
            <a:avLst/>
          </a:prstGeom>
          <a:ln w="12700">
            <a:miter lim="400000"/>
          </a:ln>
        </p:spPr>
      </p:pic>
      <p:pic>
        <p:nvPicPr>
          <p:cNvPr id="276" name="Image" descr="Image"/>
          <p:cNvPicPr>
            <a:picLocks noChangeAspect="1"/>
          </p:cNvPicPr>
          <p:nvPr/>
        </p:nvPicPr>
        <p:blipFill>
          <a:blip r:embed="rId3"/>
          <a:stretch>
            <a:fillRect/>
          </a:stretch>
        </p:blipFill>
        <p:spPr>
          <a:xfrm>
            <a:off x="929790" y="4038454"/>
            <a:ext cx="174123" cy="174123"/>
          </a:xfrm>
          <a:prstGeom prst="rect">
            <a:avLst/>
          </a:prstGeom>
          <a:ln w="12700">
            <a:miter lim="400000"/>
          </a:ln>
        </p:spPr>
      </p:pic>
      <p:pic>
        <p:nvPicPr>
          <p:cNvPr id="277" name="Image" descr="Image"/>
          <p:cNvPicPr>
            <a:picLocks noChangeAspect="1"/>
          </p:cNvPicPr>
          <p:nvPr/>
        </p:nvPicPr>
        <p:blipFill>
          <a:blip r:embed="rId3"/>
          <a:stretch>
            <a:fillRect/>
          </a:stretch>
        </p:blipFill>
        <p:spPr>
          <a:xfrm>
            <a:off x="929790" y="4913630"/>
            <a:ext cx="174123" cy="174123"/>
          </a:xfrm>
          <a:prstGeom prst="rect">
            <a:avLst/>
          </a:prstGeom>
          <a:ln w="12700">
            <a:miter lim="400000"/>
          </a:ln>
        </p:spPr>
      </p:pic>
      <p:pic>
        <p:nvPicPr>
          <p:cNvPr id="278" name="Image" descr="Image"/>
          <p:cNvPicPr>
            <a:picLocks noChangeAspect="1"/>
          </p:cNvPicPr>
          <p:nvPr/>
        </p:nvPicPr>
        <p:blipFill>
          <a:blip r:embed="rId3"/>
          <a:stretch>
            <a:fillRect/>
          </a:stretch>
        </p:blipFill>
        <p:spPr>
          <a:xfrm>
            <a:off x="929790" y="5433998"/>
            <a:ext cx="174123" cy="174124"/>
          </a:xfrm>
          <a:prstGeom prst="rect">
            <a:avLst/>
          </a:prstGeom>
          <a:ln w="12700">
            <a:miter lim="400000"/>
          </a:ln>
        </p:spPr>
      </p:pic>
      <p:sp>
        <p:nvSpPr>
          <p:cNvPr id="279" name="Rectangle"/>
          <p:cNvSpPr/>
          <p:nvPr/>
        </p:nvSpPr>
        <p:spPr>
          <a:xfrm>
            <a:off x="14401800" y="2594267"/>
            <a:ext cx="9002248" cy="893741"/>
          </a:xfrm>
          <a:prstGeom prst="rect">
            <a:avLst/>
          </a:prstGeom>
          <a:solidFill>
            <a:srgbClr val="891B10"/>
          </a:solidFill>
          <a:ln w="12700">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280" name="Type 1"/>
          <p:cNvSpPr txBox="1"/>
          <p:nvPr/>
        </p:nvSpPr>
        <p:spPr>
          <a:xfrm>
            <a:off x="14681587" y="2845428"/>
            <a:ext cx="1341896"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800" b="1" i="0">
                <a:solidFill>
                  <a:srgbClr val="FFFFFD"/>
                </a:solidFill>
              </a:defRPr>
            </a:lvl1pPr>
          </a:lstStyle>
          <a:p>
            <a:pPr>
              <a:defRPr b="0"/>
            </a:pPr>
            <a:r>
              <a:rPr b="1" dirty="0"/>
              <a:t>Type 1</a:t>
            </a:r>
          </a:p>
        </p:txBody>
      </p:sp>
      <p:sp>
        <p:nvSpPr>
          <p:cNvPr id="281" name="Rectangle"/>
          <p:cNvSpPr/>
          <p:nvPr/>
        </p:nvSpPr>
        <p:spPr>
          <a:xfrm>
            <a:off x="14401800" y="3675668"/>
            <a:ext cx="9002248" cy="1349180"/>
          </a:xfrm>
          <a:prstGeom prst="rect">
            <a:avLst/>
          </a:prstGeom>
          <a:solidFill>
            <a:srgbClr val="891B10"/>
          </a:solidFill>
          <a:ln w="12700">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282" name="Type 2"/>
          <p:cNvSpPr txBox="1"/>
          <p:nvPr/>
        </p:nvSpPr>
        <p:spPr>
          <a:xfrm>
            <a:off x="14681587" y="4138268"/>
            <a:ext cx="1341896"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800" b="1" i="0">
                <a:solidFill>
                  <a:srgbClr val="FFFFFD"/>
                </a:solidFill>
              </a:defRPr>
            </a:lvl1pPr>
          </a:lstStyle>
          <a:p>
            <a:pPr>
              <a:defRPr b="0"/>
            </a:pPr>
            <a:r>
              <a:rPr b="1" dirty="0"/>
              <a:t>Type 2</a:t>
            </a:r>
          </a:p>
        </p:txBody>
      </p:sp>
      <p:sp>
        <p:nvSpPr>
          <p:cNvPr id="283" name="Rectangle"/>
          <p:cNvSpPr/>
          <p:nvPr/>
        </p:nvSpPr>
        <p:spPr>
          <a:xfrm>
            <a:off x="15902452" y="3726468"/>
            <a:ext cx="7450607" cy="1253119"/>
          </a:xfrm>
          <a:prstGeom prst="rect">
            <a:avLst/>
          </a:prstGeom>
          <a:solidFill>
            <a:srgbClr val="FFFFFF"/>
          </a:solidFill>
          <a:ln w="88900">
            <a:solidFill>
              <a:srgbClr val="891B10"/>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284" name="Qualitative and quantitative disorder of VWF"/>
          <p:cNvSpPr txBox="1"/>
          <p:nvPr/>
        </p:nvSpPr>
        <p:spPr>
          <a:xfrm>
            <a:off x="16285139" y="3904406"/>
            <a:ext cx="6786835"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800" b="1" i="0">
                <a:solidFill>
                  <a:srgbClr val="891B10"/>
                </a:solidFill>
              </a:defRPr>
            </a:lvl1pPr>
          </a:lstStyle>
          <a:p>
            <a:r>
              <a:rPr dirty="0"/>
              <a:t>Qualitative and quantitative disorder of VWF</a:t>
            </a:r>
          </a:p>
        </p:txBody>
      </p:sp>
      <p:sp>
        <p:nvSpPr>
          <p:cNvPr id="285" name="Various subtypes"/>
          <p:cNvSpPr txBox="1"/>
          <p:nvPr/>
        </p:nvSpPr>
        <p:spPr>
          <a:xfrm>
            <a:off x="16820694" y="4363775"/>
            <a:ext cx="3659928" cy="4252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500" i="0">
                <a:solidFill>
                  <a:srgbClr val="252525"/>
                </a:solidFill>
              </a:defRPr>
            </a:lvl1pPr>
          </a:lstStyle>
          <a:p>
            <a:r>
              <a:rPr dirty="0"/>
              <a:t>Various subtypes</a:t>
            </a:r>
          </a:p>
        </p:txBody>
      </p:sp>
      <p:pic>
        <p:nvPicPr>
          <p:cNvPr id="286" name="Image" descr="Image"/>
          <p:cNvPicPr>
            <a:picLocks noChangeAspect="1"/>
          </p:cNvPicPr>
          <p:nvPr/>
        </p:nvPicPr>
        <p:blipFill>
          <a:blip r:embed="rId3"/>
          <a:stretch>
            <a:fillRect/>
          </a:stretch>
        </p:blipFill>
        <p:spPr>
          <a:xfrm>
            <a:off x="16350403" y="4476628"/>
            <a:ext cx="174123" cy="174123"/>
          </a:xfrm>
          <a:prstGeom prst="rect">
            <a:avLst/>
          </a:prstGeom>
          <a:ln w="12700">
            <a:miter lim="400000"/>
          </a:ln>
        </p:spPr>
      </p:pic>
      <p:sp>
        <p:nvSpPr>
          <p:cNvPr id="287" name="Rectangle"/>
          <p:cNvSpPr/>
          <p:nvPr/>
        </p:nvSpPr>
        <p:spPr>
          <a:xfrm>
            <a:off x="14401800" y="5227770"/>
            <a:ext cx="9002248" cy="899695"/>
          </a:xfrm>
          <a:prstGeom prst="rect">
            <a:avLst/>
          </a:prstGeom>
          <a:solidFill>
            <a:srgbClr val="891B10"/>
          </a:solidFill>
          <a:ln w="12700">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288" name="Type 3"/>
          <p:cNvSpPr txBox="1"/>
          <p:nvPr/>
        </p:nvSpPr>
        <p:spPr>
          <a:xfrm>
            <a:off x="14681587" y="5456508"/>
            <a:ext cx="1341896"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800" b="1" i="0">
                <a:solidFill>
                  <a:srgbClr val="FFFFFD"/>
                </a:solidFill>
              </a:defRPr>
            </a:lvl1pPr>
          </a:lstStyle>
          <a:p>
            <a:pPr>
              <a:defRPr b="0"/>
            </a:pPr>
            <a:r>
              <a:rPr b="1" dirty="0"/>
              <a:t>Type 3</a:t>
            </a:r>
          </a:p>
        </p:txBody>
      </p:sp>
      <p:sp>
        <p:nvSpPr>
          <p:cNvPr id="289" name="Rectangle"/>
          <p:cNvSpPr/>
          <p:nvPr/>
        </p:nvSpPr>
        <p:spPr>
          <a:xfrm>
            <a:off x="15902452" y="5278570"/>
            <a:ext cx="7450607" cy="798095"/>
          </a:xfrm>
          <a:prstGeom prst="rect">
            <a:avLst/>
          </a:prstGeom>
          <a:solidFill>
            <a:srgbClr val="FFFFFF"/>
          </a:solidFill>
          <a:ln w="88900">
            <a:solidFill>
              <a:srgbClr val="891B10"/>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290" name="Absolute lack of VWF"/>
          <p:cNvSpPr txBox="1"/>
          <p:nvPr/>
        </p:nvSpPr>
        <p:spPr>
          <a:xfrm>
            <a:off x="16285139" y="5481908"/>
            <a:ext cx="5957800"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800" b="1" i="0">
                <a:solidFill>
                  <a:srgbClr val="891B10"/>
                </a:solidFill>
              </a:defRPr>
            </a:lvl1pPr>
          </a:lstStyle>
          <a:p>
            <a:r>
              <a:rPr dirty="0"/>
              <a:t>Absolute lack of VWF</a:t>
            </a:r>
          </a:p>
        </p:txBody>
      </p:sp>
      <p:sp>
        <p:nvSpPr>
          <p:cNvPr id="291" name="Rectangle"/>
          <p:cNvSpPr/>
          <p:nvPr/>
        </p:nvSpPr>
        <p:spPr>
          <a:xfrm>
            <a:off x="15902452" y="2642090"/>
            <a:ext cx="7450607" cy="798095"/>
          </a:xfrm>
          <a:prstGeom prst="rect">
            <a:avLst/>
          </a:prstGeom>
          <a:solidFill>
            <a:srgbClr val="FFFFFF"/>
          </a:solidFill>
          <a:ln w="88900">
            <a:solidFill>
              <a:srgbClr val="891B10"/>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292" name="Quantitative disorder of VWF"/>
          <p:cNvSpPr txBox="1"/>
          <p:nvPr/>
        </p:nvSpPr>
        <p:spPr>
          <a:xfrm>
            <a:off x="16285139" y="2820028"/>
            <a:ext cx="5957800" cy="45491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a:lnSpc>
                <a:spcPct val="90000"/>
              </a:lnSpc>
              <a:spcBef>
                <a:spcPts val="800"/>
              </a:spcBef>
              <a:defRPr sz="2800" b="1" i="0">
                <a:solidFill>
                  <a:srgbClr val="891B10"/>
                </a:solidFill>
              </a:defRPr>
            </a:lvl1pPr>
          </a:lstStyle>
          <a:p>
            <a:r>
              <a:rPr dirty="0"/>
              <a:t>Quantitative disorder of VWF</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6"/>
          <p:cNvSpPr txBox="1"/>
          <p:nvPr/>
        </p:nvSpPr>
        <p:spPr>
          <a:xfrm>
            <a:off x="232973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6</a:t>
            </a:r>
          </a:p>
        </p:txBody>
      </p:sp>
      <p:sp>
        <p:nvSpPr>
          <p:cNvPr id="295" name="Von Willebrand disease is a hereditary disease that occurs in men and women"/>
          <p:cNvSpPr txBox="1"/>
          <p:nvPr/>
        </p:nvSpPr>
        <p:spPr>
          <a:xfrm>
            <a:off x="882606" y="789073"/>
            <a:ext cx="15333019" cy="1686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6100"/>
              </a:lnSpc>
              <a:defRPr sz="6000" i="0">
                <a:solidFill>
                  <a:srgbClr val="252525"/>
                </a:solidFill>
              </a:defRPr>
            </a:pPr>
            <a:r>
              <a:rPr dirty="0"/>
              <a:t>Von Willebrand disease is a </a:t>
            </a:r>
            <a:r>
              <a:rPr b="1" dirty="0">
                <a:solidFill>
                  <a:srgbClr val="891B10"/>
                </a:solidFill>
              </a:rPr>
              <a:t>hereditary disease</a:t>
            </a:r>
            <a:r>
              <a:rPr dirty="0"/>
              <a:t> that occurs in men and women</a:t>
            </a:r>
          </a:p>
        </p:txBody>
      </p:sp>
      <p:sp>
        <p:nvSpPr>
          <p:cNvPr id="296" name="Although a genetic mutation is not commonly found in mild cases of von Willebrand disease, it is still a familial disorder…"/>
          <p:cNvSpPr txBox="1"/>
          <p:nvPr/>
        </p:nvSpPr>
        <p:spPr>
          <a:xfrm>
            <a:off x="1932893" y="11676564"/>
            <a:ext cx="20518212"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a:lnSpc>
                <a:spcPct val="90000"/>
              </a:lnSpc>
              <a:defRPr b="1" i="0">
                <a:solidFill>
                  <a:srgbClr val="891B10"/>
                </a:solidFill>
              </a:defRPr>
            </a:pPr>
            <a:r>
              <a:rPr dirty="0"/>
              <a:t>Although a genetic mutation is not commonly found in mild cases of von Willebrand disease, it is still a familial disorder</a:t>
            </a:r>
          </a:p>
          <a:p>
            <a:pPr algn="ctr">
              <a:lnSpc>
                <a:spcPct val="90000"/>
              </a:lnSpc>
              <a:defRPr b="1" i="0">
                <a:solidFill>
                  <a:srgbClr val="891B10"/>
                </a:solidFill>
              </a:defRPr>
            </a:pPr>
            <a:r>
              <a:rPr dirty="0"/>
              <a:t>In rare cases, von Willebrand disease can be acquired later in life</a:t>
            </a:r>
          </a:p>
        </p:txBody>
      </p:sp>
      <p:sp>
        <p:nvSpPr>
          <p:cNvPr id="297" name="Father"/>
          <p:cNvSpPr txBox="1"/>
          <p:nvPr/>
        </p:nvSpPr>
        <p:spPr>
          <a:xfrm>
            <a:off x="4854662" y="4361741"/>
            <a:ext cx="105955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lvl1pPr>
          </a:lstStyle>
          <a:p>
            <a:r>
              <a:rPr dirty="0"/>
              <a:t>Father</a:t>
            </a:r>
          </a:p>
        </p:txBody>
      </p:sp>
      <p:sp>
        <p:nvSpPr>
          <p:cNvPr id="298" name="Father"/>
          <p:cNvSpPr txBox="1"/>
          <p:nvPr/>
        </p:nvSpPr>
        <p:spPr>
          <a:xfrm>
            <a:off x="16047595" y="4361741"/>
            <a:ext cx="105955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Father</a:t>
            </a:r>
          </a:p>
        </p:txBody>
      </p:sp>
      <p:sp>
        <p:nvSpPr>
          <p:cNvPr id="299" name="Mother"/>
          <p:cNvSpPr txBox="1"/>
          <p:nvPr/>
        </p:nvSpPr>
        <p:spPr>
          <a:xfrm>
            <a:off x="18265861" y="4361741"/>
            <a:ext cx="1235796"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Mother</a:t>
            </a:r>
          </a:p>
        </p:txBody>
      </p:sp>
      <p:sp>
        <p:nvSpPr>
          <p:cNvPr id="300" name="Mother"/>
          <p:cNvSpPr txBox="1"/>
          <p:nvPr/>
        </p:nvSpPr>
        <p:spPr>
          <a:xfrm>
            <a:off x="7043295" y="4349041"/>
            <a:ext cx="1235796"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Mother</a:t>
            </a:r>
          </a:p>
        </p:txBody>
      </p:sp>
      <p:sp>
        <p:nvSpPr>
          <p:cNvPr id="301" name="Unaffected"/>
          <p:cNvSpPr txBox="1"/>
          <p:nvPr/>
        </p:nvSpPr>
        <p:spPr>
          <a:xfrm>
            <a:off x="4529162" y="4714399"/>
            <a:ext cx="168515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latin typeface="Calibri Light"/>
                <a:ea typeface="Calibri Light"/>
                <a:cs typeface="Calibri Light"/>
                <a:sym typeface="Calibri Light"/>
              </a:defRPr>
            </a:lvl1pPr>
          </a:lstStyle>
          <a:p>
            <a:r>
              <a:rPr dirty="0"/>
              <a:t>Unaffected</a:t>
            </a:r>
          </a:p>
        </p:txBody>
      </p:sp>
      <p:sp>
        <p:nvSpPr>
          <p:cNvPr id="302" name="Unaffected"/>
          <p:cNvSpPr txBox="1"/>
          <p:nvPr/>
        </p:nvSpPr>
        <p:spPr>
          <a:xfrm>
            <a:off x="2531029" y="10378599"/>
            <a:ext cx="168515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latin typeface="Calibri Light"/>
                <a:ea typeface="Calibri Light"/>
                <a:cs typeface="Calibri Light"/>
                <a:sym typeface="Calibri Light"/>
              </a:defRPr>
            </a:lvl1pPr>
          </a:lstStyle>
          <a:p>
            <a:r>
              <a:rPr dirty="0"/>
              <a:t>Unaffected</a:t>
            </a:r>
          </a:p>
        </p:txBody>
      </p:sp>
      <p:sp>
        <p:nvSpPr>
          <p:cNvPr id="303" name="Son"/>
          <p:cNvSpPr txBox="1"/>
          <p:nvPr/>
        </p:nvSpPr>
        <p:spPr>
          <a:xfrm>
            <a:off x="3047028" y="10025941"/>
            <a:ext cx="664370"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lvl1pPr>
          </a:lstStyle>
          <a:p>
            <a:r>
              <a:rPr dirty="0"/>
              <a:t>Son</a:t>
            </a:r>
          </a:p>
        </p:txBody>
      </p:sp>
      <p:sp>
        <p:nvSpPr>
          <p:cNvPr id="304" name="Son"/>
          <p:cNvSpPr txBox="1"/>
          <p:nvPr/>
        </p:nvSpPr>
        <p:spPr>
          <a:xfrm>
            <a:off x="14251371" y="10025941"/>
            <a:ext cx="664370"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lvl1pPr>
          </a:lstStyle>
          <a:p>
            <a:r>
              <a:rPr dirty="0"/>
              <a:t>Son</a:t>
            </a:r>
          </a:p>
        </p:txBody>
      </p:sp>
      <p:sp>
        <p:nvSpPr>
          <p:cNvPr id="305" name="Son"/>
          <p:cNvSpPr txBox="1"/>
          <p:nvPr/>
        </p:nvSpPr>
        <p:spPr>
          <a:xfrm>
            <a:off x="18268805" y="10403999"/>
            <a:ext cx="664370"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Son</a:t>
            </a:r>
          </a:p>
        </p:txBody>
      </p:sp>
      <p:sp>
        <p:nvSpPr>
          <p:cNvPr id="306" name="Daughter"/>
          <p:cNvSpPr txBox="1"/>
          <p:nvPr/>
        </p:nvSpPr>
        <p:spPr>
          <a:xfrm>
            <a:off x="15948855" y="10403999"/>
            <a:ext cx="1485306"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Daughter</a:t>
            </a:r>
          </a:p>
        </p:txBody>
      </p:sp>
      <p:sp>
        <p:nvSpPr>
          <p:cNvPr id="307" name="Daughter"/>
          <p:cNvSpPr txBox="1"/>
          <p:nvPr/>
        </p:nvSpPr>
        <p:spPr>
          <a:xfrm>
            <a:off x="19844018" y="10025941"/>
            <a:ext cx="1485305"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Daughter</a:t>
            </a:r>
          </a:p>
        </p:txBody>
      </p:sp>
      <p:sp>
        <p:nvSpPr>
          <p:cNvPr id="308" name="Daughter"/>
          <p:cNvSpPr txBox="1"/>
          <p:nvPr/>
        </p:nvSpPr>
        <p:spPr>
          <a:xfrm>
            <a:off x="4743388" y="10403999"/>
            <a:ext cx="1485306"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Daughter</a:t>
            </a:r>
          </a:p>
        </p:txBody>
      </p:sp>
      <p:sp>
        <p:nvSpPr>
          <p:cNvPr id="309" name="Daughter"/>
          <p:cNvSpPr txBox="1"/>
          <p:nvPr/>
        </p:nvSpPr>
        <p:spPr>
          <a:xfrm>
            <a:off x="8632372" y="10025941"/>
            <a:ext cx="1485306"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lvl1pPr>
          </a:lstStyle>
          <a:p>
            <a:r>
              <a:rPr dirty="0"/>
              <a:t>Daughter</a:t>
            </a:r>
          </a:p>
        </p:txBody>
      </p:sp>
      <p:sp>
        <p:nvSpPr>
          <p:cNvPr id="310" name="Son"/>
          <p:cNvSpPr txBox="1"/>
          <p:nvPr/>
        </p:nvSpPr>
        <p:spPr>
          <a:xfrm>
            <a:off x="7072948" y="10403999"/>
            <a:ext cx="664369"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b="1" i="0">
                <a:solidFill>
                  <a:srgbClr val="891B10"/>
                </a:solidFill>
              </a:defRPr>
            </a:lvl1pPr>
          </a:lstStyle>
          <a:p>
            <a:r>
              <a:rPr dirty="0"/>
              <a:t>Son</a:t>
            </a:r>
          </a:p>
        </p:txBody>
      </p:sp>
      <p:sp>
        <p:nvSpPr>
          <p:cNvPr id="311" name="Unaffected"/>
          <p:cNvSpPr txBox="1"/>
          <p:nvPr/>
        </p:nvSpPr>
        <p:spPr>
          <a:xfrm>
            <a:off x="13740978" y="10365899"/>
            <a:ext cx="168515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latin typeface="Calibri Light"/>
                <a:ea typeface="Calibri Light"/>
                <a:cs typeface="Calibri Light"/>
                <a:sym typeface="Calibri Light"/>
              </a:defRPr>
            </a:lvl1pPr>
          </a:lstStyle>
          <a:p>
            <a:r>
              <a:rPr dirty="0"/>
              <a:t>Unaffected</a:t>
            </a:r>
          </a:p>
        </p:txBody>
      </p:sp>
      <p:sp>
        <p:nvSpPr>
          <p:cNvPr id="312" name="Unaffected"/>
          <p:cNvSpPr txBox="1"/>
          <p:nvPr/>
        </p:nvSpPr>
        <p:spPr>
          <a:xfrm>
            <a:off x="8532446" y="10365899"/>
            <a:ext cx="168515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latin typeface="Calibri Light"/>
                <a:ea typeface="Calibri Light"/>
                <a:cs typeface="Calibri Light"/>
                <a:sym typeface="Calibri Light"/>
              </a:defRPr>
            </a:lvl1pPr>
          </a:lstStyle>
          <a:p>
            <a:r>
              <a:rPr dirty="0"/>
              <a:t>Unaffected</a:t>
            </a:r>
          </a:p>
        </p:txBody>
      </p:sp>
      <p:sp>
        <p:nvSpPr>
          <p:cNvPr id="313" name="Affected"/>
          <p:cNvSpPr txBox="1"/>
          <p:nvPr/>
        </p:nvSpPr>
        <p:spPr>
          <a:xfrm>
            <a:off x="19938102" y="10365899"/>
            <a:ext cx="130906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Affected</a:t>
            </a:r>
          </a:p>
        </p:txBody>
      </p:sp>
      <p:sp>
        <p:nvSpPr>
          <p:cNvPr id="314" name="Affected"/>
          <p:cNvSpPr txBox="1"/>
          <p:nvPr/>
        </p:nvSpPr>
        <p:spPr>
          <a:xfrm>
            <a:off x="6755895" y="10756401"/>
            <a:ext cx="130906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Affected</a:t>
            </a:r>
          </a:p>
        </p:txBody>
      </p:sp>
      <p:sp>
        <p:nvSpPr>
          <p:cNvPr id="315" name="Affected"/>
          <p:cNvSpPr txBox="1"/>
          <p:nvPr/>
        </p:nvSpPr>
        <p:spPr>
          <a:xfrm>
            <a:off x="4831507" y="10756401"/>
            <a:ext cx="130906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Affected</a:t>
            </a:r>
          </a:p>
        </p:txBody>
      </p:sp>
      <p:sp>
        <p:nvSpPr>
          <p:cNvPr id="316" name="Affected"/>
          <p:cNvSpPr txBox="1"/>
          <p:nvPr/>
        </p:nvSpPr>
        <p:spPr>
          <a:xfrm>
            <a:off x="7006659" y="4714399"/>
            <a:ext cx="130906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Affected</a:t>
            </a:r>
          </a:p>
        </p:txBody>
      </p:sp>
      <p:sp>
        <p:nvSpPr>
          <p:cNvPr id="317" name="Carrier"/>
          <p:cNvSpPr txBox="1"/>
          <p:nvPr/>
        </p:nvSpPr>
        <p:spPr>
          <a:xfrm>
            <a:off x="18054022" y="10756401"/>
            <a:ext cx="109393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Carrier</a:t>
            </a:r>
          </a:p>
        </p:txBody>
      </p:sp>
      <p:sp>
        <p:nvSpPr>
          <p:cNvPr id="318" name="Carrier"/>
          <p:cNvSpPr txBox="1"/>
          <p:nvPr/>
        </p:nvSpPr>
        <p:spPr>
          <a:xfrm>
            <a:off x="16144540" y="10756401"/>
            <a:ext cx="109393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Carrier</a:t>
            </a:r>
          </a:p>
        </p:txBody>
      </p:sp>
      <p:sp>
        <p:nvSpPr>
          <p:cNvPr id="319" name="Carrier"/>
          <p:cNvSpPr txBox="1"/>
          <p:nvPr/>
        </p:nvSpPr>
        <p:spPr>
          <a:xfrm>
            <a:off x="16030406" y="4714399"/>
            <a:ext cx="1093937"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Carrier</a:t>
            </a:r>
          </a:p>
        </p:txBody>
      </p:sp>
      <p:sp>
        <p:nvSpPr>
          <p:cNvPr id="320" name="Carrier"/>
          <p:cNvSpPr txBox="1"/>
          <p:nvPr/>
        </p:nvSpPr>
        <p:spPr>
          <a:xfrm>
            <a:off x="18324090" y="4714399"/>
            <a:ext cx="1093938" cy="454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2600"/>
              </a:lnSpc>
              <a:spcBef>
                <a:spcPts val="800"/>
              </a:spcBef>
              <a:defRPr sz="2800" i="0">
                <a:solidFill>
                  <a:srgbClr val="891B10"/>
                </a:solidFill>
                <a:latin typeface="Calibri Light"/>
                <a:ea typeface="Calibri Light"/>
                <a:cs typeface="Calibri Light"/>
                <a:sym typeface="Calibri Light"/>
              </a:defRPr>
            </a:lvl1pPr>
          </a:lstStyle>
          <a:p>
            <a:r>
              <a:rPr dirty="0"/>
              <a:t>Carrier</a:t>
            </a:r>
          </a:p>
        </p:txBody>
      </p:sp>
      <p:pic>
        <p:nvPicPr>
          <p:cNvPr id="321" name="Image" descr="Image"/>
          <p:cNvPicPr>
            <a:picLocks noChangeAspect="1"/>
          </p:cNvPicPr>
          <p:nvPr/>
        </p:nvPicPr>
        <p:blipFill>
          <a:blip r:embed="rId2"/>
          <a:stretch>
            <a:fillRect/>
          </a:stretch>
        </p:blipFill>
        <p:spPr>
          <a:xfrm>
            <a:off x="2073846" y="4506139"/>
            <a:ext cx="19982308" cy="6544058"/>
          </a:xfrm>
          <a:prstGeom prst="rect">
            <a:avLst/>
          </a:prstGeom>
          <a:ln w="12700">
            <a:miter lim="400000"/>
          </a:ln>
        </p:spPr>
      </p:pic>
      <p:sp>
        <p:nvSpPr>
          <p:cNvPr id="322" name="von Willebrand disease typically has an AUTOSOMAL DOMINANT pattern of inheritance"/>
          <p:cNvSpPr txBox="1"/>
          <p:nvPr/>
        </p:nvSpPr>
        <p:spPr>
          <a:xfrm>
            <a:off x="2416262" y="3168505"/>
            <a:ext cx="8628758"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a:lnSpc>
                <a:spcPct val="90000"/>
              </a:lnSpc>
              <a:defRPr i="0"/>
            </a:pPr>
            <a:r>
              <a:rPr dirty="0"/>
              <a:t>von Willebrand disease typically has an </a:t>
            </a:r>
            <a:r>
              <a:rPr b="1" dirty="0">
                <a:solidFill>
                  <a:srgbClr val="891B10"/>
                </a:solidFill>
              </a:rPr>
              <a:t>AUTOSOMAL DOMINANT</a:t>
            </a:r>
            <a:r>
              <a:rPr b="1" dirty="0">
                <a:solidFill>
                  <a:srgbClr val="8A1A0F"/>
                </a:solidFill>
              </a:rPr>
              <a:t> </a:t>
            </a:r>
            <a:r>
              <a:rPr dirty="0"/>
              <a:t>pattern of inheritance</a:t>
            </a:r>
          </a:p>
        </p:txBody>
      </p:sp>
      <p:sp>
        <p:nvSpPr>
          <p:cNvPr id="323" name="Type 3 von Willebrand disease typically has an AUTOSOMAL RECESSIVE pattern of inheritance"/>
          <p:cNvSpPr txBox="1"/>
          <p:nvPr/>
        </p:nvSpPr>
        <p:spPr>
          <a:xfrm>
            <a:off x="13288736" y="3171187"/>
            <a:ext cx="8177146" cy="9619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a:lnSpc>
                <a:spcPct val="90000"/>
              </a:lnSpc>
              <a:defRPr i="0"/>
            </a:pPr>
            <a:r>
              <a:rPr dirty="0"/>
              <a:t>Type 3 von Willebrand disease typically has an</a:t>
            </a:r>
            <a:r>
              <a:rPr sz="1200" dirty="0">
                <a:solidFill>
                  <a:srgbClr val="000000"/>
                </a:solidFill>
                <a:latin typeface="Times Roman"/>
                <a:ea typeface="Times Roman"/>
                <a:cs typeface="Times Roman"/>
                <a:sym typeface="Times Roman"/>
              </a:rPr>
              <a:t> </a:t>
            </a:r>
            <a:r>
              <a:rPr b="1" dirty="0">
                <a:solidFill>
                  <a:srgbClr val="891B10"/>
                </a:solidFill>
              </a:rPr>
              <a:t>AUTOSOMAL RECESSIVE</a:t>
            </a:r>
            <a:r>
              <a:rPr b="1" dirty="0">
                <a:solidFill>
                  <a:srgbClr val="8A1A0F"/>
                </a:solidFill>
              </a:rPr>
              <a:t> </a:t>
            </a:r>
            <a:r>
              <a:rPr dirty="0"/>
              <a:t>pattern of inheritance</a:t>
            </a:r>
          </a:p>
        </p:txBody>
      </p:sp>
      <p:sp>
        <p:nvSpPr>
          <p:cNvPr id="324" name="Leebeek FWG, Eikenboom JCJ. N Engl J Med. 2016;375:2067-80; Eikenboom JC. Best Pract Res Clin Haematol. 2001;14:365-79; Mital A. Adv Clin Exp Med. 016;25:1337-44"/>
          <p:cNvSpPr txBox="1"/>
          <p:nvPr/>
        </p:nvSpPr>
        <p:spPr>
          <a:xfrm>
            <a:off x="852121" y="12874494"/>
            <a:ext cx="16145110"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Leebeek FWG, Eikenboom JCJ. N Engl J Med. 2016;375:2067-80; Eikenboom JC. Best Pract Res Clin Haematol. 2001;14:365-79; Mital A. Adv Clin Exp Med. 016;25:1337-44</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7"/>
          <p:cNvSpPr txBox="1"/>
          <p:nvPr/>
        </p:nvSpPr>
        <p:spPr>
          <a:xfrm>
            <a:off x="232973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7</a:t>
            </a:r>
          </a:p>
        </p:txBody>
      </p:sp>
      <p:sp>
        <p:nvSpPr>
          <p:cNvPr id="327" name="ENT, ear, nose, and throat…"/>
          <p:cNvSpPr txBox="1"/>
          <p:nvPr/>
        </p:nvSpPr>
        <p:spPr>
          <a:xfrm>
            <a:off x="826721" y="12454704"/>
            <a:ext cx="6670146" cy="611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defTabSz="825500">
              <a:lnSpc>
                <a:spcPct val="90000"/>
              </a:lnSpc>
              <a:defRPr sz="1800" i="0"/>
            </a:pPr>
            <a:r>
              <a:rPr dirty="0"/>
              <a:t>ENT, ear, nose, and throat</a:t>
            </a:r>
            <a:endParaRPr sz="1200" dirty="0">
              <a:solidFill>
                <a:srgbClr val="000000"/>
              </a:solidFill>
              <a:latin typeface="Times Roman"/>
              <a:ea typeface="Times Roman"/>
              <a:cs typeface="Times Roman"/>
              <a:sym typeface="Times Roman"/>
            </a:endParaRPr>
          </a:p>
          <a:p>
            <a:pPr algn="l" defTabSz="825500">
              <a:lnSpc>
                <a:spcPct val="90000"/>
              </a:lnSpc>
              <a:defRPr sz="1800" i="0"/>
            </a:pPr>
            <a:r>
              <a:rPr dirty="0"/>
              <a:t>This slide is based on the clinical experience of the authors</a:t>
            </a:r>
          </a:p>
        </p:txBody>
      </p:sp>
      <p:sp>
        <p:nvSpPr>
          <p:cNvPr id="328" name="Signs and symptoms von Willebrand disease"/>
          <p:cNvSpPr txBox="1"/>
          <p:nvPr/>
        </p:nvSpPr>
        <p:spPr>
          <a:xfrm>
            <a:off x="819106" y="794587"/>
            <a:ext cx="17542939" cy="91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ts val="6100"/>
              </a:lnSpc>
              <a:defRPr sz="6000" b="1" i="0">
                <a:solidFill>
                  <a:srgbClr val="891B10"/>
                </a:solidFill>
              </a:defRPr>
            </a:pPr>
            <a:r>
              <a:rPr dirty="0"/>
              <a:t>Signs and symptoms </a:t>
            </a:r>
            <a:r>
              <a:rPr b="0" dirty="0">
                <a:solidFill>
                  <a:srgbClr val="252525"/>
                </a:solidFill>
              </a:rPr>
              <a:t>von Willebrand disease</a:t>
            </a:r>
          </a:p>
        </p:txBody>
      </p:sp>
      <p:sp>
        <p:nvSpPr>
          <p:cNvPr id="329" name="Von Willebrand disease is mainly a disorder of primary haemostasis,  so the bleeding starts quickly, not delayed like in haemophilia"/>
          <p:cNvSpPr txBox="1"/>
          <p:nvPr/>
        </p:nvSpPr>
        <p:spPr>
          <a:xfrm>
            <a:off x="854733" y="11515944"/>
            <a:ext cx="22415522" cy="8513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defRPr sz="2800" b="1" i="0">
                <a:solidFill>
                  <a:srgbClr val="891B10"/>
                </a:solidFill>
              </a:defRPr>
            </a:pPr>
            <a:r>
              <a:rPr dirty="0"/>
              <a:t>Von Willebrand disease is mainly a disorder of primary haemostasis, </a:t>
            </a:r>
            <a:br>
              <a:rPr dirty="0"/>
            </a:br>
            <a:r>
              <a:rPr dirty="0"/>
              <a:t>so the bleeding starts quickly, not delayed like in haemophilia</a:t>
            </a:r>
          </a:p>
        </p:txBody>
      </p:sp>
      <p:grpSp>
        <p:nvGrpSpPr>
          <p:cNvPr id="337" name="Group"/>
          <p:cNvGrpSpPr/>
          <p:nvPr/>
        </p:nvGrpSpPr>
        <p:grpSpPr>
          <a:xfrm>
            <a:off x="601992" y="2129705"/>
            <a:ext cx="9846128" cy="3712213"/>
            <a:chOff x="0" y="0"/>
            <a:chExt cx="9846127" cy="3712211"/>
          </a:xfrm>
        </p:grpSpPr>
        <p:sp>
          <p:nvSpPr>
            <p:cNvPr id="330" name="Family history of a bleeding disorder"/>
            <p:cNvSpPr txBox="1"/>
            <p:nvPr/>
          </p:nvSpPr>
          <p:spPr>
            <a:xfrm>
              <a:off x="1217369" y="838060"/>
              <a:ext cx="8628759"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b="1" dirty="0">
                  <a:solidFill>
                    <a:srgbClr val="891B10"/>
                  </a:solidFill>
                </a:rPr>
                <a:t>Family history</a:t>
              </a:r>
              <a:r>
                <a:rPr dirty="0"/>
                <a:t> of a bleeding disorder</a:t>
              </a:r>
            </a:p>
          </p:txBody>
        </p:sp>
        <p:sp>
          <p:nvSpPr>
            <p:cNvPr id="331" name="Notable bruising without injury"/>
            <p:cNvSpPr txBox="1"/>
            <p:nvPr/>
          </p:nvSpPr>
          <p:spPr>
            <a:xfrm>
              <a:off x="1217369" y="1866760"/>
              <a:ext cx="8628759"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Notable </a:t>
              </a:r>
              <a:r>
                <a:rPr b="1" dirty="0">
                  <a:solidFill>
                    <a:srgbClr val="891B10"/>
                  </a:solidFill>
                </a:rPr>
                <a:t>bruising</a:t>
              </a:r>
              <a:r>
                <a:rPr dirty="0"/>
                <a:t> without injury</a:t>
              </a:r>
            </a:p>
          </p:txBody>
        </p:sp>
        <p:sp>
          <p:nvSpPr>
            <p:cNvPr id="332" name="Prolonged/excessive bleeding,  even from minor wounds"/>
            <p:cNvSpPr txBox="1"/>
            <p:nvPr/>
          </p:nvSpPr>
          <p:spPr>
            <a:xfrm>
              <a:off x="1217369" y="2743060"/>
              <a:ext cx="8628759" cy="85138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b="1" dirty="0">
                  <a:solidFill>
                    <a:srgbClr val="891B10"/>
                  </a:solidFill>
                </a:rPr>
                <a:t>Prolonged/excessive bleeding</a:t>
              </a:r>
              <a:r>
                <a:rPr dirty="0"/>
                <a:t>, </a:t>
              </a:r>
              <a:br>
                <a:rPr dirty="0"/>
              </a:br>
              <a:r>
                <a:rPr dirty="0"/>
                <a:t>even from minor wounds</a:t>
              </a:r>
            </a:p>
          </p:txBody>
        </p:sp>
        <p:sp>
          <p:nvSpPr>
            <p:cNvPr id="333" name="General"/>
            <p:cNvSpPr txBox="1"/>
            <p:nvPr/>
          </p:nvSpPr>
          <p:spPr>
            <a:xfrm>
              <a:off x="244907" y="0"/>
              <a:ext cx="1684401"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891B10"/>
                  </a:solidFill>
                </a:defRPr>
              </a:lvl1pPr>
            </a:lstStyle>
            <a:p>
              <a:pPr>
                <a:defRPr b="0"/>
              </a:pPr>
              <a:r>
                <a:rPr b="1" dirty="0"/>
                <a:t>General</a:t>
              </a:r>
            </a:p>
          </p:txBody>
        </p:sp>
        <p:pic>
          <p:nvPicPr>
            <p:cNvPr id="334" name="Image" descr="Image"/>
            <p:cNvPicPr>
              <a:picLocks noChangeAspect="1"/>
            </p:cNvPicPr>
            <p:nvPr/>
          </p:nvPicPr>
          <p:blipFill>
            <a:blip r:embed="rId2"/>
            <a:stretch>
              <a:fillRect/>
            </a:stretch>
          </p:blipFill>
          <p:spPr>
            <a:xfrm>
              <a:off x="0" y="406459"/>
              <a:ext cx="1336015" cy="1318122"/>
            </a:xfrm>
            <a:prstGeom prst="rect">
              <a:avLst/>
            </a:prstGeom>
            <a:ln w="12700" cap="flat">
              <a:noFill/>
              <a:miter lim="400000"/>
            </a:ln>
            <a:effectLst/>
          </p:spPr>
        </p:pic>
        <p:pic>
          <p:nvPicPr>
            <p:cNvPr id="335" name="Image" descr="Image"/>
            <p:cNvPicPr>
              <a:picLocks noChangeAspect="1"/>
            </p:cNvPicPr>
            <p:nvPr/>
          </p:nvPicPr>
          <p:blipFill>
            <a:blip r:embed="rId3"/>
            <a:stretch>
              <a:fillRect/>
            </a:stretch>
          </p:blipFill>
          <p:spPr>
            <a:xfrm>
              <a:off x="7683" y="1443922"/>
              <a:ext cx="1320649" cy="1300595"/>
            </a:xfrm>
            <a:prstGeom prst="rect">
              <a:avLst/>
            </a:prstGeom>
            <a:ln w="12700" cap="flat">
              <a:noFill/>
              <a:miter lim="400000"/>
            </a:ln>
            <a:effectLst/>
          </p:spPr>
        </p:pic>
        <p:pic>
          <p:nvPicPr>
            <p:cNvPr id="336" name="Image" descr="Image"/>
            <p:cNvPicPr>
              <a:picLocks noChangeAspect="1"/>
            </p:cNvPicPr>
            <p:nvPr/>
          </p:nvPicPr>
          <p:blipFill>
            <a:blip r:embed="rId4"/>
            <a:stretch>
              <a:fillRect/>
            </a:stretch>
          </p:blipFill>
          <p:spPr>
            <a:xfrm>
              <a:off x="101641" y="2625296"/>
              <a:ext cx="1132732" cy="1086916"/>
            </a:xfrm>
            <a:prstGeom prst="rect">
              <a:avLst/>
            </a:prstGeom>
            <a:ln w="12700" cap="flat">
              <a:noFill/>
              <a:miter lim="400000"/>
            </a:ln>
            <a:effectLst/>
          </p:spPr>
        </p:pic>
      </p:grpSp>
      <p:grpSp>
        <p:nvGrpSpPr>
          <p:cNvPr id="345" name="Group"/>
          <p:cNvGrpSpPr/>
          <p:nvPr/>
        </p:nvGrpSpPr>
        <p:grpSpPr>
          <a:xfrm>
            <a:off x="699327" y="6393483"/>
            <a:ext cx="9748793" cy="4303141"/>
            <a:chOff x="0" y="0"/>
            <a:chExt cx="9748792" cy="4303140"/>
          </a:xfrm>
        </p:grpSpPr>
        <p:sp>
          <p:nvSpPr>
            <p:cNvPr id="338" name="Prolonged bleeding following  invasive dental procedures"/>
            <p:cNvSpPr txBox="1"/>
            <p:nvPr/>
          </p:nvSpPr>
          <p:spPr>
            <a:xfrm>
              <a:off x="1120034" y="904452"/>
              <a:ext cx="8628759"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Prolonged bleeding following </a:t>
              </a:r>
              <a:br>
                <a:rPr dirty="0"/>
              </a:br>
              <a:r>
                <a:rPr dirty="0"/>
                <a:t>invasive </a:t>
              </a:r>
              <a:r>
                <a:rPr b="1" dirty="0">
                  <a:solidFill>
                    <a:srgbClr val="6694C2"/>
                  </a:solidFill>
                </a:rPr>
                <a:t>dental procedures</a:t>
              </a:r>
            </a:p>
          </p:txBody>
        </p:sp>
        <p:sp>
          <p:nvSpPr>
            <p:cNvPr id="339" name="Prolonged bleeding from the gums following deep cleaning"/>
            <p:cNvSpPr txBox="1"/>
            <p:nvPr/>
          </p:nvSpPr>
          <p:spPr>
            <a:xfrm>
              <a:off x="1120034" y="2075121"/>
              <a:ext cx="5542312"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Prolonged </a:t>
              </a:r>
              <a:r>
                <a:rPr b="1" dirty="0">
                  <a:solidFill>
                    <a:srgbClr val="6694C2"/>
                  </a:solidFill>
                </a:rPr>
                <a:t>bleeding from the gums</a:t>
              </a:r>
              <a:r>
                <a:rPr dirty="0"/>
                <a:t> following deep cleaning </a:t>
              </a:r>
            </a:p>
          </p:txBody>
        </p:sp>
        <p:sp>
          <p:nvSpPr>
            <p:cNvPr id="340" name="Recurrent ulcers and pallor of the mucosa associated with anaemia"/>
            <p:cNvSpPr txBox="1"/>
            <p:nvPr/>
          </p:nvSpPr>
          <p:spPr>
            <a:xfrm>
              <a:off x="1120034" y="3329621"/>
              <a:ext cx="5202339"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b="1" dirty="0">
                  <a:solidFill>
                    <a:srgbClr val="6694C2"/>
                  </a:solidFill>
                </a:rPr>
                <a:t>Recurrent ulcers and pallor</a:t>
              </a:r>
              <a:r>
                <a:rPr dirty="0"/>
                <a:t> of the mucosa associated with anaemia</a:t>
              </a:r>
            </a:p>
          </p:txBody>
        </p:sp>
        <p:sp>
          <p:nvSpPr>
            <p:cNvPr id="341" name="Dental"/>
            <p:cNvSpPr txBox="1"/>
            <p:nvPr/>
          </p:nvSpPr>
          <p:spPr>
            <a:xfrm>
              <a:off x="160272" y="0"/>
              <a:ext cx="1435325"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6694C2"/>
                  </a:solidFill>
                </a:defRPr>
              </a:lvl1pPr>
            </a:lstStyle>
            <a:p>
              <a:pPr>
                <a:defRPr b="0"/>
              </a:pPr>
              <a:r>
                <a:rPr b="1" dirty="0"/>
                <a:t>Dental</a:t>
              </a:r>
            </a:p>
          </p:txBody>
        </p:sp>
        <p:pic>
          <p:nvPicPr>
            <p:cNvPr id="342" name="Image" descr="Image"/>
            <p:cNvPicPr>
              <a:picLocks noChangeAspect="1"/>
            </p:cNvPicPr>
            <p:nvPr/>
          </p:nvPicPr>
          <p:blipFill>
            <a:blip r:embed="rId5"/>
            <a:stretch>
              <a:fillRect/>
            </a:stretch>
          </p:blipFill>
          <p:spPr>
            <a:xfrm>
              <a:off x="0" y="743923"/>
              <a:ext cx="1115946" cy="1095418"/>
            </a:xfrm>
            <a:prstGeom prst="rect">
              <a:avLst/>
            </a:prstGeom>
            <a:ln w="12700" cap="flat">
              <a:noFill/>
              <a:miter lim="400000"/>
            </a:ln>
            <a:effectLst/>
          </p:spPr>
        </p:pic>
        <p:pic>
          <p:nvPicPr>
            <p:cNvPr id="343" name="Image" descr="Image"/>
            <p:cNvPicPr>
              <a:picLocks noChangeAspect="1"/>
            </p:cNvPicPr>
            <p:nvPr/>
          </p:nvPicPr>
          <p:blipFill>
            <a:blip r:embed="rId5"/>
            <a:stretch>
              <a:fillRect/>
            </a:stretch>
          </p:blipFill>
          <p:spPr>
            <a:xfrm>
              <a:off x="0" y="1963123"/>
              <a:ext cx="1115946" cy="1095418"/>
            </a:xfrm>
            <a:prstGeom prst="rect">
              <a:avLst/>
            </a:prstGeom>
            <a:ln w="12700" cap="flat">
              <a:noFill/>
              <a:miter lim="400000"/>
            </a:ln>
            <a:effectLst/>
          </p:spPr>
        </p:pic>
        <p:pic>
          <p:nvPicPr>
            <p:cNvPr id="344" name="Image" descr="Image"/>
            <p:cNvPicPr>
              <a:picLocks noChangeAspect="1"/>
            </p:cNvPicPr>
            <p:nvPr/>
          </p:nvPicPr>
          <p:blipFill>
            <a:blip r:embed="rId5"/>
            <a:stretch>
              <a:fillRect/>
            </a:stretch>
          </p:blipFill>
          <p:spPr>
            <a:xfrm>
              <a:off x="0" y="3207723"/>
              <a:ext cx="1115946" cy="1095418"/>
            </a:xfrm>
            <a:prstGeom prst="rect">
              <a:avLst/>
            </a:prstGeom>
            <a:ln w="12700" cap="flat">
              <a:noFill/>
              <a:miter lim="400000"/>
            </a:ln>
            <a:effectLst/>
          </p:spPr>
        </p:pic>
      </p:grpSp>
      <p:grpSp>
        <p:nvGrpSpPr>
          <p:cNvPr id="355" name="Group"/>
          <p:cNvGrpSpPr/>
          <p:nvPr/>
        </p:nvGrpSpPr>
        <p:grpSpPr>
          <a:xfrm>
            <a:off x="7629614" y="2129705"/>
            <a:ext cx="9828906" cy="5253451"/>
            <a:chOff x="0" y="0"/>
            <a:chExt cx="9828905" cy="5253449"/>
          </a:xfrm>
        </p:grpSpPr>
        <p:sp>
          <p:nvSpPr>
            <p:cNvPr id="346" name="Paediatric"/>
            <p:cNvSpPr txBox="1"/>
            <p:nvPr/>
          </p:nvSpPr>
          <p:spPr>
            <a:xfrm>
              <a:off x="227686" y="0"/>
              <a:ext cx="2113509"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E95A87"/>
                  </a:solidFill>
                </a:defRPr>
              </a:lvl1pPr>
            </a:lstStyle>
            <a:p>
              <a:pPr>
                <a:defRPr b="0"/>
              </a:pPr>
              <a:r>
                <a:rPr b="1" dirty="0"/>
                <a:t>Paediatric</a:t>
              </a:r>
            </a:p>
          </p:txBody>
        </p:sp>
        <p:sp>
          <p:nvSpPr>
            <p:cNvPr id="347" name="Nosebleeds"/>
            <p:cNvSpPr txBox="1"/>
            <p:nvPr/>
          </p:nvSpPr>
          <p:spPr>
            <a:xfrm>
              <a:off x="1200147" y="886720"/>
              <a:ext cx="8628759"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lnSpc>
                  <a:spcPct val="90000"/>
                </a:lnSpc>
                <a:defRPr sz="2800" b="1" i="0">
                  <a:solidFill>
                    <a:srgbClr val="E95A87"/>
                  </a:solidFill>
                </a:defRPr>
              </a:lvl1pPr>
            </a:lstStyle>
            <a:p>
              <a:r>
                <a:rPr dirty="0"/>
                <a:t>Nosebleeds</a:t>
              </a:r>
            </a:p>
          </p:txBody>
        </p:sp>
        <p:sp>
          <p:nvSpPr>
            <p:cNvPr id="348" name="Bleeding during teething in small children"/>
            <p:cNvSpPr txBox="1"/>
            <p:nvPr/>
          </p:nvSpPr>
          <p:spPr>
            <a:xfrm>
              <a:off x="1200147" y="1790560"/>
              <a:ext cx="5364412" cy="85138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Bleeding </a:t>
              </a:r>
              <a:r>
                <a:rPr b="1" dirty="0">
                  <a:solidFill>
                    <a:srgbClr val="E95A87"/>
                  </a:solidFill>
                </a:rPr>
                <a:t>during teething</a:t>
              </a:r>
              <a:r>
                <a:rPr dirty="0"/>
                <a:t> in small children</a:t>
              </a:r>
            </a:p>
          </p:txBody>
        </p:sp>
        <p:sp>
          <p:nvSpPr>
            <p:cNvPr id="349" name="Notable bruising without injury"/>
            <p:cNvSpPr txBox="1"/>
            <p:nvPr/>
          </p:nvSpPr>
          <p:spPr>
            <a:xfrm>
              <a:off x="1200147" y="3272266"/>
              <a:ext cx="8628759"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Notable </a:t>
              </a:r>
              <a:r>
                <a:rPr b="1" dirty="0">
                  <a:solidFill>
                    <a:srgbClr val="E95A87"/>
                  </a:solidFill>
                </a:rPr>
                <a:t>bruising without injury</a:t>
              </a:r>
            </a:p>
          </p:txBody>
        </p:sp>
        <p:sp>
          <p:nvSpPr>
            <p:cNvPr id="350" name="Excessive bleeding from minor wounds"/>
            <p:cNvSpPr txBox="1"/>
            <p:nvPr/>
          </p:nvSpPr>
          <p:spPr>
            <a:xfrm>
              <a:off x="1200147" y="4526208"/>
              <a:ext cx="8628759"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b="1" dirty="0">
                  <a:solidFill>
                    <a:srgbClr val="E95A87"/>
                  </a:solidFill>
                </a:rPr>
                <a:t>Excessive bleeding</a:t>
              </a:r>
              <a:r>
                <a:rPr dirty="0"/>
                <a:t> from minor wounds</a:t>
              </a:r>
            </a:p>
          </p:txBody>
        </p:sp>
        <p:pic>
          <p:nvPicPr>
            <p:cNvPr id="351" name="Image" descr="Image"/>
            <p:cNvPicPr>
              <a:picLocks noChangeAspect="1"/>
            </p:cNvPicPr>
            <p:nvPr/>
          </p:nvPicPr>
          <p:blipFill>
            <a:blip r:embed="rId6"/>
            <a:stretch>
              <a:fillRect/>
            </a:stretch>
          </p:blipFill>
          <p:spPr>
            <a:xfrm>
              <a:off x="95561" y="632869"/>
              <a:ext cx="1085050" cy="1040612"/>
            </a:xfrm>
            <a:prstGeom prst="rect">
              <a:avLst/>
            </a:prstGeom>
            <a:ln w="12700" cap="flat">
              <a:noFill/>
              <a:miter lim="400000"/>
            </a:ln>
            <a:effectLst/>
          </p:spPr>
        </p:pic>
        <p:pic>
          <p:nvPicPr>
            <p:cNvPr id="352" name="Image" descr="Image"/>
            <p:cNvPicPr>
              <a:picLocks noChangeAspect="1"/>
            </p:cNvPicPr>
            <p:nvPr/>
          </p:nvPicPr>
          <p:blipFill>
            <a:blip r:embed="rId7"/>
            <a:stretch>
              <a:fillRect/>
            </a:stretch>
          </p:blipFill>
          <p:spPr>
            <a:xfrm>
              <a:off x="89709" y="1683446"/>
              <a:ext cx="1106291" cy="1085940"/>
            </a:xfrm>
            <a:prstGeom prst="rect">
              <a:avLst/>
            </a:prstGeom>
            <a:ln w="12700" cap="flat">
              <a:noFill/>
              <a:miter lim="400000"/>
            </a:ln>
            <a:effectLst/>
          </p:spPr>
        </p:pic>
        <p:pic>
          <p:nvPicPr>
            <p:cNvPr id="353" name="Image" descr="Image"/>
            <p:cNvPicPr>
              <a:picLocks noChangeAspect="1"/>
            </p:cNvPicPr>
            <p:nvPr/>
          </p:nvPicPr>
          <p:blipFill>
            <a:blip r:embed="rId8"/>
            <a:stretch>
              <a:fillRect/>
            </a:stretch>
          </p:blipFill>
          <p:spPr>
            <a:xfrm>
              <a:off x="0" y="2873231"/>
              <a:ext cx="1276173" cy="1256792"/>
            </a:xfrm>
            <a:prstGeom prst="rect">
              <a:avLst/>
            </a:prstGeom>
            <a:ln w="12700" cap="flat">
              <a:noFill/>
              <a:miter lim="400000"/>
            </a:ln>
            <a:effectLst/>
          </p:spPr>
        </p:pic>
        <p:pic>
          <p:nvPicPr>
            <p:cNvPr id="354" name="Image" descr="Image"/>
            <p:cNvPicPr>
              <a:picLocks noChangeAspect="1"/>
            </p:cNvPicPr>
            <p:nvPr/>
          </p:nvPicPr>
          <p:blipFill>
            <a:blip r:embed="rId9"/>
            <a:stretch>
              <a:fillRect/>
            </a:stretch>
          </p:blipFill>
          <p:spPr>
            <a:xfrm>
              <a:off x="90794" y="4203139"/>
              <a:ext cx="1094583" cy="1050311"/>
            </a:xfrm>
            <a:prstGeom prst="rect">
              <a:avLst/>
            </a:prstGeom>
            <a:ln w="12700" cap="flat">
              <a:noFill/>
              <a:miter lim="400000"/>
            </a:ln>
            <a:effectLst/>
          </p:spPr>
        </p:pic>
      </p:grpSp>
      <p:grpSp>
        <p:nvGrpSpPr>
          <p:cNvPr id="361" name="Group"/>
          <p:cNvGrpSpPr/>
          <p:nvPr/>
        </p:nvGrpSpPr>
        <p:grpSpPr>
          <a:xfrm>
            <a:off x="7697130" y="8042592"/>
            <a:ext cx="9761390" cy="2767428"/>
            <a:chOff x="0" y="0"/>
            <a:chExt cx="9761388" cy="2767426"/>
          </a:xfrm>
        </p:grpSpPr>
        <p:sp>
          <p:nvSpPr>
            <p:cNvPr id="356" name="Nosebleeds"/>
            <p:cNvSpPr txBox="1"/>
            <p:nvPr/>
          </p:nvSpPr>
          <p:spPr>
            <a:xfrm>
              <a:off x="1132630" y="822479"/>
              <a:ext cx="4757740"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lnSpc>
                  <a:spcPct val="90000"/>
                </a:lnSpc>
                <a:defRPr sz="2800" b="1" i="0">
                  <a:solidFill>
                    <a:srgbClr val="E1C127"/>
                  </a:solidFill>
                </a:defRPr>
              </a:lvl1pPr>
            </a:lstStyle>
            <a:p>
              <a:r>
                <a:rPr dirty="0"/>
                <a:t>Nosebleeds</a:t>
              </a:r>
            </a:p>
          </p:txBody>
        </p:sp>
        <p:sp>
          <p:nvSpPr>
            <p:cNvPr id="357" name="Severe (potentially life-threatening)  bleeding after tonsillectomy/adenoidectomy"/>
            <p:cNvSpPr txBox="1"/>
            <p:nvPr/>
          </p:nvSpPr>
          <p:spPr>
            <a:xfrm>
              <a:off x="1132630" y="1803076"/>
              <a:ext cx="8628759"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Severe (potentially life-threatening) </a:t>
              </a:r>
              <a:br>
                <a:rPr dirty="0"/>
              </a:br>
              <a:r>
                <a:rPr dirty="0"/>
                <a:t>bleeding after </a:t>
              </a:r>
              <a:r>
                <a:rPr b="1" dirty="0">
                  <a:solidFill>
                    <a:srgbClr val="E1C127"/>
                  </a:solidFill>
                </a:rPr>
                <a:t>tonsillectomy/adenoidectomy</a:t>
              </a:r>
            </a:p>
          </p:txBody>
        </p:sp>
        <p:sp>
          <p:nvSpPr>
            <p:cNvPr id="358" name="ENT"/>
            <p:cNvSpPr txBox="1"/>
            <p:nvPr/>
          </p:nvSpPr>
          <p:spPr>
            <a:xfrm>
              <a:off x="160169" y="0"/>
              <a:ext cx="906538"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E1C127"/>
                  </a:solidFill>
                </a:defRPr>
              </a:lvl1pPr>
            </a:lstStyle>
            <a:p>
              <a:pPr>
                <a:defRPr b="0"/>
              </a:pPr>
              <a:r>
                <a:rPr b="1" dirty="0"/>
                <a:t>ENT</a:t>
              </a:r>
            </a:p>
          </p:txBody>
        </p:sp>
        <p:pic>
          <p:nvPicPr>
            <p:cNvPr id="359" name="Image" descr="Image"/>
            <p:cNvPicPr>
              <a:picLocks noChangeAspect="1"/>
            </p:cNvPicPr>
            <p:nvPr/>
          </p:nvPicPr>
          <p:blipFill>
            <a:blip r:embed="rId10"/>
            <a:stretch>
              <a:fillRect/>
            </a:stretch>
          </p:blipFill>
          <p:spPr>
            <a:xfrm>
              <a:off x="0" y="590355"/>
              <a:ext cx="1085049" cy="1040612"/>
            </a:xfrm>
            <a:prstGeom prst="rect">
              <a:avLst/>
            </a:prstGeom>
            <a:ln w="12700" cap="flat">
              <a:noFill/>
              <a:miter lim="400000"/>
            </a:ln>
            <a:effectLst/>
          </p:spPr>
        </p:pic>
        <p:pic>
          <p:nvPicPr>
            <p:cNvPr id="360" name="Image" descr="Image"/>
            <p:cNvPicPr>
              <a:picLocks noChangeAspect="1"/>
            </p:cNvPicPr>
            <p:nvPr/>
          </p:nvPicPr>
          <p:blipFill>
            <a:blip r:embed="rId11"/>
            <a:stretch>
              <a:fillRect/>
            </a:stretch>
          </p:blipFill>
          <p:spPr>
            <a:xfrm>
              <a:off x="4203" y="1680511"/>
              <a:ext cx="1132732" cy="1086916"/>
            </a:xfrm>
            <a:prstGeom prst="rect">
              <a:avLst/>
            </a:prstGeom>
            <a:ln w="12700" cap="flat">
              <a:noFill/>
              <a:miter lim="400000"/>
            </a:ln>
            <a:effectLst/>
          </p:spPr>
        </p:pic>
      </p:grpSp>
      <p:grpSp>
        <p:nvGrpSpPr>
          <p:cNvPr id="369" name="Group"/>
          <p:cNvGrpSpPr/>
          <p:nvPr/>
        </p:nvGrpSpPr>
        <p:grpSpPr>
          <a:xfrm>
            <a:off x="15877472" y="2129705"/>
            <a:ext cx="6835227" cy="4199493"/>
            <a:chOff x="0" y="0"/>
            <a:chExt cx="6835225" cy="4199491"/>
          </a:xfrm>
        </p:grpSpPr>
        <p:sp>
          <p:nvSpPr>
            <p:cNvPr id="362" name="Heavy menstrual bleeding, especially since menarche"/>
            <p:cNvSpPr txBox="1"/>
            <p:nvPr/>
          </p:nvSpPr>
          <p:spPr>
            <a:xfrm>
              <a:off x="1118389" y="899420"/>
              <a:ext cx="5716837"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Heavy </a:t>
              </a:r>
              <a:r>
                <a:rPr b="1" dirty="0">
                  <a:solidFill>
                    <a:srgbClr val="EE8422"/>
                  </a:solidFill>
                </a:rPr>
                <a:t>menstrual bleeding</a:t>
              </a:r>
              <a:r>
                <a:rPr dirty="0"/>
                <a:t>, especially since menarche</a:t>
              </a:r>
            </a:p>
          </p:txBody>
        </p:sp>
        <p:sp>
          <p:nvSpPr>
            <p:cNvPr id="363" name="Bleeding during ovulation"/>
            <p:cNvSpPr txBox="1"/>
            <p:nvPr/>
          </p:nvSpPr>
          <p:spPr>
            <a:xfrm>
              <a:off x="1118389" y="2199158"/>
              <a:ext cx="5716837"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Bleeding during </a:t>
              </a:r>
              <a:r>
                <a:rPr b="1" dirty="0">
                  <a:solidFill>
                    <a:srgbClr val="EE8422"/>
                  </a:solidFill>
                </a:rPr>
                <a:t>ovulation</a:t>
              </a:r>
            </a:p>
          </p:txBody>
        </p:sp>
        <p:sp>
          <p:nvSpPr>
            <p:cNvPr id="364" name="Primary and late post-partum haemorrhage"/>
            <p:cNvSpPr txBox="1"/>
            <p:nvPr/>
          </p:nvSpPr>
          <p:spPr>
            <a:xfrm>
              <a:off x="1118389" y="3164358"/>
              <a:ext cx="5716837"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Primary and late </a:t>
              </a:r>
              <a:r>
                <a:rPr b="1" dirty="0">
                  <a:solidFill>
                    <a:srgbClr val="EE8422"/>
                  </a:solidFill>
                </a:rPr>
                <a:t>post-partum haemorrhage</a:t>
              </a:r>
            </a:p>
          </p:txBody>
        </p:sp>
        <p:sp>
          <p:nvSpPr>
            <p:cNvPr id="365" name="Gynaecological"/>
            <p:cNvSpPr txBox="1"/>
            <p:nvPr/>
          </p:nvSpPr>
          <p:spPr>
            <a:xfrm>
              <a:off x="158627" y="0"/>
              <a:ext cx="3123717"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EE8422"/>
                  </a:solidFill>
                </a:defRPr>
              </a:lvl1pPr>
            </a:lstStyle>
            <a:p>
              <a:pPr>
                <a:defRPr b="0"/>
              </a:pPr>
              <a:r>
                <a:rPr b="1" dirty="0"/>
                <a:t>Gynaecological</a:t>
              </a:r>
            </a:p>
          </p:txBody>
        </p:sp>
        <p:pic>
          <p:nvPicPr>
            <p:cNvPr id="366" name="Image" descr="Image"/>
            <p:cNvPicPr>
              <a:picLocks noChangeAspect="1"/>
            </p:cNvPicPr>
            <p:nvPr/>
          </p:nvPicPr>
          <p:blipFill>
            <a:blip r:embed="rId12"/>
            <a:stretch>
              <a:fillRect/>
            </a:stretch>
          </p:blipFill>
          <p:spPr>
            <a:xfrm>
              <a:off x="0" y="727814"/>
              <a:ext cx="1239654" cy="1194599"/>
            </a:xfrm>
            <a:prstGeom prst="rect">
              <a:avLst/>
            </a:prstGeom>
            <a:ln w="12700" cap="flat">
              <a:noFill/>
              <a:miter lim="400000"/>
            </a:ln>
            <a:effectLst/>
          </p:spPr>
        </p:pic>
        <p:pic>
          <p:nvPicPr>
            <p:cNvPr id="367" name="Image" descr="Image"/>
            <p:cNvPicPr>
              <a:picLocks noChangeAspect="1"/>
            </p:cNvPicPr>
            <p:nvPr/>
          </p:nvPicPr>
          <p:blipFill>
            <a:blip r:embed="rId13"/>
            <a:stretch>
              <a:fillRect/>
            </a:stretch>
          </p:blipFill>
          <p:spPr>
            <a:xfrm>
              <a:off x="0" y="1914237"/>
              <a:ext cx="1239654" cy="1194599"/>
            </a:xfrm>
            <a:prstGeom prst="rect">
              <a:avLst/>
            </a:prstGeom>
            <a:ln w="12700" cap="flat">
              <a:noFill/>
              <a:miter lim="400000"/>
            </a:ln>
            <a:effectLst/>
          </p:spPr>
        </p:pic>
        <p:pic>
          <p:nvPicPr>
            <p:cNvPr id="368" name="Image" descr="Image"/>
            <p:cNvPicPr>
              <a:picLocks noChangeAspect="1"/>
            </p:cNvPicPr>
            <p:nvPr/>
          </p:nvPicPr>
          <p:blipFill>
            <a:blip r:embed="rId14"/>
            <a:stretch>
              <a:fillRect/>
            </a:stretch>
          </p:blipFill>
          <p:spPr>
            <a:xfrm>
              <a:off x="10534" y="3082504"/>
              <a:ext cx="1116987" cy="1116988"/>
            </a:xfrm>
            <a:prstGeom prst="rect">
              <a:avLst/>
            </a:prstGeom>
            <a:ln w="12700" cap="flat">
              <a:noFill/>
              <a:miter lim="400000"/>
            </a:ln>
            <a:effectLst/>
          </p:spPr>
        </p:pic>
      </p:grpSp>
      <p:grpSp>
        <p:nvGrpSpPr>
          <p:cNvPr id="375" name="Group"/>
          <p:cNvGrpSpPr/>
          <p:nvPr/>
        </p:nvGrpSpPr>
        <p:grpSpPr>
          <a:xfrm>
            <a:off x="15772803" y="6846148"/>
            <a:ext cx="7413417" cy="3001816"/>
            <a:chOff x="0" y="0"/>
            <a:chExt cx="7413416" cy="3001815"/>
          </a:xfrm>
        </p:grpSpPr>
        <p:sp>
          <p:nvSpPr>
            <p:cNvPr id="370" name="Joint pain and/or bleeds"/>
            <p:cNvSpPr txBox="1"/>
            <p:nvPr/>
          </p:nvSpPr>
          <p:spPr>
            <a:xfrm>
              <a:off x="1223058" y="856578"/>
              <a:ext cx="6190359"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b="1" dirty="0">
                  <a:solidFill>
                    <a:srgbClr val="15A200"/>
                  </a:solidFill>
                </a:rPr>
                <a:t>Joint pain</a:t>
              </a:r>
              <a:r>
                <a:rPr dirty="0"/>
                <a:t> and/or bleeds</a:t>
              </a:r>
            </a:p>
          </p:txBody>
        </p:sp>
        <p:sp>
          <p:nvSpPr>
            <p:cNvPr id="371" name="Prolonged and/or severe bleeding after minor or major surgery"/>
            <p:cNvSpPr txBox="1"/>
            <p:nvPr/>
          </p:nvSpPr>
          <p:spPr>
            <a:xfrm>
              <a:off x="1223058" y="1881413"/>
              <a:ext cx="6190359"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dirty="0"/>
                <a:t>Prolonged and/or severe bleeding after </a:t>
              </a:r>
              <a:r>
                <a:rPr b="1" dirty="0">
                  <a:solidFill>
                    <a:srgbClr val="15A200"/>
                  </a:solidFill>
                </a:rPr>
                <a:t>minor or major surgery</a:t>
              </a:r>
            </a:p>
          </p:txBody>
        </p:sp>
        <p:sp>
          <p:nvSpPr>
            <p:cNvPr id="372" name="Surgical"/>
            <p:cNvSpPr txBox="1"/>
            <p:nvPr/>
          </p:nvSpPr>
          <p:spPr>
            <a:xfrm>
              <a:off x="263297" y="0"/>
              <a:ext cx="1670497"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15A200"/>
                  </a:solidFill>
                </a:defRPr>
              </a:lvl1pPr>
            </a:lstStyle>
            <a:p>
              <a:pPr>
                <a:defRPr b="0"/>
              </a:pPr>
              <a:r>
                <a:rPr b="1" dirty="0"/>
                <a:t>Surgical</a:t>
              </a:r>
            </a:p>
          </p:txBody>
        </p:sp>
        <p:pic>
          <p:nvPicPr>
            <p:cNvPr id="373" name="Image" descr="Image"/>
            <p:cNvPicPr>
              <a:picLocks noChangeAspect="1"/>
            </p:cNvPicPr>
            <p:nvPr/>
          </p:nvPicPr>
          <p:blipFill>
            <a:blip r:embed="rId15"/>
            <a:stretch>
              <a:fillRect/>
            </a:stretch>
          </p:blipFill>
          <p:spPr>
            <a:xfrm>
              <a:off x="115112" y="601757"/>
              <a:ext cx="1142569" cy="1095311"/>
            </a:xfrm>
            <a:prstGeom prst="rect">
              <a:avLst/>
            </a:prstGeom>
            <a:ln w="12700" cap="flat">
              <a:noFill/>
              <a:miter lim="400000"/>
            </a:ln>
            <a:effectLst/>
          </p:spPr>
        </p:pic>
        <p:pic>
          <p:nvPicPr>
            <p:cNvPr id="374" name="Image" descr="Image"/>
            <p:cNvPicPr>
              <a:picLocks noChangeAspect="1"/>
            </p:cNvPicPr>
            <p:nvPr/>
          </p:nvPicPr>
          <p:blipFill>
            <a:blip r:embed="rId16"/>
            <a:stretch>
              <a:fillRect/>
            </a:stretch>
          </p:blipFill>
          <p:spPr>
            <a:xfrm>
              <a:off x="0" y="1612396"/>
              <a:ext cx="1372794" cy="1389420"/>
            </a:xfrm>
            <a:prstGeom prst="rect">
              <a:avLst/>
            </a:prstGeom>
            <a:ln w="12700" cap="flat">
              <a:noFill/>
              <a:miter lim="400000"/>
            </a:ln>
            <a:effectLst/>
          </p:spPr>
        </p:pic>
      </p:grpSp>
      <p:grpSp>
        <p:nvGrpSpPr>
          <p:cNvPr id="379" name="Group"/>
          <p:cNvGrpSpPr/>
          <p:nvPr/>
        </p:nvGrpSpPr>
        <p:grpSpPr>
          <a:xfrm>
            <a:off x="15733800" y="10302013"/>
            <a:ext cx="8162578" cy="2002964"/>
            <a:chOff x="0" y="0"/>
            <a:chExt cx="8162576" cy="2002963"/>
          </a:xfrm>
        </p:grpSpPr>
        <p:sp>
          <p:nvSpPr>
            <p:cNvPr id="376" name="Bleeding of gastrointestinal tract with or without an obvious anatomic lesion in adults"/>
            <p:cNvSpPr txBox="1"/>
            <p:nvPr/>
          </p:nvSpPr>
          <p:spPr>
            <a:xfrm>
              <a:off x="1262060" y="893213"/>
              <a:ext cx="6900517" cy="85138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lnSpc>
                  <a:spcPct val="90000"/>
                </a:lnSpc>
                <a:defRPr sz="2800" i="0"/>
              </a:pPr>
              <a:r>
                <a:rPr b="1" dirty="0">
                  <a:solidFill>
                    <a:srgbClr val="5C5BA5"/>
                  </a:solidFill>
                </a:rPr>
                <a:t>Bleeding of gastrointestinal tract</a:t>
              </a:r>
              <a:r>
                <a:rPr dirty="0"/>
                <a:t> with or without an obvious anatomic lesion in adults</a:t>
              </a:r>
            </a:p>
          </p:txBody>
        </p:sp>
        <p:sp>
          <p:nvSpPr>
            <p:cNvPr id="377" name="Gastrointestinal"/>
            <p:cNvSpPr txBox="1"/>
            <p:nvPr/>
          </p:nvSpPr>
          <p:spPr>
            <a:xfrm>
              <a:off x="302299" y="0"/>
              <a:ext cx="3302336" cy="59198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numCol="1" anchor="t">
              <a:spAutoFit/>
            </a:bodyPr>
            <a:lstStyle>
              <a:lvl1pPr algn="l">
                <a:lnSpc>
                  <a:spcPct val="90000"/>
                </a:lnSpc>
                <a:defRPr sz="3800" b="1" i="0">
                  <a:solidFill>
                    <a:srgbClr val="5C5BA5"/>
                  </a:solidFill>
                </a:defRPr>
              </a:lvl1pPr>
            </a:lstStyle>
            <a:p>
              <a:pPr>
                <a:defRPr b="0"/>
              </a:pPr>
              <a:r>
                <a:rPr b="1" dirty="0"/>
                <a:t>Gastrointestinal</a:t>
              </a:r>
            </a:p>
          </p:txBody>
        </p:sp>
        <p:pic>
          <p:nvPicPr>
            <p:cNvPr id="378" name="Image" descr="Image"/>
            <p:cNvPicPr>
              <a:picLocks noChangeAspect="1"/>
            </p:cNvPicPr>
            <p:nvPr/>
          </p:nvPicPr>
          <p:blipFill>
            <a:blip r:embed="rId17"/>
            <a:stretch>
              <a:fillRect/>
            </a:stretch>
          </p:blipFill>
          <p:spPr>
            <a:xfrm>
              <a:off x="0" y="526766"/>
              <a:ext cx="1476198" cy="1476198"/>
            </a:xfrm>
            <a:prstGeom prst="rect">
              <a:avLst/>
            </a:prstGeom>
            <a:ln w="12700" cap="flat">
              <a:noFill/>
              <a:miter lim="400000"/>
            </a:ln>
            <a:effectLst/>
          </p:spPr>
        </p:pic>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1" name="Image" descr="Image"/>
          <p:cNvPicPr>
            <a:picLocks noChangeAspect="1"/>
          </p:cNvPicPr>
          <p:nvPr/>
        </p:nvPicPr>
        <p:blipFill>
          <a:blip r:embed="rId2">
            <a:extLst>
              <a:ext uri="{28A0092B-C50C-407E-A947-70E740481C1C}">
                <a14:useLocalDpi xmlns:a14="http://schemas.microsoft.com/office/drawing/2010/main"/>
              </a:ext>
            </a:extLst>
          </a:blip>
          <a:srcRect/>
          <a:stretch>
            <a:fillRect/>
          </a:stretch>
        </p:blipFill>
        <p:spPr>
          <a:xfrm>
            <a:off x="10675803" y="0"/>
            <a:ext cx="22013997" cy="133332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570"/>
                </a:lnTo>
                <a:lnTo>
                  <a:pt x="0" y="1643"/>
                </a:lnTo>
                <a:cubicBezTo>
                  <a:pt x="0" y="2414"/>
                  <a:pt x="4" y="2939"/>
                  <a:pt x="8" y="3137"/>
                </a:cubicBezTo>
                <a:lnTo>
                  <a:pt x="28" y="3124"/>
                </a:lnTo>
                <a:cubicBezTo>
                  <a:pt x="43" y="3115"/>
                  <a:pt x="99" y="3101"/>
                  <a:pt x="154" y="3094"/>
                </a:cubicBezTo>
                <a:cubicBezTo>
                  <a:pt x="208" y="3086"/>
                  <a:pt x="329" y="3067"/>
                  <a:pt x="424" y="3052"/>
                </a:cubicBezTo>
                <a:cubicBezTo>
                  <a:pt x="518" y="3036"/>
                  <a:pt x="665" y="3013"/>
                  <a:pt x="749" y="3001"/>
                </a:cubicBezTo>
                <a:cubicBezTo>
                  <a:pt x="834" y="2988"/>
                  <a:pt x="955" y="2970"/>
                  <a:pt x="1020" y="2959"/>
                </a:cubicBezTo>
                <a:cubicBezTo>
                  <a:pt x="1084" y="2949"/>
                  <a:pt x="1208" y="2931"/>
                  <a:pt x="1296" y="2919"/>
                </a:cubicBezTo>
                <a:cubicBezTo>
                  <a:pt x="1384" y="2907"/>
                  <a:pt x="1531" y="2884"/>
                  <a:pt x="1622" y="2868"/>
                </a:cubicBezTo>
                <a:cubicBezTo>
                  <a:pt x="1713" y="2853"/>
                  <a:pt x="1854" y="2831"/>
                  <a:pt x="1935" y="2819"/>
                </a:cubicBezTo>
                <a:cubicBezTo>
                  <a:pt x="2016" y="2807"/>
                  <a:pt x="2143" y="2787"/>
                  <a:pt x="2218" y="2776"/>
                </a:cubicBezTo>
                <a:cubicBezTo>
                  <a:pt x="2386" y="2751"/>
                  <a:pt x="2567" y="2724"/>
                  <a:pt x="2758" y="2696"/>
                </a:cubicBezTo>
                <a:cubicBezTo>
                  <a:pt x="2840" y="2684"/>
                  <a:pt x="2983" y="2661"/>
                  <a:pt x="3078" y="2646"/>
                </a:cubicBezTo>
                <a:cubicBezTo>
                  <a:pt x="3172" y="2630"/>
                  <a:pt x="3319" y="2608"/>
                  <a:pt x="3403" y="2595"/>
                </a:cubicBezTo>
                <a:cubicBezTo>
                  <a:pt x="3488" y="2583"/>
                  <a:pt x="3609" y="2564"/>
                  <a:pt x="3674" y="2554"/>
                </a:cubicBezTo>
                <a:cubicBezTo>
                  <a:pt x="3738" y="2544"/>
                  <a:pt x="3862" y="2526"/>
                  <a:pt x="3950" y="2513"/>
                </a:cubicBezTo>
                <a:cubicBezTo>
                  <a:pt x="4038" y="2501"/>
                  <a:pt x="4185" y="2478"/>
                  <a:pt x="4276" y="2463"/>
                </a:cubicBezTo>
                <a:cubicBezTo>
                  <a:pt x="4367" y="2448"/>
                  <a:pt x="4511" y="2425"/>
                  <a:pt x="4595" y="2413"/>
                </a:cubicBezTo>
                <a:cubicBezTo>
                  <a:pt x="4680" y="2400"/>
                  <a:pt x="4801" y="2382"/>
                  <a:pt x="4865" y="2372"/>
                </a:cubicBezTo>
                <a:cubicBezTo>
                  <a:pt x="4930" y="2362"/>
                  <a:pt x="5049" y="2344"/>
                  <a:pt x="5130" y="2332"/>
                </a:cubicBezTo>
                <a:cubicBezTo>
                  <a:pt x="5362" y="2298"/>
                  <a:pt x="5660" y="2252"/>
                  <a:pt x="5787" y="2231"/>
                </a:cubicBezTo>
                <a:cubicBezTo>
                  <a:pt x="5851" y="2220"/>
                  <a:pt x="5973" y="2201"/>
                  <a:pt x="6058" y="2189"/>
                </a:cubicBezTo>
                <a:cubicBezTo>
                  <a:pt x="6142" y="2177"/>
                  <a:pt x="6264" y="2159"/>
                  <a:pt x="6328" y="2149"/>
                </a:cubicBezTo>
                <a:cubicBezTo>
                  <a:pt x="6392" y="2139"/>
                  <a:pt x="6513" y="2121"/>
                  <a:pt x="6598" y="2109"/>
                </a:cubicBezTo>
                <a:cubicBezTo>
                  <a:pt x="6682" y="2096"/>
                  <a:pt x="6829" y="2073"/>
                  <a:pt x="6924" y="2057"/>
                </a:cubicBezTo>
                <a:cubicBezTo>
                  <a:pt x="7018" y="2042"/>
                  <a:pt x="7164" y="2019"/>
                  <a:pt x="7249" y="2007"/>
                </a:cubicBezTo>
                <a:cubicBezTo>
                  <a:pt x="7333" y="1995"/>
                  <a:pt x="7455" y="1977"/>
                  <a:pt x="7519" y="1966"/>
                </a:cubicBezTo>
                <a:cubicBezTo>
                  <a:pt x="7584" y="1956"/>
                  <a:pt x="7703" y="1938"/>
                  <a:pt x="7784" y="1926"/>
                </a:cubicBezTo>
                <a:cubicBezTo>
                  <a:pt x="7917" y="1907"/>
                  <a:pt x="8095" y="1880"/>
                  <a:pt x="8447" y="1824"/>
                </a:cubicBezTo>
                <a:cubicBezTo>
                  <a:pt x="8614" y="1798"/>
                  <a:pt x="8900" y="1755"/>
                  <a:pt x="9258" y="1702"/>
                </a:cubicBezTo>
                <a:cubicBezTo>
                  <a:pt x="9339" y="1690"/>
                  <a:pt x="9483" y="1667"/>
                  <a:pt x="9578" y="1652"/>
                </a:cubicBezTo>
                <a:cubicBezTo>
                  <a:pt x="9672" y="1637"/>
                  <a:pt x="9819" y="1615"/>
                  <a:pt x="9903" y="1602"/>
                </a:cubicBezTo>
                <a:cubicBezTo>
                  <a:pt x="9987" y="1590"/>
                  <a:pt x="10109" y="1571"/>
                  <a:pt x="10174" y="1561"/>
                </a:cubicBezTo>
                <a:cubicBezTo>
                  <a:pt x="10238" y="1551"/>
                  <a:pt x="10359" y="1533"/>
                  <a:pt x="10444" y="1520"/>
                </a:cubicBezTo>
                <a:cubicBezTo>
                  <a:pt x="10528" y="1508"/>
                  <a:pt x="10674" y="1485"/>
                  <a:pt x="10769" y="1470"/>
                </a:cubicBezTo>
                <a:cubicBezTo>
                  <a:pt x="10864" y="1454"/>
                  <a:pt x="11008" y="1432"/>
                  <a:pt x="11089" y="1420"/>
                </a:cubicBezTo>
                <a:cubicBezTo>
                  <a:pt x="11170" y="1408"/>
                  <a:pt x="11296" y="1389"/>
                  <a:pt x="11368" y="1378"/>
                </a:cubicBezTo>
                <a:cubicBezTo>
                  <a:pt x="11441" y="1367"/>
                  <a:pt x="11561" y="1349"/>
                  <a:pt x="11635" y="1338"/>
                </a:cubicBezTo>
                <a:cubicBezTo>
                  <a:pt x="11905" y="1297"/>
                  <a:pt x="12039" y="1277"/>
                  <a:pt x="12232" y="1247"/>
                </a:cubicBezTo>
                <a:cubicBezTo>
                  <a:pt x="12340" y="1229"/>
                  <a:pt x="12487" y="1206"/>
                  <a:pt x="12560" y="1195"/>
                </a:cubicBezTo>
                <a:cubicBezTo>
                  <a:pt x="12881" y="1147"/>
                  <a:pt x="12965" y="1135"/>
                  <a:pt x="13104" y="1114"/>
                </a:cubicBezTo>
                <a:cubicBezTo>
                  <a:pt x="13185" y="1102"/>
                  <a:pt x="13329" y="1080"/>
                  <a:pt x="13423" y="1064"/>
                </a:cubicBezTo>
                <a:cubicBezTo>
                  <a:pt x="13518" y="1049"/>
                  <a:pt x="13661" y="1027"/>
                  <a:pt x="13743" y="1015"/>
                </a:cubicBezTo>
                <a:cubicBezTo>
                  <a:pt x="14042" y="970"/>
                  <a:pt x="14152" y="953"/>
                  <a:pt x="14290" y="932"/>
                </a:cubicBezTo>
                <a:cubicBezTo>
                  <a:pt x="14367" y="920"/>
                  <a:pt x="14489" y="902"/>
                  <a:pt x="14560" y="892"/>
                </a:cubicBezTo>
                <a:cubicBezTo>
                  <a:pt x="14631" y="881"/>
                  <a:pt x="14777" y="858"/>
                  <a:pt x="14885" y="841"/>
                </a:cubicBezTo>
                <a:cubicBezTo>
                  <a:pt x="15129" y="803"/>
                  <a:pt x="15350" y="769"/>
                  <a:pt x="15758" y="709"/>
                </a:cubicBezTo>
                <a:cubicBezTo>
                  <a:pt x="15839" y="697"/>
                  <a:pt x="15983" y="674"/>
                  <a:pt x="16077" y="659"/>
                </a:cubicBezTo>
                <a:cubicBezTo>
                  <a:pt x="16172" y="644"/>
                  <a:pt x="16315" y="621"/>
                  <a:pt x="16397" y="609"/>
                </a:cubicBezTo>
                <a:cubicBezTo>
                  <a:pt x="16696" y="565"/>
                  <a:pt x="16805" y="548"/>
                  <a:pt x="16943" y="527"/>
                </a:cubicBezTo>
                <a:cubicBezTo>
                  <a:pt x="17021" y="515"/>
                  <a:pt x="17143" y="497"/>
                  <a:pt x="17214" y="486"/>
                </a:cubicBezTo>
                <a:cubicBezTo>
                  <a:pt x="17285" y="475"/>
                  <a:pt x="17431" y="453"/>
                  <a:pt x="17540" y="436"/>
                </a:cubicBezTo>
                <a:cubicBezTo>
                  <a:pt x="17783" y="397"/>
                  <a:pt x="18004" y="364"/>
                  <a:pt x="18412" y="303"/>
                </a:cubicBezTo>
                <a:cubicBezTo>
                  <a:pt x="18493" y="291"/>
                  <a:pt x="18636" y="269"/>
                  <a:pt x="18731" y="253"/>
                </a:cubicBezTo>
                <a:cubicBezTo>
                  <a:pt x="18826" y="238"/>
                  <a:pt x="18973" y="215"/>
                  <a:pt x="19057" y="203"/>
                </a:cubicBezTo>
                <a:cubicBezTo>
                  <a:pt x="19141" y="191"/>
                  <a:pt x="19263" y="173"/>
                  <a:pt x="19327" y="162"/>
                </a:cubicBezTo>
                <a:cubicBezTo>
                  <a:pt x="19391" y="152"/>
                  <a:pt x="19513" y="134"/>
                  <a:pt x="19597" y="122"/>
                </a:cubicBezTo>
                <a:cubicBezTo>
                  <a:pt x="19682" y="110"/>
                  <a:pt x="19801" y="91"/>
                  <a:pt x="19862" y="81"/>
                </a:cubicBezTo>
                <a:cubicBezTo>
                  <a:pt x="19922" y="70"/>
                  <a:pt x="20044" y="52"/>
                  <a:pt x="20132" y="39"/>
                </a:cubicBezTo>
                <a:cubicBezTo>
                  <a:pt x="20220" y="27"/>
                  <a:pt x="20294" y="12"/>
                  <a:pt x="20297" y="8"/>
                </a:cubicBezTo>
                <a:cubicBezTo>
                  <a:pt x="20300" y="4"/>
                  <a:pt x="15734" y="0"/>
                  <a:pt x="10151" y="0"/>
                </a:cubicBezTo>
                <a:lnTo>
                  <a:pt x="0" y="0"/>
                </a:lnTo>
                <a:close/>
                <a:moveTo>
                  <a:pt x="20376" y="0"/>
                </a:moveTo>
                <a:lnTo>
                  <a:pt x="20386" y="96"/>
                </a:lnTo>
                <a:cubicBezTo>
                  <a:pt x="20391" y="149"/>
                  <a:pt x="20401" y="311"/>
                  <a:pt x="20409" y="456"/>
                </a:cubicBezTo>
                <a:cubicBezTo>
                  <a:pt x="20422" y="716"/>
                  <a:pt x="20427" y="814"/>
                  <a:pt x="20464" y="1449"/>
                </a:cubicBezTo>
                <a:cubicBezTo>
                  <a:pt x="20481" y="1753"/>
                  <a:pt x="20488" y="1872"/>
                  <a:pt x="20519" y="2433"/>
                </a:cubicBezTo>
                <a:cubicBezTo>
                  <a:pt x="20543" y="2877"/>
                  <a:pt x="20556" y="3098"/>
                  <a:pt x="20574" y="3416"/>
                </a:cubicBezTo>
                <a:cubicBezTo>
                  <a:pt x="20593" y="3727"/>
                  <a:pt x="20603" y="3919"/>
                  <a:pt x="20629" y="4394"/>
                </a:cubicBezTo>
                <a:cubicBezTo>
                  <a:pt x="20636" y="4514"/>
                  <a:pt x="20647" y="4712"/>
                  <a:pt x="20653" y="4835"/>
                </a:cubicBezTo>
                <a:cubicBezTo>
                  <a:pt x="20660" y="4958"/>
                  <a:pt x="20672" y="5167"/>
                  <a:pt x="20679" y="5301"/>
                </a:cubicBezTo>
                <a:cubicBezTo>
                  <a:pt x="20686" y="5435"/>
                  <a:pt x="20700" y="5672"/>
                  <a:pt x="20709" y="5828"/>
                </a:cubicBezTo>
                <a:cubicBezTo>
                  <a:pt x="20718" y="5984"/>
                  <a:pt x="20732" y="6226"/>
                  <a:pt x="20740" y="6365"/>
                </a:cubicBezTo>
                <a:cubicBezTo>
                  <a:pt x="20747" y="6504"/>
                  <a:pt x="20758" y="6705"/>
                  <a:pt x="20765" y="6811"/>
                </a:cubicBezTo>
                <a:cubicBezTo>
                  <a:pt x="20771" y="6917"/>
                  <a:pt x="20782" y="7118"/>
                  <a:pt x="20789" y="7257"/>
                </a:cubicBezTo>
                <a:cubicBezTo>
                  <a:pt x="20797" y="7397"/>
                  <a:pt x="20811" y="7647"/>
                  <a:pt x="20821" y="7815"/>
                </a:cubicBezTo>
                <a:cubicBezTo>
                  <a:pt x="20841" y="8166"/>
                  <a:pt x="20866" y="8596"/>
                  <a:pt x="20900" y="9229"/>
                </a:cubicBezTo>
                <a:cubicBezTo>
                  <a:pt x="20922" y="9621"/>
                  <a:pt x="20936" y="9877"/>
                  <a:pt x="20955" y="10207"/>
                </a:cubicBezTo>
                <a:cubicBezTo>
                  <a:pt x="20966" y="10385"/>
                  <a:pt x="20979" y="10627"/>
                  <a:pt x="20985" y="10744"/>
                </a:cubicBezTo>
                <a:cubicBezTo>
                  <a:pt x="20992" y="10861"/>
                  <a:pt x="21003" y="11058"/>
                  <a:pt x="21010" y="11180"/>
                </a:cubicBezTo>
                <a:cubicBezTo>
                  <a:pt x="21017" y="11303"/>
                  <a:pt x="21028" y="11512"/>
                  <a:pt x="21035" y="11646"/>
                </a:cubicBezTo>
                <a:cubicBezTo>
                  <a:pt x="21042" y="11780"/>
                  <a:pt x="21054" y="11981"/>
                  <a:pt x="21061" y="12092"/>
                </a:cubicBezTo>
                <a:cubicBezTo>
                  <a:pt x="21068" y="12204"/>
                  <a:pt x="21076" y="12336"/>
                  <a:pt x="21078" y="12386"/>
                </a:cubicBezTo>
                <a:cubicBezTo>
                  <a:pt x="21081" y="12436"/>
                  <a:pt x="21089" y="12582"/>
                  <a:pt x="21096" y="12710"/>
                </a:cubicBezTo>
                <a:cubicBezTo>
                  <a:pt x="21113" y="13009"/>
                  <a:pt x="21142" y="13535"/>
                  <a:pt x="21171" y="14059"/>
                </a:cubicBezTo>
                <a:cubicBezTo>
                  <a:pt x="21178" y="14192"/>
                  <a:pt x="21192" y="14430"/>
                  <a:pt x="21201" y="14586"/>
                </a:cubicBezTo>
                <a:cubicBezTo>
                  <a:pt x="21210" y="14742"/>
                  <a:pt x="21224" y="14984"/>
                  <a:pt x="21231" y="15123"/>
                </a:cubicBezTo>
                <a:cubicBezTo>
                  <a:pt x="21239" y="15262"/>
                  <a:pt x="21250" y="15467"/>
                  <a:pt x="21256" y="15579"/>
                </a:cubicBezTo>
                <a:cubicBezTo>
                  <a:pt x="21263" y="15690"/>
                  <a:pt x="21273" y="15891"/>
                  <a:pt x="21281" y="16025"/>
                </a:cubicBezTo>
                <a:cubicBezTo>
                  <a:pt x="21288" y="16159"/>
                  <a:pt x="21299" y="16355"/>
                  <a:pt x="21306" y="16461"/>
                </a:cubicBezTo>
                <a:cubicBezTo>
                  <a:pt x="21312" y="16566"/>
                  <a:pt x="21320" y="16708"/>
                  <a:pt x="21323" y="16775"/>
                </a:cubicBezTo>
                <a:cubicBezTo>
                  <a:pt x="21327" y="16842"/>
                  <a:pt x="21335" y="16983"/>
                  <a:pt x="21342" y="17089"/>
                </a:cubicBezTo>
                <a:cubicBezTo>
                  <a:pt x="21348" y="17195"/>
                  <a:pt x="21359" y="17396"/>
                  <a:pt x="21367" y="17535"/>
                </a:cubicBezTo>
                <a:cubicBezTo>
                  <a:pt x="21374" y="17675"/>
                  <a:pt x="21385" y="17880"/>
                  <a:pt x="21391" y="17991"/>
                </a:cubicBezTo>
                <a:cubicBezTo>
                  <a:pt x="21397" y="18103"/>
                  <a:pt x="21409" y="18304"/>
                  <a:pt x="21416" y="18437"/>
                </a:cubicBezTo>
                <a:cubicBezTo>
                  <a:pt x="21423" y="18571"/>
                  <a:pt x="21437" y="18808"/>
                  <a:pt x="21446" y="18964"/>
                </a:cubicBezTo>
                <a:cubicBezTo>
                  <a:pt x="21456" y="19120"/>
                  <a:pt x="21469" y="19358"/>
                  <a:pt x="21477" y="19491"/>
                </a:cubicBezTo>
                <a:cubicBezTo>
                  <a:pt x="21484" y="19625"/>
                  <a:pt x="21496" y="19830"/>
                  <a:pt x="21502" y="19947"/>
                </a:cubicBezTo>
                <a:cubicBezTo>
                  <a:pt x="21508" y="20064"/>
                  <a:pt x="21519" y="20270"/>
                  <a:pt x="21527" y="20404"/>
                </a:cubicBezTo>
                <a:cubicBezTo>
                  <a:pt x="21534" y="20538"/>
                  <a:pt x="21545" y="20734"/>
                  <a:pt x="21551" y="20840"/>
                </a:cubicBezTo>
                <a:cubicBezTo>
                  <a:pt x="21566" y="21080"/>
                  <a:pt x="21573" y="21193"/>
                  <a:pt x="21583" y="21392"/>
                </a:cubicBezTo>
                <a:cubicBezTo>
                  <a:pt x="21587" y="21471"/>
                  <a:pt x="21592" y="21526"/>
                  <a:pt x="21594" y="21536"/>
                </a:cubicBezTo>
                <a:lnTo>
                  <a:pt x="21597" y="10799"/>
                </a:lnTo>
                <a:lnTo>
                  <a:pt x="21600" y="0"/>
                </a:lnTo>
                <a:lnTo>
                  <a:pt x="20376" y="0"/>
                </a:lnTo>
                <a:close/>
                <a:moveTo>
                  <a:pt x="13380" y="3125"/>
                </a:moveTo>
                <a:cubicBezTo>
                  <a:pt x="13358" y="3126"/>
                  <a:pt x="13338" y="3130"/>
                  <a:pt x="13318" y="3136"/>
                </a:cubicBezTo>
                <a:cubicBezTo>
                  <a:pt x="13312" y="3138"/>
                  <a:pt x="13307" y="3141"/>
                  <a:pt x="13301" y="3143"/>
                </a:cubicBezTo>
                <a:cubicBezTo>
                  <a:pt x="13287" y="3148"/>
                  <a:pt x="13272" y="3155"/>
                  <a:pt x="13257" y="3164"/>
                </a:cubicBezTo>
                <a:cubicBezTo>
                  <a:pt x="13251" y="3168"/>
                  <a:pt x="13244" y="3172"/>
                  <a:pt x="13238" y="3176"/>
                </a:cubicBezTo>
                <a:cubicBezTo>
                  <a:pt x="13223" y="3186"/>
                  <a:pt x="13208" y="3197"/>
                  <a:pt x="13193" y="3211"/>
                </a:cubicBezTo>
                <a:cubicBezTo>
                  <a:pt x="13188" y="3215"/>
                  <a:pt x="13183" y="3219"/>
                  <a:pt x="13177" y="3224"/>
                </a:cubicBezTo>
                <a:cubicBezTo>
                  <a:pt x="13156" y="3244"/>
                  <a:pt x="13135" y="3265"/>
                  <a:pt x="13112" y="3291"/>
                </a:cubicBezTo>
                <a:cubicBezTo>
                  <a:pt x="13094" y="3311"/>
                  <a:pt x="13075" y="3330"/>
                  <a:pt x="13058" y="3343"/>
                </a:cubicBezTo>
                <a:cubicBezTo>
                  <a:pt x="13042" y="3357"/>
                  <a:pt x="13028" y="3365"/>
                  <a:pt x="13022" y="3365"/>
                </a:cubicBezTo>
                <a:cubicBezTo>
                  <a:pt x="13009" y="3365"/>
                  <a:pt x="12989" y="3373"/>
                  <a:pt x="12977" y="3383"/>
                </a:cubicBezTo>
                <a:cubicBezTo>
                  <a:pt x="12966" y="3394"/>
                  <a:pt x="12931" y="3407"/>
                  <a:pt x="12901" y="3414"/>
                </a:cubicBezTo>
                <a:cubicBezTo>
                  <a:pt x="12820" y="3431"/>
                  <a:pt x="12748" y="3457"/>
                  <a:pt x="12729" y="3476"/>
                </a:cubicBezTo>
                <a:cubicBezTo>
                  <a:pt x="12710" y="3496"/>
                  <a:pt x="12520" y="3563"/>
                  <a:pt x="12416" y="3587"/>
                </a:cubicBezTo>
                <a:cubicBezTo>
                  <a:pt x="12375" y="3596"/>
                  <a:pt x="12306" y="3619"/>
                  <a:pt x="12263" y="3638"/>
                </a:cubicBezTo>
                <a:cubicBezTo>
                  <a:pt x="12239" y="3648"/>
                  <a:pt x="12219" y="3655"/>
                  <a:pt x="12199" y="3659"/>
                </a:cubicBezTo>
                <a:cubicBezTo>
                  <a:pt x="12161" y="3666"/>
                  <a:pt x="12123" y="3659"/>
                  <a:pt x="12069" y="3639"/>
                </a:cubicBezTo>
                <a:cubicBezTo>
                  <a:pt x="12065" y="3638"/>
                  <a:pt x="12062" y="3637"/>
                  <a:pt x="12057" y="3636"/>
                </a:cubicBezTo>
                <a:cubicBezTo>
                  <a:pt x="12057" y="3636"/>
                  <a:pt x="12057" y="3636"/>
                  <a:pt x="12057" y="3636"/>
                </a:cubicBezTo>
                <a:cubicBezTo>
                  <a:pt x="12026" y="3624"/>
                  <a:pt x="11990" y="3608"/>
                  <a:pt x="11944" y="3586"/>
                </a:cubicBezTo>
                <a:cubicBezTo>
                  <a:pt x="11824" y="3530"/>
                  <a:pt x="11748" y="3506"/>
                  <a:pt x="11706" y="3514"/>
                </a:cubicBezTo>
                <a:cubicBezTo>
                  <a:pt x="11699" y="3515"/>
                  <a:pt x="11692" y="3518"/>
                  <a:pt x="11687" y="3521"/>
                </a:cubicBezTo>
                <a:cubicBezTo>
                  <a:pt x="11682" y="3524"/>
                  <a:pt x="11678" y="3527"/>
                  <a:pt x="11675" y="3532"/>
                </a:cubicBezTo>
                <a:cubicBezTo>
                  <a:pt x="11663" y="3547"/>
                  <a:pt x="11638" y="3558"/>
                  <a:pt x="11617" y="3556"/>
                </a:cubicBezTo>
                <a:cubicBezTo>
                  <a:pt x="11597" y="3554"/>
                  <a:pt x="11530" y="3578"/>
                  <a:pt x="11470" y="3609"/>
                </a:cubicBezTo>
                <a:cubicBezTo>
                  <a:pt x="11337" y="3677"/>
                  <a:pt x="11290" y="3697"/>
                  <a:pt x="11113" y="3761"/>
                </a:cubicBezTo>
                <a:cubicBezTo>
                  <a:pt x="11039" y="3788"/>
                  <a:pt x="10964" y="3819"/>
                  <a:pt x="10948" y="3829"/>
                </a:cubicBezTo>
                <a:cubicBezTo>
                  <a:pt x="10931" y="3840"/>
                  <a:pt x="10881" y="3859"/>
                  <a:pt x="10837" y="3872"/>
                </a:cubicBezTo>
                <a:cubicBezTo>
                  <a:pt x="10793" y="3885"/>
                  <a:pt x="10729" y="3909"/>
                  <a:pt x="10696" y="3925"/>
                </a:cubicBezTo>
                <a:cubicBezTo>
                  <a:pt x="10662" y="3942"/>
                  <a:pt x="10612" y="3965"/>
                  <a:pt x="10585" y="3977"/>
                </a:cubicBezTo>
                <a:cubicBezTo>
                  <a:pt x="10558" y="3989"/>
                  <a:pt x="10525" y="4006"/>
                  <a:pt x="10511" y="4015"/>
                </a:cubicBezTo>
                <a:cubicBezTo>
                  <a:pt x="10498" y="4025"/>
                  <a:pt x="10448" y="4054"/>
                  <a:pt x="10401" y="4082"/>
                </a:cubicBezTo>
                <a:cubicBezTo>
                  <a:pt x="10316" y="4131"/>
                  <a:pt x="10280" y="4154"/>
                  <a:pt x="10200" y="4211"/>
                </a:cubicBezTo>
                <a:cubicBezTo>
                  <a:pt x="10178" y="4227"/>
                  <a:pt x="10112" y="4262"/>
                  <a:pt x="10054" y="4290"/>
                </a:cubicBezTo>
                <a:cubicBezTo>
                  <a:pt x="10024" y="4304"/>
                  <a:pt x="9991" y="4323"/>
                  <a:pt x="9962" y="4341"/>
                </a:cubicBezTo>
                <a:cubicBezTo>
                  <a:pt x="9932" y="4359"/>
                  <a:pt x="9905" y="4377"/>
                  <a:pt x="9889" y="4390"/>
                </a:cubicBezTo>
                <a:cubicBezTo>
                  <a:pt x="9857" y="4417"/>
                  <a:pt x="9822" y="4440"/>
                  <a:pt x="9812" y="4440"/>
                </a:cubicBezTo>
                <a:cubicBezTo>
                  <a:pt x="9792" y="4440"/>
                  <a:pt x="9604" y="4533"/>
                  <a:pt x="9565" y="4562"/>
                </a:cubicBezTo>
                <a:cubicBezTo>
                  <a:pt x="9510" y="4604"/>
                  <a:pt x="9317" y="4707"/>
                  <a:pt x="9277" y="4716"/>
                </a:cubicBezTo>
                <a:cubicBezTo>
                  <a:pt x="9253" y="4721"/>
                  <a:pt x="9222" y="4733"/>
                  <a:pt x="9209" y="4743"/>
                </a:cubicBezTo>
                <a:cubicBezTo>
                  <a:pt x="9121" y="4802"/>
                  <a:pt x="8977" y="4886"/>
                  <a:pt x="8963" y="4886"/>
                </a:cubicBezTo>
                <a:cubicBezTo>
                  <a:pt x="8953" y="4886"/>
                  <a:pt x="8928" y="4898"/>
                  <a:pt x="8905" y="4913"/>
                </a:cubicBezTo>
                <a:cubicBezTo>
                  <a:pt x="8883" y="4928"/>
                  <a:pt x="8790" y="4980"/>
                  <a:pt x="8699" y="5027"/>
                </a:cubicBezTo>
                <a:cubicBezTo>
                  <a:pt x="8608" y="5075"/>
                  <a:pt x="8519" y="5126"/>
                  <a:pt x="8501" y="5141"/>
                </a:cubicBezTo>
                <a:cubicBezTo>
                  <a:pt x="8483" y="5156"/>
                  <a:pt x="8455" y="5169"/>
                  <a:pt x="8440" y="5169"/>
                </a:cubicBezTo>
                <a:cubicBezTo>
                  <a:pt x="8411" y="5169"/>
                  <a:pt x="8272" y="5245"/>
                  <a:pt x="8251" y="5272"/>
                </a:cubicBezTo>
                <a:cubicBezTo>
                  <a:pt x="8244" y="5280"/>
                  <a:pt x="8205" y="5302"/>
                  <a:pt x="8165" y="5321"/>
                </a:cubicBezTo>
                <a:cubicBezTo>
                  <a:pt x="8089" y="5356"/>
                  <a:pt x="7961" y="5422"/>
                  <a:pt x="7808" y="5504"/>
                </a:cubicBezTo>
                <a:cubicBezTo>
                  <a:pt x="7761" y="5530"/>
                  <a:pt x="7672" y="5576"/>
                  <a:pt x="7612" y="5606"/>
                </a:cubicBezTo>
                <a:cubicBezTo>
                  <a:pt x="7551" y="5637"/>
                  <a:pt x="7496" y="5669"/>
                  <a:pt x="7489" y="5677"/>
                </a:cubicBezTo>
                <a:cubicBezTo>
                  <a:pt x="7482" y="5686"/>
                  <a:pt x="7443" y="5708"/>
                  <a:pt x="7403" y="5728"/>
                </a:cubicBezTo>
                <a:cubicBezTo>
                  <a:pt x="7362" y="5747"/>
                  <a:pt x="7307" y="5779"/>
                  <a:pt x="7280" y="5798"/>
                </a:cubicBezTo>
                <a:cubicBezTo>
                  <a:pt x="7236" y="5831"/>
                  <a:pt x="7134" y="5875"/>
                  <a:pt x="6807" y="6003"/>
                </a:cubicBezTo>
                <a:cubicBezTo>
                  <a:pt x="6750" y="6026"/>
                  <a:pt x="6680" y="6052"/>
                  <a:pt x="6653" y="6062"/>
                </a:cubicBezTo>
                <a:cubicBezTo>
                  <a:pt x="6593" y="6083"/>
                  <a:pt x="6463" y="6170"/>
                  <a:pt x="6381" y="6240"/>
                </a:cubicBezTo>
                <a:cubicBezTo>
                  <a:pt x="6381" y="6240"/>
                  <a:pt x="6380" y="6240"/>
                  <a:pt x="6380" y="6240"/>
                </a:cubicBezTo>
                <a:cubicBezTo>
                  <a:pt x="6353" y="6263"/>
                  <a:pt x="6331" y="6285"/>
                  <a:pt x="6318" y="6301"/>
                </a:cubicBezTo>
                <a:cubicBezTo>
                  <a:pt x="6294" y="6334"/>
                  <a:pt x="6274" y="6362"/>
                  <a:pt x="6257" y="6389"/>
                </a:cubicBezTo>
                <a:cubicBezTo>
                  <a:pt x="6223" y="6443"/>
                  <a:pt x="6203" y="6490"/>
                  <a:pt x="6186" y="6556"/>
                </a:cubicBezTo>
                <a:cubicBezTo>
                  <a:pt x="6177" y="6589"/>
                  <a:pt x="6170" y="6626"/>
                  <a:pt x="6162" y="6670"/>
                </a:cubicBezTo>
                <a:cubicBezTo>
                  <a:pt x="6145" y="6765"/>
                  <a:pt x="6128" y="6897"/>
                  <a:pt x="6124" y="6964"/>
                </a:cubicBezTo>
                <a:cubicBezTo>
                  <a:pt x="6120" y="7031"/>
                  <a:pt x="6112" y="7103"/>
                  <a:pt x="6106" y="7126"/>
                </a:cubicBezTo>
                <a:cubicBezTo>
                  <a:pt x="6101" y="7148"/>
                  <a:pt x="6093" y="7194"/>
                  <a:pt x="6090" y="7227"/>
                </a:cubicBezTo>
                <a:cubicBezTo>
                  <a:pt x="6087" y="7261"/>
                  <a:pt x="6077" y="7343"/>
                  <a:pt x="6066" y="7410"/>
                </a:cubicBezTo>
                <a:cubicBezTo>
                  <a:pt x="6056" y="7477"/>
                  <a:pt x="6041" y="7585"/>
                  <a:pt x="6032" y="7652"/>
                </a:cubicBezTo>
                <a:cubicBezTo>
                  <a:pt x="6022" y="7726"/>
                  <a:pt x="6000" y="7805"/>
                  <a:pt x="5975" y="7859"/>
                </a:cubicBezTo>
                <a:cubicBezTo>
                  <a:pt x="5953" y="7907"/>
                  <a:pt x="5931" y="7971"/>
                  <a:pt x="5927" y="8002"/>
                </a:cubicBezTo>
                <a:cubicBezTo>
                  <a:pt x="5924" y="8017"/>
                  <a:pt x="5915" y="8051"/>
                  <a:pt x="5901" y="8095"/>
                </a:cubicBezTo>
                <a:cubicBezTo>
                  <a:pt x="5859" y="8226"/>
                  <a:pt x="5777" y="8448"/>
                  <a:pt x="5730" y="8555"/>
                </a:cubicBezTo>
                <a:cubicBezTo>
                  <a:pt x="5660" y="8710"/>
                  <a:pt x="5631" y="8786"/>
                  <a:pt x="5622" y="8838"/>
                </a:cubicBezTo>
                <a:cubicBezTo>
                  <a:pt x="5616" y="8866"/>
                  <a:pt x="5587" y="8953"/>
                  <a:pt x="5556" y="9031"/>
                </a:cubicBezTo>
                <a:cubicBezTo>
                  <a:pt x="5525" y="9109"/>
                  <a:pt x="5493" y="9191"/>
                  <a:pt x="5486" y="9213"/>
                </a:cubicBezTo>
                <a:cubicBezTo>
                  <a:pt x="5425" y="9392"/>
                  <a:pt x="5392" y="9496"/>
                  <a:pt x="5369" y="9584"/>
                </a:cubicBezTo>
                <a:cubicBezTo>
                  <a:pt x="5357" y="9628"/>
                  <a:pt x="5348" y="9668"/>
                  <a:pt x="5340" y="9712"/>
                </a:cubicBezTo>
                <a:cubicBezTo>
                  <a:pt x="5332" y="9756"/>
                  <a:pt x="5324" y="9803"/>
                  <a:pt x="5316" y="9862"/>
                </a:cubicBezTo>
                <a:cubicBezTo>
                  <a:pt x="5306" y="9929"/>
                  <a:pt x="5292" y="10012"/>
                  <a:pt x="5286" y="10045"/>
                </a:cubicBezTo>
                <a:cubicBezTo>
                  <a:pt x="5283" y="10062"/>
                  <a:pt x="5281" y="10091"/>
                  <a:pt x="5279" y="10124"/>
                </a:cubicBezTo>
                <a:cubicBezTo>
                  <a:pt x="5278" y="10157"/>
                  <a:pt x="5277" y="10194"/>
                  <a:pt x="5278" y="10227"/>
                </a:cubicBezTo>
                <a:cubicBezTo>
                  <a:pt x="5280" y="10294"/>
                  <a:pt x="5276" y="10436"/>
                  <a:pt x="5270" y="10542"/>
                </a:cubicBezTo>
                <a:cubicBezTo>
                  <a:pt x="5260" y="10704"/>
                  <a:pt x="5233" y="11319"/>
                  <a:pt x="5232" y="11383"/>
                </a:cubicBezTo>
                <a:cubicBezTo>
                  <a:pt x="5232" y="11432"/>
                  <a:pt x="5234" y="11509"/>
                  <a:pt x="5237" y="11598"/>
                </a:cubicBezTo>
                <a:cubicBezTo>
                  <a:pt x="5237" y="11598"/>
                  <a:pt x="5237" y="11598"/>
                  <a:pt x="5237" y="11599"/>
                </a:cubicBezTo>
                <a:cubicBezTo>
                  <a:pt x="5241" y="11688"/>
                  <a:pt x="5246" y="11790"/>
                  <a:pt x="5251" y="11888"/>
                </a:cubicBezTo>
                <a:cubicBezTo>
                  <a:pt x="5251" y="11888"/>
                  <a:pt x="5251" y="11888"/>
                  <a:pt x="5251" y="11888"/>
                </a:cubicBezTo>
                <a:cubicBezTo>
                  <a:pt x="5261" y="12085"/>
                  <a:pt x="5274" y="12268"/>
                  <a:pt x="5282" y="12312"/>
                </a:cubicBezTo>
                <a:cubicBezTo>
                  <a:pt x="5307" y="12453"/>
                  <a:pt x="5335" y="12646"/>
                  <a:pt x="5355" y="12825"/>
                </a:cubicBezTo>
                <a:cubicBezTo>
                  <a:pt x="5362" y="12882"/>
                  <a:pt x="5378" y="12966"/>
                  <a:pt x="5392" y="13011"/>
                </a:cubicBezTo>
                <a:cubicBezTo>
                  <a:pt x="5405" y="13057"/>
                  <a:pt x="5428" y="13173"/>
                  <a:pt x="5443" y="13272"/>
                </a:cubicBezTo>
                <a:cubicBezTo>
                  <a:pt x="5452" y="13328"/>
                  <a:pt x="5461" y="13380"/>
                  <a:pt x="5471" y="13427"/>
                </a:cubicBezTo>
                <a:cubicBezTo>
                  <a:pt x="5471" y="13427"/>
                  <a:pt x="5471" y="13427"/>
                  <a:pt x="5471" y="13427"/>
                </a:cubicBezTo>
                <a:cubicBezTo>
                  <a:pt x="5499" y="13567"/>
                  <a:pt x="5531" y="13661"/>
                  <a:pt x="5562" y="13694"/>
                </a:cubicBezTo>
                <a:cubicBezTo>
                  <a:pt x="5582" y="13716"/>
                  <a:pt x="5618" y="13728"/>
                  <a:pt x="5666" y="13728"/>
                </a:cubicBezTo>
                <a:cubicBezTo>
                  <a:pt x="5694" y="13728"/>
                  <a:pt x="5713" y="13726"/>
                  <a:pt x="5730" y="13719"/>
                </a:cubicBezTo>
                <a:cubicBezTo>
                  <a:pt x="5750" y="13711"/>
                  <a:pt x="5767" y="13696"/>
                  <a:pt x="5788" y="13672"/>
                </a:cubicBezTo>
                <a:cubicBezTo>
                  <a:pt x="5816" y="13640"/>
                  <a:pt x="5846" y="13591"/>
                  <a:pt x="5855" y="13562"/>
                </a:cubicBezTo>
                <a:cubicBezTo>
                  <a:pt x="5864" y="13533"/>
                  <a:pt x="5880" y="13496"/>
                  <a:pt x="5892" y="13480"/>
                </a:cubicBezTo>
                <a:cubicBezTo>
                  <a:pt x="5903" y="13465"/>
                  <a:pt x="5917" y="13431"/>
                  <a:pt x="5923" y="13404"/>
                </a:cubicBezTo>
                <a:cubicBezTo>
                  <a:pt x="5926" y="13391"/>
                  <a:pt x="5930" y="13382"/>
                  <a:pt x="5934" y="13376"/>
                </a:cubicBezTo>
                <a:cubicBezTo>
                  <a:pt x="5946" y="13360"/>
                  <a:pt x="5959" y="13375"/>
                  <a:pt x="5959" y="13417"/>
                </a:cubicBezTo>
                <a:cubicBezTo>
                  <a:pt x="5959" y="13438"/>
                  <a:pt x="5976" y="13467"/>
                  <a:pt x="5999" y="13485"/>
                </a:cubicBezTo>
                <a:cubicBezTo>
                  <a:pt x="6009" y="13493"/>
                  <a:pt x="6017" y="13499"/>
                  <a:pt x="6023" y="13507"/>
                </a:cubicBezTo>
                <a:cubicBezTo>
                  <a:pt x="6028" y="13514"/>
                  <a:pt x="6033" y="13524"/>
                  <a:pt x="6036" y="13539"/>
                </a:cubicBezTo>
                <a:cubicBezTo>
                  <a:pt x="6043" y="13570"/>
                  <a:pt x="6047" y="13622"/>
                  <a:pt x="6055" y="13727"/>
                </a:cubicBezTo>
                <a:cubicBezTo>
                  <a:pt x="6063" y="13843"/>
                  <a:pt x="6069" y="13985"/>
                  <a:pt x="6069" y="14043"/>
                </a:cubicBezTo>
                <a:cubicBezTo>
                  <a:pt x="6069" y="14100"/>
                  <a:pt x="6075" y="14153"/>
                  <a:pt x="6082" y="14160"/>
                </a:cubicBezTo>
                <a:cubicBezTo>
                  <a:pt x="6086" y="14163"/>
                  <a:pt x="6088" y="14181"/>
                  <a:pt x="6091" y="14206"/>
                </a:cubicBezTo>
                <a:cubicBezTo>
                  <a:pt x="6093" y="14231"/>
                  <a:pt x="6094" y="14264"/>
                  <a:pt x="6094" y="14298"/>
                </a:cubicBezTo>
                <a:cubicBezTo>
                  <a:pt x="6095" y="14375"/>
                  <a:pt x="6100" y="14446"/>
                  <a:pt x="6110" y="14504"/>
                </a:cubicBezTo>
                <a:cubicBezTo>
                  <a:pt x="6115" y="14533"/>
                  <a:pt x="6121" y="14557"/>
                  <a:pt x="6128" y="14578"/>
                </a:cubicBezTo>
                <a:cubicBezTo>
                  <a:pt x="6134" y="14598"/>
                  <a:pt x="6142" y="14615"/>
                  <a:pt x="6150" y="14625"/>
                </a:cubicBezTo>
                <a:cubicBezTo>
                  <a:pt x="6173" y="14652"/>
                  <a:pt x="6173" y="14654"/>
                  <a:pt x="6152" y="14668"/>
                </a:cubicBezTo>
                <a:cubicBezTo>
                  <a:pt x="6147" y="14671"/>
                  <a:pt x="6143" y="14675"/>
                  <a:pt x="6141" y="14680"/>
                </a:cubicBezTo>
                <a:cubicBezTo>
                  <a:pt x="6132" y="14696"/>
                  <a:pt x="6132" y="14729"/>
                  <a:pt x="6136" y="14817"/>
                </a:cubicBezTo>
                <a:cubicBezTo>
                  <a:pt x="6146" y="15031"/>
                  <a:pt x="6158" y="15172"/>
                  <a:pt x="6168" y="15194"/>
                </a:cubicBezTo>
                <a:cubicBezTo>
                  <a:pt x="6173" y="15205"/>
                  <a:pt x="6181" y="15306"/>
                  <a:pt x="6185" y="15417"/>
                </a:cubicBezTo>
                <a:cubicBezTo>
                  <a:pt x="6189" y="15529"/>
                  <a:pt x="6195" y="15647"/>
                  <a:pt x="6198" y="15680"/>
                </a:cubicBezTo>
                <a:cubicBezTo>
                  <a:pt x="6201" y="15714"/>
                  <a:pt x="6210" y="15841"/>
                  <a:pt x="6217" y="15962"/>
                </a:cubicBezTo>
                <a:cubicBezTo>
                  <a:pt x="6224" y="16084"/>
                  <a:pt x="6233" y="16191"/>
                  <a:pt x="6236" y="16200"/>
                </a:cubicBezTo>
                <a:cubicBezTo>
                  <a:pt x="6240" y="16210"/>
                  <a:pt x="6248" y="16301"/>
                  <a:pt x="6254" y="16405"/>
                </a:cubicBezTo>
                <a:cubicBezTo>
                  <a:pt x="6261" y="16508"/>
                  <a:pt x="6271" y="16652"/>
                  <a:pt x="6277" y="16725"/>
                </a:cubicBezTo>
                <a:cubicBezTo>
                  <a:pt x="6297" y="16955"/>
                  <a:pt x="6318" y="17258"/>
                  <a:pt x="6323" y="17372"/>
                </a:cubicBezTo>
                <a:cubicBezTo>
                  <a:pt x="6325" y="17432"/>
                  <a:pt x="6333" y="17551"/>
                  <a:pt x="6341" y="17635"/>
                </a:cubicBezTo>
                <a:cubicBezTo>
                  <a:pt x="6349" y="17726"/>
                  <a:pt x="6356" y="17809"/>
                  <a:pt x="6363" y="17909"/>
                </a:cubicBezTo>
                <a:cubicBezTo>
                  <a:pt x="6363" y="17909"/>
                  <a:pt x="6363" y="17909"/>
                  <a:pt x="6363" y="17910"/>
                </a:cubicBezTo>
                <a:cubicBezTo>
                  <a:pt x="6371" y="18009"/>
                  <a:pt x="6379" y="18124"/>
                  <a:pt x="6388" y="18275"/>
                </a:cubicBezTo>
                <a:cubicBezTo>
                  <a:pt x="6396" y="18398"/>
                  <a:pt x="6413" y="18612"/>
                  <a:pt x="6426" y="18751"/>
                </a:cubicBezTo>
                <a:cubicBezTo>
                  <a:pt x="6438" y="18891"/>
                  <a:pt x="6455" y="19123"/>
                  <a:pt x="6463" y="19268"/>
                </a:cubicBezTo>
                <a:cubicBezTo>
                  <a:pt x="6476" y="19523"/>
                  <a:pt x="6491" y="19726"/>
                  <a:pt x="6512" y="19938"/>
                </a:cubicBezTo>
                <a:cubicBezTo>
                  <a:pt x="6517" y="19993"/>
                  <a:pt x="6522" y="20057"/>
                  <a:pt x="6522" y="20080"/>
                </a:cubicBezTo>
                <a:cubicBezTo>
                  <a:pt x="6521" y="20141"/>
                  <a:pt x="6544" y="20335"/>
                  <a:pt x="6564" y="20455"/>
                </a:cubicBezTo>
                <a:cubicBezTo>
                  <a:pt x="6571" y="20495"/>
                  <a:pt x="6576" y="20527"/>
                  <a:pt x="6581" y="20542"/>
                </a:cubicBezTo>
                <a:cubicBezTo>
                  <a:pt x="6590" y="20571"/>
                  <a:pt x="6599" y="20597"/>
                  <a:pt x="6609" y="20622"/>
                </a:cubicBezTo>
                <a:cubicBezTo>
                  <a:pt x="6620" y="20647"/>
                  <a:pt x="6630" y="20670"/>
                  <a:pt x="6642" y="20692"/>
                </a:cubicBezTo>
                <a:cubicBezTo>
                  <a:pt x="6665" y="20735"/>
                  <a:pt x="6690" y="20772"/>
                  <a:pt x="6719" y="20803"/>
                </a:cubicBezTo>
                <a:cubicBezTo>
                  <a:pt x="6762" y="20847"/>
                  <a:pt x="6785" y="20860"/>
                  <a:pt x="6813" y="20851"/>
                </a:cubicBezTo>
                <a:cubicBezTo>
                  <a:pt x="6833" y="20845"/>
                  <a:pt x="6892" y="20831"/>
                  <a:pt x="6942" y="20820"/>
                </a:cubicBezTo>
                <a:cubicBezTo>
                  <a:pt x="7104" y="20784"/>
                  <a:pt x="7111" y="20779"/>
                  <a:pt x="7165" y="20696"/>
                </a:cubicBezTo>
                <a:cubicBezTo>
                  <a:pt x="7194" y="20652"/>
                  <a:pt x="7219" y="20608"/>
                  <a:pt x="7220" y="20600"/>
                </a:cubicBezTo>
                <a:cubicBezTo>
                  <a:pt x="7220" y="20592"/>
                  <a:pt x="7224" y="20573"/>
                  <a:pt x="7228" y="20556"/>
                </a:cubicBezTo>
                <a:cubicBezTo>
                  <a:pt x="7235" y="20529"/>
                  <a:pt x="7240" y="20492"/>
                  <a:pt x="7244" y="20447"/>
                </a:cubicBezTo>
                <a:cubicBezTo>
                  <a:pt x="7249" y="20402"/>
                  <a:pt x="7251" y="20350"/>
                  <a:pt x="7253" y="20293"/>
                </a:cubicBezTo>
                <a:cubicBezTo>
                  <a:pt x="7255" y="20236"/>
                  <a:pt x="7255" y="20175"/>
                  <a:pt x="7253" y="20111"/>
                </a:cubicBezTo>
                <a:cubicBezTo>
                  <a:pt x="7252" y="20047"/>
                  <a:pt x="7250" y="19982"/>
                  <a:pt x="7246" y="19917"/>
                </a:cubicBezTo>
                <a:cubicBezTo>
                  <a:pt x="7227" y="19630"/>
                  <a:pt x="7210" y="19429"/>
                  <a:pt x="7199" y="19360"/>
                </a:cubicBezTo>
                <a:cubicBezTo>
                  <a:pt x="7193" y="19321"/>
                  <a:pt x="7186" y="19216"/>
                  <a:pt x="7183" y="19127"/>
                </a:cubicBezTo>
                <a:cubicBezTo>
                  <a:pt x="7174" y="18862"/>
                  <a:pt x="7151" y="18523"/>
                  <a:pt x="7139" y="18458"/>
                </a:cubicBezTo>
                <a:cubicBezTo>
                  <a:pt x="7125" y="18386"/>
                  <a:pt x="7088" y="17836"/>
                  <a:pt x="7082" y="17607"/>
                </a:cubicBezTo>
                <a:cubicBezTo>
                  <a:pt x="7080" y="17519"/>
                  <a:pt x="7072" y="17418"/>
                  <a:pt x="7065" y="17383"/>
                </a:cubicBezTo>
                <a:cubicBezTo>
                  <a:pt x="7061" y="17366"/>
                  <a:pt x="7057" y="17329"/>
                  <a:pt x="7053" y="17283"/>
                </a:cubicBezTo>
                <a:cubicBezTo>
                  <a:pt x="7048" y="17237"/>
                  <a:pt x="7043" y="17182"/>
                  <a:pt x="7040" y="17129"/>
                </a:cubicBezTo>
                <a:cubicBezTo>
                  <a:pt x="7033" y="17023"/>
                  <a:pt x="7022" y="16878"/>
                  <a:pt x="7015" y="16805"/>
                </a:cubicBezTo>
                <a:cubicBezTo>
                  <a:pt x="7009" y="16733"/>
                  <a:pt x="7001" y="16598"/>
                  <a:pt x="6998" y="16506"/>
                </a:cubicBezTo>
                <a:cubicBezTo>
                  <a:pt x="6995" y="16414"/>
                  <a:pt x="6988" y="16329"/>
                  <a:pt x="6984" y="16317"/>
                </a:cubicBezTo>
                <a:cubicBezTo>
                  <a:pt x="6979" y="16305"/>
                  <a:pt x="6971" y="16211"/>
                  <a:pt x="6966" y="16109"/>
                </a:cubicBezTo>
                <a:cubicBezTo>
                  <a:pt x="6960" y="16007"/>
                  <a:pt x="6950" y="15873"/>
                  <a:pt x="6943" y="15812"/>
                </a:cubicBezTo>
                <a:cubicBezTo>
                  <a:pt x="6936" y="15751"/>
                  <a:pt x="6927" y="15618"/>
                  <a:pt x="6924" y="15516"/>
                </a:cubicBezTo>
                <a:cubicBezTo>
                  <a:pt x="6921" y="15415"/>
                  <a:pt x="6912" y="15305"/>
                  <a:pt x="6904" y="15272"/>
                </a:cubicBezTo>
                <a:cubicBezTo>
                  <a:pt x="6897" y="15240"/>
                  <a:pt x="6885" y="15118"/>
                  <a:pt x="6879" y="15001"/>
                </a:cubicBezTo>
                <a:cubicBezTo>
                  <a:pt x="6859" y="14612"/>
                  <a:pt x="6854" y="14547"/>
                  <a:pt x="6836" y="14502"/>
                </a:cubicBezTo>
                <a:cubicBezTo>
                  <a:pt x="6826" y="14477"/>
                  <a:pt x="6823" y="14453"/>
                  <a:pt x="6828" y="14447"/>
                </a:cubicBezTo>
                <a:cubicBezTo>
                  <a:pt x="6830" y="14446"/>
                  <a:pt x="6831" y="14437"/>
                  <a:pt x="6832" y="14423"/>
                </a:cubicBezTo>
                <a:cubicBezTo>
                  <a:pt x="6836" y="14355"/>
                  <a:pt x="6828" y="14153"/>
                  <a:pt x="6817" y="13998"/>
                </a:cubicBezTo>
                <a:cubicBezTo>
                  <a:pt x="6812" y="13936"/>
                  <a:pt x="6807" y="13881"/>
                  <a:pt x="6802" y="13846"/>
                </a:cubicBezTo>
                <a:cubicBezTo>
                  <a:pt x="6798" y="13818"/>
                  <a:pt x="6789" y="13704"/>
                  <a:pt x="6783" y="13593"/>
                </a:cubicBezTo>
                <a:cubicBezTo>
                  <a:pt x="6780" y="13543"/>
                  <a:pt x="6778" y="13500"/>
                  <a:pt x="6778" y="13466"/>
                </a:cubicBezTo>
                <a:cubicBezTo>
                  <a:pt x="6778" y="13466"/>
                  <a:pt x="6778" y="13466"/>
                  <a:pt x="6778" y="13465"/>
                </a:cubicBezTo>
                <a:cubicBezTo>
                  <a:pt x="6777" y="13414"/>
                  <a:pt x="6779" y="13380"/>
                  <a:pt x="6785" y="13362"/>
                </a:cubicBezTo>
                <a:cubicBezTo>
                  <a:pt x="6787" y="13356"/>
                  <a:pt x="6789" y="13351"/>
                  <a:pt x="6792" y="13348"/>
                </a:cubicBezTo>
                <a:cubicBezTo>
                  <a:pt x="6792" y="13348"/>
                  <a:pt x="6792" y="13349"/>
                  <a:pt x="6793" y="13348"/>
                </a:cubicBezTo>
                <a:cubicBezTo>
                  <a:pt x="6798" y="13345"/>
                  <a:pt x="6804" y="13346"/>
                  <a:pt x="6811" y="13353"/>
                </a:cubicBezTo>
                <a:cubicBezTo>
                  <a:pt x="6815" y="13356"/>
                  <a:pt x="6818" y="13358"/>
                  <a:pt x="6819" y="13357"/>
                </a:cubicBezTo>
                <a:cubicBezTo>
                  <a:pt x="6819" y="13356"/>
                  <a:pt x="6818" y="13353"/>
                  <a:pt x="6816" y="13348"/>
                </a:cubicBezTo>
                <a:cubicBezTo>
                  <a:pt x="6811" y="13339"/>
                  <a:pt x="6815" y="13317"/>
                  <a:pt x="6825" y="13299"/>
                </a:cubicBezTo>
                <a:cubicBezTo>
                  <a:pt x="6841" y="13271"/>
                  <a:pt x="6840" y="13249"/>
                  <a:pt x="6825" y="13126"/>
                </a:cubicBezTo>
                <a:cubicBezTo>
                  <a:pt x="6815" y="13049"/>
                  <a:pt x="6811" y="12979"/>
                  <a:pt x="6816" y="12971"/>
                </a:cubicBezTo>
                <a:cubicBezTo>
                  <a:pt x="6821" y="12962"/>
                  <a:pt x="6854" y="12979"/>
                  <a:pt x="6889" y="13007"/>
                </a:cubicBezTo>
                <a:cubicBezTo>
                  <a:pt x="6967" y="13071"/>
                  <a:pt x="7035" y="13087"/>
                  <a:pt x="7083" y="13054"/>
                </a:cubicBezTo>
                <a:cubicBezTo>
                  <a:pt x="7103" y="13040"/>
                  <a:pt x="7124" y="13028"/>
                  <a:pt x="7128" y="13027"/>
                </a:cubicBezTo>
                <a:cubicBezTo>
                  <a:pt x="7132" y="13026"/>
                  <a:pt x="7159" y="12986"/>
                  <a:pt x="7188" y="12938"/>
                </a:cubicBezTo>
                <a:cubicBezTo>
                  <a:pt x="7234" y="12861"/>
                  <a:pt x="7243" y="12854"/>
                  <a:pt x="7260" y="12880"/>
                </a:cubicBezTo>
                <a:cubicBezTo>
                  <a:pt x="7286" y="12918"/>
                  <a:pt x="7506" y="13021"/>
                  <a:pt x="7661" y="13066"/>
                </a:cubicBezTo>
                <a:cubicBezTo>
                  <a:pt x="7728" y="13086"/>
                  <a:pt x="7796" y="13110"/>
                  <a:pt x="7812" y="13119"/>
                </a:cubicBezTo>
                <a:cubicBezTo>
                  <a:pt x="7820" y="13124"/>
                  <a:pt x="7841" y="13128"/>
                  <a:pt x="7865" y="13131"/>
                </a:cubicBezTo>
                <a:cubicBezTo>
                  <a:pt x="7874" y="13132"/>
                  <a:pt x="7885" y="13132"/>
                  <a:pt x="7895" y="13133"/>
                </a:cubicBezTo>
                <a:cubicBezTo>
                  <a:pt x="7908" y="13133"/>
                  <a:pt x="7922" y="13134"/>
                  <a:pt x="7936" y="13134"/>
                </a:cubicBezTo>
                <a:cubicBezTo>
                  <a:pt x="7983" y="13136"/>
                  <a:pt x="8036" y="13136"/>
                  <a:pt x="8080" y="13132"/>
                </a:cubicBezTo>
                <a:cubicBezTo>
                  <a:pt x="8112" y="13129"/>
                  <a:pt x="8139" y="13125"/>
                  <a:pt x="8156" y="13119"/>
                </a:cubicBezTo>
                <a:cubicBezTo>
                  <a:pt x="8222" y="13096"/>
                  <a:pt x="8251" y="13054"/>
                  <a:pt x="8274" y="12940"/>
                </a:cubicBezTo>
                <a:cubicBezTo>
                  <a:pt x="8282" y="12901"/>
                  <a:pt x="8286" y="12876"/>
                  <a:pt x="8286" y="12851"/>
                </a:cubicBezTo>
                <a:cubicBezTo>
                  <a:pt x="8287" y="12827"/>
                  <a:pt x="8284" y="12804"/>
                  <a:pt x="8276" y="12770"/>
                </a:cubicBezTo>
                <a:cubicBezTo>
                  <a:pt x="8267" y="12726"/>
                  <a:pt x="8264" y="12685"/>
                  <a:pt x="8270" y="12679"/>
                </a:cubicBezTo>
                <a:cubicBezTo>
                  <a:pt x="8272" y="12676"/>
                  <a:pt x="8271" y="12661"/>
                  <a:pt x="8266" y="12638"/>
                </a:cubicBezTo>
                <a:cubicBezTo>
                  <a:pt x="8266" y="12638"/>
                  <a:pt x="8266" y="12637"/>
                  <a:pt x="8266" y="12637"/>
                </a:cubicBezTo>
                <a:cubicBezTo>
                  <a:pt x="8262" y="12614"/>
                  <a:pt x="8254" y="12584"/>
                  <a:pt x="8244" y="12551"/>
                </a:cubicBezTo>
                <a:cubicBezTo>
                  <a:pt x="8219" y="12468"/>
                  <a:pt x="8177" y="12385"/>
                  <a:pt x="8102" y="12269"/>
                </a:cubicBezTo>
                <a:cubicBezTo>
                  <a:pt x="8077" y="12231"/>
                  <a:pt x="8059" y="12201"/>
                  <a:pt x="8045" y="12178"/>
                </a:cubicBezTo>
                <a:cubicBezTo>
                  <a:pt x="8016" y="12132"/>
                  <a:pt x="8008" y="12112"/>
                  <a:pt x="8011" y="12099"/>
                </a:cubicBezTo>
                <a:cubicBezTo>
                  <a:pt x="8012" y="12093"/>
                  <a:pt x="8016" y="12088"/>
                  <a:pt x="8022" y="12083"/>
                </a:cubicBezTo>
                <a:cubicBezTo>
                  <a:pt x="8036" y="12070"/>
                  <a:pt x="8121" y="12056"/>
                  <a:pt x="8211" y="12052"/>
                </a:cubicBezTo>
                <a:cubicBezTo>
                  <a:pt x="8300" y="12048"/>
                  <a:pt x="8393" y="12034"/>
                  <a:pt x="8416" y="12023"/>
                </a:cubicBezTo>
                <a:cubicBezTo>
                  <a:pt x="8440" y="12011"/>
                  <a:pt x="8482" y="12001"/>
                  <a:pt x="8511" y="12001"/>
                </a:cubicBezTo>
                <a:cubicBezTo>
                  <a:pt x="8539" y="12001"/>
                  <a:pt x="8595" y="11986"/>
                  <a:pt x="8634" y="11968"/>
                </a:cubicBezTo>
                <a:cubicBezTo>
                  <a:pt x="8673" y="11951"/>
                  <a:pt x="8726" y="11929"/>
                  <a:pt x="8752" y="11920"/>
                </a:cubicBezTo>
                <a:cubicBezTo>
                  <a:pt x="8778" y="11912"/>
                  <a:pt x="8823" y="11876"/>
                  <a:pt x="8852" y="11841"/>
                </a:cubicBezTo>
                <a:cubicBezTo>
                  <a:pt x="8882" y="11806"/>
                  <a:pt x="8911" y="11778"/>
                  <a:pt x="8917" y="11778"/>
                </a:cubicBezTo>
                <a:cubicBezTo>
                  <a:pt x="8937" y="11778"/>
                  <a:pt x="8958" y="11733"/>
                  <a:pt x="8965" y="11687"/>
                </a:cubicBezTo>
                <a:cubicBezTo>
                  <a:pt x="8967" y="11671"/>
                  <a:pt x="8968" y="11656"/>
                  <a:pt x="8966" y="11642"/>
                </a:cubicBezTo>
                <a:cubicBezTo>
                  <a:pt x="8963" y="11611"/>
                  <a:pt x="8968" y="11560"/>
                  <a:pt x="8978" y="11528"/>
                </a:cubicBezTo>
                <a:cubicBezTo>
                  <a:pt x="9001" y="11455"/>
                  <a:pt x="8991" y="11389"/>
                  <a:pt x="8955" y="11362"/>
                </a:cubicBezTo>
                <a:cubicBezTo>
                  <a:pt x="8947" y="11357"/>
                  <a:pt x="8938" y="11344"/>
                  <a:pt x="8929" y="11329"/>
                </a:cubicBezTo>
                <a:cubicBezTo>
                  <a:pt x="8921" y="11313"/>
                  <a:pt x="8913" y="11293"/>
                  <a:pt x="8907" y="11274"/>
                </a:cubicBezTo>
                <a:cubicBezTo>
                  <a:pt x="8897" y="11237"/>
                  <a:pt x="8869" y="11191"/>
                  <a:pt x="8839" y="11154"/>
                </a:cubicBezTo>
                <a:cubicBezTo>
                  <a:pt x="8824" y="11135"/>
                  <a:pt x="8808" y="11119"/>
                  <a:pt x="8794" y="11108"/>
                </a:cubicBezTo>
                <a:cubicBezTo>
                  <a:pt x="8780" y="11096"/>
                  <a:pt x="8767" y="11089"/>
                  <a:pt x="8757" y="11089"/>
                </a:cubicBezTo>
                <a:cubicBezTo>
                  <a:pt x="8744" y="11089"/>
                  <a:pt x="8693" y="11065"/>
                  <a:pt x="8645" y="11036"/>
                </a:cubicBezTo>
                <a:cubicBezTo>
                  <a:pt x="8564" y="10986"/>
                  <a:pt x="8540" y="10982"/>
                  <a:pt x="8321" y="10975"/>
                </a:cubicBezTo>
                <a:cubicBezTo>
                  <a:pt x="8190" y="10972"/>
                  <a:pt x="8079" y="10964"/>
                  <a:pt x="8072" y="10957"/>
                </a:cubicBezTo>
                <a:cubicBezTo>
                  <a:pt x="8051" y="10935"/>
                  <a:pt x="8059" y="10910"/>
                  <a:pt x="8128" y="10783"/>
                </a:cubicBezTo>
                <a:cubicBezTo>
                  <a:pt x="8143" y="10756"/>
                  <a:pt x="8155" y="10734"/>
                  <a:pt x="8167" y="10715"/>
                </a:cubicBezTo>
                <a:cubicBezTo>
                  <a:pt x="8179" y="10696"/>
                  <a:pt x="8190" y="10680"/>
                  <a:pt x="8202" y="10666"/>
                </a:cubicBezTo>
                <a:cubicBezTo>
                  <a:pt x="8227" y="10639"/>
                  <a:pt x="8255" y="10617"/>
                  <a:pt x="8301" y="10587"/>
                </a:cubicBezTo>
                <a:cubicBezTo>
                  <a:pt x="8359" y="10549"/>
                  <a:pt x="8426" y="10495"/>
                  <a:pt x="8450" y="10468"/>
                </a:cubicBezTo>
                <a:cubicBezTo>
                  <a:pt x="8474" y="10441"/>
                  <a:pt x="8498" y="10420"/>
                  <a:pt x="8504" y="10420"/>
                </a:cubicBezTo>
                <a:cubicBezTo>
                  <a:pt x="8508" y="10420"/>
                  <a:pt x="8520" y="10411"/>
                  <a:pt x="8536" y="10396"/>
                </a:cubicBezTo>
                <a:cubicBezTo>
                  <a:pt x="8569" y="10368"/>
                  <a:pt x="8619" y="10319"/>
                  <a:pt x="8656" y="10279"/>
                </a:cubicBezTo>
                <a:cubicBezTo>
                  <a:pt x="8674" y="10259"/>
                  <a:pt x="8689" y="10241"/>
                  <a:pt x="8697" y="10230"/>
                </a:cubicBezTo>
                <a:cubicBezTo>
                  <a:pt x="8705" y="10218"/>
                  <a:pt x="8716" y="10197"/>
                  <a:pt x="8728" y="10173"/>
                </a:cubicBezTo>
                <a:cubicBezTo>
                  <a:pt x="8728" y="10173"/>
                  <a:pt x="8728" y="10173"/>
                  <a:pt x="8728" y="10172"/>
                </a:cubicBezTo>
                <a:cubicBezTo>
                  <a:pt x="8740" y="10148"/>
                  <a:pt x="8753" y="10122"/>
                  <a:pt x="8763" y="10097"/>
                </a:cubicBezTo>
                <a:cubicBezTo>
                  <a:pt x="8792" y="10026"/>
                  <a:pt x="8798" y="9991"/>
                  <a:pt x="8793" y="9939"/>
                </a:cubicBezTo>
                <a:cubicBezTo>
                  <a:pt x="8790" y="9906"/>
                  <a:pt x="8796" y="9874"/>
                  <a:pt x="8807" y="9841"/>
                </a:cubicBezTo>
                <a:cubicBezTo>
                  <a:pt x="8809" y="9834"/>
                  <a:pt x="8810" y="9827"/>
                  <a:pt x="8813" y="9821"/>
                </a:cubicBezTo>
                <a:cubicBezTo>
                  <a:pt x="8830" y="9782"/>
                  <a:pt x="8857" y="9744"/>
                  <a:pt x="8893" y="9708"/>
                </a:cubicBezTo>
                <a:cubicBezTo>
                  <a:pt x="8918" y="9683"/>
                  <a:pt x="8953" y="9642"/>
                  <a:pt x="8970" y="9617"/>
                </a:cubicBezTo>
                <a:cubicBezTo>
                  <a:pt x="8986" y="9592"/>
                  <a:pt x="9022" y="9558"/>
                  <a:pt x="9049" y="9543"/>
                </a:cubicBezTo>
                <a:cubicBezTo>
                  <a:pt x="9076" y="9528"/>
                  <a:pt x="9131" y="9474"/>
                  <a:pt x="9172" y="9424"/>
                </a:cubicBezTo>
                <a:cubicBezTo>
                  <a:pt x="9285" y="9283"/>
                  <a:pt x="9451" y="9091"/>
                  <a:pt x="9485" y="9061"/>
                </a:cubicBezTo>
                <a:cubicBezTo>
                  <a:pt x="9506" y="9043"/>
                  <a:pt x="9537" y="9005"/>
                  <a:pt x="9574" y="8954"/>
                </a:cubicBezTo>
                <a:cubicBezTo>
                  <a:pt x="9648" y="8850"/>
                  <a:pt x="9748" y="8691"/>
                  <a:pt x="9836" y="8536"/>
                </a:cubicBezTo>
                <a:cubicBezTo>
                  <a:pt x="9880" y="8458"/>
                  <a:pt x="9922" y="8381"/>
                  <a:pt x="9956" y="8312"/>
                </a:cubicBezTo>
                <a:cubicBezTo>
                  <a:pt x="9995" y="8233"/>
                  <a:pt x="10026" y="8171"/>
                  <a:pt x="10051" y="8122"/>
                </a:cubicBezTo>
                <a:cubicBezTo>
                  <a:pt x="10076" y="8074"/>
                  <a:pt x="10094" y="8039"/>
                  <a:pt x="10109" y="8015"/>
                </a:cubicBezTo>
                <a:cubicBezTo>
                  <a:pt x="10131" y="7978"/>
                  <a:pt x="10143" y="7965"/>
                  <a:pt x="10151" y="7967"/>
                </a:cubicBezTo>
                <a:cubicBezTo>
                  <a:pt x="10154" y="7967"/>
                  <a:pt x="10156" y="7969"/>
                  <a:pt x="10158" y="7972"/>
                </a:cubicBezTo>
                <a:cubicBezTo>
                  <a:pt x="10169" y="7986"/>
                  <a:pt x="10179" y="7985"/>
                  <a:pt x="10190" y="7970"/>
                </a:cubicBezTo>
                <a:cubicBezTo>
                  <a:pt x="10198" y="7958"/>
                  <a:pt x="10216" y="7953"/>
                  <a:pt x="10229" y="7959"/>
                </a:cubicBezTo>
                <a:cubicBezTo>
                  <a:pt x="10234" y="7960"/>
                  <a:pt x="10240" y="7960"/>
                  <a:pt x="10249" y="7958"/>
                </a:cubicBezTo>
                <a:cubicBezTo>
                  <a:pt x="10258" y="7956"/>
                  <a:pt x="10268" y="7952"/>
                  <a:pt x="10281" y="7948"/>
                </a:cubicBezTo>
                <a:cubicBezTo>
                  <a:pt x="10313" y="7935"/>
                  <a:pt x="10358" y="7911"/>
                  <a:pt x="10400" y="7886"/>
                </a:cubicBezTo>
                <a:cubicBezTo>
                  <a:pt x="10417" y="7876"/>
                  <a:pt x="10433" y="7866"/>
                  <a:pt x="10449" y="7856"/>
                </a:cubicBezTo>
                <a:cubicBezTo>
                  <a:pt x="10457" y="7850"/>
                  <a:pt x="10465" y="7845"/>
                  <a:pt x="10473" y="7839"/>
                </a:cubicBezTo>
                <a:cubicBezTo>
                  <a:pt x="10499" y="7820"/>
                  <a:pt x="10524" y="7801"/>
                  <a:pt x="10542" y="7785"/>
                </a:cubicBezTo>
                <a:cubicBezTo>
                  <a:pt x="10576" y="7751"/>
                  <a:pt x="10609" y="7724"/>
                  <a:pt x="10613" y="7724"/>
                </a:cubicBezTo>
                <a:cubicBezTo>
                  <a:pt x="10618" y="7724"/>
                  <a:pt x="10654" y="7687"/>
                  <a:pt x="10692" y="7643"/>
                </a:cubicBezTo>
                <a:cubicBezTo>
                  <a:pt x="10731" y="7599"/>
                  <a:pt x="10781" y="7550"/>
                  <a:pt x="10803" y="7535"/>
                </a:cubicBezTo>
                <a:cubicBezTo>
                  <a:pt x="10825" y="7519"/>
                  <a:pt x="10867" y="7473"/>
                  <a:pt x="10897" y="7433"/>
                </a:cubicBezTo>
                <a:cubicBezTo>
                  <a:pt x="10911" y="7413"/>
                  <a:pt x="10922" y="7398"/>
                  <a:pt x="10932" y="7388"/>
                </a:cubicBezTo>
                <a:cubicBezTo>
                  <a:pt x="10943" y="7378"/>
                  <a:pt x="10951" y="7374"/>
                  <a:pt x="10959" y="7375"/>
                </a:cubicBezTo>
                <a:cubicBezTo>
                  <a:pt x="10968" y="7375"/>
                  <a:pt x="10976" y="7381"/>
                  <a:pt x="10985" y="7391"/>
                </a:cubicBezTo>
                <a:cubicBezTo>
                  <a:pt x="10994" y="7402"/>
                  <a:pt x="11004" y="7418"/>
                  <a:pt x="11015" y="7440"/>
                </a:cubicBezTo>
                <a:cubicBezTo>
                  <a:pt x="11038" y="7482"/>
                  <a:pt x="11083" y="7539"/>
                  <a:pt x="11128" y="7588"/>
                </a:cubicBezTo>
                <a:cubicBezTo>
                  <a:pt x="11174" y="7637"/>
                  <a:pt x="11220" y="7677"/>
                  <a:pt x="11246" y="7688"/>
                </a:cubicBezTo>
                <a:cubicBezTo>
                  <a:pt x="11254" y="7691"/>
                  <a:pt x="11270" y="7694"/>
                  <a:pt x="11293" y="7697"/>
                </a:cubicBezTo>
                <a:cubicBezTo>
                  <a:pt x="11362" y="7703"/>
                  <a:pt x="11490" y="7707"/>
                  <a:pt x="11635" y="7706"/>
                </a:cubicBezTo>
                <a:cubicBezTo>
                  <a:pt x="11829" y="7705"/>
                  <a:pt x="12052" y="7697"/>
                  <a:pt x="12201" y="7683"/>
                </a:cubicBezTo>
                <a:cubicBezTo>
                  <a:pt x="12429" y="7662"/>
                  <a:pt x="12713" y="7629"/>
                  <a:pt x="12954" y="7597"/>
                </a:cubicBezTo>
                <a:cubicBezTo>
                  <a:pt x="13195" y="7566"/>
                  <a:pt x="13394" y="7536"/>
                  <a:pt x="13454" y="7519"/>
                </a:cubicBezTo>
                <a:cubicBezTo>
                  <a:pt x="13476" y="7513"/>
                  <a:pt x="13499" y="7508"/>
                  <a:pt x="13522" y="7506"/>
                </a:cubicBezTo>
                <a:cubicBezTo>
                  <a:pt x="13565" y="7502"/>
                  <a:pt x="13609" y="7506"/>
                  <a:pt x="13650" y="7516"/>
                </a:cubicBezTo>
                <a:cubicBezTo>
                  <a:pt x="13652" y="7517"/>
                  <a:pt x="13655" y="7517"/>
                  <a:pt x="13657" y="7517"/>
                </a:cubicBezTo>
                <a:cubicBezTo>
                  <a:pt x="13657" y="7518"/>
                  <a:pt x="13657" y="7517"/>
                  <a:pt x="13657" y="7517"/>
                </a:cubicBezTo>
                <a:cubicBezTo>
                  <a:pt x="13679" y="7523"/>
                  <a:pt x="13699" y="7531"/>
                  <a:pt x="13718" y="7540"/>
                </a:cubicBezTo>
                <a:cubicBezTo>
                  <a:pt x="13780" y="7571"/>
                  <a:pt x="13829" y="7589"/>
                  <a:pt x="13868" y="7594"/>
                </a:cubicBezTo>
                <a:cubicBezTo>
                  <a:pt x="13870" y="7595"/>
                  <a:pt x="13871" y="7595"/>
                  <a:pt x="13873" y="7596"/>
                </a:cubicBezTo>
                <a:cubicBezTo>
                  <a:pt x="13886" y="7597"/>
                  <a:pt x="13898" y="7596"/>
                  <a:pt x="13909" y="7594"/>
                </a:cubicBezTo>
                <a:cubicBezTo>
                  <a:pt x="13921" y="7593"/>
                  <a:pt x="13931" y="7590"/>
                  <a:pt x="13940" y="7585"/>
                </a:cubicBezTo>
                <a:cubicBezTo>
                  <a:pt x="13968" y="7569"/>
                  <a:pt x="13988" y="7539"/>
                  <a:pt x="14004" y="7493"/>
                </a:cubicBezTo>
                <a:cubicBezTo>
                  <a:pt x="14024" y="7438"/>
                  <a:pt x="14056" y="7408"/>
                  <a:pt x="14089" y="7409"/>
                </a:cubicBezTo>
                <a:cubicBezTo>
                  <a:pt x="14089" y="7409"/>
                  <a:pt x="14089" y="7409"/>
                  <a:pt x="14089" y="7409"/>
                </a:cubicBezTo>
                <a:cubicBezTo>
                  <a:pt x="14101" y="7410"/>
                  <a:pt x="14112" y="7413"/>
                  <a:pt x="14123" y="7421"/>
                </a:cubicBezTo>
                <a:cubicBezTo>
                  <a:pt x="14151" y="7440"/>
                  <a:pt x="14535" y="7524"/>
                  <a:pt x="14855" y="7580"/>
                </a:cubicBezTo>
                <a:cubicBezTo>
                  <a:pt x="14983" y="7603"/>
                  <a:pt x="15187" y="7648"/>
                  <a:pt x="15414" y="7705"/>
                </a:cubicBezTo>
                <a:cubicBezTo>
                  <a:pt x="15508" y="7728"/>
                  <a:pt x="15630" y="7755"/>
                  <a:pt x="15684" y="7764"/>
                </a:cubicBezTo>
                <a:cubicBezTo>
                  <a:pt x="15856" y="7795"/>
                  <a:pt x="15987" y="7821"/>
                  <a:pt x="16132" y="7855"/>
                </a:cubicBezTo>
                <a:cubicBezTo>
                  <a:pt x="16267" y="7886"/>
                  <a:pt x="16395" y="7915"/>
                  <a:pt x="16502" y="7938"/>
                </a:cubicBezTo>
                <a:cubicBezTo>
                  <a:pt x="16502" y="7938"/>
                  <a:pt x="16503" y="7938"/>
                  <a:pt x="16503" y="7938"/>
                </a:cubicBezTo>
                <a:cubicBezTo>
                  <a:pt x="16610" y="7961"/>
                  <a:pt x="16698" y="7978"/>
                  <a:pt x="16753" y="7988"/>
                </a:cubicBezTo>
                <a:cubicBezTo>
                  <a:pt x="16814" y="7998"/>
                  <a:pt x="16916" y="8022"/>
                  <a:pt x="16980" y="8040"/>
                </a:cubicBezTo>
                <a:cubicBezTo>
                  <a:pt x="17044" y="8058"/>
                  <a:pt x="17139" y="8080"/>
                  <a:pt x="17189" y="8090"/>
                </a:cubicBezTo>
                <a:cubicBezTo>
                  <a:pt x="17240" y="8099"/>
                  <a:pt x="17317" y="8117"/>
                  <a:pt x="17361" y="8129"/>
                </a:cubicBezTo>
                <a:cubicBezTo>
                  <a:pt x="17492" y="8165"/>
                  <a:pt x="17615" y="8188"/>
                  <a:pt x="17795" y="8210"/>
                </a:cubicBezTo>
                <a:cubicBezTo>
                  <a:pt x="17889" y="8221"/>
                  <a:pt x="17970" y="8235"/>
                  <a:pt x="17976" y="8241"/>
                </a:cubicBezTo>
                <a:cubicBezTo>
                  <a:pt x="17981" y="8247"/>
                  <a:pt x="17990" y="8242"/>
                  <a:pt x="17994" y="8231"/>
                </a:cubicBezTo>
                <a:cubicBezTo>
                  <a:pt x="18000" y="8215"/>
                  <a:pt x="18022" y="8213"/>
                  <a:pt x="18047" y="8221"/>
                </a:cubicBezTo>
                <a:cubicBezTo>
                  <a:pt x="18073" y="8229"/>
                  <a:pt x="18103" y="8247"/>
                  <a:pt x="18122" y="8270"/>
                </a:cubicBezTo>
                <a:cubicBezTo>
                  <a:pt x="18132" y="8281"/>
                  <a:pt x="18143" y="8292"/>
                  <a:pt x="18152" y="8300"/>
                </a:cubicBezTo>
                <a:cubicBezTo>
                  <a:pt x="18162" y="8307"/>
                  <a:pt x="18170" y="8312"/>
                  <a:pt x="18175" y="8312"/>
                </a:cubicBezTo>
                <a:cubicBezTo>
                  <a:pt x="18186" y="8312"/>
                  <a:pt x="18222" y="8287"/>
                  <a:pt x="18256" y="8261"/>
                </a:cubicBezTo>
                <a:cubicBezTo>
                  <a:pt x="18289" y="8234"/>
                  <a:pt x="18320" y="8205"/>
                  <a:pt x="18321" y="8195"/>
                </a:cubicBezTo>
                <a:cubicBezTo>
                  <a:pt x="18327" y="8094"/>
                  <a:pt x="18326" y="7997"/>
                  <a:pt x="18319" y="7774"/>
                </a:cubicBezTo>
                <a:cubicBezTo>
                  <a:pt x="18312" y="7561"/>
                  <a:pt x="18313" y="7495"/>
                  <a:pt x="18328" y="7429"/>
                </a:cubicBezTo>
                <a:cubicBezTo>
                  <a:pt x="18353" y="7323"/>
                  <a:pt x="18352" y="7186"/>
                  <a:pt x="18331" y="7090"/>
                </a:cubicBezTo>
                <a:cubicBezTo>
                  <a:pt x="18324" y="7058"/>
                  <a:pt x="18315" y="7030"/>
                  <a:pt x="18303" y="7009"/>
                </a:cubicBezTo>
                <a:cubicBezTo>
                  <a:pt x="18276" y="6962"/>
                  <a:pt x="18275" y="6942"/>
                  <a:pt x="18272" y="6638"/>
                </a:cubicBezTo>
                <a:cubicBezTo>
                  <a:pt x="18270" y="6462"/>
                  <a:pt x="18267" y="6311"/>
                  <a:pt x="18264" y="6304"/>
                </a:cubicBezTo>
                <a:cubicBezTo>
                  <a:pt x="18261" y="6297"/>
                  <a:pt x="18258" y="6214"/>
                  <a:pt x="18257" y="6120"/>
                </a:cubicBezTo>
                <a:cubicBezTo>
                  <a:pt x="18256" y="6026"/>
                  <a:pt x="18249" y="5931"/>
                  <a:pt x="18242" y="5909"/>
                </a:cubicBezTo>
                <a:cubicBezTo>
                  <a:pt x="18235" y="5887"/>
                  <a:pt x="18227" y="5741"/>
                  <a:pt x="18226" y="5585"/>
                </a:cubicBezTo>
                <a:cubicBezTo>
                  <a:pt x="18223" y="5232"/>
                  <a:pt x="18215" y="4911"/>
                  <a:pt x="18206" y="4714"/>
                </a:cubicBezTo>
                <a:cubicBezTo>
                  <a:pt x="18203" y="4648"/>
                  <a:pt x="18200" y="4596"/>
                  <a:pt x="18196" y="4561"/>
                </a:cubicBezTo>
                <a:cubicBezTo>
                  <a:pt x="18189" y="4489"/>
                  <a:pt x="18185" y="4393"/>
                  <a:pt x="18186" y="4348"/>
                </a:cubicBezTo>
                <a:cubicBezTo>
                  <a:pt x="18187" y="4304"/>
                  <a:pt x="18184" y="4190"/>
                  <a:pt x="18179" y="4095"/>
                </a:cubicBezTo>
                <a:cubicBezTo>
                  <a:pt x="18174" y="4001"/>
                  <a:pt x="18166" y="3833"/>
                  <a:pt x="18160" y="3723"/>
                </a:cubicBezTo>
                <a:cubicBezTo>
                  <a:pt x="18155" y="3606"/>
                  <a:pt x="18146" y="3529"/>
                  <a:pt x="18131" y="3481"/>
                </a:cubicBezTo>
                <a:cubicBezTo>
                  <a:pt x="18131" y="3481"/>
                  <a:pt x="18131" y="3481"/>
                  <a:pt x="18131" y="3481"/>
                </a:cubicBezTo>
                <a:cubicBezTo>
                  <a:pt x="18128" y="3469"/>
                  <a:pt x="18123" y="3459"/>
                  <a:pt x="18119" y="3451"/>
                </a:cubicBezTo>
                <a:cubicBezTo>
                  <a:pt x="18115" y="3443"/>
                  <a:pt x="18110" y="3436"/>
                  <a:pt x="18104" y="3431"/>
                </a:cubicBezTo>
                <a:cubicBezTo>
                  <a:pt x="18104" y="3431"/>
                  <a:pt x="18104" y="3431"/>
                  <a:pt x="18104" y="3431"/>
                </a:cubicBezTo>
                <a:cubicBezTo>
                  <a:pt x="18093" y="3422"/>
                  <a:pt x="18081" y="3419"/>
                  <a:pt x="18066" y="3422"/>
                </a:cubicBezTo>
                <a:cubicBezTo>
                  <a:pt x="18041" y="3426"/>
                  <a:pt x="18027" y="3429"/>
                  <a:pt x="17964" y="3428"/>
                </a:cubicBezTo>
                <a:cubicBezTo>
                  <a:pt x="17902" y="3428"/>
                  <a:pt x="17792" y="3425"/>
                  <a:pt x="17573" y="3420"/>
                </a:cubicBezTo>
                <a:cubicBezTo>
                  <a:pt x="17347" y="3415"/>
                  <a:pt x="17005" y="3423"/>
                  <a:pt x="16775" y="3439"/>
                </a:cubicBezTo>
                <a:cubicBezTo>
                  <a:pt x="16553" y="3454"/>
                  <a:pt x="16286" y="3471"/>
                  <a:pt x="16182" y="3477"/>
                </a:cubicBezTo>
                <a:cubicBezTo>
                  <a:pt x="16077" y="3483"/>
                  <a:pt x="15936" y="3493"/>
                  <a:pt x="15868" y="3500"/>
                </a:cubicBezTo>
                <a:cubicBezTo>
                  <a:pt x="15801" y="3506"/>
                  <a:pt x="15610" y="3515"/>
                  <a:pt x="15444" y="3519"/>
                </a:cubicBezTo>
                <a:cubicBezTo>
                  <a:pt x="15279" y="3524"/>
                  <a:pt x="15099" y="3536"/>
                  <a:pt x="15045" y="3547"/>
                </a:cubicBezTo>
                <a:cubicBezTo>
                  <a:pt x="14991" y="3558"/>
                  <a:pt x="14800" y="3574"/>
                  <a:pt x="14621" y="3581"/>
                </a:cubicBezTo>
                <a:cubicBezTo>
                  <a:pt x="14359" y="3592"/>
                  <a:pt x="14205" y="3600"/>
                  <a:pt x="14112" y="3610"/>
                </a:cubicBezTo>
                <a:cubicBezTo>
                  <a:pt x="14043" y="3618"/>
                  <a:pt x="14008" y="3626"/>
                  <a:pt x="13989" y="3639"/>
                </a:cubicBezTo>
                <a:cubicBezTo>
                  <a:pt x="13983" y="3643"/>
                  <a:pt x="13978" y="3647"/>
                  <a:pt x="13974" y="3652"/>
                </a:cubicBezTo>
                <a:cubicBezTo>
                  <a:pt x="13965" y="3665"/>
                  <a:pt x="13938" y="3635"/>
                  <a:pt x="13890" y="3559"/>
                </a:cubicBezTo>
                <a:cubicBezTo>
                  <a:pt x="13852" y="3497"/>
                  <a:pt x="13818" y="3446"/>
                  <a:pt x="13814" y="3446"/>
                </a:cubicBezTo>
                <a:cubicBezTo>
                  <a:pt x="13808" y="3446"/>
                  <a:pt x="13779" y="3406"/>
                  <a:pt x="13716" y="3309"/>
                </a:cubicBezTo>
                <a:cubicBezTo>
                  <a:pt x="13689" y="3267"/>
                  <a:pt x="13600" y="3182"/>
                  <a:pt x="13571" y="3170"/>
                </a:cubicBezTo>
                <a:cubicBezTo>
                  <a:pt x="13537" y="3156"/>
                  <a:pt x="13508" y="3147"/>
                  <a:pt x="13479" y="3139"/>
                </a:cubicBezTo>
                <a:cubicBezTo>
                  <a:pt x="13472" y="3137"/>
                  <a:pt x="13465" y="3136"/>
                  <a:pt x="13459" y="3134"/>
                </a:cubicBezTo>
                <a:cubicBezTo>
                  <a:pt x="13431" y="3128"/>
                  <a:pt x="13404" y="3124"/>
                  <a:pt x="13380" y="3125"/>
                </a:cubicBezTo>
                <a:close/>
                <a:moveTo>
                  <a:pt x="21594" y="21598"/>
                </a:moveTo>
                <a:lnTo>
                  <a:pt x="21582" y="21600"/>
                </a:lnTo>
                <a:lnTo>
                  <a:pt x="21594" y="21598"/>
                </a:lnTo>
                <a:lnTo>
                  <a:pt x="21594" y="21598"/>
                </a:lnTo>
                <a:close/>
              </a:path>
            </a:pathLst>
          </a:custGeom>
          <a:ln w="12700">
            <a:miter lim="400000"/>
          </a:ln>
        </p:spPr>
      </p:pic>
      <p:sp>
        <p:nvSpPr>
          <p:cNvPr id="382" name="It is not easy to diagnose von Willebrand disease, as there is a large variability in symptoms and interpretation of laboratory tests is complex."/>
          <p:cNvSpPr txBox="1"/>
          <p:nvPr/>
        </p:nvSpPr>
        <p:spPr>
          <a:xfrm>
            <a:off x="1438436" y="3818339"/>
            <a:ext cx="10842004" cy="1416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spcBef>
                <a:spcPts val="800"/>
              </a:spcBef>
              <a:defRPr i="0"/>
            </a:pPr>
            <a:r>
              <a:rPr b="1" dirty="0">
                <a:solidFill>
                  <a:srgbClr val="891B10"/>
                </a:solidFill>
              </a:rPr>
              <a:t>It is not easy to diagnose von Willebrand disease,</a:t>
            </a:r>
            <a:r>
              <a:rPr b="1" dirty="0"/>
              <a:t> </a:t>
            </a:r>
            <a:r>
              <a:rPr dirty="0"/>
              <a:t>as</a:t>
            </a:r>
            <a:r>
              <a:rPr b="1" dirty="0"/>
              <a:t> </a:t>
            </a:r>
            <a:r>
              <a:rPr dirty="0"/>
              <a:t>there is a large variability in symptoms and interpretation of laboratory tests is complex.</a:t>
            </a:r>
          </a:p>
        </p:txBody>
      </p:sp>
      <p:sp>
        <p:nvSpPr>
          <p:cNvPr id="383" name="When suspecting von Willebrand disease, refer the patient to a haematologist for diagnostic laboratory assessment."/>
          <p:cNvSpPr txBox="1"/>
          <p:nvPr/>
        </p:nvSpPr>
        <p:spPr>
          <a:xfrm>
            <a:off x="1438436" y="5560890"/>
            <a:ext cx="10362640"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spcBef>
                <a:spcPts val="800"/>
              </a:spcBef>
              <a:defRPr i="0"/>
            </a:pPr>
            <a:r>
              <a:rPr dirty="0"/>
              <a:t>When suspecting von Willebrand disease, </a:t>
            </a:r>
            <a:r>
              <a:rPr b="1" dirty="0">
                <a:solidFill>
                  <a:srgbClr val="891B10"/>
                </a:solidFill>
              </a:rPr>
              <a:t>refer the patient to a haematologist </a:t>
            </a:r>
            <a:r>
              <a:rPr dirty="0"/>
              <a:t>for diagnostic laboratory assessment.</a:t>
            </a:r>
          </a:p>
        </p:txBody>
      </p:sp>
      <p:sp>
        <p:nvSpPr>
          <p:cNvPr id="384" name="Rectangle"/>
          <p:cNvSpPr/>
          <p:nvPr/>
        </p:nvSpPr>
        <p:spPr>
          <a:xfrm>
            <a:off x="988303" y="3370905"/>
            <a:ext cx="12729107" cy="3862578"/>
          </a:xfrm>
          <a:prstGeom prst="rect">
            <a:avLst/>
          </a:prstGeom>
          <a:ln w="101600">
            <a:solidFill>
              <a:srgbClr val="891B10"/>
            </a:solidFill>
            <a:miter lim="400000"/>
          </a:ln>
        </p:spPr>
        <p:txBody>
          <a:bodyPr lIns="50800" tIns="50800" rIns="50800" bIns="50800" anchor="ct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grpSp>
        <p:nvGrpSpPr>
          <p:cNvPr id="393" name="Group"/>
          <p:cNvGrpSpPr/>
          <p:nvPr/>
        </p:nvGrpSpPr>
        <p:grpSpPr>
          <a:xfrm>
            <a:off x="939800" y="7513707"/>
            <a:ext cx="12826114" cy="3662634"/>
            <a:chOff x="0" y="0"/>
            <a:chExt cx="12826113" cy="3662632"/>
          </a:xfrm>
        </p:grpSpPr>
        <p:sp>
          <p:nvSpPr>
            <p:cNvPr id="385" name="Rectangle"/>
            <p:cNvSpPr/>
            <p:nvPr/>
          </p:nvSpPr>
          <p:spPr>
            <a:xfrm>
              <a:off x="0" y="0"/>
              <a:ext cx="12826113" cy="3591396"/>
            </a:xfrm>
            <a:prstGeom prst="rect">
              <a:avLst/>
            </a:prstGeom>
            <a:solidFill>
              <a:srgbClr val="891B10"/>
            </a:solidFill>
            <a:ln w="12700" cap="flat">
              <a:noFill/>
              <a:miter lim="400000"/>
            </a:ln>
            <a:effectLst/>
          </p:spPr>
          <p:txBody>
            <a:bodyPr wrap="square" lIns="50800" tIns="50800" rIns="50800" bIns="50800" numCol="1" anchor="ctr">
              <a:noAutofit/>
            </a:bodyP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pic>
          <p:nvPicPr>
            <p:cNvPr id="386" name="Image" descr="Image"/>
            <p:cNvPicPr>
              <a:picLocks noChangeAspect="1"/>
            </p:cNvPicPr>
            <p:nvPr/>
          </p:nvPicPr>
          <p:blipFill>
            <a:blip r:embed="rId3">
              <a:extLst>
                <a:ext uri="{28A0092B-C50C-407E-A947-70E740481C1C}">
                  <a14:useLocalDpi xmlns:a14="http://schemas.microsoft.com/office/drawing/2010/main"/>
                </a:ext>
              </a:extLst>
            </a:blip>
            <a:srcRect/>
            <a:stretch>
              <a:fillRect/>
            </a:stretch>
          </p:blipFill>
          <p:spPr>
            <a:xfrm>
              <a:off x="121328" y="1165658"/>
              <a:ext cx="1559205" cy="1260133"/>
            </a:xfrm>
            <a:prstGeom prst="rect">
              <a:avLst/>
            </a:prstGeom>
            <a:ln w="12700" cap="flat">
              <a:noFill/>
              <a:miter lim="400000"/>
            </a:ln>
            <a:effectLst/>
          </p:spPr>
        </p:pic>
        <p:grpSp>
          <p:nvGrpSpPr>
            <p:cNvPr id="392" name="Group"/>
            <p:cNvGrpSpPr/>
            <p:nvPr/>
          </p:nvGrpSpPr>
          <p:grpSpPr>
            <a:xfrm>
              <a:off x="1792095" y="219130"/>
              <a:ext cx="10700874" cy="3443502"/>
              <a:chOff x="0" y="0"/>
              <a:chExt cx="10700873" cy="3443501"/>
            </a:xfrm>
          </p:grpSpPr>
          <p:sp>
            <p:nvSpPr>
              <p:cNvPr id="387" name="Please refer to the other modules of this micro e-learning programme for more information on:"/>
              <p:cNvSpPr txBox="1"/>
              <p:nvPr/>
            </p:nvSpPr>
            <p:spPr>
              <a:xfrm>
                <a:off x="0" y="0"/>
                <a:ext cx="10362639" cy="141668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algn="l">
                  <a:lnSpc>
                    <a:spcPct val="90000"/>
                  </a:lnSpc>
                  <a:spcBef>
                    <a:spcPts val="900"/>
                  </a:spcBef>
                  <a:defRPr i="0">
                    <a:solidFill>
                      <a:srgbClr val="FFFFFD"/>
                    </a:solidFill>
                  </a:defRPr>
                </a:pPr>
                <a:r>
                  <a:rPr dirty="0"/>
                  <a:t>Please refer to the </a:t>
                </a:r>
                <a:r>
                  <a:rPr b="1" dirty="0"/>
                  <a:t>other modules of this micro e-learning programme</a:t>
                </a:r>
                <a:r>
                  <a:rPr dirty="0"/>
                  <a:t> for more information on:</a:t>
                </a:r>
              </a:p>
            </p:txBody>
          </p:sp>
          <p:sp>
            <p:nvSpPr>
              <p:cNvPr id="388" name="Module 2: Screening and next steps"/>
              <p:cNvSpPr txBox="1"/>
              <p:nvPr/>
            </p:nvSpPr>
            <p:spPr>
              <a:xfrm>
                <a:off x="332334" y="1374509"/>
                <a:ext cx="8252546" cy="4549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lvl="1" algn="l">
                  <a:lnSpc>
                    <a:spcPct val="90000"/>
                  </a:lnSpc>
                  <a:spcBef>
                    <a:spcPts val="900"/>
                  </a:spcBef>
                  <a:defRPr i="0">
                    <a:solidFill>
                      <a:srgbClr val="FFFFFD"/>
                    </a:solidFill>
                  </a:defRPr>
                </a:pPr>
                <a:r>
                  <a:rPr b="1" dirty="0">
                    <a:solidFill>
                      <a:schemeClr val="bg1"/>
                    </a:solidFill>
                    <a:hlinkClick r:id="rId4">
                      <a:extLst>
                        <a:ext uri="{A12FA001-AC4F-418D-AE19-62706E023703}">
                          <ahyp:hlinkClr xmlns:ahyp="http://schemas.microsoft.com/office/drawing/2018/hyperlinkcolor" val="tx"/>
                        </a:ext>
                      </a:extLst>
                    </a:hlinkClick>
                  </a:rPr>
                  <a:t>Module 2:</a:t>
                </a:r>
                <a:r>
                  <a:rPr dirty="0">
                    <a:solidFill>
                      <a:schemeClr val="bg1"/>
                    </a:solidFill>
                    <a:hlinkClick r:id="rId4">
                      <a:extLst>
                        <a:ext uri="{A12FA001-AC4F-418D-AE19-62706E023703}">
                          <ahyp:hlinkClr xmlns:ahyp="http://schemas.microsoft.com/office/drawing/2018/hyperlinkcolor" val="tx"/>
                        </a:ext>
                      </a:extLst>
                    </a:hlinkClick>
                  </a:rPr>
                  <a:t> Screening and next steps</a:t>
                </a:r>
                <a:endParaRPr dirty="0">
                  <a:solidFill>
                    <a:schemeClr val="bg1"/>
                  </a:solidFill>
                </a:endParaRPr>
              </a:p>
            </p:txBody>
          </p:sp>
          <p:sp>
            <p:nvSpPr>
              <p:cNvPr id="389" name="Module 3: A multidisciplinary approach: impact of  von Willebrand disease on the provision of general care"/>
              <p:cNvSpPr txBox="1"/>
              <p:nvPr/>
            </p:nvSpPr>
            <p:spPr>
              <a:xfrm>
                <a:off x="797044" y="1523845"/>
                <a:ext cx="9903829" cy="191965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lvl="1" indent="0" algn="l">
                  <a:lnSpc>
                    <a:spcPct val="90000"/>
                  </a:lnSpc>
                  <a:spcBef>
                    <a:spcPts val="900"/>
                  </a:spcBef>
                  <a:defRPr i="0">
                    <a:solidFill>
                      <a:srgbClr val="FFFFFD"/>
                    </a:solidFill>
                  </a:defRPr>
                </a:pPr>
                <a:r>
                  <a:rPr b="1" dirty="0">
                    <a:solidFill>
                      <a:schemeClr val="bg1"/>
                    </a:solidFill>
                    <a:hlinkClick r:id="rId5">
                      <a:extLst>
                        <a:ext uri="{A12FA001-AC4F-418D-AE19-62706E023703}">
                          <ahyp:hlinkClr xmlns:ahyp="http://schemas.microsoft.com/office/drawing/2018/hyperlinkcolor" val="tx"/>
                        </a:ext>
                      </a:extLst>
                    </a:hlinkClick>
                  </a:rPr>
                  <a:t>Module 3:</a:t>
                </a:r>
                <a:r>
                  <a:rPr dirty="0">
                    <a:solidFill>
                      <a:schemeClr val="bg1"/>
                    </a:solidFill>
                    <a:hlinkClick r:id="rId5">
                      <a:extLst>
                        <a:ext uri="{A12FA001-AC4F-418D-AE19-62706E023703}">
                          <ahyp:hlinkClr xmlns:ahyp="http://schemas.microsoft.com/office/drawing/2018/hyperlinkcolor" val="tx"/>
                        </a:ext>
                      </a:extLst>
                    </a:hlinkClick>
                  </a:rPr>
                  <a:t> A multidisciplinary approach: impact of </a:t>
                </a:r>
                <a:br>
                  <a:rPr dirty="0">
                    <a:solidFill>
                      <a:schemeClr val="bg1"/>
                    </a:solidFill>
                    <a:hlinkClick r:id="rId5">
                      <a:extLst>
                        <a:ext uri="{A12FA001-AC4F-418D-AE19-62706E023703}">
                          <ahyp:hlinkClr xmlns:ahyp="http://schemas.microsoft.com/office/drawing/2018/hyperlinkcolor" val="tx"/>
                        </a:ext>
                      </a:extLst>
                    </a:hlinkClick>
                  </a:rPr>
                </a:br>
                <a:r>
                  <a:rPr dirty="0">
                    <a:solidFill>
                      <a:schemeClr val="bg1"/>
                    </a:solidFill>
                    <a:hlinkClick r:id="rId5">
                      <a:extLst>
                        <a:ext uri="{A12FA001-AC4F-418D-AE19-62706E023703}">
                          <ahyp:hlinkClr xmlns:ahyp="http://schemas.microsoft.com/office/drawing/2018/hyperlinkcolor" val="tx"/>
                        </a:ext>
                      </a:extLst>
                    </a:hlinkClick>
                  </a:rPr>
                  <a:t>von Willebrand disease on the provision of general care</a:t>
                </a:r>
                <a:endParaRPr dirty="0">
                  <a:solidFill>
                    <a:schemeClr val="bg1"/>
                  </a:solidFill>
                </a:endParaRPr>
              </a:p>
            </p:txBody>
          </p:sp>
          <p:sp>
            <p:nvSpPr>
              <p:cNvPr id="390" name="Oval"/>
              <p:cNvSpPr/>
              <p:nvPr/>
            </p:nvSpPr>
            <p:spPr>
              <a:xfrm>
                <a:off x="52915" y="1485007"/>
                <a:ext cx="187040" cy="174123"/>
              </a:xfrm>
              <a:prstGeom prst="ellipse">
                <a:avLst/>
              </a:prstGeom>
              <a:solidFill>
                <a:srgbClr val="FFFFFD"/>
              </a:solidFill>
              <a:ln w="12700" cap="flat">
                <a:noFill/>
                <a:miter lim="400000"/>
              </a:ln>
              <a:effectLst/>
            </p:spPr>
            <p:txBody>
              <a:bodyPr wrap="square" lIns="50800" tIns="50800" rIns="50800" bIns="50800" numCol="1" anchor="ctr">
                <a:noAutofit/>
              </a:bodyP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sp>
            <p:nvSpPr>
              <p:cNvPr id="391" name="Oval"/>
              <p:cNvSpPr/>
              <p:nvPr/>
            </p:nvSpPr>
            <p:spPr>
              <a:xfrm>
                <a:off x="52915" y="2145407"/>
                <a:ext cx="187040" cy="174123"/>
              </a:xfrm>
              <a:prstGeom prst="ellipse">
                <a:avLst/>
              </a:prstGeom>
              <a:solidFill>
                <a:srgbClr val="FFFFFD"/>
              </a:solidFill>
              <a:ln w="12700" cap="flat">
                <a:noFill/>
                <a:miter lim="400000"/>
              </a:ln>
              <a:effectLst/>
            </p:spPr>
            <p:txBody>
              <a:bodyPr wrap="square" lIns="50800" tIns="50800" rIns="50800" bIns="50800" numCol="1" anchor="ctr">
                <a:noAutofit/>
              </a:bodyPr>
              <a:lstStyle/>
              <a:p>
                <a:pPr algn="ctr" defTabSz="825500">
                  <a:lnSpc>
                    <a:spcPct val="100000"/>
                  </a:lnSpc>
                  <a:defRPr i="0">
                    <a:solidFill>
                      <a:srgbClr val="FFFFFF"/>
                    </a:solidFill>
                    <a:latin typeface="Helvetica Neue Medium"/>
                    <a:ea typeface="Helvetica Neue Medium"/>
                    <a:cs typeface="Helvetica Neue Medium"/>
                    <a:sym typeface="Helvetica Neue Medium"/>
                  </a:defRPr>
                </a:pPr>
                <a:endParaRPr dirty="0"/>
              </a:p>
            </p:txBody>
          </p:sp>
        </p:grpSp>
      </p:grpSp>
      <p:sp>
        <p:nvSpPr>
          <p:cNvPr id="394" name="8"/>
          <p:cNvSpPr txBox="1"/>
          <p:nvPr/>
        </p:nvSpPr>
        <p:spPr>
          <a:xfrm>
            <a:off x="231957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8</a:t>
            </a:r>
          </a:p>
        </p:txBody>
      </p:sp>
      <p:sp>
        <p:nvSpPr>
          <p:cNvPr id="395" name="Next steps when suspecting von Willebrand disease"/>
          <p:cNvSpPr txBox="1"/>
          <p:nvPr/>
        </p:nvSpPr>
        <p:spPr>
          <a:xfrm>
            <a:off x="819106" y="794520"/>
            <a:ext cx="12641164" cy="1686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pPr algn="l">
              <a:lnSpc>
                <a:spcPts val="6100"/>
              </a:lnSpc>
              <a:defRPr sz="6000" i="0">
                <a:solidFill>
                  <a:srgbClr val="252525"/>
                </a:solidFill>
              </a:defRPr>
            </a:pPr>
            <a:r>
              <a:rPr b="1" dirty="0">
                <a:solidFill>
                  <a:srgbClr val="891B10"/>
                </a:solidFill>
              </a:rPr>
              <a:t>Next steps</a:t>
            </a:r>
            <a:br>
              <a:rPr b="1" dirty="0">
                <a:solidFill>
                  <a:srgbClr val="891B10"/>
                </a:solidFill>
              </a:rPr>
            </a:br>
            <a:r>
              <a:rPr dirty="0"/>
              <a:t>when suspecting von Willebrand disease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7" name="Image" descr="Image"/>
          <p:cNvPicPr>
            <a:picLocks noChangeAspect="1"/>
          </p:cNvPicPr>
          <p:nvPr/>
        </p:nvPicPr>
        <p:blipFill>
          <a:blip r:embed="rId2"/>
          <a:stretch>
            <a:fillRect/>
          </a:stretch>
        </p:blipFill>
        <p:spPr>
          <a:xfrm>
            <a:off x="6739135" y="2955553"/>
            <a:ext cx="3234930" cy="3234929"/>
          </a:xfrm>
          <a:prstGeom prst="rect">
            <a:avLst/>
          </a:prstGeom>
          <a:ln w="12700">
            <a:miter lim="400000"/>
          </a:ln>
        </p:spPr>
      </p:pic>
      <p:sp>
        <p:nvSpPr>
          <p:cNvPr id="398" name="Summary"/>
          <p:cNvSpPr txBox="1"/>
          <p:nvPr/>
        </p:nvSpPr>
        <p:spPr>
          <a:xfrm>
            <a:off x="814873" y="786956"/>
            <a:ext cx="3134395" cy="91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lgn="l">
              <a:lnSpc>
                <a:spcPts val="6100"/>
              </a:lnSpc>
              <a:defRPr sz="6000" b="1" i="0">
                <a:solidFill>
                  <a:srgbClr val="891B10"/>
                </a:solidFill>
              </a:defRPr>
            </a:lvl1pPr>
          </a:lstStyle>
          <a:p>
            <a:pPr>
              <a:defRPr b="0">
                <a:solidFill>
                  <a:srgbClr val="252525"/>
                </a:solidFill>
              </a:defRPr>
            </a:pPr>
            <a:r>
              <a:rPr b="1" dirty="0">
                <a:solidFill>
                  <a:srgbClr val="891B10"/>
                </a:solidFill>
              </a:rPr>
              <a:t>Summary</a:t>
            </a:r>
          </a:p>
        </p:txBody>
      </p:sp>
      <p:sp>
        <p:nvSpPr>
          <p:cNvPr id="399" name="von Willebrand disease is the most common inherited bleeding disorder, occurring in men, women and children"/>
          <p:cNvSpPr txBox="1"/>
          <p:nvPr/>
        </p:nvSpPr>
        <p:spPr>
          <a:xfrm>
            <a:off x="9908282" y="4292677"/>
            <a:ext cx="10775903"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spcBef>
                <a:spcPts val="800"/>
              </a:spcBef>
              <a:defRPr b="1" i="0">
                <a:solidFill>
                  <a:srgbClr val="252525"/>
                </a:solidFill>
              </a:defRPr>
            </a:pPr>
            <a:r>
              <a:rPr b="0" dirty="0"/>
              <a:t>von Willebrand disease is the </a:t>
            </a:r>
            <a:r>
              <a:rPr dirty="0">
                <a:solidFill>
                  <a:srgbClr val="891B10"/>
                </a:solidFill>
              </a:rPr>
              <a:t>most common inherited bleeding disorder,</a:t>
            </a:r>
            <a:r>
              <a:rPr b="0" dirty="0"/>
              <a:t> occurring in men, women and children</a:t>
            </a:r>
          </a:p>
        </p:txBody>
      </p:sp>
      <p:sp>
        <p:nvSpPr>
          <p:cNvPr id="400" name="Signs and symptoms of von Willebrand disease include easy bruising, heavy menstrual bleeding, nosebleeds and prolonged bleeding after surgery"/>
          <p:cNvSpPr txBox="1"/>
          <p:nvPr/>
        </p:nvSpPr>
        <p:spPr>
          <a:xfrm>
            <a:off x="9895582" y="6491783"/>
            <a:ext cx="10775903" cy="1416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spcBef>
                <a:spcPts val="800"/>
              </a:spcBef>
              <a:defRPr i="0"/>
            </a:pPr>
            <a:r>
              <a:rPr b="1" dirty="0">
                <a:solidFill>
                  <a:srgbClr val="891B10"/>
                </a:solidFill>
              </a:rPr>
              <a:t>Signs and symptoms</a:t>
            </a:r>
            <a:r>
              <a:rPr b="1" dirty="0"/>
              <a:t> </a:t>
            </a:r>
            <a:r>
              <a:rPr dirty="0"/>
              <a:t>of von Willebrand disease include easy bruising, heavy menstrual bleeding, nosebleeds and prolonged bleeding after surgery</a:t>
            </a:r>
          </a:p>
        </p:txBody>
      </p:sp>
      <p:sp>
        <p:nvSpPr>
          <p:cNvPr id="401" name="When suspecting von Willebrand disease, refer to a haematologist for diagnostic laboratory assessment"/>
          <p:cNvSpPr txBox="1"/>
          <p:nvPr/>
        </p:nvSpPr>
        <p:spPr>
          <a:xfrm>
            <a:off x="9895582" y="9296442"/>
            <a:ext cx="12726941" cy="9619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l">
              <a:lnSpc>
                <a:spcPct val="90000"/>
              </a:lnSpc>
              <a:spcBef>
                <a:spcPts val="800"/>
              </a:spcBef>
              <a:defRPr i="0"/>
            </a:pPr>
            <a:r>
              <a:rPr dirty="0"/>
              <a:t>When suspecting von Willebrand disease, </a:t>
            </a:r>
            <a:r>
              <a:rPr b="1" dirty="0">
                <a:solidFill>
                  <a:srgbClr val="891B10"/>
                </a:solidFill>
              </a:rPr>
              <a:t>refer to a haematologist</a:t>
            </a:r>
            <a:r>
              <a:rPr dirty="0"/>
              <a:t> for diagnostic laboratory assessment</a:t>
            </a:r>
          </a:p>
        </p:txBody>
      </p:sp>
      <p:pic>
        <p:nvPicPr>
          <p:cNvPr id="402" name="Image" descr="Image"/>
          <p:cNvPicPr>
            <a:picLocks noChangeAspect="1"/>
          </p:cNvPicPr>
          <p:nvPr/>
        </p:nvPicPr>
        <p:blipFill>
          <a:blip r:embed="rId3">
            <a:extLst>
              <a:ext uri="{28A0092B-C50C-407E-A947-70E740481C1C}">
                <a14:useLocalDpi xmlns:a14="http://schemas.microsoft.com/office/drawing/2010/main"/>
              </a:ext>
            </a:extLst>
          </a:blip>
          <a:srcRect/>
          <a:stretch>
            <a:fillRect/>
          </a:stretch>
        </p:blipFill>
        <p:spPr>
          <a:xfrm>
            <a:off x="6408935" y="8759716"/>
            <a:ext cx="3895269" cy="2595558"/>
          </a:xfrm>
          <a:prstGeom prst="rect">
            <a:avLst/>
          </a:prstGeom>
          <a:ln w="12700">
            <a:miter lim="400000"/>
          </a:ln>
        </p:spPr>
      </p:pic>
      <p:sp>
        <p:nvSpPr>
          <p:cNvPr id="403" name="9"/>
          <p:cNvSpPr txBox="1"/>
          <p:nvPr/>
        </p:nvSpPr>
        <p:spPr>
          <a:xfrm>
            <a:off x="23195754" y="12766471"/>
            <a:ext cx="385384" cy="3432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l" defTabSz="825500">
              <a:lnSpc>
                <a:spcPct val="90000"/>
              </a:lnSpc>
              <a:defRPr sz="1800" i="0"/>
            </a:lvl1pPr>
          </a:lstStyle>
          <a:p>
            <a:r>
              <a:rPr dirty="0"/>
              <a:t>9</a:t>
            </a:r>
          </a:p>
        </p:txBody>
      </p:sp>
      <p:pic>
        <p:nvPicPr>
          <p:cNvPr id="404" name="Image" descr="Image"/>
          <p:cNvPicPr>
            <a:picLocks noChangeAspect="1"/>
          </p:cNvPicPr>
          <p:nvPr/>
        </p:nvPicPr>
        <p:blipFill>
          <a:blip r:embed="rId4">
            <a:extLst>
              <a:ext uri="{28A0092B-C50C-407E-A947-70E740481C1C}">
                <a14:useLocalDpi xmlns:a14="http://schemas.microsoft.com/office/drawing/2010/main"/>
              </a:ext>
            </a:extLst>
          </a:blip>
          <a:srcRect/>
          <a:stretch>
            <a:fillRect/>
          </a:stretch>
        </p:blipFill>
        <p:spPr>
          <a:xfrm>
            <a:off x="1820862" y="-123250"/>
            <a:ext cx="3234847" cy="13102420"/>
          </a:xfrm>
          <a:prstGeom prst="rect">
            <a:avLst/>
          </a:prstGeom>
          <a:ln w="12700">
            <a:miter lim="400000"/>
          </a:ln>
        </p:spPr>
      </p:pic>
      <p:pic>
        <p:nvPicPr>
          <p:cNvPr id="405" name="Image" descr="Image"/>
          <p:cNvPicPr>
            <a:picLocks noChangeAspect="1"/>
          </p:cNvPicPr>
          <p:nvPr/>
        </p:nvPicPr>
        <p:blipFill>
          <a:blip r:embed="rId5"/>
          <a:stretch>
            <a:fillRect/>
          </a:stretch>
        </p:blipFill>
        <p:spPr>
          <a:xfrm>
            <a:off x="6552618" y="5275236"/>
            <a:ext cx="3607965" cy="3607965"/>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21_BasicWhite">
  <a:themeElements>
    <a:clrScheme name="21_BasicWhite">
      <a:dk1>
        <a:srgbClr val="393634"/>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Calibri"/>
        <a:ea typeface="Calibri"/>
        <a:cs typeface="Calibri"/>
      </a:majorFont>
      <a:minorFont>
        <a:latin typeface="Calibri"/>
        <a:ea typeface="Calibri"/>
        <a:cs typeface="Calibri"/>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Calibri"/>
        <a:ea typeface="Calibri"/>
        <a:cs typeface="Calibri"/>
      </a:majorFont>
      <a:minorFont>
        <a:latin typeface="Calibri"/>
        <a:ea typeface="Calibri"/>
        <a:cs typeface="Calibri"/>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r" defTabSz="2438338" rtl="0" fontAlgn="auto" latinLnBrk="0" hangingPunct="0">
          <a:lnSpc>
            <a:spcPts val="3400"/>
          </a:lnSpc>
          <a:spcBef>
            <a:spcPts val="0"/>
          </a:spcBef>
          <a:spcAft>
            <a:spcPts val="0"/>
          </a:spcAft>
          <a:buClrTx/>
          <a:buSzTx/>
          <a:buFontTx/>
          <a:buNone/>
          <a:tabLst/>
          <a:defRPr kumimoji="0" sz="3200" b="0" i="1" u="none" strike="noStrike" cap="none" spc="0" normalizeH="0" baseline="0">
            <a:ln>
              <a:noFill/>
            </a:ln>
            <a:solidFill>
              <a:srgbClr val="393634"/>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17</TotalTime>
  <Words>1667</Words>
  <Application>Microsoft Macintosh PowerPoint</Application>
  <PresentationFormat>Custom</PresentationFormat>
  <Paragraphs>208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Helvetica Neue</vt:lpstr>
      <vt:lpstr>Helvetica Neue Medium</vt:lpstr>
      <vt:lpstr>Times Roman</vt:lpstr>
      <vt:lpstr>21_BasicWhite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Veronica Thomlinson</cp:lastModifiedBy>
  <cp:revision>6</cp:revision>
  <dcterms:modified xsi:type="dcterms:W3CDTF">2022-05-11T13:23:45Z</dcterms:modified>
</cp:coreProperties>
</file>