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4"/>
  </p:notesMasterIdLst>
  <p:handoutMasterIdLst>
    <p:handoutMasterId r:id="rId35"/>
  </p:handoutMasterIdLst>
  <p:sldIdLst>
    <p:sldId id="12537" r:id="rId2"/>
    <p:sldId id="12674" r:id="rId3"/>
    <p:sldId id="12635" r:id="rId4"/>
    <p:sldId id="12587" r:id="rId5"/>
    <p:sldId id="12561" r:id="rId6"/>
    <p:sldId id="12630" r:id="rId7"/>
    <p:sldId id="12631" r:id="rId8"/>
    <p:sldId id="12682" r:id="rId9"/>
    <p:sldId id="12632" r:id="rId10"/>
    <p:sldId id="12637" r:id="rId11"/>
    <p:sldId id="12633" r:id="rId12"/>
    <p:sldId id="12616" r:id="rId13"/>
    <p:sldId id="12627" r:id="rId14"/>
    <p:sldId id="12684" r:id="rId15"/>
    <p:sldId id="12676" r:id="rId16"/>
    <p:sldId id="12668" r:id="rId17"/>
    <p:sldId id="12685" r:id="rId18"/>
    <p:sldId id="12686" r:id="rId19"/>
    <p:sldId id="12687" r:id="rId20"/>
    <p:sldId id="12688" r:id="rId21"/>
    <p:sldId id="12689" r:id="rId22"/>
    <p:sldId id="12690" r:id="rId23"/>
    <p:sldId id="12691" r:id="rId24"/>
    <p:sldId id="12692" r:id="rId25"/>
    <p:sldId id="12693" r:id="rId26"/>
    <p:sldId id="12694" r:id="rId27"/>
    <p:sldId id="12695" r:id="rId28"/>
    <p:sldId id="12696" r:id="rId29"/>
    <p:sldId id="12697" r:id="rId30"/>
    <p:sldId id="12698" r:id="rId31"/>
    <p:sldId id="12699" r:id="rId32"/>
    <p:sldId id="12539" r:id="rId33"/>
  </p:sldIdLst>
  <p:sldSz cx="12192000" cy="6858000"/>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1906" userDrawn="1">
          <p15:clr>
            <a:srgbClr val="A4A3A4"/>
          </p15:clr>
        </p15:guide>
        <p15:guide id="4" orient="horz" pos="3471" userDrawn="1">
          <p15:clr>
            <a:srgbClr val="A4A3A4"/>
          </p15:clr>
        </p15:guide>
        <p15:guide id="5" orient="horz" pos="3706" userDrawn="1">
          <p15:clr>
            <a:srgbClr val="A4A3A4"/>
          </p15:clr>
        </p15:guide>
        <p15:guide id="6" orient="horz" pos="3803" userDrawn="1">
          <p15:clr>
            <a:srgbClr val="A4A3A4"/>
          </p15:clr>
        </p15:guide>
        <p15:guide id="7" orient="horz" pos="4037" userDrawn="1">
          <p15:clr>
            <a:srgbClr val="A4A3A4"/>
          </p15:clr>
        </p15:guide>
        <p15:guide id="8" pos="2071" userDrawn="1">
          <p15:clr>
            <a:srgbClr val="A4A3A4"/>
          </p15:clr>
        </p15:guide>
        <p15:guide id="9" pos="1799"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1EDB31B-ABC6-5DCB-8428-0BF9A0E4A06B}" name="Tracey Gashi" initials="TG" userId="S::traceygashi@tagclinical.com::0a651ad8-06d6-4481-87eb-3036efc10091" providerId="AD"/>
  <p188:author id="{E68DBF29-173B-1EE4-E980-EBF86C79181A}" name="Editor" initials="AC" userId="Editor"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YARON Michal" initials="YM" lastIdx="36" clrIdx="0">
    <p:extLst>
      <p:ext uri="{19B8F6BF-5375-455C-9EA6-DF929625EA0E}">
        <p15:presenceInfo xmlns:p15="http://schemas.microsoft.com/office/powerpoint/2012/main" userId="S-1-5-21-1292428093-1123561945-1801674531-38465" providerId="AD"/>
      </p:ext>
    </p:extLst>
  </p:cmAuthor>
  <p:cmAuthor id="2" name="Patty Cason" initials="PC" lastIdx="23" clrIdx="1">
    <p:extLst>
      <p:ext uri="{19B8F6BF-5375-455C-9EA6-DF929625EA0E}">
        <p15:presenceInfo xmlns:p15="http://schemas.microsoft.com/office/powerpoint/2012/main" userId="24469888d1861777" providerId="Windows Live"/>
      </p:ext>
    </p:extLst>
  </p:cmAuthor>
  <p:cmAuthor id="3" name="Kim Grootscholten" initials="KG" lastIdx="1" clrIdx="2">
    <p:extLst>
      <p:ext uri="{19B8F6BF-5375-455C-9EA6-DF929625EA0E}">
        <p15:presenceInfo xmlns:p15="http://schemas.microsoft.com/office/powerpoint/2012/main" userId="e7084306cf78657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EAD1CE"/>
    <a:srgbClr val="F5EAE8"/>
    <a:srgbClr val="BDD7EE"/>
    <a:srgbClr val="505050"/>
    <a:srgbClr val="374068"/>
    <a:srgbClr val="FFFFFF"/>
    <a:srgbClr val="F9F8FA"/>
    <a:srgbClr val="FCF7F6"/>
    <a:srgbClr val="FFFC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ijl, gemiddeld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C2FFA5D-87B4-456A-9821-1D502468CF0F}" styleName="Stijl, thema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0A15C55-8517-42AA-B614-E9B94910E393}" styleName="Stijl, gemiddeld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555" autoAdjust="0"/>
    <p:restoredTop sz="91446"/>
  </p:normalViewPr>
  <p:slideViewPr>
    <p:cSldViewPr snapToObjects="1">
      <p:cViewPr varScale="1">
        <p:scale>
          <a:sx n="101" d="100"/>
          <a:sy n="101" d="100"/>
        </p:scale>
        <p:origin x="108" y="294"/>
      </p:cViewPr>
      <p:guideLst>
        <p:guide orient="horz" pos="2160"/>
        <p:guide pos="3840"/>
        <p:guide pos="1906"/>
        <p:guide orient="horz" pos="3471"/>
        <p:guide orient="horz" pos="3706"/>
        <p:guide orient="horz" pos="3803"/>
        <p:guide orient="horz" pos="4037"/>
        <p:guide pos="2071"/>
        <p:guide pos="1799"/>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35" d="100"/>
        <a:sy n="135" d="100"/>
      </p:scale>
      <p:origin x="0" y="0"/>
    </p:cViewPr>
  </p:sorterViewPr>
  <p:notesViewPr>
    <p:cSldViewPr snapToObjects="1" showGuides="1">
      <p:cViewPr varScale="1">
        <p:scale>
          <a:sx n="120" d="100"/>
          <a:sy n="120" d="100"/>
        </p:scale>
        <p:origin x="3896" y="19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accent1">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Sheet1!$A$2:$A$17</c:f>
              <c:numCache>
                <c:formatCode>General</c:formatCode>
                <c:ptCount val="16"/>
              </c:numCache>
            </c:numRef>
          </c:cat>
          <c:val>
            <c:numRef>
              <c:f>Sheet1!$B$2:$B$17</c:f>
              <c:numCache>
                <c:formatCode>General</c:formatCode>
                <c:ptCount val="16"/>
                <c:pt idx="0">
                  <c:v>16</c:v>
                </c:pt>
                <c:pt idx="1">
                  <c:v>14</c:v>
                </c:pt>
                <c:pt idx="2">
                  <c:v>13</c:v>
                </c:pt>
                <c:pt idx="3">
                  <c:v>13</c:v>
                </c:pt>
                <c:pt idx="4">
                  <c:v>13</c:v>
                </c:pt>
                <c:pt idx="5">
                  <c:v>14</c:v>
                </c:pt>
                <c:pt idx="6">
                  <c:v>13</c:v>
                </c:pt>
                <c:pt idx="7">
                  <c:v>14</c:v>
                </c:pt>
                <c:pt idx="8">
                  <c:v>16</c:v>
                </c:pt>
                <c:pt idx="9">
                  <c:v>11</c:v>
                </c:pt>
                <c:pt idx="10">
                  <c:v>14</c:v>
                </c:pt>
                <c:pt idx="11">
                  <c:v>16</c:v>
                </c:pt>
                <c:pt idx="12">
                  <c:v>18</c:v>
                </c:pt>
                <c:pt idx="13">
                  <c:v>26</c:v>
                </c:pt>
                <c:pt idx="14">
                  <c:v>48</c:v>
                </c:pt>
                <c:pt idx="15">
                  <c:v>73</c:v>
                </c:pt>
              </c:numCache>
            </c:numRef>
          </c:val>
          <c:extLst>
            <c:ext xmlns:c16="http://schemas.microsoft.com/office/drawing/2014/chart" uri="{C3380CC4-5D6E-409C-BE32-E72D297353CC}">
              <c16:uniqueId val="{00000003-785C-124E-B099-595DA65A40E4}"/>
            </c:ext>
          </c:extLst>
        </c:ser>
        <c:ser>
          <c:idx val="1"/>
          <c:order val="1"/>
          <c:tx>
            <c:strRef>
              <c:f>Sheet1!$C$1</c:f>
              <c:strCache>
                <c:ptCount val="1"/>
                <c:pt idx="0">
                  <c:v>Series 3</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Sheet1!$A$2:$A$17</c:f>
              <c:numCache>
                <c:formatCode>General</c:formatCode>
                <c:ptCount val="16"/>
              </c:numCache>
            </c:numRef>
          </c:cat>
          <c:val>
            <c:numRef>
              <c:f>Sheet1!$C$2:$C$17</c:f>
              <c:numCache>
                <c:formatCode>General</c:formatCode>
                <c:ptCount val="16"/>
                <c:pt idx="1">
                  <c:v>1</c:v>
                </c:pt>
                <c:pt idx="2">
                  <c:v>2</c:v>
                </c:pt>
                <c:pt idx="3">
                  <c:v>1</c:v>
                </c:pt>
                <c:pt idx="4">
                  <c:v>1</c:v>
                </c:pt>
                <c:pt idx="6">
                  <c:v>1</c:v>
                </c:pt>
                <c:pt idx="8">
                  <c:v>1</c:v>
                </c:pt>
                <c:pt idx="9">
                  <c:v>4</c:v>
                </c:pt>
                <c:pt idx="10">
                  <c:v>6</c:v>
                </c:pt>
                <c:pt idx="11">
                  <c:v>2</c:v>
                </c:pt>
                <c:pt idx="12">
                  <c:v>1</c:v>
                </c:pt>
                <c:pt idx="14">
                  <c:v>1</c:v>
                </c:pt>
                <c:pt idx="15">
                  <c:v>14</c:v>
                </c:pt>
              </c:numCache>
            </c:numRef>
          </c:val>
          <c:extLst>
            <c:ext xmlns:c16="http://schemas.microsoft.com/office/drawing/2014/chart" uri="{C3380CC4-5D6E-409C-BE32-E72D297353CC}">
              <c16:uniqueId val="{00000005-785C-124E-B099-595DA65A40E4}"/>
            </c:ext>
          </c:extLst>
        </c:ser>
        <c:dLbls>
          <c:dLblPos val="ctr"/>
          <c:showLegendKey val="0"/>
          <c:showVal val="1"/>
          <c:showCatName val="0"/>
          <c:showSerName val="0"/>
          <c:showPercent val="0"/>
          <c:showBubbleSize val="0"/>
        </c:dLbls>
        <c:gapWidth val="10"/>
        <c:overlap val="100"/>
        <c:axId val="633030271"/>
        <c:axId val="1053798687"/>
      </c:barChart>
      <c:catAx>
        <c:axId val="633030271"/>
        <c:scaling>
          <c:orientation val="minMax"/>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53798687"/>
        <c:crosses val="autoZero"/>
        <c:auto val="1"/>
        <c:lblAlgn val="ctr"/>
        <c:lblOffset val="100"/>
        <c:noMultiLvlLbl val="0"/>
      </c:catAx>
      <c:valAx>
        <c:axId val="1053798687"/>
        <c:scaling>
          <c:orientation val="minMax"/>
          <c:max val="100"/>
        </c:scaling>
        <c:delete val="0"/>
        <c:axPos val="b"/>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33030271"/>
        <c:crosses val="autoZero"/>
        <c:crossBetween val="between"/>
        <c:majorUnit val="20"/>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Grade 1/2</c:v>
                </c:pt>
              </c:strCache>
            </c:strRef>
          </c:tx>
          <c:spPr>
            <a:solidFill>
              <a:schemeClr val="tx2">
                <a:lumMod val="40000"/>
                <a:lumOff val="60000"/>
              </a:schemeClr>
            </a:solidFill>
            <a:ln>
              <a:noFill/>
            </a:ln>
            <a:effectLst/>
          </c:spPr>
          <c:invertIfNegative val="0"/>
          <c:dLbls>
            <c:dLbl>
              <c:idx val="0"/>
              <c:tx>
                <c:rich>
                  <a:bodyPr/>
                  <a:lstStyle/>
                  <a:p>
                    <a:r>
                      <a:rPr lang="en-US" dirty="0"/>
                      <a:t>12</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0EEC-D14E-9711-AD109418F09A}"/>
                </c:ext>
              </c:extLst>
            </c:dLbl>
            <c:dLbl>
              <c:idx val="1"/>
              <c:tx>
                <c:rich>
                  <a:bodyPr/>
                  <a:lstStyle/>
                  <a:p>
                    <a:r>
                      <a:rPr lang="en-US" dirty="0"/>
                      <a:t>15</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0EEC-D14E-9711-AD109418F09A}"/>
                </c:ext>
              </c:extLst>
            </c:dLbl>
            <c:dLbl>
              <c:idx val="2"/>
              <c:tx>
                <c:rich>
                  <a:bodyPr/>
                  <a:lstStyle/>
                  <a:p>
                    <a:r>
                      <a:rPr lang="en-US" dirty="0"/>
                      <a:t>11</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0EEC-D14E-9711-AD109418F09A}"/>
                </c:ext>
              </c:extLst>
            </c:dLbl>
            <c:dLbl>
              <c:idx val="3"/>
              <c:tx>
                <c:rich>
                  <a:bodyPr/>
                  <a:lstStyle/>
                  <a:p>
                    <a:r>
                      <a:rPr lang="en-US" dirty="0"/>
                      <a:t>17</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0EEC-D14E-9711-AD109418F09A}"/>
                </c:ext>
              </c:extLst>
            </c:dLbl>
            <c:dLbl>
              <c:idx val="4"/>
              <c:tx>
                <c:rich>
                  <a:bodyPr/>
                  <a:lstStyle/>
                  <a:p>
                    <a:r>
                      <a:rPr lang="en-US" dirty="0"/>
                      <a:t>16</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0EEC-D14E-9711-AD109418F09A}"/>
                </c:ext>
              </c:extLst>
            </c:dLbl>
            <c:dLbl>
              <c:idx val="5"/>
              <c:tx>
                <c:rich>
                  <a:bodyPr/>
                  <a:lstStyle/>
                  <a:p>
                    <a:r>
                      <a:rPr lang="en-US" dirty="0"/>
                      <a:t>17</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0EEC-D14E-9711-AD109418F09A}"/>
                </c:ext>
              </c:extLst>
            </c:dLbl>
            <c:dLbl>
              <c:idx val="6"/>
              <c:tx>
                <c:rich>
                  <a:bodyPr/>
                  <a:lstStyle/>
                  <a:p>
                    <a:r>
                      <a:rPr lang="en-US" dirty="0"/>
                      <a:t>15</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0EEC-D14E-9711-AD109418F09A}"/>
                </c:ext>
              </c:extLst>
            </c:dLbl>
            <c:dLbl>
              <c:idx val="7"/>
              <c:tx>
                <c:rich>
                  <a:bodyPr/>
                  <a:lstStyle/>
                  <a:p>
                    <a:r>
                      <a:rPr lang="en-US" dirty="0"/>
                      <a:t>17</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0EEC-D14E-9711-AD109418F09A}"/>
                </c:ext>
              </c:extLst>
            </c:dLbl>
            <c:dLbl>
              <c:idx val="8"/>
              <c:tx>
                <c:rich>
                  <a:bodyPr/>
                  <a:lstStyle/>
                  <a:p>
                    <a:r>
                      <a:rPr lang="en-US" dirty="0"/>
                      <a:t>15</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0EEC-D14E-9711-AD109418F09A}"/>
                </c:ext>
              </c:extLst>
            </c:dLbl>
            <c:dLbl>
              <c:idx val="9"/>
              <c:tx>
                <c:rich>
                  <a:bodyPr/>
                  <a:lstStyle/>
                  <a:p>
                    <a:r>
                      <a:rPr lang="en-US" dirty="0"/>
                      <a:t>14</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0EEC-D14E-9711-AD109418F09A}"/>
                </c:ext>
              </c:extLst>
            </c:dLbl>
            <c:dLbl>
              <c:idx val="10"/>
              <c:tx>
                <c:rich>
                  <a:bodyPr/>
                  <a:lstStyle/>
                  <a:p>
                    <a:r>
                      <a:rPr lang="en-US" dirty="0"/>
                      <a:t>12</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0EEC-D14E-9711-AD109418F09A}"/>
                </c:ext>
              </c:extLst>
            </c:dLbl>
            <c:dLbl>
              <c:idx val="11"/>
              <c:tx>
                <c:rich>
                  <a:bodyPr/>
                  <a:lstStyle/>
                  <a:p>
                    <a:r>
                      <a:rPr lang="en-US" dirty="0"/>
                      <a:t>19</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0EEC-D14E-9711-AD109418F09A}"/>
                </c:ext>
              </c:extLst>
            </c:dLbl>
            <c:dLbl>
              <c:idx val="12"/>
              <c:tx>
                <c:rich>
                  <a:bodyPr/>
                  <a:lstStyle/>
                  <a:p>
                    <a:r>
                      <a:rPr lang="en-US" dirty="0"/>
                      <a:t>17</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0EEC-D14E-9711-AD109418F09A}"/>
                </c:ext>
              </c:extLst>
            </c:dLbl>
            <c:dLbl>
              <c:idx val="13"/>
              <c:tx>
                <c:rich>
                  <a:bodyPr/>
                  <a:lstStyle/>
                  <a:p>
                    <a:r>
                      <a:rPr lang="en-US" dirty="0"/>
                      <a:t>27</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0EEC-D14E-9711-AD109418F09A}"/>
                </c:ext>
              </c:extLst>
            </c:dLbl>
            <c:dLbl>
              <c:idx val="14"/>
              <c:tx>
                <c:rich>
                  <a:bodyPr/>
                  <a:lstStyle/>
                  <a:p>
                    <a:r>
                      <a:rPr lang="en-US" dirty="0"/>
                      <a:t>49</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E-0EEC-D14E-9711-AD109418F09A}"/>
                </c:ext>
              </c:extLst>
            </c:dLbl>
            <c:dLbl>
              <c:idx val="15"/>
              <c:tx>
                <c:rich>
                  <a:bodyPr/>
                  <a:lstStyle/>
                  <a:p>
                    <a:r>
                      <a:rPr lang="en-US" dirty="0"/>
                      <a:t>63</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F-0EEC-D14E-9711-AD109418F09A}"/>
                </c:ext>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Sheet1!$A$2:$A$17</c:f>
              <c:numCache>
                <c:formatCode>General</c:formatCode>
                <c:ptCount val="16"/>
              </c:numCache>
            </c:numRef>
          </c:cat>
          <c:val>
            <c:numRef>
              <c:f>Sheet1!$B$2:$B$17</c:f>
              <c:numCache>
                <c:formatCode>General</c:formatCode>
                <c:ptCount val="16"/>
                <c:pt idx="0">
                  <c:v>-12</c:v>
                </c:pt>
                <c:pt idx="1">
                  <c:v>-15</c:v>
                </c:pt>
                <c:pt idx="2">
                  <c:v>-11</c:v>
                </c:pt>
                <c:pt idx="3">
                  <c:v>-17</c:v>
                </c:pt>
                <c:pt idx="4">
                  <c:v>-16</c:v>
                </c:pt>
                <c:pt idx="5">
                  <c:v>-17</c:v>
                </c:pt>
                <c:pt idx="6">
                  <c:v>-15</c:v>
                </c:pt>
                <c:pt idx="7">
                  <c:v>-17</c:v>
                </c:pt>
                <c:pt idx="8">
                  <c:v>-15</c:v>
                </c:pt>
                <c:pt idx="9">
                  <c:v>-14</c:v>
                </c:pt>
                <c:pt idx="10">
                  <c:v>-12</c:v>
                </c:pt>
                <c:pt idx="11">
                  <c:v>-19</c:v>
                </c:pt>
                <c:pt idx="12">
                  <c:v>-17</c:v>
                </c:pt>
                <c:pt idx="13">
                  <c:v>-27</c:v>
                </c:pt>
                <c:pt idx="14">
                  <c:v>-49</c:v>
                </c:pt>
                <c:pt idx="15">
                  <c:v>-63</c:v>
                </c:pt>
              </c:numCache>
            </c:numRef>
          </c:val>
          <c:extLst>
            <c:ext xmlns:c16="http://schemas.microsoft.com/office/drawing/2014/chart" uri="{C3380CC4-5D6E-409C-BE32-E72D297353CC}">
              <c16:uniqueId val="{00000011-0EEC-D14E-9711-AD109418F09A}"/>
            </c:ext>
          </c:extLst>
        </c:ser>
        <c:ser>
          <c:idx val="1"/>
          <c:order val="1"/>
          <c:tx>
            <c:strRef>
              <c:f>Sheet1!$C$1</c:f>
              <c:strCache>
                <c:ptCount val="1"/>
                <c:pt idx="0">
                  <c:v>Grade 3</c:v>
                </c:pt>
              </c:strCache>
            </c:strRef>
          </c:tx>
          <c:spPr>
            <a:solidFill>
              <a:schemeClr val="tx2"/>
            </a:solidFill>
            <a:ln>
              <a:noFill/>
            </a:ln>
            <a:effectLst/>
          </c:spPr>
          <c:invertIfNegative val="0"/>
          <c:dLbls>
            <c:dLbl>
              <c:idx val="2"/>
              <c:tx>
                <c:rich>
                  <a:bodyPr/>
                  <a:lstStyle/>
                  <a:p>
                    <a:r>
                      <a:rPr lang="en-US" dirty="0"/>
                      <a:t>4</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4-0EEC-D14E-9711-AD109418F09A}"/>
                </c:ext>
              </c:extLst>
            </c:dLbl>
            <c:dLbl>
              <c:idx val="3"/>
              <c:tx>
                <c:rich>
                  <a:bodyPr/>
                  <a:lstStyle/>
                  <a:p>
                    <a:r>
                      <a:rPr lang="en-US" dirty="0"/>
                      <a:t>3</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5-0EEC-D14E-9711-AD109418F09A}"/>
                </c:ext>
              </c:extLst>
            </c:dLbl>
            <c:dLbl>
              <c:idx val="4"/>
              <c:tx>
                <c:rich>
                  <a:bodyPr/>
                  <a:lstStyle/>
                  <a:p>
                    <a:r>
                      <a:rPr lang="en-US" dirty="0"/>
                      <a:t>1</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6-0EEC-D14E-9711-AD109418F09A}"/>
                </c:ext>
              </c:extLst>
            </c:dLbl>
            <c:dLbl>
              <c:idx val="6"/>
              <c:tx>
                <c:rich>
                  <a:bodyPr/>
                  <a:lstStyle/>
                  <a:p>
                    <a:r>
                      <a:rPr lang="en-US" dirty="0"/>
                      <a:t>1</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8-0EEC-D14E-9711-AD109418F09A}"/>
                </c:ext>
              </c:extLst>
            </c:dLbl>
            <c:dLbl>
              <c:idx val="8"/>
              <c:tx>
                <c:rich>
                  <a:bodyPr/>
                  <a:lstStyle/>
                  <a:p>
                    <a:r>
                      <a:rPr lang="en-US" dirty="0"/>
                      <a:t>1</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A-0EEC-D14E-9711-AD109418F09A}"/>
                </c:ext>
              </c:extLst>
            </c:dLbl>
            <c:dLbl>
              <c:idx val="9"/>
              <c:tx>
                <c:rich>
                  <a:bodyPr/>
                  <a:lstStyle/>
                  <a:p>
                    <a:r>
                      <a:rPr lang="en-US" dirty="0"/>
                      <a:t>4</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B-0EEC-D14E-9711-AD109418F09A}"/>
                </c:ext>
              </c:extLst>
            </c:dLbl>
            <c:dLbl>
              <c:idx val="10"/>
              <c:tx>
                <c:rich>
                  <a:bodyPr/>
                  <a:lstStyle/>
                  <a:p>
                    <a:r>
                      <a:rPr lang="en-US" dirty="0"/>
                      <a:t>4</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C-0EEC-D14E-9711-AD109418F09A}"/>
                </c:ext>
              </c:extLst>
            </c:dLbl>
            <c:dLbl>
              <c:idx val="11"/>
              <c:tx>
                <c:rich>
                  <a:bodyPr/>
                  <a:lstStyle/>
                  <a:p>
                    <a:r>
                      <a:rPr lang="en-US" dirty="0"/>
                      <a:t>3</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D-0EEC-D14E-9711-AD109418F09A}"/>
                </c:ext>
              </c:extLst>
            </c:dLbl>
            <c:dLbl>
              <c:idx val="12"/>
              <c:tx>
                <c:rich>
                  <a:bodyPr/>
                  <a:lstStyle/>
                  <a:p>
                    <a:r>
                      <a:rPr lang="en-US" dirty="0"/>
                      <a:t>1</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E-0EEC-D14E-9711-AD109418F09A}"/>
                </c:ext>
              </c:extLst>
            </c:dLbl>
            <c:dLbl>
              <c:idx val="14"/>
              <c:tx>
                <c:rich>
                  <a:bodyPr/>
                  <a:lstStyle/>
                  <a:p>
                    <a:r>
                      <a:rPr lang="en-US" dirty="0"/>
                      <a:t>1</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0-0EEC-D14E-9711-AD109418F09A}"/>
                </c:ext>
              </c:extLst>
            </c:dLbl>
            <c:dLbl>
              <c:idx val="15"/>
              <c:tx>
                <c:rich>
                  <a:bodyPr/>
                  <a:lstStyle/>
                  <a:p>
                    <a:r>
                      <a:rPr lang="en-US" dirty="0"/>
                      <a:t>23</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1-0EEC-D14E-9711-AD109418F09A}"/>
                </c:ext>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Sheet1!$A$2:$A$17</c:f>
              <c:numCache>
                <c:formatCode>General</c:formatCode>
                <c:ptCount val="16"/>
              </c:numCache>
            </c:numRef>
          </c:cat>
          <c:val>
            <c:numRef>
              <c:f>Sheet1!$C$2:$C$17</c:f>
              <c:numCache>
                <c:formatCode>General</c:formatCode>
                <c:ptCount val="16"/>
                <c:pt idx="2">
                  <c:v>-4</c:v>
                </c:pt>
                <c:pt idx="3">
                  <c:v>-3</c:v>
                </c:pt>
                <c:pt idx="4">
                  <c:v>-1</c:v>
                </c:pt>
                <c:pt idx="6">
                  <c:v>-1</c:v>
                </c:pt>
                <c:pt idx="8">
                  <c:v>-1</c:v>
                </c:pt>
                <c:pt idx="9">
                  <c:v>-4</c:v>
                </c:pt>
                <c:pt idx="10">
                  <c:v>-4</c:v>
                </c:pt>
                <c:pt idx="11">
                  <c:v>-3</c:v>
                </c:pt>
                <c:pt idx="12">
                  <c:v>-1</c:v>
                </c:pt>
                <c:pt idx="14">
                  <c:v>-1</c:v>
                </c:pt>
                <c:pt idx="15">
                  <c:v>-23</c:v>
                </c:pt>
              </c:numCache>
            </c:numRef>
          </c:val>
          <c:extLst>
            <c:ext xmlns:c16="http://schemas.microsoft.com/office/drawing/2014/chart" uri="{C3380CC4-5D6E-409C-BE32-E72D297353CC}">
              <c16:uniqueId val="{00000023-0EEC-D14E-9711-AD109418F09A}"/>
            </c:ext>
          </c:extLst>
        </c:ser>
        <c:dLbls>
          <c:dLblPos val="ctr"/>
          <c:showLegendKey val="0"/>
          <c:showVal val="1"/>
          <c:showCatName val="0"/>
          <c:showSerName val="0"/>
          <c:showPercent val="0"/>
          <c:showBubbleSize val="0"/>
        </c:dLbls>
        <c:gapWidth val="10"/>
        <c:overlap val="100"/>
        <c:axId val="633030271"/>
        <c:axId val="1053798687"/>
      </c:barChart>
      <c:catAx>
        <c:axId val="633030271"/>
        <c:scaling>
          <c:orientation val="minMax"/>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53798687"/>
        <c:crosses val="autoZero"/>
        <c:auto val="1"/>
        <c:lblAlgn val="ctr"/>
        <c:lblOffset val="100"/>
        <c:noMultiLvlLbl val="0"/>
      </c:catAx>
      <c:valAx>
        <c:axId val="1053798687"/>
        <c:scaling>
          <c:orientation val="minMax"/>
          <c:max val="0"/>
        </c:scaling>
        <c:delete val="0"/>
        <c:axPos val="b"/>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33030271"/>
        <c:crosses val="autoZero"/>
        <c:crossBetween val="between"/>
        <c:majorUnit val="20"/>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accent6"/>
            </a:solidFill>
            <a:ln>
              <a:noFill/>
            </a:ln>
            <a:effectLst/>
          </c:spPr>
          <c:invertIfNegative val="0"/>
          <c:dLbls>
            <c:delete val="1"/>
          </c:dLbls>
          <c:cat>
            <c:numRef>
              <c:f>Sheet1!$A$2:$A$15</c:f>
              <c:numCache>
                <c:formatCode>General</c:formatCode>
                <c:ptCount val="14"/>
              </c:numCache>
            </c:numRef>
          </c:cat>
          <c:val>
            <c:numRef>
              <c:f>Sheet1!$B$2:$B$15</c:f>
              <c:numCache>
                <c:formatCode>General</c:formatCode>
                <c:ptCount val="14"/>
                <c:pt idx="0">
                  <c:v>1</c:v>
                </c:pt>
                <c:pt idx="1">
                  <c:v>0</c:v>
                </c:pt>
                <c:pt idx="2">
                  <c:v>1</c:v>
                </c:pt>
                <c:pt idx="3">
                  <c:v>1</c:v>
                </c:pt>
                <c:pt idx="4">
                  <c:v>16</c:v>
                </c:pt>
                <c:pt idx="5">
                  <c:v>1</c:v>
                </c:pt>
                <c:pt idx="6">
                  <c:v>2</c:v>
                </c:pt>
                <c:pt idx="7">
                  <c:v>0</c:v>
                </c:pt>
                <c:pt idx="8">
                  <c:v>1</c:v>
                </c:pt>
                <c:pt idx="9">
                  <c:v>0</c:v>
                </c:pt>
                <c:pt idx="10">
                  <c:v>33</c:v>
                </c:pt>
                <c:pt idx="11">
                  <c:v>0</c:v>
                </c:pt>
                <c:pt idx="12">
                  <c:v>22</c:v>
                </c:pt>
                <c:pt idx="13">
                  <c:v>14</c:v>
                </c:pt>
              </c:numCache>
            </c:numRef>
          </c:val>
          <c:extLst>
            <c:ext xmlns:c16="http://schemas.microsoft.com/office/drawing/2014/chart" uri="{C3380CC4-5D6E-409C-BE32-E72D297353CC}">
              <c16:uniqueId val="{00000000-84D4-5147-9703-DC16660816A2}"/>
            </c:ext>
          </c:extLst>
        </c:ser>
        <c:ser>
          <c:idx val="1"/>
          <c:order val="1"/>
          <c:tx>
            <c:strRef>
              <c:f>Sheet1!$C$1</c:f>
              <c:strCache>
                <c:ptCount val="1"/>
                <c:pt idx="0">
                  <c:v>Series 3</c:v>
                </c:pt>
              </c:strCache>
            </c:strRef>
          </c:tx>
          <c:spPr>
            <a:solidFill>
              <a:schemeClr val="accent6">
                <a:lumMod val="60000"/>
                <a:lumOff val="40000"/>
              </a:schemeClr>
            </a:solidFill>
            <a:ln>
              <a:noFill/>
            </a:ln>
            <a:effectLst/>
          </c:spPr>
          <c:invertIfNegative val="0"/>
          <c:dLbls>
            <c:delete val="1"/>
          </c:dLbls>
          <c:cat>
            <c:numRef>
              <c:f>Sheet1!$A$2:$A$15</c:f>
              <c:numCache>
                <c:formatCode>General</c:formatCode>
                <c:ptCount val="14"/>
              </c:numCache>
            </c:numRef>
          </c:cat>
          <c:val>
            <c:numRef>
              <c:f>Sheet1!$C$2:$C$15</c:f>
              <c:numCache>
                <c:formatCode>General</c:formatCode>
                <c:ptCount val="14"/>
                <c:pt idx="0">
                  <c:v>34</c:v>
                </c:pt>
                <c:pt idx="1">
                  <c:v>17</c:v>
                </c:pt>
                <c:pt idx="2">
                  <c:v>34</c:v>
                </c:pt>
                <c:pt idx="3">
                  <c:v>20</c:v>
                </c:pt>
                <c:pt idx="4">
                  <c:v>31</c:v>
                </c:pt>
                <c:pt idx="5">
                  <c:v>14</c:v>
                </c:pt>
                <c:pt idx="6">
                  <c:v>38</c:v>
                </c:pt>
                <c:pt idx="7">
                  <c:v>32</c:v>
                </c:pt>
                <c:pt idx="8">
                  <c:v>46</c:v>
                </c:pt>
                <c:pt idx="9">
                  <c:v>4</c:v>
                </c:pt>
                <c:pt idx="10">
                  <c:v>36</c:v>
                </c:pt>
                <c:pt idx="11">
                  <c:v>9</c:v>
                </c:pt>
                <c:pt idx="12">
                  <c:v>48</c:v>
                </c:pt>
                <c:pt idx="13">
                  <c:v>62</c:v>
                </c:pt>
              </c:numCache>
            </c:numRef>
          </c:val>
          <c:extLst>
            <c:ext xmlns:c16="http://schemas.microsoft.com/office/drawing/2014/chart" uri="{C3380CC4-5D6E-409C-BE32-E72D297353CC}">
              <c16:uniqueId val="{00000001-84D4-5147-9703-DC16660816A2}"/>
            </c:ext>
          </c:extLst>
        </c:ser>
        <c:dLbls>
          <c:dLblPos val="ctr"/>
          <c:showLegendKey val="0"/>
          <c:showVal val="1"/>
          <c:showCatName val="0"/>
          <c:showSerName val="0"/>
          <c:showPercent val="0"/>
          <c:showBubbleSize val="0"/>
        </c:dLbls>
        <c:gapWidth val="23"/>
        <c:overlap val="100"/>
        <c:axId val="633030271"/>
        <c:axId val="1053798687"/>
      </c:barChart>
      <c:catAx>
        <c:axId val="633030271"/>
        <c:scaling>
          <c:orientation val="minMax"/>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53798687"/>
        <c:crosses val="autoZero"/>
        <c:auto val="1"/>
        <c:lblAlgn val="ctr"/>
        <c:lblOffset val="100"/>
        <c:noMultiLvlLbl val="0"/>
      </c:catAx>
      <c:valAx>
        <c:axId val="1053798687"/>
        <c:scaling>
          <c:orientation val="minMax"/>
          <c:max val="100"/>
        </c:scaling>
        <c:delete val="0"/>
        <c:axPos val="b"/>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33030271"/>
        <c:crosses val="autoZero"/>
        <c:crossBetween val="between"/>
        <c:majorUnit val="20"/>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Grade 1/2</c:v>
                </c:pt>
              </c:strCache>
            </c:strRef>
          </c:tx>
          <c:spPr>
            <a:solidFill>
              <a:schemeClr val="tx2"/>
            </a:solidFill>
            <a:ln>
              <a:noFill/>
            </a:ln>
            <a:effectLst/>
          </c:spPr>
          <c:invertIfNegative val="0"/>
          <c:dLbls>
            <c:delete val="1"/>
          </c:dLbls>
          <c:cat>
            <c:numRef>
              <c:f>Sheet1!$A$2:$A$15</c:f>
              <c:numCache>
                <c:formatCode>General</c:formatCode>
                <c:ptCount val="14"/>
              </c:numCache>
            </c:numRef>
          </c:cat>
          <c:val>
            <c:numRef>
              <c:f>Sheet1!$B$2:$B$15</c:f>
              <c:numCache>
                <c:formatCode>General</c:formatCode>
                <c:ptCount val="14"/>
                <c:pt idx="0">
                  <c:v>-1</c:v>
                </c:pt>
                <c:pt idx="2">
                  <c:v>-1</c:v>
                </c:pt>
                <c:pt idx="4">
                  <c:v>-2</c:v>
                </c:pt>
                <c:pt idx="6">
                  <c:v>-4</c:v>
                </c:pt>
                <c:pt idx="7">
                  <c:v>0</c:v>
                </c:pt>
                <c:pt idx="8">
                  <c:v>-1</c:v>
                </c:pt>
                <c:pt idx="9">
                  <c:v>-5</c:v>
                </c:pt>
                <c:pt idx="10">
                  <c:v>-40</c:v>
                </c:pt>
                <c:pt idx="12">
                  <c:v>-28</c:v>
                </c:pt>
                <c:pt idx="13">
                  <c:v>-11</c:v>
                </c:pt>
              </c:numCache>
            </c:numRef>
          </c:val>
          <c:extLst>
            <c:ext xmlns:c16="http://schemas.microsoft.com/office/drawing/2014/chart" uri="{C3380CC4-5D6E-409C-BE32-E72D297353CC}">
              <c16:uniqueId val="{00000010-C26D-6A4F-976A-37343B5D7EB9}"/>
            </c:ext>
          </c:extLst>
        </c:ser>
        <c:ser>
          <c:idx val="1"/>
          <c:order val="1"/>
          <c:tx>
            <c:strRef>
              <c:f>Sheet1!$C$1</c:f>
              <c:strCache>
                <c:ptCount val="1"/>
                <c:pt idx="0">
                  <c:v>Grade 3</c:v>
                </c:pt>
              </c:strCache>
            </c:strRef>
          </c:tx>
          <c:spPr>
            <a:solidFill>
              <a:schemeClr val="tx2">
                <a:lumMod val="40000"/>
                <a:lumOff val="60000"/>
              </a:schemeClr>
            </a:solidFill>
            <a:ln>
              <a:noFill/>
            </a:ln>
            <a:effectLst/>
          </c:spPr>
          <c:invertIfNegative val="0"/>
          <c:dLbls>
            <c:delete val="1"/>
          </c:dLbls>
          <c:cat>
            <c:numRef>
              <c:f>Sheet1!$A$2:$A$15</c:f>
              <c:numCache>
                <c:formatCode>General</c:formatCode>
                <c:ptCount val="14"/>
              </c:numCache>
            </c:numRef>
          </c:cat>
          <c:val>
            <c:numRef>
              <c:f>Sheet1!$C$2:$C$15</c:f>
              <c:numCache>
                <c:formatCode>General</c:formatCode>
                <c:ptCount val="14"/>
                <c:pt idx="0">
                  <c:v>-18</c:v>
                </c:pt>
                <c:pt idx="1">
                  <c:v>-21</c:v>
                </c:pt>
                <c:pt idx="2">
                  <c:v>-23</c:v>
                </c:pt>
                <c:pt idx="3">
                  <c:v>-27</c:v>
                </c:pt>
                <c:pt idx="4">
                  <c:v>-25</c:v>
                </c:pt>
                <c:pt idx="5">
                  <c:v>-28</c:v>
                </c:pt>
                <c:pt idx="6">
                  <c:v>-34</c:v>
                </c:pt>
                <c:pt idx="7">
                  <c:v>-41</c:v>
                </c:pt>
                <c:pt idx="8">
                  <c:v>-46</c:v>
                </c:pt>
                <c:pt idx="9">
                  <c:v>-57</c:v>
                </c:pt>
                <c:pt idx="10">
                  <c:v>-36</c:v>
                </c:pt>
                <c:pt idx="11">
                  <c:v>-84</c:v>
                </c:pt>
                <c:pt idx="12">
                  <c:v>-56</c:v>
                </c:pt>
                <c:pt idx="13">
                  <c:v>-74</c:v>
                </c:pt>
              </c:numCache>
            </c:numRef>
          </c:val>
          <c:extLst>
            <c:ext xmlns:c16="http://schemas.microsoft.com/office/drawing/2014/chart" uri="{C3380CC4-5D6E-409C-BE32-E72D297353CC}">
              <c16:uniqueId val="{0000001C-C26D-6A4F-976A-37343B5D7EB9}"/>
            </c:ext>
          </c:extLst>
        </c:ser>
        <c:dLbls>
          <c:dLblPos val="ctr"/>
          <c:showLegendKey val="0"/>
          <c:showVal val="1"/>
          <c:showCatName val="0"/>
          <c:showSerName val="0"/>
          <c:showPercent val="0"/>
          <c:showBubbleSize val="0"/>
        </c:dLbls>
        <c:gapWidth val="23"/>
        <c:overlap val="100"/>
        <c:axId val="633030271"/>
        <c:axId val="1053798687"/>
      </c:barChart>
      <c:catAx>
        <c:axId val="633030271"/>
        <c:scaling>
          <c:orientation val="minMax"/>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53798687"/>
        <c:crosses val="autoZero"/>
        <c:auto val="1"/>
        <c:lblAlgn val="ctr"/>
        <c:lblOffset val="100"/>
        <c:noMultiLvlLbl val="0"/>
      </c:catAx>
      <c:valAx>
        <c:axId val="1053798687"/>
        <c:scaling>
          <c:orientation val="minMax"/>
          <c:max val="0"/>
        </c:scaling>
        <c:delete val="0"/>
        <c:axPos val="b"/>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33030271"/>
        <c:crosses val="autoZero"/>
        <c:crossBetween val="between"/>
        <c:majorUnit val="20"/>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3104895-A7AF-EB49-BC80-D77792D61F32}" type="datetime1">
              <a:rPr lang="en-US" smtClean="0"/>
              <a:pPr/>
              <a:t>10/26/2025</a:t>
            </a:fld>
            <a:endParaRPr lang="fr-FR" dirty="0"/>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dirty="0"/>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D780E35-D53F-A543-ACCF-E1BBCCF01F3F}" type="slidenum">
              <a:rPr lang="fr-FR" smtClean="0"/>
              <a:pPr/>
              <a:t>‹#›</a:t>
            </a:fld>
            <a:endParaRPr lang="fr-FR" dirty="0"/>
          </a:p>
        </p:txBody>
      </p:sp>
    </p:spTree>
    <p:extLst>
      <p:ext uri="{BB962C8B-B14F-4D97-AF65-F5344CB8AC3E}">
        <p14:creationId xmlns:p14="http://schemas.microsoft.com/office/powerpoint/2010/main" val="94511727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A2D364-CD50-1942-A8D0-558BD1BC24CC}" type="datetime1">
              <a:rPr lang="en-US" smtClean="0"/>
              <a:pPr/>
              <a:t>10/26/2025</a:t>
            </a:fld>
            <a:endParaRPr lang="fr-FR" dirty="0"/>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53626E-BC0F-674C-9570-A9D62C09EB52}" type="slidenum">
              <a:rPr lang="fr-FR" smtClean="0"/>
              <a:pPr/>
              <a:t>‹#›</a:t>
            </a:fld>
            <a:endParaRPr lang="fr-FR" dirty="0"/>
          </a:p>
        </p:txBody>
      </p:sp>
    </p:spTree>
    <p:extLst>
      <p:ext uri="{BB962C8B-B14F-4D97-AF65-F5344CB8AC3E}">
        <p14:creationId xmlns:p14="http://schemas.microsoft.com/office/powerpoint/2010/main" val="1477171087"/>
      </p:ext>
    </p:extLst>
  </p:cSld>
  <p:clrMap bg1="lt1" tx1="dk1" bg2="lt2" tx2="dk2" accent1="accent1" accent2="accent2" accent3="accent3" accent4="accent4" accent5="accent5" accent6="accent6" hlink="hlink" folHlink="folHlink"/>
  <p:hf hd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3</a:t>
            </a:fld>
            <a:endParaRPr lang="fr-FR" dirty="0"/>
          </a:p>
        </p:txBody>
      </p:sp>
    </p:spTree>
    <p:extLst>
      <p:ext uri="{BB962C8B-B14F-4D97-AF65-F5344CB8AC3E}">
        <p14:creationId xmlns:p14="http://schemas.microsoft.com/office/powerpoint/2010/main" val="3949038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10</a:t>
            </a:fld>
            <a:endParaRPr lang="fr-FR" dirty="0"/>
          </a:p>
        </p:txBody>
      </p:sp>
    </p:spTree>
    <p:extLst>
      <p:ext uri="{BB962C8B-B14F-4D97-AF65-F5344CB8AC3E}">
        <p14:creationId xmlns:p14="http://schemas.microsoft.com/office/powerpoint/2010/main" val="34212043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13</a:t>
            </a:fld>
            <a:endParaRPr lang="fr-FR" dirty="0"/>
          </a:p>
        </p:txBody>
      </p:sp>
    </p:spTree>
    <p:extLst>
      <p:ext uri="{BB962C8B-B14F-4D97-AF65-F5344CB8AC3E}">
        <p14:creationId xmlns:p14="http://schemas.microsoft.com/office/powerpoint/2010/main" val="424723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19</a:t>
            </a:fld>
            <a:endParaRPr lang="fr-FR" dirty="0"/>
          </a:p>
        </p:txBody>
      </p:sp>
    </p:spTree>
    <p:extLst>
      <p:ext uri="{BB962C8B-B14F-4D97-AF65-F5344CB8AC3E}">
        <p14:creationId xmlns:p14="http://schemas.microsoft.com/office/powerpoint/2010/main" val="19942783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21</a:t>
            </a:fld>
            <a:endParaRPr lang="fr-FR" dirty="0"/>
          </a:p>
        </p:txBody>
      </p:sp>
    </p:spTree>
    <p:extLst>
      <p:ext uri="{BB962C8B-B14F-4D97-AF65-F5344CB8AC3E}">
        <p14:creationId xmlns:p14="http://schemas.microsoft.com/office/powerpoint/2010/main" val="36241898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D7AE7C-DD71-491B-D70C-F4754AE395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3D755D-5983-984B-7A85-E3220D20AA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CACB7A-C520-B61B-AF47-61F745E9000F}"/>
              </a:ext>
            </a:extLst>
          </p:cNvPr>
          <p:cNvSpPr>
            <a:spLocks noGrp="1"/>
          </p:cNvSpPr>
          <p:nvPr>
            <p:ph type="body" idx="1"/>
          </p:nvPr>
        </p:nvSpPr>
        <p:spPr/>
        <p:txBody>
          <a:bodyPr/>
          <a:lstStyle/>
          <a:p>
            <a:endParaRPr lang="en-GB" dirty="0"/>
          </a:p>
        </p:txBody>
      </p:sp>
      <p:sp>
        <p:nvSpPr>
          <p:cNvPr id="4" name="Footer Placeholder 3">
            <a:extLst>
              <a:ext uri="{FF2B5EF4-FFF2-40B4-BE49-F238E27FC236}">
                <a16:creationId xmlns:a16="http://schemas.microsoft.com/office/drawing/2014/main" id="{9E45FBB4-3831-7734-D5BF-8B191235B739}"/>
              </a:ext>
            </a:extLst>
          </p:cNvPr>
          <p:cNvSpPr>
            <a:spLocks noGrp="1"/>
          </p:cNvSpPr>
          <p:nvPr>
            <p:ph type="ftr" sz="quarter" idx="4"/>
          </p:nvPr>
        </p:nvSpPr>
        <p:spPr/>
        <p:txBody>
          <a:bodyPr/>
          <a:lstStyle/>
          <a:p>
            <a:endParaRPr lang="fr-FR" dirty="0"/>
          </a:p>
        </p:txBody>
      </p:sp>
      <p:sp>
        <p:nvSpPr>
          <p:cNvPr id="5" name="Slide Number Placeholder 4">
            <a:extLst>
              <a:ext uri="{FF2B5EF4-FFF2-40B4-BE49-F238E27FC236}">
                <a16:creationId xmlns:a16="http://schemas.microsoft.com/office/drawing/2014/main" id="{287CB95F-67CC-CC22-5C95-B26A3B840D1C}"/>
              </a:ext>
            </a:extLst>
          </p:cNvPr>
          <p:cNvSpPr>
            <a:spLocks noGrp="1"/>
          </p:cNvSpPr>
          <p:nvPr>
            <p:ph type="sldNum" sz="quarter" idx="5"/>
          </p:nvPr>
        </p:nvSpPr>
        <p:spPr/>
        <p:txBody>
          <a:bodyPr/>
          <a:lstStyle/>
          <a:p>
            <a:fld id="{3C53626E-BC0F-674C-9570-A9D62C09EB52}" type="slidenum">
              <a:rPr lang="fr-FR" smtClean="0"/>
              <a:pPr/>
              <a:t>26</a:t>
            </a:fld>
            <a:endParaRPr lang="fr-FR" dirty="0"/>
          </a:p>
        </p:txBody>
      </p:sp>
    </p:spTree>
    <p:extLst>
      <p:ext uri="{BB962C8B-B14F-4D97-AF65-F5344CB8AC3E}">
        <p14:creationId xmlns:p14="http://schemas.microsoft.com/office/powerpoint/2010/main" val="2178589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a:extLst>
              <a:ext uri="{FF2B5EF4-FFF2-40B4-BE49-F238E27FC236}">
                <a16:creationId xmlns:a16="http://schemas.microsoft.com/office/drawing/2014/main" id="{63CDFBB4-5FEF-3B47-9ED7-4017F3E180F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6" name="Notes Placeholder 2">
            <a:extLst>
              <a:ext uri="{FF2B5EF4-FFF2-40B4-BE49-F238E27FC236}">
                <a16:creationId xmlns:a16="http://schemas.microsoft.com/office/drawing/2014/main" id="{D317C09D-DCEC-144D-8A18-2039C1DB81F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p>
        </p:txBody>
      </p:sp>
      <p:sp>
        <p:nvSpPr>
          <p:cNvPr id="67587" name="Footer Placeholder 3">
            <a:extLst>
              <a:ext uri="{FF2B5EF4-FFF2-40B4-BE49-F238E27FC236}">
                <a16:creationId xmlns:a16="http://schemas.microsoft.com/office/drawing/2014/main" id="{110BC07E-7F54-0145-8965-1F344066FA59}"/>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endParaRPr lang="en-GB" altLang="en-US" sz="1200" dirty="0"/>
          </a:p>
        </p:txBody>
      </p:sp>
      <p:sp>
        <p:nvSpPr>
          <p:cNvPr id="67588" name="Slide Number Placeholder 4">
            <a:extLst>
              <a:ext uri="{FF2B5EF4-FFF2-40B4-BE49-F238E27FC236}">
                <a16:creationId xmlns:a16="http://schemas.microsoft.com/office/drawing/2014/main" id="{CC97B9F2-7B6A-B442-8581-6E3644EA9DB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E597EBF8-C25E-5747-B608-611B37692F4F}" type="slidenum">
              <a:rPr lang="fr-FR" altLang="en-US" sz="1200"/>
              <a:pPr/>
              <a:t>32</a:t>
            </a:fld>
            <a:endParaRPr lang="fr-FR" altLang="en-US" sz="1200" dirty="0"/>
          </a:p>
        </p:txBody>
      </p:sp>
    </p:spTree>
    <p:extLst>
      <p:ext uri="{BB962C8B-B14F-4D97-AF65-F5344CB8AC3E}">
        <p14:creationId xmlns:p14="http://schemas.microsoft.com/office/powerpoint/2010/main" val="23523817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10.png"/><Relationship Id="rId18" Type="http://schemas.openxmlformats.org/officeDocument/2006/relationships/image" Target="../media/image13.svg"/><Relationship Id="rId26" Type="http://schemas.openxmlformats.org/officeDocument/2006/relationships/image" Target="../media/image20.png"/><Relationship Id="rId3" Type="http://schemas.openxmlformats.org/officeDocument/2006/relationships/image" Target="../media/image4.svg"/><Relationship Id="rId21" Type="http://schemas.openxmlformats.org/officeDocument/2006/relationships/image" Target="../media/image15.svg"/><Relationship Id="rId7" Type="http://schemas.openxmlformats.org/officeDocument/2006/relationships/image" Target="../media/image8.svg"/><Relationship Id="rId12" Type="http://schemas.openxmlformats.org/officeDocument/2006/relationships/hyperlink" Target="https://cor2ed.com/" TargetMode="External"/><Relationship Id="rId17" Type="http://schemas.openxmlformats.org/officeDocument/2006/relationships/image" Target="../media/image12.png"/><Relationship Id="rId25" Type="http://schemas.openxmlformats.org/officeDocument/2006/relationships/image" Target="../media/image19.svg"/><Relationship Id="rId2" Type="http://schemas.openxmlformats.org/officeDocument/2006/relationships/image" Target="../media/image3.png"/><Relationship Id="rId16" Type="http://schemas.openxmlformats.org/officeDocument/2006/relationships/hyperlink" Target="https://twitter.com/lung_connect" TargetMode="External"/><Relationship Id="rId20" Type="http://schemas.openxmlformats.org/officeDocument/2006/relationships/image" Target="../media/image14.png"/><Relationship Id="rId29" Type="http://schemas.openxmlformats.org/officeDocument/2006/relationships/image" Target="../media/image23.svg"/><Relationship Id="rId1" Type="http://schemas.openxmlformats.org/officeDocument/2006/relationships/slideMaster" Target="../slideMasters/slideMaster1.xml"/><Relationship Id="rId6" Type="http://schemas.openxmlformats.org/officeDocument/2006/relationships/image" Target="../media/image7.png"/><Relationship Id="rId11" Type="http://schemas.openxmlformats.org/officeDocument/2006/relationships/hyperlink" Target="https://youtu.be/-frXH01_UXY" TargetMode="External"/><Relationship Id="rId24" Type="http://schemas.openxmlformats.org/officeDocument/2006/relationships/image" Target="../media/image18.png"/><Relationship Id="rId5" Type="http://schemas.openxmlformats.org/officeDocument/2006/relationships/image" Target="../media/image6.svg"/><Relationship Id="rId15" Type="http://schemas.openxmlformats.org/officeDocument/2006/relationships/hyperlink" Target="https://twitter.com/BreastCaConnect" TargetMode="External"/><Relationship Id="rId23" Type="http://schemas.openxmlformats.org/officeDocument/2006/relationships/image" Target="../media/image17.svg"/><Relationship Id="rId28" Type="http://schemas.openxmlformats.org/officeDocument/2006/relationships/image" Target="../media/image22.png"/><Relationship Id="rId10" Type="http://schemas.openxmlformats.org/officeDocument/2006/relationships/hyperlink" Target="https://www.linkedin.com/company/99553499/admin/feed/posts/" TargetMode="External"/><Relationship Id="rId19" Type="http://schemas.openxmlformats.org/officeDocument/2006/relationships/hyperlink" Target="mailto:info@cor2ed.com" TargetMode="External"/><Relationship Id="rId4" Type="http://schemas.openxmlformats.org/officeDocument/2006/relationships/image" Target="../media/image5.png"/><Relationship Id="rId9" Type="http://schemas.openxmlformats.org/officeDocument/2006/relationships/image" Target="../media/image9.png"/><Relationship Id="rId14" Type="http://schemas.openxmlformats.org/officeDocument/2006/relationships/image" Target="../media/image11.svg"/><Relationship Id="rId22" Type="http://schemas.openxmlformats.org/officeDocument/2006/relationships/image" Target="../media/image16.png"/><Relationship Id="rId27" Type="http://schemas.openxmlformats.org/officeDocument/2006/relationships/image" Target="../media/image21.svg"/><Relationship Id="rId30" Type="http://schemas.openxmlformats.org/officeDocument/2006/relationships/image" Target="../media/image2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Disposition personnalisée">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dirty="0"/>
          </a:p>
        </p:txBody>
      </p:sp>
      <p:pic>
        <p:nvPicPr>
          <p:cNvPr id="7" name="Picture 6">
            <a:extLst>
              <a:ext uri="{FF2B5EF4-FFF2-40B4-BE49-F238E27FC236}">
                <a16:creationId xmlns:a16="http://schemas.microsoft.com/office/drawing/2014/main" id="{7857E139-C270-754F-B59D-15903DDAF379}"/>
              </a:ext>
            </a:extLst>
          </p:cNvPr>
          <p:cNvPicPr>
            <a:picLocks noChangeAspect="1"/>
          </p:cNvPicPr>
          <p:nvPr userDrawn="1"/>
        </p:nvPicPr>
        <p:blipFill>
          <a:blip r:embed="rId2"/>
          <a:stretch>
            <a:fillRect/>
          </a:stretch>
        </p:blipFill>
        <p:spPr>
          <a:xfrm>
            <a:off x="3574661" y="2758363"/>
            <a:ext cx="5042678" cy="1341275"/>
          </a:xfrm>
          <a:prstGeom prst="rect">
            <a:avLst/>
          </a:prstGeom>
        </p:spPr>
      </p:pic>
      <p:pic>
        <p:nvPicPr>
          <p:cNvPr id="2" name="Image 4">
            <a:extLst>
              <a:ext uri="{FF2B5EF4-FFF2-40B4-BE49-F238E27FC236}">
                <a16:creationId xmlns:a16="http://schemas.microsoft.com/office/drawing/2014/main" id="{EB658552-F393-1051-B182-BC305D308907}"/>
              </a:ext>
            </a:extLst>
          </p:cNvPr>
          <p:cNvPicPr>
            <a:picLocks noChangeAspect="1" noChangeArrowheads="1"/>
          </p:cNvPicPr>
          <p:nvPr userDrawn="1"/>
        </p:nvPicPr>
        <p:blipFill>
          <a:blip r:embed="rId3">
            <a:alphaModFix amt="36000"/>
            <a:extLst>
              <a:ext uri="{28A0092B-C50C-407E-A947-70E740481C1C}">
                <a14:useLocalDpi xmlns:a14="http://schemas.microsoft.com/office/drawing/2010/main"/>
              </a:ext>
            </a:extLst>
          </a:blip>
          <a:srcRect/>
          <a:stretch>
            <a:fillRect/>
          </a:stretch>
        </p:blipFill>
        <p:spPr bwMode="auto">
          <a:xfrm rot="9573297">
            <a:off x="9822295" y="-1012043"/>
            <a:ext cx="4833937" cy="7770813"/>
          </a:xfrm>
          <a:prstGeom prst="rect">
            <a:avLst/>
          </a:prstGeom>
          <a:noFill/>
          <a:ln>
            <a:noFill/>
          </a:ln>
          <a:extLst>
            <a:ext uri="{909E8E84-426E-40dd-AFC4-6F175D3DCCD1}">
              <a14:hiddenFill xmlns="" xmlns:a14="http://schemas.microsoft.com/office/drawing/2010/main">
                <a:solidFill>
                  <a:srgbClr val="FFFFFF">
                    <a:alpha val="36078"/>
                  </a:srgbClr>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
        <p:nvSpPr>
          <p:cNvPr id="3" name="Espace réservé pour une image  2"/>
          <p:cNvSpPr>
            <a:spLocks noGrp="1"/>
          </p:cNvSpPr>
          <p:nvPr>
            <p:ph type="pic" idx="1" hasCustomPrompt="1"/>
          </p:nvPr>
        </p:nvSpPr>
        <p:spPr>
          <a:xfrm>
            <a:off x="621216" y="239346"/>
            <a:ext cx="8931169" cy="4465706"/>
          </a:xfrm>
          <a:prstGeom prst="rect">
            <a:avLst/>
          </a:prstGeom>
        </p:spPr>
        <p:txBody>
          <a:bodyPr/>
          <a:lstStyle>
            <a:lvl1pPr marL="0" indent="0">
              <a:buNone/>
              <a:defRPr sz="3200" baseline="0">
                <a:latin typeface="Arial" panose="020B0604020202020204" pitchFamily="34" charset="0"/>
                <a:ea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Drop an image or click on the </a:t>
            </a:r>
            <a:r>
              <a:rPr lang="en-GB" noProof="0" dirty="0"/>
              <a:t>icon</a:t>
            </a:r>
            <a:r>
              <a:rPr lang="en-GB" dirty="0"/>
              <a:t> to add one </a:t>
            </a:r>
          </a:p>
        </p:txBody>
      </p:sp>
      <p:sp>
        <p:nvSpPr>
          <p:cNvPr id="4" name="Espace réservé du texte 3"/>
          <p:cNvSpPr>
            <a:spLocks noGrp="1"/>
          </p:cNvSpPr>
          <p:nvPr>
            <p:ph type="body" sz="half" idx="2" hasCustomPrompt="1"/>
          </p:nvPr>
        </p:nvSpPr>
        <p:spPr>
          <a:xfrm>
            <a:off x="609600" y="5013176"/>
            <a:ext cx="8942784" cy="804862"/>
          </a:xfrm>
          <a:prstGeom prst="rect">
            <a:avLst/>
          </a:prstGeom>
        </p:spPr>
        <p:txBody>
          <a:bodyPr lIns="0" tIns="0" rIns="0" bIns="0">
            <a:normAutofit/>
          </a:bodyPr>
          <a:lstStyle>
            <a:lvl1pPr marL="0" indent="0" algn="l">
              <a:buNone/>
              <a:defRPr sz="2000" b="0" i="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and add text</a:t>
            </a:r>
          </a:p>
        </p:txBody>
      </p:sp>
      <p:sp>
        <p:nvSpPr>
          <p:cNvPr id="7" name="Content Placeholder 5">
            <a:extLst>
              <a:ext uri="{FF2B5EF4-FFF2-40B4-BE49-F238E27FC236}">
                <a16:creationId xmlns:a16="http://schemas.microsoft.com/office/drawing/2014/main" id="{48F82FB2-1400-8B4D-AF68-7358C7D763C7}"/>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2" name="Espace réservé du numéro de diapositive 6">
            <a:extLst>
              <a:ext uri="{FF2B5EF4-FFF2-40B4-BE49-F238E27FC236}">
                <a16:creationId xmlns:a16="http://schemas.microsoft.com/office/drawing/2014/main" id="{31EFF97D-6CA9-59BF-280D-993F50E7E462}"/>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Image avec légend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21215" y="284704"/>
            <a:ext cx="10961184" cy="552008"/>
          </a:xfrm>
          <a:prstGeom prst="rect">
            <a:avLst/>
          </a:prstGeom>
        </p:spPr>
        <p:txBody>
          <a:bodyPr lIns="0" tIns="0" rIns="0" bIns="0" anchor="t"/>
          <a:lstStyle>
            <a:lvl1pPr algn="l">
              <a:defRPr sz="2000" b="1"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add text</a:t>
            </a:r>
          </a:p>
        </p:txBody>
      </p:sp>
      <p:sp>
        <p:nvSpPr>
          <p:cNvPr id="3" name="Espace réservé pour une image  2"/>
          <p:cNvSpPr>
            <a:spLocks noGrp="1"/>
          </p:cNvSpPr>
          <p:nvPr>
            <p:ph type="pic" idx="1" hasCustomPrompt="1"/>
          </p:nvPr>
        </p:nvSpPr>
        <p:spPr>
          <a:xfrm>
            <a:off x="609600" y="1228609"/>
            <a:ext cx="5181600" cy="4657047"/>
          </a:xfrm>
          <a:prstGeom prst="rect">
            <a:avLst/>
          </a:prstGeo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noProof="0" dirty="0"/>
              <a:t>Drop an image or click on the icon to add one </a:t>
            </a:r>
          </a:p>
        </p:txBody>
      </p:sp>
      <p:sp>
        <p:nvSpPr>
          <p:cNvPr id="10" name="Espace réservé du texte 4"/>
          <p:cNvSpPr>
            <a:spLocks noGrp="1"/>
          </p:cNvSpPr>
          <p:nvPr>
            <p:ph type="body" sz="half" idx="12" hasCustomPrompt="1"/>
          </p:nvPr>
        </p:nvSpPr>
        <p:spPr>
          <a:xfrm>
            <a:off x="6158414" y="1270567"/>
            <a:ext cx="5423985" cy="4618263"/>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mj-lt"/>
                <a:ea typeface="Calibri" charset="0"/>
                <a:cs typeface="Calibri" charset="0"/>
              </a:defRPr>
            </a:lvl2pPr>
            <a:lvl3pPr marL="1257300" indent="-342900">
              <a:buFont typeface="Arial" charset="0"/>
              <a:buChar char="•"/>
              <a:defRPr sz="2000" baseline="0">
                <a:solidFill>
                  <a:srgbClr val="5D8298"/>
                </a:solidFill>
                <a:latin typeface="+mj-lt"/>
                <a:ea typeface="Calibri" charset="0"/>
                <a:cs typeface="Calibri" charset="0"/>
              </a:defRPr>
            </a:lvl3pPr>
            <a:lvl4pPr marL="1714500" indent="-342900">
              <a:buFont typeface="Arial" charset="0"/>
              <a:buChar char="•"/>
              <a:defRPr sz="2000">
                <a:latin typeface="+mj-lt"/>
                <a:ea typeface="Calibri" charset="0"/>
                <a:cs typeface="Calibri" charset="0"/>
              </a:defRPr>
            </a:lvl4pPr>
            <a:lvl5pPr marL="2171700" indent="-342900">
              <a:buFont typeface="Arial" charset="0"/>
              <a:buChar char="•"/>
              <a:defRPr>
                <a:latin typeface="+mj-lt"/>
                <a:ea typeface="Calibri" charset="0"/>
                <a:cs typeface="Calibri" charset="0"/>
              </a:defRPr>
            </a:lvl5pPr>
          </a:lstStyle>
          <a:p>
            <a:r>
              <a:rPr lang="en-GB" noProof="0" dirty="0"/>
              <a:t>Add text</a:t>
            </a:r>
          </a:p>
        </p:txBody>
      </p:sp>
      <p:sp>
        <p:nvSpPr>
          <p:cNvPr id="8" name="Content Placeholder 5">
            <a:extLst>
              <a:ext uri="{FF2B5EF4-FFF2-40B4-BE49-F238E27FC236}">
                <a16:creationId xmlns:a16="http://schemas.microsoft.com/office/drawing/2014/main" id="{4A6F5460-BA6D-C940-BFC5-F19A378019C6}"/>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4" name="Espace réservé du numéro de diapositive 6">
            <a:extLst>
              <a:ext uri="{FF2B5EF4-FFF2-40B4-BE49-F238E27FC236}">
                <a16:creationId xmlns:a16="http://schemas.microsoft.com/office/drawing/2014/main" id="{CBE8A8C8-C57B-49DB-6F19-F92855E5A2D7}"/>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Image avec légende">
    <p:spTree>
      <p:nvGrpSpPr>
        <p:cNvPr id="1" name=""/>
        <p:cNvGrpSpPr/>
        <p:nvPr/>
      </p:nvGrpSpPr>
      <p:grpSpPr>
        <a:xfrm>
          <a:off x="0" y="0"/>
          <a:ext cx="0" cy="0"/>
          <a:chOff x="0" y="0"/>
          <a:chExt cx="0" cy="0"/>
        </a:xfrm>
      </p:grpSpPr>
      <p:sp>
        <p:nvSpPr>
          <p:cNvPr id="9" name="Espace réservé du texte 4"/>
          <p:cNvSpPr>
            <a:spLocks noGrp="1"/>
          </p:cNvSpPr>
          <p:nvPr>
            <p:ph type="body" sz="half" idx="12" hasCustomPrompt="1"/>
          </p:nvPr>
        </p:nvSpPr>
        <p:spPr>
          <a:xfrm>
            <a:off x="6158414" y="1270566"/>
            <a:ext cx="5423985" cy="4618263"/>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mn-lt"/>
                <a:ea typeface="Calibri" charset="0"/>
                <a:cs typeface="Calibri" charset="0"/>
              </a:defRPr>
            </a:lvl2pPr>
            <a:lvl3pPr marL="1257300" indent="-342900">
              <a:buFont typeface="Arial" charset="0"/>
              <a:buChar char="•"/>
              <a:defRPr sz="2000" baseline="0">
                <a:solidFill>
                  <a:srgbClr val="5D8298"/>
                </a:solidFill>
                <a:latin typeface="+mn-lt"/>
                <a:ea typeface="Calibri" charset="0"/>
                <a:cs typeface="Calibri" charset="0"/>
              </a:defRPr>
            </a:lvl3pPr>
            <a:lvl4pPr marL="1714500" indent="-342900">
              <a:buFont typeface="Arial" charset="0"/>
              <a:buChar char="•"/>
              <a:defRPr sz="2000">
                <a:latin typeface="+mn-lt"/>
                <a:ea typeface="Calibri" charset="0"/>
                <a:cs typeface="Calibri" charset="0"/>
              </a:defRPr>
            </a:lvl4pPr>
            <a:lvl5pPr marL="2171700" indent="-342900">
              <a:buFont typeface="Arial" charset="0"/>
              <a:buChar char="•"/>
              <a:defRPr>
                <a:latin typeface="+mn-lt"/>
                <a:ea typeface="Calibri" charset="0"/>
                <a:cs typeface="Calibri" charset="0"/>
              </a:defRPr>
            </a:lvl5pPr>
          </a:lstStyle>
          <a:p>
            <a:r>
              <a:rPr lang="en-GB" noProof="0" dirty="0"/>
              <a:t>Add text</a:t>
            </a:r>
          </a:p>
        </p:txBody>
      </p:sp>
      <p:sp>
        <p:nvSpPr>
          <p:cNvPr id="15" name="Espace réservé du texte 4"/>
          <p:cNvSpPr>
            <a:spLocks noGrp="1"/>
          </p:cNvSpPr>
          <p:nvPr>
            <p:ph type="body" sz="half" idx="13" hasCustomPrompt="1"/>
          </p:nvPr>
        </p:nvSpPr>
        <p:spPr>
          <a:xfrm>
            <a:off x="621213" y="1270565"/>
            <a:ext cx="5186755" cy="4618263"/>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mj-lt"/>
              </a:defRPr>
            </a:lvl2pPr>
            <a:lvl3pPr marL="1257300" indent="-342900">
              <a:buFont typeface="Arial" charset="0"/>
              <a:buChar char="•"/>
              <a:defRPr sz="2000" baseline="0">
                <a:solidFill>
                  <a:srgbClr val="5D8298"/>
                </a:solidFill>
                <a:latin typeface="+mj-lt"/>
              </a:defRPr>
            </a:lvl3pPr>
            <a:lvl4pPr marL="1714500" indent="-342900">
              <a:buFont typeface="Arial" charset="0"/>
              <a:buChar char="•"/>
              <a:defRPr sz="2000">
                <a:latin typeface="+mj-lt"/>
              </a:defRPr>
            </a:lvl4pPr>
            <a:lvl5pPr marL="2171700" indent="-342900">
              <a:buFont typeface="Arial" charset="0"/>
              <a:buChar char="•"/>
              <a:defRPr>
                <a:latin typeface="+mj-lt"/>
              </a:defRPr>
            </a:lvl5pPr>
          </a:lstStyle>
          <a:p>
            <a:r>
              <a:rPr lang="en-GB" noProof="0" dirty="0"/>
              <a:t>Add text</a:t>
            </a:r>
          </a:p>
        </p:txBody>
      </p:sp>
      <p:sp>
        <p:nvSpPr>
          <p:cNvPr id="20" name="Titre 1"/>
          <p:cNvSpPr>
            <a:spLocks noGrp="1"/>
          </p:cNvSpPr>
          <p:nvPr>
            <p:ph type="title" hasCustomPrompt="1"/>
          </p:nvPr>
        </p:nvSpPr>
        <p:spPr>
          <a:xfrm>
            <a:off x="621215" y="284704"/>
            <a:ext cx="10961184" cy="552008"/>
          </a:xfrm>
          <a:prstGeom prst="rect">
            <a:avLst/>
          </a:prstGeom>
        </p:spPr>
        <p:txBody>
          <a:bodyPr lIns="0" tIns="0" rIns="0" bIns="0" anchor="t"/>
          <a:lstStyle>
            <a:lvl1pPr algn="l">
              <a:defRPr sz="2000" b="1"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add text</a:t>
            </a:r>
          </a:p>
        </p:txBody>
      </p:sp>
      <p:sp>
        <p:nvSpPr>
          <p:cNvPr id="8" name="Content Placeholder 5">
            <a:extLst>
              <a:ext uri="{FF2B5EF4-FFF2-40B4-BE49-F238E27FC236}">
                <a16:creationId xmlns:a16="http://schemas.microsoft.com/office/drawing/2014/main" id="{24C57E3B-0ABB-774B-B376-C8D0F23077FF}"/>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2" name="Espace réservé du numéro de diapositive 6">
            <a:extLst>
              <a:ext uri="{FF2B5EF4-FFF2-40B4-BE49-F238E27FC236}">
                <a16:creationId xmlns:a16="http://schemas.microsoft.com/office/drawing/2014/main" id="{0CB18C4D-E95B-A620-569A-5FB59632D649}"/>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156541312"/>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Image avec légend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21214" y="1403491"/>
            <a:ext cx="5186755" cy="715202"/>
          </a:xfrm>
          <a:prstGeom prst="rect">
            <a:avLst/>
          </a:prstGeom>
        </p:spPr>
        <p:txBody>
          <a:bodyPr lIns="0" tIns="0" rIns="0" bIns="0" anchor="t"/>
          <a:lstStyle>
            <a:lvl1pPr algn="l">
              <a:defRPr sz="2000" b="1"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add text</a:t>
            </a:r>
          </a:p>
        </p:txBody>
      </p:sp>
      <p:sp>
        <p:nvSpPr>
          <p:cNvPr id="9" name="Espace réservé du texte 4"/>
          <p:cNvSpPr>
            <a:spLocks noGrp="1"/>
          </p:cNvSpPr>
          <p:nvPr>
            <p:ph type="body" sz="half" idx="12" hasCustomPrompt="1"/>
          </p:nvPr>
        </p:nvSpPr>
        <p:spPr>
          <a:xfrm>
            <a:off x="6158414" y="2348880"/>
            <a:ext cx="5423985" cy="3539949"/>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Calibri" charset="0"/>
                <a:ea typeface="Calibri" charset="0"/>
                <a:cs typeface="Calibri" charset="0"/>
              </a:defRPr>
            </a:lvl2pPr>
            <a:lvl3pPr marL="1257300" indent="-342900">
              <a:buFont typeface="Arial" charset="0"/>
              <a:buChar char="•"/>
              <a:defRPr sz="2000" baseline="0">
                <a:solidFill>
                  <a:srgbClr val="5D8298"/>
                </a:solidFill>
                <a:latin typeface="Calibri" charset="0"/>
                <a:ea typeface="Calibri" charset="0"/>
                <a:cs typeface="Calibri" charset="0"/>
              </a:defRPr>
            </a:lvl3pPr>
            <a:lvl4pPr marL="1714500" indent="-342900">
              <a:buFont typeface="Arial" charset="0"/>
              <a:buChar char="•"/>
              <a:defRPr sz="2000">
                <a:latin typeface="Calibri" charset="0"/>
                <a:ea typeface="Calibri" charset="0"/>
                <a:cs typeface="Calibri" charset="0"/>
              </a:defRPr>
            </a:lvl4pPr>
            <a:lvl5pPr marL="2171700" indent="-342900">
              <a:buFont typeface="Arial" charset="0"/>
              <a:buChar char="•"/>
              <a:defRPr>
                <a:latin typeface="Calibri" charset="0"/>
                <a:ea typeface="Calibri" charset="0"/>
                <a:cs typeface="Calibri" charset="0"/>
              </a:defRPr>
            </a:lvl5pPr>
          </a:lstStyle>
          <a:p>
            <a:r>
              <a:rPr lang="en-GB" noProof="0" dirty="0"/>
              <a:t>Add text</a:t>
            </a:r>
          </a:p>
          <a:p>
            <a:endParaRPr lang="en-GB" noProof="0" dirty="0"/>
          </a:p>
        </p:txBody>
      </p:sp>
      <p:sp>
        <p:nvSpPr>
          <p:cNvPr id="15" name="Espace réservé du texte 4"/>
          <p:cNvSpPr>
            <a:spLocks noGrp="1"/>
          </p:cNvSpPr>
          <p:nvPr>
            <p:ph type="body" sz="half" idx="13" hasCustomPrompt="1"/>
          </p:nvPr>
        </p:nvSpPr>
        <p:spPr>
          <a:xfrm>
            <a:off x="621213" y="2348880"/>
            <a:ext cx="5186755" cy="3539949"/>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defRPr>
            </a:lvl2pPr>
            <a:lvl3pPr marL="1257300" indent="-342900">
              <a:buFont typeface="Arial" charset="0"/>
              <a:buChar char="•"/>
              <a:defRPr sz="2000" baseline="0">
                <a:solidFill>
                  <a:srgbClr val="5D8298"/>
                </a:solidFill>
              </a:defRPr>
            </a:lvl3pPr>
            <a:lvl4pPr marL="1714500" indent="-342900">
              <a:buFont typeface="Arial" charset="0"/>
              <a:buChar char="•"/>
              <a:defRPr sz="2000"/>
            </a:lvl4pPr>
            <a:lvl5pPr marL="2171700" indent="-342900">
              <a:buFont typeface="Arial" charset="0"/>
              <a:buChar char="•"/>
              <a:defRPr/>
            </a:lvl5pPr>
          </a:lstStyle>
          <a:p>
            <a:r>
              <a:rPr lang="en-GB" noProof="0" dirty="0"/>
              <a:t>Add text</a:t>
            </a:r>
          </a:p>
        </p:txBody>
      </p:sp>
      <p:sp>
        <p:nvSpPr>
          <p:cNvPr id="12" name="Espace réservé du texte 16"/>
          <p:cNvSpPr>
            <a:spLocks noGrp="1"/>
          </p:cNvSpPr>
          <p:nvPr>
            <p:ph type="body" sz="quarter" idx="11" hasCustomPrompt="1"/>
          </p:nvPr>
        </p:nvSpPr>
        <p:spPr>
          <a:xfrm>
            <a:off x="621215" y="260350"/>
            <a:ext cx="10961184" cy="865188"/>
          </a:xfrm>
          <a:prstGeom prst="rect">
            <a:avLst/>
          </a:prstGeom>
        </p:spPr>
        <p:txBody>
          <a:bodyPr lIns="0" tIns="0" rIns="0" bIns="0"/>
          <a:lstStyle>
            <a:lvl1pPr marL="0" indent="0">
              <a:buNone/>
              <a:defRPr sz="3200" b="1" cap="all" spc="1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stStyle>
          <a:p>
            <a:pPr lvl="0"/>
            <a:r>
              <a:rPr lang="en-GB" noProof="0" dirty="0"/>
              <a:t>ADD TEXT</a:t>
            </a:r>
          </a:p>
        </p:txBody>
      </p:sp>
      <p:sp>
        <p:nvSpPr>
          <p:cNvPr id="21" name="Espace réservé du texte 16"/>
          <p:cNvSpPr>
            <a:spLocks noGrp="1"/>
          </p:cNvSpPr>
          <p:nvPr>
            <p:ph type="body" sz="quarter" idx="14" hasCustomPrompt="1"/>
          </p:nvPr>
        </p:nvSpPr>
        <p:spPr>
          <a:xfrm>
            <a:off x="6158414" y="1408029"/>
            <a:ext cx="5423985" cy="710664"/>
          </a:xfrm>
          <a:prstGeom prst="rect">
            <a:avLst/>
          </a:prstGeom>
        </p:spPr>
        <p:txBody>
          <a:bodyPr lIns="0" tIns="0" rIns="0" bIns="0"/>
          <a:lstStyle>
            <a:lvl1pPr marL="0" indent="0">
              <a:buNone/>
              <a:defRPr sz="2000" b="1" cap="all"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pPr lvl="0"/>
            <a:r>
              <a:rPr lang="en-GB" noProof="0" dirty="0"/>
              <a:t>ADD TEXT</a:t>
            </a:r>
          </a:p>
        </p:txBody>
      </p:sp>
      <p:sp>
        <p:nvSpPr>
          <p:cNvPr id="11" name="Content Placeholder 5">
            <a:extLst>
              <a:ext uri="{FF2B5EF4-FFF2-40B4-BE49-F238E27FC236}">
                <a16:creationId xmlns:a16="http://schemas.microsoft.com/office/drawing/2014/main" id="{CE3E2C06-97AD-9943-860F-21FF17408A81}"/>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3" name="Espace réservé du numéro de diapositive 6">
            <a:extLst>
              <a:ext uri="{FF2B5EF4-FFF2-40B4-BE49-F238E27FC236}">
                <a16:creationId xmlns:a16="http://schemas.microsoft.com/office/drawing/2014/main" id="{ECD59197-D736-926D-E108-C110268367B8}"/>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369356620"/>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3_Disposition personnalisée">
    <p:spTree>
      <p:nvGrpSpPr>
        <p:cNvPr id="1" name=""/>
        <p:cNvGrpSpPr/>
        <p:nvPr/>
      </p:nvGrpSpPr>
      <p:grpSpPr>
        <a:xfrm>
          <a:off x="0" y="0"/>
          <a:ext cx="0" cy="0"/>
          <a:chOff x="0" y="0"/>
          <a:chExt cx="0" cy="0"/>
        </a:xfrm>
      </p:grpSpPr>
      <p:pic>
        <p:nvPicPr>
          <p:cNvPr id="146" name="Graphic 145">
            <a:extLst>
              <a:ext uri="{FF2B5EF4-FFF2-40B4-BE49-F238E27FC236}">
                <a16:creationId xmlns:a16="http://schemas.microsoft.com/office/drawing/2014/main" id="{0BA6C29F-1EC0-F449-9240-F2836B26937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837204" y="810930"/>
            <a:ext cx="9306370" cy="4471395"/>
          </a:xfrm>
          <a:prstGeom prst="rect">
            <a:avLst/>
          </a:prstGeom>
        </p:spPr>
      </p:pic>
      <p:sp>
        <p:nvSpPr>
          <p:cNvPr id="39" name="Titre 1">
            <a:extLst>
              <a:ext uri="{FF2B5EF4-FFF2-40B4-BE49-F238E27FC236}">
                <a16:creationId xmlns:a16="http://schemas.microsoft.com/office/drawing/2014/main" id="{F09C896A-B4EB-0F4C-96F4-8F31B99B4C0A}"/>
              </a:ext>
            </a:extLst>
          </p:cNvPr>
          <p:cNvSpPr txBox="1">
            <a:spLocks/>
          </p:cNvSpPr>
          <p:nvPr userDrawn="1"/>
        </p:nvSpPr>
        <p:spPr>
          <a:xfrm>
            <a:off x="323528" y="3978378"/>
            <a:ext cx="4536504" cy="709423"/>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1" noProof="0" dirty="0">
                <a:solidFill>
                  <a:srgbClr val="C6573B"/>
                </a:solidFill>
                <a:latin typeface="Arial" panose="020B0604020202020204" pitchFamily="34" charset="0"/>
                <a:ea typeface="Calibri" charset="0"/>
                <a:cs typeface="Arial" panose="020B0604020202020204" pitchFamily="34" charset="0"/>
              </a:rPr>
              <a:t>Dr. Antoine Lacombe </a:t>
            </a:r>
            <a:r>
              <a:rPr lang="en-GB" sz="1100" b="1" noProof="0" dirty="0">
                <a:solidFill>
                  <a:srgbClr val="C6573B"/>
                </a:solidFill>
                <a:latin typeface="Arial" panose="020B0604020202020204" pitchFamily="34" charset="0"/>
                <a:ea typeface="Calibri" charset="0"/>
                <a:cs typeface="Arial" panose="020B0604020202020204" pitchFamily="34" charset="0"/>
              </a:rPr>
              <a:t>Pharm D, MBA</a:t>
            </a:r>
            <a:endParaRPr kumimoji="0" lang="en-GB" sz="1100" b="0" i="0" u="sng" strike="noStrike" kern="1200" cap="none" spc="0" normalizeH="0" baseline="0" noProof="0" dirty="0">
              <a:ln>
                <a:noFill/>
              </a:ln>
              <a:solidFill>
                <a:srgbClr val="C6573B"/>
              </a:solidFill>
              <a:effectLst/>
              <a:uLnTx/>
              <a:uFillTx/>
              <a:latin typeface="Arial" panose="020B0604020202020204" pitchFamily="34" charset="0"/>
              <a:ea typeface="Calibri" charset="0"/>
              <a:cs typeface="Arial" panose="020B0604020202020204" pitchFamily="34" charset="0"/>
            </a:endParaRPr>
          </a:p>
        </p:txBody>
      </p:sp>
      <p:sp>
        <p:nvSpPr>
          <p:cNvPr id="40" name="Titre 1">
            <a:extLst>
              <a:ext uri="{FF2B5EF4-FFF2-40B4-BE49-F238E27FC236}">
                <a16:creationId xmlns:a16="http://schemas.microsoft.com/office/drawing/2014/main" id="{A8E7D5AF-6FD1-7040-B008-F83A2A24EA4D}"/>
              </a:ext>
            </a:extLst>
          </p:cNvPr>
          <p:cNvSpPr txBox="1">
            <a:spLocks/>
          </p:cNvSpPr>
          <p:nvPr userDrawn="1"/>
        </p:nvSpPr>
        <p:spPr>
          <a:xfrm>
            <a:off x="787828" y="4475570"/>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+41 79 529 42 79</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sp>
        <p:nvSpPr>
          <p:cNvPr id="41" name="Titre 1">
            <a:extLst>
              <a:ext uri="{FF2B5EF4-FFF2-40B4-BE49-F238E27FC236}">
                <a16:creationId xmlns:a16="http://schemas.microsoft.com/office/drawing/2014/main" id="{73745878-0F7C-304D-845D-4B21028F25EB}"/>
              </a:ext>
            </a:extLst>
          </p:cNvPr>
          <p:cNvSpPr txBox="1">
            <a:spLocks/>
          </p:cNvSpPr>
          <p:nvPr userDrawn="1"/>
        </p:nvSpPr>
        <p:spPr>
          <a:xfrm>
            <a:off x="348739" y="1556792"/>
            <a:ext cx="4797678" cy="1030504"/>
          </a:xfrm>
          <a:prstGeom prst="rect">
            <a:avLst/>
          </a:prstGeom>
        </p:spPr>
        <p:txBody>
          <a:bodyPr vert="horz" lIns="91440" tIns="45720" rIns="91440" bIns="45720" rtlCol="0" anchor="t">
            <a:normAutofit fontScale="92500" lnSpcReduction="10000"/>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COR2ED</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Bodenackerstrasse 17</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4103 Bottmingen </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SWITZERLAND</a:t>
            </a:r>
          </a:p>
        </p:txBody>
      </p:sp>
      <p:sp>
        <p:nvSpPr>
          <p:cNvPr id="44" name="Titre 1">
            <a:extLst>
              <a:ext uri="{FF2B5EF4-FFF2-40B4-BE49-F238E27FC236}">
                <a16:creationId xmlns:a16="http://schemas.microsoft.com/office/drawing/2014/main" id="{F7C54033-9E09-284F-8683-746A9AA872EC}"/>
              </a:ext>
            </a:extLst>
          </p:cNvPr>
          <p:cNvSpPr txBox="1">
            <a:spLocks/>
          </p:cNvSpPr>
          <p:nvPr userDrawn="1"/>
        </p:nvSpPr>
        <p:spPr>
          <a:xfrm>
            <a:off x="323528" y="2628273"/>
            <a:ext cx="4536504" cy="709423"/>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1" noProof="0" dirty="0">
                <a:solidFill>
                  <a:srgbClr val="C6573B"/>
                </a:solidFill>
                <a:latin typeface="Arial" panose="020B0604020202020204" pitchFamily="34" charset="0"/>
                <a:ea typeface="Calibri" charset="0"/>
                <a:cs typeface="Arial" panose="020B0604020202020204" pitchFamily="34" charset="0"/>
              </a:rPr>
              <a:t>Dr. Froukje Sosef </a:t>
            </a:r>
            <a:r>
              <a:rPr lang="en-GB" sz="1100" b="1" noProof="0" dirty="0">
                <a:solidFill>
                  <a:srgbClr val="C6573B"/>
                </a:solidFill>
                <a:latin typeface="Arial" panose="020B0604020202020204" pitchFamily="34" charset="0"/>
                <a:ea typeface="Calibri" charset="0"/>
                <a:cs typeface="Arial" panose="020B0604020202020204" pitchFamily="34" charset="0"/>
              </a:rPr>
              <a:t>MD</a:t>
            </a:r>
            <a:endParaRPr kumimoji="0" lang="en-GB" sz="1100" b="0" i="0" u="sng" strike="noStrike" kern="1200" cap="none" spc="0" normalizeH="0" baseline="0" noProof="0" dirty="0">
              <a:ln>
                <a:noFill/>
              </a:ln>
              <a:solidFill>
                <a:srgbClr val="C6573B"/>
              </a:solidFill>
              <a:effectLst/>
              <a:uLnTx/>
              <a:uFillTx/>
              <a:latin typeface="Arial" panose="020B0604020202020204" pitchFamily="34" charset="0"/>
              <a:ea typeface="Calibri" charset="0"/>
              <a:cs typeface="Arial" panose="020B0604020202020204" pitchFamily="34" charset="0"/>
            </a:endParaRPr>
          </a:p>
        </p:txBody>
      </p:sp>
      <p:sp>
        <p:nvSpPr>
          <p:cNvPr id="45" name="Titre 1">
            <a:extLst>
              <a:ext uri="{FF2B5EF4-FFF2-40B4-BE49-F238E27FC236}">
                <a16:creationId xmlns:a16="http://schemas.microsoft.com/office/drawing/2014/main" id="{84FD7633-899B-3848-83B9-1E3BDDF4FDEE}"/>
              </a:ext>
            </a:extLst>
          </p:cNvPr>
          <p:cNvSpPr txBox="1">
            <a:spLocks/>
          </p:cNvSpPr>
          <p:nvPr userDrawn="1"/>
        </p:nvSpPr>
        <p:spPr>
          <a:xfrm>
            <a:off x="787828" y="3114282"/>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+31 6 2324 3636</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grpSp>
        <p:nvGrpSpPr>
          <p:cNvPr id="46" name="Group 45">
            <a:extLst>
              <a:ext uri="{FF2B5EF4-FFF2-40B4-BE49-F238E27FC236}">
                <a16:creationId xmlns:a16="http://schemas.microsoft.com/office/drawing/2014/main" id="{D79F12A3-F14C-5840-B136-EC73E318C109}"/>
              </a:ext>
            </a:extLst>
          </p:cNvPr>
          <p:cNvGrpSpPr/>
          <p:nvPr userDrawn="1"/>
        </p:nvGrpSpPr>
        <p:grpSpPr>
          <a:xfrm>
            <a:off x="418902" y="3063588"/>
            <a:ext cx="356400" cy="356400"/>
            <a:chOff x="761970" y="3386221"/>
            <a:chExt cx="356400" cy="356400"/>
          </a:xfrm>
        </p:grpSpPr>
        <p:sp>
          <p:nvSpPr>
            <p:cNvPr id="47" name="Oval 46">
              <a:extLst>
                <a:ext uri="{FF2B5EF4-FFF2-40B4-BE49-F238E27FC236}">
                  <a16:creationId xmlns:a16="http://schemas.microsoft.com/office/drawing/2014/main" id="{FE4F17C8-19D7-C040-A304-FDDCE818C189}"/>
                </a:ext>
              </a:extLst>
            </p:cNvPr>
            <p:cNvSpPr/>
            <p:nvPr userDrawn="1"/>
          </p:nvSpPr>
          <p:spPr>
            <a:xfrm>
              <a:off x="761970" y="3386221"/>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pic>
          <p:nvPicPr>
            <p:cNvPr id="48" name="Graphic 47" descr="Speaker Phone">
              <a:extLst>
                <a:ext uri="{FF2B5EF4-FFF2-40B4-BE49-F238E27FC236}">
                  <a16:creationId xmlns:a16="http://schemas.microsoft.com/office/drawing/2014/main" id="{751B5200-FBC9-5C4E-8A34-90C2075D5CC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83725" y="3406712"/>
              <a:ext cx="310320" cy="310320"/>
            </a:xfrm>
            <a:prstGeom prst="rect">
              <a:avLst/>
            </a:prstGeom>
          </p:spPr>
        </p:pic>
      </p:grpSp>
      <p:sp>
        <p:nvSpPr>
          <p:cNvPr id="49" name="Oval 48">
            <a:extLst>
              <a:ext uri="{FF2B5EF4-FFF2-40B4-BE49-F238E27FC236}">
                <a16:creationId xmlns:a16="http://schemas.microsoft.com/office/drawing/2014/main" id="{FE71A723-9BA9-F044-A53D-ADF05AFC5AA2}"/>
              </a:ext>
            </a:extLst>
          </p:cNvPr>
          <p:cNvSpPr/>
          <p:nvPr userDrawn="1"/>
        </p:nvSpPr>
        <p:spPr>
          <a:xfrm>
            <a:off x="417732" y="3496009"/>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pic>
        <p:nvPicPr>
          <p:cNvPr id="50" name="Graphic 49" descr="Envelope">
            <a:extLst>
              <a:ext uri="{FF2B5EF4-FFF2-40B4-BE49-F238E27FC236}">
                <a16:creationId xmlns:a16="http://schemas.microsoft.com/office/drawing/2014/main" id="{F8C200D7-7974-0049-910F-515EB075DEE9}"/>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75066" y="3552712"/>
            <a:ext cx="239704" cy="239704"/>
          </a:xfrm>
          <a:prstGeom prst="rect">
            <a:avLst/>
          </a:prstGeom>
        </p:spPr>
      </p:pic>
      <p:grpSp>
        <p:nvGrpSpPr>
          <p:cNvPr id="51" name="Group 50">
            <a:extLst>
              <a:ext uri="{FF2B5EF4-FFF2-40B4-BE49-F238E27FC236}">
                <a16:creationId xmlns:a16="http://schemas.microsoft.com/office/drawing/2014/main" id="{3A2C2405-5B2D-6F40-8BBF-34FEF76A5D69}"/>
              </a:ext>
            </a:extLst>
          </p:cNvPr>
          <p:cNvGrpSpPr/>
          <p:nvPr userDrawn="1"/>
        </p:nvGrpSpPr>
        <p:grpSpPr>
          <a:xfrm>
            <a:off x="423995" y="4414481"/>
            <a:ext cx="356400" cy="356400"/>
            <a:chOff x="761970" y="3386221"/>
            <a:chExt cx="356400" cy="356400"/>
          </a:xfrm>
        </p:grpSpPr>
        <p:sp>
          <p:nvSpPr>
            <p:cNvPr id="52" name="Oval 51">
              <a:extLst>
                <a:ext uri="{FF2B5EF4-FFF2-40B4-BE49-F238E27FC236}">
                  <a16:creationId xmlns:a16="http://schemas.microsoft.com/office/drawing/2014/main" id="{D89D4FEE-DF12-7C4D-B567-B229BFAFD4AE}"/>
                </a:ext>
              </a:extLst>
            </p:cNvPr>
            <p:cNvSpPr/>
            <p:nvPr userDrawn="1"/>
          </p:nvSpPr>
          <p:spPr>
            <a:xfrm>
              <a:off x="761970" y="3386221"/>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pic>
          <p:nvPicPr>
            <p:cNvPr id="53" name="Graphic 52" descr="Speaker Phone">
              <a:extLst>
                <a:ext uri="{FF2B5EF4-FFF2-40B4-BE49-F238E27FC236}">
                  <a16:creationId xmlns:a16="http://schemas.microsoft.com/office/drawing/2014/main" id="{650C6CBF-1D07-FD40-84AC-64417780DC1D}"/>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83725" y="3406712"/>
              <a:ext cx="310320" cy="310320"/>
            </a:xfrm>
            <a:prstGeom prst="rect">
              <a:avLst/>
            </a:prstGeom>
          </p:spPr>
        </p:pic>
      </p:grpSp>
      <p:sp>
        <p:nvSpPr>
          <p:cNvPr id="54" name="Oval 53">
            <a:extLst>
              <a:ext uri="{FF2B5EF4-FFF2-40B4-BE49-F238E27FC236}">
                <a16:creationId xmlns:a16="http://schemas.microsoft.com/office/drawing/2014/main" id="{64B298E5-A30A-CC47-9E10-2137C71F83BA}"/>
              </a:ext>
            </a:extLst>
          </p:cNvPr>
          <p:cNvSpPr/>
          <p:nvPr userDrawn="1"/>
        </p:nvSpPr>
        <p:spPr>
          <a:xfrm>
            <a:off x="422825" y="4846902"/>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pic>
        <p:nvPicPr>
          <p:cNvPr id="55" name="Graphic 54" descr="Envelope">
            <a:extLst>
              <a:ext uri="{FF2B5EF4-FFF2-40B4-BE49-F238E27FC236}">
                <a16:creationId xmlns:a16="http://schemas.microsoft.com/office/drawing/2014/main" id="{DBF0C6DA-DD89-E246-9F87-ECB01B87D414}"/>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82343" y="4902641"/>
            <a:ext cx="239704" cy="239704"/>
          </a:xfrm>
          <a:prstGeom prst="rect">
            <a:avLst/>
          </a:prstGeom>
        </p:spPr>
      </p:pic>
      <p:sp>
        <p:nvSpPr>
          <p:cNvPr id="57" name="Titre 1">
            <a:extLst>
              <a:ext uri="{FF2B5EF4-FFF2-40B4-BE49-F238E27FC236}">
                <a16:creationId xmlns:a16="http://schemas.microsoft.com/office/drawing/2014/main" id="{C72A4E22-E601-2041-8DFB-7B91BDD401EB}"/>
              </a:ext>
            </a:extLst>
          </p:cNvPr>
          <p:cNvSpPr txBox="1">
            <a:spLocks/>
          </p:cNvSpPr>
          <p:nvPr userDrawn="1"/>
        </p:nvSpPr>
        <p:spPr>
          <a:xfrm>
            <a:off x="787828" y="3557513"/>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froukje.sosef@cor2ed.com</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pic>
        <p:nvPicPr>
          <p:cNvPr id="3" name="Picture 2">
            <a:extLst>
              <a:ext uri="{FF2B5EF4-FFF2-40B4-BE49-F238E27FC236}">
                <a16:creationId xmlns:a16="http://schemas.microsoft.com/office/drawing/2014/main" id="{D3F2175B-6FCA-AB4B-BB07-12AFD9A7158E}"/>
              </a:ext>
            </a:extLst>
          </p:cNvPr>
          <p:cNvPicPr>
            <a:picLocks noChangeAspect="1"/>
          </p:cNvPicPr>
          <p:nvPr userDrawn="1"/>
        </p:nvPicPr>
        <p:blipFill>
          <a:blip r:embed="rId8"/>
          <a:stretch>
            <a:fillRect/>
          </a:stretch>
        </p:blipFill>
        <p:spPr>
          <a:xfrm>
            <a:off x="429164" y="951062"/>
            <a:ext cx="1914541" cy="509238"/>
          </a:xfrm>
          <a:prstGeom prst="rect">
            <a:avLst/>
          </a:prstGeom>
        </p:spPr>
      </p:pic>
      <p:sp>
        <p:nvSpPr>
          <p:cNvPr id="23" name="Titre 1">
            <a:extLst>
              <a:ext uri="{FF2B5EF4-FFF2-40B4-BE49-F238E27FC236}">
                <a16:creationId xmlns:a16="http://schemas.microsoft.com/office/drawing/2014/main" id="{C320DC0B-ABBC-0A49-B4AE-127E4E3B626C}"/>
              </a:ext>
            </a:extLst>
          </p:cNvPr>
          <p:cNvSpPr txBox="1">
            <a:spLocks/>
          </p:cNvSpPr>
          <p:nvPr userDrawn="1"/>
        </p:nvSpPr>
        <p:spPr>
          <a:xfrm>
            <a:off x="5087888" y="6404238"/>
            <a:ext cx="6959903" cy="453762"/>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r>
              <a:rPr lang="en-GB" sz="1600" b="1" spc="-30" baseline="0" noProof="0" dirty="0">
                <a:solidFill>
                  <a:schemeClr val="accent1"/>
                </a:solidFill>
                <a:latin typeface="Arial" panose="020B0604020202020204" pitchFamily="34" charset="0"/>
                <a:ea typeface="Calibri" charset="0"/>
                <a:cs typeface="Arial" panose="020B0604020202020204" pitchFamily="34" charset="0"/>
              </a:rPr>
              <a:t>Heading to the heart of Independent Medical Education since 2012</a:t>
            </a:r>
            <a:endParaRPr kumimoji="0" lang="en-GB" sz="1600" b="1" i="0" u="sng" strike="noStrike" kern="1200" cap="none" spc="-30" normalizeH="0" baseline="0" noProof="0" dirty="0">
              <a:ln>
                <a:noFill/>
              </a:ln>
              <a:solidFill>
                <a:schemeClr val="accent1"/>
              </a:solidFill>
              <a:effectLst/>
              <a:uLnTx/>
              <a:uFillTx/>
              <a:latin typeface="Arial" panose="020B0604020202020204" pitchFamily="34" charset="0"/>
              <a:ea typeface="Calibri" charset="0"/>
              <a:cs typeface="Arial" panose="020B0604020202020204" pitchFamily="34" charset="0"/>
            </a:endParaRPr>
          </a:p>
        </p:txBody>
      </p:sp>
      <p:pic>
        <p:nvPicPr>
          <p:cNvPr id="22" name="Picture 21">
            <a:extLst>
              <a:ext uri="{FF2B5EF4-FFF2-40B4-BE49-F238E27FC236}">
                <a16:creationId xmlns:a16="http://schemas.microsoft.com/office/drawing/2014/main" id="{2F79982A-8AC7-B74E-9EA1-C749F4937718}"/>
              </a:ext>
            </a:extLst>
          </p:cNvPr>
          <p:cNvPicPr>
            <a:picLocks noChangeAspect="1"/>
          </p:cNvPicPr>
          <p:nvPr userDrawn="1"/>
        </p:nvPicPr>
        <p:blipFill rotWithShape="1">
          <a:blip r:embed="rId9"/>
          <a:srcRect r="65695"/>
          <a:stretch/>
        </p:blipFill>
        <p:spPr>
          <a:xfrm>
            <a:off x="300854" y="1562275"/>
            <a:ext cx="3012116" cy="3756787"/>
          </a:xfrm>
          <a:prstGeom prst="rect">
            <a:avLst/>
          </a:prstGeom>
        </p:spPr>
      </p:pic>
      <p:sp>
        <p:nvSpPr>
          <p:cNvPr id="24" name="TextBox 23">
            <a:hlinkClick r:id="rId10"/>
            <a:extLst>
              <a:ext uri="{FF2B5EF4-FFF2-40B4-BE49-F238E27FC236}">
                <a16:creationId xmlns:a16="http://schemas.microsoft.com/office/drawing/2014/main" id="{427872BE-4EBB-BA49-A46A-FC3A5E900913}"/>
              </a:ext>
            </a:extLst>
          </p:cNvPr>
          <p:cNvSpPr txBox="1"/>
          <p:nvPr userDrawn="1"/>
        </p:nvSpPr>
        <p:spPr>
          <a:xfrm>
            <a:off x="787050" y="5497848"/>
            <a:ext cx="3589316" cy="424732"/>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Connect on</a:t>
            </a:r>
          </a:p>
          <a:p>
            <a:pPr>
              <a:lnSpc>
                <a:spcPct val="90000"/>
              </a:lnSpc>
            </a:pPr>
            <a:r>
              <a:rPr lang="en-GB" sz="1400" dirty="0">
                <a:solidFill>
                  <a:schemeClr val="tx2"/>
                </a:solidFill>
                <a:latin typeface="Arial" panose="020B0604020202020204" pitchFamily="34" charset="0"/>
                <a:ea typeface="Aileron" charset="0"/>
                <a:cs typeface="Arial" panose="020B0604020202020204" pitchFamily="34" charset="0"/>
              </a:rPr>
              <a:t>LinkedIn </a:t>
            </a:r>
            <a:r>
              <a:rPr lang="en-GB" sz="1400" dirty="0">
                <a:solidFill>
                  <a:schemeClr val="tx2"/>
                </a:solidFill>
                <a:latin typeface="Arial" panose="020B0604020202020204" pitchFamily="34" charset="0"/>
                <a:ea typeface="Aileron" charset="0"/>
                <a:cs typeface="Arial" panose="020B0604020202020204" pitchFamily="34" charset="0"/>
                <a:hlinkClick r:id="rId10"/>
              </a:rPr>
              <a:t>@LUNG CONNECT</a:t>
            </a:r>
            <a:endParaRPr lang="en-GB" sz="1400" dirty="0">
              <a:solidFill>
                <a:schemeClr val="tx2"/>
              </a:solidFill>
              <a:latin typeface="Arial" panose="020B0604020202020204" pitchFamily="34" charset="0"/>
              <a:ea typeface="Aileron" charset="0"/>
              <a:cs typeface="Arial" panose="020B0604020202020204" pitchFamily="34" charset="0"/>
            </a:endParaRPr>
          </a:p>
        </p:txBody>
      </p:sp>
      <p:sp>
        <p:nvSpPr>
          <p:cNvPr id="25" name="TextBox 24">
            <a:extLst>
              <a:ext uri="{FF2B5EF4-FFF2-40B4-BE49-F238E27FC236}">
                <a16:creationId xmlns:a16="http://schemas.microsoft.com/office/drawing/2014/main" id="{EA444874-C0B0-C74D-BD78-708C15438149}"/>
              </a:ext>
            </a:extLst>
          </p:cNvPr>
          <p:cNvSpPr txBox="1"/>
          <p:nvPr userDrawn="1"/>
        </p:nvSpPr>
        <p:spPr>
          <a:xfrm>
            <a:off x="3912135" y="5497848"/>
            <a:ext cx="1862964" cy="431657"/>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Watch on</a:t>
            </a:r>
          </a:p>
          <a:p>
            <a:pPr>
              <a:lnSpc>
                <a:spcPct val="90000"/>
              </a:lnSpc>
            </a:pPr>
            <a:r>
              <a:rPr lang="en-GB" sz="1400" dirty="0">
                <a:solidFill>
                  <a:schemeClr val="tx2"/>
                </a:solidFill>
                <a:latin typeface="Arial" panose="020B0604020202020204" pitchFamily="34" charset="0"/>
                <a:ea typeface="Aileron" charset="0"/>
                <a:cs typeface="Arial" panose="020B0604020202020204" pitchFamily="34" charset="0"/>
              </a:rPr>
              <a:t>YouTube </a:t>
            </a:r>
            <a:r>
              <a:rPr lang="en-GB" sz="1400" dirty="0">
                <a:solidFill>
                  <a:schemeClr val="tx2"/>
                </a:solidFill>
                <a:latin typeface="Arial" panose="020B0604020202020204" pitchFamily="34" charset="0"/>
                <a:ea typeface="Aileron" charset="0"/>
                <a:cs typeface="Arial" panose="020B0604020202020204" pitchFamily="34" charset="0"/>
                <a:hlinkClick r:id="rId11"/>
              </a:rPr>
              <a:t>@COR2ED</a:t>
            </a:r>
            <a:endParaRPr lang="en-GB" sz="1400" dirty="0">
              <a:solidFill>
                <a:schemeClr val="tx2"/>
              </a:solidFill>
              <a:latin typeface="Arial" panose="020B0604020202020204" pitchFamily="34" charset="0"/>
              <a:ea typeface="Aileron" charset="0"/>
              <a:cs typeface="Arial" panose="020B0604020202020204" pitchFamily="34" charset="0"/>
            </a:endParaRPr>
          </a:p>
        </p:txBody>
      </p:sp>
      <p:sp>
        <p:nvSpPr>
          <p:cNvPr id="26" name="Rounded Rectangle 25">
            <a:extLst>
              <a:ext uri="{FF2B5EF4-FFF2-40B4-BE49-F238E27FC236}">
                <a16:creationId xmlns:a16="http://schemas.microsoft.com/office/drawing/2014/main" id="{A99807B1-5B76-A64B-B52A-94C02C13D7AB}"/>
              </a:ext>
            </a:extLst>
          </p:cNvPr>
          <p:cNvSpPr/>
          <p:nvPr userDrawn="1"/>
        </p:nvSpPr>
        <p:spPr>
          <a:xfrm>
            <a:off x="416331" y="6033094"/>
            <a:ext cx="369911" cy="369769"/>
          </a:xfrm>
          <a:prstGeom prst="roundRect">
            <a:avLst>
              <a:gd name="adj" fmla="val 11151"/>
            </a:avLst>
          </a:prstGeom>
          <a:solidFill>
            <a:srgbClr val="C6573B"/>
          </a:solidFill>
          <a:ln>
            <a:solidFill>
              <a:srgbClr val="C6573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FF8A156A-6630-CA4A-B512-E1F50F476DD1}"/>
              </a:ext>
            </a:extLst>
          </p:cNvPr>
          <p:cNvSpPr txBox="1"/>
          <p:nvPr userDrawn="1"/>
        </p:nvSpPr>
        <p:spPr>
          <a:xfrm>
            <a:off x="805458" y="6013567"/>
            <a:ext cx="1756693" cy="446276"/>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Visit us at</a:t>
            </a:r>
          </a:p>
          <a:p>
            <a:r>
              <a:rPr lang="en-US" sz="1400" dirty="0">
                <a:solidFill>
                  <a:schemeClr val="tx2"/>
                </a:solidFill>
                <a:latin typeface="Arial" panose="020B0604020202020204" pitchFamily="34" charset="0"/>
                <a:cs typeface="Arial" panose="020B0604020202020204" pitchFamily="34" charset="0"/>
                <a:hlinkClick r:id="rId12"/>
              </a:rPr>
              <a:t>https://cor2ed.com/</a:t>
            </a:r>
            <a:endParaRPr lang="en-GB" sz="1400" dirty="0">
              <a:solidFill>
                <a:schemeClr val="tx2"/>
              </a:solidFill>
              <a:latin typeface="Arial" panose="020B0604020202020204" pitchFamily="34" charset="0"/>
              <a:cs typeface="Arial" panose="020B0604020202020204" pitchFamily="34" charset="0"/>
            </a:endParaRPr>
          </a:p>
        </p:txBody>
      </p:sp>
      <p:sp>
        <p:nvSpPr>
          <p:cNvPr id="28" name="Rectangle 27">
            <a:hlinkClick r:id="rId12"/>
            <a:extLst>
              <a:ext uri="{FF2B5EF4-FFF2-40B4-BE49-F238E27FC236}">
                <a16:creationId xmlns:a16="http://schemas.microsoft.com/office/drawing/2014/main" id="{F02AE768-D7AB-A94B-80FA-A6650544CC9B}"/>
              </a:ext>
            </a:extLst>
          </p:cNvPr>
          <p:cNvSpPr/>
          <p:nvPr userDrawn="1"/>
        </p:nvSpPr>
        <p:spPr>
          <a:xfrm>
            <a:off x="391317" y="6016204"/>
            <a:ext cx="2170834"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29" name="Graphic 28" descr="World">
            <a:extLst>
              <a:ext uri="{FF2B5EF4-FFF2-40B4-BE49-F238E27FC236}">
                <a16:creationId xmlns:a16="http://schemas.microsoft.com/office/drawing/2014/main" id="{06F46356-6D1C-1A49-AFB9-876266891BA3}"/>
              </a:ext>
            </a:extLst>
          </p:cNvPr>
          <p:cNvPicPr>
            <a:picLocks noChangeAspect="1"/>
          </p:cNvPicPr>
          <p:nvPr userDrawn="1"/>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447989" y="6070903"/>
            <a:ext cx="306593" cy="306593"/>
          </a:xfrm>
          <a:prstGeom prst="rect">
            <a:avLst/>
          </a:prstGeom>
        </p:spPr>
      </p:pic>
      <p:sp>
        <p:nvSpPr>
          <p:cNvPr id="30" name="TextBox 29">
            <a:extLst>
              <a:ext uri="{FF2B5EF4-FFF2-40B4-BE49-F238E27FC236}">
                <a16:creationId xmlns:a16="http://schemas.microsoft.com/office/drawing/2014/main" id="{65C03111-CAAB-3D43-A9E6-ADA046B67BBD}"/>
              </a:ext>
            </a:extLst>
          </p:cNvPr>
          <p:cNvSpPr txBox="1"/>
          <p:nvPr userDrawn="1"/>
        </p:nvSpPr>
        <p:spPr>
          <a:xfrm>
            <a:off x="3080281" y="6033094"/>
            <a:ext cx="2540998" cy="424732"/>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Follow us on</a:t>
            </a:r>
          </a:p>
          <a:p>
            <a:pPr>
              <a:lnSpc>
                <a:spcPct val="90000"/>
              </a:lnSpc>
            </a:pPr>
            <a:r>
              <a:rPr lang="en-GB" sz="1400" dirty="0">
                <a:solidFill>
                  <a:schemeClr val="tx2"/>
                </a:solidFill>
                <a:latin typeface="Arial" panose="020B0604020202020204" pitchFamily="34" charset="0"/>
                <a:ea typeface="Aileron" charset="0"/>
                <a:cs typeface="Arial" panose="020B0604020202020204" pitchFamily="34" charset="0"/>
              </a:rPr>
              <a:t>X </a:t>
            </a:r>
            <a:r>
              <a:rPr lang="en-GB" sz="1400" u="sng" dirty="0">
                <a:solidFill>
                  <a:schemeClr val="accent1"/>
                </a:solidFill>
                <a:latin typeface="Arial" panose="020B0604020202020204" pitchFamily="34" charset="0"/>
                <a:ea typeface="Aileron" charset="0"/>
                <a:cs typeface="Arial" panose="020B0604020202020204" pitchFamily="34" charset="0"/>
                <a:hlinkClick r:id="rId15"/>
              </a:rPr>
              <a:t>@LungConnect</a:t>
            </a:r>
            <a:endParaRPr lang="en-GB" sz="1400" u="sng" dirty="0">
              <a:solidFill>
                <a:schemeClr val="accent1"/>
              </a:solidFill>
              <a:latin typeface="Arial" panose="020B0604020202020204" pitchFamily="34" charset="0"/>
              <a:ea typeface="Aileron" charset="0"/>
              <a:cs typeface="Arial" panose="020B0604020202020204" pitchFamily="34" charset="0"/>
            </a:endParaRPr>
          </a:p>
        </p:txBody>
      </p:sp>
      <p:sp>
        <p:nvSpPr>
          <p:cNvPr id="31" name="Rectangle 30">
            <a:hlinkClick r:id="rId16"/>
            <a:extLst>
              <a:ext uri="{FF2B5EF4-FFF2-40B4-BE49-F238E27FC236}">
                <a16:creationId xmlns:a16="http://schemas.microsoft.com/office/drawing/2014/main" id="{9A0346C0-EC87-3C4C-A17B-08C8B6C59587}"/>
              </a:ext>
            </a:extLst>
          </p:cNvPr>
          <p:cNvSpPr/>
          <p:nvPr userDrawn="1"/>
        </p:nvSpPr>
        <p:spPr>
          <a:xfrm>
            <a:off x="2534497" y="6019602"/>
            <a:ext cx="2773130"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33" name="Graphic 32" descr="Marker with solid fill">
            <a:extLst>
              <a:ext uri="{FF2B5EF4-FFF2-40B4-BE49-F238E27FC236}">
                <a16:creationId xmlns:a16="http://schemas.microsoft.com/office/drawing/2014/main" id="{53807611-342D-8C4A-A14C-80E0271B4401}"/>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3389006" y="1949574"/>
            <a:ext cx="313184" cy="313184"/>
          </a:xfrm>
          <a:prstGeom prst="rect">
            <a:avLst/>
          </a:prstGeom>
        </p:spPr>
      </p:pic>
      <p:pic>
        <p:nvPicPr>
          <p:cNvPr id="34" name="Graphic 33" descr="Marker with solid fill">
            <a:extLst>
              <a:ext uri="{FF2B5EF4-FFF2-40B4-BE49-F238E27FC236}">
                <a16:creationId xmlns:a16="http://schemas.microsoft.com/office/drawing/2014/main" id="{6FBCB460-E274-5A4F-BEBD-A1EDEA7DDE7B}"/>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4149789" y="2084249"/>
            <a:ext cx="313184" cy="313184"/>
          </a:xfrm>
          <a:prstGeom prst="rect">
            <a:avLst/>
          </a:prstGeom>
        </p:spPr>
      </p:pic>
      <p:pic>
        <p:nvPicPr>
          <p:cNvPr id="35" name="Graphic 34" descr="Marker with solid fill">
            <a:extLst>
              <a:ext uri="{FF2B5EF4-FFF2-40B4-BE49-F238E27FC236}">
                <a16:creationId xmlns:a16="http://schemas.microsoft.com/office/drawing/2014/main" id="{BE7BD657-C4E9-D14E-9C9B-7066503C4FAE}"/>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4787336" y="1753300"/>
            <a:ext cx="313184" cy="313184"/>
          </a:xfrm>
          <a:prstGeom prst="rect">
            <a:avLst/>
          </a:prstGeom>
        </p:spPr>
      </p:pic>
      <p:pic>
        <p:nvPicPr>
          <p:cNvPr id="36" name="Graphic 35" descr="Marker with solid fill">
            <a:extLst>
              <a:ext uri="{FF2B5EF4-FFF2-40B4-BE49-F238E27FC236}">
                <a16:creationId xmlns:a16="http://schemas.microsoft.com/office/drawing/2014/main" id="{BDEFE239-A452-7F45-96CC-738EA07C4E25}"/>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6900460" y="1561745"/>
            <a:ext cx="313184" cy="313184"/>
          </a:xfrm>
          <a:prstGeom prst="rect">
            <a:avLst/>
          </a:prstGeom>
        </p:spPr>
      </p:pic>
      <p:pic>
        <p:nvPicPr>
          <p:cNvPr id="37" name="Graphic 36" descr="Marker with solid fill">
            <a:extLst>
              <a:ext uri="{FF2B5EF4-FFF2-40B4-BE49-F238E27FC236}">
                <a16:creationId xmlns:a16="http://schemas.microsoft.com/office/drawing/2014/main" id="{70D4C4DD-9DED-FD4E-9EC5-1439CD310DD2}"/>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6665606" y="1405153"/>
            <a:ext cx="313184" cy="313184"/>
          </a:xfrm>
          <a:prstGeom prst="rect">
            <a:avLst/>
          </a:prstGeom>
        </p:spPr>
      </p:pic>
      <p:pic>
        <p:nvPicPr>
          <p:cNvPr id="38" name="Graphic 37" descr="Marker with solid fill">
            <a:extLst>
              <a:ext uri="{FF2B5EF4-FFF2-40B4-BE49-F238E27FC236}">
                <a16:creationId xmlns:a16="http://schemas.microsoft.com/office/drawing/2014/main" id="{C70E79C7-0DD0-0649-B7D7-16788D730856}"/>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6688933" y="1753300"/>
            <a:ext cx="313184" cy="313184"/>
          </a:xfrm>
          <a:prstGeom prst="rect">
            <a:avLst/>
          </a:prstGeom>
        </p:spPr>
      </p:pic>
      <p:pic>
        <p:nvPicPr>
          <p:cNvPr id="42" name="Graphic 41" descr="Marker with solid fill">
            <a:extLst>
              <a:ext uri="{FF2B5EF4-FFF2-40B4-BE49-F238E27FC236}">
                <a16:creationId xmlns:a16="http://schemas.microsoft.com/office/drawing/2014/main" id="{5F338712-0256-3043-9E4D-B5213DEBD345}"/>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6535322" y="1877944"/>
            <a:ext cx="313184" cy="313184"/>
          </a:xfrm>
          <a:prstGeom prst="rect">
            <a:avLst/>
          </a:prstGeom>
        </p:spPr>
      </p:pic>
      <p:pic>
        <p:nvPicPr>
          <p:cNvPr id="43" name="Graphic 42" descr="Marker with solid fill">
            <a:extLst>
              <a:ext uri="{FF2B5EF4-FFF2-40B4-BE49-F238E27FC236}">
                <a16:creationId xmlns:a16="http://schemas.microsoft.com/office/drawing/2014/main" id="{4C8C9780-47C8-6444-9F3C-9763F8B6A4BA}"/>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4662927" y="1796720"/>
            <a:ext cx="313184" cy="313184"/>
          </a:xfrm>
          <a:prstGeom prst="rect">
            <a:avLst/>
          </a:prstGeom>
        </p:spPr>
      </p:pic>
      <p:pic>
        <p:nvPicPr>
          <p:cNvPr id="58" name="Graphic 57" descr="Marker with solid fill">
            <a:extLst>
              <a:ext uri="{FF2B5EF4-FFF2-40B4-BE49-F238E27FC236}">
                <a16:creationId xmlns:a16="http://schemas.microsoft.com/office/drawing/2014/main" id="{5A7CCE59-0164-7446-8E77-FB9851A146F1}"/>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7010495" y="1154147"/>
            <a:ext cx="313184" cy="313184"/>
          </a:xfrm>
          <a:prstGeom prst="rect">
            <a:avLst/>
          </a:prstGeom>
        </p:spPr>
      </p:pic>
      <p:pic>
        <p:nvPicPr>
          <p:cNvPr id="59" name="Graphic 58" descr="Marker with solid fill">
            <a:extLst>
              <a:ext uri="{FF2B5EF4-FFF2-40B4-BE49-F238E27FC236}">
                <a16:creationId xmlns:a16="http://schemas.microsoft.com/office/drawing/2014/main" id="{CFF3714E-FE18-FC41-A7DE-211879EBE7BF}"/>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10275599" y="1962644"/>
            <a:ext cx="313184" cy="313184"/>
          </a:xfrm>
          <a:prstGeom prst="rect">
            <a:avLst/>
          </a:prstGeom>
        </p:spPr>
      </p:pic>
      <p:pic>
        <p:nvPicPr>
          <p:cNvPr id="60" name="Graphic 59" descr="Marker with solid fill">
            <a:extLst>
              <a:ext uri="{FF2B5EF4-FFF2-40B4-BE49-F238E27FC236}">
                <a16:creationId xmlns:a16="http://schemas.microsoft.com/office/drawing/2014/main" id="{EFAC734C-8D96-0F4A-ACC0-45B8EFDEE938}"/>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7147911" y="1824071"/>
            <a:ext cx="313184" cy="313184"/>
          </a:xfrm>
          <a:prstGeom prst="rect">
            <a:avLst/>
          </a:prstGeom>
        </p:spPr>
      </p:pic>
      <p:pic>
        <p:nvPicPr>
          <p:cNvPr id="61" name="Graphic 60" descr="Marker with solid fill">
            <a:extLst>
              <a:ext uri="{FF2B5EF4-FFF2-40B4-BE49-F238E27FC236}">
                <a16:creationId xmlns:a16="http://schemas.microsoft.com/office/drawing/2014/main" id="{DCC46285-97AF-2C41-A4D0-0F4EBC8FFEE6}"/>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9723932" y="3054706"/>
            <a:ext cx="313184" cy="313184"/>
          </a:xfrm>
          <a:prstGeom prst="rect">
            <a:avLst/>
          </a:prstGeom>
        </p:spPr>
      </p:pic>
      <p:sp>
        <p:nvSpPr>
          <p:cNvPr id="64" name="TextBox 63">
            <a:extLst>
              <a:ext uri="{FF2B5EF4-FFF2-40B4-BE49-F238E27FC236}">
                <a16:creationId xmlns:a16="http://schemas.microsoft.com/office/drawing/2014/main" id="{5D6AD5DF-CDEC-4D4F-96AF-0D0CB3B81506}"/>
              </a:ext>
            </a:extLst>
          </p:cNvPr>
          <p:cNvSpPr txBox="1"/>
          <p:nvPr userDrawn="1"/>
        </p:nvSpPr>
        <p:spPr>
          <a:xfrm>
            <a:off x="6373697" y="5495567"/>
            <a:ext cx="1388522" cy="446276"/>
          </a:xfrm>
          <a:prstGeom prst="rect">
            <a:avLst/>
          </a:prstGeom>
          <a:noFill/>
        </p:spPr>
        <p:txBody>
          <a:bodyPr wrap="none" rtlCol="0">
            <a:spAutoFit/>
          </a:bodyPr>
          <a:lstStyle/>
          <a:p>
            <a:r>
              <a:rPr lang="en-GB" sz="1100" b="1" dirty="0">
                <a:solidFill>
                  <a:schemeClr val="tx2"/>
                </a:solidFill>
                <a:latin typeface="Arial" panose="020B0604020202020204" pitchFamily="34" charset="0"/>
                <a:ea typeface="Aileron" charset="0"/>
                <a:cs typeface="Arial" panose="020B0604020202020204" pitchFamily="34" charset="0"/>
              </a:rPr>
              <a:t>Email</a:t>
            </a:r>
          </a:p>
          <a:p>
            <a:r>
              <a:rPr lang="en-GB" sz="1200" dirty="0">
                <a:solidFill>
                  <a:schemeClr val="accent1"/>
                </a:solidFill>
                <a:latin typeface="Arial" panose="020B0604020202020204" pitchFamily="34" charset="0"/>
                <a:ea typeface="Aileron" charset="0"/>
                <a:cs typeface="Arial" panose="020B0604020202020204" pitchFamily="34" charset="0"/>
                <a:hlinkClick r:id="rId19"/>
              </a:rPr>
              <a:t>info@cor2ed</a:t>
            </a:r>
            <a:r>
              <a:rPr lang="en-GB" sz="1200" u="sng" dirty="0">
                <a:solidFill>
                  <a:schemeClr val="accent1"/>
                </a:solidFill>
                <a:latin typeface="Arial" panose="020B0604020202020204" pitchFamily="34" charset="0"/>
                <a:ea typeface="Aileron" charset="0"/>
                <a:cs typeface="Arial" panose="020B0604020202020204" pitchFamily="34" charset="0"/>
                <a:hlinkClick r:id="rId19"/>
              </a:rPr>
              <a:t>.com</a:t>
            </a:r>
            <a:endParaRPr lang="en-GB" sz="1200" u="sng" dirty="0">
              <a:solidFill>
                <a:schemeClr val="accent1"/>
              </a:solidFill>
              <a:latin typeface="Arial" panose="020B0604020202020204" pitchFamily="34" charset="0"/>
              <a:ea typeface="Aileron" charset="0"/>
              <a:cs typeface="Arial" panose="020B0604020202020204" pitchFamily="34" charset="0"/>
            </a:endParaRPr>
          </a:p>
        </p:txBody>
      </p:sp>
      <p:pic>
        <p:nvPicPr>
          <p:cNvPr id="66" name="Graphic 65">
            <a:extLst>
              <a:ext uri="{FF2B5EF4-FFF2-40B4-BE49-F238E27FC236}">
                <a16:creationId xmlns:a16="http://schemas.microsoft.com/office/drawing/2014/main" id="{9DA24A0E-A7B5-0F43-9CEB-3AB37F65AB39}"/>
              </a:ext>
            </a:extLst>
          </p:cNvPr>
          <p:cNvPicPr>
            <a:picLocks noChangeAspect="1"/>
          </p:cNvPicPr>
          <p:nvPr userDrawn="1"/>
        </p:nvPicPr>
        <p:blipFill>
          <a:blip r:embed="rId20">
            <a:extLst>
              <a:ext uri="{96DAC541-7B7A-43D3-8B79-37D633B846F1}">
                <asvg:svgBlip xmlns:asvg="http://schemas.microsoft.com/office/drawing/2016/SVG/main" r:embed="rId21"/>
              </a:ext>
            </a:extLst>
          </a:blip>
          <a:stretch>
            <a:fillRect/>
          </a:stretch>
        </p:blipFill>
        <p:spPr>
          <a:xfrm>
            <a:off x="6004142" y="5510213"/>
            <a:ext cx="371377" cy="371377"/>
          </a:xfrm>
          <a:prstGeom prst="rect">
            <a:avLst/>
          </a:prstGeom>
        </p:spPr>
      </p:pic>
      <p:pic>
        <p:nvPicPr>
          <p:cNvPr id="68" name="Graphic 67">
            <a:extLst>
              <a:ext uri="{FF2B5EF4-FFF2-40B4-BE49-F238E27FC236}">
                <a16:creationId xmlns:a16="http://schemas.microsoft.com/office/drawing/2014/main" id="{199899B4-83C2-3F41-8722-47C88C99BFC3}"/>
              </a:ext>
            </a:extLst>
          </p:cNvPr>
          <p:cNvPicPr>
            <a:picLocks noChangeAspect="1"/>
          </p:cNvPicPr>
          <p:nvPr userDrawn="1"/>
        </p:nvPicPr>
        <p:blipFill>
          <a:blip r:embed="rId22">
            <a:extLst>
              <a:ext uri="{96DAC541-7B7A-43D3-8B79-37D633B846F1}">
                <asvg:svgBlip xmlns:asvg="http://schemas.microsoft.com/office/drawing/2016/SVG/main" r:embed="rId23"/>
              </a:ext>
            </a:extLst>
          </a:blip>
          <a:stretch>
            <a:fillRect/>
          </a:stretch>
        </p:blipFill>
        <p:spPr>
          <a:xfrm>
            <a:off x="3563974" y="5510213"/>
            <a:ext cx="373380" cy="373380"/>
          </a:xfrm>
          <a:prstGeom prst="rect">
            <a:avLst/>
          </a:prstGeom>
        </p:spPr>
      </p:pic>
      <p:pic>
        <p:nvPicPr>
          <p:cNvPr id="69" name="Graphic 68">
            <a:extLst>
              <a:ext uri="{FF2B5EF4-FFF2-40B4-BE49-F238E27FC236}">
                <a16:creationId xmlns:a16="http://schemas.microsoft.com/office/drawing/2014/main" id="{21E4A76C-336D-8543-93D3-D9B76F4C2087}"/>
              </a:ext>
            </a:extLst>
          </p:cNvPr>
          <p:cNvPicPr>
            <a:picLocks noChangeAspect="1"/>
          </p:cNvPicPr>
          <p:nvPr userDrawn="1"/>
        </p:nvPicPr>
        <p:blipFill>
          <a:blip r:embed="rId24">
            <a:extLst>
              <a:ext uri="{96DAC541-7B7A-43D3-8B79-37D633B846F1}">
                <asvg:svgBlip xmlns:asvg="http://schemas.microsoft.com/office/drawing/2016/SVG/main" r:embed="rId25"/>
              </a:ext>
            </a:extLst>
          </a:blip>
          <a:stretch>
            <a:fillRect/>
          </a:stretch>
        </p:blipFill>
        <p:spPr>
          <a:xfrm>
            <a:off x="416331" y="5510213"/>
            <a:ext cx="373380" cy="373380"/>
          </a:xfrm>
          <a:prstGeom prst="rect">
            <a:avLst/>
          </a:prstGeom>
        </p:spPr>
      </p:pic>
      <p:pic>
        <p:nvPicPr>
          <p:cNvPr id="71" name="Graphic 70" descr="Marker with solid fill">
            <a:extLst>
              <a:ext uri="{FF2B5EF4-FFF2-40B4-BE49-F238E27FC236}">
                <a16:creationId xmlns:a16="http://schemas.microsoft.com/office/drawing/2014/main" id="{8B0E120F-318A-8F48-A635-416307D2FCC9}"/>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9966693" y="2391159"/>
            <a:ext cx="313184" cy="313184"/>
          </a:xfrm>
          <a:prstGeom prst="rect">
            <a:avLst/>
          </a:prstGeom>
        </p:spPr>
      </p:pic>
      <p:pic>
        <p:nvPicPr>
          <p:cNvPr id="72" name="Graphic 71" descr="Marker with solid fill">
            <a:extLst>
              <a:ext uri="{FF2B5EF4-FFF2-40B4-BE49-F238E27FC236}">
                <a16:creationId xmlns:a16="http://schemas.microsoft.com/office/drawing/2014/main" id="{F77A31C7-37D0-4C4E-8D6D-8858270DD3E0}"/>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9960009" y="1792711"/>
            <a:ext cx="313184" cy="313184"/>
          </a:xfrm>
          <a:prstGeom prst="rect">
            <a:avLst/>
          </a:prstGeom>
        </p:spPr>
      </p:pic>
      <p:pic>
        <p:nvPicPr>
          <p:cNvPr id="73" name="Graphic 72" descr="Marker with solid fill">
            <a:extLst>
              <a:ext uri="{FF2B5EF4-FFF2-40B4-BE49-F238E27FC236}">
                <a16:creationId xmlns:a16="http://schemas.microsoft.com/office/drawing/2014/main" id="{FA88A190-D239-A34C-9D1C-33E408F39979}"/>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10575004" y="1970736"/>
            <a:ext cx="313184" cy="313184"/>
          </a:xfrm>
          <a:prstGeom prst="rect">
            <a:avLst/>
          </a:prstGeom>
        </p:spPr>
      </p:pic>
      <p:pic>
        <p:nvPicPr>
          <p:cNvPr id="74" name="Graphic 73" descr="Marker with solid fill">
            <a:extLst>
              <a:ext uri="{FF2B5EF4-FFF2-40B4-BE49-F238E27FC236}">
                <a16:creationId xmlns:a16="http://schemas.microsoft.com/office/drawing/2014/main" id="{762A8524-C9D8-4044-B5CF-732D93973EBE}"/>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7676647" y="2164582"/>
            <a:ext cx="313184" cy="313184"/>
          </a:xfrm>
          <a:prstGeom prst="rect">
            <a:avLst/>
          </a:prstGeom>
        </p:spPr>
      </p:pic>
      <p:pic>
        <p:nvPicPr>
          <p:cNvPr id="75" name="Graphic 74" descr="Marker with solid fill">
            <a:extLst>
              <a:ext uri="{FF2B5EF4-FFF2-40B4-BE49-F238E27FC236}">
                <a16:creationId xmlns:a16="http://schemas.microsoft.com/office/drawing/2014/main" id="{47185421-2870-3548-A12E-0BDC8DA4BC7D}"/>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6961794" y="1306180"/>
            <a:ext cx="313184" cy="313184"/>
          </a:xfrm>
          <a:prstGeom prst="rect">
            <a:avLst/>
          </a:prstGeom>
        </p:spPr>
      </p:pic>
      <p:pic>
        <p:nvPicPr>
          <p:cNvPr id="76" name="Graphic 75" descr="Marker with solid fill">
            <a:extLst>
              <a:ext uri="{FF2B5EF4-FFF2-40B4-BE49-F238E27FC236}">
                <a16:creationId xmlns:a16="http://schemas.microsoft.com/office/drawing/2014/main" id="{313D09C2-EF20-2145-B8BE-FB08ACB1F36F}"/>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7498622" y="1897545"/>
            <a:ext cx="313184" cy="313184"/>
          </a:xfrm>
          <a:prstGeom prst="rect">
            <a:avLst/>
          </a:prstGeom>
        </p:spPr>
      </p:pic>
      <p:pic>
        <p:nvPicPr>
          <p:cNvPr id="77" name="Graphic 76" descr="Marker with solid fill">
            <a:extLst>
              <a:ext uri="{FF2B5EF4-FFF2-40B4-BE49-F238E27FC236}">
                <a16:creationId xmlns:a16="http://schemas.microsoft.com/office/drawing/2014/main" id="{F0A2E466-2A1B-144F-AE56-4946394E7FFB}"/>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5484975" y="3540815"/>
            <a:ext cx="313184" cy="313184"/>
          </a:xfrm>
          <a:prstGeom prst="rect">
            <a:avLst/>
          </a:prstGeom>
        </p:spPr>
      </p:pic>
      <p:pic>
        <p:nvPicPr>
          <p:cNvPr id="78" name="Graphic 77" descr="Marker with solid fill">
            <a:extLst>
              <a:ext uri="{FF2B5EF4-FFF2-40B4-BE49-F238E27FC236}">
                <a16:creationId xmlns:a16="http://schemas.microsoft.com/office/drawing/2014/main" id="{CCA7587C-5F96-3B41-A33E-7EE2DD0033AE}"/>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5289497" y="3912462"/>
            <a:ext cx="313184" cy="313184"/>
          </a:xfrm>
          <a:prstGeom prst="rect">
            <a:avLst/>
          </a:prstGeom>
        </p:spPr>
      </p:pic>
      <p:pic>
        <p:nvPicPr>
          <p:cNvPr id="79" name="Graphic 78" descr="Marker with solid fill">
            <a:extLst>
              <a:ext uri="{FF2B5EF4-FFF2-40B4-BE49-F238E27FC236}">
                <a16:creationId xmlns:a16="http://schemas.microsoft.com/office/drawing/2014/main" id="{48E62363-E642-804D-9BEF-D71E76830B3E}"/>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4982000" y="4300880"/>
            <a:ext cx="313184" cy="313184"/>
          </a:xfrm>
          <a:prstGeom prst="rect">
            <a:avLst/>
          </a:prstGeom>
        </p:spPr>
      </p:pic>
      <p:pic>
        <p:nvPicPr>
          <p:cNvPr id="80" name="Graphic 79" descr="Marker with solid fill">
            <a:extLst>
              <a:ext uri="{FF2B5EF4-FFF2-40B4-BE49-F238E27FC236}">
                <a16:creationId xmlns:a16="http://schemas.microsoft.com/office/drawing/2014/main" id="{3006D2C4-8855-514E-AD29-8CFB220EE882}"/>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4545030" y="3200363"/>
            <a:ext cx="313184" cy="313184"/>
          </a:xfrm>
          <a:prstGeom prst="rect">
            <a:avLst/>
          </a:prstGeom>
        </p:spPr>
      </p:pic>
      <p:pic>
        <p:nvPicPr>
          <p:cNvPr id="81" name="Graphic 80" descr="Marker with solid fill">
            <a:extLst>
              <a:ext uri="{FF2B5EF4-FFF2-40B4-BE49-F238E27FC236}">
                <a16:creationId xmlns:a16="http://schemas.microsoft.com/office/drawing/2014/main" id="{D75F734C-D443-4B46-93DA-AF0CF31FBF3A}"/>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3687274" y="2439712"/>
            <a:ext cx="313184" cy="313184"/>
          </a:xfrm>
          <a:prstGeom prst="rect">
            <a:avLst/>
          </a:prstGeom>
        </p:spPr>
      </p:pic>
      <p:pic>
        <p:nvPicPr>
          <p:cNvPr id="82" name="Graphic 81" descr="Marker with solid fill">
            <a:extLst>
              <a:ext uri="{FF2B5EF4-FFF2-40B4-BE49-F238E27FC236}">
                <a16:creationId xmlns:a16="http://schemas.microsoft.com/office/drawing/2014/main" id="{C7AE84ED-8422-DC4E-B175-CC5C8F704B8F}"/>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4319722" y="2262274"/>
            <a:ext cx="313184" cy="313184"/>
          </a:xfrm>
          <a:prstGeom prst="rect">
            <a:avLst/>
          </a:prstGeom>
        </p:spPr>
      </p:pic>
      <p:pic>
        <p:nvPicPr>
          <p:cNvPr id="83" name="Graphic 82" descr="Marker with solid fill">
            <a:extLst>
              <a:ext uri="{FF2B5EF4-FFF2-40B4-BE49-F238E27FC236}">
                <a16:creationId xmlns:a16="http://schemas.microsoft.com/office/drawing/2014/main" id="{2532B885-263B-9047-A78D-9A81683C9B79}"/>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7458162" y="1573864"/>
            <a:ext cx="313184" cy="313184"/>
          </a:xfrm>
          <a:prstGeom prst="rect">
            <a:avLst/>
          </a:prstGeom>
        </p:spPr>
      </p:pic>
      <p:pic>
        <p:nvPicPr>
          <p:cNvPr id="84" name="Graphic 83" descr="Marker with solid fill">
            <a:extLst>
              <a:ext uri="{FF2B5EF4-FFF2-40B4-BE49-F238E27FC236}">
                <a16:creationId xmlns:a16="http://schemas.microsoft.com/office/drawing/2014/main" id="{34D460A1-4807-2542-A643-4A069172EFB1}"/>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7328690" y="1598140"/>
            <a:ext cx="313184" cy="313184"/>
          </a:xfrm>
          <a:prstGeom prst="rect">
            <a:avLst/>
          </a:prstGeom>
        </p:spPr>
      </p:pic>
      <p:pic>
        <p:nvPicPr>
          <p:cNvPr id="85" name="Graphic 84" descr="Marker with solid fill">
            <a:extLst>
              <a:ext uri="{FF2B5EF4-FFF2-40B4-BE49-F238E27FC236}">
                <a16:creationId xmlns:a16="http://schemas.microsoft.com/office/drawing/2014/main" id="{A74ED9DC-6688-634F-A250-243C66A93ED4}"/>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7385334" y="1679060"/>
            <a:ext cx="313184" cy="313184"/>
          </a:xfrm>
          <a:prstGeom prst="rect">
            <a:avLst/>
          </a:prstGeom>
        </p:spPr>
      </p:pic>
      <p:pic>
        <p:nvPicPr>
          <p:cNvPr id="86" name="Graphic 85" descr="Marker with solid fill">
            <a:extLst>
              <a:ext uri="{FF2B5EF4-FFF2-40B4-BE49-F238E27FC236}">
                <a16:creationId xmlns:a16="http://schemas.microsoft.com/office/drawing/2014/main" id="{AEE635D7-DEC7-0148-A210-028FEA359B33}"/>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6875536" y="1670968"/>
            <a:ext cx="313184" cy="313184"/>
          </a:xfrm>
          <a:prstGeom prst="rect">
            <a:avLst/>
          </a:prstGeom>
        </p:spPr>
      </p:pic>
      <p:pic>
        <p:nvPicPr>
          <p:cNvPr id="87" name="Graphic 86" descr="Marker with solid fill">
            <a:extLst>
              <a:ext uri="{FF2B5EF4-FFF2-40B4-BE49-F238E27FC236}">
                <a16:creationId xmlns:a16="http://schemas.microsoft.com/office/drawing/2014/main" id="{7554E447-FE87-C54B-8B21-57EF933B125E}"/>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7094021" y="1565772"/>
            <a:ext cx="313184" cy="313184"/>
          </a:xfrm>
          <a:prstGeom prst="rect">
            <a:avLst/>
          </a:prstGeom>
        </p:spPr>
      </p:pic>
      <p:pic>
        <p:nvPicPr>
          <p:cNvPr id="88" name="Graphic 87" descr="Marker with solid fill">
            <a:extLst>
              <a:ext uri="{FF2B5EF4-FFF2-40B4-BE49-F238E27FC236}">
                <a16:creationId xmlns:a16="http://schemas.microsoft.com/office/drawing/2014/main" id="{443C4B3F-A327-814A-838B-1304A4D2BD7E}"/>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7215401" y="1598140"/>
            <a:ext cx="313184" cy="313184"/>
          </a:xfrm>
          <a:prstGeom prst="rect">
            <a:avLst/>
          </a:prstGeom>
        </p:spPr>
      </p:pic>
      <p:pic>
        <p:nvPicPr>
          <p:cNvPr id="89" name="Graphic 88" descr="Marker with solid fill">
            <a:extLst>
              <a:ext uri="{FF2B5EF4-FFF2-40B4-BE49-F238E27FC236}">
                <a16:creationId xmlns:a16="http://schemas.microsoft.com/office/drawing/2014/main" id="{0DC73A53-C4DE-4445-B167-0D121CD52721}"/>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4481562" y="1987144"/>
            <a:ext cx="313184" cy="313184"/>
          </a:xfrm>
          <a:prstGeom prst="rect">
            <a:avLst/>
          </a:prstGeom>
        </p:spPr>
      </p:pic>
      <p:pic>
        <p:nvPicPr>
          <p:cNvPr id="90" name="Graphic 89" descr="Marker with solid fill">
            <a:extLst>
              <a:ext uri="{FF2B5EF4-FFF2-40B4-BE49-F238E27FC236}">
                <a16:creationId xmlns:a16="http://schemas.microsoft.com/office/drawing/2014/main" id="{AF39396C-6A5A-FA42-986E-C13F19F631DA}"/>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4376366" y="1946684"/>
            <a:ext cx="313184" cy="313184"/>
          </a:xfrm>
          <a:prstGeom prst="rect">
            <a:avLst/>
          </a:prstGeom>
        </p:spPr>
      </p:pic>
      <p:pic>
        <p:nvPicPr>
          <p:cNvPr id="91" name="Graphic 90" descr="Marker with solid fill">
            <a:extLst>
              <a:ext uri="{FF2B5EF4-FFF2-40B4-BE49-F238E27FC236}">
                <a16:creationId xmlns:a16="http://schemas.microsoft.com/office/drawing/2014/main" id="{ADA742A8-F8A3-C34A-B42B-1DC158290AFD}"/>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4085053" y="1623003"/>
            <a:ext cx="313184" cy="313184"/>
          </a:xfrm>
          <a:prstGeom prst="rect">
            <a:avLst/>
          </a:prstGeom>
        </p:spPr>
      </p:pic>
      <p:pic>
        <p:nvPicPr>
          <p:cNvPr id="92" name="Graphic 91" descr="Marker with solid fill">
            <a:extLst>
              <a:ext uri="{FF2B5EF4-FFF2-40B4-BE49-F238E27FC236}">
                <a16:creationId xmlns:a16="http://schemas.microsoft.com/office/drawing/2014/main" id="{461D264F-BF20-1F41-8FCE-E4D7FA9A13E3}"/>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4182157" y="1720107"/>
            <a:ext cx="313184" cy="313184"/>
          </a:xfrm>
          <a:prstGeom prst="rect">
            <a:avLst/>
          </a:prstGeom>
        </p:spPr>
      </p:pic>
      <p:pic>
        <p:nvPicPr>
          <p:cNvPr id="93" name="Graphic 92" descr="Marker with solid fill">
            <a:extLst>
              <a:ext uri="{FF2B5EF4-FFF2-40B4-BE49-F238E27FC236}">
                <a16:creationId xmlns:a16="http://schemas.microsoft.com/office/drawing/2014/main" id="{01505620-15B1-1A4D-A195-EB87809CBA79}"/>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4165973" y="1792935"/>
            <a:ext cx="313184" cy="313184"/>
          </a:xfrm>
          <a:prstGeom prst="rect">
            <a:avLst/>
          </a:prstGeom>
        </p:spPr>
      </p:pic>
      <p:pic>
        <p:nvPicPr>
          <p:cNvPr id="94" name="Graphic 93" descr="Marker with solid fill">
            <a:extLst>
              <a:ext uri="{FF2B5EF4-FFF2-40B4-BE49-F238E27FC236}">
                <a16:creationId xmlns:a16="http://schemas.microsoft.com/office/drawing/2014/main" id="{BD6E3A08-1566-B845-979E-76E658A5C7DD}"/>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3712820" y="1703922"/>
            <a:ext cx="313184" cy="313184"/>
          </a:xfrm>
          <a:prstGeom prst="rect">
            <a:avLst/>
          </a:prstGeom>
        </p:spPr>
      </p:pic>
      <p:pic>
        <p:nvPicPr>
          <p:cNvPr id="95" name="Graphic 94" descr="Marker with solid fill">
            <a:extLst>
              <a:ext uri="{FF2B5EF4-FFF2-40B4-BE49-F238E27FC236}">
                <a16:creationId xmlns:a16="http://schemas.microsoft.com/office/drawing/2014/main" id="{A2C3FACD-9BE7-DD4C-8D35-EB2BEAD9FBD5}"/>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3777555" y="1970961"/>
            <a:ext cx="313184" cy="313184"/>
          </a:xfrm>
          <a:prstGeom prst="rect">
            <a:avLst/>
          </a:prstGeom>
        </p:spPr>
      </p:pic>
      <p:pic>
        <p:nvPicPr>
          <p:cNvPr id="96" name="Graphic 95" descr="Marker with solid fill">
            <a:extLst>
              <a:ext uri="{FF2B5EF4-FFF2-40B4-BE49-F238E27FC236}">
                <a16:creationId xmlns:a16="http://schemas.microsoft.com/office/drawing/2014/main" id="{46E87B89-E78F-A14C-99F2-0421570F16BC}"/>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3842291" y="2084249"/>
            <a:ext cx="313184" cy="313184"/>
          </a:xfrm>
          <a:prstGeom prst="rect">
            <a:avLst/>
          </a:prstGeom>
        </p:spPr>
      </p:pic>
      <p:pic>
        <p:nvPicPr>
          <p:cNvPr id="97" name="Graphic 96" descr="Marker with solid fill">
            <a:extLst>
              <a:ext uri="{FF2B5EF4-FFF2-40B4-BE49-F238E27FC236}">
                <a16:creationId xmlns:a16="http://schemas.microsoft.com/office/drawing/2014/main" id="{21971F66-27DB-C94C-A121-37F50845B811}"/>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3389137" y="2148985"/>
            <a:ext cx="313184" cy="313184"/>
          </a:xfrm>
          <a:prstGeom prst="rect">
            <a:avLst/>
          </a:prstGeom>
        </p:spPr>
      </p:pic>
      <p:pic>
        <p:nvPicPr>
          <p:cNvPr id="98" name="Graphic 97" descr="Marker with solid fill">
            <a:extLst>
              <a:ext uri="{FF2B5EF4-FFF2-40B4-BE49-F238E27FC236}">
                <a16:creationId xmlns:a16="http://schemas.microsoft.com/office/drawing/2014/main" id="{F9EF303E-5F8A-5841-B5FB-7215092D7199}"/>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3324401" y="1987144"/>
            <a:ext cx="313184" cy="313184"/>
          </a:xfrm>
          <a:prstGeom prst="rect">
            <a:avLst/>
          </a:prstGeom>
        </p:spPr>
      </p:pic>
      <p:sp>
        <p:nvSpPr>
          <p:cNvPr id="103" name="Rectangle 102">
            <a:hlinkClick r:id="rId11"/>
            <a:extLst>
              <a:ext uri="{FF2B5EF4-FFF2-40B4-BE49-F238E27FC236}">
                <a16:creationId xmlns:a16="http://schemas.microsoft.com/office/drawing/2014/main" id="{F9B80F2A-9AF6-7C46-83DC-D13BDFBA94F0}"/>
              </a:ext>
            </a:extLst>
          </p:cNvPr>
          <p:cNvSpPr/>
          <p:nvPr userDrawn="1"/>
        </p:nvSpPr>
        <p:spPr>
          <a:xfrm>
            <a:off x="3503712" y="5480236"/>
            <a:ext cx="2271388"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6" name="Graphic 5">
            <a:extLst>
              <a:ext uri="{FF2B5EF4-FFF2-40B4-BE49-F238E27FC236}">
                <a16:creationId xmlns:a16="http://schemas.microsoft.com/office/drawing/2014/main" id="{1F9C2E3B-7222-6BD2-E6E7-A68ADEA61192}"/>
              </a:ext>
            </a:extLst>
          </p:cNvPr>
          <p:cNvPicPr>
            <a:picLocks noChangeAspect="1"/>
          </p:cNvPicPr>
          <p:nvPr userDrawn="1"/>
        </p:nvPicPr>
        <p:blipFill>
          <a:blip r:embed="rId26">
            <a:extLst>
              <a:ext uri="{96DAC541-7B7A-43D3-8B79-37D633B846F1}">
                <asvg:svgBlip xmlns:asvg="http://schemas.microsoft.com/office/drawing/2016/SVG/main" r:embed="rId27"/>
              </a:ext>
            </a:extLst>
          </a:blip>
          <a:stretch>
            <a:fillRect/>
          </a:stretch>
        </p:blipFill>
        <p:spPr>
          <a:xfrm>
            <a:off x="263352" y="4533391"/>
            <a:ext cx="2080353" cy="983841"/>
          </a:xfrm>
          <a:prstGeom prst="rect">
            <a:avLst/>
          </a:prstGeom>
        </p:spPr>
      </p:pic>
      <p:sp>
        <p:nvSpPr>
          <p:cNvPr id="5" name="TextBox 4">
            <a:extLst>
              <a:ext uri="{FF2B5EF4-FFF2-40B4-BE49-F238E27FC236}">
                <a16:creationId xmlns:a16="http://schemas.microsoft.com/office/drawing/2014/main" id="{D2FB7ECA-3BDF-01A1-0E34-DD3CA569A695}"/>
              </a:ext>
            </a:extLst>
          </p:cNvPr>
          <p:cNvSpPr txBox="1"/>
          <p:nvPr userDrawn="1"/>
        </p:nvSpPr>
        <p:spPr>
          <a:xfrm>
            <a:off x="312097" y="4275367"/>
            <a:ext cx="2351584" cy="307777"/>
          </a:xfrm>
          <a:prstGeom prst="rect">
            <a:avLst/>
          </a:prstGeom>
          <a:noFill/>
        </p:spPr>
        <p:txBody>
          <a:bodyPr wrap="square" rtlCol="0">
            <a:spAutoFit/>
          </a:bodyPr>
          <a:lstStyle/>
          <a:p>
            <a:r>
              <a:rPr lang="en-GB" sz="1400" b="0" i="0" dirty="0">
                <a:solidFill>
                  <a:schemeClr val="tx2"/>
                </a:solidFill>
                <a:latin typeface="Arial" panose="020B0604020202020204" pitchFamily="34" charset="0"/>
                <a:ea typeface="Aileron" charset="0"/>
                <a:cs typeface="Arial" panose="020B0604020202020204" pitchFamily="34" charset="0"/>
              </a:rPr>
              <a:t>For more information visit</a:t>
            </a:r>
          </a:p>
        </p:txBody>
      </p:sp>
      <p:pic>
        <p:nvPicPr>
          <p:cNvPr id="2" name="Graphic 1">
            <a:extLst>
              <a:ext uri="{FF2B5EF4-FFF2-40B4-BE49-F238E27FC236}">
                <a16:creationId xmlns:a16="http://schemas.microsoft.com/office/drawing/2014/main" id="{2ECFD1E5-B92D-5A01-1B1B-2611E28C9D56}"/>
              </a:ext>
            </a:extLst>
          </p:cNvPr>
          <p:cNvPicPr>
            <a:picLocks noChangeAspect="1"/>
          </p:cNvPicPr>
          <p:nvPr userDrawn="1"/>
        </p:nvPicPr>
        <p:blipFill>
          <a:blip r:embed="rId28">
            <a:extLst>
              <a:ext uri="{96DAC541-7B7A-43D3-8B79-37D633B846F1}">
                <asvg:svgBlip xmlns:asvg="http://schemas.microsoft.com/office/drawing/2016/SVG/main" r:embed="rId29"/>
              </a:ext>
            </a:extLst>
          </a:blip>
          <a:stretch>
            <a:fillRect/>
          </a:stretch>
        </p:blipFill>
        <p:spPr>
          <a:xfrm>
            <a:off x="2713819" y="6063063"/>
            <a:ext cx="373380" cy="373380"/>
          </a:xfrm>
          <a:prstGeom prst="rect">
            <a:avLst/>
          </a:prstGeom>
        </p:spPr>
      </p:pic>
      <p:pic>
        <p:nvPicPr>
          <p:cNvPr id="4" name="Picture 3">
            <a:extLst>
              <a:ext uri="{FF2B5EF4-FFF2-40B4-BE49-F238E27FC236}">
                <a16:creationId xmlns:a16="http://schemas.microsoft.com/office/drawing/2014/main" id="{4262928E-C87C-2D99-7736-C56BD69C0CFA}"/>
              </a:ext>
            </a:extLst>
          </p:cNvPr>
          <p:cNvPicPr>
            <a:picLocks noChangeAspect="1"/>
          </p:cNvPicPr>
          <p:nvPr userDrawn="1"/>
        </p:nvPicPr>
        <p:blipFill>
          <a:blip r:embed="rId30"/>
          <a:srcRect/>
          <a:stretch/>
        </p:blipFill>
        <p:spPr>
          <a:xfrm>
            <a:off x="2772534" y="6116000"/>
            <a:ext cx="255950" cy="261496"/>
          </a:xfrm>
          <a:prstGeom prst="rect">
            <a:avLst/>
          </a:prstGeom>
          <a:noFill/>
        </p:spPr>
      </p:pic>
    </p:spTree>
  </p:cSld>
  <p:clrMapOvr>
    <a:masterClrMapping/>
  </p:clrMapOvr>
  <p:transition>
    <p:fade/>
  </p:transition>
  <p:extLst>
    <p:ext uri="{DCECCB84-F9BA-43D5-87BE-67443E8EF086}">
      <p15:sldGuideLst xmlns:p15="http://schemas.microsoft.com/office/powerpoint/2012/main">
        <p15:guide id="1" pos="274" userDrawn="1">
          <p15:clr>
            <a:srgbClr val="FBAE40"/>
          </p15:clr>
        </p15:guide>
        <p15:guide id="2" orient="horz" pos="548" userDrawn="1">
          <p15:clr>
            <a:srgbClr val="FBAE40"/>
          </p15:clr>
        </p15:guide>
        <p15:guide id="3" pos="1471"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sz="quarter" idx="12"/>
          </p:nvPr>
        </p:nvSpPr>
        <p:spPr>
          <a:xfrm>
            <a:off x="620184" y="1425600"/>
            <a:ext cx="10963200" cy="4525200"/>
          </a:xfrm>
        </p:spPr>
        <p:txBody>
          <a:bodyPr>
            <a:noAutofit/>
          </a:bodyPr>
          <a:lstStyle>
            <a:lvl1pPr>
              <a:buClr>
                <a:schemeClr val="accent1"/>
              </a:buCl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itle 4"/>
          <p:cNvSpPr>
            <a:spLocks noGrp="1"/>
          </p:cNvSpPr>
          <p:nvPr>
            <p:ph type="title"/>
          </p:nvPr>
        </p:nvSpPr>
        <p:spPr/>
        <p:txBody>
          <a:bodyPr anchor="t"/>
          <a:lstStyle>
            <a:lvl1pPr>
              <a:lnSpc>
                <a:spcPct val="100000"/>
              </a:lnSpc>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7" name="Content Placeholder 5">
            <a:extLst>
              <a:ext uri="{FF2B5EF4-FFF2-40B4-BE49-F238E27FC236}">
                <a16:creationId xmlns:a16="http://schemas.microsoft.com/office/drawing/2014/main" id="{A9B8AF02-8DFA-0F48-AD52-63D63C30E8AB}"/>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4" name="Espace réservé du numéro de diapositive 6">
            <a:extLst>
              <a:ext uri="{FF2B5EF4-FFF2-40B4-BE49-F238E27FC236}">
                <a16:creationId xmlns:a16="http://schemas.microsoft.com/office/drawing/2014/main" id="{6A2118EB-86F9-A779-8DB8-0BAF925EB601}"/>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371778731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2_Disposition personnalisée">
    <p:bg>
      <p:bgPr>
        <a:solidFill>
          <a:srgbClr val="5D8298"/>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Modify the text</a:t>
            </a:r>
          </a:p>
        </p:txBody>
      </p:sp>
      <p:sp>
        <p:nvSpPr>
          <p:cNvPr id="4" name="Espace réservé du numéro de diapositive 6">
            <a:extLst>
              <a:ext uri="{FF2B5EF4-FFF2-40B4-BE49-F238E27FC236}">
                <a16:creationId xmlns:a16="http://schemas.microsoft.com/office/drawing/2014/main" id="{0332680C-634B-BA10-B302-04D84BD9DD26}"/>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7_Disposition personnalisée">
    <p:bg>
      <p:bgPr>
        <a:solidFill>
          <a:schemeClr val="accent1"/>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Modify the text</a:t>
            </a:r>
          </a:p>
        </p:txBody>
      </p:sp>
      <p:sp>
        <p:nvSpPr>
          <p:cNvPr id="4" name="Espace réservé du numéro de diapositive 6">
            <a:extLst>
              <a:ext uri="{FF2B5EF4-FFF2-40B4-BE49-F238E27FC236}">
                <a16:creationId xmlns:a16="http://schemas.microsoft.com/office/drawing/2014/main" id="{0332680C-634B-BA10-B302-04D84BD9DD26}"/>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487927895"/>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5_Disposition personnalisée">
    <p:spTree>
      <p:nvGrpSpPr>
        <p:cNvPr id="1" name=""/>
        <p:cNvGrpSpPr/>
        <p:nvPr/>
      </p:nvGrpSpPr>
      <p:grpSpPr>
        <a:xfrm>
          <a:off x="0" y="0"/>
          <a:ext cx="0" cy="0"/>
          <a:chOff x="0" y="0"/>
          <a:chExt cx="0" cy="0"/>
        </a:xfrm>
      </p:grpSpPr>
      <p:sp>
        <p:nvSpPr>
          <p:cNvPr id="9"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b="1" i="0" spc="0">
                <a:solidFill>
                  <a:srgbClr val="5D8298"/>
                </a:solidFill>
                <a:latin typeface="Arial" panose="020B0604020202020204" pitchFamily="34" charset="0"/>
                <a:ea typeface="Arial" panose="020B0604020202020204" pitchFamily="34" charset="0"/>
                <a:cs typeface="Arial" panose="020B0604020202020204" pitchFamily="34" charset="0"/>
              </a:defRPr>
            </a:lvl1pPr>
          </a:lstStyle>
          <a:p>
            <a:r>
              <a:rPr lang="fr-FR" dirty="0"/>
              <a:t>Click and </a:t>
            </a:r>
            <a:r>
              <a:rPr lang="fr-FR" dirty="0" err="1"/>
              <a:t>Modify</a:t>
            </a:r>
            <a:r>
              <a:rPr lang="fr-FR" dirty="0"/>
              <a:t> </a:t>
            </a:r>
            <a:br>
              <a:rPr lang="fr-FR" dirty="0"/>
            </a:br>
            <a:r>
              <a:rPr lang="fr-FR" dirty="0"/>
              <a:t>the </a:t>
            </a:r>
            <a:r>
              <a:rPr lang="fr-FR" dirty="0" err="1"/>
              <a:t>text</a:t>
            </a:r>
            <a:endParaRPr lang="fr-FR" dirty="0"/>
          </a:p>
        </p:txBody>
      </p:sp>
      <p:sp>
        <p:nvSpPr>
          <p:cNvPr id="10" name="Rectangle 9"/>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dirty="0">
              <a:latin typeface="Arial" panose="020B0604020202020204" pitchFamily="34" charset="0"/>
              <a:cs typeface="Arial" panose="020B0604020202020204" pitchFamily="34" charset="0"/>
            </a:endParaRPr>
          </a:p>
        </p:txBody>
      </p:sp>
      <p:sp>
        <p:nvSpPr>
          <p:cNvPr id="3" name="Espace réservé du numéro de diapositive 6">
            <a:extLst>
              <a:ext uri="{FF2B5EF4-FFF2-40B4-BE49-F238E27FC236}">
                <a16:creationId xmlns:a16="http://schemas.microsoft.com/office/drawing/2014/main" id="{8B580B0D-7826-AE6B-F9C8-AF1F152DCCAA}"/>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pic>
        <p:nvPicPr>
          <p:cNvPr id="4" name="Image 4">
            <a:extLst>
              <a:ext uri="{FF2B5EF4-FFF2-40B4-BE49-F238E27FC236}">
                <a16:creationId xmlns:a16="http://schemas.microsoft.com/office/drawing/2014/main" id="{31232B30-5216-4407-551C-D594ECF2A481}"/>
              </a:ext>
            </a:extLst>
          </p:cNvPr>
          <p:cNvPicPr>
            <a:picLocks noChangeAspect="1" noChangeArrowheads="1"/>
          </p:cNvPicPr>
          <p:nvPr userDrawn="1"/>
        </p:nvPicPr>
        <p:blipFill>
          <a:blip r:embed="rId2">
            <a:alphaModFix amt="36000"/>
            <a:extLst>
              <a:ext uri="{28A0092B-C50C-407E-A947-70E740481C1C}">
                <a14:useLocalDpi xmlns:a14="http://schemas.microsoft.com/office/drawing/2010/main"/>
              </a:ext>
            </a:extLst>
          </a:blip>
          <a:srcRect/>
          <a:stretch>
            <a:fillRect/>
          </a:stretch>
        </p:blipFill>
        <p:spPr bwMode="auto">
          <a:xfrm rot="9573297">
            <a:off x="9123133" y="-1381666"/>
            <a:ext cx="8240288" cy="13246705"/>
          </a:xfrm>
          <a:prstGeom prst="rect">
            <a:avLst/>
          </a:prstGeom>
          <a:noFill/>
          <a:ln>
            <a:noFill/>
          </a:ln>
          <a:extLst>
            <a:ext uri="{909E8E84-426E-40dd-AFC4-6F175D3DCCD1}">
              <a14:hiddenFill xmlns:a14="http://schemas.microsoft.com/office/drawing/2010/main" xmlns="">
                <a:solidFill>
                  <a:srgbClr val="FFFFFF">
                    <a:alpha val="36078"/>
                  </a:srgbClr>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13794990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6_Disposition personnalisée">
    <p:bg>
      <p:bgPr>
        <a:solidFill>
          <a:srgbClr val="5D8298"/>
        </a:solidFill>
        <a:effectLst/>
      </p:bgPr>
    </p:bg>
    <p:spTree>
      <p:nvGrpSpPr>
        <p:cNvPr id="1" name=""/>
        <p:cNvGrpSpPr/>
        <p:nvPr/>
      </p:nvGrpSpPr>
      <p:grpSpPr>
        <a:xfrm>
          <a:off x="0" y="0"/>
          <a:ext cx="0" cy="0"/>
          <a:chOff x="0" y="0"/>
          <a:chExt cx="0" cy="0"/>
        </a:xfrm>
      </p:grpSpPr>
      <p:sp>
        <p:nvSpPr>
          <p:cNvPr id="3" name="Titre 1"/>
          <p:cNvSpPr>
            <a:spLocks noGrp="1"/>
          </p:cNvSpPr>
          <p:nvPr>
            <p:ph type="title" hasCustomPrompt="1"/>
          </p:nvPr>
        </p:nvSpPr>
        <p:spPr>
          <a:xfrm>
            <a:off x="609600" y="274638"/>
            <a:ext cx="10972800" cy="4162474"/>
          </a:xfrm>
          <a:prstGeom prst="rect">
            <a:avLst/>
          </a:prstGeom>
        </p:spPr>
        <p:txBody>
          <a:bodyPr anchor="ctr">
            <a:normAutofit/>
          </a:bodyPr>
          <a:lstStyle>
            <a:lvl1pPr algn="ctr">
              <a:defRPr sz="40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r>
              <a:rPr lang="en-GB" noProof="0" dirty="0"/>
              <a:t>Click and Modify the text</a:t>
            </a:r>
          </a:p>
        </p:txBody>
      </p:sp>
      <p:sp>
        <p:nvSpPr>
          <p:cNvPr id="4" name="Sous-titre 2"/>
          <p:cNvSpPr>
            <a:spLocks noGrp="1"/>
          </p:cNvSpPr>
          <p:nvPr>
            <p:ph type="subTitle" idx="1"/>
          </p:nvPr>
        </p:nvSpPr>
        <p:spPr>
          <a:xfrm>
            <a:off x="609600" y="4653136"/>
            <a:ext cx="10972800" cy="1655762"/>
          </a:xfrm>
          <a:prstGeom prst="rect">
            <a:avLst/>
          </a:prstGeom>
        </p:spPr>
        <p:txBody>
          <a:bodyPr>
            <a:normAutofit/>
          </a:bodyPr>
          <a:lstStyle>
            <a:lvl1pPr marL="0" indent="0" algn="ctr">
              <a:buNone/>
              <a:defRPr sz="32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endParaRPr lang="en-GB" noProof="0" dirty="0"/>
          </a:p>
        </p:txBody>
      </p:sp>
      <p:sp>
        <p:nvSpPr>
          <p:cNvPr id="5" name="Content Placeholder 5">
            <a:extLst>
              <a:ext uri="{FF2B5EF4-FFF2-40B4-BE49-F238E27FC236}">
                <a16:creationId xmlns:a16="http://schemas.microsoft.com/office/drawing/2014/main" id="{CB0892A3-AA32-4643-922B-907261114EE2}"/>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chemeClr val="bg1"/>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6" name="Espace réservé du numéro de diapositive 6">
            <a:extLst>
              <a:ext uri="{FF2B5EF4-FFF2-40B4-BE49-F238E27FC236}">
                <a16:creationId xmlns:a16="http://schemas.microsoft.com/office/drawing/2014/main" id="{07486A34-92BE-C254-DE20-D575E6A2546C}"/>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756915667"/>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4_Disposition personnalisée">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GB" sz="1800" noProof="0" dirty="0">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C886629B-70FD-5844-A852-AA84E9AB03FD}"/>
              </a:ext>
            </a:extLst>
          </p:cNvPr>
          <p:cNvSpPr>
            <a:spLocks noGrp="1"/>
          </p:cNvSpPr>
          <p:nvPr>
            <p:ph type="title" hasCustomPrompt="1"/>
          </p:nvPr>
        </p:nvSpPr>
        <p:spPr>
          <a:xfrm>
            <a:off x="431371" y="1052832"/>
            <a:ext cx="11247039" cy="647976"/>
          </a:xfrm>
        </p:spPr>
        <p:txBody>
          <a:bodyPr>
            <a:noAutofit/>
          </a:bodyPr>
          <a:lstStyle>
            <a:lvl1pPr algn="ctr">
              <a:defRPr sz="4000" spc="0">
                <a:latin typeface="Arial" panose="020B0604020202020204" pitchFamily="34" charset="0"/>
                <a:cs typeface="Arial" panose="020B0604020202020204" pitchFamily="34" charset="0"/>
              </a:defRPr>
            </a:lvl1pPr>
          </a:lstStyle>
          <a:p>
            <a:r>
              <a:rPr lang="en-GB" dirty="0"/>
              <a:t>Click AND MODIFY THE TEXT</a:t>
            </a:r>
            <a:endParaRPr lang="en-US" dirty="0"/>
          </a:p>
        </p:txBody>
      </p:sp>
      <p:sp>
        <p:nvSpPr>
          <p:cNvPr id="17" name="Text Placeholder 16">
            <a:extLst>
              <a:ext uri="{FF2B5EF4-FFF2-40B4-BE49-F238E27FC236}">
                <a16:creationId xmlns:a16="http://schemas.microsoft.com/office/drawing/2014/main" id="{29E1BEE5-34CE-E34C-BCFB-D7083C34B8C5}"/>
              </a:ext>
            </a:extLst>
          </p:cNvPr>
          <p:cNvSpPr>
            <a:spLocks noGrp="1"/>
          </p:cNvSpPr>
          <p:nvPr>
            <p:ph type="body" sz="quarter" idx="10" hasCustomPrompt="1"/>
          </p:nvPr>
        </p:nvSpPr>
        <p:spPr>
          <a:xfrm>
            <a:off x="1968499" y="2580900"/>
            <a:ext cx="8255959" cy="416053"/>
          </a:xfrm>
        </p:spPr>
        <p:txBody>
          <a:bodyPr>
            <a:normAutofit/>
          </a:bodyPr>
          <a:lstStyle>
            <a:lvl1pPr marL="0" indent="0" algn="ctr">
              <a:buNone/>
              <a:defRPr sz="2400" b="1" cap="all" baseline="0">
                <a:latin typeface="Arial" panose="020B0604020202020204" pitchFamily="34" charset="0"/>
                <a:cs typeface="Arial" panose="020B0604020202020204" pitchFamily="34" charset="0"/>
              </a:defRPr>
            </a:lvl1pPr>
            <a:lvl2pPr marL="457200" indent="0">
              <a:buNone/>
              <a:defRPr/>
            </a:lvl2pPr>
          </a:lstStyle>
          <a:p>
            <a:pPr lvl="0"/>
            <a:r>
              <a:rPr lang="en-GB" dirty="0"/>
              <a:t>CLICK AND MODIFY THE TEXT</a:t>
            </a:r>
          </a:p>
        </p:txBody>
      </p:sp>
      <p:sp>
        <p:nvSpPr>
          <p:cNvPr id="18" name="Text Placeholder 16">
            <a:extLst>
              <a:ext uri="{FF2B5EF4-FFF2-40B4-BE49-F238E27FC236}">
                <a16:creationId xmlns:a16="http://schemas.microsoft.com/office/drawing/2014/main" id="{5E89AE6E-09E9-A04C-9CFE-768FC4130566}"/>
              </a:ext>
            </a:extLst>
          </p:cNvPr>
          <p:cNvSpPr>
            <a:spLocks noGrp="1"/>
          </p:cNvSpPr>
          <p:nvPr>
            <p:ph type="body" sz="quarter" idx="11" hasCustomPrompt="1"/>
          </p:nvPr>
        </p:nvSpPr>
        <p:spPr>
          <a:xfrm>
            <a:off x="1967542" y="3877044"/>
            <a:ext cx="8255959" cy="416053"/>
          </a:xfrm>
        </p:spPr>
        <p:txBody>
          <a:bodyPr>
            <a:normAutofit/>
          </a:bodyPr>
          <a:lstStyle>
            <a:lvl1pPr marL="0" indent="0" algn="ctr">
              <a:buNone/>
              <a:defRPr sz="2400" b="1" cap="all" baseline="0">
                <a:latin typeface="Arial" panose="020B0604020202020204" pitchFamily="34" charset="0"/>
                <a:cs typeface="Arial" panose="020B0604020202020204" pitchFamily="34" charset="0"/>
              </a:defRPr>
            </a:lvl1pPr>
            <a:lvl2pPr marL="457200" indent="0">
              <a:buNone/>
              <a:defRPr/>
            </a:lvl2pPr>
          </a:lstStyle>
          <a:p>
            <a:pPr lvl="0"/>
            <a:r>
              <a:rPr lang="en-GB" dirty="0"/>
              <a:t>CLICK AND MODIFY THE TEXT</a:t>
            </a:r>
          </a:p>
        </p:txBody>
      </p:sp>
      <p:sp>
        <p:nvSpPr>
          <p:cNvPr id="19" name="Text Placeholder 16">
            <a:extLst>
              <a:ext uri="{FF2B5EF4-FFF2-40B4-BE49-F238E27FC236}">
                <a16:creationId xmlns:a16="http://schemas.microsoft.com/office/drawing/2014/main" id="{FEC0F67F-0294-3044-9A92-E4F9BE84511E}"/>
              </a:ext>
            </a:extLst>
          </p:cNvPr>
          <p:cNvSpPr>
            <a:spLocks noGrp="1"/>
          </p:cNvSpPr>
          <p:nvPr>
            <p:ph type="body" sz="quarter" idx="12" hasCustomPrompt="1"/>
          </p:nvPr>
        </p:nvSpPr>
        <p:spPr>
          <a:xfrm>
            <a:off x="1967542" y="5125192"/>
            <a:ext cx="8255959" cy="536057"/>
          </a:xfrm>
        </p:spPr>
        <p:txBody>
          <a:bodyPr>
            <a:noAutofit/>
          </a:bodyPr>
          <a:lstStyle>
            <a:lvl1pPr marL="0" indent="0" algn="ctr">
              <a:buNone/>
              <a:defRPr sz="3200" b="1" cap="all" baseline="0">
                <a:latin typeface="Arial" panose="020B0604020202020204" pitchFamily="34" charset="0"/>
                <a:cs typeface="Arial" panose="020B0604020202020204" pitchFamily="34" charset="0"/>
              </a:defRPr>
            </a:lvl1pPr>
            <a:lvl2pPr marL="457200" indent="0">
              <a:buNone/>
              <a:defRPr/>
            </a:lvl2pPr>
          </a:lstStyle>
          <a:p>
            <a:pPr lvl="0"/>
            <a:r>
              <a:rPr lang="en-GB" dirty="0"/>
              <a:t>CLICK AND MODIFY THE TEXT</a:t>
            </a:r>
          </a:p>
        </p:txBody>
      </p:sp>
      <p:sp>
        <p:nvSpPr>
          <p:cNvPr id="8" name="Content Placeholder 5">
            <a:extLst>
              <a:ext uri="{FF2B5EF4-FFF2-40B4-BE49-F238E27FC236}">
                <a16:creationId xmlns:a16="http://schemas.microsoft.com/office/drawing/2014/main" id="{9DAE90F2-0D99-4E4A-B2F6-79682983F674}"/>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5" name="Espace réservé du numéro de diapositive 6">
            <a:extLst>
              <a:ext uri="{FF2B5EF4-FFF2-40B4-BE49-F238E27FC236}">
                <a16:creationId xmlns:a16="http://schemas.microsoft.com/office/drawing/2014/main" id="{BED7CCCA-813F-FA65-D2E5-EC4B2D724A19}"/>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pic>
        <p:nvPicPr>
          <p:cNvPr id="4" name="Image 4">
            <a:extLst>
              <a:ext uri="{FF2B5EF4-FFF2-40B4-BE49-F238E27FC236}">
                <a16:creationId xmlns:a16="http://schemas.microsoft.com/office/drawing/2014/main" id="{A445B90D-FDAB-D31A-C1BD-601F38431920}"/>
              </a:ext>
            </a:extLst>
          </p:cNvPr>
          <p:cNvPicPr>
            <a:picLocks noChangeAspect="1" noChangeArrowheads="1"/>
          </p:cNvPicPr>
          <p:nvPr userDrawn="1"/>
        </p:nvPicPr>
        <p:blipFill>
          <a:blip r:embed="rId2">
            <a:alphaModFix amt="36000"/>
            <a:extLst>
              <a:ext uri="{28A0092B-C50C-407E-A947-70E740481C1C}">
                <a14:useLocalDpi xmlns:a14="http://schemas.microsoft.com/office/drawing/2010/main"/>
              </a:ext>
            </a:extLst>
          </a:blip>
          <a:srcRect/>
          <a:stretch>
            <a:fillRect/>
          </a:stretch>
        </p:blipFill>
        <p:spPr bwMode="auto">
          <a:xfrm rot="9573297">
            <a:off x="9123133" y="-1381666"/>
            <a:ext cx="8240288" cy="13246705"/>
          </a:xfrm>
          <a:prstGeom prst="rect">
            <a:avLst/>
          </a:prstGeom>
          <a:noFill/>
          <a:ln>
            <a:noFill/>
          </a:ln>
          <a:extLst>
            <a:ext uri="{909E8E84-426E-40dd-AFC4-6F175D3DCCD1}">
              <a14:hiddenFill xmlns:a14="http://schemas.microsoft.com/office/drawing/2010/main" xmlns="">
                <a:solidFill>
                  <a:srgbClr val="FFFFFF">
                    <a:alpha val="36078"/>
                  </a:srgbClr>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398295499"/>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6" name="Content Placeholder 5"/>
          <p:cNvSpPr>
            <a:spLocks noGrp="1"/>
          </p:cNvSpPr>
          <p:nvPr>
            <p:ph sz="quarter" idx="14"/>
          </p:nvPr>
        </p:nvSpPr>
        <p:spPr>
          <a:xfrm>
            <a:off x="620184" y="1425600"/>
            <a:ext cx="10962216" cy="45252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Content Placeholder 5">
            <a:extLst>
              <a:ext uri="{FF2B5EF4-FFF2-40B4-BE49-F238E27FC236}">
                <a16:creationId xmlns:a16="http://schemas.microsoft.com/office/drawing/2014/main" id="{1C800C48-4F96-3047-964F-933FF318046D}"/>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2" name="Espace réservé du numéro de diapositive 6">
            <a:extLst>
              <a:ext uri="{FF2B5EF4-FFF2-40B4-BE49-F238E27FC236}">
                <a16:creationId xmlns:a16="http://schemas.microsoft.com/office/drawing/2014/main" id="{EF9EEA5E-31CC-762A-1C01-FB6893317A5B}"/>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No Spiral">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6" name="Content Placeholder 5"/>
          <p:cNvSpPr>
            <a:spLocks noGrp="1"/>
          </p:cNvSpPr>
          <p:nvPr>
            <p:ph sz="quarter" idx="14"/>
          </p:nvPr>
        </p:nvSpPr>
        <p:spPr>
          <a:xfrm>
            <a:off x="620184" y="1425600"/>
            <a:ext cx="10962216" cy="45252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Content Placeholder 5">
            <a:extLst>
              <a:ext uri="{FF2B5EF4-FFF2-40B4-BE49-F238E27FC236}">
                <a16:creationId xmlns:a16="http://schemas.microsoft.com/office/drawing/2014/main" id="{1C800C48-4F96-3047-964F-933FF318046D}"/>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2" name="Rectangle 1">
            <a:extLst>
              <a:ext uri="{FF2B5EF4-FFF2-40B4-BE49-F238E27FC236}">
                <a16:creationId xmlns:a16="http://schemas.microsoft.com/office/drawing/2014/main" id="{A84577D5-D4BE-A7CF-F48E-E05019D40483}"/>
              </a:ext>
            </a:extLst>
          </p:cNvPr>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dirty="0">
              <a:latin typeface="Arial" panose="020B0604020202020204" pitchFamily="34" charset="0"/>
              <a:cs typeface="Arial" panose="020B0604020202020204" pitchFamily="34" charset="0"/>
            </a:endParaRPr>
          </a:p>
        </p:txBody>
      </p:sp>
      <p:sp>
        <p:nvSpPr>
          <p:cNvPr id="5" name="Espace réservé du numéro de diapositive 6">
            <a:extLst>
              <a:ext uri="{FF2B5EF4-FFF2-40B4-BE49-F238E27FC236}">
                <a16:creationId xmlns:a16="http://schemas.microsoft.com/office/drawing/2014/main" id="{70E8BE87-1725-F546-34C3-10AAFEAE5026}"/>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931192097"/>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9" name="Espace réservé du texte 2"/>
          <p:cNvSpPr>
            <a:spLocks noGrp="1"/>
          </p:cNvSpPr>
          <p:nvPr>
            <p:ph type="body" idx="1" hasCustomPrompt="1"/>
          </p:nvPr>
        </p:nvSpPr>
        <p:spPr>
          <a:xfrm>
            <a:off x="609600" y="1214362"/>
            <a:ext cx="10972800" cy="702470"/>
          </a:xfrm>
          <a:prstGeom prst="rect">
            <a:avLst/>
          </a:prstGeom>
        </p:spPr>
        <p:txBody>
          <a:bodyPr wrap="square" lIns="0" tIns="0" rIns="0" bIns="0" anchor="t"/>
          <a:lstStyle>
            <a:lvl1pPr marL="0" indent="0" algn="l">
              <a:buNone/>
              <a:defRPr sz="2000" b="1" i="0" cap="all"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AND ADD TEXT</a:t>
            </a:r>
          </a:p>
        </p:txBody>
      </p:sp>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4" name="Content Placeholder 3"/>
          <p:cNvSpPr>
            <a:spLocks noGrp="1"/>
          </p:cNvSpPr>
          <p:nvPr>
            <p:ph sz="quarter" idx="14"/>
          </p:nvPr>
        </p:nvSpPr>
        <p:spPr>
          <a:xfrm>
            <a:off x="619200" y="1987200"/>
            <a:ext cx="10963200" cy="39600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Content Placeholder 5">
            <a:extLst>
              <a:ext uri="{FF2B5EF4-FFF2-40B4-BE49-F238E27FC236}">
                <a16:creationId xmlns:a16="http://schemas.microsoft.com/office/drawing/2014/main" id="{8E9715FD-800D-EC4B-B5EC-4EF7DCBD08D6}"/>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3" name="Espace réservé du numéro de diapositive 6">
            <a:extLst>
              <a:ext uri="{FF2B5EF4-FFF2-40B4-BE49-F238E27FC236}">
                <a16:creationId xmlns:a16="http://schemas.microsoft.com/office/drawing/2014/main" id="{C73FE26C-BE1B-E46B-C4F9-40A97FE88448}"/>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2145174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dirty="0">
              <a:latin typeface="Arial" panose="020B0604020202020204" pitchFamily="34" charset="0"/>
              <a:cs typeface="Arial" panose="020B0604020202020204" pitchFamily="34" charset="0"/>
            </a:endParaRPr>
          </a:p>
        </p:txBody>
      </p:sp>
      <p:sp>
        <p:nvSpPr>
          <p:cNvPr id="2" name="Title Placeholder 1"/>
          <p:cNvSpPr>
            <a:spLocks noGrp="1"/>
          </p:cNvSpPr>
          <p:nvPr>
            <p:ph type="title"/>
          </p:nvPr>
        </p:nvSpPr>
        <p:spPr>
          <a:xfrm>
            <a:off x="619201" y="259200"/>
            <a:ext cx="10963199" cy="864000"/>
          </a:xfrm>
          <a:prstGeom prst="rect">
            <a:avLst/>
          </a:prstGeom>
        </p:spPr>
        <p:txBody>
          <a:bodyPr vert="horz" lIns="0" tIns="0" rIns="0" bIns="0" rtlCol="0" anchor="t" anchorCtr="0">
            <a:normAutofit/>
          </a:bodyPr>
          <a:lstStyle/>
          <a:p>
            <a:r>
              <a:rPr lang="en-GB" dirty="0"/>
              <a:t>Click to edit Master title style</a:t>
            </a:r>
            <a:endParaRPr lang="en-US" dirty="0"/>
          </a:p>
        </p:txBody>
      </p:sp>
      <p:sp>
        <p:nvSpPr>
          <p:cNvPr id="6" name="Text Placeholder 4"/>
          <p:cNvSpPr>
            <a:spLocks noGrp="1"/>
          </p:cNvSpPr>
          <p:nvPr>
            <p:ph type="body" idx="1"/>
          </p:nvPr>
        </p:nvSpPr>
        <p:spPr>
          <a:xfrm>
            <a:off x="619200" y="1425600"/>
            <a:ext cx="10963200" cy="4525200"/>
          </a:xfrm>
          <a:prstGeom prst="rect">
            <a:avLst/>
          </a:prstGeom>
        </p:spPr>
        <p:txBody>
          <a:bodyPr vert="horz" lIns="0" tIns="0" rIns="0" bIns="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4" name="Image 4">
            <a:extLst>
              <a:ext uri="{FF2B5EF4-FFF2-40B4-BE49-F238E27FC236}">
                <a16:creationId xmlns:a16="http://schemas.microsoft.com/office/drawing/2014/main" id="{E7F9D50C-DEBF-80BB-D1FB-76D628920997}"/>
              </a:ext>
            </a:extLst>
          </p:cNvPr>
          <p:cNvPicPr>
            <a:picLocks noChangeAspect="1" noChangeArrowheads="1"/>
          </p:cNvPicPr>
          <p:nvPr userDrawn="1"/>
        </p:nvPicPr>
        <p:blipFill>
          <a:blip r:embed="rId17">
            <a:alphaModFix amt="36000"/>
            <a:extLst>
              <a:ext uri="{28A0092B-C50C-407E-A947-70E740481C1C}">
                <a14:useLocalDpi xmlns:a14="http://schemas.microsoft.com/office/drawing/2010/main"/>
              </a:ext>
            </a:extLst>
          </a:blip>
          <a:srcRect/>
          <a:stretch>
            <a:fillRect/>
          </a:stretch>
        </p:blipFill>
        <p:spPr bwMode="auto">
          <a:xfrm rot="9573297">
            <a:off x="10198888" y="1234248"/>
            <a:ext cx="6445249" cy="7770813"/>
          </a:xfrm>
          <a:prstGeom prst="rect">
            <a:avLst/>
          </a:prstGeom>
          <a:noFill/>
          <a:ln>
            <a:noFill/>
          </a:ln>
          <a:extLst>
            <a:ext uri="{909E8E84-426E-40dd-AFC4-6F175D3DCCD1}">
              <a14:hiddenFill xmlns="" xmlns:a14="http://schemas.microsoft.com/office/drawing/2010/main">
                <a:solidFill>
                  <a:srgbClr val="FFFFFF">
                    <a:alpha val="36078"/>
                  </a:srgbClr>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Espace réservé du numéro de diapositive 6">
            <a:extLst>
              <a:ext uri="{FF2B5EF4-FFF2-40B4-BE49-F238E27FC236}">
                <a16:creationId xmlns:a16="http://schemas.microsoft.com/office/drawing/2014/main" id="{AB007972-AA7D-E25E-CCAA-A6ABE5AB38FA}"/>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81" r:id="rId3"/>
    <p:sldLayoutId id="2147483662" r:id="rId4"/>
    <p:sldLayoutId id="2147483661" r:id="rId5"/>
    <p:sldLayoutId id="2147483658" r:id="rId6"/>
    <p:sldLayoutId id="2147483652" r:id="rId7"/>
    <p:sldLayoutId id="2147483680" r:id="rId8"/>
    <p:sldLayoutId id="2147483657" r:id="rId9"/>
    <p:sldLayoutId id="2147483654" r:id="rId10"/>
    <p:sldLayoutId id="2147483655" r:id="rId11"/>
    <p:sldLayoutId id="2147483675" r:id="rId12"/>
    <p:sldLayoutId id="2147483676" r:id="rId13"/>
    <p:sldLayoutId id="2147483656" r:id="rId14"/>
    <p:sldLayoutId id="2147483678" r:id="rId15"/>
  </p:sldLayoutIdLst>
  <p:hf hdr="0" ftr="0" dt="0"/>
  <p:txStyles>
    <p:titleStyle>
      <a:lvl1pPr algn="l" defTabSz="457200" rtl="0" eaLnBrk="1" latinLnBrk="0" hangingPunct="1">
        <a:spcBef>
          <a:spcPct val="0"/>
        </a:spcBef>
        <a:buNone/>
        <a:defRPr sz="2800" b="1" i="0" kern="1200" cap="all" spc="0" baseline="0">
          <a:solidFill>
            <a:srgbClr val="5D8298"/>
          </a:solidFill>
          <a:latin typeface="Arial" panose="020B0604020202020204" pitchFamily="34" charset="0"/>
          <a:ea typeface="Arial" panose="020B0604020202020204" pitchFamily="34" charset="0"/>
          <a:cs typeface="Arial" panose="020B0604020202020204" pitchFamily="34" charset="0"/>
        </a:defRPr>
      </a:lvl1pPr>
    </p:titleStyle>
    <p:bodyStyle>
      <a:lvl1pPr marL="357188" indent="-357188" algn="l" defTabSz="457200" rtl="0" eaLnBrk="1" latinLnBrk="0" hangingPunct="1">
        <a:spcBef>
          <a:spcPts val="1200"/>
        </a:spcBef>
        <a:buClr>
          <a:schemeClr val="accent2"/>
        </a:buClr>
        <a:buFont typeface="Arial"/>
        <a:buChar char="•"/>
        <a:defRPr sz="2000" b="0" i="0" kern="120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23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chart" Target="../charts/char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hyperlink" Target="https://oncodaily.com/fda-approvals/olomorasib-fda-aprove-kras-g12c-nsclc" TargetMode="Externa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hyperlink" Target="https://www.onclive.com/view/fda-grants-breakthrough-therapy-designation-to-furmonertinib-for-egfr-exon-20-insertion-nsclc" TargetMode="Externa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26.png"/></Relationships>
</file>

<file path=ppt/slides/_rels/slide3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hyperlink" Target="https://www.bayer.com/media/en-us/bayer-receives-us-fda-breakthrough-therapy-designation-for-bay-2927088-for-non-small-cell-lung-cancer-harboring-her2-activating-mutations/" TargetMode="Externa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0368376"/>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A9BAC3-D3A8-4DDE-6DCE-086D05F66387}"/>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F2945880-1E15-AC9F-55CC-56A0879331B6}"/>
              </a:ext>
            </a:extLst>
          </p:cNvPr>
          <p:cNvSpPr>
            <a:spLocks noGrp="1"/>
          </p:cNvSpPr>
          <p:nvPr>
            <p:ph type="body" idx="1"/>
          </p:nvPr>
        </p:nvSpPr>
        <p:spPr>
          <a:xfrm>
            <a:off x="609600" y="836712"/>
            <a:ext cx="10972800" cy="589935"/>
          </a:xfrm>
        </p:spPr>
        <p:txBody>
          <a:bodyPr/>
          <a:lstStyle/>
          <a:p>
            <a:r>
              <a:rPr lang="en-US" dirty="0">
                <a:solidFill>
                  <a:schemeClr val="accent1"/>
                </a:solidFill>
                <a:latin typeface="Arial" panose="020B0604020202020204" pitchFamily="34" charset="0"/>
                <a:ea typeface="Aileron" charset="0"/>
                <a:cs typeface="Arial" panose="020B0604020202020204" pitchFamily="34" charset="0"/>
              </a:rPr>
              <a:t>MOST FREQUENT TRAE</a:t>
            </a:r>
            <a:r>
              <a:rPr lang="en-US" cap="none" dirty="0">
                <a:solidFill>
                  <a:schemeClr val="accent1"/>
                </a:solidFill>
                <a:latin typeface="Arial" panose="020B0604020202020204" pitchFamily="34" charset="0"/>
                <a:ea typeface="Aileron" charset="0"/>
                <a:cs typeface="Arial" panose="020B0604020202020204" pitchFamily="34" charset="0"/>
              </a:rPr>
              <a:t>s</a:t>
            </a:r>
            <a:r>
              <a:rPr lang="en-US" dirty="0">
                <a:solidFill>
                  <a:schemeClr val="accent1"/>
                </a:solidFill>
                <a:latin typeface="Arial" panose="020B0604020202020204" pitchFamily="34" charset="0"/>
                <a:ea typeface="Aileron" charset="0"/>
                <a:cs typeface="Arial" panose="020B0604020202020204" pitchFamily="34" charset="0"/>
              </a:rPr>
              <a:t> (≥10% OF TOTAL)</a:t>
            </a:r>
            <a:endParaRPr lang="en-GB" dirty="0">
              <a:solidFill>
                <a:schemeClr val="accent1"/>
              </a:solidFill>
              <a:latin typeface="Arial" panose="020B0604020202020204" pitchFamily="34" charset="0"/>
              <a:ea typeface="Aileron" charset="0"/>
              <a:cs typeface="Arial" panose="020B0604020202020204" pitchFamily="34" charset="0"/>
            </a:endParaRPr>
          </a:p>
        </p:txBody>
      </p:sp>
      <p:sp>
        <p:nvSpPr>
          <p:cNvPr id="6" name="Title 5">
            <a:extLst>
              <a:ext uri="{FF2B5EF4-FFF2-40B4-BE49-F238E27FC236}">
                <a16:creationId xmlns:a16="http://schemas.microsoft.com/office/drawing/2014/main" id="{838D895F-3B87-970A-EE3F-AE7AB4521957}"/>
              </a:ext>
            </a:extLst>
          </p:cNvPr>
          <p:cNvSpPr>
            <a:spLocks noGrp="1"/>
          </p:cNvSpPr>
          <p:nvPr>
            <p:ph type="title"/>
          </p:nvPr>
        </p:nvSpPr>
        <p:spPr/>
        <p:txBody>
          <a:bodyPr/>
          <a:lstStyle/>
          <a:p>
            <a:r>
              <a:rPr lang="en-GB" noProof="0" dirty="0"/>
              <a:t>Soho-01: safety results</a:t>
            </a:r>
          </a:p>
        </p:txBody>
      </p:sp>
      <p:sp>
        <p:nvSpPr>
          <p:cNvPr id="7" name="Content Placeholder 6">
            <a:extLst>
              <a:ext uri="{FF2B5EF4-FFF2-40B4-BE49-F238E27FC236}">
                <a16:creationId xmlns:a16="http://schemas.microsoft.com/office/drawing/2014/main" id="{C011BFE3-AE58-4E09-C859-CF7C51C45500}"/>
              </a:ext>
            </a:extLst>
          </p:cNvPr>
          <p:cNvSpPr>
            <a:spLocks noGrp="1"/>
          </p:cNvSpPr>
          <p:nvPr>
            <p:ph sz="quarter" idx="14"/>
          </p:nvPr>
        </p:nvSpPr>
        <p:spPr>
          <a:xfrm>
            <a:off x="7240166" y="1407860"/>
            <a:ext cx="4342234" cy="3770071"/>
          </a:xfrm>
        </p:spPr>
        <p:txBody>
          <a:bodyPr>
            <a:noAutofit/>
          </a:bodyPr>
          <a:lstStyle/>
          <a:p>
            <a:r>
              <a:rPr lang="en-US" sz="1800" dirty="0"/>
              <a:t>Drug-related AEs were reported in 96%, 100%, and 97% of patients in Cohorts D, E, and F, respectively</a:t>
            </a:r>
          </a:p>
          <a:p>
            <a:r>
              <a:rPr lang="en-US" sz="1800" dirty="0"/>
              <a:t>Diarrhea was the most commonly reported TRAE, mostly grade 1/2 (grade 3: 14%)</a:t>
            </a:r>
          </a:p>
          <a:p>
            <a:r>
              <a:rPr lang="en-US" sz="1800" dirty="0"/>
              <a:t>TRAEs led to treatment discontinuation in 3% of patients; none due to diarrhea</a:t>
            </a:r>
          </a:p>
          <a:p>
            <a:r>
              <a:rPr lang="en-US" sz="1800" dirty="0"/>
              <a:t>There were no reports </a:t>
            </a:r>
            <a:br>
              <a:rPr lang="en-US" sz="1800" dirty="0"/>
            </a:br>
            <a:r>
              <a:rPr lang="en-US" sz="1800" dirty="0"/>
              <a:t>of interstitial lung disease </a:t>
            </a:r>
            <a:br>
              <a:rPr lang="en-US" sz="1800" dirty="0"/>
            </a:br>
            <a:r>
              <a:rPr lang="en-US" sz="1800" dirty="0"/>
              <a:t>or pneumonitis</a:t>
            </a:r>
            <a:endParaRPr lang="en-GB" sz="1800" b="1" baseline="30000" noProof="0" dirty="0">
              <a:solidFill>
                <a:schemeClr val="tx2"/>
              </a:solidFill>
            </a:endParaRPr>
          </a:p>
        </p:txBody>
      </p:sp>
      <p:sp>
        <p:nvSpPr>
          <p:cNvPr id="8" name="Content Placeholder 7">
            <a:extLst>
              <a:ext uri="{FF2B5EF4-FFF2-40B4-BE49-F238E27FC236}">
                <a16:creationId xmlns:a16="http://schemas.microsoft.com/office/drawing/2014/main" id="{7CA89EE6-0244-D84B-CEE2-CC829B519176}"/>
              </a:ext>
            </a:extLst>
          </p:cNvPr>
          <p:cNvSpPr>
            <a:spLocks noGrp="1"/>
          </p:cNvSpPr>
          <p:nvPr>
            <p:ph sz="quarter" idx="15"/>
          </p:nvPr>
        </p:nvSpPr>
        <p:spPr/>
        <p:txBody>
          <a:bodyPr anchor="b" anchorCtr="0"/>
          <a:lstStyle/>
          <a:p>
            <a:r>
              <a:rPr lang="en-US" sz="1050" dirty="0"/>
              <a:t>Analysis cut-off date was June 27, 2025. Grade categories do not necessarily equal total due to rounding</a:t>
            </a:r>
          </a:p>
          <a:p>
            <a:r>
              <a:rPr lang="en-US" sz="1050" baseline="30000" dirty="0"/>
              <a:t>a </a:t>
            </a:r>
            <a:r>
              <a:rPr lang="en-US" sz="1050" dirty="0"/>
              <a:t>MedDRA v28.0, CTCAE v5.0; </a:t>
            </a:r>
            <a:r>
              <a:rPr lang="en-US" sz="1050" baseline="30000" dirty="0"/>
              <a:t>b </a:t>
            </a:r>
            <a:r>
              <a:rPr lang="en-US" sz="1050" dirty="0"/>
              <a:t>Patients were naïve to </a:t>
            </a:r>
            <a:r>
              <a:rPr lang="en-US" sz="1050" i="1" dirty="0"/>
              <a:t>HER2</a:t>
            </a:r>
            <a:r>
              <a:rPr lang="en-US" sz="1050" dirty="0"/>
              <a:t>-targeted therapies; </a:t>
            </a:r>
            <a:r>
              <a:rPr lang="en-US" sz="1050" baseline="30000" dirty="0"/>
              <a:t>c </a:t>
            </a:r>
            <a:r>
              <a:rPr lang="en-US" sz="1050" dirty="0"/>
              <a:t>Patients were pretreated with </a:t>
            </a:r>
            <a:r>
              <a:rPr lang="en-US" sz="1050" i="1" dirty="0"/>
              <a:t>HER2</a:t>
            </a:r>
            <a:r>
              <a:rPr lang="en-US" sz="1050" dirty="0"/>
              <a:t>-targeted ADCs; </a:t>
            </a:r>
            <a:r>
              <a:rPr lang="en-US" sz="1050" baseline="30000" dirty="0"/>
              <a:t>d </a:t>
            </a:r>
            <a:r>
              <a:rPr lang="en-US" sz="1050" dirty="0"/>
              <a:t>Patients were naïve to systemic therapy for advanced disease; </a:t>
            </a:r>
            <a:r>
              <a:rPr lang="en-US" sz="1050" baseline="30000" dirty="0"/>
              <a:t>e </a:t>
            </a:r>
            <a:r>
              <a:rPr lang="en-US" sz="1050" dirty="0"/>
              <a:t>Grade 4 events of dyspnea, hypokalemia, and elevated ALT were reported, and 1 grade 5 event of cardiorespiratory arrest (this patient had baseline cardiopulmonary comorbidities and experienced renal failure, and the role of sevabertinib and renal failure in this outcome </a:t>
            </a:r>
            <a:r>
              <a:rPr lang="en-US" sz="1050" dirty="0">
                <a:solidFill>
                  <a:schemeClr val="tx2"/>
                </a:solidFill>
              </a:rPr>
              <a:t>remains unclear and was reported by the investigator as ‟possibly related” to the study drug)</a:t>
            </a:r>
          </a:p>
          <a:p>
            <a:r>
              <a:rPr lang="en-US" sz="1050" kern="0" dirty="0">
                <a:solidFill>
                  <a:schemeClr val="tx2"/>
                </a:solidFill>
              </a:rPr>
              <a:t>ADC, </a:t>
            </a:r>
            <a:r>
              <a:rPr lang="en-GB" sz="1050" dirty="0">
                <a:solidFill>
                  <a:schemeClr val="tx2"/>
                </a:solidFill>
              </a:rPr>
              <a:t>antibody-drug conjugate</a:t>
            </a:r>
            <a:r>
              <a:rPr lang="en-US" sz="1050" kern="0" dirty="0">
                <a:solidFill>
                  <a:schemeClr val="tx2"/>
                </a:solidFill>
              </a:rPr>
              <a:t>; AE, adverse event; ALT, alanine transferase; AST, aspartate aminotransferase; BID, twice daily; CTCAE, </a:t>
            </a:r>
            <a:r>
              <a:rPr lang="en-GB" sz="1050" kern="0" dirty="0">
                <a:solidFill>
                  <a:schemeClr val="tx2"/>
                </a:solidFill>
              </a:rPr>
              <a:t>Common Terminology for Adverse Events</a:t>
            </a:r>
            <a:r>
              <a:rPr lang="en-US" sz="1050" kern="0" dirty="0">
                <a:solidFill>
                  <a:schemeClr val="tx2"/>
                </a:solidFill>
              </a:rPr>
              <a:t>; MedDRA, </a:t>
            </a:r>
            <a:r>
              <a:rPr lang="en-GB" sz="1050" kern="0" dirty="0">
                <a:solidFill>
                  <a:schemeClr val="tx2"/>
                </a:solidFill>
              </a:rPr>
              <a:t>Medical Dictionary for Regulatory Activities; </a:t>
            </a:r>
            <a:r>
              <a:rPr lang="en-US" sz="1050" kern="0" dirty="0">
                <a:solidFill>
                  <a:schemeClr val="tx2"/>
                </a:solidFill>
              </a:rPr>
              <a:t>TRAE, treatment-related adverse event</a:t>
            </a:r>
          </a:p>
          <a:p>
            <a:r>
              <a:rPr lang="en-US" sz="1050" kern="0" dirty="0">
                <a:solidFill>
                  <a:schemeClr val="tx2"/>
                </a:solidFill>
              </a:rPr>
              <a:t>Le X, et al. Abstract LBA75, ESMO 2025. Oral presentation</a:t>
            </a:r>
            <a:endParaRPr lang="en-GB" sz="1050" kern="100" dirty="0">
              <a:solidFill>
                <a:schemeClr val="tx2"/>
              </a:solidFill>
              <a:ea typeface="Calibri" panose="020F0502020204030204" pitchFamily="34" charset="0"/>
            </a:endParaRPr>
          </a:p>
        </p:txBody>
      </p:sp>
      <p:sp>
        <p:nvSpPr>
          <p:cNvPr id="2" name="Slide Number Placeholder 1">
            <a:extLst>
              <a:ext uri="{FF2B5EF4-FFF2-40B4-BE49-F238E27FC236}">
                <a16:creationId xmlns:a16="http://schemas.microsoft.com/office/drawing/2014/main" id="{18AC3B1C-0838-A863-9587-DFCBB28298DC}"/>
              </a:ext>
            </a:extLst>
          </p:cNvPr>
          <p:cNvSpPr>
            <a:spLocks noGrp="1"/>
          </p:cNvSpPr>
          <p:nvPr>
            <p:ph type="sldNum" sz="quarter" idx="4"/>
          </p:nvPr>
        </p:nvSpPr>
        <p:spPr/>
        <p:txBody>
          <a:bodyPr/>
          <a:lstStyle/>
          <a:p>
            <a:fld id="{FCE43C0F-8A7B-3A4B-9DB5-B3472E36E833}" type="slidenum">
              <a:rPr lang="en-GB" noProof="0" smtClean="0"/>
              <a:pPr/>
              <a:t>10</a:t>
            </a:fld>
            <a:endParaRPr lang="en-GB" noProof="0" dirty="0"/>
          </a:p>
        </p:txBody>
      </p:sp>
      <p:sp>
        <p:nvSpPr>
          <p:cNvPr id="12" name="Google Shape;392;p10">
            <a:extLst>
              <a:ext uri="{FF2B5EF4-FFF2-40B4-BE49-F238E27FC236}">
                <a16:creationId xmlns:a16="http://schemas.microsoft.com/office/drawing/2014/main" id="{4D09FCD2-5B91-F7F5-3F3A-FA5EB8F0AD89}"/>
              </a:ext>
            </a:extLst>
          </p:cNvPr>
          <p:cNvSpPr/>
          <p:nvPr/>
        </p:nvSpPr>
        <p:spPr>
          <a:xfrm>
            <a:off x="799264" y="1453782"/>
            <a:ext cx="1104470" cy="3570208"/>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lgn="r">
              <a:lnSpc>
                <a:spcPct val="145000"/>
              </a:lnSpc>
            </a:pPr>
            <a:r>
              <a:rPr lang="en-GB" sz="1000" noProof="0" dirty="0" err="1">
                <a:latin typeface="Arial" panose="020B0604020202020204" pitchFamily="34" charset="0"/>
                <a:ea typeface="Calibri"/>
                <a:cs typeface="Arial" panose="020B0604020202020204" pitchFamily="34" charset="0"/>
                <a:sym typeface="Calibri"/>
              </a:rPr>
              <a:t>Diarrhea</a:t>
            </a:r>
            <a:endParaRPr lang="en-GB" sz="1000" noProof="0" dirty="0">
              <a:latin typeface="Arial" panose="020B0604020202020204" pitchFamily="34" charset="0"/>
              <a:ea typeface="Calibri"/>
              <a:cs typeface="Arial" panose="020B0604020202020204" pitchFamily="34" charset="0"/>
              <a:sym typeface="Calibri"/>
            </a:endParaRPr>
          </a:p>
          <a:p>
            <a:pPr algn="r">
              <a:lnSpc>
                <a:spcPct val="145000"/>
              </a:lnSpc>
            </a:pPr>
            <a:r>
              <a:rPr lang="en-GB" sz="1000" noProof="0" dirty="0">
                <a:latin typeface="Arial" panose="020B0604020202020204" pitchFamily="34" charset="0"/>
                <a:ea typeface="Calibri"/>
                <a:cs typeface="Arial" panose="020B0604020202020204" pitchFamily="34" charset="0"/>
                <a:sym typeface="Calibri"/>
              </a:rPr>
              <a:t>Rash</a:t>
            </a:r>
          </a:p>
          <a:p>
            <a:pPr algn="r">
              <a:lnSpc>
                <a:spcPct val="145000"/>
              </a:lnSpc>
            </a:pPr>
            <a:r>
              <a:rPr lang="en-GB" sz="1000" noProof="0" dirty="0">
                <a:latin typeface="Arial" panose="020B0604020202020204" pitchFamily="34" charset="0"/>
                <a:ea typeface="Calibri"/>
                <a:cs typeface="Arial" panose="020B0604020202020204" pitchFamily="34" charset="0"/>
                <a:sym typeface="Calibri"/>
              </a:rPr>
              <a:t>Paronychia</a:t>
            </a:r>
          </a:p>
          <a:p>
            <a:pPr algn="r">
              <a:lnSpc>
                <a:spcPct val="145000"/>
              </a:lnSpc>
            </a:pPr>
            <a:r>
              <a:rPr lang="en-GB" sz="1000" noProof="0" dirty="0">
                <a:latin typeface="Arial" panose="020B0604020202020204" pitchFamily="34" charset="0"/>
                <a:ea typeface="Calibri"/>
                <a:cs typeface="Arial" panose="020B0604020202020204" pitchFamily="34" charset="0"/>
                <a:sym typeface="Calibri"/>
              </a:rPr>
              <a:t>Stomatitis</a:t>
            </a:r>
          </a:p>
          <a:p>
            <a:pPr algn="r">
              <a:lnSpc>
                <a:spcPct val="145000"/>
              </a:lnSpc>
            </a:pPr>
            <a:r>
              <a:rPr lang="en-GB" sz="1000" noProof="0" dirty="0">
                <a:latin typeface="Arial" panose="020B0604020202020204" pitchFamily="34" charset="0"/>
                <a:ea typeface="Calibri"/>
                <a:cs typeface="Arial" panose="020B0604020202020204" pitchFamily="34" charset="0"/>
                <a:sym typeface="Calibri"/>
              </a:rPr>
              <a:t>Nausea</a:t>
            </a:r>
          </a:p>
          <a:p>
            <a:pPr algn="r">
              <a:lnSpc>
                <a:spcPct val="145000"/>
              </a:lnSpc>
            </a:pPr>
            <a:r>
              <a:rPr lang="en-GB" sz="1000" noProof="0" dirty="0">
                <a:latin typeface="Arial" panose="020B0604020202020204" pitchFamily="34" charset="0"/>
                <a:ea typeface="Calibri"/>
                <a:cs typeface="Arial" panose="020B0604020202020204" pitchFamily="34" charset="0"/>
                <a:sym typeface="Calibri"/>
              </a:rPr>
              <a:t>Hypokalemia</a:t>
            </a:r>
          </a:p>
          <a:p>
            <a:pPr algn="r">
              <a:lnSpc>
                <a:spcPct val="145000"/>
              </a:lnSpc>
            </a:pPr>
            <a:r>
              <a:rPr lang="en-GB" sz="1000" noProof="0" dirty="0">
                <a:latin typeface="Arial" panose="020B0604020202020204" pitchFamily="34" charset="0"/>
                <a:ea typeface="Calibri"/>
                <a:cs typeface="Arial" panose="020B0604020202020204" pitchFamily="34" charset="0"/>
                <a:sym typeface="Calibri"/>
              </a:rPr>
              <a:t>Vomiting</a:t>
            </a:r>
          </a:p>
          <a:p>
            <a:pPr algn="r">
              <a:lnSpc>
                <a:spcPct val="145000"/>
              </a:lnSpc>
            </a:pPr>
            <a:r>
              <a:rPr lang="en-GB" sz="1000" noProof="0" dirty="0">
                <a:latin typeface="Arial" panose="020B0604020202020204" pitchFamily="34" charset="0"/>
                <a:ea typeface="Calibri"/>
                <a:cs typeface="Arial" panose="020B0604020202020204" pitchFamily="34" charset="0"/>
                <a:sym typeface="Calibri"/>
              </a:rPr>
              <a:t>Anemia</a:t>
            </a:r>
          </a:p>
          <a:p>
            <a:pPr algn="r">
              <a:lnSpc>
                <a:spcPct val="145000"/>
              </a:lnSpc>
            </a:pPr>
            <a:r>
              <a:rPr lang="en-GB" sz="1000" noProof="0" dirty="0">
                <a:latin typeface="Arial" panose="020B0604020202020204" pitchFamily="34" charset="0"/>
                <a:ea typeface="Calibri"/>
                <a:cs typeface="Arial" panose="020B0604020202020204" pitchFamily="34" charset="0"/>
                <a:sym typeface="Calibri"/>
              </a:rPr>
              <a:t>Decreased weight</a:t>
            </a:r>
          </a:p>
          <a:p>
            <a:pPr algn="r">
              <a:lnSpc>
                <a:spcPct val="145000"/>
              </a:lnSpc>
            </a:pPr>
            <a:r>
              <a:rPr lang="en-GB" sz="1000" noProof="0" dirty="0">
                <a:latin typeface="Arial" panose="020B0604020202020204" pitchFamily="34" charset="0"/>
                <a:ea typeface="Calibri"/>
                <a:cs typeface="Arial" panose="020B0604020202020204" pitchFamily="34" charset="0"/>
                <a:sym typeface="Calibri"/>
              </a:rPr>
              <a:t>Increased ALT</a:t>
            </a:r>
          </a:p>
          <a:p>
            <a:pPr algn="r">
              <a:lnSpc>
                <a:spcPct val="145000"/>
              </a:lnSpc>
            </a:pPr>
            <a:r>
              <a:rPr lang="en-GB" sz="1000" noProof="0" dirty="0">
                <a:latin typeface="Arial" panose="020B0604020202020204" pitchFamily="34" charset="0"/>
                <a:ea typeface="Calibri"/>
                <a:cs typeface="Arial" panose="020B0604020202020204" pitchFamily="34" charset="0"/>
                <a:sym typeface="Calibri"/>
              </a:rPr>
              <a:t>Dry skin</a:t>
            </a:r>
          </a:p>
          <a:p>
            <a:pPr algn="r">
              <a:lnSpc>
                <a:spcPct val="145000"/>
              </a:lnSpc>
            </a:pPr>
            <a:r>
              <a:rPr lang="en-GB" sz="1000" dirty="0">
                <a:latin typeface="Arial" panose="020B0604020202020204" pitchFamily="34" charset="0"/>
                <a:ea typeface="Calibri"/>
                <a:cs typeface="Arial" panose="020B0604020202020204" pitchFamily="34" charset="0"/>
                <a:sym typeface="Calibri"/>
              </a:rPr>
              <a:t>Increased AST</a:t>
            </a:r>
            <a:endParaRPr lang="en-GB" sz="1000" noProof="0" dirty="0">
              <a:latin typeface="Arial" panose="020B0604020202020204" pitchFamily="34" charset="0"/>
              <a:ea typeface="Calibri"/>
              <a:cs typeface="Arial" panose="020B0604020202020204" pitchFamily="34" charset="0"/>
              <a:sym typeface="Calibri"/>
            </a:endParaRPr>
          </a:p>
          <a:p>
            <a:pPr algn="r">
              <a:lnSpc>
                <a:spcPct val="145000"/>
              </a:lnSpc>
            </a:pPr>
            <a:r>
              <a:rPr lang="en-GB" sz="1000" noProof="0" dirty="0">
                <a:latin typeface="Arial" panose="020B0604020202020204" pitchFamily="34" charset="0"/>
                <a:ea typeface="Calibri"/>
                <a:cs typeface="Arial" panose="020B0604020202020204" pitchFamily="34" charset="0"/>
                <a:sym typeface="Calibri"/>
              </a:rPr>
              <a:t>Pruritus</a:t>
            </a:r>
          </a:p>
          <a:p>
            <a:pPr algn="r">
              <a:lnSpc>
                <a:spcPct val="145000"/>
              </a:lnSpc>
            </a:pPr>
            <a:r>
              <a:rPr lang="en-GB" sz="1000" noProof="0" dirty="0">
                <a:latin typeface="Arial" panose="020B0604020202020204" pitchFamily="34" charset="0"/>
                <a:ea typeface="Calibri"/>
                <a:cs typeface="Arial" panose="020B0604020202020204" pitchFamily="34" charset="0"/>
                <a:sym typeface="Calibri"/>
              </a:rPr>
              <a:t>Decreased appetite</a:t>
            </a:r>
          </a:p>
          <a:p>
            <a:pPr algn="r">
              <a:lnSpc>
                <a:spcPct val="145000"/>
              </a:lnSpc>
            </a:pPr>
            <a:r>
              <a:rPr lang="en-GB" sz="1000" noProof="0" dirty="0">
                <a:latin typeface="Arial" panose="020B0604020202020204" pitchFamily="34" charset="0"/>
                <a:ea typeface="Calibri"/>
                <a:cs typeface="Arial" panose="020B0604020202020204" pitchFamily="34" charset="0"/>
                <a:sym typeface="Calibri"/>
              </a:rPr>
              <a:t>Increased amylase</a:t>
            </a:r>
          </a:p>
          <a:p>
            <a:pPr algn="r">
              <a:lnSpc>
                <a:spcPct val="145000"/>
              </a:lnSpc>
            </a:pPr>
            <a:r>
              <a:rPr lang="en-GB" sz="1000" noProof="0" dirty="0">
                <a:latin typeface="Arial" panose="020B0604020202020204" pitchFamily="34" charset="0"/>
                <a:ea typeface="Calibri"/>
                <a:cs typeface="Arial" panose="020B0604020202020204" pitchFamily="34" charset="0"/>
                <a:sym typeface="Calibri"/>
              </a:rPr>
              <a:t>Increased lipase</a:t>
            </a:r>
          </a:p>
        </p:txBody>
      </p:sp>
      <p:graphicFrame>
        <p:nvGraphicFramePr>
          <p:cNvPr id="14" name="Chart 13">
            <a:extLst>
              <a:ext uri="{FF2B5EF4-FFF2-40B4-BE49-F238E27FC236}">
                <a16:creationId xmlns:a16="http://schemas.microsoft.com/office/drawing/2014/main" id="{7976AD9C-17D9-02A9-FA2D-3BFF5F19BD6F}"/>
              </a:ext>
            </a:extLst>
          </p:cNvPr>
          <p:cNvGraphicFramePr/>
          <p:nvPr>
            <p:extLst>
              <p:ext uri="{D42A27DB-BD31-4B8C-83A1-F6EECF244321}">
                <p14:modId xmlns:p14="http://schemas.microsoft.com/office/powerpoint/2010/main" val="1758147363"/>
              </p:ext>
            </p:extLst>
          </p:nvPr>
        </p:nvGraphicFramePr>
        <p:xfrm>
          <a:off x="4007768" y="1339168"/>
          <a:ext cx="2664296" cy="3959894"/>
        </p:xfrm>
        <a:graphic>
          <a:graphicData uri="http://schemas.openxmlformats.org/drawingml/2006/chart">
            <c:chart xmlns:c="http://schemas.openxmlformats.org/drawingml/2006/chart" xmlns:r="http://schemas.openxmlformats.org/officeDocument/2006/relationships" r:id="rId3"/>
          </a:graphicData>
        </a:graphic>
      </p:graphicFrame>
      <p:sp>
        <p:nvSpPr>
          <p:cNvPr id="18" name="Google Shape;392;p10">
            <a:extLst>
              <a:ext uri="{FF2B5EF4-FFF2-40B4-BE49-F238E27FC236}">
                <a16:creationId xmlns:a16="http://schemas.microsoft.com/office/drawing/2014/main" id="{BEB764A9-F3FC-1370-F55F-916319BD9896}"/>
              </a:ext>
            </a:extLst>
          </p:cNvPr>
          <p:cNvSpPr/>
          <p:nvPr/>
        </p:nvSpPr>
        <p:spPr>
          <a:xfrm>
            <a:off x="4664037" y="4855550"/>
            <a:ext cx="99386" cy="146194"/>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spcAft>
                <a:spcPts val="300"/>
              </a:spcAft>
            </a:pPr>
            <a:r>
              <a:rPr lang="en-GB" sz="700" b="1" noProof="0" dirty="0">
                <a:latin typeface="Arial" panose="020B0604020202020204" pitchFamily="34" charset="0"/>
                <a:ea typeface="Calibri"/>
                <a:cs typeface="Arial" panose="020B0604020202020204" pitchFamily="34" charset="0"/>
                <a:sym typeface="Calibri"/>
              </a:rPr>
              <a:t>16</a:t>
            </a:r>
          </a:p>
        </p:txBody>
      </p:sp>
      <p:sp>
        <p:nvSpPr>
          <p:cNvPr id="19" name="Google Shape;392;p10">
            <a:extLst>
              <a:ext uri="{FF2B5EF4-FFF2-40B4-BE49-F238E27FC236}">
                <a16:creationId xmlns:a16="http://schemas.microsoft.com/office/drawing/2014/main" id="{82574FBD-93C5-DA1C-9005-DF95A91E7C1B}"/>
              </a:ext>
            </a:extLst>
          </p:cNvPr>
          <p:cNvSpPr/>
          <p:nvPr/>
        </p:nvSpPr>
        <p:spPr>
          <a:xfrm>
            <a:off x="4635695" y="4411133"/>
            <a:ext cx="99386" cy="146194"/>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spcAft>
                <a:spcPts val="300"/>
              </a:spcAft>
            </a:pPr>
            <a:r>
              <a:rPr lang="en-GB" sz="700" b="1" noProof="0" dirty="0">
                <a:latin typeface="Arial" panose="020B0604020202020204" pitchFamily="34" charset="0"/>
                <a:ea typeface="Calibri"/>
                <a:cs typeface="Arial" panose="020B0604020202020204" pitchFamily="34" charset="0"/>
                <a:sym typeface="Calibri"/>
              </a:rPr>
              <a:t>15</a:t>
            </a:r>
          </a:p>
        </p:txBody>
      </p:sp>
      <p:sp>
        <p:nvSpPr>
          <p:cNvPr id="24" name="Google Shape;392;p10">
            <a:extLst>
              <a:ext uri="{FF2B5EF4-FFF2-40B4-BE49-F238E27FC236}">
                <a16:creationId xmlns:a16="http://schemas.microsoft.com/office/drawing/2014/main" id="{F922DB26-07CD-ADEF-DC77-309638BB4452}"/>
              </a:ext>
            </a:extLst>
          </p:cNvPr>
          <p:cNvSpPr/>
          <p:nvPr/>
        </p:nvSpPr>
        <p:spPr>
          <a:xfrm>
            <a:off x="4607355" y="3519041"/>
            <a:ext cx="99386" cy="146194"/>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spcAft>
                <a:spcPts val="300"/>
              </a:spcAft>
            </a:pPr>
            <a:r>
              <a:rPr lang="en-GB" sz="700" b="1" noProof="0" dirty="0">
                <a:latin typeface="Arial" panose="020B0604020202020204" pitchFamily="34" charset="0"/>
                <a:ea typeface="Calibri"/>
                <a:cs typeface="Arial" panose="020B0604020202020204" pitchFamily="34" charset="0"/>
                <a:sym typeface="Calibri"/>
              </a:rPr>
              <a:t>14</a:t>
            </a:r>
          </a:p>
        </p:txBody>
      </p:sp>
      <p:sp>
        <p:nvSpPr>
          <p:cNvPr id="25" name="Google Shape;392;p10">
            <a:extLst>
              <a:ext uri="{FF2B5EF4-FFF2-40B4-BE49-F238E27FC236}">
                <a16:creationId xmlns:a16="http://schemas.microsoft.com/office/drawing/2014/main" id="{0D10B952-6103-FB0B-2081-3D5D83807B9E}"/>
              </a:ext>
            </a:extLst>
          </p:cNvPr>
          <p:cNvSpPr/>
          <p:nvPr/>
        </p:nvSpPr>
        <p:spPr>
          <a:xfrm>
            <a:off x="4605542" y="3303949"/>
            <a:ext cx="99386" cy="146194"/>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spcAft>
                <a:spcPts val="300"/>
              </a:spcAft>
            </a:pPr>
            <a:r>
              <a:rPr lang="en-GB" sz="700" b="1" noProof="0" dirty="0">
                <a:latin typeface="Arial" panose="020B0604020202020204" pitchFamily="34" charset="0"/>
                <a:ea typeface="Calibri"/>
                <a:cs typeface="Arial" panose="020B0604020202020204" pitchFamily="34" charset="0"/>
                <a:sym typeface="Calibri"/>
              </a:rPr>
              <a:t>14</a:t>
            </a:r>
          </a:p>
        </p:txBody>
      </p:sp>
      <p:sp>
        <p:nvSpPr>
          <p:cNvPr id="26" name="Google Shape;392;p10">
            <a:extLst>
              <a:ext uri="{FF2B5EF4-FFF2-40B4-BE49-F238E27FC236}">
                <a16:creationId xmlns:a16="http://schemas.microsoft.com/office/drawing/2014/main" id="{E509CDDE-84AE-97DC-AC76-80A89C137372}"/>
              </a:ext>
            </a:extLst>
          </p:cNvPr>
          <p:cNvSpPr/>
          <p:nvPr/>
        </p:nvSpPr>
        <p:spPr>
          <a:xfrm>
            <a:off x="4677610" y="3080921"/>
            <a:ext cx="99386" cy="146194"/>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spcAft>
                <a:spcPts val="300"/>
              </a:spcAft>
            </a:pPr>
            <a:r>
              <a:rPr lang="en-GB" sz="700" b="1" noProof="0" dirty="0">
                <a:latin typeface="Arial" panose="020B0604020202020204" pitchFamily="34" charset="0"/>
                <a:ea typeface="Calibri"/>
                <a:cs typeface="Arial" panose="020B0604020202020204" pitchFamily="34" charset="0"/>
                <a:sym typeface="Calibri"/>
              </a:rPr>
              <a:t>17</a:t>
            </a:r>
          </a:p>
        </p:txBody>
      </p:sp>
      <p:sp>
        <p:nvSpPr>
          <p:cNvPr id="28" name="Google Shape;392;p10">
            <a:extLst>
              <a:ext uri="{FF2B5EF4-FFF2-40B4-BE49-F238E27FC236}">
                <a16:creationId xmlns:a16="http://schemas.microsoft.com/office/drawing/2014/main" id="{059B7AEA-8522-6CB2-A527-D9260FA74AEA}"/>
              </a:ext>
            </a:extLst>
          </p:cNvPr>
          <p:cNvSpPr/>
          <p:nvPr/>
        </p:nvSpPr>
        <p:spPr>
          <a:xfrm>
            <a:off x="4628920" y="2857893"/>
            <a:ext cx="99386" cy="146194"/>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spcAft>
                <a:spcPts val="300"/>
              </a:spcAft>
            </a:pPr>
            <a:r>
              <a:rPr lang="en-GB" sz="700" b="1" noProof="0" dirty="0">
                <a:latin typeface="Arial" panose="020B0604020202020204" pitchFamily="34" charset="0"/>
                <a:ea typeface="Calibri"/>
                <a:cs typeface="Arial" panose="020B0604020202020204" pitchFamily="34" charset="0"/>
                <a:sym typeface="Calibri"/>
              </a:rPr>
              <a:t>15</a:t>
            </a:r>
          </a:p>
        </p:txBody>
      </p:sp>
      <p:sp>
        <p:nvSpPr>
          <p:cNvPr id="29" name="Google Shape;392;p10">
            <a:extLst>
              <a:ext uri="{FF2B5EF4-FFF2-40B4-BE49-F238E27FC236}">
                <a16:creationId xmlns:a16="http://schemas.microsoft.com/office/drawing/2014/main" id="{A4DB50B2-C493-A8ED-6AA1-CE97D5837E8A}"/>
              </a:ext>
            </a:extLst>
          </p:cNvPr>
          <p:cNvSpPr/>
          <p:nvPr/>
        </p:nvSpPr>
        <p:spPr>
          <a:xfrm>
            <a:off x="4735081" y="2641683"/>
            <a:ext cx="99386" cy="146194"/>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spcAft>
                <a:spcPts val="300"/>
              </a:spcAft>
            </a:pPr>
            <a:r>
              <a:rPr lang="en-GB" sz="700" b="1" noProof="0" dirty="0">
                <a:latin typeface="Arial" panose="020B0604020202020204" pitchFamily="34" charset="0"/>
                <a:ea typeface="Calibri"/>
                <a:cs typeface="Arial" panose="020B0604020202020204" pitchFamily="34" charset="0"/>
                <a:sym typeface="Calibri"/>
              </a:rPr>
              <a:t>20</a:t>
            </a:r>
          </a:p>
        </p:txBody>
      </p:sp>
      <p:sp>
        <p:nvSpPr>
          <p:cNvPr id="30" name="Google Shape;392;p10">
            <a:extLst>
              <a:ext uri="{FF2B5EF4-FFF2-40B4-BE49-F238E27FC236}">
                <a16:creationId xmlns:a16="http://schemas.microsoft.com/office/drawing/2014/main" id="{D7A2738A-CE84-BF0B-9898-A789519E0DCC}"/>
              </a:ext>
            </a:extLst>
          </p:cNvPr>
          <p:cNvSpPr/>
          <p:nvPr/>
        </p:nvSpPr>
        <p:spPr>
          <a:xfrm>
            <a:off x="4695823" y="2419038"/>
            <a:ext cx="99386" cy="146194"/>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spcAft>
                <a:spcPts val="300"/>
              </a:spcAft>
            </a:pPr>
            <a:r>
              <a:rPr lang="en-GB" sz="700" b="1" noProof="0" dirty="0">
                <a:latin typeface="Arial" panose="020B0604020202020204" pitchFamily="34" charset="0"/>
                <a:ea typeface="Calibri"/>
                <a:cs typeface="Arial" panose="020B0604020202020204" pitchFamily="34" charset="0"/>
                <a:sym typeface="Calibri"/>
              </a:rPr>
              <a:t>18</a:t>
            </a:r>
          </a:p>
        </p:txBody>
      </p:sp>
      <p:sp>
        <p:nvSpPr>
          <p:cNvPr id="31" name="Google Shape;392;p10">
            <a:extLst>
              <a:ext uri="{FF2B5EF4-FFF2-40B4-BE49-F238E27FC236}">
                <a16:creationId xmlns:a16="http://schemas.microsoft.com/office/drawing/2014/main" id="{997E1710-BE52-79E0-864E-32002A65F531}"/>
              </a:ext>
            </a:extLst>
          </p:cNvPr>
          <p:cNvSpPr/>
          <p:nvPr/>
        </p:nvSpPr>
        <p:spPr>
          <a:xfrm>
            <a:off x="4711256" y="2201272"/>
            <a:ext cx="99386" cy="146194"/>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spcAft>
                <a:spcPts val="300"/>
              </a:spcAft>
            </a:pPr>
            <a:r>
              <a:rPr lang="en-GB" sz="700" b="1" noProof="0" dirty="0">
                <a:latin typeface="Arial" panose="020B0604020202020204" pitchFamily="34" charset="0"/>
                <a:ea typeface="Calibri"/>
                <a:cs typeface="Arial" panose="020B0604020202020204" pitchFamily="34" charset="0"/>
                <a:sym typeface="Calibri"/>
              </a:rPr>
              <a:t>19</a:t>
            </a:r>
          </a:p>
        </p:txBody>
      </p:sp>
      <p:sp>
        <p:nvSpPr>
          <p:cNvPr id="32" name="Google Shape;392;p10">
            <a:extLst>
              <a:ext uri="{FF2B5EF4-FFF2-40B4-BE49-F238E27FC236}">
                <a16:creationId xmlns:a16="http://schemas.microsoft.com/office/drawing/2014/main" id="{05F7974E-3D07-B821-2675-85DA05183247}"/>
              </a:ext>
            </a:extLst>
          </p:cNvPr>
          <p:cNvSpPr/>
          <p:nvPr/>
        </p:nvSpPr>
        <p:spPr>
          <a:xfrm>
            <a:off x="4855122" y="1981991"/>
            <a:ext cx="99386" cy="146194"/>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spcAft>
                <a:spcPts val="300"/>
              </a:spcAft>
            </a:pPr>
            <a:r>
              <a:rPr lang="en-GB" sz="700" b="1" noProof="0" dirty="0">
                <a:latin typeface="Arial" panose="020B0604020202020204" pitchFamily="34" charset="0"/>
                <a:ea typeface="Calibri"/>
                <a:cs typeface="Arial" panose="020B0604020202020204" pitchFamily="34" charset="0"/>
                <a:sym typeface="Calibri"/>
              </a:rPr>
              <a:t>26</a:t>
            </a:r>
          </a:p>
        </p:txBody>
      </p:sp>
      <p:sp>
        <p:nvSpPr>
          <p:cNvPr id="33" name="Google Shape;392;p10">
            <a:extLst>
              <a:ext uri="{FF2B5EF4-FFF2-40B4-BE49-F238E27FC236}">
                <a16:creationId xmlns:a16="http://schemas.microsoft.com/office/drawing/2014/main" id="{5E9C5807-6C8A-EE75-18B8-07103DE7FBD1}"/>
              </a:ext>
            </a:extLst>
          </p:cNvPr>
          <p:cNvSpPr/>
          <p:nvPr/>
        </p:nvSpPr>
        <p:spPr>
          <a:xfrm>
            <a:off x="5370959" y="1758768"/>
            <a:ext cx="99386" cy="146194"/>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spcAft>
                <a:spcPts val="300"/>
              </a:spcAft>
            </a:pPr>
            <a:r>
              <a:rPr lang="en-GB" sz="700" b="1" noProof="0" dirty="0">
                <a:latin typeface="Arial" panose="020B0604020202020204" pitchFamily="34" charset="0"/>
                <a:ea typeface="Calibri"/>
                <a:cs typeface="Arial" panose="020B0604020202020204" pitchFamily="34" charset="0"/>
                <a:sym typeface="Calibri"/>
              </a:rPr>
              <a:t>49</a:t>
            </a:r>
          </a:p>
        </p:txBody>
      </p:sp>
      <p:sp>
        <p:nvSpPr>
          <p:cNvPr id="34" name="Google Shape;392;p10">
            <a:extLst>
              <a:ext uri="{FF2B5EF4-FFF2-40B4-BE49-F238E27FC236}">
                <a16:creationId xmlns:a16="http://schemas.microsoft.com/office/drawing/2014/main" id="{D96DC7FF-7BAC-A9BA-3C91-E86D4AC2FD2D}"/>
              </a:ext>
            </a:extLst>
          </p:cNvPr>
          <p:cNvSpPr/>
          <p:nvPr/>
        </p:nvSpPr>
        <p:spPr>
          <a:xfrm>
            <a:off x="6216786" y="1531791"/>
            <a:ext cx="99386" cy="146194"/>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spcAft>
                <a:spcPts val="300"/>
              </a:spcAft>
            </a:pPr>
            <a:r>
              <a:rPr lang="en-GB" sz="700" b="1" noProof="0" dirty="0">
                <a:latin typeface="Arial" panose="020B0604020202020204" pitchFamily="34" charset="0"/>
                <a:ea typeface="Calibri"/>
                <a:cs typeface="Arial" panose="020B0604020202020204" pitchFamily="34" charset="0"/>
                <a:sym typeface="Calibri"/>
              </a:rPr>
              <a:t>87</a:t>
            </a:r>
          </a:p>
        </p:txBody>
      </p:sp>
      <p:sp>
        <p:nvSpPr>
          <p:cNvPr id="83" name="Google Shape;392;p10">
            <a:extLst>
              <a:ext uri="{FF2B5EF4-FFF2-40B4-BE49-F238E27FC236}">
                <a16:creationId xmlns:a16="http://schemas.microsoft.com/office/drawing/2014/main" id="{72394F3C-0E4C-06AC-C36C-D69DEBFE576C}"/>
              </a:ext>
            </a:extLst>
          </p:cNvPr>
          <p:cNvSpPr/>
          <p:nvPr/>
        </p:nvSpPr>
        <p:spPr>
          <a:xfrm>
            <a:off x="4607355" y="3738116"/>
            <a:ext cx="99386" cy="146194"/>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spcAft>
                <a:spcPts val="300"/>
              </a:spcAft>
            </a:pPr>
            <a:r>
              <a:rPr lang="en-GB" sz="700" b="1" noProof="0" dirty="0">
                <a:latin typeface="Arial" panose="020B0604020202020204" pitchFamily="34" charset="0"/>
                <a:ea typeface="Calibri"/>
                <a:cs typeface="Arial" panose="020B0604020202020204" pitchFamily="34" charset="0"/>
                <a:sym typeface="Calibri"/>
              </a:rPr>
              <a:t>14</a:t>
            </a:r>
          </a:p>
        </p:txBody>
      </p:sp>
      <p:sp>
        <p:nvSpPr>
          <p:cNvPr id="84" name="Google Shape;392;p10">
            <a:extLst>
              <a:ext uri="{FF2B5EF4-FFF2-40B4-BE49-F238E27FC236}">
                <a16:creationId xmlns:a16="http://schemas.microsoft.com/office/drawing/2014/main" id="{036819D6-7482-EDF5-B0BE-D20314545B25}"/>
              </a:ext>
            </a:extLst>
          </p:cNvPr>
          <p:cNvSpPr/>
          <p:nvPr/>
        </p:nvSpPr>
        <p:spPr>
          <a:xfrm>
            <a:off x="4607355" y="3966716"/>
            <a:ext cx="99386" cy="146194"/>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spcAft>
                <a:spcPts val="300"/>
              </a:spcAft>
            </a:pPr>
            <a:r>
              <a:rPr lang="en-GB" sz="700" b="1" noProof="0" dirty="0">
                <a:latin typeface="Arial" panose="020B0604020202020204" pitchFamily="34" charset="0"/>
                <a:ea typeface="Calibri"/>
                <a:cs typeface="Arial" panose="020B0604020202020204" pitchFamily="34" charset="0"/>
                <a:sym typeface="Calibri"/>
              </a:rPr>
              <a:t>14</a:t>
            </a:r>
          </a:p>
        </p:txBody>
      </p:sp>
      <p:sp>
        <p:nvSpPr>
          <p:cNvPr id="85" name="Google Shape;392;p10">
            <a:extLst>
              <a:ext uri="{FF2B5EF4-FFF2-40B4-BE49-F238E27FC236}">
                <a16:creationId xmlns:a16="http://schemas.microsoft.com/office/drawing/2014/main" id="{2133F148-7969-2E56-9EC2-16AEF326F923}"/>
              </a:ext>
            </a:extLst>
          </p:cNvPr>
          <p:cNvSpPr/>
          <p:nvPr/>
        </p:nvSpPr>
        <p:spPr>
          <a:xfrm>
            <a:off x="4607355" y="4182616"/>
            <a:ext cx="99386" cy="146194"/>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spcAft>
                <a:spcPts val="300"/>
              </a:spcAft>
            </a:pPr>
            <a:r>
              <a:rPr lang="en-GB" sz="700" b="1" noProof="0" dirty="0">
                <a:latin typeface="Arial" panose="020B0604020202020204" pitchFamily="34" charset="0"/>
                <a:ea typeface="Calibri"/>
                <a:cs typeface="Arial" panose="020B0604020202020204" pitchFamily="34" charset="0"/>
                <a:sym typeface="Calibri"/>
              </a:rPr>
              <a:t>14</a:t>
            </a:r>
          </a:p>
        </p:txBody>
      </p:sp>
      <p:sp>
        <p:nvSpPr>
          <p:cNvPr id="86" name="Google Shape;392;p10">
            <a:extLst>
              <a:ext uri="{FF2B5EF4-FFF2-40B4-BE49-F238E27FC236}">
                <a16:creationId xmlns:a16="http://schemas.microsoft.com/office/drawing/2014/main" id="{AF1F965B-718A-75BF-5A38-5F2287FABA1E}"/>
              </a:ext>
            </a:extLst>
          </p:cNvPr>
          <p:cNvSpPr/>
          <p:nvPr/>
        </p:nvSpPr>
        <p:spPr>
          <a:xfrm>
            <a:off x="4635695" y="4620683"/>
            <a:ext cx="99386" cy="146194"/>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spcAft>
                <a:spcPts val="300"/>
              </a:spcAft>
            </a:pPr>
            <a:r>
              <a:rPr lang="en-GB" sz="700" b="1" noProof="0" dirty="0">
                <a:latin typeface="Arial" panose="020B0604020202020204" pitchFamily="34" charset="0"/>
                <a:ea typeface="Calibri"/>
                <a:cs typeface="Arial" panose="020B0604020202020204" pitchFamily="34" charset="0"/>
                <a:sym typeface="Calibri"/>
              </a:rPr>
              <a:t>15</a:t>
            </a:r>
          </a:p>
        </p:txBody>
      </p:sp>
      <p:sp>
        <p:nvSpPr>
          <p:cNvPr id="35" name="Google Shape;392;p10">
            <a:extLst>
              <a:ext uri="{FF2B5EF4-FFF2-40B4-BE49-F238E27FC236}">
                <a16:creationId xmlns:a16="http://schemas.microsoft.com/office/drawing/2014/main" id="{E908F362-3054-07CC-DB87-A9253F7E63C0}"/>
              </a:ext>
            </a:extLst>
          </p:cNvPr>
          <p:cNvSpPr/>
          <p:nvPr/>
        </p:nvSpPr>
        <p:spPr>
          <a:xfrm>
            <a:off x="2388095" y="1290278"/>
            <a:ext cx="1811393" cy="192360"/>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spcAft>
                <a:spcPts val="300"/>
              </a:spcAft>
            </a:pPr>
            <a:r>
              <a:rPr lang="en-GB" sz="1000" b="1" noProof="0" dirty="0">
                <a:solidFill>
                  <a:schemeClr val="tx2"/>
                </a:solidFill>
                <a:latin typeface="Arial" panose="020B0604020202020204" pitchFamily="34" charset="0"/>
                <a:ea typeface="Calibri"/>
                <a:cs typeface="Arial" panose="020B0604020202020204" pitchFamily="34" charset="0"/>
                <a:sym typeface="Calibri"/>
              </a:rPr>
              <a:t>Cohort D</a:t>
            </a:r>
            <a:r>
              <a:rPr lang="en-GB" sz="1000" b="1" baseline="30000" noProof="0" dirty="0">
                <a:solidFill>
                  <a:schemeClr val="tx2"/>
                </a:solidFill>
                <a:latin typeface="Arial" panose="020B0604020202020204" pitchFamily="34" charset="0"/>
                <a:ea typeface="Calibri"/>
                <a:cs typeface="Arial" panose="020B0604020202020204" pitchFamily="34" charset="0"/>
                <a:sym typeface="Calibri"/>
              </a:rPr>
              <a:t>b</a:t>
            </a:r>
            <a:r>
              <a:rPr lang="en-GB" sz="1000" b="1" noProof="0" dirty="0">
                <a:solidFill>
                  <a:schemeClr val="tx2"/>
                </a:solidFill>
                <a:latin typeface="Arial" panose="020B0604020202020204" pitchFamily="34" charset="0"/>
                <a:ea typeface="Calibri"/>
                <a:cs typeface="Arial" panose="020B0604020202020204" pitchFamily="34" charset="0"/>
                <a:sym typeface="Calibri"/>
              </a:rPr>
              <a:t> – 20 mg BID (n=81)</a:t>
            </a:r>
            <a:endParaRPr lang="en-GB" sz="1000" noProof="0" dirty="0">
              <a:solidFill>
                <a:schemeClr val="tx2"/>
              </a:solidFill>
              <a:latin typeface="Arial" panose="020B0604020202020204" pitchFamily="34" charset="0"/>
              <a:ea typeface="Calibri"/>
              <a:cs typeface="Arial" panose="020B0604020202020204" pitchFamily="34" charset="0"/>
              <a:sym typeface="Calibri"/>
            </a:endParaRPr>
          </a:p>
        </p:txBody>
      </p:sp>
      <p:sp>
        <p:nvSpPr>
          <p:cNvPr id="37" name="Google Shape;392;p10">
            <a:extLst>
              <a:ext uri="{FF2B5EF4-FFF2-40B4-BE49-F238E27FC236}">
                <a16:creationId xmlns:a16="http://schemas.microsoft.com/office/drawing/2014/main" id="{7E75DB3D-13C5-7DE3-862C-67F6BFB06D54}"/>
              </a:ext>
            </a:extLst>
          </p:cNvPr>
          <p:cNvSpPr/>
          <p:nvPr/>
        </p:nvSpPr>
        <p:spPr>
          <a:xfrm>
            <a:off x="5944148" y="4455143"/>
            <a:ext cx="580287" cy="192360"/>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spcAft>
                <a:spcPts val="300"/>
              </a:spcAft>
            </a:pPr>
            <a:r>
              <a:rPr lang="en-GB" sz="1000" b="1" noProof="0" dirty="0">
                <a:latin typeface="Arial" panose="020B0604020202020204" pitchFamily="34" charset="0"/>
                <a:ea typeface="Calibri"/>
                <a:cs typeface="Arial" panose="020B0604020202020204" pitchFamily="34" charset="0"/>
                <a:sym typeface="Calibri"/>
              </a:rPr>
              <a:t>Grade 1/2</a:t>
            </a:r>
            <a:endParaRPr lang="en-GB" sz="1000" noProof="0" dirty="0">
              <a:latin typeface="Arial" panose="020B0604020202020204" pitchFamily="34" charset="0"/>
              <a:ea typeface="Calibri"/>
              <a:cs typeface="Arial" panose="020B0604020202020204" pitchFamily="34" charset="0"/>
              <a:sym typeface="Calibri"/>
            </a:endParaRPr>
          </a:p>
        </p:txBody>
      </p:sp>
      <p:sp>
        <p:nvSpPr>
          <p:cNvPr id="38" name="Rectangle 37">
            <a:extLst>
              <a:ext uri="{FF2B5EF4-FFF2-40B4-BE49-F238E27FC236}">
                <a16:creationId xmlns:a16="http://schemas.microsoft.com/office/drawing/2014/main" id="{96224FCA-BF28-2336-1662-67FB3DFB9990}"/>
              </a:ext>
            </a:extLst>
          </p:cNvPr>
          <p:cNvSpPr/>
          <p:nvPr/>
        </p:nvSpPr>
        <p:spPr>
          <a:xfrm>
            <a:off x="5740515" y="4468262"/>
            <a:ext cx="143122" cy="130409"/>
          </a:xfrm>
          <a:prstGeom prst="rect">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39" name="Rectangle 38">
            <a:extLst>
              <a:ext uri="{FF2B5EF4-FFF2-40B4-BE49-F238E27FC236}">
                <a16:creationId xmlns:a16="http://schemas.microsoft.com/office/drawing/2014/main" id="{24BBE4C9-3E6B-B49E-A8EA-04A3361DDBA1}"/>
              </a:ext>
            </a:extLst>
          </p:cNvPr>
          <p:cNvSpPr/>
          <p:nvPr/>
        </p:nvSpPr>
        <p:spPr>
          <a:xfrm>
            <a:off x="5556447" y="4468262"/>
            <a:ext cx="143122" cy="130409"/>
          </a:xfrm>
          <a:prstGeom prst="rect">
            <a:avLst/>
          </a:prstGeom>
          <a:solidFill>
            <a:schemeClr val="tx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46" name="Google Shape;392;p10">
            <a:extLst>
              <a:ext uri="{FF2B5EF4-FFF2-40B4-BE49-F238E27FC236}">
                <a16:creationId xmlns:a16="http://schemas.microsoft.com/office/drawing/2014/main" id="{31EC2D06-9B53-546D-2945-9C64950D03B8}"/>
              </a:ext>
            </a:extLst>
          </p:cNvPr>
          <p:cNvSpPr/>
          <p:nvPr/>
        </p:nvSpPr>
        <p:spPr>
          <a:xfrm>
            <a:off x="4302318" y="1290278"/>
            <a:ext cx="2309928" cy="192360"/>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spcAft>
                <a:spcPts val="300"/>
              </a:spcAft>
            </a:pPr>
            <a:r>
              <a:rPr lang="en-GB" sz="1000" b="1" noProof="0" dirty="0">
                <a:solidFill>
                  <a:schemeClr val="accent1"/>
                </a:solidFill>
                <a:latin typeface="Arial" panose="020B0604020202020204" pitchFamily="34" charset="0"/>
                <a:ea typeface="Calibri"/>
                <a:cs typeface="Arial" panose="020B0604020202020204" pitchFamily="34" charset="0"/>
                <a:sym typeface="Calibri"/>
              </a:rPr>
              <a:t>Cohort D,</a:t>
            </a:r>
            <a:r>
              <a:rPr lang="en-GB" sz="1000" b="1" baseline="30000" noProof="0" dirty="0">
                <a:solidFill>
                  <a:schemeClr val="accent1"/>
                </a:solidFill>
                <a:latin typeface="Arial" panose="020B0604020202020204" pitchFamily="34" charset="0"/>
                <a:ea typeface="Calibri"/>
                <a:cs typeface="Arial" panose="020B0604020202020204" pitchFamily="34" charset="0"/>
                <a:sym typeface="Calibri"/>
              </a:rPr>
              <a:t>b</a:t>
            </a:r>
            <a:r>
              <a:rPr lang="en-GB" sz="1000" b="1" noProof="0" dirty="0">
                <a:solidFill>
                  <a:schemeClr val="accent1"/>
                </a:solidFill>
                <a:latin typeface="Arial" panose="020B0604020202020204" pitchFamily="34" charset="0"/>
                <a:ea typeface="Calibri"/>
                <a:cs typeface="Arial" panose="020B0604020202020204" pitchFamily="34" charset="0"/>
                <a:sym typeface="Calibri"/>
              </a:rPr>
              <a:t> E,</a:t>
            </a:r>
            <a:r>
              <a:rPr lang="en-GB" sz="1000" b="1" baseline="30000" noProof="0" dirty="0">
                <a:solidFill>
                  <a:schemeClr val="accent1"/>
                </a:solidFill>
                <a:latin typeface="Arial" panose="020B0604020202020204" pitchFamily="34" charset="0"/>
                <a:ea typeface="Calibri"/>
                <a:cs typeface="Arial" panose="020B0604020202020204" pitchFamily="34" charset="0"/>
                <a:sym typeface="Calibri"/>
              </a:rPr>
              <a:t>c</a:t>
            </a:r>
            <a:r>
              <a:rPr lang="en-GB" sz="1000" b="1" noProof="0" dirty="0">
                <a:solidFill>
                  <a:schemeClr val="accent1"/>
                </a:solidFill>
                <a:latin typeface="Arial" panose="020B0604020202020204" pitchFamily="34" charset="0"/>
                <a:ea typeface="Calibri"/>
                <a:cs typeface="Arial" panose="020B0604020202020204" pitchFamily="34" charset="0"/>
                <a:sym typeface="Calibri"/>
              </a:rPr>
              <a:t> F</a:t>
            </a:r>
            <a:r>
              <a:rPr lang="en-GB" sz="1000" b="1" baseline="30000" noProof="0" dirty="0">
                <a:solidFill>
                  <a:schemeClr val="accent1"/>
                </a:solidFill>
                <a:latin typeface="Arial" panose="020B0604020202020204" pitchFamily="34" charset="0"/>
                <a:ea typeface="Calibri"/>
                <a:cs typeface="Arial" panose="020B0604020202020204" pitchFamily="34" charset="0"/>
                <a:sym typeface="Calibri"/>
              </a:rPr>
              <a:t>d</a:t>
            </a:r>
            <a:r>
              <a:rPr lang="en-GB" sz="1000" b="1" noProof="0" dirty="0">
                <a:solidFill>
                  <a:schemeClr val="accent1"/>
                </a:solidFill>
                <a:latin typeface="Arial" panose="020B0604020202020204" pitchFamily="34" charset="0"/>
                <a:ea typeface="Calibri"/>
                <a:cs typeface="Arial" panose="020B0604020202020204" pitchFamily="34" charset="0"/>
                <a:sym typeface="Calibri"/>
              </a:rPr>
              <a:t> – 20 mg BID (n=209)</a:t>
            </a:r>
            <a:endParaRPr lang="en-GB" sz="1000" noProof="0" dirty="0">
              <a:solidFill>
                <a:schemeClr val="accent1"/>
              </a:solidFill>
              <a:latin typeface="Arial" panose="020B0604020202020204" pitchFamily="34" charset="0"/>
              <a:ea typeface="Calibri"/>
              <a:cs typeface="Arial" panose="020B0604020202020204" pitchFamily="34" charset="0"/>
              <a:sym typeface="Calibri"/>
            </a:endParaRPr>
          </a:p>
        </p:txBody>
      </p:sp>
      <p:grpSp>
        <p:nvGrpSpPr>
          <p:cNvPr id="47" name="Group 46">
            <a:extLst>
              <a:ext uri="{FF2B5EF4-FFF2-40B4-BE49-F238E27FC236}">
                <a16:creationId xmlns:a16="http://schemas.microsoft.com/office/drawing/2014/main" id="{0DA5E5F1-98D3-9CCD-05A5-3D35BE57EC31}"/>
              </a:ext>
            </a:extLst>
          </p:cNvPr>
          <p:cNvGrpSpPr/>
          <p:nvPr/>
        </p:nvGrpSpPr>
        <p:grpSpPr>
          <a:xfrm>
            <a:off x="1739255" y="1339168"/>
            <a:ext cx="2664296" cy="3959894"/>
            <a:chOff x="7773684" y="1627184"/>
            <a:chExt cx="2664296" cy="3959894"/>
          </a:xfrm>
        </p:grpSpPr>
        <p:graphicFrame>
          <p:nvGraphicFramePr>
            <p:cNvPr id="48" name="Chart 47">
              <a:extLst>
                <a:ext uri="{FF2B5EF4-FFF2-40B4-BE49-F238E27FC236}">
                  <a16:creationId xmlns:a16="http://schemas.microsoft.com/office/drawing/2014/main" id="{08A1A360-BC86-9E1E-6854-9E1514EAACCA}"/>
                </a:ext>
              </a:extLst>
            </p:cNvPr>
            <p:cNvGraphicFramePr/>
            <p:nvPr>
              <p:extLst>
                <p:ext uri="{D42A27DB-BD31-4B8C-83A1-F6EECF244321}">
                  <p14:modId xmlns:p14="http://schemas.microsoft.com/office/powerpoint/2010/main" val="2128662916"/>
                </p:ext>
              </p:extLst>
            </p:nvPr>
          </p:nvGraphicFramePr>
          <p:xfrm>
            <a:off x="7773684" y="1627184"/>
            <a:ext cx="2664296" cy="3959894"/>
          </p:xfrm>
          <a:graphic>
            <a:graphicData uri="http://schemas.openxmlformats.org/drawingml/2006/chart">
              <c:chart xmlns:c="http://schemas.openxmlformats.org/drawingml/2006/chart" xmlns:r="http://schemas.openxmlformats.org/officeDocument/2006/relationships" r:id="rId4"/>
            </a:graphicData>
          </a:graphic>
        </p:graphicFrame>
        <p:sp>
          <p:nvSpPr>
            <p:cNvPr id="52" name="Google Shape;392;p10">
              <a:extLst>
                <a:ext uri="{FF2B5EF4-FFF2-40B4-BE49-F238E27FC236}">
                  <a16:creationId xmlns:a16="http://schemas.microsoft.com/office/drawing/2014/main" id="{6F60864F-5CEB-4483-58D0-154E0F394C20}"/>
                </a:ext>
              </a:extLst>
            </p:cNvPr>
            <p:cNvSpPr/>
            <p:nvPr/>
          </p:nvSpPr>
          <p:spPr>
            <a:xfrm>
              <a:off x="9850000" y="5149286"/>
              <a:ext cx="99386" cy="146194"/>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spcAft>
                  <a:spcPts val="300"/>
                </a:spcAft>
              </a:pPr>
              <a:r>
                <a:rPr lang="en-GB" sz="700" b="1" noProof="0" dirty="0">
                  <a:latin typeface="Arial" panose="020B0604020202020204" pitchFamily="34" charset="0"/>
                  <a:ea typeface="Calibri"/>
                  <a:cs typeface="Arial" panose="020B0604020202020204" pitchFamily="34" charset="0"/>
                  <a:sym typeface="Calibri"/>
                </a:rPr>
                <a:t>12</a:t>
              </a:r>
            </a:p>
          </p:txBody>
        </p:sp>
        <p:sp>
          <p:nvSpPr>
            <p:cNvPr id="53" name="Google Shape;392;p10">
              <a:extLst>
                <a:ext uri="{FF2B5EF4-FFF2-40B4-BE49-F238E27FC236}">
                  <a16:creationId xmlns:a16="http://schemas.microsoft.com/office/drawing/2014/main" id="{91CBED9F-0BED-93EB-70CE-D573061A4734}"/>
                </a:ext>
              </a:extLst>
            </p:cNvPr>
            <p:cNvSpPr/>
            <p:nvPr/>
          </p:nvSpPr>
          <p:spPr>
            <a:xfrm>
              <a:off x="9799005" y="4932418"/>
              <a:ext cx="99386" cy="146194"/>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spcAft>
                  <a:spcPts val="300"/>
                </a:spcAft>
              </a:pPr>
              <a:r>
                <a:rPr lang="en-GB" sz="700" b="1" noProof="0" dirty="0">
                  <a:latin typeface="Arial" panose="020B0604020202020204" pitchFamily="34" charset="0"/>
                  <a:ea typeface="Calibri"/>
                  <a:cs typeface="Arial" panose="020B0604020202020204" pitchFamily="34" charset="0"/>
                  <a:sym typeface="Calibri"/>
                </a:rPr>
                <a:t>15</a:t>
              </a:r>
            </a:p>
          </p:txBody>
        </p:sp>
        <p:sp>
          <p:nvSpPr>
            <p:cNvPr id="54" name="Google Shape;392;p10">
              <a:extLst>
                <a:ext uri="{FF2B5EF4-FFF2-40B4-BE49-F238E27FC236}">
                  <a16:creationId xmlns:a16="http://schemas.microsoft.com/office/drawing/2014/main" id="{8B3F9B11-E5C0-FDF8-76E7-EDCBA86AD5FE}"/>
                </a:ext>
              </a:extLst>
            </p:cNvPr>
            <p:cNvSpPr/>
            <p:nvPr/>
          </p:nvSpPr>
          <p:spPr>
            <a:xfrm>
              <a:off x="9768338" y="4705928"/>
              <a:ext cx="99387" cy="146194"/>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lgn="r">
                <a:spcAft>
                  <a:spcPts val="300"/>
                </a:spcAft>
              </a:pPr>
              <a:r>
                <a:rPr lang="en-GB" sz="700" b="1" noProof="0" dirty="0">
                  <a:latin typeface="Arial" panose="020B0604020202020204" pitchFamily="34" charset="0"/>
                  <a:ea typeface="Calibri"/>
                  <a:cs typeface="Arial" panose="020B0604020202020204" pitchFamily="34" charset="0"/>
                  <a:sym typeface="Calibri"/>
                </a:rPr>
                <a:t>15</a:t>
              </a:r>
            </a:p>
          </p:txBody>
        </p:sp>
        <p:sp>
          <p:nvSpPr>
            <p:cNvPr id="55" name="Google Shape;392;p10">
              <a:extLst>
                <a:ext uri="{FF2B5EF4-FFF2-40B4-BE49-F238E27FC236}">
                  <a16:creationId xmlns:a16="http://schemas.microsoft.com/office/drawing/2014/main" id="{23CDCF0F-7358-50B0-6015-8D0D5F905C7B}"/>
                </a:ext>
              </a:extLst>
            </p:cNvPr>
            <p:cNvSpPr/>
            <p:nvPr/>
          </p:nvSpPr>
          <p:spPr>
            <a:xfrm>
              <a:off x="9678541" y="4485871"/>
              <a:ext cx="99387" cy="146194"/>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lgn="r">
                <a:spcAft>
                  <a:spcPts val="300"/>
                </a:spcAft>
              </a:pPr>
              <a:r>
                <a:rPr lang="en-GB" sz="700" b="1" noProof="0" dirty="0">
                  <a:latin typeface="Arial" panose="020B0604020202020204" pitchFamily="34" charset="0"/>
                  <a:ea typeface="Calibri"/>
                  <a:cs typeface="Arial" panose="020B0604020202020204" pitchFamily="34" charset="0"/>
                  <a:sym typeface="Calibri"/>
                </a:rPr>
                <a:t>20</a:t>
              </a:r>
            </a:p>
          </p:txBody>
        </p:sp>
        <p:sp>
          <p:nvSpPr>
            <p:cNvPr id="56" name="Google Shape;392;p10">
              <a:extLst>
                <a:ext uri="{FF2B5EF4-FFF2-40B4-BE49-F238E27FC236}">
                  <a16:creationId xmlns:a16="http://schemas.microsoft.com/office/drawing/2014/main" id="{1E334FB6-EE15-912A-D308-981C140CF93E}"/>
                </a:ext>
              </a:extLst>
            </p:cNvPr>
            <p:cNvSpPr/>
            <p:nvPr/>
          </p:nvSpPr>
          <p:spPr>
            <a:xfrm>
              <a:off x="9740820" y="4260837"/>
              <a:ext cx="99386" cy="146194"/>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spcAft>
                  <a:spcPts val="300"/>
                </a:spcAft>
              </a:pPr>
              <a:r>
                <a:rPr lang="en-GB" sz="700" b="1" noProof="0" dirty="0">
                  <a:latin typeface="Arial" panose="020B0604020202020204" pitchFamily="34" charset="0"/>
                  <a:ea typeface="Calibri"/>
                  <a:cs typeface="Arial" panose="020B0604020202020204" pitchFamily="34" charset="0"/>
                  <a:sym typeface="Calibri"/>
                </a:rPr>
                <a:t>17</a:t>
              </a:r>
            </a:p>
          </p:txBody>
        </p:sp>
        <p:sp>
          <p:nvSpPr>
            <p:cNvPr id="57" name="Google Shape;392;p10">
              <a:extLst>
                <a:ext uri="{FF2B5EF4-FFF2-40B4-BE49-F238E27FC236}">
                  <a16:creationId xmlns:a16="http://schemas.microsoft.com/office/drawing/2014/main" id="{8F02AF2A-0653-DE83-0542-880BE2B5151B}"/>
                </a:ext>
              </a:extLst>
            </p:cNvPr>
            <p:cNvSpPr/>
            <p:nvPr/>
          </p:nvSpPr>
          <p:spPr>
            <a:xfrm>
              <a:off x="9740820" y="4046544"/>
              <a:ext cx="99386" cy="146194"/>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spcAft>
                  <a:spcPts val="300"/>
                </a:spcAft>
              </a:pPr>
              <a:r>
                <a:rPr lang="en-GB" sz="700" b="1" noProof="0" dirty="0">
                  <a:latin typeface="Arial" panose="020B0604020202020204" pitchFamily="34" charset="0"/>
                  <a:ea typeface="Calibri"/>
                  <a:cs typeface="Arial" panose="020B0604020202020204" pitchFamily="34" charset="0"/>
                  <a:sym typeface="Calibri"/>
                </a:rPr>
                <a:t>17</a:t>
              </a:r>
            </a:p>
          </p:txBody>
        </p:sp>
        <p:sp>
          <p:nvSpPr>
            <p:cNvPr id="58" name="Google Shape;392;p10">
              <a:extLst>
                <a:ext uri="{FF2B5EF4-FFF2-40B4-BE49-F238E27FC236}">
                  <a16:creationId xmlns:a16="http://schemas.microsoft.com/office/drawing/2014/main" id="{6FE07497-EB34-7C46-43A3-80E01F5D2670}"/>
                </a:ext>
              </a:extLst>
            </p:cNvPr>
            <p:cNvSpPr/>
            <p:nvPr/>
          </p:nvSpPr>
          <p:spPr>
            <a:xfrm>
              <a:off x="9752456" y="3820880"/>
              <a:ext cx="99386" cy="146194"/>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spcAft>
                  <a:spcPts val="300"/>
                </a:spcAft>
              </a:pPr>
              <a:r>
                <a:rPr lang="en-GB" sz="700" b="1" noProof="0" dirty="0">
                  <a:latin typeface="Arial" panose="020B0604020202020204" pitchFamily="34" charset="0"/>
                  <a:ea typeface="Calibri"/>
                  <a:cs typeface="Arial" panose="020B0604020202020204" pitchFamily="34" charset="0"/>
                  <a:sym typeface="Calibri"/>
                </a:rPr>
                <a:t>16</a:t>
              </a:r>
            </a:p>
          </p:txBody>
        </p:sp>
        <p:sp>
          <p:nvSpPr>
            <p:cNvPr id="60" name="Google Shape;392;p10">
              <a:extLst>
                <a:ext uri="{FF2B5EF4-FFF2-40B4-BE49-F238E27FC236}">
                  <a16:creationId xmlns:a16="http://schemas.microsoft.com/office/drawing/2014/main" id="{B3460848-F359-9C17-5FC3-0EBA4E95378B}"/>
                </a:ext>
              </a:extLst>
            </p:cNvPr>
            <p:cNvSpPr/>
            <p:nvPr/>
          </p:nvSpPr>
          <p:spPr>
            <a:xfrm>
              <a:off x="9735843" y="3602430"/>
              <a:ext cx="99386" cy="146194"/>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spcAft>
                  <a:spcPts val="300"/>
                </a:spcAft>
              </a:pPr>
              <a:r>
                <a:rPr lang="en-GB" sz="700" b="1" noProof="0" dirty="0">
                  <a:latin typeface="Arial" panose="020B0604020202020204" pitchFamily="34" charset="0"/>
                  <a:ea typeface="Calibri"/>
                  <a:cs typeface="Arial" panose="020B0604020202020204" pitchFamily="34" charset="0"/>
                  <a:sym typeface="Calibri"/>
                </a:rPr>
                <a:t>17</a:t>
              </a:r>
            </a:p>
          </p:txBody>
        </p:sp>
        <p:sp>
          <p:nvSpPr>
            <p:cNvPr id="61" name="Google Shape;392;p10">
              <a:extLst>
                <a:ext uri="{FF2B5EF4-FFF2-40B4-BE49-F238E27FC236}">
                  <a16:creationId xmlns:a16="http://schemas.microsoft.com/office/drawing/2014/main" id="{EBA0C8C5-9985-2D94-E4F2-F15192D4545D}"/>
                </a:ext>
              </a:extLst>
            </p:cNvPr>
            <p:cNvSpPr/>
            <p:nvPr/>
          </p:nvSpPr>
          <p:spPr>
            <a:xfrm>
              <a:off x="9749312" y="3380708"/>
              <a:ext cx="99386" cy="146194"/>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spcAft>
                  <a:spcPts val="300"/>
                </a:spcAft>
              </a:pPr>
              <a:r>
                <a:rPr lang="en-GB" sz="700" b="1" noProof="0" dirty="0">
                  <a:latin typeface="Arial" panose="020B0604020202020204" pitchFamily="34" charset="0"/>
                  <a:ea typeface="Calibri"/>
                  <a:cs typeface="Arial" panose="020B0604020202020204" pitchFamily="34" charset="0"/>
                  <a:sym typeface="Calibri"/>
                </a:rPr>
                <a:t>16</a:t>
              </a:r>
            </a:p>
          </p:txBody>
        </p:sp>
        <p:sp>
          <p:nvSpPr>
            <p:cNvPr id="62" name="Google Shape;392;p10">
              <a:extLst>
                <a:ext uri="{FF2B5EF4-FFF2-40B4-BE49-F238E27FC236}">
                  <a16:creationId xmlns:a16="http://schemas.microsoft.com/office/drawing/2014/main" id="{37A63258-76D7-D5BE-3369-ACDC3DCD8294}"/>
                </a:ext>
              </a:extLst>
            </p:cNvPr>
            <p:cNvSpPr/>
            <p:nvPr/>
          </p:nvSpPr>
          <p:spPr>
            <a:xfrm>
              <a:off x="9718194" y="3157183"/>
              <a:ext cx="99386" cy="146194"/>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spcAft>
                  <a:spcPts val="300"/>
                </a:spcAft>
              </a:pPr>
              <a:r>
                <a:rPr lang="en-GB" sz="700" b="1" noProof="0" dirty="0">
                  <a:latin typeface="Arial" panose="020B0604020202020204" pitchFamily="34" charset="0"/>
                  <a:ea typeface="Calibri"/>
                  <a:cs typeface="Arial" panose="020B0604020202020204" pitchFamily="34" charset="0"/>
                  <a:sym typeface="Calibri"/>
                </a:rPr>
                <a:t>18</a:t>
              </a:r>
            </a:p>
          </p:txBody>
        </p:sp>
        <p:sp>
          <p:nvSpPr>
            <p:cNvPr id="63" name="Google Shape;392;p10">
              <a:extLst>
                <a:ext uri="{FF2B5EF4-FFF2-40B4-BE49-F238E27FC236}">
                  <a16:creationId xmlns:a16="http://schemas.microsoft.com/office/drawing/2014/main" id="{A3B224E8-83D1-0E08-0D08-CE8F7808901A}"/>
                </a:ext>
              </a:extLst>
            </p:cNvPr>
            <p:cNvSpPr/>
            <p:nvPr/>
          </p:nvSpPr>
          <p:spPr>
            <a:xfrm>
              <a:off x="9757090" y="2929699"/>
              <a:ext cx="99386" cy="146194"/>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spcAft>
                  <a:spcPts val="300"/>
                </a:spcAft>
              </a:pPr>
              <a:r>
                <a:rPr lang="en-GB" sz="700" b="1" noProof="0" dirty="0">
                  <a:latin typeface="Arial" panose="020B0604020202020204" pitchFamily="34" charset="0"/>
                  <a:ea typeface="Calibri"/>
                  <a:cs typeface="Arial" panose="020B0604020202020204" pitchFamily="34" charset="0"/>
                  <a:sym typeface="Calibri"/>
                </a:rPr>
                <a:t>16</a:t>
              </a:r>
            </a:p>
          </p:txBody>
        </p:sp>
        <p:sp>
          <p:nvSpPr>
            <p:cNvPr id="64" name="Google Shape;392;p10">
              <a:extLst>
                <a:ext uri="{FF2B5EF4-FFF2-40B4-BE49-F238E27FC236}">
                  <a16:creationId xmlns:a16="http://schemas.microsoft.com/office/drawing/2014/main" id="{7A94B223-C7AF-4572-7272-B9D64F28C9D2}"/>
                </a:ext>
              </a:extLst>
            </p:cNvPr>
            <p:cNvSpPr/>
            <p:nvPr/>
          </p:nvSpPr>
          <p:spPr>
            <a:xfrm>
              <a:off x="9618808" y="2706509"/>
              <a:ext cx="99386" cy="146194"/>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spcAft>
                  <a:spcPts val="300"/>
                </a:spcAft>
              </a:pPr>
              <a:r>
                <a:rPr lang="en-GB" sz="700" b="1" noProof="0" dirty="0">
                  <a:latin typeface="Arial" panose="020B0604020202020204" pitchFamily="34" charset="0"/>
                  <a:ea typeface="Calibri"/>
                  <a:cs typeface="Arial" panose="020B0604020202020204" pitchFamily="34" charset="0"/>
                  <a:sym typeface="Calibri"/>
                </a:rPr>
                <a:t>21</a:t>
              </a:r>
            </a:p>
          </p:txBody>
        </p:sp>
        <p:sp>
          <p:nvSpPr>
            <p:cNvPr id="65" name="Google Shape;392;p10">
              <a:extLst>
                <a:ext uri="{FF2B5EF4-FFF2-40B4-BE49-F238E27FC236}">
                  <a16:creationId xmlns:a16="http://schemas.microsoft.com/office/drawing/2014/main" id="{808000E9-A82C-D28C-47AD-8239D32AA631}"/>
                </a:ext>
              </a:extLst>
            </p:cNvPr>
            <p:cNvSpPr/>
            <p:nvPr/>
          </p:nvSpPr>
          <p:spPr>
            <a:xfrm>
              <a:off x="9711565" y="2494562"/>
              <a:ext cx="99387" cy="146194"/>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lgn="r">
                <a:spcAft>
                  <a:spcPts val="300"/>
                </a:spcAft>
              </a:pPr>
              <a:r>
                <a:rPr lang="en-GB" sz="700" b="1" noProof="0" dirty="0">
                  <a:latin typeface="Arial" panose="020B0604020202020204" pitchFamily="34" charset="0"/>
                  <a:ea typeface="Calibri"/>
                  <a:cs typeface="Arial" panose="020B0604020202020204" pitchFamily="34" charset="0"/>
                  <a:sym typeface="Calibri"/>
                </a:rPr>
                <a:t>18</a:t>
              </a:r>
            </a:p>
          </p:txBody>
        </p:sp>
        <p:sp>
          <p:nvSpPr>
            <p:cNvPr id="66" name="Google Shape;392;p10">
              <a:extLst>
                <a:ext uri="{FF2B5EF4-FFF2-40B4-BE49-F238E27FC236}">
                  <a16:creationId xmlns:a16="http://schemas.microsoft.com/office/drawing/2014/main" id="{2B454736-3E93-F359-2C0E-1CBEEBDAFD36}"/>
                </a:ext>
              </a:extLst>
            </p:cNvPr>
            <p:cNvSpPr/>
            <p:nvPr/>
          </p:nvSpPr>
          <p:spPr>
            <a:xfrm>
              <a:off x="9518234" y="2270007"/>
              <a:ext cx="99387" cy="146194"/>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lgn="r">
                <a:spcAft>
                  <a:spcPts val="300"/>
                </a:spcAft>
              </a:pPr>
              <a:r>
                <a:rPr lang="en-GB" sz="700" b="1" noProof="0" dirty="0">
                  <a:latin typeface="Arial" panose="020B0604020202020204" pitchFamily="34" charset="0"/>
                  <a:ea typeface="Calibri"/>
                  <a:cs typeface="Arial" panose="020B0604020202020204" pitchFamily="34" charset="0"/>
                  <a:sym typeface="Calibri"/>
                </a:rPr>
                <a:t>27</a:t>
              </a:r>
            </a:p>
          </p:txBody>
        </p:sp>
        <p:sp>
          <p:nvSpPr>
            <p:cNvPr id="67" name="Google Shape;392;p10">
              <a:extLst>
                <a:ext uri="{FF2B5EF4-FFF2-40B4-BE49-F238E27FC236}">
                  <a16:creationId xmlns:a16="http://schemas.microsoft.com/office/drawing/2014/main" id="{185ABCF0-905D-EFFF-EB47-A6FD79F29E90}"/>
                </a:ext>
              </a:extLst>
            </p:cNvPr>
            <p:cNvSpPr/>
            <p:nvPr/>
          </p:nvSpPr>
          <p:spPr>
            <a:xfrm>
              <a:off x="9004957" y="2049950"/>
              <a:ext cx="99387" cy="146194"/>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lgn="ctr">
                <a:spcAft>
                  <a:spcPts val="300"/>
                </a:spcAft>
              </a:pPr>
              <a:r>
                <a:rPr lang="en-GB" sz="700" b="1" noProof="0" dirty="0">
                  <a:latin typeface="Arial" panose="020B0604020202020204" pitchFamily="34" charset="0"/>
                  <a:ea typeface="Calibri"/>
                  <a:cs typeface="Arial" panose="020B0604020202020204" pitchFamily="34" charset="0"/>
                  <a:sym typeface="Calibri"/>
                </a:rPr>
                <a:t>50</a:t>
              </a:r>
            </a:p>
          </p:txBody>
        </p:sp>
        <p:sp>
          <p:nvSpPr>
            <p:cNvPr id="68" name="Google Shape;392;p10">
              <a:extLst>
                <a:ext uri="{FF2B5EF4-FFF2-40B4-BE49-F238E27FC236}">
                  <a16:creationId xmlns:a16="http://schemas.microsoft.com/office/drawing/2014/main" id="{3E847578-7100-F7D3-2A38-6BE082FE057A}"/>
                </a:ext>
              </a:extLst>
            </p:cNvPr>
            <p:cNvSpPr/>
            <p:nvPr/>
          </p:nvSpPr>
          <p:spPr>
            <a:xfrm>
              <a:off x="8196859" y="1831207"/>
              <a:ext cx="99386" cy="146194"/>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spcAft>
                  <a:spcPts val="300"/>
                </a:spcAft>
              </a:pPr>
              <a:r>
                <a:rPr lang="en-GB" sz="700" b="1" noProof="0" dirty="0">
                  <a:latin typeface="Arial" panose="020B0604020202020204" pitchFamily="34" charset="0"/>
                  <a:ea typeface="Calibri"/>
                  <a:cs typeface="Arial" panose="020B0604020202020204" pitchFamily="34" charset="0"/>
                  <a:sym typeface="Calibri"/>
                </a:rPr>
                <a:t>86</a:t>
              </a:r>
            </a:p>
          </p:txBody>
        </p:sp>
      </p:grpSp>
      <p:sp>
        <p:nvSpPr>
          <p:cNvPr id="73" name="Google Shape;392;p10">
            <a:extLst>
              <a:ext uri="{FF2B5EF4-FFF2-40B4-BE49-F238E27FC236}">
                <a16:creationId xmlns:a16="http://schemas.microsoft.com/office/drawing/2014/main" id="{40C209BD-FFCC-29A7-1F46-09AD91E0EB53}"/>
              </a:ext>
            </a:extLst>
          </p:cNvPr>
          <p:cNvSpPr/>
          <p:nvPr/>
        </p:nvSpPr>
        <p:spPr>
          <a:xfrm>
            <a:off x="1828729" y="5071172"/>
            <a:ext cx="316111" cy="157864"/>
          </a:xfrm>
          <a:prstGeom prst="roundRect">
            <a:avLst>
              <a:gd name="adj" fmla="val 0"/>
            </a:avLst>
          </a:prstGeom>
          <a:solidFill>
            <a:schemeClr val="bg1"/>
          </a:solidFill>
          <a:ln w="19050" cap="flat" cmpd="sng">
            <a:noFill/>
            <a:prstDash val="solid"/>
            <a:round/>
            <a:headEnd type="none" w="sm" len="sm"/>
            <a:tailEnd type="none" w="sm" len="sm"/>
          </a:ln>
        </p:spPr>
        <p:txBody>
          <a:bodyPr spcFirstLastPara="1" wrap="square" lIns="0" tIns="0" rIns="0" bIns="0" anchor="t" anchorCtr="0">
            <a:spAutoFit/>
          </a:bodyPr>
          <a:lstStyle/>
          <a:p>
            <a:pPr algn="ctr">
              <a:lnSpc>
                <a:spcPct val="114000"/>
              </a:lnSpc>
            </a:pPr>
            <a:r>
              <a:rPr lang="en-GB" sz="900" noProof="0" dirty="0">
                <a:latin typeface="Arial" panose="020B0604020202020204" pitchFamily="34" charset="0"/>
                <a:ea typeface="Calibri"/>
                <a:cs typeface="Arial" panose="020B0604020202020204" pitchFamily="34" charset="0"/>
                <a:sym typeface="Calibri"/>
              </a:rPr>
              <a:t>100</a:t>
            </a:r>
          </a:p>
        </p:txBody>
      </p:sp>
      <p:sp>
        <p:nvSpPr>
          <p:cNvPr id="74" name="Google Shape;392;p10">
            <a:extLst>
              <a:ext uri="{FF2B5EF4-FFF2-40B4-BE49-F238E27FC236}">
                <a16:creationId xmlns:a16="http://schemas.microsoft.com/office/drawing/2014/main" id="{D395F367-26CB-E2A2-1299-6D2C56257F1C}"/>
              </a:ext>
            </a:extLst>
          </p:cNvPr>
          <p:cNvSpPr/>
          <p:nvPr/>
        </p:nvSpPr>
        <p:spPr>
          <a:xfrm>
            <a:off x="2728930" y="5071172"/>
            <a:ext cx="316111" cy="157864"/>
          </a:xfrm>
          <a:prstGeom prst="roundRect">
            <a:avLst>
              <a:gd name="adj" fmla="val 0"/>
            </a:avLst>
          </a:prstGeom>
          <a:solidFill>
            <a:schemeClr val="bg1"/>
          </a:solidFill>
          <a:ln w="19050" cap="flat" cmpd="sng">
            <a:noFill/>
            <a:prstDash val="solid"/>
            <a:round/>
            <a:headEnd type="none" w="sm" len="sm"/>
            <a:tailEnd type="none" w="sm" len="sm"/>
          </a:ln>
        </p:spPr>
        <p:txBody>
          <a:bodyPr spcFirstLastPara="1" wrap="square" lIns="0" tIns="0" rIns="0" bIns="0" anchor="t" anchorCtr="0">
            <a:spAutoFit/>
          </a:bodyPr>
          <a:lstStyle/>
          <a:p>
            <a:pPr algn="ctr">
              <a:lnSpc>
                <a:spcPct val="114000"/>
              </a:lnSpc>
            </a:pPr>
            <a:r>
              <a:rPr lang="en-GB" sz="900" noProof="0" dirty="0">
                <a:latin typeface="Arial" panose="020B0604020202020204" pitchFamily="34" charset="0"/>
                <a:ea typeface="Calibri"/>
                <a:cs typeface="Arial" panose="020B0604020202020204" pitchFamily="34" charset="0"/>
                <a:sym typeface="Calibri"/>
              </a:rPr>
              <a:t>60</a:t>
            </a:r>
          </a:p>
        </p:txBody>
      </p:sp>
      <p:sp>
        <p:nvSpPr>
          <p:cNvPr id="75" name="Google Shape;392;p10">
            <a:extLst>
              <a:ext uri="{FF2B5EF4-FFF2-40B4-BE49-F238E27FC236}">
                <a16:creationId xmlns:a16="http://schemas.microsoft.com/office/drawing/2014/main" id="{F1AA3BCE-796D-237B-0580-CDA572358F6C}"/>
              </a:ext>
            </a:extLst>
          </p:cNvPr>
          <p:cNvSpPr/>
          <p:nvPr/>
        </p:nvSpPr>
        <p:spPr>
          <a:xfrm>
            <a:off x="4076147" y="5071172"/>
            <a:ext cx="316111" cy="157864"/>
          </a:xfrm>
          <a:prstGeom prst="roundRect">
            <a:avLst>
              <a:gd name="adj" fmla="val 0"/>
            </a:avLst>
          </a:prstGeom>
          <a:solidFill>
            <a:schemeClr val="bg1"/>
          </a:solidFill>
          <a:ln w="19050" cap="flat" cmpd="sng">
            <a:noFill/>
            <a:prstDash val="solid"/>
            <a:round/>
            <a:headEnd type="none" w="sm" len="sm"/>
            <a:tailEnd type="none" w="sm" len="sm"/>
          </a:ln>
        </p:spPr>
        <p:txBody>
          <a:bodyPr spcFirstLastPara="1" wrap="square" lIns="0" tIns="0" rIns="0" bIns="0" anchor="t" anchorCtr="0">
            <a:spAutoFit/>
          </a:bodyPr>
          <a:lstStyle/>
          <a:p>
            <a:pPr algn="ctr">
              <a:lnSpc>
                <a:spcPct val="114000"/>
              </a:lnSpc>
            </a:pPr>
            <a:r>
              <a:rPr lang="en-GB" sz="900" noProof="0" dirty="0">
                <a:latin typeface="Arial" panose="020B0604020202020204" pitchFamily="34" charset="0"/>
                <a:ea typeface="Calibri"/>
                <a:cs typeface="Arial" panose="020B0604020202020204" pitchFamily="34" charset="0"/>
                <a:sym typeface="Calibri"/>
              </a:rPr>
              <a:t>0</a:t>
            </a:r>
          </a:p>
        </p:txBody>
      </p:sp>
      <p:sp>
        <p:nvSpPr>
          <p:cNvPr id="77" name="Google Shape;392;p10">
            <a:extLst>
              <a:ext uri="{FF2B5EF4-FFF2-40B4-BE49-F238E27FC236}">
                <a16:creationId xmlns:a16="http://schemas.microsoft.com/office/drawing/2014/main" id="{567B1737-D7B8-0F4A-90A9-2FB4873B77CB}"/>
              </a:ext>
            </a:extLst>
          </p:cNvPr>
          <p:cNvSpPr/>
          <p:nvPr/>
        </p:nvSpPr>
        <p:spPr>
          <a:xfrm>
            <a:off x="5944148" y="4676816"/>
            <a:ext cx="474489" cy="192360"/>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spcAft>
                <a:spcPts val="300"/>
              </a:spcAft>
            </a:pPr>
            <a:r>
              <a:rPr lang="en-GB" sz="1000" b="1" noProof="0" dirty="0">
                <a:latin typeface="Arial" panose="020B0604020202020204" pitchFamily="34" charset="0"/>
                <a:ea typeface="Calibri"/>
                <a:cs typeface="Arial" panose="020B0604020202020204" pitchFamily="34" charset="0"/>
                <a:sym typeface="Calibri"/>
              </a:rPr>
              <a:t>Grade 3</a:t>
            </a:r>
            <a:endParaRPr lang="en-GB" sz="1000" noProof="0" dirty="0">
              <a:latin typeface="Arial" panose="020B0604020202020204" pitchFamily="34" charset="0"/>
              <a:ea typeface="Calibri"/>
              <a:cs typeface="Arial" panose="020B0604020202020204" pitchFamily="34" charset="0"/>
              <a:sym typeface="Calibri"/>
            </a:endParaRPr>
          </a:p>
        </p:txBody>
      </p:sp>
      <p:sp>
        <p:nvSpPr>
          <p:cNvPr id="78" name="Rectangle 77">
            <a:extLst>
              <a:ext uri="{FF2B5EF4-FFF2-40B4-BE49-F238E27FC236}">
                <a16:creationId xmlns:a16="http://schemas.microsoft.com/office/drawing/2014/main" id="{BA5B4E9C-A190-EF38-CDBC-C876F85C9148}"/>
              </a:ext>
            </a:extLst>
          </p:cNvPr>
          <p:cNvSpPr/>
          <p:nvPr/>
        </p:nvSpPr>
        <p:spPr>
          <a:xfrm>
            <a:off x="5740515" y="4689935"/>
            <a:ext cx="143122" cy="13040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79" name="Rectangle 78">
            <a:extLst>
              <a:ext uri="{FF2B5EF4-FFF2-40B4-BE49-F238E27FC236}">
                <a16:creationId xmlns:a16="http://schemas.microsoft.com/office/drawing/2014/main" id="{F7E63196-EA36-8C17-7C0E-2216FE0AE982}"/>
              </a:ext>
            </a:extLst>
          </p:cNvPr>
          <p:cNvSpPr/>
          <p:nvPr/>
        </p:nvSpPr>
        <p:spPr>
          <a:xfrm>
            <a:off x="5556447" y="4689935"/>
            <a:ext cx="143122" cy="13040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80" name="Google Shape;392;p10">
            <a:extLst>
              <a:ext uri="{FF2B5EF4-FFF2-40B4-BE49-F238E27FC236}">
                <a16:creationId xmlns:a16="http://schemas.microsoft.com/office/drawing/2014/main" id="{142993A2-C6CC-4B9B-A204-6D936A78649D}"/>
              </a:ext>
            </a:extLst>
          </p:cNvPr>
          <p:cNvSpPr/>
          <p:nvPr/>
        </p:nvSpPr>
        <p:spPr>
          <a:xfrm>
            <a:off x="2281491" y="5071172"/>
            <a:ext cx="316111" cy="157864"/>
          </a:xfrm>
          <a:prstGeom prst="roundRect">
            <a:avLst>
              <a:gd name="adj" fmla="val 0"/>
            </a:avLst>
          </a:prstGeom>
          <a:solidFill>
            <a:schemeClr val="bg1"/>
          </a:solidFill>
          <a:ln w="19050" cap="flat" cmpd="sng">
            <a:noFill/>
            <a:prstDash val="solid"/>
            <a:round/>
            <a:headEnd type="none" w="sm" len="sm"/>
            <a:tailEnd type="none" w="sm" len="sm"/>
          </a:ln>
        </p:spPr>
        <p:txBody>
          <a:bodyPr spcFirstLastPara="1" wrap="square" lIns="0" tIns="0" rIns="0" bIns="0" anchor="t" anchorCtr="0">
            <a:spAutoFit/>
          </a:bodyPr>
          <a:lstStyle/>
          <a:p>
            <a:pPr algn="ctr">
              <a:lnSpc>
                <a:spcPct val="114000"/>
              </a:lnSpc>
            </a:pPr>
            <a:r>
              <a:rPr lang="en-GB" sz="900" noProof="0" dirty="0">
                <a:latin typeface="Arial" panose="020B0604020202020204" pitchFamily="34" charset="0"/>
                <a:ea typeface="Calibri"/>
                <a:cs typeface="Arial" panose="020B0604020202020204" pitchFamily="34" charset="0"/>
                <a:sym typeface="Calibri"/>
              </a:rPr>
              <a:t>80</a:t>
            </a:r>
          </a:p>
        </p:txBody>
      </p:sp>
      <p:sp>
        <p:nvSpPr>
          <p:cNvPr id="81" name="Google Shape;392;p10">
            <a:extLst>
              <a:ext uri="{FF2B5EF4-FFF2-40B4-BE49-F238E27FC236}">
                <a16:creationId xmlns:a16="http://schemas.microsoft.com/office/drawing/2014/main" id="{10B7C4F4-AFB8-1328-C0EE-EF4F0B2B06C7}"/>
              </a:ext>
            </a:extLst>
          </p:cNvPr>
          <p:cNvSpPr/>
          <p:nvPr/>
        </p:nvSpPr>
        <p:spPr>
          <a:xfrm>
            <a:off x="3173430" y="5071172"/>
            <a:ext cx="316111" cy="157864"/>
          </a:xfrm>
          <a:prstGeom prst="roundRect">
            <a:avLst>
              <a:gd name="adj" fmla="val 0"/>
            </a:avLst>
          </a:prstGeom>
          <a:solidFill>
            <a:schemeClr val="bg1"/>
          </a:solidFill>
          <a:ln w="19050" cap="flat" cmpd="sng">
            <a:noFill/>
            <a:prstDash val="solid"/>
            <a:round/>
            <a:headEnd type="none" w="sm" len="sm"/>
            <a:tailEnd type="none" w="sm" len="sm"/>
          </a:ln>
        </p:spPr>
        <p:txBody>
          <a:bodyPr spcFirstLastPara="1" wrap="square" lIns="0" tIns="0" rIns="0" bIns="0" anchor="t" anchorCtr="0">
            <a:spAutoFit/>
          </a:bodyPr>
          <a:lstStyle/>
          <a:p>
            <a:pPr algn="ctr">
              <a:lnSpc>
                <a:spcPct val="114000"/>
              </a:lnSpc>
            </a:pPr>
            <a:r>
              <a:rPr lang="en-GB" sz="900" noProof="0" dirty="0">
                <a:latin typeface="Arial" panose="020B0604020202020204" pitchFamily="34" charset="0"/>
                <a:ea typeface="Calibri"/>
                <a:cs typeface="Arial" panose="020B0604020202020204" pitchFamily="34" charset="0"/>
                <a:sym typeface="Calibri"/>
              </a:rPr>
              <a:t>40</a:t>
            </a:r>
          </a:p>
        </p:txBody>
      </p:sp>
      <p:sp>
        <p:nvSpPr>
          <p:cNvPr id="82" name="Google Shape;392;p10">
            <a:extLst>
              <a:ext uri="{FF2B5EF4-FFF2-40B4-BE49-F238E27FC236}">
                <a16:creationId xmlns:a16="http://schemas.microsoft.com/office/drawing/2014/main" id="{61876CC2-D339-8201-973B-B772C316FBE1}"/>
              </a:ext>
            </a:extLst>
          </p:cNvPr>
          <p:cNvSpPr/>
          <p:nvPr/>
        </p:nvSpPr>
        <p:spPr>
          <a:xfrm>
            <a:off x="3620989" y="5071172"/>
            <a:ext cx="316111" cy="157864"/>
          </a:xfrm>
          <a:prstGeom prst="roundRect">
            <a:avLst>
              <a:gd name="adj" fmla="val 0"/>
            </a:avLst>
          </a:prstGeom>
          <a:solidFill>
            <a:schemeClr val="bg1"/>
          </a:solidFill>
          <a:ln w="19050" cap="flat" cmpd="sng">
            <a:noFill/>
            <a:prstDash val="solid"/>
            <a:round/>
            <a:headEnd type="none" w="sm" len="sm"/>
            <a:tailEnd type="none" w="sm" len="sm"/>
          </a:ln>
        </p:spPr>
        <p:txBody>
          <a:bodyPr spcFirstLastPara="1" wrap="square" lIns="0" tIns="0" rIns="0" bIns="0" anchor="t" anchorCtr="0">
            <a:spAutoFit/>
          </a:bodyPr>
          <a:lstStyle/>
          <a:p>
            <a:pPr algn="ctr">
              <a:lnSpc>
                <a:spcPct val="114000"/>
              </a:lnSpc>
            </a:pPr>
            <a:r>
              <a:rPr lang="en-GB" sz="900" noProof="0" dirty="0">
                <a:latin typeface="Arial" panose="020B0604020202020204" pitchFamily="34" charset="0"/>
                <a:ea typeface="Calibri"/>
                <a:cs typeface="Arial" panose="020B0604020202020204" pitchFamily="34" charset="0"/>
                <a:sym typeface="Calibri"/>
              </a:rPr>
              <a:t>20</a:t>
            </a:r>
          </a:p>
        </p:txBody>
      </p:sp>
      <p:sp>
        <p:nvSpPr>
          <p:cNvPr id="76" name="TextBox 75">
            <a:extLst>
              <a:ext uri="{FF2B5EF4-FFF2-40B4-BE49-F238E27FC236}">
                <a16:creationId xmlns:a16="http://schemas.microsoft.com/office/drawing/2014/main" id="{1168C5DB-EBA8-40A5-0B6B-7D486EE64C8C}"/>
              </a:ext>
            </a:extLst>
          </p:cNvPr>
          <p:cNvSpPr txBox="1"/>
          <p:nvPr/>
        </p:nvSpPr>
        <p:spPr>
          <a:xfrm>
            <a:off x="3794017" y="5126995"/>
            <a:ext cx="917239" cy="246221"/>
          </a:xfrm>
          <a:prstGeom prst="rect">
            <a:avLst/>
          </a:prstGeom>
          <a:noFill/>
        </p:spPr>
        <p:txBody>
          <a:bodyPr wrap="none" rtlCol="0">
            <a:spAutoFit/>
          </a:bodyPr>
          <a:lstStyle/>
          <a:p>
            <a:r>
              <a:rPr lang="en-GB" sz="1000" b="1" dirty="0">
                <a:latin typeface="Arial" panose="020B0604020202020204" pitchFamily="34" charset="0"/>
                <a:ea typeface="Calibri"/>
                <a:cs typeface="Arial" panose="020B0604020202020204" pitchFamily="34" charset="0"/>
              </a:rPr>
              <a:t>Patients (%)</a:t>
            </a:r>
          </a:p>
        </p:txBody>
      </p:sp>
    </p:spTree>
    <p:extLst>
      <p:ext uri="{BB962C8B-B14F-4D97-AF65-F5344CB8AC3E}">
        <p14:creationId xmlns:p14="http://schemas.microsoft.com/office/powerpoint/2010/main" val="37145301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C379E5A7-6CE7-D4C5-E110-04260D1F955B}"/>
              </a:ext>
            </a:extLst>
          </p:cNvPr>
          <p:cNvSpPr>
            <a:spLocks noGrp="1"/>
          </p:cNvSpPr>
          <p:nvPr>
            <p:ph sz="quarter" idx="12"/>
          </p:nvPr>
        </p:nvSpPr>
        <p:spPr>
          <a:xfrm>
            <a:off x="620713" y="1340768"/>
            <a:ext cx="10963275" cy="2520279"/>
          </a:xfrm>
        </p:spPr>
        <p:txBody>
          <a:bodyPr>
            <a:noAutofit/>
          </a:bodyPr>
          <a:lstStyle/>
          <a:p>
            <a:r>
              <a:rPr lang="en-US" dirty="0"/>
              <a:t>Sevabertinib </a:t>
            </a:r>
            <a:r>
              <a:rPr lang="en-US" dirty="0">
                <a:solidFill>
                  <a:schemeClr val="tx2"/>
                </a:solidFill>
              </a:rPr>
              <a:t>showed robust and </a:t>
            </a:r>
            <a:r>
              <a:rPr lang="en-US" dirty="0"/>
              <a:t>durable responses in pretreated and treatment-naïve patients with advanced </a:t>
            </a:r>
            <a:r>
              <a:rPr lang="en-US" i="1" dirty="0"/>
              <a:t>HER2</a:t>
            </a:r>
            <a:r>
              <a:rPr lang="en-US" dirty="0"/>
              <a:t>-mutant NSCLC</a:t>
            </a:r>
          </a:p>
          <a:p>
            <a:r>
              <a:rPr lang="en-US" dirty="0"/>
              <a:t>Sevabertinib had a manageable safety profile with the most common side effect being diarrhea. There were no reported cases of pneumonitis</a:t>
            </a:r>
          </a:p>
          <a:p>
            <a:r>
              <a:rPr lang="en-US" dirty="0"/>
              <a:t>These data support sevabertinib as a potential practice-changing, new targeted therapy for patients with </a:t>
            </a:r>
            <a:r>
              <a:rPr lang="en-US" i="1" dirty="0"/>
              <a:t>HER2</a:t>
            </a:r>
            <a:r>
              <a:rPr lang="en-US" dirty="0"/>
              <a:t>-mutant NSCLC</a:t>
            </a:r>
          </a:p>
          <a:p>
            <a:r>
              <a:rPr lang="en-US" noProof="0" dirty="0"/>
              <a:t>The phase 3, SOHO-02 trial (NCT06452277) </a:t>
            </a:r>
            <a:r>
              <a:rPr lang="en-US" dirty="0"/>
              <a:t>investigating the safety and efficacy of sevabertinib in the 1</a:t>
            </a:r>
            <a:r>
              <a:rPr lang="en-US" baseline="30000" dirty="0"/>
              <a:t>st</a:t>
            </a:r>
            <a:r>
              <a:rPr lang="en-US" dirty="0"/>
              <a:t> line setting for locally advanced or metastatic NSCLC is ongoing</a:t>
            </a:r>
            <a:endParaRPr lang="en-GB" noProof="0" dirty="0"/>
          </a:p>
        </p:txBody>
      </p:sp>
      <p:sp>
        <p:nvSpPr>
          <p:cNvPr id="6" name="Title 5">
            <a:extLst>
              <a:ext uri="{FF2B5EF4-FFF2-40B4-BE49-F238E27FC236}">
                <a16:creationId xmlns:a16="http://schemas.microsoft.com/office/drawing/2014/main" id="{8792835E-F2F1-0156-4F92-4C468B0C8AC5}"/>
              </a:ext>
            </a:extLst>
          </p:cNvPr>
          <p:cNvSpPr>
            <a:spLocks noGrp="1"/>
          </p:cNvSpPr>
          <p:nvPr>
            <p:ph type="title"/>
          </p:nvPr>
        </p:nvSpPr>
        <p:spPr>
          <a:xfrm>
            <a:off x="619201" y="259200"/>
            <a:ext cx="10963199" cy="864000"/>
          </a:xfrm>
        </p:spPr>
        <p:txBody>
          <a:bodyPr/>
          <a:lstStyle/>
          <a:p>
            <a:r>
              <a:rPr lang="en-GB" noProof="0" dirty="0"/>
              <a:t>Soho-01: summary</a:t>
            </a:r>
          </a:p>
        </p:txBody>
      </p:sp>
      <p:sp>
        <p:nvSpPr>
          <p:cNvPr id="8" name="Content Placeholder 7">
            <a:extLst>
              <a:ext uri="{FF2B5EF4-FFF2-40B4-BE49-F238E27FC236}">
                <a16:creationId xmlns:a16="http://schemas.microsoft.com/office/drawing/2014/main" id="{077CE890-DBC4-1C7C-BCD7-B9676316E54E}"/>
              </a:ext>
            </a:extLst>
          </p:cNvPr>
          <p:cNvSpPr>
            <a:spLocks noGrp="1"/>
          </p:cNvSpPr>
          <p:nvPr>
            <p:ph sz="quarter" idx="15"/>
          </p:nvPr>
        </p:nvSpPr>
        <p:spPr>
          <a:xfrm>
            <a:off x="620183" y="6356351"/>
            <a:ext cx="10444369" cy="365125"/>
          </a:xfrm>
        </p:spPr>
        <p:txBody>
          <a:bodyPr anchor="b" anchorCtr="0"/>
          <a:lstStyle/>
          <a:p>
            <a:r>
              <a:rPr lang="en-US" kern="0" dirty="0"/>
              <a:t>NSCLC non-small cell lung cancer</a:t>
            </a:r>
          </a:p>
          <a:p>
            <a:r>
              <a:rPr lang="en-US" kern="0" dirty="0"/>
              <a:t>Le X, et al. Abstract LBA75, ESMO 2025. Oral presentation</a:t>
            </a:r>
            <a:endParaRPr lang="en-GB" kern="100" dirty="0">
              <a:ea typeface="Calibri" panose="020F0502020204030204" pitchFamily="34" charset="0"/>
            </a:endParaRPr>
          </a:p>
        </p:txBody>
      </p:sp>
      <p:sp>
        <p:nvSpPr>
          <p:cNvPr id="2" name="Slide Number Placeholder 1">
            <a:extLst>
              <a:ext uri="{FF2B5EF4-FFF2-40B4-BE49-F238E27FC236}">
                <a16:creationId xmlns:a16="http://schemas.microsoft.com/office/drawing/2014/main" id="{CB5008AC-B860-C1B0-308A-86868D1ECFF8}"/>
              </a:ext>
            </a:extLst>
          </p:cNvPr>
          <p:cNvSpPr>
            <a:spLocks noGrp="1"/>
          </p:cNvSpPr>
          <p:nvPr>
            <p:ph type="sldNum" sz="quarter" idx="4"/>
          </p:nvPr>
        </p:nvSpPr>
        <p:spPr>
          <a:xfrm>
            <a:off x="10800523" y="6428359"/>
            <a:ext cx="781877" cy="365125"/>
          </a:xfrm>
        </p:spPr>
        <p:txBody>
          <a:bodyPr/>
          <a:lstStyle/>
          <a:p>
            <a:fld id="{FCE43C0F-8A7B-3A4B-9DB5-B3472E36E833}" type="slidenum">
              <a:rPr lang="en-GB" noProof="0" smtClean="0"/>
              <a:pPr/>
              <a:t>11</a:t>
            </a:fld>
            <a:endParaRPr lang="en-GB" noProof="0" dirty="0"/>
          </a:p>
        </p:txBody>
      </p:sp>
      <p:sp>
        <p:nvSpPr>
          <p:cNvPr id="3" name="TextBox 2">
            <a:extLst>
              <a:ext uri="{FF2B5EF4-FFF2-40B4-BE49-F238E27FC236}">
                <a16:creationId xmlns:a16="http://schemas.microsoft.com/office/drawing/2014/main" id="{3CDB5446-BE9A-4D33-DCB6-E7F0F87DB351}"/>
              </a:ext>
            </a:extLst>
          </p:cNvPr>
          <p:cNvSpPr txBox="1"/>
          <p:nvPr/>
        </p:nvSpPr>
        <p:spPr>
          <a:xfrm>
            <a:off x="946799" y="4546231"/>
            <a:ext cx="10624487" cy="1403049"/>
          </a:xfrm>
          <a:prstGeom prst="rect">
            <a:avLst/>
          </a:prstGeom>
          <a:solidFill>
            <a:schemeClr val="bg1"/>
          </a:solidFill>
          <a:ln w="28575">
            <a:solidFill>
              <a:schemeClr val="accent1"/>
            </a:solidFill>
          </a:ln>
        </p:spPr>
        <p:txBody>
          <a:bodyPr wrap="square" lIns="288000" tIns="108000" rIns="288000" bIns="108000" rtlCol="0">
            <a:spAutoFit/>
          </a:bodyPr>
          <a:lstStyle/>
          <a:p>
            <a:pPr>
              <a:spcBef>
                <a:spcPts val="600"/>
              </a:spcBef>
            </a:pPr>
            <a:r>
              <a:rPr lang="en-GB" b="1" u="sng" noProof="0" dirty="0">
                <a:solidFill>
                  <a:schemeClr val="accent1"/>
                </a:solidFill>
                <a:latin typeface="Arial" panose="020B0604020202020204" pitchFamily="34" charset="0"/>
                <a:ea typeface="Aileron" charset="0"/>
                <a:cs typeface="Arial" panose="020B0604020202020204" pitchFamily="34" charset="0"/>
              </a:rPr>
              <a:t>Clinical perspective</a:t>
            </a:r>
          </a:p>
          <a:p>
            <a:pPr marL="365125" indent="-365125">
              <a:spcBef>
                <a:spcPts val="600"/>
              </a:spcBef>
              <a:buClr>
                <a:schemeClr val="accent1"/>
              </a:buClr>
              <a:buFont typeface="Arial" panose="020B0604020202020204" pitchFamily="34" charset="0"/>
              <a:buChar char="•"/>
            </a:pPr>
            <a:r>
              <a:rPr lang="en-US" dirty="0">
                <a:latin typeface="Arial" panose="020B0604020202020204" pitchFamily="34" charset="0"/>
                <a:cs typeface="Arial" panose="020B0604020202020204" pitchFamily="34" charset="0"/>
              </a:rPr>
              <a:t>Sevabertinib produces rapid, durable, and clinically meaningful responses with manageable toxicity in pretreated and treatment-naïve pts with advanced </a:t>
            </a:r>
            <a:r>
              <a:rPr lang="en-US" i="1" dirty="0">
                <a:latin typeface="Arial" panose="020B0604020202020204" pitchFamily="34" charset="0"/>
                <a:cs typeface="Arial" panose="020B0604020202020204" pitchFamily="34" charset="0"/>
              </a:rPr>
              <a:t>HER2</a:t>
            </a:r>
            <a:r>
              <a:rPr lang="en-US" dirty="0">
                <a:latin typeface="Arial" panose="020B0604020202020204" pitchFamily="34" charset="0"/>
                <a:cs typeface="Arial" panose="020B0604020202020204" pitchFamily="34" charset="0"/>
              </a:rPr>
              <a:t>-mutant NSCLC. These results support sevabertinib as a potential new oral targeted therapy for this molecular subset</a:t>
            </a:r>
            <a:endParaRPr lang="en-GB" noProof="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20424298"/>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5C9C9C5-D7D1-5FB5-D477-860D13823851}"/>
              </a:ext>
            </a:extLst>
          </p:cNvPr>
          <p:cNvSpPr>
            <a:spLocks noGrp="1"/>
          </p:cNvSpPr>
          <p:nvPr>
            <p:ph type="title"/>
          </p:nvPr>
        </p:nvSpPr>
        <p:spPr/>
        <p:txBody>
          <a:bodyPr>
            <a:noAutofit/>
          </a:bodyPr>
          <a:lstStyle/>
          <a:p>
            <a:r>
              <a:rPr lang="en-US" dirty="0"/>
              <a:t>Zongertinib as 1</a:t>
            </a:r>
            <a:r>
              <a:rPr lang="en-US" baseline="30000" dirty="0"/>
              <a:t>st</a:t>
            </a:r>
            <a:r>
              <a:rPr lang="en-US" dirty="0"/>
              <a:t> line treatment</a:t>
            </a:r>
            <a:br>
              <a:rPr lang="en-US" dirty="0"/>
            </a:br>
            <a:r>
              <a:rPr lang="en-US" dirty="0"/>
              <a:t>in patients with advanced</a:t>
            </a:r>
            <a:br>
              <a:rPr lang="en-US" dirty="0"/>
            </a:br>
            <a:r>
              <a:rPr lang="en-US" i="1" dirty="0"/>
              <a:t>HER2</a:t>
            </a:r>
            <a:r>
              <a:rPr lang="en-US" dirty="0"/>
              <a:t>-mutant NSCLC:</a:t>
            </a:r>
            <a:br>
              <a:rPr lang="en-US" dirty="0"/>
            </a:br>
            <a:r>
              <a:rPr lang="en-US" dirty="0"/>
              <a:t>Beamion LUNG 1</a:t>
            </a:r>
            <a:endParaRPr lang="en-GB" noProof="0" dirty="0"/>
          </a:p>
        </p:txBody>
      </p:sp>
      <p:sp>
        <p:nvSpPr>
          <p:cNvPr id="7" name="Subtitle 6">
            <a:extLst>
              <a:ext uri="{FF2B5EF4-FFF2-40B4-BE49-F238E27FC236}">
                <a16:creationId xmlns:a16="http://schemas.microsoft.com/office/drawing/2014/main" id="{8E430D2C-AD48-6F06-C10F-6B77654C6113}"/>
              </a:ext>
            </a:extLst>
          </p:cNvPr>
          <p:cNvSpPr>
            <a:spLocks noGrp="1"/>
          </p:cNvSpPr>
          <p:nvPr>
            <p:ph type="subTitle" idx="1"/>
          </p:nvPr>
        </p:nvSpPr>
        <p:spPr/>
        <p:txBody>
          <a:bodyPr/>
          <a:lstStyle/>
          <a:p>
            <a:r>
              <a:rPr lang="en-US" b="1" dirty="0"/>
              <a:t>Popat S, et al. Abstract LBA74, ESMO 2025</a:t>
            </a:r>
            <a:endParaRPr lang="en-GB" sz="1800" b="1" kern="100" noProof="0" dirty="0">
              <a:effectLst/>
              <a:ea typeface="Calibri" panose="020F0502020204030204" pitchFamily="34" charset="0"/>
            </a:endParaRPr>
          </a:p>
        </p:txBody>
      </p:sp>
      <p:sp>
        <p:nvSpPr>
          <p:cNvPr id="2" name="Slide Number Placeholder 1">
            <a:extLst>
              <a:ext uri="{FF2B5EF4-FFF2-40B4-BE49-F238E27FC236}">
                <a16:creationId xmlns:a16="http://schemas.microsoft.com/office/drawing/2014/main" id="{38393C7F-20D5-D7B7-34F6-C78A2F987C04}"/>
              </a:ext>
            </a:extLst>
          </p:cNvPr>
          <p:cNvSpPr>
            <a:spLocks noGrp="1"/>
          </p:cNvSpPr>
          <p:nvPr>
            <p:ph type="sldNum" sz="quarter" idx="4"/>
          </p:nvPr>
        </p:nvSpPr>
        <p:spPr/>
        <p:txBody>
          <a:bodyPr/>
          <a:lstStyle/>
          <a:p>
            <a:fld id="{FCE43C0F-8A7B-3A4B-9DB5-B3472E36E833}" type="slidenum">
              <a:rPr lang="en-GB" noProof="0" smtClean="0"/>
              <a:pPr/>
              <a:t>12</a:t>
            </a:fld>
            <a:endParaRPr lang="en-GB" noProof="0" dirty="0"/>
          </a:p>
        </p:txBody>
      </p:sp>
      <p:sp>
        <p:nvSpPr>
          <p:cNvPr id="8" name="Content Placeholder 7">
            <a:extLst>
              <a:ext uri="{FF2B5EF4-FFF2-40B4-BE49-F238E27FC236}">
                <a16:creationId xmlns:a16="http://schemas.microsoft.com/office/drawing/2014/main" id="{D597ED57-A9F2-C2C8-206F-8E15D9323819}"/>
              </a:ext>
            </a:extLst>
          </p:cNvPr>
          <p:cNvSpPr>
            <a:spLocks noGrp="1"/>
          </p:cNvSpPr>
          <p:nvPr>
            <p:ph sz="quarter" idx="15"/>
          </p:nvPr>
        </p:nvSpPr>
        <p:spPr/>
        <p:txBody>
          <a:bodyPr/>
          <a:lstStyle/>
          <a:p>
            <a:r>
              <a:rPr lang="en-GB" noProof="0" dirty="0"/>
              <a:t>NSCLC, non-small cell lung cancer</a:t>
            </a:r>
          </a:p>
        </p:txBody>
      </p:sp>
    </p:spTree>
    <p:extLst>
      <p:ext uri="{BB962C8B-B14F-4D97-AF65-F5344CB8AC3E}">
        <p14:creationId xmlns:p14="http://schemas.microsoft.com/office/powerpoint/2010/main" val="100880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C379E5A7-6CE7-D4C5-E110-04260D1F955B}"/>
              </a:ext>
            </a:extLst>
          </p:cNvPr>
          <p:cNvSpPr>
            <a:spLocks noGrp="1"/>
          </p:cNvSpPr>
          <p:nvPr>
            <p:ph sz="quarter" idx="12"/>
          </p:nvPr>
        </p:nvSpPr>
        <p:spPr>
          <a:xfrm>
            <a:off x="609524" y="875240"/>
            <a:ext cx="10963275" cy="1659437"/>
          </a:xfrm>
        </p:spPr>
        <p:txBody>
          <a:bodyPr>
            <a:noAutofit/>
          </a:bodyPr>
          <a:lstStyle/>
          <a:p>
            <a:pPr>
              <a:lnSpc>
                <a:spcPct val="90000"/>
              </a:lnSpc>
              <a:spcBef>
                <a:spcPts val="1000"/>
              </a:spcBef>
            </a:pPr>
            <a:r>
              <a:rPr lang="en-GB" sz="1600" b="1" i="1" dirty="0">
                <a:solidFill>
                  <a:schemeClr val="accent1"/>
                </a:solidFill>
              </a:rPr>
              <a:t>HER2</a:t>
            </a:r>
            <a:r>
              <a:rPr lang="en-GB" sz="1600" b="1" dirty="0">
                <a:solidFill>
                  <a:schemeClr val="accent1"/>
                </a:solidFill>
              </a:rPr>
              <a:t>-activating mutations </a:t>
            </a:r>
            <a:r>
              <a:rPr lang="en-GB" sz="1600" dirty="0">
                <a:solidFill>
                  <a:schemeClr val="tx2"/>
                </a:solidFill>
              </a:rPr>
              <a:t>have been reported in approximately 2-4% of patients with NSCLC and are associated with poor prognosis</a:t>
            </a:r>
            <a:r>
              <a:rPr lang="en-GB" sz="1600" baseline="30000" dirty="0">
                <a:solidFill>
                  <a:schemeClr val="tx2"/>
                </a:solidFill>
              </a:rPr>
              <a:t>1</a:t>
            </a:r>
          </a:p>
          <a:p>
            <a:pPr>
              <a:lnSpc>
                <a:spcPct val="90000"/>
              </a:lnSpc>
              <a:spcBef>
                <a:spcPts val="1000"/>
              </a:spcBef>
            </a:pPr>
            <a:r>
              <a:rPr lang="en-GB" sz="1600" b="1" spc="-20" dirty="0">
                <a:solidFill>
                  <a:schemeClr val="accent1"/>
                </a:solidFill>
              </a:rPr>
              <a:t>Zongertinib, a novel HER2-specific TKI</a:t>
            </a:r>
            <a:r>
              <a:rPr lang="en-GB" sz="1600" spc="-20" dirty="0"/>
              <a:t>, binds selectively and covalently to the </a:t>
            </a:r>
            <a:r>
              <a:rPr lang="en-GB" sz="1600" spc="-20" dirty="0">
                <a:solidFill>
                  <a:schemeClr val="tx2"/>
                </a:solidFill>
              </a:rPr>
              <a:t>HER2 TKD while sparing wild-type EGFR and limiting EGFR-related AEs</a:t>
            </a:r>
            <a:r>
              <a:rPr lang="en-GB" sz="1600" spc="-20" baseline="30000" dirty="0">
                <a:solidFill>
                  <a:schemeClr val="tx2"/>
                </a:solidFill>
              </a:rPr>
              <a:t>2</a:t>
            </a:r>
          </a:p>
          <a:p>
            <a:pPr>
              <a:lnSpc>
                <a:spcPct val="90000"/>
              </a:lnSpc>
              <a:spcBef>
                <a:spcPts val="1000"/>
              </a:spcBef>
            </a:pPr>
            <a:r>
              <a:rPr lang="en-GB" sz="1600" b="1" dirty="0">
                <a:solidFill>
                  <a:schemeClr val="accent1"/>
                </a:solidFill>
              </a:rPr>
              <a:t>Beamion LUNG-1, </a:t>
            </a:r>
            <a:r>
              <a:rPr lang="en-GB" sz="1600" dirty="0"/>
              <a:t>a phase 1a/1b, open-label trial, is evaluating the safety and efficacy of zongertinib in </a:t>
            </a:r>
            <a:br>
              <a:rPr lang="en-GB" sz="1600" dirty="0"/>
            </a:br>
            <a:r>
              <a:rPr lang="en-GB" sz="1600" dirty="0"/>
              <a:t>patients with </a:t>
            </a:r>
            <a:r>
              <a:rPr lang="en-GB" sz="1600" i="1" dirty="0"/>
              <a:t>HER2 </a:t>
            </a:r>
            <a:r>
              <a:rPr lang="en-GB" sz="1600" dirty="0"/>
              <a:t>aberration-positive solid tumours (phase 1a) and </a:t>
            </a:r>
            <a:r>
              <a:rPr lang="en-GB" sz="1600" i="1" dirty="0"/>
              <a:t>HER2</a:t>
            </a:r>
            <a:r>
              <a:rPr lang="en-GB" sz="1600" dirty="0"/>
              <a:t> mutation-positive NSCLC (phase 1b). </a:t>
            </a:r>
            <a:br>
              <a:rPr lang="en-GB" sz="1600" dirty="0"/>
            </a:br>
            <a:r>
              <a:rPr lang="en-GB" sz="1600" b="1" dirty="0">
                <a:solidFill>
                  <a:schemeClr val="accent1"/>
                </a:solidFill>
              </a:rPr>
              <a:t>The findings from phase 1b Cohort 2 are reported</a:t>
            </a:r>
            <a:r>
              <a:rPr lang="en-GB" sz="1600" b="1" baseline="30000" dirty="0">
                <a:solidFill>
                  <a:schemeClr val="accent1"/>
                </a:solidFill>
              </a:rPr>
              <a:t>3</a:t>
            </a:r>
            <a:r>
              <a:rPr lang="en-GB" sz="1600" b="1" dirty="0">
                <a:solidFill>
                  <a:schemeClr val="accent1"/>
                </a:solidFill>
              </a:rPr>
              <a:t> </a:t>
            </a:r>
          </a:p>
        </p:txBody>
      </p:sp>
      <p:sp>
        <p:nvSpPr>
          <p:cNvPr id="6" name="Title 5">
            <a:extLst>
              <a:ext uri="{FF2B5EF4-FFF2-40B4-BE49-F238E27FC236}">
                <a16:creationId xmlns:a16="http://schemas.microsoft.com/office/drawing/2014/main" id="{8792835E-F2F1-0156-4F92-4C468B0C8AC5}"/>
              </a:ext>
            </a:extLst>
          </p:cNvPr>
          <p:cNvSpPr>
            <a:spLocks noGrp="1"/>
          </p:cNvSpPr>
          <p:nvPr>
            <p:ph type="title"/>
          </p:nvPr>
        </p:nvSpPr>
        <p:spPr>
          <a:xfrm>
            <a:off x="619201" y="259200"/>
            <a:ext cx="10963199" cy="864000"/>
          </a:xfrm>
        </p:spPr>
        <p:txBody>
          <a:bodyPr/>
          <a:lstStyle/>
          <a:p>
            <a:r>
              <a:rPr lang="en-GB" dirty="0"/>
              <a:t>Beamion LUNG-1: background and study design</a:t>
            </a:r>
          </a:p>
        </p:txBody>
      </p:sp>
      <p:sp>
        <p:nvSpPr>
          <p:cNvPr id="8" name="Content Placeholder 7">
            <a:extLst>
              <a:ext uri="{FF2B5EF4-FFF2-40B4-BE49-F238E27FC236}">
                <a16:creationId xmlns:a16="http://schemas.microsoft.com/office/drawing/2014/main" id="{077CE890-DBC4-1C7C-BCD7-B9676316E54E}"/>
              </a:ext>
            </a:extLst>
          </p:cNvPr>
          <p:cNvSpPr>
            <a:spLocks noGrp="1"/>
          </p:cNvSpPr>
          <p:nvPr>
            <p:ph sz="quarter" idx="15"/>
          </p:nvPr>
        </p:nvSpPr>
        <p:spPr>
          <a:xfrm>
            <a:off x="620184" y="6356351"/>
            <a:ext cx="10180340" cy="365125"/>
          </a:xfrm>
        </p:spPr>
        <p:txBody>
          <a:bodyPr anchor="b" anchorCtr="0"/>
          <a:lstStyle/>
          <a:p>
            <a:r>
              <a:rPr lang="en-GB" sz="900" dirty="0">
                <a:solidFill>
                  <a:schemeClr val="tx2"/>
                </a:solidFill>
              </a:rPr>
              <a:t>AE, adverse event; ADC, antibody-drug conjugate; BICR, blinded central independent review; CNS, central nervous system; DC, disease control; </a:t>
            </a:r>
            <a:r>
              <a:rPr lang="en-GB" sz="900" dirty="0" err="1">
                <a:solidFill>
                  <a:schemeClr val="tx2"/>
                </a:solidFill>
              </a:rPr>
              <a:t>DoR</a:t>
            </a:r>
            <a:r>
              <a:rPr lang="en-GB" sz="900" dirty="0">
                <a:solidFill>
                  <a:schemeClr val="tx2"/>
                </a:solidFill>
              </a:rPr>
              <a:t>, duration of response; ECOG PS, Eastern Cooperative Oncology Group performance status; MTD, maximum tolerated dose; NSCLC, non-small cell lung cancer; ORR, objective response rate; PFS, progression-free survival; QD, once a day; R, randomised; RECIST, Response Evaluation Criteria in Solid Tumours; TKD, tyrosine kinase domain; TKI, tyrosine kinase inhibitor</a:t>
            </a:r>
          </a:p>
          <a:p>
            <a:r>
              <a:rPr lang="en-US" sz="900" dirty="0">
                <a:solidFill>
                  <a:schemeClr val="tx2"/>
                </a:solidFill>
              </a:rPr>
              <a:t>1. Nutzinger J, et al. Lung Cancer 2023;186:107385; 2. Wilding B, et al. Cancer Discov 2025;15:119-38; 3. Popat S, et al. Abstract LBA74, ESMO 2025. Oral presentation</a:t>
            </a:r>
            <a:endParaRPr lang="en-GB" sz="500" kern="100" dirty="0">
              <a:solidFill>
                <a:schemeClr val="tx2"/>
              </a:solidFill>
              <a:ea typeface="Calibri" panose="020F0502020204030204" pitchFamily="34" charset="0"/>
            </a:endParaRPr>
          </a:p>
        </p:txBody>
      </p:sp>
      <p:sp>
        <p:nvSpPr>
          <p:cNvPr id="2" name="Slide Number Placeholder 1">
            <a:extLst>
              <a:ext uri="{FF2B5EF4-FFF2-40B4-BE49-F238E27FC236}">
                <a16:creationId xmlns:a16="http://schemas.microsoft.com/office/drawing/2014/main" id="{CB5008AC-B860-C1B0-308A-86868D1ECFF8}"/>
              </a:ext>
            </a:extLst>
          </p:cNvPr>
          <p:cNvSpPr>
            <a:spLocks noGrp="1"/>
          </p:cNvSpPr>
          <p:nvPr>
            <p:ph type="sldNum" sz="quarter" idx="4"/>
          </p:nvPr>
        </p:nvSpPr>
        <p:spPr>
          <a:xfrm>
            <a:off x="10800523" y="6428359"/>
            <a:ext cx="781877" cy="365125"/>
          </a:xfrm>
        </p:spPr>
        <p:txBody>
          <a:bodyPr/>
          <a:lstStyle/>
          <a:p>
            <a:fld id="{FCE43C0F-8A7B-3A4B-9DB5-B3472E36E833}" type="slidenum">
              <a:rPr lang="en-GB" smtClean="0"/>
              <a:pPr/>
              <a:t>13</a:t>
            </a:fld>
            <a:endParaRPr lang="en-GB" dirty="0"/>
          </a:p>
        </p:txBody>
      </p:sp>
      <p:sp>
        <p:nvSpPr>
          <p:cNvPr id="43" name="TextBox 42">
            <a:extLst>
              <a:ext uri="{FF2B5EF4-FFF2-40B4-BE49-F238E27FC236}">
                <a16:creationId xmlns:a16="http://schemas.microsoft.com/office/drawing/2014/main" id="{85418753-AECA-D7D4-7EEA-B79A7231D091}"/>
              </a:ext>
            </a:extLst>
          </p:cNvPr>
          <p:cNvSpPr txBox="1"/>
          <p:nvPr/>
        </p:nvSpPr>
        <p:spPr>
          <a:xfrm>
            <a:off x="1727430" y="3540813"/>
            <a:ext cx="4655025" cy="1620000"/>
          </a:xfrm>
          <a:prstGeom prst="rect">
            <a:avLst/>
          </a:prstGeom>
          <a:noFill/>
          <a:ln w="19050">
            <a:solidFill>
              <a:schemeClr val="accent1">
                <a:lumMod val="75000"/>
              </a:schemeClr>
            </a:solidFill>
          </a:ln>
        </p:spPr>
        <p:txBody>
          <a:bodyPr wrap="square" rtlCol="0">
            <a:spAutoFit/>
          </a:bodyPr>
          <a:lstStyle/>
          <a:p>
            <a:endParaRPr lang="en-GB" sz="2400" noProof="0" dirty="0">
              <a:solidFill>
                <a:srgbClr val="505050"/>
              </a:solidFill>
              <a:latin typeface="Aileron" charset="0"/>
              <a:ea typeface="Aileron" charset="0"/>
              <a:cs typeface="Aileron" charset="0"/>
            </a:endParaRPr>
          </a:p>
        </p:txBody>
      </p:sp>
      <p:sp>
        <p:nvSpPr>
          <p:cNvPr id="51" name="Rounded Rectangle 11">
            <a:extLst>
              <a:ext uri="{FF2B5EF4-FFF2-40B4-BE49-F238E27FC236}">
                <a16:creationId xmlns:a16="http://schemas.microsoft.com/office/drawing/2014/main" id="{5CF6AA66-B356-99A2-B9D3-274992EEBCB8}"/>
              </a:ext>
            </a:extLst>
          </p:cNvPr>
          <p:cNvSpPr/>
          <p:nvPr/>
        </p:nvSpPr>
        <p:spPr>
          <a:xfrm>
            <a:off x="1703512" y="2720644"/>
            <a:ext cx="8663634" cy="612000"/>
          </a:xfrm>
          <a:prstGeom prst="roundRect">
            <a:avLst>
              <a:gd name="adj" fmla="val 16894"/>
            </a:avLst>
          </a:prstGeom>
          <a:solidFill>
            <a:schemeClr val="accent1">
              <a:lumMod val="50000"/>
            </a:schemeClr>
          </a:solidFill>
          <a:ln w="222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spcAft>
                <a:spcPts val="400"/>
              </a:spcAft>
              <a:buClr>
                <a:schemeClr val="accent1"/>
              </a:buClr>
            </a:pPr>
            <a:r>
              <a:rPr lang="en-GB" sz="1200" b="1" noProof="0" dirty="0">
                <a:solidFill>
                  <a:schemeClr val="bg1"/>
                </a:solidFill>
                <a:latin typeface="Arial" panose="020B0604020202020204" pitchFamily="34" charset="0"/>
                <a:cs typeface="Arial" panose="020B0604020202020204" pitchFamily="34" charset="0"/>
              </a:rPr>
              <a:t>Phase 1b (dose expansion): patients with advanced </a:t>
            </a:r>
            <a:r>
              <a:rPr lang="en-GB" sz="1200" b="1" i="1" noProof="0" dirty="0">
                <a:solidFill>
                  <a:schemeClr val="bg1"/>
                </a:solidFill>
                <a:latin typeface="Arial" panose="020B0604020202020204" pitchFamily="34" charset="0"/>
                <a:cs typeface="Arial" panose="020B0604020202020204" pitchFamily="34" charset="0"/>
              </a:rPr>
              <a:t>HER2</a:t>
            </a:r>
            <a:r>
              <a:rPr lang="en-GB" sz="1200" b="1" noProof="0" dirty="0">
                <a:solidFill>
                  <a:schemeClr val="bg1"/>
                </a:solidFill>
                <a:latin typeface="Arial" panose="020B0604020202020204" pitchFamily="34" charset="0"/>
                <a:cs typeface="Arial" panose="020B0604020202020204" pitchFamily="34" charset="0"/>
              </a:rPr>
              <a:t>-mutant NSCLC</a:t>
            </a:r>
            <a:endParaRPr lang="en-GB" sz="1200" b="1" dirty="0">
              <a:solidFill>
                <a:schemeClr val="bg1"/>
              </a:solidFill>
              <a:latin typeface="Arial" panose="020B0604020202020204" pitchFamily="34" charset="0"/>
              <a:cs typeface="Arial" panose="020B0604020202020204" pitchFamily="34" charset="0"/>
            </a:endParaRPr>
          </a:p>
          <a:p>
            <a:pPr algn="ctr">
              <a:lnSpc>
                <a:spcPct val="90000"/>
              </a:lnSpc>
              <a:spcAft>
                <a:spcPts val="400"/>
              </a:spcAft>
              <a:buClr>
                <a:schemeClr val="accent1"/>
              </a:buClr>
            </a:pPr>
            <a:r>
              <a:rPr lang="en-GB" sz="1000" noProof="0" dirty="0">
                <a:solidFill>
                  <a:schemeClr val="bg1"/>
                </a:solidFill>
                <a:latin typeface="Arial" panose="020B0604020202020204" pitchFamily="34" charset="0"/>
                <a:cs typeface="Arial" panose="020B0604020202020204" pitchFamily="34" charset="0"/>
              </a:rPr>
              <a:t>In phase 1a, the MTD was not reached at 360 mg QD</a:t>
            </a:r>
            <a:br>
              <a:rPr lang="en-GB" sz="1000" noProof="0" dirty="0">
                <a:solidFill>
                  <a:schemeClr val="bg1"/>
                </a:solidFill>
                <a:latin typeface="Arial" panose="020B0604020202020204" pitchFamily="34" charset="0"/>
                <a:cs typeface="Arial" panose="020B0604020202020204" pitchFamily="34" charset="0"/>
              </a:rPr>
            </a:br>
            <a:r>
              <a:rPr lang="en-GB" sz="1000" noProof="0" dirty="0">
                <a:solidFill>
                  <a:schemeClr val="bg1"/>
                </a:solidFill>
                <a:latin typeface="Arial" panose="020B0604020202020204" pitchFamily="34" charset="0"/>
                <a:cs typeface="Arial" panose="020B0604020202020204" pitchFamily="34" charset="0"/>
              </a:rPr>
              <a:t>In phase 1b, the selected dose after interim futility analysis was zongertinib 120 mg QD</a:t>
            </a:r>
          </a:p>
        </p:txBody>
      </p:sp>
      <p:sp>
        <p:nvSpPr>
          <p:cNvPr id="52" name="Google Shape;392;p10">
            <a:extLst>
              <a:ext uri="{FF2B5EF4-FFF2-40B4-BE49-F238E27FC236}">
                <a16:creationId xmlns:a16="http://schemas.microsoft.com/office/drawing/2014/main" id="{0E89F399-F8D1-5039-9398-6F45B584CE05}"/>
              </a:ext>
            </a:extLst>
          </p:cNvPr>
          <p:cNvSpPr/>
          <p:nvPr/>
        </p:nvSpPr>
        <p:spPr>
          <a:xfrm>
            <a:off x="7057863" y="3365992"/>
            <a:ext cx="3010440" cy="176972"/>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lgn="ctr">
              <a:lnSpc>
                <a:spcPct val="90000"/>
              </a:lnSpc>
              <a:spcAft>
                <a:spcPts val="300"/>
              </a:spcAft>
            </a:pPr>
            <a:r>
              <a:rPr lang="en-GB" sz="1000" noProof="0" dirty="0">
                <a:solidFill>
                  <a:schemeClr val="accent6"/>
                </a:solidFill>
                <a:latin typeface="Arial" panose="020B0604020202020204" pitchFamily="34" charset="0"/>
                <a:ea typeface="Calibri"/>
                <a:cs typeface="Arial" panose="020B0604020202020204" pitchFamily="34" charset="0"/>
                <a:sym typeface="Calibri"/>
              </a:rPr>
              <a:t>Additional cohorts not included in the current analysis</a:t>
            </a:r>
          </a:p>
        </p:txBody>
      </p:sp>
      <p:sp>
        <p:nvSpPr>
          <p:cNvPr id="54" name="Rounded Rectangle 14">
            <a:extLst>
              <a:ext uri="{FF2B5EF4-FFF2-40B4-BE49-F238E27FC236}">
                <a16:creationId xmlns:a16="http://schemas.microsoft.com/office/drawing/2014/main" id="{750FE31E-4D42-261D-9AA1-5EA299427366}"/>
              </a:ext>
            </a:extLst>
          </p:cNvPr>
          <p:cNvSpPr/>
          <p:nvPr/>
        </p:nvSpPr>
        <p:spPr>
          <a:xfrm>
            <a:off x="6690530" y="3540813"/>
            <a:ext cx="684000" cy="432000"/>
          </a:xfrm>
          <a:prstGeom prst="roundRect">
            <a:avLst>
              <a:gd name="adj" fmla="val 10093"/>
            </a:avLst>
          </a:prstGeom>
          <a:solidFill>
            <a:schemeClr val="accent6"/>
          </a:solidFill>
          <a:ln w="22225">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95000"/>
              </a:lnSpc>
              <a:spcAft>
                <a:spcPts val="200"/>
              </a:spcAft>
              <a:buClr>
                <a:schemeClr val="accent1"/>
              </a:buClr>
            </a:pPr>
            <a:r>
              <a:rPr lang="en-GB" sz="1000" b="1" noProof="0" dirty="0">
                <a:solidFill>
                  <a:schemeClr val="bg1"/>
                </a:solidFill>
                <a:latin typeface="Arial" panose="020B0604020202020204" pitchFamily="34" charset="0"/>
                <a:cs typeface="Arial" panose="020B0604020202020204" pitchFamily="34" charset="0"/>
              </a:rPr>
              <a:t>Cohort 1</a:t>
            </a:r>
            <a:endParaRPr lang="en-GB" sz="1000" noProof="0" dirty="0">
              <a:solidFill>
                <a:schemeClr val="bg1"/>
              </a:solidFill>
              <a:latin typeface="Arial" panose="020B0604020202020204" pitchFamily="34" charset="0"/>
              <a:cs typeface="Arial" panose="020B0604020202020204" pitchFamily="34" charset="0"/>
            </a:endParaRPr>
          </a:p>
        </p:txBody>
      </p:sp>
      <p:sp>
        <p:nvSpPr>
          <p:cNvPr id="55" name="Rounded Rectangle 16">
            <a:extLst>
              <a:ext uri="{FF2B5EF4-FFF2-40B4-BE49-F238E27FC236}">
                <a16:creationId xmlns:a16="http://schemas.microsoft.com/office/drawing/2014/main" id="{97748D3F-118B-DE06-1665-21BFEFAFC342}"/>
              </a:ext>
            </a:extLst>
          </p:cNvPr>
          <p:cNvSpPr/>
          <p:nvPr/>
        </p:nvSpPr>
        <p:spPr>
          <a:xfrm>
            <a:off x="7415147" y="3540813"/>
            <a:ext cx="2951999" cy="432000"/>
          </a:xfrm>
          <a:prstGeom prst="roundRect">
            <a:avLst>
              <a:gd name="adj" fmla="val 10093"/>
            </a:avLst>
          </a:prstGeom>
          <a:solidFill>
            <a:schemeClr val="accent6">
              <a:lumMod val="60000"/>
              <a:lumOff val="40000"/>
            </a:schemeClr>
          </a:solidFill>
          <a:ln w="22225">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spcAft>
                <a:spcPts val="200"/>
              </a:spcAft>
              <a:buClr>
                <a:schemeClr val="accent1"/>
              </a:buClr>
            </a:pPr>
            <a:r>
              <a:rPr lang="en-GB" sz="1000" b="1" noProof="0" dirty="0">
                <a:solidFill>
                  <a:schemeClr val="tx1"/>
                </a:solidFill>
                <a:latin typeface="Arial" panose="020B0604020202020204" pitchFamily="34" charset="0"/>
                <a:cs typeface="Arial" panose="020B0604020202020204" pitchFamily="34" charset="0"/>
              </a:rPr>
              <a:t>Previously treated patients</a:t>
            </a:r>
            <a:br>
              <a:rPr lang="en-GB" sz="1000" b="1" noProof="0" dirty="0">
                <a:solidFill>
                  <a:schemeClr val="tx1"/>
                </a:solidFill>
                <a:latin typeface="Arial" panose="020B0604020202020204" pitchFamily="34" charset="0"/>
                <a:cs typeface="Arial" panose="020B0604020202020204" pitchFamily="34" charset="0"/>
              </a:rPr>
            </a:br>
            <a:r>
              <a:rPr lang="en-GB" sz="1000" b="1" noProof="0" dirty="0">
                <a:solidFill>
                  <a:schemeClr val="tx1"/>
                </a:solidFill>
                <a:latin typeface="Arial" panose="020B0604020202020204" pitchFamily="34" charset="0"/>
                <a:cs typeface="Arial" panose="020B0604020202020204" pitchFamily="34" charset="0"/>
              </a:rPr>
              <a:t>with TKD mutations</a:t>
            </a:r>
            <a:endParaRPr lang="en-GB" sz="1000" noProof="0" dirty="0">
              <a:solidFill>
                <a:schemeClr val="tx1"/>
              </a:solidFill>
              <a:latin typeface="Arial" panose="020B0604020202020204" pitchFamily="34" charset="0"/>
              <a:cs typeface="Arial" panose="020B0604020202020204" pitchFamily="34" charset="0"/>
            </a:endParaRPr>
          </a:p>
        </p:txBody>
      </p:sp>
      <p:sp>
        <p:nvSpPr>
          <p:cNvPr id="60" name="Google Shape;392;p10">
            <a:extLst>
              <a:ext uri="{FF2B5EF4-FFF2-40B4-BE49-F238E27FC236}">
                <a16:creationId xmlns:a16="http://schemas.microsoft.com/office/drawing/2014/main" id="{013069AD-47F1-80F7-C1CB-82370BB9CEB0}"/>
              </a:ext>
            </a:extLst>
          </p:cNvPr>
          <p:cNvSpPr/>
          <p:nvPr/>
        </p:nvSpPr>
        <p:spPr>
          <a:xfrm>
            <a:off x="3554805" y="3365992"/>
            <a:ext cx="1000274" cy="176972"/>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lgn="ctr">
              <a:lnSpc>
                <a:spcPct val="90000"/>
              </a:lnSpc>
              <a:spcAft>
                <a:spcPts val="300"/>
              </a:spcAft>
            </a:pPr>
            <a:r>
              <a:rPr lang="en-GB" sz="1000" b="1" noProof="0" dirty="0">
                <a:latin typeface="Arial" panose="020B0604020202020204" pitchFamily="34" charset="0"/>
                <a:ea typeface="Calibri"/>
                <a:cs typeface="Arial" panose="020B0604020202020204" pitchFamily="34" charset="0"/>
                <a:sym typeface="Calibri"/>
              </a:rPr>
              <a:t>Current analysis</a:t>
            </a:r>
          </a:p>
        </p:txBody>
      </p:sp>
      <p:sp>
        <p:nvSpPr>
          <p:cNvPr id="61" name="Google Shape;392;p10">
            <a:extLst>
              <a:ext uri="{FF2B5EF4-FFF2-40B4-BE49-F238E27FC236}">
                <a16:creationId xmlns:a16="http://schemas.microsoft.com/office/drawing/2014/main" id="{65359B33-5D32-E656-B7B0-7766B909CA55}"/>
              </a:ext>
            </a:extLst>
          </p:cNvPr>
          <p:cNvSpPr/>
          <p:nvPr/>
        </p:nvSpPr>
        <p:spPr>
          <a:xfrm>
            <a:off x="1834885" y="4197875"/>
            <a:ext cx="4377800" cy="1123384"/>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lgn="ctr">
              <a:lnSpc>
                <a:spcPct val="90000"/>
              </a:lnSpc>
              <a:spcAft>
                <a:spcPts val="300"/>
              </a:spcAft>
            </a:pPr>
            <a:r>
              <a:rPr lang="en-GB" sz="1000" b="1" noProof="0" dirty="0">
                <a:solidFill>
                  <a:schemeClr val="accent1">
                    <a:lumMod val="75000"/>
                  </a:schemeClr>
                </a:solidFill>
                <a:latin typeface="Arial" panose="020B0604020202020204" pitchFamily="34" charset="0"/>
                <a:ea typeface="Calibri"/>
                <a:cs typeface="Arial" panose="020B0604020202020204" pitchFamily="34" charset="0"/>
                <a:sym typeface="Calibri"/>
              </a:rPr>
              <a:t>Primary endpoint: </a:t>
            </a:r>
            <a:r>
              <a:rPr lang="en-GB" sz="1000" noProof="0" dirty="0">
                <a:latin typeface="Arial" panose="020B0604020202020204" pitchFamily="34" charset="0"/>
                <a:ea typeface="Calibri"/>
                <a:cs typeface="Arial" panose="020B0604020202020204" pitchFamily="34" charset="0"/>
                <a:sym typeface="Calibri"/>
              </a:rPr>
              <a:t>ORR by BICR (RECIST v1.1)</a:t>
            </a:r>
          </a:p>
          <a:p>
            <a:pPr algn="ctr">
              <a:lnSpc>
                <a:spcPct val="90000"/>
              </a:lnSpc>
              <a:spcAft>
                <a:spcPts val="300"/>
              </a:spcAft>
            </a:pPr>
            <a:r>
              <a:rPr lang="en-GB" sz="1000" b="1" noProof="0" dirty="0">
                <a:solidFill>
                  <a:schemeClr val="accent1">
                    <a:lumMod val="75000"/>
                  </a:schemeClr>
                </a:solidFill>
                <a:latin typeface="Arial" panose="020B0604020202020204" pitchFamily="34" charset="0"/>
                <a:ea typeface="Calibri"/>
                <a:cs typeface="Arial" panose="020B0604020202020204" pitchFamily="34" charset="0"/>
                <a:sym typeface="Calibri"/>
              </a:rPr>
              <a:t>Secondary endpoints: </a:t>
            </a:r>
            <a:r>
              <a:rPr lang="en-GB" sz="1000" noProof="0" dirty="0">
                <a:latin typeface="Arial" panose="020B0604020202020204" pitchFamily="34" charset="0"/>
                <a:ea typeface="Calibri"/>
                <a:cs typeface="Arial" panose="020B0604020202020204" pitchFamily="34" charset="0"/>
                <a:sym typeface="Calibri"/>
              </a:rPr>
              <a:t>DC, DoR, and PFS by BICR (RECIST v1.1)</a:t>
            </a:r>
          </a:p>
          <a:p>
            <a:pPr algn="ctr">
              <a:lnSpc>
                <a:spcPct val="90000"/>
              </a:lnSpc>
              <a:spcAft>
                <a:spcPts val="300"/>
              </a:spcAft>
            </a:pPr>
            <a:r>
              <a:rPr lang="en-GB" sz="1000" b="1" noProof="0" dirty="0">
                <a:solidFill>
                  <a:schemeClr val="accent1">
                    <a:lumMod val="75000"/>
                  </a:schemeClr>
                </a:solidFill>
                <a:latin typeface="Arial" panose="020B0604020202020204" pitchFamily="34" charset="0"/>
                <a:ea typeface="Calibri"/>
                <a:cs typeface="Arial" panose="020B0604020202020204" pitchFamily="34" charset="0"/>
                <a:sym typeface="Calibri"/>
              </a:rPr>
              <a:t>Key inclusion criteria: </a:t>
            </a:r>
            <a:r>
              <a:rPr lang="en-GB" sz="1000" noProof="0" dirty="0">
                <a:latin typeface="Arial" panose="020B0604020202020204" pitchFamily="34" charset="0"/>
                <a:ea typeface="Calibri"/>
                <a:cs typeface="Arial" panose="020B0604020202020204" pitchFamily="34" charset="0"/>
                <a:sym typeface="Calibri"/>
              </a:rPr>
              <a:t>Age ≥18 years, advanced/metastatic non-squamous</a:t>
            </a:r>
            <a:br>
              <a:rPr lang="en-GB" sz="1000" noProof="0" dirty="0">
                <a:latin typeface="Arial" panose="020B0604020202020204" pitchFamily="34" charset="0"/>
                <a:ea typeface="Calibri"/>
                <a:cs typeface="Arial" panose="020B0604020202020204" pitchFamily="34" charset="0"/>
                <a:sym typeface="Calibri"/>
              </a:rPr>
            </a:br>
            <a:r>
              <a:rPr lang="en-GB" sz="1000" i="1" noProof="0" dirty="0">
                <a:latin typeface="Arial" panose="020B0604020202020204" pitchFamily="34" charset="0"/>
                <a:ea typeface="Calibri"/>
                <a:cs typeface="Arial" panose="020B0604020202020204" pitchFamily="34" charset="0"/>
                <a:sym typeface="Calibri"/>
              </a:rPr>
              <a:t>HER2</a:t>
            </a:r>
            <a:r>
              <a:rPr lang="en-GB" sz="1000" noProof="0" dirty="0">
                <a:latin typeface="Arial" panose="020B0604020202020204" pitchFamily="34" charset="0"/>
                <a:ea typeface="Calibri"/>
                <a:cs typeface="Arial" panose="020B0604020202020204" pitchFamily="34" charset="0"/>
                <a:sym typeface="Calibri"/>
              </a:rPr>
              <a:t>-mutant NSCLC (TKD mutation), ≥1 measurable non-CNS lesion</a:t>
            </a:r>
            <a:br>
              <a:rPr lang="en-GB" sz="1000" noProof="0" dirty="0">
                <a:latin typeface="Arial" panose="020B0604020202020204" pitchFamily="34" charset="0"/>
                <a:ea typeface="Calibri"/>
                <a:cs typeface="Arial" panose="020B0604020202020204" pitchFamily="34" charset="0"/>
                <a:sym typeface="Calibri"/>
              </a:rPr>
            </a:br>
            <a:r>
              <a:rPr lang="en-GB" sz="1000" noProof="0" dirty="0">
                <a:latin typeface="Arial" panose="020B0604020202020204" pitchFamily="34" charset="0"/>
                <a:ea typeface="Calibri"/>
                <a:cs typeface="Arial" panose="020B0604020202020204" pitchFamily="34" charset="0"/>
                <a:sym typeface="Calibri"/>
              </a:rPr>
              <a:t>(RECIST v1.1), and ECOG PS of 0 or 1. Patients with stable/asymptomatic</a:t>
            </a:r>
            <a:br>
              <a:rPr lang="en-GB" sz="1000" noProof="0" dirty="0">
                <a:latin typeface="Arial" panose="020B0604020202020204" pitchFamily="34" charset="0"/>
                <a:ea typeface="Calibri"/>
                <a:cs typeface="Arial" panose="020B0604020202020204" pitchFamily="34" charset="0"/>
                <a:sym typeface="Calibri"/>
              </a:rPr>
            </a:br>
            <a:r>
              <a:rPr lang="en-GB" sz="1000" noProof="0" dirty="0">
                <a:latin typeface="Arial" panose="020B0604020202020204" pitchFamily="34" charset="0"/>
                <a:ea typeface="Calibri"/>
                <a:cs typeface="Arial" panose="020B0604020202020204" pitchFamily="34" charset="0"/>
                <a:sym typeface="Calibri"/>
              </a:rPr>
              <a:t>brain metastases were eligible</a:t>
            </a:r>
            <a:endParaRPr lang="en-GB" sz="1000" b="1" noProof="0" dirty="0">
              <a:solidFill>
                <a:schemeClr val="accent6"/>
              </a:solidFill>
              <a:latin typeface="Arial" panose="020B0604020202020204" pitchFamily="34" charset="0"/>
              <a:ea typeface="Calibri"/>
              <a:cs typeface="Arial" panose="020B0604020202020204" pitchFamily="34" charset="0"/>
              <a:sym typeface="Calibri"/>
            </a:endParaRPr>
          </a:p>
          <a:p>
            <a:pPr algn="ctr">
              <a:lnSpc>
                <a:spcPct val="90000"/>
              </a:lnSpc>
              <a:spcAft>
                <a:spcPts val="300"/>
              </a:spcAft>
            </a:pPr>
            <a:r>
              <a:rPr lang="en-GB" sz="1000" b="1" noProof="0" dirty="0">
                <a:solidFill>
                  <a:schemeClr val="accent6"/>
                </a:solidFill>
                <a:latin typeface="Arial" panose="020B0604020202020204" pitchFamily="34" charset="0"/>
                <a:ea typeface="Calibri"/>
                <a:cs typeface="Arial" panose="020B0604020202020204" pitchFamily="34" charset="0"/>
                <a:sym typeface="Calibri"/>
              </a:rPr>
              <a:t> </a:t>
            </a:r>
          </a:p>
        </p:txBody>
      </p:sp>
      <p:sp>
        <p:nvSpPr>
          <p:cNvPr id="62" name="Rounded Rectangle 27">
            <a:extLst>
              <a:ext uri="{FF2B5EF4-FFF2-40B4-BE49-F238E27FC236}">
                <a16:creationId xmlns:a16="http://schemas.microsoft.com/office/drawing/2014/main" id="{B40AEC32-FE5B-A378-EAA7-D81693A11850}"/>
              </a:ext>
            </a:extLst>
          </p:cNvPr>
          <p:cNvSpPr/>
          <p:nvPr/>
        </p:nvSpPr>
        <p:spPr>
          <a:xfrm>
            <a:off x="1801864" y="3612842"/>
            <a:ext cx="1011079" cy="540000"/>
          </a:xfrm>
          <a:prstGeom prst="roundRect">
            <a:avLst>
              <a:gd name="adj" fmla="val 10093"/>
            </a:avLst>
          </a:prstGeom>
          <a:solidFill>
            <a:schemeClr val="accent1">
              <a:lumMod val="75000"/>
            </a:schemeClr>
          </a:solidFill>
          <a:ln w="22225">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95000"/>
              </a:lnSpc>
              <a:spcAft>
                <a:spcPts val="200"/>
              </a:spcAft>
              <a:buClr>
                <a:schemeClr val="accent1"/>
              </a:buClr>
            </a:pPr>
            <a:r>
              <a:rPr lang="en-GB" sz="1000" b="1" noProof="0" dirty="0">
                <a:solidFill>
                  <a:schemeClr val="bg1"/>
                </a:solidFill>
                <a:latin typeface="Arial" panose="020B0604020202020204" pitchFamily="34" charset="0"/>
                <a:cs typeface="Arial" panose="020B0604020202020204" pitchFamily="34" charset="0"/>
              </a:rPr>
              <a:t>Cohort 2</a:t>
            </a:r>
            <a:endParaRPr lang="en-GB" sz="1000" noProof="0" dirty="0">
              <a:solidFill>
                <a:schemeClr val="bg1"/>
              </a:solidFill>
              <a:latin typeface="Arial" panose="020B0604020202020204" pitchFamily="34" charset="0"/>
              <a:cs typeface="Arial" panose="020B0604020202020204" pitchFamily="34" charset="0"/>
            </a:endParaRPr>
          </a:p>
        </p:txBody>
      </p:sp>
      <p:sp>
        <p:nvSpPr>
          <p:cNvPr id="63" name="Rounded Rectangle 28">
            <a:extLst>
              <a:ext uri="{FF2B5EF4-FFF2-40B4-BE49-F238E27FC236}">
                <a16:creationId xmlns:a16="http://schemas.microsoft.com/office/drawing/2014/main" id="{8EB62F6A-8BD3-70BE-D5B1-5F04F051497F}"/>
              </a:ext>
            </a:extLst>
          </p:cNvPr>
          <p:cNvSpPr/>
          <p:nvPr/>
        </p:nvSpPr>
        <p:spPr>
          <a:xfrm>
            <a:off x="2862790" y="3612842"/>
            <a:ext cx="3433402" cy="540000"/>
          </a:xfrm>
          <a:prstGeom prst="roundRect">
            <a:avLst>
              <a:gd name="adj" fmla="val 10093"/>
            </a:avLst>
          </a:prstGeom>
          <a:solidFill>
            <a:schemeClr val="accent1">
              <a:lumMod val="75000"/>
            </a:schemeClr>
          </a:solidFill>
          <a:ln w="22225">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95000"/>
              </a:lnSpc>
              <a:spcAft>
                <a:spcPts val="200"/>
              </a:spcAft>
              <a:buClr>
                <a:schemeClr val="accent1"/>
              </a:buClr>
            </a:pPr>
            <a:r>
              <a:rPr lang="en-GB" sz="1000" b="1" noProof="0" dirty="0">
                <a:solidFill>
                  <a:schemeClr val="bg1"/>
                </a:solidFill>
                <a:latin typeface="Arial" panose="020B0604020202020204" pitchFamily="34" charset="0"/>
                <a:cs typeface="Arial" panose="020B0604020202020204" pitchFamily="34" charset="0"/>
              </a:rPr>
              <a:t>Treatment-naïve patients with TKD mutations</a:t>
            </a:r>
            <a:endParaRPr lang="en-GB" sz="1000" noProof="0" dirty="0">
              <a:solidFill>
                <a:schemeClr val="bg1"/>
              </a:solidFill>
              <a:latin typeface="Arial" panose="020B0604020202020204" pitchFamily="34" charset="0"/>
              <a:cs typeface="Arial" panose="020B0604020202020204" pitchFamily="34" charset="0"/>
            </a:endParaRPr>
          </a:p>
        </p:txBody>
      </p:sp>
      <p:sp>
        <p:nvSpPr>
          <p:cNvPr id="68" name="Rounded Rectangle 34">
            <a:extLst>
              <a:ext uri="{FF2B5EF4-FFF2-40B4-BE49-F238E27FC236}">
                <a16:creationId xmlns:a16="http://schemas.microsoft.com/office/drawing/2014/main" id="{83B3FAD3-E6C0-4790-23BB-0E6789D05822}"/>
              </a:ext>
            </a:extLst>
          </p:cNvPr>
          <p:cNvSpPr/>
          <p:nvPr/>
        </p:nvSpPr>
        <p:spPr>
          <a:xfrm>
            <a:off x="1727430" y="5481288"/>
            <a:ext cx="4654800" cy="540000"/>
          </a:xfrm>
          <a:prstGeom prst="roundRect">
            <a:avLst>
              <a:gd name="adj" fmla="val 10093"/>
            </a:avLst>
          </a:prstGeom>
          <a:solidFill>
            <a:schemeClr val="accent1"/>
          </a:solidFill>
          <a:ln w="22225">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spcAft>
                <a:spcPts val="200"/>
              </a:spcAft>
              <a:buClr>
                <a:schemeClr val="accent1"/>
              </a:buClr>
            </a:pPr>
            <a:r>
              <a:rPr lang="en-GB" sz="1200" b="1" noProof="0" dirty="0">
                <a:solidFill>
                  <a:schemeClr val="bg1"/>
                </a:solidFill>
                <a:latin typeface="Arial" panose="020B0604020202020204" pitchFamily="34" charset="0"/>
                <a:cs typeface="Arial" panose="020B0604020202020204" pitchFamily="34" charset="0"/>
              </a:rPr>
              <a:t>Here we present the efficacy and safety of</a:t>
            </a:r>
          </a:p>
          <a:p>
            <a:pPr algn="ctr">
              <a:spcAft>
                <a:spcPts val="200"/>
              </a:spcAft>
              <a:buClr>
                <a:schemeClr val="accent1"/>
              </a:buClr>
            </a:pPr>
            <a:r>
              <a:rPr lang="en-GB" sz="1200" b="1" noProof="0" dirty="0">
                <a:solidFill>
                  <a:schemeClr val="bg1"/>
                </a:solidFill>
                <a:latin typeface="Arial" panose="020B0604020202020204" pitchFamily="34" charset="0"/>
                <a:cs typeface="Arial" panose="020B0604020202020204" pitchFamily="34" charset="0"/>
              </a:rPr>
              <a:t>zongertinib 120 mg given as a 1st line therapy</a:t>
            </a:r>
            <a:endParaRPr lang="en-GB" sz="1200" noProof="0" dirty="0">
              <a:solidFill>
                <a:schemeClr val="bg1"/>
              </a:solidFill>
              <a:latin typeface="Arial" panose="020B0604020202020204" pitchFamily="34" charset="0"/>
              <a:cs typeface="Arial" panose="020B0604020202020204" pitchFamily="34" charset="0"/>
            </a:endParaRPr>
          </a:p>
        </p:txBody>
      </p:sp>
      <p:sp>
        <p:nvSpPr>
          <p:cNvPr id="9" name="Rounded Rectangle 14">
            <a:extLst>
              <a:ext uri="{FF2B5EF4-FFF2-40B4-BE49-F238E27FC236}">
                <a16:creationId xmlns:a16="http://schemas.microsoft.com/office/drawing/2014/main" id="{3EDA8792-02C7-D2DF-831D-52D366C5EB68}"/>
              </a:ext>
            </a:extLst>
          </p:cNvPr>
          <p:cNvSpPr/>
          <p:nvPr/>
        </p:nvSpPr>
        <p:spPr>
          <a:xfrm>
            <a:off x="6690530" y="4506525"/>
            <a:ext cx="684000" cy="432000"/>
          </a:xfrm>
          <a:prstGeom prst="roundRect">
            <a:avLst>
              <a:gd name="adj" fmla="val 10093"/>
            </a:avLst>
          </a:prstGeom>
          <a:solidFill>
            <a:schemeClr val="accent6"/>
          </a:solidFill>
          <a:ln w="22225">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95000"/>
              </a:lnSpc>
              <a:spcAft>
                <a:spcPts val="200"/>
              </a:spcAft>
              <a:buClr>
                <a:schemeClr val="accent1"/>
              </a:buClr>
            </a:pPr>
            <a:r>
              <a:rPr lang="en-GB" sz="1000" b="1" noProof="0" dirty="0">
                <a:solidFill>
                  <a:schemeClr val="bg1"/>
                </a:solidFill>
                <a:latin typeface="Arial" panose="020B0604020202020204" pitchFamily="34" charset="0"/>
                <a:cs typeface="Arial" panose="020B0604020202020204" pitchFamily="34" charset="0"/>
              </a:rPr>
              <a:t>Cohort 4</a:t>
            </a:r>
            <a:endParaRPr lang="en-GB" sz="1000" noProof="0" dirty="0">
              <a:solidFill>
                <a:schemeClr val="bg1"/>
              </a:solidFill>
              <a:latin typeface="Arial" panose="020B0604020202020204" pitchFamily="34" charset="0"/>
              <a:cs typeface="Arial" panose="020B0604020202020204" pitchFamily="34" charset="0"/>
            </a:endParaRPr>
          </a:p>
        </p:txBody>
      </p:sp>
      <p:sp>
        <p:nvSpPr>
          <p:cNvPr id="10" name="Rounded Rectangle 16">
            <a:extLst>
              <a:ext uri="{FF2B5EF4-FFF2-40B4-BE49-F238E27FC236}">
                <a16:creationId xmlns:a16="http://schemas.microsoft.com/office/drawing/2014/main" id="{2741DA5A-1AEC-1532-E48A-8A848C57128F}"/>
              </a:ext>
            </a:extLst>
          </p:cNvPr>
          <p:cNvSpPr/>
          <p:nvPr/>
        </p:nvSpPr>
        <p:spPr>
          <a:xfrm>
            <a:off x="7415147" y="4506525"/>
            <a:ext cx="2951999" cy="432000"/>
          </a:xfrm>
          <a:prstGeom prst="roundRect">
            <a:avLst>
              <a:gd name="adj" fmla="val 10093"/>
            </a:avLst>
          </a:prstGeom>
          <a:solidFill>
            <a:schemeClr val="accent6">
              <a:lumMod val="60000"/>
              <a:lumOff val="40000"/>
            </a:schemeClr>
          </a:solidFill>
          <a:ln w="22225">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95000"/>
              </a:lnSpc>
              <a:spcAft>
                <a:spcPts val="200"/>
              </a:spcAft>
              <a:buClr>
                <a:schemeClr val="accent1"/>
              </a:buClr>
            </a:pPr>
            <a:r>
              <a:rPr lang="en-GB" sz="1000" b="1" noProof="0" dirty="0">
                <a:solidFill>
                  <a:schemeClr val="tx1"/>
                </a:solidFill>
                <a:latin typeface="Arial" panose="020B0604020202020204" pitchFamily="34" charset="0"/>
                <a:cs typeface="Arial" panose="020B0604020202020204" pitchFamily="34" charset="0"/>
              </a:rPr>
              <a:t>Treatment-naïve or previously treated </a:t>
            </a:r>
            <a:br>
              <a:rPr lang="en-GB" sz="1000" b="1" noProof="0" dirty="0">
                <a:solidFill>
                  <a:schemeClr val="tx1"/>
                </a:solidFill>
                <a:latin typeface="Arial" panose="020B0604020202020204" pitchFamily="34" charset="0"/>
                <a:cs typeface="Arial" panose="020B0604020202020204" pitchFamily="34" charset="0"/>
              </a:rPr>
            </a:br>
            <a:r>
              <a:rPr lang="en-GB" sz="1000" b="1" noProof="0" dirty="0">
                <a:solidFill>
                  <a:schemeClr val="tx1"/>
                </a:solidFill>
                <a:latin typeface="Arial" panose="020B0604020202020204" pitchFamily="34" charset="0"/>
                <a:cs typeface="Arial" panose="020B0604020202020204" pitchFamily="34" charset="0"/>
              </a:rPr>
              <a:t>patients with TKD mutations and active</a:t>
            </a:r>
            <a:br>
              <a:rPr lang="en-GB" sz="1000" b="1" noProof="0" dirty="0">
                <a:solidFill>
                  <a:schemeClr val="tx1"/>
                </a:solidFill>
                <a:latin typeface="Arial" panose="020B0604020202020204" pitchFamily="34" charset="0"/>
                <a:cs typeface="Arial" panose="020B0604020202020204" pitchFamily="34" charset="0"/>
              </a:rPr>
            </a:br>
            <a:r>
              <a:rPr lang="en-GB" sz="1000" b="1" noProof="0" dirty="0">
                <a:solidFill>
                  <a:schemeClr val="tx1"/>
                </a:solidFill>
                <a:latin typeface="Arial" panose="020B0604020202020204" pitchFamily="34" charset="0"/>
                <a:cs typeface="Arial" panose="020B0604020202020204" pitchFamily="34" charset="0"/>
              </a:rPr>
              <a:t>brain metastases at baseline</a:t>
            </a:r>
            <a:endParaRPr lang="en-GB" sz="1000" noProof="0" dirty="0">
              <a:solidFill>
                <a:schemeClr val="tx1"/>
              </a:solidFill>
              <a:latin typeface="Arial" panose="020B0604020202020204" pitchFamily="34" charset="0"/>
              <a:cs typeface="Arial" panose="020B0604020202020204" pitchFamily="34" charset="0"/>
            </a:endParaRPr>
          </a:p>
        </p:txBody>
      </p:sp>
      <p:sp>
        <p:nvSpPr>
          <p:cNvPr id="11" name="Rounded Rectangle 14">
            <a:extLst>
              <a:ext uri="{FF2B5EF4-FFF2-40B4-BE49-F238E27FC236}">
                <a16:creationId xmlns:a16="http://schemas.microsoft.com/office/drawing/2014/main" id="{9400E8A5-AC46-185E-1DAF-401667F1CE8A}"/>
              </a:ext>
            </a:extLst>
          </p:cNvPr>
          <p:cNvSpPr/>
          <p:nvPr/>
        </p:nvSpPr>
        <p:spPr>
          <a:xfrm>
            <a:off x="6690530" y="4023669"/>
            <a:ext cx="684000" cy="432000"/>
          </a:xfrm>
          <a:prstGeom prst="roundRect">
            <a:avLst>
              <a:gd name="adj" fmla="val 10093"/>
            </a:avLst>
          </a:prstGeom>
          <a:solidFill>
            <a:schemeClr val="accent6"/>
          </a:solidFill>
          <a:ln w="22225">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95000"/>
              </a:lnSpc>
              <a:spcAft>
                <a:spcPts val="200"/>
              </a:spcAft>
              <a:buClr>
                <a:schemeClr val="accent1"/>
              </a:buClr>
            </a:pPr>
            <a:r>
              <a:rPr lang="en-GB" sz="1000" b="1" noProof="0" dirty="0">
                <a:solidFill>
                  <a:schemeClr val="bg1"/>
                </a:solidFill>
                <a:latin typeface="Arial" panose="020B0604020202020204" pitchFamily="34" charset="0"/>
                <a:cs typeface="Arial" panose="020B0604020202020204" pitchFamily="34" charset="0"/>
              </a:rPr>
              <a:t>Cohort 3</a:t>
            </a:r>
            <a:endParaRPr lang="en-GB" sz="1000" noProof="0" dirty="0">
              <a:solidFill>
                <a:schemeClr val="bg1"/>
              </a:solidFill>
              <a:latin typeface="Arial" panose="020B0604020202020204" pitchFamily="34" charset="0"/>
              <a:cs typeface="Arial" panose="020B0604020202020204" pitchFamily="34" charset="0"/>
            </a:endParaRPr>
          </a:p>
        </p:txBody>
      </p:sp>
      <p:sp>
        <p:nvSpPr>
          <p:cNvPr id="12" name="Rounded Rectangle 16">
            <a:extLst>
              <a:ext uri="{FF2B5EF4-FFF2-40B4-BE49-F238E27FC236}">
                <a16:creationId xmlns:a16="http://schemas.microsoft.com/office/drawing/2014/main" id="{405E6BFC-F9CD-48B6-BD33-90757EF300BB}"/>
              </a:ext>
            </a:extLst>
          </p:cNvPr>
          <p:cNvSpPr/>
          <p:nvPr/>
        </p:nvSpPr>
        <p:spPr>
          <a:xfrm>
            <a:off x="7415147" y="4023669"/>
            <a:ext cx="2951999" cy="432000"/>
          </a:xfrm>
          <a:prstGeom prst="roundRect">
            <a:avLst>
              <a:gd name="adj" fmla="val 10093"/>
            </a:avLst>
          </a:prstGeom>
          <a:solidFill>
            <a:schemeClr val="accent6">
              <a:lumMod val="60000"/>
              <a:lumOff val="40000"/>
            </a:schemeClr>
          </a:solidFill>
          <a:ln w="22225">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95000"/>
              </a:lnSpc>
              <a:spcAft>
                <a:spcPts val="200"/>
              </a:spcAft>
              <a:buClr>
                <a:schemeClr val="accent1"/>
              </a:buClr>
            </a:pPr>
            <a:r>
              <a:rPr lang="en-GB" sz="1000" b="1" noProof="0" dirty="0">
                <a:solidFill>
                  <a:schemeClr val="tx1"/>
                </a:solidFill>
                <a:latin typeface="Arial" panose="020B0604020202020204" pitchFamily="34" charset="0"/>
                <a:cs typeface="Arial" panose="020B0604020202020204" pitchFamily="34" charset="0"/>
              </a:rPr>
              <a:t>Previously treated patients</a:t>
            </a:r>
            <a:br>
              <a:rPr lang="en-GB" sz="1000" b="1" noProof="0" dirty="0">
                <a:solidFill>
                  <a:schemeClr val="tx1"/>
                </a:solidFill>
                <a:latin typeface="Arial" panose="020B0604020202020204" pitchFamily="34" charset="0"/>
                <a:cs typeface="Arial" panose="020B0604020202020204" pitchFamily="34" charset="0"/>
              </a:rPr>
            </a:br>
            <a:r>
              <a:rPr lang="en-GB" sz="1000" b="1" noProof="0" dirty="0">
                <a:solidFill>
                  <a:schemeClr val="tx1"/>
                </a:solidFill>
                <a:latin typeface="Arial" panose="020B0604020202020204" pitchFamily="34" charset="0"/>
                <a:cs typeface="Arial" panose="020B0604020202020204" pitchFamily="34" charset="0"/>
              </a:rPr>
              <a:t>with non-TKD mutations</a:t>
            </a:r>
            <a:endParaRPr lang="en-GB" sz="1000" noProof="0" dirty="0">
              <a:solidFill>
                <a:schemeClr val="tx1"/>
              </a:solidFill>
              <a:latin typeface="Arial" panose="020B0604020202020204" pitchFamily="34" charset="0"/>
              <a:cs typeface="Arial" panose="020B0604020202020204" pitchFamily="34" charset="0"/>
            </a:endParaRPr>
          </a:p>
        </p:txBody>
      </p:sp>
      <p:sp>
        <p:nvSpPr>
          <p:cNvPr id="13" name="Rounded Rectangle 14">
            <a:extLst>
              <a:ext uri="{FF2B5EF4-FFF2-40B4-BE49-F238E27FC236}">
                <a16:creationId xmlns:a16="http://schemas.microsoft.com/office/drawing/2014/main" id="{F6A5EDD3-0D64-61C2-F423-0E4CB6BCBEE5}"/>
              </a:ext>
            </a:extLst>
          </p:cNvPr>
          <p:cNvSpPr/>
          <p:nvPr/>
        </p:nvSpPr>
        <p:spPr>
          <a:xfrm>
            <a:off x="6690530" y="4989382"/>
            <a:ext cx="684000" cy="432000"/>
          </a:xfrm>
          <a:prstGeom prst="roundRect">
            <a:avLst>
              <a:gd name="adj" fmla="val 10093"/>
            </a:avLst>
          </a:prstGeom>
          <a:solidFill>
            <a:schemeClr val="accent6"/>
          </a:solidFill>
          <a:ln w="22225">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95000"/>
              </a:lnSpc>
              <a:spcAft>
                <a:spcPts val="200"/>
              </a:spcAft>
              <a:buClr>
                <a:schemeClr val="accent1"/>
              </a:buClr>
            </a:pPr>
            <a:r>
              <a:rPr lang="en-GB" sz="1000" b="1" noProof="0" dirty="0">
                <a:solidFill>
                  <a:schemeClr val="bg1"/>
                </a:solidFill>
                <a:latin typeface="Arial" panose="020B0604020202020204" pitchFamily="34" charset="0"/>
                <a:cs typeface="Arial" panose="020B0604020202020204" pitchFamily="34" charset="0"/>
              </a:rPr>
              <a:t>Cohort 5</a:t>
            </a:r>
            <a:endParaRPr lang="en-GB" sz="1000" noProof="0" dirty="0">
              <a:solidFill>
                <a:schemeClr val="bg1"/>
              </a:solidFill>
              <a:latin typeface="Arial" panose="020B0604020202020204" pitchFamily="34" charset="0"/>
              <a:cs typeface="Arial" panose="020B0604020202020204" pitchFamily="34" charset="0"/>
            </a:endParaRPr>
          </a:p>
        </p:txBody>
      </p:sp>
      <p:sp>
        <p:nvSpPr>
          <p:cNvPr id="14" name="Rounded Rectangle 16">
            <a:extLst>
              <a:ext uri="{FF2B5EF4-FFF2-40B4-BE49-F238E27FC236}">
                <a16:creationId xmlns:a16="http://schemas.microsoft.com/office/drawing/2014/main" id="{60201FBA-D54C-4332-3616-581F340FE957}"/>
              </a:ext>
            </a:extLst>
          </p:cNvPr>
          <p:cNvSpPr/>
          <p:nvPr/>
        </p:nvSpPr>
        <p:spPr>
          <a:xfrm>
            <a:off x="7415147" y="4989382"/>
            <a:ext cx="2953328" cy="432000"/>
          </a:xfrm>
          <a:prstGeom prst="roundRect">
            <a:avLst>
              <a:gd name="adj" fmla="val 10093"/>
            </a:avLst>
          </a:prstGeom>
          <a:solidFill>
            <a:schemeClr val="accent6">
              <a:lumMod val="60000"/>
              <a:lumOff val="40000"/>
            </a:schemeClr>
          </a:solidFill>
          <a:ln w="22225">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95000"/>
              </a:lnSpc>
              <a:spcAft>
                <a:spcPts val="200"/>
              </a:spcAft>
              <a:buClr>
                <a:schemeClr val="accent1"/>
              </a:buClr>
            </a:pPr>
            <a:r>
              <a:rPr lang="en-GB" sz="1000" b="1" noProof="0" dirty="0">
                <a:solidFill>
                  <a:schemeClr val="tx1"/>
                </a:solidFill>
                <a:latin typeface="Arial" panose="020B0604020202020204" pitchFamily="34" charset="0"/>
                <a:cs typeface="Arial" panose="020B0604020202020204" pitchFamily="34" charset="0"/>
              </a:rPr>
              <a:t>Patients previously treated with</a:t>
            </a:r>
          </a:p>
          <a:p>
            <a:pPr algn="ctr">
              <a:lnSpc>
                <a:spcPct val="95000"/>
              </a:lnSpc>
              <a:spcAft>
                <a:spcPts val="200"/>
              </a:spcAft>
              <a:buClr>
                <a:schemeClr val="accent1"/>
              </a:buClr>
            </a:pPr>
            <a:r>
              <a:rPr lang="en-GB" sz="1000" b="1" noProof="0" dirty="0">
                <a:solidFill>
                  <a:schemeClr val="tx1"/>
                </a:solidFill>
                <a:latin typeface="Arial" panose="020B0604020202020204" pitchFamily="34" charset="0"/>
                <a:cs typeface="Arial" panose="020B0604020202020204" pitchFamily="34" charset="0"/>
              </a:rPr>
              <a:t>HER2-directed ADC and with TKD mutations</a:t>
            </a:r>
            <a:endParaRPr lang="en-GB" sz="1000" noProof="0" dirty="0">
              <a:solidFill>
                <a:schemeClr val="tx1"/>
              </a:solidFill>
              <a:latin typeface="Arial" panose="020B0604020202020204" pitchFamily="34" charset="0"/>
              <a:cs typeface="Arial" panose="020B0604020202020204" pitchFamily="34" charset="0"/>
            </a:endParaRPr>
          </a:p>
        </p:txBody>
      </p:sp>
      <p:sp>
        <p:nvSpPr>
          <p:cNvPr id="15" name="Rounded Rectangle 34">
            <a:extLst>
              <a:ext uri="{FF2B5EF4-FFF2-40B4-BE49-F238E27FC236}">
                <a16:creationId xmlns:a16="http://schemas.microsoft.com/office/drawing/2014/main" id="{57F52DCF-358A-4FDC-C410-5D1E22685E0C}"/>
              </a:ext>
            </a:extLst>
          </p:cNvPr>
          <p:cNvSpPr/>
          <p:nvPr/>
        </p:nvSpPr>
        <p:spPr>
          <a:xfrm>
            <a:off x="6690530" y="5481288"/>
            <a:ext cx="3677945" cy="540000"/>
          </a:xfrm>
          <a:prstGeom prst="roundRect">
            <a:avLst>
              <a:gd name="adj" fmla="val 10093"/>
            </a:avLst>
          </a:prstGeom>
          <a:solidFill>
            <a:schemeClr val="bg1"/>
          </a:solidFill>
          <a:ln w="22225">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spcAft>
                <a:spcPts val="200"/>
              </a:spcAft>
              <a:buClr>
                <a:schemeClr val="accent1"/>
              </a:buClr>
            </a:pPr>
            <a:r>
              <a:rPr lang="en-GB" sz="1000" b="1" noProof="0" dirty="0">
                <a:solidFill>
                  <a:schemeClr val="tx1"/>
                </a:solidFill>
                <a:latin typeface="Arial" panose="020B0604020202020204" pitchFamily="34" charset="0"/>
                <a:cs typeface="Arial" panose="020B0604020202020204" pitchFamily="34" charset="0"/>
              </a:rPr>
              <a:t>Zongertinib was </a:t>
            </a:r>
            <a:r>
              <a:rPr lang="en-GB" sz="1000" b="1" dirty="0">
                <a:solidFill>
                  <a:schemeClr val="tx1"/>
                </a:solidFill>
                <a:latin typeface="Arial" panose="020B0604020202020204" pitchFamily="34" charset="0"/>
                <a:cs typeface="Arial" panose="020B0604020202020204" pitchFamily="34" charset="0"/>
              </a:rPr>
              <a:t>recently </a:t>
            </a:r>
            <a:r>
              <a:rPr lang="en-GB" sz="1000" b="1" noProof="0" dirty="0">
                <a:solidFill>
                  <a:schemeClr val="tx1"/>
                </a:solidFill>
                <a:latin typeface="Arial" panose="020B0604020202020204" pitchFamily="34" charset="0"/>
                <a:cs typeface="Arial" panose="020B0604020202020204" pitchFamily="34" charset="0"/>
              </a:rPr>
              <a:t>approved in the United Sates (accelerated), China (conditional), and Japan for patients with previously treated advanced </a:t>
            </a:r>
            <a:r>
              <a:rPr lang="en-GB" sz="1000" b="1" i="1" noProof="0" dirty="0">
                <a:solidFill>
                  <a:schemeClr val="tx1"/>
                </a:solidFill>
                <a:latin typeface="Arial" panose="020B0604020202020204" pitchFamily="34" charset="0"/>
                <a:cs typeface="Arial" panose="020B0604020202020204" pitchFamily="34" charset="0"/>
              </a:rPr>
              <a:t>HER2</a:t>
            </a:r>
            <a:r>
              <a:rPr lang="en-GB" sz="1000" b="1" noProof="0" dirty="0">
                <a:solidFill>
                  <a:schemeClr val="tx1"/>
                </a:solidFill>
                <a:latin typeface="Arial" panose="020B0604020202020204" pitchFamily="34" charset="0"/>
                <a:cs typeface="Arial" panose="020B0604020202020204" pitchFamily="34" charset="0"/>
              </a:rPr>
              <a:t>-mutant NSCLC</a:t>
            </a:r>
            <a:endParaRPr lang="en-GB" sz="1000" noProof="0" dirty="0">
              <a:solidFill>
                <a:schemeClr val="tx1"/>
              </a:solidFill>
              <a:latin typeface="Arial" panose="020B0604020202020204" pitchFamily="34" charset="0"/>
              <a:cs typeface="Arial" panose="020B0604020202020204" pitchFamily="34" charset="0"/>
            </a:endParaRPr>
          </a:p>
        </p:txBody>
      </p:sp>
      <p:sp>
        <p:nvSpPr>
          <p:cNvPr id="16" name="Down Arrow 15">
            <a:extLst>
              <a:ext uri="{FF2B5EF4-FFF2-40B4-BE49-F238E27FC236}">
                <a16:creationId xmlns:a16="http://schemas.microsoft.com/office/drawing/2014/main" id="{D8953687-9510-9E74-EB53-52A3FB62B5A5}"/>
              </a:ext>
            </a:extLst>
          </p:cNvPr>
          <p:cNvSpPr/>
          <p:nvPr/>
        </p:nvSpPr>
        <p:spPr>
          <a:xfrm>
            <a:off x="3910926" y="5242564"/>
            <a:ext cx="288032" cy="178958"/>
          </a:xfrm>
          <a:prstGeom prst="downArrow">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54496560"/>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 name="Rectangle 346">
            <a:extLst>
              <a:ext uri="{FF2B5EF4-FFF2-40B4-BE49-F238E27FC236}">
                <a16:creationId xmlns:a16="http://schemas.microsoft.com/office/drawing/2014/main" id="{93E0ECA4-D4FA-9561-D50A-0377F1265FD3}"/>
              </a:ext>
            </a:extLst>
          </p:cNvPr>
          <p:cNvSpPr/>
          <p:nvPr/>
        </p:nvSpPr>
        <p:spPr>
          <a:xfrm>
            <a:off x="8716454" y="2486357"/>
            <a:ext cx="3284202" cy="338940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48" name="Graphic 103">
            <a:extLst>
              <a:ext uri="{FF2B5EF4-FFF2-40B4-BE49-F238E27FC236}">
                <a16:creationId xmlns:a16="http://schemas.microsoft.com/office/drawing/2014/main" id="{B6307E25-A8F2-36B6-251F-45EB70B18D1D}"/>
              </a:ext>
            </a:extLst>
          </p:cNvPr>
          <p:cNvGrpSpPr/>
          <p:nvPr/>
        </p:nvGrpSpPr>
        <p:grpSpPr>
          <a:xfrm>
            <a:off x="3824324" y="2526015"/>
            <a:ext cx="8127979" cy="2684967"/>
            <a:chOff x="3824324" y="2673232"/>
            <a:chExt cx="8127979" cy="2684967"/>
          </a:xfrm>
          <a:noFill/>
        </p:grpSpPr>
        <p:sp>
          <p:nvSpPr>
            <p:cNvPr id="149" name="Freeform 148">
              <a:extLst>
                <a:ext uri="{FF2B5EF4-FFF2-40B4-BE49-F238E27FC236}">
                  <a16:creationId xmlns:a16="http://schemas.microsoft.com/office/drawing/2014/main" id="{C1B970D4-9EC6-BD27-E4F0-6F45ADD55599}"/>
                </a:ext>
              </a:extLst>
            </p:cNvPr>
            <p:cNvSpPr/>
            <p:nvPr/>
          </p:nvSpPr>
          <p:spPr>
            <a:xfrm>
              <a:off x="3890043" y="2673232"/>
              <a:ext cx="3650327" cy="2621785"/>
            </a:xfrm>
            <a:custGeom>
              <a:avLst/>
              <a:gdLst>
                <a:gd name="connsiteX0" fmla="*/ 0 w 3650327"/>
                <a:gd name="connsiteY0" fmla="*/ 0 h 2621785"/>
                <a:gd name="connsiteX1" fmla="*/ 0 w 3650327"/>
                <a:gd name="connsiteY1" fmla="*/ 2621786 h 2621785"/>
                <a:gd name="connsiteX2" fmla="*/ 3650328 w 3650327"/>
                <a:gd name="connsiteY2" fmla="*/ 2621786 h 2621785"/>
              </a:gdLst>
              <a:ahLst/>
              <a:cxnLst>
                <a:cxn ang="0">
                  <a:pos x="connsiteX0" y="connsiteY0"/>
                </a:cxn>
                <a:cxn ang="0">
                  <a:pos x="connsiteX1" y="connsiteY1"/>
                </a:cxn>
                <a:cxn ang="0">
                  <a:pos x="connsiteX2" y="connsiteY2"/>
                </a:cxn>
              </a:cxnLst>
              <a:rect l="l" t="t" r="r" b="b"/>
              <a:pathLst>
                <a:path w="3650327" h="2621785">
                  <a:moveTo>
                    <a:pt x="0" y="0"/>
                  </a:moveTo>
                  <a:lnTo>
                    <a:pt x="0" y="2621786"/>
                  </a:lnTo>
                  <a:lnTo>
                    <a:pt x="3650328" y="2621786"/>
                  </a:lnTo>
                </a:path>
              </a:pathLst>
            </a:custGeom>
            <a:noFill/>
            <a:ln w="12686" cap="flat">
              <a:solidFill>
                <a:srgbClr val="231F20"/>
              </a:solidFill>
              <a:prstDash val="solid"/>
              <a:miter/>
            </a:ln>
          </p:spPr>
          <p:txBody>
            <a:bodyPr rtlCol="0" anchor="ctr"/>
            <a:lstStyle/>
            <a:p>
              <a:endParaRPr lang="en-US" dirty="0"/>
            </a:p>
          </p:txBody>
        </p:sp>
        <p:sp>
          <p:nvSpPr>
            <p:cNvPr id="150" name="Freeform 149">
              <a:extLst>
                <a:ext uri="{FF2B5EF4-FFF2-40B4-BE49-F238E27FC236}">
                  <a16:creationId xmlns:a16="http://schemas.microsoft.com/office/drawing/2014/main" id="{8DD39634-5014-BDA6-D6E8-A4637A625000}"/>
                </a:ext>
              </a:extLst>
            </p:cNvPr>
            <p:cNvSpPr/>
            <p:nvPr/>
          </p:nvSpPr>
          <p:spPr>
            <a:xfrm>
              <a:off x="3824324" y="5295018"/>
              <a:ext cx="65719" cy="12687"/>
            </a:xfrm>
            <a:custGeom>
              <a:avLst/>
              <a:gdLst>
                <a:gd name="connsiteX0" fmla="*/ 0 w 65719"/>
                <a:gd name="connsiteY0" fmla="*/ 0 h 12687"/>
                <a:gd name="connsiteX1" fmla="*/ 65719 w 65719"/>
                <a:gd name="connsiteY1" fmla="*/ 0 h 12687"/>
              </a:gdLst>
              <a:ahLst/>
              <a:cxnLst>
                <a:cxn ang="0">
                  <a:pos x="connsiteX0" y="connsiteY0"/>
                </a:cxn>
                <a:cxn ang="0">
                  <a:pos x="connsiteX1" y="connsiteY1"/>
                </a:cxn>
              </a:cxnLst>
              <a:rect l="l" t="t" r="r" b="b"/>
              <a:pathLst>
                <a:path w="65719" h="12687">
                  <a:moveTo>
                    <a:pt x="0" y="0"/>
                  </a:moveTo>
                  <a:lnTo>
                    <a:pt x="65719" y="0"/>
                  </a:lnTo>
                </a:path>
              </a:pathLst>
            </a:custGeom>
            <a:ln w="12686" cap="flat">
              <a:solidFill>
                <a:srgbClr val="231F20"/>
              </a:solidFill>
              <a:prstDash val="solid"/>
              <a:miter/>
            </a:ln>
          </p:spPr>
          <p:txBody>
            <a:bodyPr rtlCol="0" anchor="ctr"/>
            <a:lstStyle/>
            <a:p>
              <a:endParaRPr lang="en-US" dirty="0"/>
            </a:p>
          </p:txBody>
        </p:sp>
        <p:sp>
          <p:nvSpPr>
            <p:cNvPr id="151" name="Freeform 150">
              <a:extLst>
                <a:ext uri="{FF2B5EF4-FFF2-40B4-BE49-F238E27FC236}">
                  <a16:creationId xmlns:a16="http://schemas.microsoft.com/office/drawing/2014/main" id="{5EEC2DB6-1851-555F-E6F3-A1A3D9922699}"/>
                </a:ext>
              </a:extLst>
            </p:cNvPr>
            <p:cNvSpPr/>
            <p:nvPr/>
          </p:nvSpPr>
          <p:spPr>
            <a:xfrm>
              <a:off x="3824324" y="4268506"/>
              <a:ext cx="65719" cy="12687"/>
            </a:xfrm>
            <a:custGeom>
              <a:avLst/>
              <a:gdLst>
                <a:gd name="connsiteX0" fmla="*/ 0 w 65719"/>
                <a:gd name="connsiteY0" fmla="*/ 0 h 12687"/>
                <a:gd name="connsiteX1" fmla="*/ 65719 w 65719"/>
                <a:gd name="connsiteY1" fmla="*/ 0 h 12687"/>
              </a:gdLst>
              <a:ahLst/>
              <a:cxnLst>
                <a:cxn ang="0">
                  <a:pos x="connsiteX0" y="connsiteY0"/>
                </a:cxn>
                <a:cxn ang="0">
                  <a:pos x="connsiteX1" y="connsiteY1"/>
                </a:cxn>
              </a:cxnLst>
              <a:rect l="l" t="t" r="r" b="b"/>
              <a:pathLst>
                <a:path w="65719" h="12687">
                  <a:moveTo>
                    <a:pt x="0" y="0"/>
                  </a:moveTo>
                  <a:lnTo>
                    <a:pt x="65719" y="0"/>
                  </a:lnTo>
                </a:path>
              </a:pathLst>
            </a:custGeom>
            <a:ln w="12686" cap="flat">
              <a:solidFill>
                <a:srgbClr val="231F20"/>
              </a:solidFill>
              <a:prstDash val="solid"/>
              <a:miter/>
            </a:ln>
          </p:spPr>
          <p:txBody>
            <a:bodyPr rtlCol="0" anchor="ctr"/>
            <a:lstStyle/>
            <a:p>
              <a:endParaRPr lang="en-US" dirty="0"/>
            </a:p>
          </p:txBody>
        </p:sp>
        <p:sp>
          <p:nvSpPr>
            <p:cNvPr id="152" name="Freeform 151">
              <a:extLst>
                <a:ext uri="{FF2B5EF4-FFF2-40B4-BE49-F238E27FC236}">
                  <a16:creationId xmlns:a16="http://schemas.microsoft.com/office/drawing/2014/main" id="{C98510B4-2D41-64AC-EABA-9025741B4616}"/>
                </a:ext>
              </a:extLst>
            </p:cNvPr>
            <p:cNvSpPr/>
            <p:nvPr/>
          </p:nvSpPr>
          <p:spPr>
            <a:xfrm>
              <a:off x="3824324" y="4523643"/>
              <a:ext cx="65719" cy="12687"/>
            </a:xfrm>
            <a:custGeom>
              <a:avLst/>
              <a:gdLst>
                <a:gd name="connsiteX0" fmla="*/ 0 w 65719"/>
                <a:gd name="connsiteY0" fmla="*/ 0 h 12687"/>
                <a:gd name="connsiteX1" fmla="*/ 65719 w 65719"/>
                <a:gd name="connsiteY1" fmla="*/ 0 h 12687"/>
              </a:gdLst>
              <a:ahLst/>
              <a:cxnLst>
                <a:cxn ang="0">
                  <a:pos x="connsiteX0" y="connsiteY0"/>
                </a:cxn>
                <a:cxn ang="0">
                  <a:pos x="connsiteX1" y="connsiteY1"/>
                </a:cxn>
              </a:cxnLst>
              <a:rect l="l" t="t" r="r" b="b"/>
              <a:pathLst>
                <a:path w="65719" h="12687">
                  <a:moveTo>
                    <a:pt x="0" y="0"/>
                  </a:moveTo>
                  <a:lnTo>
                    <a:pt x="65719" y="0"/>
                  </a:lnTo>
                </a:path>
              </a:pathLst>
            </a:custGeom>
            <a:ln w="12686" cap="flat">
              <a:solidFill>
                <a:srgbClr val="231F20"/>
              </a:solidFill>
              <a:prstDash val="solid"/>
              <a:miter/>
            </a:ln>
          </p:spPr>
          <p:txBody>
            <a:bodyPr rtlCol="0" anchor="ctr"/>
            <a:lstStyle/>
            <a:p>
              <a:endParaRPr lang="en-US" dirty="0"/>
            </a:p>
          </p:txBody>
        </p:sp>
        <p:sp>
          <p:nvSpPr>
            <p:cNvPr id="153" name="Freeform 152">
              <a:extLst>
                <a:ext uri="{FF2B5EF4-FFF2-40B4-BE49-F238E27FC236}">
                  <a16:creationId xmlns:a16="http://schemas.microsoft.com/office/drawing/2014/main" id="{F2330774-2ECC-8956-CAB9-913716387FED}"/>
                </a:ext>
              </a:extLst>
            </p:cNvPr>
            <p:cNvSpPr/>
            <p:nvPr/>
          </p:nvSpPr>
          <p:spPr>
            <a:xfrm>
              <a:off x="3824324" y="5032649"/>
              <a:ext cx="65719" cy="12687"/>
            </a:xfrm>
            <a:custGeom>
              <a:avLst/>
              <a:gdLst>
                <a:gd name="connsiteX0" fmla="*/ 0 w 65719"/>
                <a:gd name="connsiteY0" fmla="*/ 0 h 12687"/>
                <a:gd name="connsiteX1" fmla="*/ 65719 w 65719"/>
                <a:gd name="connsiteY1" fmla="*/ 0 h 12687"/>
              </a:gdLst>
              <a:ahLst/>
              <a:cxnLst>
                <a:cxn ang="0">
                  <a:pos x="connsiteX0" y="connsiteY0"/>
                </a:cxn>
                <a:cxn ang="0">
                  <a:pos x="connsiteX1" y="connsiteY1"/>
                </a:cxn>
              </a:cxnLst>
              <a:rect l="l" t="t" r="r" b="b"/>
              <a:pathLst>
                <a:path w="65719" h="12687">
                  <a:moveTo>
                    <a:pt x="0" y="0"/>
                  </a:moveTo>
                  <a:lnTo>
                    <a:pt x="65719" y="0"/>
                  </a:lnTo>
                </a:path>
              </a:pathLst>
            </a:custGeom>
            <a:ln w="12686" cap="flat">
              <a:solidFill>
                <a:srgbClr val="231F20"/>
              </a:solidFill>
              <a:prstDash val="solid"/>
              <a:miter/>
            </a:ln>
          </p:spPr>
          <p:txBody>
            <a:bodyPr rtlCol="0" anchor="ctr"/>
            <a:lstStyle/>
            <a:p>
              <a:endParaRPr lang="en-US" dirty="0"/>
            </a:p>
          </p:txBody>
        </p:sp>
        <p:sp>
          <p:nvSpPr>
            <p:cNvPr id="154" name="Freeform 153">
              <a:extLst>
                <a:ext uri="{FF2B5EF4-FFF2-40B4-BE49-F238E27FC236}">
                  <a16:creationId xmlns:a16="http://schemas.microsoft.com/office/drawing/2014/main" id="{F4AC1F79-429E-BBE1-0ED9-31A0DF3C40F9}"/>
                </a:ext>
              </a:extLst>
            </p:cNvPr>
            <p:cNvSpPr/>
            <p:nvPr/>
          </p:nvSpPr>
          <p:spPr>
            <a:xfrm>
              <a:off x="3824324" y="2722584"/>
              <a:ext cx="65719" cy="12687"/>
            </a:xfrm>
            <a:custGeom>
              <a:avLst/>
              <a:gdLst>
                <a:gd name="connsiteX0" fmla="*/ 0 w 65719"/>
                <a:gd name="connsiteY0" fmla="*/ 0 h 12687"/>
                <a:gd name="connsiteX1" fmla="*/ 65719 w 65719"/>
                <a:gd name="connsiteY1" fmla="*/ 0 h 12687"/>
              </a:gdLst>
              <a:ahLst/>
              <a:cxnLst>
                <a:cxn ang="0">
                  <a:pos x="connsiteX0" y="connsiteY0"/>
                </a:cxn>
                <a:cxn ang="0">
                  <a:pos x="connsiteX1" y="connsiteY1"/>
                </a:cxn>
              </a:cxnLst>
              <a:rect l="l" t="t" r="r" b="b"/>
              <a:pathLst>
                <a:path w="65719" h="12687">
                  <a:moveTo>
                    <a:pt x="0" y="0"/>
                  </a:moveTo>
                  <a:lnTo>
                    <a:pt x="65719" y="0"/>
                  </a:lnTo>
                </a:path>
              </a:pathLst>
            </a:custGeom>
            <a:ln w="12686" cap="flat">
              <a:solidFill>
                <a:srgbClr val="231F20"/>
              </a:solidFill>
              <a:prstDash val="solid"/>
              <a:miter/>
            </a:ln>
          </p:spPr>
          <p:txBody>
            <a:bodyPr rtlCol="0" anchor="ctr"/>
            <a:lstStyle/>
            <a:p>
              <a:endParaRPr lang="en-US" dirty="0"/>
            </a:p>
          </p:txBody>
        </p:sp>
        <p:sp>
          <p:nvSpPr>
            <p:cNvPr id="155" name="Freeform 154">
              <a:extLst>
                <a:ext uri="{FF2B5EF4-FFF2-40B4-BE49-F238E27FC236}">
                  <a16:creationId xmlns:a16="http://schemas.microsoft.com/office/drawing/2014/main" id="{C949D62C-5D7B-F875-E894-6D256BC0C62E}"/>
                </a:ext>
              </a:extLst>
            </p:cNvPr>
            <p:cNvSpPr/>
            <p:nvPr/>
          </p:nvSpPr>
          <p:spPr>
            <a:xfrm>
              <a:off x="3824324" y="2979498"/>
              <a:ext cx="65719" cy="12687"/>
            </a:xfrm>
            <a:custGeom>
              <a:avLst/>
              <a:gdLst>
                <a:gd name="connsiteX0" fmla="*/ 0 w 65719"/>
                <a:gd name="connsiteY0" fmla="*/ 0 h 12687"/>
                <a:gd name="connsiteX1" fmla="*/ 65719 w 65719"/>
                <a:gd name="connsiteY1" fmla="*/ 0 h 12687"/>
              </a:gdLst>
              <a:ahLst/>
              <a:cxnLst>
                <a:cxn ang="0">
                  <a:pos x="connsiteX0" y="connsiteY0"/>
                </a:cxn>
                <a:cxn ang="0">
                  <a:pos x="connsiteX1" y="connsiteY1"/>
                </a:cxn>
              </a:cxnLst>
              <a:rect l="l" t="t" r="r" b="b"/>
              <a:pathLst>
                <a:path w="65719" h="12687">
                  <a:moveTo>
                    <a:pt x="0" y="0"/>
                  </a:moveTo>
                  <a:lnTo>
                    <a:pt x="65719" y="0"/>
                  </a:lnTo>
                </a:path>
              </a:pathLst>
            </a:custGeom>
            <a:ln w="12686" cap="flat">
              <a:solidFill>
                <a:srgbClr val="231F20"/>
              </a:solidFill>
              <a:prstDash val="solid"/>
              <a:miter/>
            </a:ln>
          </p:spPr>
          <p:txBody>
            <a:bodyPr rtlCol="0" anchor="ctr"/>
            <a:lstStyle/>
            <a:p>
              <a:endParaRPr lang="en-US" dirty="0"/>
            </a:p>
          </p:txBody>
        </p:sp>
        <p:sp>
          <p:nvSpPr>
            <p:cNvPr id="156" name="Freeform 155">
              <a:extLst>
                <a:ext uri="{FF2B5EF4-FFF2-40B4-BE49-F238E27FC236}">
                  <a16:creationId xmlns:a16="http://schemas.microsoft.com/office/drawing/2014/main" id="{0B9F11B5-5FE0-BA48-F0A1-D54B8E41E108}"/>
                </a:ext>
              </a:extLst>
            </p:cNvPr>
            <p:cNvSpPr/>
            <p:nvPr/>
          </p:nvSpPr>
          <p:spPr>
            <a:xfrm>
              <a:off x="3824324" y="3494720"/>
              <a:ext cx="65719" cy="12687"/>
            </a:xfrm>
            <a:custGeom>
              <a:avLst/>
              <a:gdLst>
                <a:gd name="connsiteX0" fmla="*/ 0 w 65719"/>
                <a:gd name="connsiteY0" fmla="*/ 0 h 12687"/>
                <a:gd name="connsiteX1" fmla="*/ 65719 w 65719"/>
                <a:gd name="connsiteY1" fmla="*/ 0 h 12687"/>
              </a:gdLst>
              <a:ahLst/>
              <a:cxnLst>
                <a:cxn ang="0">
                  <a:pos x="connsiteX0" y="connsiteY0"/>
                </a:cxn>
                <a:cxn ang="0">
                  <a:pos x="connsiteX1" y="connsiteY1"/>
                </a:cxn>
              </a:cxnLst>
              <a:rect l="l" t="t" r="r" b="b"/>
              <a:pathLst>
                <a:path w="65719" h="12687">
                  <a:moveTo>
                    <a:pt x="0" y="0"/>
                  </a:moveTo>
                  <a:lnTo>
                    <a:pt x="65719" y="0"/>
                  </a:lnTo>
                </a:path>
              </a:pathLst>
            </a:custGeom>
            <a:ln w="12686" cap="flat">
              <a:solidFill>
                <a:srgbClr val="231F20"/>
              </a:solidFill>
              <a:prstDash val="solid"/>
              <a:miter/>
            </a:ln>
          </p:spPr>
          <p:txBody>
            <a:bodyPr rtlCol="0" anchor="ctr"/>
            <a:lstStyle/>
            <a:p>
              <a:endParaRPr lang="en-US" dirty="0"/>
            </a:p>
          </p:txBody>
        </p:sp>
        <p:sp>
          <p:nvSpPr>
            <p:cNvPr id="157" name="Freeform 156">
              <a:extLst>
                <a:ext uri="{FF2B5EF4-FFF2-40B4-BE49-F238E27FC236}">
                  <a16:creationId xmlns:a16="http://schemas.microsoft.com/office/drawing/2014/main" id="{EC513B4B-B4B7-705D-8C98-597BA8601F24}"/>
                </a:ext>
              </a:extLst>
            </p:cNvPr>
            <p:cNvSpPr/>
            <p:nvPr/>
          </p:nvSpPr>
          <p:spPr>
            <a:xfrm>
              <a:off x="3824324" y="4010958"/>
              <a:ext cx="65719" cy="12687"/>
            </a:xfrm>
            <a:custGeom>
              <a:avLst/>
              <a:gdLst>
                <a:gd name="connsiteX0" fmla="*/ 0 w 65719"/>
                <a:gd name="connsiteY0" fmla="*/ 0 h 12687"/>
                <a:gd name="connsiteX1" fmla="*/ 65719 w 65719"/>
                <a:gd name="connsiteY1" fmla="*/ 0 h 12687"/>
              </a:gdLst>
              <a:ahLst/>
              <a:cxnLst>
                <a:cxn ang="0">
                  <a:pos x="connsiteX0" y="connsiteY0"/>
                </a:cxn>
                <a:cxn ang="0">
                  <a:pos x="connsiteX1" y="connsiteY1"/>
                </a:cxn>
              </a:cxnLst>
              <a:rect l="l" t="t" r="r" b="b"/>
              <a:pathLst>
                <a:path w="65719" h="12687">
                  <a:moveTo>
                    <a:pt x="0" y="0"/>
                  </a:moveTo>
                  <a:lnTo>
                    <a:pt x="65719" y="0"/>
                  </a:lnTo>
                </a:path>
              </a:pathLst>
            </a:custGeom>
            <a:ln w="12686" cap="flat">
              <a:solidFill>
                <a:srgbClr val="231F20"/>
              </a:solidFill>
              <a:prstDash val="solid"/>
              <a:miter/>
            </a:ln>
          </p:spPr>
          <p:txBody>
            <a:bodyPr rtlCol="0" anchor="ctr"/>
            <a:lstStyle/>
            <a:p>
              <a:endParaRPr lang="en-US" dirty="0"/>
            </a:p>
          </p:txBody>
        </p:sp>
        <p:sp>
          <p:nvSpPr>
            <p:cNvPr id="158" name="Freeform 157">
              <a:extLst>
                <a:ext uri="{FF2B5EF4-FFF2-40B4-BE49-F238E27FC236}">
                  <a16:creationId xmlns:a16="http://schemas.microsoft.com/office/drawing/2014/main" id="{DB65027C-105E-370D-3C85-087EDD9DB474}"/>
                </a:ext>
              </a:extLst>
            </p:cNvPr>
            <p:cNvSpPr/>
            <p:nvPr/>
          </p:nvSpPr>
          <p:spPr>
            <a:xfrm>
              <a:off x="3824324" y="4780556"/>
              <a:ext cx="65719" cy="12687"/>
            </a:xfrm>
            <a:custGeom>
              <a:avLst/>
              <a:gdLst>
                <a:gd name="connsiteX0" fmla="*/ 0 w 65719"/>
                <a:gd name="connsiteY0" fmla="*/ 0 h 12687"/>
                <a:gd name="connsiteX1" fmla="*/ 65719 w 65719"/>
                <a:gd name="connsiteY1" fmla="*/ 0 h 12687"/>
              </a:gdLst>
              <a:ahLst/>
              <a:cxnLst>
                <a:cxn ang="0">
                  <a:pos x="connsiteX0" y="connsiteY0"/>
                </a:cxn>
                <a:cxn ang="0">
                  <a:pos x="connsiteX1" y="connsiteY1"/>
                </a:cxn>
              </a:cxnLst>
              <a:rect l="l" t="t" r="r" b="b"/>
              <a:pathLst>
                <a:path w="65719" h="12687">
                  <a:moveTo>
                    <a:pt x="0" y="0"/>
                  </a:moveTo>
                  <a:lnTo>
                    <a:pt x="65719" y="0"/>
                  </a:lnTo>
                </a:path>
              </a:pathLst>
            </a:custGeom>
            <a:ln w="12686" cap="flat">
              <a:solidFill>
                <a:srgbClr val="231F20"/>
              </a:solidFill>
              <a:prstDash val="solid"/>
              <a:miter/>
            </a:ln>
          </p:spPr>
          <p:txBody>
            <a:bodyPr rtlCol="0" anchor="ctr"/>
            <a:lstStyle/>
            <a:p>
              <a:endParaRPr lang="en-US" dirty="0"/>
            </a:p>
          </p:txBody>
        </p:sp>
        <p:sp>
          <p:nvSpPr>
            <p:cNvPr id="159" name="Freeform 158">
              <a:extLst>
                <a:ext uri="{FF2B5EF4-FFF2-40B4-BE49-F238E27FC236}">
                  <a16:creationId xmlns:a16="http://schemas.microsoft.com/office/drawing/2014/main" id="{BE87C840-3808-776B-46A7-005E98E465C1}"/>
                </a:ext>
              </a:extLst>
            </p:cNvPr>
            <p:cNvSpPr/>
            <p:nvPr/>
          </p:nvSpPr>
          <p:spPr>
            <a:xfrm>
              <a:off x="3824324" y="3748335"/>
              <a:ext cx="65719" cy="12687"/>
            </a:xfrm>
            <a:custGeom>
              <a:avLst/>
              <a:gdLst>
                <a:gd name="connsiteX0" fmla="*/ 0 w 65719"/>
                <a:gd name="connsiteY0" fmla="*/ 0 h 12687"/>
                <a:gd name="connsiteX1" fmla="*/ 65719 w 65719"/>
                <a:gd name="connsiteY1" fmla="*/ 0 h 12687"/>
              </a:gdLst>
              <a:ahLst/>
              <a:cxnLst>
                <a:cxn ang="0">
                  <a:pos x="connsiteX0" y="connsiteY0"/>
                </a:cxn>
                <a:cxn ang="0">
                  <a:pos x="connsiteX1" y="connsiteY1"/>
                </a:cxn>
              </a:cxnLst>
              <a:rect l="l" t="t" r="r" b="b"/>
              <a:pathLst>
                <a:path w="65719" h="12687">
                  <a:moveTo>
                    <a:pt x="0" y="0"/>
                  </a:moveTo>
                  <a:lnTo>
                    <a:pt x="65719" y="0"/>
                  </a:lnTo>
                </a:path>
              </a:pathLst>
            </a:custGeom>
            <a:ln w="12686" cap="flat">
              <a:solidFill>
                <a:srgbClr val="231F20"/>
              </a:solidFill>
              <a:prstDash val="solid"/>
              <a:miter/>
            </a:ln>
          </p:spPr>
          <p:txBody>
            <a:bodyPr rtlCol="0" anchor="ctr"/>
            <a:lstStyle/>
            <a:p>
              <a:endParaRPr lang="en-US" dirty="0"/>
            </a:p>
          </p:txBody>
        </p:sp>
        <p:sp>
          <p:nvSpPr>
            <p:cNvPr id="160" name="Freeform 159">
              <a:extLst>
                <a:ext uri="{FF2B5EF4-FFF2-40B4-BE49-F238E27FC236}">
                  <a16:creationId xmlns:a16="http://schemas.microsoft.com/office/drawing/2014/main" id="{A33CBB85-D7EE-42AC-BF7B-002756805EE2}"/>
                </a:ext>
              </a:extLst>
            </p:cNvPr>
            <p:cNvSpPr/>
            <p:nvPr/>
          </p:nvSpPr>
          <p:spPr>
            <a:xfrm>
              <a:off x="3824324" y="3236285"/>
              <a:ext cx="65719" cy="12687"/>
            </a:xfrm>
            <a:custGeom>
              <a:avLst/>
              <a:gdLst>
                <a:gd name="connsiteX0" fmla="*/ 0 w 65719"/>
                <a:gd name="connsiteY0" fmla="*/ 0 h 12687"/>
                <a:gd name="connsiteX1" fmla="*/ 65719 w 65719"/>
                <a:gd name="connsiteY1" fmla="*/ 0 h 12687"/>
              </a:gdLst>
              <a:ahLst/>
              <a:cxnLst>
                <a:cxn ang="0">
                  <a:pos x="connsiteX0" y="connsiteY0"/>
                </a:cxn>
                <a:cxn ang="0">
                  <a:pos x="connsiteX1" y="connsiteY1"/>
                </a:cxn>
              </a:cxnLst>
              <a:rect l="l" t="t" r="r" b="b"/>
              <a:pathLst>
                <a:path w="65719" h="12687">
                  <a:moveTo>
                    <a:pt x="0" y="0"/>
                  </a:moveTo>
                  <a:lnTo>
                    <a:pt x="65719" y="0"/>
                  </a:lnTo>
                </a:path>
              </a:pathLst>
            </a:custGeom>
            <a:ln w="12686" cap="flat">
              <a:solidFill>
                <a:srgbClr val="231F20"/>
              </a:solidFill>
              <a:prstDash val="solid"/>
              <a:miter/>
            </a:ln>
          </p:spPr>
          <p:txBody>
            <a:bodyPr rtlCol="0" anchor="ctr"/>
            <a:lstStyle/>
            <a:p>
              <a:endParaRPr lang="en-US" dirty="0"/>
            </a:p>
          </p:txBody>
        </p:sp>
        <p:sp>
          <p:nvSpPr>
            <p:cNvPr id="161" name="Freeform 160">
              <a:extLst>
                <a:ext uri="{FF2B5EF4-FFF2-40B4-BE49-F238E27FC236}">
                  <a16:creationId xmlns:a16="http://schemas.microsoft.com/office/drawing/2014/main" id="{CA903BB6-D689-BB54-7E4B-B482D2EAC8C4}"/>
                </a:ext>
              </a:extLst>
            </p:cNvPr>
            <p:cNvSpPr/>
            <p:nvPr/>
          </p:nvSpPr>
          <p:spPr>
            <a:xfrm>
              <a:off x="3890043" y="5292480"/>
              <a:ext cx="12687" cy="65719"/>
            </a:xfrm>
            <a:custGeom>
              <a:avLst/>
              <a:gdLst>
                <a:gd name="connsiteX0" fmla="*/ 0 w 12687"/>
                <a:gd name="connsiteY0" fmla="*/ 65719 h 65719"/>
                <a:gd name="connsiteX1" fmla="*/ 0 w 12687"/>
                <a:gd name="connsiteY1" fmla="*/ 0 h 65719"/>
              </a:gdLst>
              <a:ahLst/>
              <a:cxnLst>
                <a:cxn ang="0">
                  <a:pos x="connsiteX0" y="connsiteY0"/>
                </a:cxn>
                <a:cxn ang="0">
                  <a:pos x="connsiteX1" y="connsiteY1"/>
                </a:cxn>
              </a:cxnLst>
              <a:rect l="l" t="t" r="r" b="b"/>
              <a:pathLst>
                <a:path w="12687" h="65719">
                  <a:moveTo>
                    <a:pt x="0" y="65719"/>
                  </a:moveTo>
                  <a:lnTo>
                    <a:pt x="0" y="0"/>
                  </a:lnTo>
                </a:path>
              </a:pathLst>
            </a:custGeom>
            <a:ln w="12686" cap="flat">
              <a:solidFill>
                <a:srgbClr val="231F20"/>
              </a:solidFill>
              <a:prstDash val="solid"/>
              <a:miter/>
            </a:ln>
          </p:spPr>
          <p:txBody>
            <a:bodyPr rtlCol="0" anchor="ctr"/>
            <a:lstStyle/>
            <a:p>
              <a:endParaRPr lang="en-US" dirty="0"/>
            </a:p>
          </p:txBody>
        </p:sp>
        <p:sp>
          <p:nvSpPr>
            <p:cNvPr id="162" name="Freeform 161">
              <a:extLst>
                <a:ext uri="{FF2B5EF4-FFF2-40B4-BE49-F238E27FC236}">
                  <a16:creationId xmlns:a16="http://schemas.microsoft.com/office/drawing/2014/main" id="{768E9AA8-5DCC-55D2-CE7F-992B3EB93ED5}"/>
                </a:ext>
              </a:extLst>
            </p:cNvPr>
            <p:cNvSpPr/>
            <p:nvPr/>
          </p:nvSpPr>
          <p:spPr>
            <a:xfrm>
              <a:off x="4493314" y="5292480"/>
              <a:ext cx="12687" cy="65719"/>
            </a:xfrm>
            <a:custGeom>
              <a:avLst/>
              <a:gdLst>
                <a:gd name="connsiteX0" fmla="*/ 0 w 12687"/>
                <a:gd name="connsiteY0" fmla="*/ 65719 h 65719"/>
                <a:gd name="connsiteX1" fmla="*/ 0 w 12687"/>
                <a:gd name="connsiteY1" fmla="*/ 0 h 65719"/>
              </a:gdLst>
              <a:ahLst/>
              <a:cxnLst>
                <a:cxn ang="0">
                  <a:pos x="connsiteX0" y="connsiteY0"/>
                </a:cxn>
                <a:cxn ang="0">
                  <a:pos x="connsiteX1" y="connsiteY1"/>
                </a:cxn>
              </a:cxnLst>
              <a:rect l="l" t="t" r="r" b="b"/>
              <a:pathLst>
                <a:path w="12687" h="65719">
                  <a:moveTo>
                    <a:pt x="0" y="65719"/>
                  </a:moveTo>
                  <a:lnTo>
                    <a:pt x="0" y="0"/>
                  </a:lnTo>
                </a:path>
              </a:pathLst>
            </a:custGeom>
            <a:ln w="12686" cap="flat">
              <a:solidFill>
                <a:srgbClr val="231F20"/>
              </a:solidFill>
              <a:prstDash val="solid"/>
              <a:miter/>
            </a:ln>
          </p:spPr>
          <p:txBody>
            <a:bodyPr rtlCol="0" anchor="ctr"/>
            <a:lstStyle/>
            <a:p>
              <a:endParaRPr lang="en-US" dirty="0"/>
            </a:p>
          </p:txBody>
        </p:sp>
        <p:sp>
          <p:nvSpPr>
            <p:cNvPr id="163" name="Freeform 162">
              <a:extLst>
                <a:ext uri="{FF2B5EF4-FFF2-40B4-BE49-F238E27FC236}">
                  <a16:creationId xmlns:a16="http://schemas.microsoft.com/office/drawing/2014/main" id="{1A1A7586-DE6D-344D-3484-2C055D3AD8DC}"/>
                </a:ext>
              </a:extLst>
            </p:cNvPr>
            <p:cNvSpPr/>
            <p:nvPr/>
          </p:nvSpPr>
          <p:spPr>
            <a:xfrm>
              <a:off x="5104324" y="5292480"/>
              <a:ext cx="12687" cy="65719"/>
            </a:xfrm>
            <a:custGeom>
              <a:avLst/>
              <a:gdLst>
                <a:gd name="connsiteX0" fmla="*/ 0 w 12687"/>
                <a:gd name="connsiteY0" fmla="*/ 65719 h 65719"/>
                <a:gd name="connsiteX1" fmla="*/ 0 w 12687"/>
                <a:gd name="connsiteY1" fmla="*/ 0 h 65719"/>
              </a:gdLst>
              <a:ahLst/>
              <a:cxnLst>
                <a:cxn ang="0">
                  <a:pos x="connsiteX0" y="connsiteY0"/>
                </a:cxn>
                <a:cxn ang="0">
                  <a:pos x="connsiteX1" y="connsiteY1"/>
                </a:cxn>
              </a:cxnLst>
              <a:rect l="l" t="t" r="r" b="b"/>
              <a:pathLst>
                <a:path w="12687" h="65719">
                  <a:moveTo>
                    <a:pt x="0" y="65719"/>
                  </a:moveTo>
                  <a:lnTo>
                    <a:pt x="0" y="0"/>
                  </a:lnTo>
                </a:path>
              </a:pathLst>
            </a:custGeom>
            <a:ln w="12686" cap="flat">
              <a:solidFill>
                <a:srgbClr val="231F20"/>
              </a:solidFill>
              <a:prstDash val="solid"/>
              <a:miter/>
            </a:ln>
          </p:spPr>
          <p:txBody>
            <a:bodyPr rtlCol="0" anchor="ctr"/>
            <a:lstStyle/>
            <a:p>
              <a:endParaRPr lang="en-US" dirty="0"/>
            </a:p>
          </p:txBody>
        </p:sp>
        <p:sp>
          <p:nvSpPr>
            <p:cNvPr id="164" name="Freeform 163">
              <a:extLst>
                <a:ext uri="{FF2B5EF4-FFF2-40B4-BE49-F238E27FC236}">
                  <a16:creationId xmlns:a16="http://schemas.microsoft.com/office/drawing/2014/main" id="{A11548EE-8C50-82E0-9717-22649E6D471C}"/>
                </a:ext>
              </a:extLst>
            </p:cNvPr>
            <p:cNvSpPr/>
            <p:nvPr/>
          </p:nvSpPr>
          <p:spPr>
            <a:xfrm>
              <a:off x="5402724" y="5292480"/>
              <a:ext cx="12687" cy="65719"/>
            </a:xfrm>
            <a:custGeom>
              <a:avLst/>
              <a:gdLst>
                <a:gd name="connsiteX0" fmla="*/ 0 w 12687"/>
                <a:gd name="connsiteY0" fmla="*/ 65719 h 65719"/>
                <a:gd name="connsiteX1" fmla="*/ 0 w 12687"/>
                <a:gd name="connsiteY1" fmla="*/ 0 h 65719"/>
              </a:gdLst>
              <a:ahLst/>
              <a:cxnLst>
                <a:cxn ang="0">
                  <a:pos x="connsiteX0" y="connsiteY0"/>
                </a:cxn>
                <a:cxn ang="0">
                  <a:pos x="connsiteX1" y="connsiteY1"/>
                </a:cxn>
              </a:cxnLst>
              <a:rect l="l" t="t" r="r" b="b"/>
              <a:pathLst>
                <a:path w="12687" h="65719">
                  <a:moveTo>
                    <a:pt x="0" y="65719"/>
                  </a:moveTo>
                  <a:lnTo>
                    <a:pt x="0" y="0"/>
                  </a:lnTo>
                </a:path>
              </a:pathLst>
            </a:custGeom>
            <a:ln w="12686" cap="flat">
              <a:solidFill>
                <a:srgbClr val="231F20"/>
              </a:solidFill>
              <a:prstDash val="solid"/>
              <a:miter/>
            </a:ln>
          </p:spPr>
          <p:txBody>
            <a:bodyPr rtlCol="0" anchor="ctr"/>
            <a:lstStyle/>
            <a:p>
              <a:endParaRPr lang="en-US" dirty="0"/>
            </a:p>
          </p:txBody>
        </p:sp>
        <p:sp>
          <p:nvSpPr>
            <p:cNvPr id="165" name="Freeform 164">
              <a:extLst>
                <a:ext uri="{FF2B5EF4-FFF2-40B4-BE49-F238E27FC236}">
                  <a16:creationId xmlns:a16="http://schemas.microsoft.com/office/drawing/2014/main" id="{69533A5B-9559-8280-9DAC-73B9E59A5D07}"/>
                </a:ext>
              </a:extLst>
            </p:cNvPr>
            <p:cNvSpPr/>
            <p:nvPr/>
          </p:nvSpPr>
          <p:spPr>
            <a:xfrm>
              <a:off x="6317209" y="5292480"/>
              <a:ext cx="12687" cy="65719"/>
            </a:xfrm>
            <a:custGeom>
              <a:avLst/>
              <a:gdLst>
                <a:gd name="connsiteX0" fmla="*/ 0 w 12687"/>
                <a:gd name="connsiteY0" fmla="*/ 65719 h 65719"/>
                <a:gd name="connsiteX1" fmla="*/ 0 w 12687"/>
                <a:gd name="connsiteY1" fmla="*/ 0 h 65719"/>
              </a:gdLst>
              <a:ahLst/>
              <a:cxnLst>
                <a:cxn ang="0">
                  <a:pos x="connsiteX0" y="connsiteY0"/>
                </a:cxn>
                <a:cxn ang="0">
                  <a:pos x="connsiteX1" y="connsiteY1"/>
                </a:cxn>
              </a:cxnLst>
              <a:rect l="l" t="t" r="r" b="b"/>
              <a:pathLst>
                <a:path w="12687" h="65719">
                  <a:moveTo>
                    <a:pt x="0" y="65719"/>
                  </a:moveTo>
                  <a:lnTo>
                    <a:pt x="0" y="0"/>
                  </a:lnTo>
                </a:path>
              </a:pathLst>
            </a:custGeom>
            <a:ln w="12686" cap="flat">
              <a:solidFill>
                <a:srgbClr val="231F20"/>
              </a:solidFill>
              <a:prstDash val="solid"/>
              <a:miter/>
            </a:ln>
          </p:spPr>
          <p:txBody>
            <a:bodyPr rtlCol="0" anchor="ctr"/>
            <a:lstStyle/>
            <a:p>
              <a:endParaRPr lang="en-US" dirty="0"/>
            </a:p>
          </p:txBody>
        </p:sp>
        <p:sp>
          <p:nvSpPr>
            <p:cNvPr id="166" name="Freeform 165">
              <a:extLst>
                <a:ext uri="{FF2B5EF4-FFF2-40B4-BE49-F238E27FC236}">
                  <a16:creationId xmlns:a16="http://schemas.microsoft.com/office/drawing/2014/main" id="{1A8339B5-2440-712E-CE6B-24F61342FDFC}"/>
                </a:ext>
              </a:extLst>
            </p:cNvPr>
            <p:cNvSpPr/>
            <p:nvPr/>
          </p:nvSpPr>
          <p:spPr>
            <a:xfrm>
              <a:off x="7227634" y="5292480"/>
              <a:ext cx="12687" cy="65719"/>
            </a:xfrm>
            <a:custGeom>
              <a:avLst/>
              <a:gdLst>
                <a:gd name="connsiteX0" fmla="*/ 0 w 12687"/>
                <a:gd name="connsiteY0" fmla="*/ 65719 h 65719"/>
                <a:gd name="connsiteX1" fmla="*/ 0 w 12687"/>
                <a:gd name="connsiteY1" fmla="*/ 0 h 65719"/>
              </a:gdLst>
              <a:ahLst/>
              <a:cxnLst>
                <a:cxn ang="0">
                  <a:pos x="connsiteX0" y="connsiteY0"/>
                </a:cxn>
                <a:cxn ang="0">
                  <a:pos x="connsiteX1" y="connsiteY1"/>
                </a:cxn>
              </a:cxnLst>
              <a:rect l="l" t="t" r="r" b="b"/>
              <a:pathLst>
                <a:path w="12687" h="65719">
                  <a:moveTo>
                    <a:pt x="0" y="65719"/>
                  </a:moveTo>
                  <a:lnTo>
                    <a:pt x="0" y="0"/>
                  </a:lnTo>
                </a:path>
              </a:pathLst>
            </a:custGeom>
            <a:ln w="12686" cap="flat">
              <a:solidFill>
                <a:srgbClr val="231F20"/>
              </a:solidFill>
              <a:prstDash val="solid"/>
              <a:miter/>
            </a:ln>
          </p:spPr>
          <p:txBody>
            <a:bodyPr rtlCol="0" anchor="ctr"/>
            <a:lstStyle/>
            <a:p>
              <a:endParaRPr lang="en-US" dirty="0"/>
            </a:p>
          </p:txBody>
        </p:sp>
        <p:sp>
          <p:nvSpPr>
            <p:cNvPr id="167" name="Freeform 166">
              <a:extLst>
                <a:ext uri="{FF2B5EF4-FFF2-40B4-BE49-F238E27FC236}">
                  <a16:creationId xmlns:a16="http://schemas.microsoft.com/office/drawing/2014/main" id="{EEBE1E9E-B5EB-8880-7B8D-CD0E9FE7E66E}"/>
                </a:ext>
              </a:extLst>
            </p:cNvPr>
            <p:cNvSpPr/>
            <p:nvPr/>
          </p:nvSpPr>
          <p:spPr>
            <a:xfrm>
              <a:off x="6924540" y="5292480"/>
              <a:ext cx="12687" cy="65719"/>
            </a:xfrm>
            <a:custGeom>
              <a:avLst/>
              <a:gdLst>
                <a:gd name="connsiteX0" fmla="*/ 0 w 12687"/>
                <a:gd name="connsiteY0" fmla="*/ 65719 h 65719"/>
                <a:gd name="connsiteX1" fmla="*/ 0 w 12687"/>
                <a:gd name="connsiteY1" fmla="*/ 0 h 65719"/>
              </a:gdLst>
              <a:ahLst/>
              <a:cxnLst>
                <a:cxn ang="0">
                  <a:pos x="connsiteX0" y="connsiteY0"/>
                </a:cxn>
                <a:cxn ang="0">
                  <a:pos x="connsiteX1" y="connsiteY1"/>
                </a:cxn>
              </a:cxnLst>
              <a:rect l="l" t="t" r="r" b="b"/>
              <a:pathLst>
                <a:path w="12687" h="65719">
                  <a:moveTo>
                    <a:pt x="0" y="65719"/>
                  </a:moveTo>
                  <a:lnTo>
                    <a:pt x="0" y="0"/>
                  </a:lnTo>
                </a:path>
              </a:pathLst>
            </a:custGeom>
            <a:ln w="12686" cap="flat">
              <a:solidFill>
                <a:srgbClr val="231F20"/>
              </a:solidFill>
              <a:prstDash val="solid"/>
              <a:miter/>
            </a:ln>
          </p:spPr>
          <p:txBody>
            <a:bodyPr rtlCol="0" anchor="ctr"/>
            <a:lstStyle/>
            <a:p>
              <a:endParaRPr lang="en-US" dirty="0"/>
            </a:p>
          </p:txBody>
        </p:sp>
        <p:sp>
          <p:nvSpPr>
            <p:cNvPr id="168" name="Freeform 167">
              <a:extLst>
                <a:ext uri="{FF2B5EF4-FFF2-40B4-BE49-F238E27FC236}">
                  <a16:creationId xmlns:a16="http://schemas.microsoft.com/office/drawing/2014/main" id="{66251B41-CE9A-31BB-25B7-E96F245D0DBB}"/>
                </a:ext>
              </a:extLst>
            </p:cNvPr>
            <p:cNvSpPr/>
            <p:nvPr/>
          </p:nvSpPr>
          <p:spPr>
            <a:xfrm>
              <a:off x="4193392" y="5292480"/>
              <a:ext cx="12687" cy="65719"/>
            </a:xfrm>
            <a:custGeom>
              <a:avLst/>
              <a:gdLst>
                <a:gd name="connsiteX0" fmla="*/ 0 w 12687"/>
                <a:gd name="connsiteY0" fmla="*/ 65719 h 65719"/>
                <a:gd name="connsiteX1" fmla="*/ 0 w 12687"/>
                <a:gd name="connsiteY1" fmla="*/ 0 h 65719"/>
              </a:gdLst>
              <a:ahLst/>
              <a:cxnLst>
                <a:cxn ang="0">
                  <a:pos x="connsiteX0" y="connsiteY0"/>
                </a:cxn>
                <a:cxn ang="0">
                  <a:pos x="connsiteX1" y="connsiteY1"/>
                </a:cxn>
              </a:cxnLst>
              <a:rect l="l" t="t" r="r" b="b"/>
              <a:pathLst>
                <a:path w="12687" h="65719">
                  <a:moveTo>
                    <a:pt x="0" y="65719"/>
                  </a:moveTo>
                  <a:lnTo>
                    <a:pt x="0" y="0"/>
                  </a:lnTo>
                </a:path>
              </a:pathLst>
            </a:custGeom>
            <a:ln w="12686" cap="flat">
              <a:solidFill>
                <a:srgbClr val="231F20"/>
              </a:solidFill>
              <a:prstDash val="solid"/>
              <a:miter/>
            </a:ln>
          </p:spPr>
          <p:txBody>
            <a:bodyPr rtlCol="0" anchor="ctr"/>
            <a:lstStyle/>
            <a:p>
              <a:endParaRPr lang="en-US" dirty="0"/>
            </a:p>
          </p:txBody>
        </p:sp>
        <p:sp>
          <p:nvSpPr>
            <p:cNvPr id="169" name="Freeform 168">
              <a:extLst>
                <a:ext uri="{FF2B5EF4-FFF2-40B4-BE49-F238E27FC236}">
                  <a16:creationId xmlns:a16="http://schemas.microsoft.com/office/drawing/2014/main" id="{FCE65372-F145-8F32-D7E1-34E53D907272}"/>
                </a:ext>
              </a:extLst>
            </p:cNvPr>
            <p:cNvSpPr/>
            <p:nvPr/>
          </p:nvSpPr>
          <p:spPr>
            <a:xfrm>
              <a:off x="4794886" y="5292480"/>
              <a:ext cx="12687" cy="65719"/>
            </a:xfrm>
            <a:custGeom>
              <a:avLst/>
              <a:gdLst>
                <a:gd name="connsiteX0" fmla="*/ 0 w 12687"/>
                <a:gd name="connsiteY0" fmla="*/ 65719 h 65719"/>
                <a:gd name="connsiteX1" fmla="*/ 0 w 12687"/>
                <a:gd name="connsiteY1" fmla="*/ 0 h 65719"/>
              </a:gdLst>
              <a:ahLst/>
              <a:cxnLst>
                <a:cxn ang="0">
                  <a:pos x="connsiteX0" y="connsiteY0"/>
                </a:cxn>
                <a:cxn ang="0">
                  <a:pos x="connsiteX1" y="connsiteY1"/>
                </a:cxn>
              </a:cxnLst>
              <a:rect l="l" t="t" r="r" b="b"/>
              <a:pathLst>
                <a:path w="12687" h="65719">
                  <a:moveTo>
                    <a:pt x="0" y="65719"/>
                  </a:moveTo>
                  <a:lnTo>
                    <a:pt x="0" y="0"/>
                  </a:lnTo>
                </a:path>
              </a:pathLst>
            </a:custGeom>
            <a:ln w="12686" cap="flat">
              <a:solidFill>
                <a:srgbClr val="231F20"/>
              </a:solidFill>
              <a:prstDash val="solid"/>
              <a:miter/>
            </a:ln>
          </p:spPr>
          <p:txBody>
            <a:bodyPr rtlCol="0" anchor="ctr"/>
            <a:lstStyle/>
            <a:p>
              <a:endParaRPr lang="en-US" dirty="0"/>
            </a:p>
          </p:txBody>
        </p:sp>
        <p:sp>
          <p:nvSpPr>
            <p:cNvPr id="170" name="Freeform 169">
              <a:extLst>
                <a:ext uri="{FF2B5EF4-FFF2-40B4-BE49-F238E27FC236}">
                  <a16:creationId xmlns:a16="http://schemas.microsoft.com/office/drawing/2014/main" id="{F5F80C94-486E-D4DB-300C-8FCAEABBB07D}"/>
                </a:ext>
              </a:extLst>
            </p:cNvPr>
            <p:cNvSpPr/>
            <p:nvPr/>
          </p:nvSpPr>
          <p:spPr>
            <a:xfrm>
              <a:off x="6013607" y="5292480"/>
              <a:ext cx="12687" cy="65719"/>
            </a:xfrm>
            <a:custGeom>
              <a:avLst/>
              <a:gdLst>
                <a:gd name="connsiteX0" fmla="*/ 0 w 12687"/>
                <a:gd name="connsiteY0" fmla="*/ 65719 h 65719"/>
                <a:gd name="connsiteX1" fmla="*/ 0 w 12687"/>
                <a:gd name="connsiteY1" fmla="*/ 0 h 65719"/>
              </a:gdLst>
              <a:ahLst/>
              <a:cxnLst>
                <a:cxn ang="0">
                  <a:pos x="connsiteX0" y="connsiteY0"/>
                </a:cxn>
                <a:cxn ang="0">
                  <a:pos x="connsiteX1" y="connsiteY1"/>
                </a:cxn>
              </a:cxnLst>
              <a:rect l="l" t="t" r="r" b="b"/>
              <a:pathLst>
                <a:path w="12687" h="65719">
                  <a:moveTo>
                    <a:pt x="0" y="65719"/>
                  </a:moveTo>
                  <a:lnTo>
                    <a:pt x="0" y="0"/>
                  </a:lnTo>
                </a:path>
              </a:pathLst>
            </a:custGeom>
            <a:ln w="12686" cap="flat">
              <a:solidFill>
                <a:srgbClr val="231F20"/>
              </a:solidFill>
              <a:prstDash val="solid"/>
              <a:miter/>
            </a:ln>
          </p:spPr>
          <p:txBody>
            <a:bodyPr rtlCol="0" anchor="ctr"/>
            <a:lstStyle/>
            <a:p>
              <a:endParaRPr lang="en-US" dirty="0"/>
            </a:p>
          </p:txBody>
        </p:sp>
        <p:sp>
          <p:nvSpPr>
            <p:cNvPr id="171" name="Freeform 170">
              <a:extLst>
                <a:ext uri="{FF2B5EF4-FFF2-40B4-BE49-F238E27FC236}">
                  <a16:creationId xmlns:a16="http://schemas.microsoft.com/office/drawing/2014/main" id="{9E697A02-5A38-F8E5-159F-08F44A74EF2E}"/>
                </a:ext>
              </a:extLst>
            </p:cNvPr>
            <p:cNvSpPr/>
            <p:nvPr/>
          </p:nvSpPr>
          <p:spPr>
            <a:xfrm>
              <a:off x="5712162" y="5292480"/>
              <a:ext cx="12687" cy="65719"/>
            </a:xfrm>
            <a:custGeom>
              <a:avLst/>
              <a:gdLst>
                <a:gd name="connsiteX0" fmla="*/ 0 w 12687"/>
                <a:gd name="connsiteY0" fmla="*/ 65719 h 65719"/>
                <a:gd name="connsiteX1" fmla="*/ 0 w 12687"/>
                <a:gd name="connsiteY1" fmla="*/ 0 h 65719"/>
              </a:gdLst>
              <a:ahLst/>
              <a:cxnLst>
                <a:cxn ang="0">
                  <a:pos x="connsiteX0" y="connsiteY0"/>
                </a:cxn>
                <a:cxn ang="0">
                  <a:pos x="connsiteX1" y="connsiteY1"/>
                </a:cxn>
              </a:cxnLst>
              <a:rect l="l" t="t" r="r" b="b"/>
              <a:pathLst>
                <a:path w="12687" h="65719">
                  <a:moveTo>
                    <a:pt x="0" y="65719"/>
                  </a:moveTo>
                  <a:lnTo>
                    <a:pt x="0" y="0"/>
                  </a:lnTo>
                </a:path>
              </a:pathLst>
            </a:custGeom>
            <a:ln w="12686" cap="flat">
              <a:solidFill>
                <a:srgbClr val="231F20"/>
              </a:solidFill>
              <a:prstDash val="solid"/>
              <a:miter/>
            </a:ln>
          </p:spPr>
          <p:txBody>
            <a:bodyPr rtlCol="0" anchor="ctr"/>
            <a:lstStyle/>
            <a:p>
              <a:endParaRPr lang="en-US" dirty="0"/>
            </a:p>
          </p:txBody>
        </p:sp>
        <p:sp>
          <p:nvSpPr>
            <p:cNvPr id="172" name="Freeform 171">
              <a:extLst>
                <a:ext uri="{FF2B5EF4-FFF2-40B4-BE49-F238E27FC236}">
                  <a16:creationId xmlns:a16="http://schemas.microsoft.com/office/drawing/2014/main" id="{6BB1F475-1A88-9999-8C2C-80CAC8429AE3}"/>
                </a:ext>
              </a:extLst>
            </p:cNvPr>
            <p:cNvSpPr/>
            <p:nvPr/>
          </p:nvSpPr>
          <p:spPr>
            <a:xfrm>
              <a:off x="5712162" y="5226761"/>
              <a:ext cx="12687" cy="65719"/>
            </a:xfrm>
            <a:custGeom>
              <a:avLst/>
              <a:gdLst>
                <a:gd name="connsiteX0" fmla="*/ 0 w 12687"/>
                <a:gd name="connsiteY0" fmla="*/ 65719 h 65719"/>
                <a:gd name="connsiteX1" fmla="*/ 0 w 12687"/>
                <a:gd name="connsiteY1" fmla="*/ 0 h 65719"/>
              </a:gdLst>
              <a:ahLst/>
              <a:cxnLst>
                <a:cxn ang="0">
                  <a:pos x="connsiteX0" y="connsiteY0"/>
                </a:cxn>
                <a:cxn ang="0">
                  <a:pos x="connsiteX1" y="connsiteY1"/>
                </a:cxn>
              </a:cxnLst>
              <a:rect l="l" t="t" r="r" b="b"/>
              <a:pathLst>
                <a:path w="12687" h="65719">
                  <a:moveTo>
                    <a:pt x="0" y="65719"/>
                  </a:moveTo>
                  <a:lnTo>
                    <a:pt x="0" y="0"/>
                  </a:lnTo>
                </a:path>
              </a:pathLst>
            </a:custGeom>
            <a:ln w="12686" cap="flat">
              <a:solidFill>
                <a:srgbClr val="231F20"/>
              </a:solidFill>
              <a:prstDash val="solid"/>
              <a:miter/>
            </a:ln>
          </p:spPr>
          <p:txBody>
            <a:bodyPr rtlCol="0" anchor="ctr"/>
            <a:lstStyle/>
            <a:p>
              <a:endParaRPr lang="en-US" dirty="0"/>
            </a:p>
          </p:txBody>
        </p:sp>
        <p:sp>
          <p:nvSpPr>
            <p:cNvPr id="173" name="Freeform 172">
              <a:extLst>
                <a:ext uri="{FF2B5EF4-FFF2-40B4-BE49-F238E27FC236}">
                  <a16:creationId xmlns:a16="http://schemas.microsoft.com/office/drawing/2014/main" id="{EBAADF2B-AF82-BE37-C980-F462D55B4269}"/>
                </a:ext>
              </a:extLst>
            </p:cNvPr>
            <p:cNvSpPr/>
            <p:nvPr/>
          </p:nvSpPr>
          <p:spPr>
            <a:xfrm>
              <a:off x="6620684" y="5292480"/>
              <a:ext cx="12687" cy="65719"/>
            </a:xfrm>
            <a:custGeom>
              <a:avLst/>
              <a:gdLst>
                <a:gd name="connsiteX0" fmla="*/ 0 w 12687"/>
                <a:gd name="connsiteY0" fmla="*/ 65719 h 65719"/>
                <a:gd name="connsiteX1" fmla="*/ 0 w 12687"/>
                <a:gd name="connsiteY1" fmla="*/ 0 h 65719"/>
              </a:gdLst>
              <a:ahLst/>
              <a:cxnLst>
                <a:cxn ang="0">
                  <a:pos x="connsiteX0" y="connsiteY0"/>
                </a:cxn>
                <a:cxn ang="0">
                  <a:pos x="connsiteX1" y="connsiteY1"/>
                </a:cxn>
              </a:cxnLst>
              <a:rect l="l" t="t" r="r" b="b"/>
              <a:pathLst>
                <a:path w="12687" h="65719">
                  <a:moveTo>
                    <a:pt x="0" y="65719"/>
                  </a:moveTo>
                  <a:lnTo>
                    <a:pt x="0" y="0"/>
                  </a:lnTo>
                </a:path>
              </a:pathLst>
            </a:custGeom>
            <a:ln w="12686" cap="flat">
              <a:solidFill>
                <a:srgbClr val="231F20"/>
              </a:solidFill>
              <a:prstDash val="solid"/>
              <a:miter/>
            </a:ln>
          </p:spPr>
          <p:txBody>
            <a:bodyPr rtlCol="0" anchor="ctr"/>
            <a:lstStyle/>
            <a:p>
              <a:endParaRPr lang="en-US" dirty="0"/>
            </a:p>
          </p:txBody>
        </p:sp>
        <p:sp>
          <p:nvSpPr>
            <p:cNvPr id="174" name="Freeform 173">
              <a:extLst>
                <a:ext uri="{FF2B5EF4-FFF2-40B4-BE49-F238E27FC236}">
                  <a16:creationId xmlns:a16="http://schemas.microsoft.com/office/drawing/2014/main" id="{F0E7DA93-303E-23C9-A509-1E2255A607BF}"/>
                </a:ext>
              </a:extLst>
            </p:cNvPr>
            <p:cNvSpPr/>
            <p:nvPr/>
          </p:nvSpPr>
          <p:spPr>
            <a:xfrm>
              <a:off x="7532378" y="5292480"/>
              <a:ext cx="12687" cy="65719"/>
            </a:xfrm>
            <a:custGeom>
              <a:avLst/>
              <a:gdLst>
                <a:gd name="connsiteX0" fmla="*/ 0 w 12687"/>
                <a:gd name="connsiteY0" fmla="*/ 65719 h 65719"/>
                <a:gd name="connsiteX1" fmla="*/ 0 w 12687"/>
                <a:gd name="connsiteY1" fmla="*/ 0 h 65719"/>
              </a:gdLst>
              <a:ahLst/>
              <a:cxnLst>
                <a:cxn ang="0">
                  <a:pos x="connsiteX0" y="connsiteY0"/>
                </a:cxn>
                <a:cxn ang="0">
                  <a:pos x="connsiteX1" y="connsiteY1"/>
                </a:cxn>
              </a:cxnLst>
              <a:rect l="l" t="t" r="r" b="b"/>
              <a:pathLst>
                <a:path w="12687" h="65719">
                  <a:moveTo>
                    <a:pt x="0" y="65719"/>
                  </a:moveTo>
                  <a:lnTo>
                    <a:pt x="0" y="0"/>
                  </a:lnTo>
                </a:path>
              </a:pathLst>
            </a:custGeom>
            <a:ln w="12686" cap="flat">
              <a:solidFill>
                <a:srgbClr val="231F20"/>
              </a:solidFill>
              <a:prstDash val="solid"/>
              <a:miter/>
            </a:ln>
          </p:spPr>
          <p:txBody>
            <a:bodyPr rtlCol="0" anchor="ctr"/>
            <a:lstStyle/>
            <a:p>
              <a:endParaRPr lang="en-US" dirty="0"/>
            </a:p>
          </p:txBody>
        </p:sp>
        <p:sp>
          <p:nvSpPr>
            <p:cNvPr id="175" name="Freeform 174">
              <a:extLst>
                <a:ext uri="{FF2B5EF4-FFF2-40B4-BE49-F238E27FC236}">
                  <a16:creationId xmlns:a16="http://schemas.microsoft.com/office/drawing/2014/main" id="{5CF2910E-4817-677F-D706-0F9AEA36B8CF}"/>
                </a:ext>
              </a:extLst>
            </p:cNvPr>
            <p:cNvSpPr/>
            <p:nvPr/>
          </p:nvSpPr>
          <p:spPr>
            <a:xfrm>
              <a:off x="8301977" y="2673232"/>
              <a:ext cx="3650327" cy="2621785"/>
            </a:xfrm>
            <a:custGeom>
              <a:avLst/>
              <a:gdLst>
                <a:gd name="connsiteX0" fmla="*/ 0 w 3650327"/>
                <a:gd name="connsiteY0" fmla="*/ 0 h 2621785"/>
                <a:gd name="connsiteX1" fmla="*/ 0 w 3650327"/>
                <a:gd name="connsiteY1" fmla="*/ 2621786 h 2621785"/>
                <a:gd name="connsiteX2" fmla="*/ 3650327 w 3650327"/>
                <a:gd name="connsiteY2" fmla="*/ 2621786 h 2621785"/>
              </a:gdLst>
              <a:ahLst/>
              <a:cxnLst>
                <a:cxn ang="0">
                  <a:pos x="connsiteX0" y="connsiteY0"/>
                </a:cxn>
                <a:cxn ang="0">
                  <a:pos x="connsiteX1" y="connsiteY1"/>
                </a:cxn>
                <a:cxn ang="0">
                  <a:pos x="connsiteX2" y="connsiteY2"/>
                </a:cxn>
              </a:cxnLst>
              <a:rect l="l" t="t" r="r" b="b"/>
              <a:pathLst>
                <a:path w="3650327" h="2621785">
                  <a:moveTo>
                    <a:pt x="0" y="0"/>
                  </a:moveTo>
                  <a:lnTo>
                    <a:pt x="0" y="2621786"/>
                  </a:lnTo>
                  <a:lnTo>
                    <a:pt x="3650327" y="2621786"/>
                  </a:lnTo>
                </a:path>
              </a:pathLst>
            </a:custGeom>
            <a:noFill/>
            <a:ln w="12686" cap="flat">
              <a:solidFill>
                <a:srgbClr val="231F20"/>
              </a:solidFill>
              <a:prstDash val="solid"/>
              <a:miter/>
            </a:ln>
          </p:spPr>
          <p:txBody>
            <a:bodyPr rtlCol="0" anchor="ctr"/>
            <a:lstStyle/>
            <a:p>
              <a:endParaRPr lang="en-US" dirty="0"/>
            </a:p>
          </p:txBody>
        </p:sp>
        <p:sp>
          <p:nvSpPr>
            <p:cNvPr id="176" name="Freeform 175">
              <a:extLst>
                <a:ext uri="{FF2B5EF4-FFF2-40B4-BE49-F238E27FC236}">
                  <a16:creationId xmlns:a16="http://schemas.microsoft.com/office/drawing/2014/main" id="{0890C2BF-3FA5-D5B6-9B3C-4B8C6BC8DF34}"/>
                </a:ext>
              </a:extLst>
            </p:cNvPr>
            <p:cNvSpPr/>
            <p:nvPr/>
          </p:nvSpPr>
          <p:spPr>
            <a:xfrm>
              <a:off x="8236258" y="5295018"/>
              <a:ext cx="65719" cy="12687"/>
            </a:xfrm>
            <a:custGeom>
              <a:avLst/>
              <a:gdLst>
                <a:gd name="connsiteX0" fmla="*/ 0 w 65719"/>
                <a:gd name="connsiteY0" fmla="*/ 0 h 12687"/>
                <a:gd name="connsiteX1" fmla="*/ 65719 w 65719"/>
                <a:gd name="connsiteY1" fmla="*/ 0 h 12687"/>
              </a:gdLst>
              <a:ahLst/>
              <a:cxnLst>
                <a:cxn ang="0">
                  <a:pos x="connsiteX0" y="connsiteY0"/>
                </a:cxn>
                <a:cxn ang="0">
                  <a:pos x="connsiteX1" y="connsiteY1"/>
                </a:cxn>
              </a:cxnLst>
              <a:rect l="l" t="t" r="r" b="b"/>
              <a:pathLst>
                <a:path w="65719" h="12687">
                  <a:moveTo>
                    <a:pt x="0" y="0"/>
                  </a:moveTo>
                  <a:lnTo>
                    <a:pt x="65719" y="0"/>
                  </a:lnTo>
                </a:path>
              </a:pathLst>
            </a:custGeom>
            <a:ln w="12686" cap="flat">
              <a:solidFill>
                <a:srgbClr val="231F20"/>
              </a:solidFill>
              <a:prstDash val="solid"/>
              <a:miter/>
            </a:ln>
          </p:spPr>
          <p:txBody>
            <a:bodyPr rtlCol="0" anchor="ctr"/>
            <a:lstStyle/>
            <a:p>
              <a:endParaRPr lang="en-US" dirty="0"/>
            </a:p>
          </p:txBody>
        </p:sp>
        <p:sp>
          <p:nvSpPr>
            <p:cNvPr id="177" name="Freeform 176">
              <a:extLst>
                <a:ext uri="{FF2B5EF4-FFF2-40B4-BE49-F238E27FC236}">
                  <a16:creationId xmlns:a16="http://schemas.microsoft.com/office/drawing/2014/main" id="{7BADC73D-7EC3-6F8C-AD68-EF0F0754DCB6}"/>
                </a:ext>
              </a:extLst>
            </p:cNvPr>
            <p:cNvSpPr/>
            <p:nvPr/>
          </p:nvSpPr>
          <p:spPr>
            <a:xfrm>
              <a:off x="8236258" y="4268506"/>
              <a:ext cx="65719" cy="12687"/>
            </a:xfrm>
            <a:custGeom>
              <a:avLst/>
              <a:gdLst>
                <a:gd name="connsiteX0" fmla="*/ 0 w 65719"/>
                <a:gd name="connsiteY0" fmla="*/ 0 h 12687"/>
                <a:gd name="connsiteX1" fmla="*/ 65719 w 65719"/>
                <a:gd name="connsiteY1" fmla="*/ 0 h 12687"/>
              </a:gdLst>
              <a:ahLst/>
              <a:cxnLst>
                <a:cxn ang="0">
                  <a:pos x="connsiteX0" y="connsiteY0"/>
                </a:cxn>
                <a:cxn ang="0">
                  <a:pos x="connsiteX1" y="connsiteY1"/>
                </a:cxn>
              </a:cxnLst>
              <a:rect l="l" t="t" r="r" b="b"/>
              <a:pathLst>
                <a:path w="65719" h="12687">
                  <a:moveTo>
                    <a:pt x="0" y="0"/>
                  </a:moveTo>
                  <a:lnTo>
                    <a:pt x="65719" y="0"/>
                  </a:lnTo>
                </a:path>
              </a:pathLst>
            </a:custGeom>
            <a:ln w="12686" cap="flat">
              <a:solidFill>
                <a:srgbClr val="231F20"/>
              </a:solidFill>
              <a:prstDash val="solid"/>
              <a:miter/>
            </a:ln>
          </p:spPr>
          <p:txBody>
            <a:bodyPr rtlCol="0" anchor="ctr"/>
            <a:lstStyle/>
            <a:p>
              <a:endParaRPr lang="en-US" dirty="0"/>
            </a:p>
          </p:txBody>
        </p:sp>
        <p:sp>
          <p:nvSpPr>
            <p:cNvPr id="178" name="Freeform 177">
              <a:extLst>
                <a:ext uri="{FF2B5EF4-FFF2-40B4-BE49-F238E27FC236}">
                  <a16:creationId xmlns:a16="http://schemas.microsoft.com/office/drawing/2014/main" id="{7E7B064C-19CF-795B-FAA8-C7F526C64322}"/>
                </a:ext>
              </a:extLst>
            </p:cNvPr>
            <p:cNvSpPr/>
            <p:nvPr/>
          </p:nvSpPr>
          <p:spPr>
            <a:xfrm>
              <a:off x="8236258" y="4523643"/>
              <a:ext cx="65719" cy="12687"/>
            </a:xfrm>
            <a:custGeom>
              <a:avLst/>
              <a:gdLst>
                <a:gd name="connsiteX0" fmla="*/ 0 w 65719"/>
                <a:gd name="connsiteY0" fmla="*/ 0 h 12687"/>
                <a:gd name="connsiteX1" fmla="*/ 65719 w 65719"/>
                <a:gd name="connsiteY1" fmla="*/ 0 h 12687"/>
              </a:gdLst>
              <a:ahLst/>
              <a:cxnLst>
                <a:cxn ang="0">
                  <a:pos x="connsiteX0" y="connsiteY0"/>
                </a:cxn>
                <a:cxn ang="0">
                  <a:pos x="connsiteX1" y="connsiteY1"/>
                </a:cxn>
              </a:cxnLst>
              <a:rect l="l" t="t" r="r" b="b"/>
              <a:pathLst>
                <a:path w="65719" h="12687">
                  <a:moveTo>
                    <a:pt x="0" y="0"/>
                  </a:moveTo>
                  <a:lnTo>
                    <a:pt x="65719" y="0"/>
                  </a:lnTo>
                </a:path>
              </a:pathLst>
            </a:custGeom>
            <a:ln w="12686" cap="flat">
              <a:solidFill>
                <a:srgbClr val="231F20"/>
              </a:solidFill>
              <a:prstDash val="solid"/>
              <a:miter/>
            </a:ln>
          </p:spPr>
          <p:txBody>
            <a:bodyPr rtlCol="0" anchor="ctr"/>
            <a:lstStyle/>
            <a:p>
              <a:endParaRPr lang="en-US" dirty="0"/>
            </a:p>
          </p:txBody>
        </p:sp>
        <p:sp>
          <p:nvSpPr>
            <p:cNvPr id="179" name="Freeform 178">
              <a:extLst>
                <a:ext uri="{FF2B5EF4-FFF2-40B4-BE49-F238E27FC236}">
                  <a16:creationId xmlns:a16="http://schemas.microsoft.com/office/drawing/2014/main" id="{72378314-29C4-F8F4-C71E-11D246FF5694}"/>
                </a:ext>
              </a:extLst>
            </p:cNvPr>
            <p:cNvSpPr/>
            <p:nvPr/>
          </p:nvSpPr>
          <p:spPr>
            <a:xfrm>
              <a:off x="8236258" y="5032649"/>
              <a:ext cx="65719" cy="12687"/>
            </a:xfrm>
            <a:custGeom>
              <a:avLst/>
              <a:gdLst>
                <a:gd name="connsiteX0" fmla="*/ 0 w 65719"/>
                <a:gd name="connsiteY0" fmla="*/ 0 h 12687"/>
                <a:gd name="connsiteX1" fmla="*/ 65719 w 65719"/>
                <a:gd name="connsiteY1" fmla="*/ 0 h 12687"/>
              </a:gdLst>
              <a:ahLst/>
              <a:cxnLst>
                <a:cxn ang="0">
                  <a:pos x="connsiteX0" y="connsiteY0"/>
                </a:cxn>
                <a:cxn ang="0">
                  <a:pos x="connsiteX1" y="connsiteY1"/>
                </a:cxn>
              </a:cxnLst>
              <a:rect l="l" t="t" r="r" b="b"/>
              <a:pathLst>
                <a:path w="65719" h="12687">
                  <a:moveTo>
                    <a:pt x="0" y="0"/>
                  </a:moveTo>
                  <a:lnTo>
                    <a:pt x="65719" y="0"/>
                  </a:lnTo>
                </a:path>
              </a:pathLst>
            </a:custGeom>
            <a:ln w="12686" cap="flat">
              <a:solidFill>
                <a:srgbClr val="231F20"/>
              </a:solidFill>
              <a:prstDash val="solid"/>
              <a:miter/>
            </a:ln>
          </p:spPr>
          <p:txBody>
            <a:bodyPr rtlCol="0" anchor="ctr"/>
            <a:lstStyle/>
            <a:p>
              <a:endParaRPr lang="en-US" dirty="0"/>
            </a:p>
          </p:txBody>
        </p:sp>
        <p:sp>
          <p:nvSpPr>
            <p:cNvPr id="180" name="Freeform 179">
              <a:extLst>
                <a:ext uri="{FF2B5EF4-FFF2-40B4-BE49-F238E27FC236}">
                  <a16:creationId xmlns:a16="http://schemas.microsoft.com/office/drawing/2014/main" id="{706A6686-DBEB-C140-7DD6-CFD102E3CD6B}"/>
                </a:ext>
              </a:extLst>
            </p:cNvPr>
            <p:cNvSpPr/>
            <p:nvPr/>
          </p:nvSpPr>
          <p:spPr>
            <a:xfrm>
              <a:off x="8236258" y="2722584"/>
              <a:ext cx="65719" cy="12687"/>
            </a:xfrm>
            <a:custGeom>
              <a:avLst/>
              <a:gdLst>
                <a:gd name="connsiteX0" fmla="*/ 0 w 65719"/>
                <a:gd name="connsiteY0" fmla="*/ 0 h 12687"/>
                <a:gd name="connsiteX1" fmla="*/ 65719 w 65719"/>
                <a:gd name="connsiteY1" fmla="*/ 0 h 12687"/>
              </a:gdLst>
              <a:ahLst/>
              <a:cxnLst>
                <a:cxn ang="0">
                  <a:pos x="connsiteX0" y="connsiteY0"/>
                </a:cxn>
                <a:cxn ang="0">
                  <a:pos x="connsiteX1" y="connsiteY1"/>
                </a:cxn>
              </a:cxnLst>
              <a:rect l="l" t="t" r="r" b="b"/>
              <a:pathLst>
                <a:path w="65719" h="12687">
                  <a:moveTo>
                    <a:pt x="0" y="0"/>
                  </a:moveTo>
                  <a:lnTo>
                    <a:pt x="65719" y="0"/>
                  </a:lnTo>
                </a:path>
              </a:pathLst>
            </a:custGeom>
            <a:ln w="12686" cap="flat">
              <a:solidFill>
                <a:srgbClr val="231F20"/>
              </a:solidFill>
              <a:prstDash val="solid"/>
              <a:miter/>
            </a:ln>
          </p:spPr>
          <p:txBody>
            <a:bodyPr rtlCol="0" anchor="ctr"/>
            <a:lstStyle/>
            <a:p>
              <a:endParaRPr lang="en-US" dirty="0"/>
            </a:p>
          </p:txBody>
        </p:sp>
        <p:sp>
          <p:nvSpPr>
            <p:cNvPr id="181" name="Freeform 180">
              <a:extLst>
                <a:ext uri="{FF2B5EF4-FFF2-40B4-BE49-F238E27FC236}">
                  <a16:creationId xmlns:a16="http://schemas.microsoft.com/office/drawing/2014/main" id="{BE34E17E-D0B4-58B8-D726-C403992E95D1}"/>
                </a:ext>
              </a:extLst>
            </p:cNvPr>
            <p:cNvSpPr/>
            <p:nvPr/>
          </p:nvSpPr>
          <p:spPr>
            <a:xfrm>
              <a:off x="8236258" y="2979498"/>
              <a:ext cx="65719" cy="12687"/>
            </a:xfrm>
            <a:custGeom>
              <a:avLst/>
              <a:gdLst>
                <a:gd name="connsiteX0" fmla="*/ 0 w 65719"/>
                <a:gd name="connsiteY0" fmla="*/ 0 h 12687"/>
                <a:gd name="connsiteX1" fmla="*/ 65719 w 65719"/>
                <a:gd name="connsiteY1" fmla="*/ 0 h 12687"/>
              </a:gdLst>
              <a:ahLst/>
              <a:cxnLst>
                <a:cxn ang="0">
                  <a:pos x="connsiteX0" y="connsiteY0"/>
                </a:cxn>
                <a:cxn ang="0">
                  <a:pos x="connsiteX1" y="connsiteY1"/>
                </a:cxn>
              </a:cxnLst>
              <a:rect l="l" t="t" r="r" b="b"/>
              <a:pathLst>
                <a:path w="65719" h="12687">
                  <a:moveTo>
                    <a:pt x="0" y="0"/>
                  </a:moveTo>
                  <a:lnTo>
                    <a:pt x="65719" y="0"/>
                  </a:lnTo>
                </a:path>
              </a:pathLst>
            </a:custGeom>
            <a:ln w="12686" cap="flat">
              <a:solidFill>
                <a:srgbClr val="231F20"/>
              </a:solidFill>
              <a:prstDash val="solid"/>
              <a:miter/>
            </a:ln>
          </p:spPr>
          <p:txBody>
            <a:bodyPr rtlCol="0" anchor="ctr"/>
            <a:lstStyle/>
            <a:p>
              <a:endParaRPr lang="en-US" dirty="0"/>
            </a:p>
          </p:txBody>
        </p:sp>
        <p:sp>
          <p:nvSpPr>
            <p:cNvPr id="182" name="Freeform 181">
              <a:extLst>
                <a:ext uri="{FF2B5EF4-FFF2-40B4-BE49-F238E27FC236}">
                  <a16:creationId xmlns:a16="http://schemas.microsoft.com/office/drawing/2014/main" id="{A02FFA70-57A5-FF68-EE6A-A94F28C15FEB}"/>
                </a:ext>
              </a:extLst>
            </p:cNvPr>
            <p:cNvSpPr/>
            <p:nvPr/>
          </p:nvSpPr>
          <p:spPr>
            <a:xfrm>
              <a:off x="8236258" y="3494720"/>
              <a:ext cx="65719" cy="12687"/>
            </a:xfrm>
            <a:custGeom>
              <a:avLst/>
              <a:gdLst>
                <a:gd name="connsiteX0" fmla="*/ 0 w 65719"/>
                <a:gd name="connsiteY0" fmla="*/ 0 h 12687"/>
                <a:gd name="connsiteX1" fmla="*/ 65719 w 65719"/>
                <a:gd name="connsiteY1" fmla="*/ 0 h 12687"/>
              </a:gdLst>
              <a:ahLst/>
              <a:cxnLst>
                <a:cxn ang="0">
                  <a:pos x="connsiteX0" y="connsiteY0"/>
                </a:cxn>
                <a:cxn ang="0">
                  <a:pos x="connsiteX1" y="connsiteY1"/>
                </a:cxn>
              </a:cxnLst>
              <a:rect l="l" t="t" r="r" b="b"/>
              <a:pathLst>
                <a:path w="65719" h="12687">
                  <a:moveTo>
                    <a:pt x="0" y="0"/>
                  </a:moveTo>
                  <a:lnTo>
                    <a:pt x="65719" y="0"/>
                  </a:lnTo>
                </a:path>
              </a:pathLst>
            </a:custGeom>
            <a:ln w="12686" cap="flat">
              <a:solidFill>
                <a:srgbClr val="231F20"/>
              </a:solidFill>
              <a:prstDash val="solid"/>
              <a:miter/>
            </a:ln>
          </p:spPr>
          <p:txBody>
            <a:bodyPr rtlCol="0" anchor="ctr"/>
            <a:lstStyle/>
            <a:p>
              <a:endParaRPr lang="en-US" dirty="0"/>
            </a:p>
          </p:txBody>
        </p:sp>
        <p:sp>
          <p:nvSpPr>
            <p:cNvPr id="183" name="Freeform 182">
              <a:extLst>
                <a:ext uri="{FF2B5EF4-FFF2-40B4-BE49-F238E27FC236}">
                  <a16:creationId xmlns:a16="http://schemas.microsoft.com/office/drawing/2014/main" id="{6E7B8B49-63B4-A23D-6CDA-8B2107DD5BFD}"/>
                </a:ext>
              </a:extLst>
            </p:cNvPr>
            <p:cNvSpPr/>
            <p:nvPr/>
          </p:nvSpPr>
          <p:spPr>
            <a:xfrm>
              <a:off x="8236258" y="4010958"/>
              <a:ext cx="65719" cy="12687"/>
            </a:xfrm>
            <a:custGeom>
              <a:avLst/>
              <a:gdLst>
                <a:gd name="connsiteX0" fmla="*/ 0 w 65719"/>
                <a:gd name="connsiteY0" fmla="*/ 0 h 12687"/>
                <a:gd name="connsiteX1" fmla="*/ 65719 w 65719"/>
                <a:gd name="connsiteY1" fmla="*/ 0 h 12687"/>
              </a:gdLst>
              <a:ahLst/>
              <a:cxnLst>
                <a:cxn ang="0">
                  <a:pos x="connsiteX0" y="connsiteY0"/>
                </a:cxn>
                <a:cxn ang="0">
                  <a:pos x="connsiteX1" y="connsiteY1"/>
                </a:cxn>
              </a:cxnLst>
              <a:rect l="l" t="t" r="r" b="b"/>
              <a:pathLst>
                <a:path w="65719" h="12687">
                  <a:moveTo>
                    <a:pt x="0" y="0"/>
                  </a:moveTo>
                  <a:lnTo>
                    <a:pt x="65719" y="0"/>
                  </a:lnTo>
                </a:path>
              </a:pathLst>
            </a:custGeom>
            <a:ln w="12686" cap="flat">
              <a:solidFill>
                <a:srgbClr val="231F20"/>
              </a:solidFill>
              <a:prstDash val="solid"/>
              <a:miter/>
            </a:ln>
          </p:spPr>
          <p:txBody>
            <a:bodyPr rtlCol="0" anchor="ctr"/>
            <a:lstStyle/>
            <a:p>
              <a:endParaRPr lang="en-US" dirty="0"/>
            </a:p>
          </p:txBody>
        </p:sp>
        <p:sp>
          <p:nvSpPr>
            <p:cNvPr id="184" name="Freeform 183">
              <a:extLst>
                <a:ext uri="{FF2B5EF4-FFF2-40B4-BE49-F238E27FC236}">
                  <a16:creationId xmlns:a16="http://schemas.microsoft.com/office/drawing/2014/main" id="{A8409F63-56E7-2131-D361-BB4EE3A533DF}"/>
                </a:ext>
              </a:extLst>
            </p:cNvPr>
            <p:cNvSpPr/>
            <p:nvPr/>
          </p:nvSpPr>
          <p:spPr>
            <a:xfrm>
              <a:off x="8236258" y="4780556"/>
              <a:ext cx="65719" cy="12687"/>
            </a:xfrm>
            <a:custGeom>
              <a:avLst/>
              <a:gdLst>
                <a:gd name="connsiteX0" fmla="*/ 0 w 65719"/>
                <a:gd name="connsiteY0" fmla="*/ 0 h 12687"/>
                <a:gd name="connsiteX1" fmla="*/ 65719 w 65719"/>
                <a:gd name="connsiteY1" fmla="*/ 0 h 12687"/>
              </a:gdLst>
              <a:ahLst/>
              <a:cxnLst>
                <a:cxn ang="0">
                  <a:pos x="connsiteX0" y="connsiteY0"/>
                </a:cxn>
                <a:cxn ang="0">
                  <a:pos x="connsiteX1" y="connsiteY1"/>
                </a:cxn>
              </a:cxnLst>
              <a:rect l="l" t="t" r="r" b="b"/>
              <a:pathLst>
                <a:path w="65719" h="12687">
                  <a:moveTo>
                    <a:pt x="0" y="0"/>
                  </a:moveTo>
                  <a:lnTo>
                    <a:pt x="65719" y="0"/>
                  </a:lnTo>
                </a:path>
              </a:pathLst>
            </a:custGeom>
            <a:ln w="12686" cap="flat">
              <a:solidFill>
                <a:srgbClr val="231F20"/>
              </a:solidFill>
              <a:prstDash val="solid"/>
              <a:miter/>
            </a:ln>
          </p:spPr>
          <p:txBody>
            <a:bodyPr rtlCol="0" anchor="ctr"/>
            <a:lstStyle/>
            <a:p>
              <a:endParaRPr lang="en-US" dirty="0"/>
            </a:p>
          </p:txBody>
        </p:sp>
        <p:sp>
          <p:nvSpPr>
            <p:cNvPr id="185" name="Freeform 184">
              <a:extLst>
                <a:ext uri="{FF2B5EF4-FFF2-40B4-BE49-F238E27FC236}">
                  <a16:creationId xmlns:a16="http://schemas.microsoft.com/office/drawing/2014/main" id="{E8DBEC37-7B47-644A-29E8-E0F044877551}"/>
                </a:ext>
              </a:extLst>
            </p:cNvPr>
            <p:cNvSpPr/>
            <p:nvPr/>
          </p:nvSpPr>
          <p:spPr>
            <a:xfrm>
              <a:off x="8236258" y="3748335"/>
              <a:ext cx="65719" cy="12687"/>
            </a:xfrm>
            <a:custGeom>
              <a:avLst/>
              <a:gdLst>
                <a:gd name="connsiteX0" fmla="*/ 0 w 65719"/>
                <a:gd name="connsiteY0" fmla="*/ 0 h 12687"/>
                <a:gd name="connsiteX1" fmla="*/ 65719 w 65719"/>
                <a:gd name="connsiteY1" fmla="*/ 0 h 12687"/>
              </a:gdLst>
              <a:ahLst/>
              <a:cxnLst>
                <a:cxn ang="0">
                  <a:pos x="connsiteX0" y="connsiteY0"/>
                </a:cxn>
                <a:cxn ang="0">
                  <a:pos x="connsiteX1" y="connsiteY1"/>
                </a:cxn>
              </a:cxnLst>
              <a:rect l="l" t="t" r="r" b="b"/>
              <a:pathLst>
                <a:path w="65719" h="12687">
                  <a:moveTo>
                    <a:pt x="0" y="0"/>
                  </a:moveTo>
                  <a:lnTo>
                    <a:pt x="65719" y="0"/>
                  </a:lnTo>
                </a:path>
              </a:pathLst>
            </a:custGeom>
            <a:ln w="12686" cap="flat">
              <a:solidFill>
                <a:srgbClr val="231F20"/>
              </a:solidFill>
              <a:prstDash val="solid"/>
              <a:miter/>
            </a:ln>
          </p:spPr>
          <p:txBody>
            <a:bodyPr rtlCol="0" anchor="ctr"/>
            <a:lstStyle/>
            <a:p>
              <a:endParaRPr lang="en-US" dirty="0"/>
            </a:p>
          </p:txBody>
        </p:sp>
        <p:sp>
          <p:nvSpPr>
            <p:cNvPr id="186" name="Freeform 185">
              <a:extLst>
                <a:ext uri="{FF2B5EF4-FFF2-40B4-BE49-F238E27FC236}">
                  <a16:creationId xmlns:a16="http://schemas.microsoft.com/office/drawing/2014/main" id="{B683D93C-3B79-6E87-BD25-EB71EBC35263}"/>
                </a:ext>
              </a:extLst>
            </p:cNvPr>
            <p:cNvSpPr/>
            <p:nvPr/>
          </p:nvSpPr>
          <p:spPr>
            <a:xfrm>
              <a:off x="8236258" y="3236285"/>
              <a:ext cx="65719" cy="12687"/>
            </a:xfrm>
            <a:custGeom>
              <a:avLst/>
              <a:gdLst>
                <a:gd name="connsiteX0" fmla="*/ 0 w 65719"/>
                <a:gd name="connsiteY0" fmla="*/ 0 h 12687"/>
                <a:gd name="connsiteX1" fmla="*/ 65719 w 65719"/>
                <a:gd name="connsiteY1" fmla="*/ 0 h 12687"/>
              </a:gdLst>
              <a:ahLst/>
              <a:cxnLst>
                <a:cxn ang="0">
                  <a:pos x="connsiteX0" y="connsiteY0"/>
                </a:cxn>
                <a:cxn ang="0">
                  <a:pos x="connsiteX1" y="connsiteY1"/>
                </a:cxn>
              </a:cxnLst>
              <a:rect l="l" t="t" r="r" b="b"/>
              <a:pathLst>
                <a:path w="65719" h="12687">
                  <a:moveTo>
                    <a:pt x="0" y="0"/>
                  </a:moveTo>
                  <a:lnTo>
                    <a:pt x="65719" y="0"/>
                  </a:lnTo>
                </a:path>
              </a:pathLst>
            </a:custGeom>
            <a:ln w="12686" cap="flat">
              <a:solidFill>
                <a:srgbClr val="231F20"/>
              </a:solidFill>
              <a:prstDash val="solid"/>
              <a:miter/>
            </a:ln>
          </p:spPr>
          <p:txBody>
            <a:bodyPr rtlCol="0" anchor="ctr"/>
            <a:lstStyle/>
            <a:p>
              <a:endParaRPr lang="en-US" dirty="0"/>
            </a:p>
          </p:txBody>
        </p:sp>
        <p:sp>
          <p:nvSpPr>
            <p:cNvPr id="187" name="Freeform 186">
              <a:extLst>
                <a:ext uri="{FF2B5EF4-FFF2-40B4-BE49-F238E27FC236}">
                  <a16:creationId xmlns:a16="http://schemas.microsoft.com/office/drawing/2014/main" id="{D0F86F2E-14F2-22E4-B456-72EC858D1996}"/>
                </a:ext>
              </a:extLst>
            </p:cNvPr>
            <p:cNvSpPr/>
            <p:nvPr/>
          </p:nvSpPr>
          <p:spPr>
            <a:xfrm>
              <a:off x="8301977" y="5292480"/>
              <a:ext cx="12687" cy="65719"/>
            </a:xfrm>
            <a:custGeom>
              <a:avLst/>
              <a:gdLst>
                <a:gd name="connsiteX0" fmla="*/ 0 w 12687"/>
                <a:gd name="connsiteY0" fmla="*/ 65719 h 65719"/>
                <a:gd name="connsiteX1" fmla="*/ 0 w 12687"/>
                <a:gd name="connsiteY1" fmla="*/ 0 h 65719"/>
              </a:gdLst>
              <a:ahLst/>
              <a:cxnLst>
                <a:cxn ang="0">
                  <a:pos x="connsiteX0" y="connsiteY0"/>
                </a:cxn>
                <a:cxn ang="0">
                  <a:pos x="connsiteX1" y="connsiteY1"/>
                </a:cxn>
              </a:cxnLst>
              <a:rect l="l" t="t" r="r" b="b"/>
              <a:pathLst>
                <a:path w="12687" h="65719">
                  <a:moveTo>
                    <a:pt x="0" y="65719"/>
                  </a:moveTo>
                  <a:lnTo>
                    <a:pt x="0" y="0"/>
                  </a:lnTo>
                </a:path>
              </a:pathLst>
            </a:custGeom>
            <a:ln w="12686" cap="flat">
              <a:solidFill>
                <a:srgbClr val="231F20"/>
              </a:solidFill>
              <a:prstDash val="solid"/>
              <a:miter/>
            </a:ln>
          </p:spPr>
          <p:txBody>
            <a:bodyPr rtlCol="0" anchor="ctr"/>
            <a:lstStyle/>
            <a:p>
              <a:endParaRPr lang="en-US" dirty="0"/>
            </a:p>
          </p:txBody>
        </p:sp>
        <p:sp>
          <p:nvSpPr>
            <p:cNvPr id="188" name="Freeform 187">
              <a:extLst>
                <a:ext uri="{FF2B5EF4-FFF2-40B4-BE49-F238E27FC236}">
                  <a16:creationId xmlns:a16="http://schemas.microsoft.com/office/drawing/2014/main" id="{D51F6DBF-4A50-E1DE-C587-E99F8EB357A7}"/>
                </a:ext>
              </a:extLst>
            </p:cNvPr>
            <p:cNvSpPr/>
            <p:nvPr/>
          </p:nvSpPr>
          <p:spPr>
            <a:xfrm>
              <a:off x="8905374" y="5292480"/>
              <a:ext cx="12687" cy="65719"/>
            </a:xfrm>
            <a:custGeom>
              <a:avLst/>
              <a:gdLst>
                <a:gd name="connsiteX0" fmla="*/ 0 w 12687"/>
                <a:gd name="connsiteY0" fmla="*/ 65719 h 65719"/>
                <a:gd name="connsiteX1" fmla="*/ 0 w 12687"/>
                <a:gd name="connsiteY1" fmla="*/ 0 h 65719"/>
              </a:gdLst>
              <a:ahLst/>
              <a:cxnLst>
                <a:cxn ang="0">
                  <a:pos x="connsiteX0" y="connsiteY0"/>
                </a:cxn>
                <a:cxn ang="0">
                  <a:pos x="connsiteX1" y="connsiteY1"/>
                </a:cxn>
              </a:cxnLst>
              <a:rect l="l" t="t" r="r" b="b"/>
              <a:pathLst>
                <a:path w="12687" h="65719">
                  <a:moveTo>
                    <a:pt x="0" y="65719"/>
                  </a:moveTo>
                  <a:lnTo>
                    <a:pt x="0" y="0"/>
                  </a:lnTo>
                </a:path>
              </a:pathLst>
            </a:custGeom>
            <a:ln w="12686" cap="flat">
              <a:solidFill>
                <a:srgbClr val="231F20"/>
              </a:solidFill>
              <a:prstDash val="solid"/>
              <a:miter/>
            </a:ln>
          </p:spPr>
          <p:txBody>
            <a:bodyPr rtlCol="0" anchor="ctr"/>
            <a:lstStyle/>
            <a:p>
              <a:endParaRPr lang="en-US" dirty="0"/>
            </a:p>
          </p:txBody>
        </p:sp>
        <p:sp>
          <p:nvSpPr>
            <p:cNvPr id="189" name="Freeform 188">
              <a:extLst>
                <a:ext uri="{FF2B5EF4-FFF2-40B4-BE49-F238E27FC236}">
                  <a16:creationId xmlns:a16="http://schemas.microsoft.com/office/drawing/2014/main" id="{E58FB13F-098D-1568-08F1-61323151F94F}"/>
                </a:ext>
              </a:extLst>
            </p:cNvPr>
            <p:cNvSpPr/>
            <p:nvPr/>
          </p:nvSpPr>
          <p:spPr>
            <a:xfrm>
              <a:off x="9516384" y="5292480"/>
              <a:ext cx="12687" cy="65719"/>
            </a:xfrm>
            <a:custGeom>
              <a:avLst/>
              <a:gdLst>
                <a:gd name="connsiteX0" fmla="*/ 0 w 12687"/>
                <a:gd name="connsiteY0" fmla="*/ 65719 h 65719"/>
                <a:gd name="connsiteX1" fmla="*/ 0 w 12687"/>
                <a:gd name="connsiteY1" fmla="*/ 0 h 65719"/>
              </a:gdLst>
              <a:ahLst/>
              <a:cxnLst>
                <a:cxn ang="0">
                  <a:pos x="connsiteX0" y="connsiteY0"/>
                </a:cxn>
                <a:cxn ang="0">
                  <a:pos x="connsiteX1" y="connsiteY1"/>
                </a:cxn>
              </a:cxnLst>
              <a:rect l="l" t="t" r="r" b="b"/>
              <a:pathLst>
                <a:path w="12687" h="65719">
                  <a:moveTo>
                    <a:pt x="0" y="65719"/>
                  </a:moveTo>
                  <a:lnTo>
                    <a:pt x="0" y="0"/>
                  </a:lnTo>
                </a:path>
              </a:pathLst>
            </a:custGeom>
            <a:ln w="12686" cap="flat">
              <a:solidFill>
                <a:srgbClr val="231F20"/>
              </a:solidFill>
              <a:prstDash val="solid"/>
              <a:miter/>
            </a:ln>
          </p:spPr>
          <p:txBody>
            <a:bodyPr rtlCol="0" anchor="ctr"/>
            <a:lstStyle/>
            <a:p>
              <a:endParaRPr lang="en-US" dirty="0"/>
            </a:p>
          </p:txBody>
        </p:sp>
        <p:sp>
          <p:nvSpPr>
            <p:cNvPr id="190" name="Freeform 189">
              <a:extLst>
                <a:ext uri="{FF2B5EF4-FFF2-40B4-BE49-F238E27FC236}">
                  <a16:creationId xmlns:a16="http://schemas.microsoft.com/office/drawing/2014/main" id="{B0349C2B-1538-FDA5-AF45-5F1054E2FB05}"/>
                </a:ext>
              </a:extLst>
            </p:cNvPr>
            <p:cNvSpPr/>
            <p:nvPr/>
          </p:nvSpPr>
          <p:spPr>
            <a:xfrm>
              <a:off x="9814658" y="5292480"/>
              <a:ext cx="12687" cy="65719"/>
            </a:xfrm>
            <a:custGeom>
              <a:avLst/>
              <a:gdLst>
                <a:gd name="connsiteX0" fmla="*/ 0 w 12687"/>
                <a:gd name="connsiteY0" fmla="*/ 65719 h 65719"/>
                <a:gd name="connsiteX1" fmla="*/ 0 w 12687"/>
                <a:gd name="connsiteY1" fmla="*/ 0 h 65719"/>
              </a:gdLst>
              <a:ahLst/>
              <a:cxnLst>
                <a:cxn ang="0">
                  <a:pos x="connsiteX0" y="connsiteY0"/>
                </a:cxn>
                <a:cxn ang="0">
                  <a:pos x="connsiteX1" y="connsiteY1"/>
                </a:cxn>
              </a:cxnLst>
              <a:rect l="l" t="t" r="r" b="b"/>
              <a:pathLst>
                <a:path w="12687" h="65719">
                  <a:moveTo>
                    <a:pt x="0" y="65719"/>
                  </a:moveTo>
                  <a:lnTo>
                    <a:pt x="0" y="0"/>
                  </a:lnTo>
                </a:path>
              </a:pathLst>
            </a:custGeom>
            <a:ln w="12686" cap="flat">
              <a:solidFill>
                <a:srgbClr val="231F20"/>
              </a:solidFill>
              <a:prstDash val="solid"/>
              <a:miter/>
            </a:ln>
          </p:spPr>
          <p:txBody>
            <a:bodyPr rtlCol="0" anchor="ctr"/>
            <a:lstStyle/>
            <a:p>
              <a:endParaRPr lang="en-US" dirty="0"/>
            </a:p>
          </p:txBody>
        </p:sp>
        <p:sp>
          <p:nvSpPr>
            <p:cNvPr id="191" name="Freeform 190">
              <a:extLst>
                <a:ext uri="{FF2B5EF4-FFF2-40B4-BE49-F238E27FC236}">
                  <a16:creationId xmlns:a16="http://schemas.microsoft.com/office/drawing/2014/main" id="{87E44ADB-7E0E-AC61-01FA-F629984CF0DA}"/>
                </a:ext>
              </a:extLst>
            </p:cNvPr>
            <p:cNvSpPr/>
            <p:nvPr/>
          </p:nvSpPr>
          <p:spPr>
            <a:xfrm>
              <a:off x="10729143" y="5292480"/>
              <a:ext cx="12687" cy="65719"/>
            </a:xfrm>
            <a:custGeom>
              <a:avLst/>
              <a:gdLst>
                <a:gd name="connsiteX0" fmla="*/ 0 w 12687"/>
                <a:gd name="connsiteY0" fmla="*/ 65719 h 65719"/>
                <a:gd name="connsiteX1" fmla="*/ 0 w 12687"/>
                <a:gd name="connsiteY1" fmla="*/ 0 h 65719"/>
              </a:gdLst>
              <a:ahLst/>
              <a:cxnLst>
                <a:cxn ang="0">
                  <a:pos x="connsiteX0" y="connsiteY0"/>
                </a:cxn>
                <a:cxn ang="0">
                  <a:pos x="connsiteX1" y="connsiteY1"/>
                </a:cxn>
              </a:cxnLst>
              <a:rect l="l" t="t" r="r" b="b"/>
              <a:pathLst>
                <a:path w="12687" h="65719">
                  <a:moveTo>
                    <a:pt x="0" y="65719"/>
                  </a:moveTo>
                  <a:lnTo>
                    <a:pt x="0" y="0"/>
                  </a:lnTo>
                </a:path>
              </a:pathLst>
            </a:custGeom>
            <a:ln w="12686" cap="flat">
              <a:solidFill>
                <a:srgbClr val="231F20"/>
              </a:solidFill>
              <a:prstDash val="solid"/>
              <a:miter/>
            </a:ln>
          </p:spPr>
          <p:txBody>
            <a:bodyPr rtlCol="0" anchor="ctr"/>
            <a:lstStyle/>
            <a:p>
              <a:endParaRPr lang="en-US" dirty="0"/>
            </a:p>
          </p:txBody>
        </p:sp>
        <p:sp>
          <p:nvSpPr>
            <p:cNvPr id="192" name="Freeform 191">
              <a:extLst>
                <a:ext uri="{FF2B5EF4-FFF2-40B4-BE49-F238E27FC236}">
                  <a16:creationId xmlns:a16="http://schemas.microsoft.com/office/drawing/2014/main" id="{9103BCC7-A1F3-76B0-8432-4D5D77FE70FB}"/>
                </a:ext>
              </a:extLst>
            </p:cNvPr>
            <p:cNvSpPr/>
            <p:nvPr/>
          </p:nvSpPr>
          <p:spPr>
            <a:xfrm>
              <a:off x="11639695" y="5292480"/>
              <a:ext cx="12687" cy="65719"/>
            </a:xfrm>
            <a:custGeom>
              <a:avLst/>
              <a:gdLst>
                <a:gd name="connsiteX0" fmla="*/ 0 w 12687"/>
                <a:gd name="connsiteY0" fmla="*/ 65719 h 65719"/>
                <a:gd name="connsiteX1" fmla="*/ 0 w 12687"/>
                <a:gd name="connsiteY1" fmla="*/ 0 h 65719"/>
              </a:gdLst>
              <a:ahLst/>
              <a:cxnLst>
                <a:cxn ang="0">
                  <a:pos x="connsiteX0" y="connsiteY0"/>
                </a:cxn>
                <a:cxn ang="0">
                  <a:pos x="connsiteX1" y="connsiteY1"/>
                </a:cxn>
              </a:cxnLst>
              <a:rect l="l" t="t" r="r" b="b"/>
              <a:pathLst>
                <a:path w="12687" h="65719">
                  <a:moveTo>
                    <a:pt x="0" y="65719"/>
                  </a:moveTo>
                  <a:lnTo>
                    <a:pt x="0" y="0"/>
                  </a:lnTo>
                </a:path>
              </a:pathLst>
            </a:custGeom>
            <a:ln w="12686" cap="flat">
              <a:solidFill>
                <a:srgbClr val="231F20"/>
              </a:solidFill>
              <a:prstDash val="solid"/>
              <a:miter/>
            </a:ln>
          </p:spPr>
          <p:txBody>
            <a:bodyPr rtlCol="0" anchor="ctr"/>
            <a:lstStyle/>
            <a:p>
              <a:endParaRPr lang="en-US" dirty="0"/>
            </a:p>
          </p:txBody>
        </p:sp>
        <p:sp>
          <p:nvSpPr>
            <p:cNvPr id="193" name="Freeform 192">
              <a:extLst>
                <a:ext uri="{FF2B5EF4-FFF2-40B4-BE49-F238E27FC236}">
                  <a16:creationId xmlns:a16="http://schemas.microsoft.com/office/drawing/2014/main" id="{C8263D76-E179-06E6-5678-E96A58470FE3}"/>
                </a:ext>
              </a:extLst>
            </p:cNvPr>
            <p:cNvSpPr/>
            <p:nvPr/>
          </p:nvSpPr>
          <p:spPr>
            <a:xfrm>
              <a:off x="11336600" y="5292480"/>
              <a:ext cx="12687" cy="65719"/>
            </a:xfrm>
            <a:custGeom>
              <a:avLst/>
              <a:gdLst>
                <a:gd name="connsiteX0" fmla="*/ 0 w 12687"/>
                <a:gd name="connsiteY0" fmla="*/ 65719 h 65719"/>
                <a:gd name="connsiteX1" fmla="*/ 0 w 12687"/>
                <a:gd name="connsiteY1" fmla="*/ 0 h 65719"/>
              </a:gdLst>
              <a:ahLst/>
              <a:cxnLst>
                <a:cxn ang="0">
                  <a:pos x="connsiteX0" y="connsiteY0"/>
                </a:cxn>
                <a:cxn ang="0">
                  <a:pos x="connsiteX1" y="connsiteY1"/>
                </a:cxn>
              </a:cxnLst>
              <a:rect l="l" t="t" r="r" b="b"/>
              <a:pathLst>
                <a:path w="12687" h="65719">
                  <a:moveTo>
                    <a:pt x="0" y="65719"/>
                  </a:moveTo>
                  <a:lnTo>
                    <a:pt x="0" y="0"/>
                  </a:lnTo>
                </a:path>
              </a:pathLst>
            </a:custGeom>
            <a:ln w="12686" cap="flat">
              <a:solidFill>
                <a:srgbClr val="231F20"/>
              </a:solidFill>
              <a:prstDash val="solid"/>
              <a:miter/>
            </a:ln>
          </p:spPr>
          <p:txBody>
            <a:bodyPr rtlCol="0" anchor="ctr"/>
            <a:lstStyle/>
            <a:p>
              <a:endParaRPr lang="en-US" dirty="0"/>
            </a:p>
          </p:txBody>
        </p:sp>
        <p:sp>
          <p:nvSpPr>
            <p:cNvPr id="194" name="Freeform 193">
              <a:extLst>
                <a:ext uri="{FF2B5EF4-FFF2-40B4-BE49-F238E27FC236}">
                  <a16:creationId xmlns:a16="http://schemas.microsoft.com/office/drawing/2014/main" id="{E45E4065-2287-A1F7-FE08-744BF9C6F89F}"/>
                </a:ext>
              </a:extLst>
            </p:cNvPr>
            <p:cNvSpPr/>
            <p:nvPr/>
          </p:nvSpPr>
          <p:spPr>
            <a:xfrm>
              <a:off x="8605452" y="5292480"/>
              <a:ext cx="12687" cy="65719"/>
            </a:xfrm>
            <a:custGeom>
              <a:avLst/>
              <a:gdLst>
                <a:gd name="connsiteX0" fmla="*/ 0 w 12687"/>
                <a:gd name="connsiteY0" fmla="*/ 65719 h 65719"/>
                <a:gd name="connsiteX1" fmla="*/ 0 w 12687"/>
                <a:gd name="connsiteY1" fmla="*/ 0 h 65719"/>
              </a:gdLst>
              <a:ahLst/>
              <a:cxnLst>
                <a:cxn ang="0">
                  <a:pos x="connsiteX0" y="connsiteY0"/>
                </a:cxn>
                <a:cxn ang="0">
                  <a:pos x="connsiteX1" y="connsiteY1"/>
                </a:cxn>
              </a:cxnLst>
              <a:rect l="l" t="t" r="r" b="b"/>
              <a:pathLst>
                <a:path w="12687" h="65719">
                  <a:moveTo>
                    <a:pt x="0" y="65719"/>
                  </a:moveTo>
                  <a:lnTo>
                    <a:pt x="0" y="0"/>
                  </a:lnTo>
                </a:path>
              </a:pathLst>
            </a:custGeom>
            <a:ln w="12686" cap="flat">
              <a:solidFill>
                <a:srgbClr val="231F20"/>
              </a:solidFill>
              <a:prstDash val="solid"/>
              <a:miter/>
            </a:ln>
          </p:spPr>
          <p:txBody>
            <a:bodyPr rtlCol="0" anchor="ctr"/>
            <a:lstStyle/>
            <a:p>
              <a:endParaRPr lang="en-US" dirty="0"/>
            </a:p>
          </p:txBody>
        </p:sp>
        <p:sp>
          <p:nvSpPr>
            <p:cNvPr id="195" name="Freeform 194">
              <a:extLst>
                <a:ext uri="{FF2B5EF4-FFF2-40B4-BE49-F238E27FC236}">
                  <a16:creationId xmlns:a16="http://schemas.microsoft.com/office/drawing/2014/main" id="{3B2C6569-6024-19A7-B38C-BFD1110CAC76}"/>
                </a:ext>
              </a:extLst>
            </p:cNvPr>
            <p:cNvSpPr/>
            <p:nvPr/>
          </p:nvSpPr>
          <p:spPr>
            <a:xfrm>
              <a:off x="9206819" y="5292480"/>
              <a:ext cx="12687" cy="65719"/>
            </a:xfrm>
            <a:custGeom>
              <a:avLst/>
              <a:gdLst>
                <a:gd name="connsiteX0" fmla="*/ 0 w 12687"/>
                <a:gd name="connsiteY0" fmla="*/ 65719 h 65719"/>
                <a:gd name="connsiteX1" fmla="*/ 0 w 12687"/>
                <a:gd name="connsiteY1" fmla="*/ 0 h 65719"/>
              </a:gdLst>
              <a:ahLst/>
              <a:cxnLst>
                <a:cxn ang="0">
                  <a:pos x="connsiteX0" y="connsiteY0"/>
                </a:cxn>
                <a:cxn ang="0">
                  <a:pos x="connsiteX1" y="connsiteY1"/>
                </a:cxn>
              </a:cxnLst>
              <a:rect l="l" t="t" r="r" b="b"/>
              <a:pathLst>
                <a:path w="12687" h="65719">
                  <a:moveTo>
                    <a:pt x="0" y="65719"/>
                  </a:moveTo>
                  <a:lnTo>
                    <a:pt x="0" y="0"/>
                  </a:lnTo>
                </a:path>
              </a:pathLst>
            </a:custGeom>
            <a:ln w="12686" cap="flat">
              <a:solidFill>
                <a:srgbClr val="231F20"/>
              </a:solidFill>
              <a:prstDash val="solid"/>
              <a:miter/>
            </a:ln>
          </p:spPr>
          <p:txBody>
            <a:bodyPr rtlCol="0" anchor="ctr"/>
            <a:lstStyle/>
            <a:p>
              <a:endParaRPr lang="en-US" dirty="0"/>
            </a:p>
          </p:txBody>
        </p:sp>
        <p:sp>
          <p:nvSpPr>
            <p:cNvPr id="196" name="Freeform 195">
              <a:extLst>
                <a:ext uri="{FF2B5EF4-FFF2-40B4-BE49-F238E27FC236}">
                  <a16:creationId xmlns:a16="http://schemas.microsoft.com/office/drawing/2014/main" id="{F547C82B-A83F-8CE3-A1CF-AAFCDDC116D5}"/>
                </a:ext>
              </a:extLst>
            </p:cNvPr>
            <p:cNvSpPr/>
            <p:nvPr/>
          </p:nvSpPr>
          <p:spPr>
            <a:xfrm>
              <a:off x="10425668" y="5292480"/>
              <a:ext cx="12687" cy="65719"/>
            </a:xfrm>
            <a:custGeom>
              <a:avLst/>
              <a:gdLst>
                <a:gd name="connsiteX0" fmla="*/ 0 w 12687"/>
                <a:gd name="connsiteY0" fmla="*/ 65719 h 65719"/>
                <a:gd name="connsiteX1" fmla="*/ 0 w 12687"/>
                <a:gd name="connsiteY1" fmla="*/ 0 h 65719"/>
              </a:gdLst>
              <a:ahLst/>
              <a:cxnLst>
                <a:cxn ang="0">
                  <a:pos x="connsiteX0" y="connsiteY0"/>
                </a:cxn>
                <a:cxn ang="0">
                  <a:pos x="connsiteX1" y="connsiteY1"/>
                </a:cxn>
              </a:cxnLst>
              <a:rect l="l" t="t" r="r" b="b"/>
              <a:pathLst>
                <a:path w="12687" h="65719">
                  <a:moveTo>
                    <a:pt x="0" y="65719"/>
                  </a:moveTo>
                  <a:lnTo>
                    <a:pt x="0" y="0"/>
                  </a:lnTo>
                </a:path>
              </a:pathLst>
            </a:custGeom>
            <a:ln w="12686" cap="flat">
              <a:solidFill>
                <a:srgbClr val="231F20"/>
              </a:solidFill>
              <a:prstDash val="solid"/>
              <a:miter/>
            </a:ln>
          </p:spPr>
          <p:txBody>
            <a:bodyPr rtlCol="0" anchor="ctr"/>
            <a:lstStyle/>
            <a:p>
              <a:endParaRPr lang="en-US" dirty="0"/>
            </a:p>
          </p:txBody>
        </p:sp>
        <p:sp>
          <p:nvSpPr>
            <p:cNvPr id="197" name="Freeform 196">
              <a:extLst>
                <a:ext uri="{FF2B5EF4-FFF2-40B4-BE49-F238E27FC236}">
                  <a16:creationId xmlns:a16="http://schemas.microsoft.com/office/drawing/2014/main" id="{3AAC19B4-9B8D-1B06-D010-5ADA338CEA96}"/>
                </a:ext>
              </a:extLst>
            </p:cNvPr>
            <p:cNvSpPr/>
            <p:nvPr/>
          </p:nvSpPr>
          <p:spPr>
            <a:xfrm>
              <a:off x="10124222" y="5292480"/>
              <a:ext cx="12687" cy="65719"/>
            </a:xfrm>
            <a:custGeom>
              <a:avLst/>
              <a:gdLst>
                <a:gd name="connsiteX0" fmla="*/ 0 w 12687"/>
                <a:gd name="connsiteY0" fmla="*/ 65719 h 65719"/>
                <a:gd name="connsiteX1" fmla="*/ 0 w 12687"/>
                <a:gd name="connsiteY1" fmla="*/ 0 h 65719"/>
              </a:gdLst>
              <a:ahLst/>
              <a:cxnLst>
                <a:cxn ang="0">
                  <a:pos x="connsiteX0" y="connsiteY0"/>
                </a:cxn>
                <a:cxn ang="0">
                  <a:pos x="connsiteX1" y="connsiteY1"/>
                </a:cxn>
              </a:cxnLst>
              <a:rect l="l" t="t" r="r" b="b"/>
              <a:pathLst>
                <a:path w="12687" h="65719">
                  <a:moveTo>
                    <a:pt x="0" y="65719"/>
                  </a:moveTo>
                  <a:lnTo>
                    <a:pt x="0" y="0"/>
                  </a:lnTo>
                </a:path>
              </a:pathLst>
            </a:custGeom>
            <a:ln w="12686" cap="flat">
              <a:solidFill>
                <a:srgbClr val="231F20"/>
              </a:solidFill>
              <a:prstDash val="solid"/>
              <a:miter/>
            </a:ln>
          </p:spPr>
          <p:txBody>
            <a:bodyPr rtlCol="0" anchor="ctr"/>
            <a:lstStyle/>
            <a:p>
              <a:endParaRPr lang="en-US" dirty="0"/>
            </a:p>
          </p:txBody>
        </p:sp>
        <p:sp>
          <p:nvSpPr>
            <p:cNvPr id="198" name="Freeform 197">
              <a:extLst>
                <a:ext uri="{FF2B5EF4-FFF2-40B4-BE49-F238E27FC236}">
                  <a16:creationId xmlns:a16="http://schemas.microsoft.com/office/drawing/2014/main" id="{638A3C92-D652-6CCA-C4B3-972942B23690}"/>
                </a:ext>
              </a:extLst>
            </p:cNvPr>
            <p:cNvSpPr/>
            <p:nvPr/>
          </p:nvSpPr>
          <p:spPr>
            <a:xfrm>
              <a:off x="10124222" y="5226761"/>
              <a:ext cx="12687" cy="65719"/>
            </a:xfrm>
            <a:custGeom>
              <a:avLst/>
              <a:gdLst>
                <a:gd name="connsiteX0" fmla="*/ 0 w 12687"/>
                <a:gd name="connsiteY0" fmla="*/ 65719 h 65719"/>
                <a:gd name="connsiteX1" fmla="*/ 0 w 12687"/>
                <a:gd name="connsiteY1" fmla="*/ 0 h 65719"/>
              </a:gdLst>
              <a:ahLst/>
              <a:cxnLst>
                <a:cxn ang="0">
                  <a:pos x="connsiteX0" y="connsiteY0"/>
                </a:cxn>
                <a:cxn ang="0">
                  <a:pos x="connsiteX1" y="connsiteY1"/>
                </a:cxn>
              </a:cxnLst>
              <a:rect l="l" t="t" r="r" b="b"/>
              <a:pathLst>
                <a:path w="12687" h="65719">
                  <a:moveTo>
                    <a:pt x="0" y="65719"/>
                  </a:moveTo>
                  <a:lnTo>
                    <a:pt x="0" y="0"/>
                  </a:lnTo>
                </a:path>
              </a:pathLst>
            </a:custGeom>
            <a:ln w="12686" cap="flat">
              <a:solidFill>
                <a:srgbClr val="231F20"/>
              </a:solidFill>
              <a:prstDash val="solid"/>
              <a:miter/>
            </a:ln>
          </p:spPr>
          <p:txBody>
            <a:bodyPr rtlCol="0" anchor="ctr"/>
            <a:lstStyle/>
            <a:p>
              <a:endParaRPr lang="en-US" dirty="0"/>
            </a:p>
          </p:txBody>
        </p:sp>
        <p:sp>
          <p:nvSpPr>
            <p:cNvPr id="199" name="Freeform 198">
              <a:extLst>
                <a:ext uri="{FF2B5EF4-FFF2-40B4-BE49-F238E27FC236}">
                  <a16:creationId xmlns:a16="http://schemas.microsoft.com/office/drawing/2014/main" id="{524EA27D-4A9C-ED04-473D-7853216939A6}"/>
                </a:ext>
              </a:extLst>
            </p:cNvPr>
            <p:cNvSpPr/>
            <p:nvPr/>
          </p:nvSpPr>
          <p:spPr>
            <a:xfrm>
              <a:off x="11032618" y="5292480"/>
              <a:ext cx="12687" cy="65719"/>
            </a:xfrm>
            <a:custGeom>
              <a:avLst/>
              <a:gdLst>
                <a:gd name="connsiteX0" fmla="*/ 0 w 12687"/>
                <a:gd name="connsiteY0" fmla="*/ 65719 h 65719"/>
                <a:gd name="connsiteX1" fmla="*/ 0 w 12687"/>
                <a:gd name="connsiteY1" fmla="*/ 0 h 65719"/>
              </a:gdLst>
              <a:ahLst/>
              <a:cxnLst>
                <a:cxn ang="0">
                  <a:pos x="connsiteX0" y="connsiteY0"/>
                </a:cxn>
                <a:cxn ang="0">
                  <a:pos x="connsiteX1" y="connsiteY1"/>
                </a:cxn>
              </a:cxnLst>
              <a:rect l="l" t="t" r="r" b="b"/>
              <a:pathLst>
                <a:path w="12687" h="65719">
                  <a:moveTo>
                    <a:pt x="0" y="65719"/>
                  </a:moveTo>
                  <a:lnTo>
                    <a:pt x="0" y="0"/>
                  </a:lnTo>
                </a:path>
              </a:pathLst>
            </a:custGeom>
            <a:ln w="12686" cap="flat">
              <a:solidFill>
                <a:srgbClr val="231F20"/>
              </a:solidFill>
              <a:prstDash val="solid"/>
              <a:miter/>
            </a:ln>
          </p:spPr>
          <p:txBody>
            <a:bodyPr rtlCol="0" anchor="ctr"/>
            <a:lstStyle/>
            <a:p>
              <a:endParaRPr lang="en-US" dirty="0"/>
            </a:p>
          </p:txBody>
        </p:sp>
        <p:sp>
          <p:nvSpPr>
            <p:cNvPr id="200" name="Freeform 199">
              <a:extLst>
                <a:ext uri="{FF2B5EF4-FFF2-40B4-BE49-F238E27FC236}">
                  <a16:creationId xmlns:a16="http://schemas.microsoft.com/office/drawing/2014/main" id="{A15D32C3-19F0-6ECA-CF6B-DE36A26C8150}"/>
                </a:ext>
              </a:extLst>
            </p:cNvPr>
            <p:cNvSpPr/>
            <p:nvPr/>
          </p:nvSpPr>
          <p:spPr>
            <a:xfrm>
              <a:off x="11944311" y="5292480"/>
              <a:ext cx="12687" cy="65719"/>
            </a:xfrm>
            <a:custGeom>
              <a:avLst/>
              <a:gdLst>
                <a:gd name="connsiteX0" fmla="*/ 0 w 12687"/>
                <a:gd name="connsiteY0" fmla="*/ 65719 h 65719"/>
                <a:gd name="connsiteX1" fmla="*/ 0 w 12687"/>
                <a:gd name="connsiteY1" fmla="*/ 0 h 65719"/>
              </a:gdLst>
              <a:ahLst/>
              <a:cxnLst>
                <a:cxn ang="0">
                  <a:pos x="connsiteX0" y="connsiteY0"/>
                </a:cxn>
                <a:cxn ang="0">
                  <a:pos x="connsiteX1" y="connsiteY1"/>
                </a:cxn>
              </a:cxnLst>
              <a:rect l="l" t="t" r="r" b="b"/>
              <a:pathLst>
                <a:path w="12687" h="65719">
                  <a:moveTo>
                    <a:pt x="0" y="65719"/>
                  </a:moveTo>
                  <a:lnTo>
                    <a:pt x="0" y="0"/>
                  </a:lnTo>
                </a:path>
              </a:pathLst>
            </a:custGeom>
            <a:ln w="12686" cap="flat">
              <a:solidFill>
                <a:srgbClr val="231F20"/>
              </a:solidFill>
              <a:prstDash val="solid"/>
              <a:miter/>
            </a:ln>
          </p:spPr>
          <p:txBody>
            <a:bodyPr rtlCol="0" anchor="ctr"/>
            <a:lstStyle/>
            <a:p>
              <a:endParaRPr lang="en-US" dirty="0"/>
            </a:p>
          </p:txBody>
        </p:sp>
      </p:grpSp>
      <p:grpSp>
        <p:nvGrpSpPr>
          <p:cNvPr id="201" name="Graphic 103">
            <a:extLst>
              <a:ext uri="{FF2B5EF4-FFF2-40B4-BE49-F238E27FC236}">
                <a16:creationId xmlns:a16="http://schemas.microsoft.com/office/drawing/2014/main" id="{87C89926-6679-44BF-9ECD-53663DF33131}"/>
              </a:ext>
            </a:extLst>
          </p:cNvPr>
          <p:cNvGrpSpPr/>
          <p:nvPr/>
        </p:nvGrpSpPr>
        <p:grpSpPr>
          <a:xfrm>
            <a:off x="4306053" y="2561665"/>
            <a:ext cx="7643079" cy="1510143"/>
            <a:chOff x="4306053" y="2708882"/>
            <a:chExt cx="7643079" cy="1510143"/>
          </a:xfrm>
          <a:solidFill>
            <a:srgbClr val="F4DDD8"/>
          </a:solidFill>
        </p:grpSpPr>
        <p:sp>
          <p:nvSpPr>
            <p:cNvPr id="202" name="Freeform 201">
              <a:extLst>
                <a:ext uri="{FF2B5EF4-FFF2-40B4-BE49-F238E27FC236}">
                  <a16:creationId xmlns:a16="http://schemas.microsoft.com/office/drawing/2014/main" id="{DA8966E8-98B9-5EA8-B728-C3316ACE19E5}"/>
                </a:ext>
              </a:extLst>
            </p:cNvPr>
            <p:cNvSpPr/>
            <p:nvPr/>
          </p:nvSpPr>
          <p:spPr>
            <a:xfrm>
              <a:off x="4306053" y="2728421"/>
              <a:ext cx="3206025" cy="1443663"/>
            </a:xfrm>
            <a:custGeom>
              <a:avLst/>
              <a:gdLst>
                <a:gd name="connsiteX0" fmla="*/ 3206026 w 3206025"/>
                <a:gd name="connsiteY0" fmla="*/ 1443663 h 1443663"/>
                <a:gd name="connsiteX1" fmla="*/ 3206026 w 3206025"/>
                <a:gd name="connsiteY1" fmla="*/ 636511 h 1443663"/>
                <a:gd name="connsiteX2" fmla="*/ 2553783 w 3206025"/>
                <a:gd name="connsiteY2" fmla="*/ 636511 h 1443663"/>
                <a:gd name="connsiteX3" fmla="*/ 2553783 w 3206025"/>
                <a:gd name="connsiteY3" fmla="*/ 570031 h 1443663"/>
                <a:gd name="connsiteX4" fmla="*/ 2120646 w 3206025"/>
                <a:gd name="connsiteY4" fmla="*/ 570031 h 1443663"/>
                <a:gd name="connsiteX5" fmla="*/ 2120646 w 3206025"/>
                <a:gd name="connsiteY5" fmla="*/ 508498 h 1443663"/>
                <a:gd name="connsiteX6" fmla="*/ 2098571 w 3206025"/>
                <a:gd name="connsiteY6" fmla="*/ 508498 h 1443663"/>
                <a:gd name="connsiteX7" fmla="*/ 2098571 w 3206025"/>
                <a:gd name="connsiteY7" fmla="*/ 385434 h 1443663"/>
                <a:gd name="connsiteX8" fmla="*/ 1817932 w 3206025"/>
                <a:gd name="connsiteY8" fmla="*/ 385434 h 1443663"/>
                <a:gd name="connsiteX9" fmla="*/ 1817932 w 3206025"/>
                <a:gd name="connsiteY9" fmla="*/ 341156 h 1443663"/>
                <a:gd name="connsiteX10" fmla="*/ 1680150 w 3206025"/>
                <a:gd name="connsiteY10" fmla="*/ 341156 h 1443663"/>
                <a:gd name="connsiteX11" fmla="*/ 1680150 w 3206025"/>
                <a:gd name="connsiteY11" fmla="*/ 289519 h 1443663"/>
                <a:gd name="connsiteX12" fmla="*/ 1296747 w 3206025"/>
                <a:gd name="connsiteY12" fmla="*/ 289519 h 1443663"/>
                <a:gd name="connsiteX13" fmla="*/ 1296747 w 3206025"/>
                <a:gd name="connsiteY13" fmla="*/ 246510 h 1443663"/>
                <a:gd name="connsiteX14" fmla="*/ 1265537 w 3206025"/>
                <a:gd name="connsiteY14" fmla="*/ 246510 h 1443663"/>
                <a:gd name="connsiteX15" fmla="*/ 1265537 w 3206025"/>
                <a:gd name="connsiteY15" fmla="*/ 204135 h 1443663"/>
                <a:gd name="connsiteX16" fmla="*/ 1252596 w 3206025"/>
                <a:gd name="connsiteY16" fmla="*/ 204135 h 1443663"/>
                <a:gd name="connsiteX17" fmla="*/ 1252596 w 3206025"/>
                <a:gd name="connsiteY17" fmla="*/ 165566 h 1443663"/>
                <a:gd name="connsiteX18" fmla="*/ 982234 w 3206025"/>
                <a:gd name="connsiteY18" fmla="*/ 165566 h 1443663"/>
                <a:gd name="connsiteX19" fmla="*/ 982234 w 3206025"/>
                <a:gd name="connsiteY19" fmla="*/ 130550 h 1443663"/>
                <a:gd name="connsiteX20" fmla="*/ 836840 w 3206025"/>
                <a:gd name="connsiteY20" fmla="*/ 130550 h 1443663"/>
                <a:gd name="connsiteX21" fmla="*/ 836840 w 3206025"/>
                <a:gd name="connsiteY21" fmla="*/ 95661 h 1443663"/>
                <a:gd name="connsiteX22" fmla="*/ 437704 w 3206025"/>
                <a:gd name="connsiteY22" fmla="*/ 95661 h 1443663"/>
                <a:gd name="connsiteX23" fmla="*/ 437704 w 3206025"/>
                <a:gd name="connsiteY23" fmla="*/ 22964 h 1443663"/>
                <a:gd name="connsiteX24" fmla="*/ 411062 w 3206025"/>
                <a:gd name="connsiteY24" fmla="*/ 22964 h 1443663"/>
                <a:gd name="connsiteX25" fmla="*/ 411062 w 3206025"/>
                <a:gd name="connsiteY25" fmla="*/ 0 h 1443663"/>
                <a:gd name="connsiteX26" fmla="*/ 0 w 3206025"/>
                <a:gd name="connsiteY26" fmla="*/ 0 h 1443663"/>
                <a:gd name="connsiteX27" fmla="*/ 0 w 3206025"/>
                <a:gd name="connsiteY27" fmla="*/ 299796 h 1443663"/>
                <a:gd name="connsiteX28" fmla="*/ 425779 w 3206025"/>
                <a:gd name="connsiteY28" fmla="*/ 299796 h 1443663"/>
                <a:gd name="connsiteX29" fmla="*/ 425779 w 3206025"/>
                <a:gd name="connsiteY29" fmla="*/ 349529 h 1443663"/>
                <a:gd name="connsiteX30" fmla="*/ 435928 w 3206025"/>
                <a:gd name="connsiteY30" fmla="*/ 349529 h 1443663"/>
                <a:gd name="connsiteX31" fmla="*/ 435928 w 3206025"/>
                <a:gd name="connsiteY31" fmla="*/ 466250 h 1443663"/>
                <a:gd name="connsiteX32" fmla="*/ 477288 w 3206025"/>
                <a:gd name="connsiteY32" fmla="*/ 466250 h 1443663"/>
                <a:gd name="connsiteX33" fmla="*/ 477288 w 3206025"/>
                <a:gd name="connsiteY33" fmla="*/ 528798 h 1443663"/>
                <a:gd name="connsiteX34" fmla="*/ 845213 w 3206025"/>
                <a:gd name="connsiteY34" fmla="*/ 528798 h 1443663"/>
                <a:gd name="connsiteX35" fmla="*/ 845213 w 3206025"/>
                <a:gd name="connsiteY35" fmla="*/ 595912 h 1443663"/>
                <a:gd name="connsiteX36" fmla="*/ 988704 w 3206025"/>
                <a:gd name="connsiteY36" fmla="*/ 595912 h 1443663"/>
                <a:gd name="connsiteX37" fmla="*/ 988704 w 3206025"/>
                <a:gd name="connsiteY37" fmla="*/ 664042 h 1443663"/>
                <a:gd name="connsiteX38" fmla="*/ 1246125 w 3206025"/>
                <a:gd name="connsiteY38" fmla="*/ 664042 h 1443663"/>
                <a:gd name="connsiteX39" fmla="*/ 1246125 w 3206025"/>
                <a:gd name="connsiteY39" fmla="*/ 737627 h 1443663"/>
                <a:gd name="connsiteX40" fmla="*/ 1263634 w 3206025"/>
                <a:gd name="connsiteY40" fmla="*/ 737627 h 1443663"/>
                <a:gd name="connsiteX41" fmla="*/ 1263634 w 3206025"/>
                <a:gd name="connsiteY41" fmla="*/ 812988 h 1443663"/>
                <a:gd name="connsiteX42" fmla="*/ 1302329 w 3206025"/>
                <a:gd name="connsiteY42" fmla="*/ 812988 h 1443663"/>
                <a:gd name="connsiteX43" fmla="*/ 1302329 w 3206025"/>
                <a:gd name="connsiteY43" fmla="*/ 879215 h 1443663"/>
                <a:gd name="connsiteX44" fmla="*/ 1685733 w 3206025"/>
                <a:gd name="connsiteY44" fmla="*/ 879215 h 1443663"/>
                <a:gd name="connsiteX45" fmla="*/ 1685733 w 3206025"/>
                <a:gd name="connsiteY45" fmla="*/ 955591 h 1443663"/>
                <a:gd name="connsiteX46" fmla="*/ 1818186 w 3206025"/>
                <a:gd name="connsiteY46" fmla="*/ 955591 h 1443663"/>
                <a:gd name="connsiteX47" fmla="*/ 1818186 w 3206025"/>
                <a:gd name="connsiteY47" fmla="*/ 1049349 h 1443663"/>
                <a:gd name="connsiteX48" fmla="*/ 2103265 w 3206025"/>
                <a:gd name="connsiteY48" fmla="*/ 1049349 h 1443663"/>
                <a:gd name="connsiteX49" fmla="*/ 2103265 w 3206025"/>
                <a:gd name="connsiteY49" fmla="*/ 1214915 h 1443663"/>
                <a:gd name="connsiteX50" fmla="*/ 2124452 w 3206025"/>
                <a:gd name="connsiteY50" fmla="*/ 1214915 h 1443663"/>
                <a:gd name="connsiteX51" fmla="*/ 2124452 w 3206025"/>
                <a:gd name="connsiteY51" fmla="*/ 1314255 h 1443663"/>
                <a:gd name="connsiteX52" fmla="*/ 2556701 w 3206025"/>
                <a:gd name="connsiteY52" fmla="*/ 1314255 h 1443663"/>
                <a:gd name="connsiteX53" fmla="*/ 2556701 w 3206025"/>
                <a:gd name="connsiteY53" fmla="*/ 1443663 h 1443663"/>
                <a:gd name="connsiteX54" fmla="*/ 3206026 w 3206025"/>
                <a:gd name="connsiteY54" fmla="*/ 1443663 h 1443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206025" h="1443663">
                  <a:moveTo>
                    <a:pt x="3206026" y="1443663"/>
                  </a:moveTo>
                  <a:lnTo>
                    <a:pt x="3206026" y="636511"/>
                  </a:lnTo>
                  <a:lnTo>
                    <a:pt x="2553783" y="636511"/>
                  </a:lnTo>
                  <a:lnTo>
                    <a:pt x="2553783" y="570031"/>
                  </a:lnTo>
                  <a:lnTo>
                    <a:pt x="2120646" y="570031"/>
                  </a:lnTo>
                  <a:lnTo>
                    <a:pt x="2120646" y="508498"/>
                  </a:lnTo>
                  <a:lnTo>
                    <a:pt x="2098571" y="508498"/>
                  </a:lnTo>
                  <a:lnTo>
                    <a:pt x="2098571" y="385434"/>
                  </a:lnTo>
                  <a:lnTo>
                    <a:pt x="1817932" y="385434"/>
                  </a:lnTo>
                  <a:lnTo>
                    <a:pt x="1817932" y="341156"/>
                  </a:lnTo>
                  <a:lnTo>
                    <a:pt x="1680150" y="341156"/>
                  </a:lnTo>
                  <a:lnTo>
                    <a:pt x="1680150" y="289519"/>
                  </a:lnTo>
                  <a:lnTo>
                    <a:pt x="1296747" y="289519"/>
                  </a:lnTo>
                  <a:lnTo>
                    <a:pt x="1296747" y="246510"/>
                  </a:lnTo>
                  <a:lnTo>
                    <a:pt x="1265537" y="246510"/>
                  </a:lnTo>
                  <a:lnTo>
                    <a:pt x="1265537" y="204135"/>
                  </a:lnTo>
                  <a:lnTo>
                    <a:pt x="1252596" y="204135"/>
                  </a:lnTo>
                  <a:lnTo>
                    <a:pt x="1252596" y="165566"/>
                  </a:lnTo>
                  <a:lnTo>
                    <a:pt x="982234" y="165566"/>
                  </a:lnTo>
                  <a:lnTo>
                    <a:pt x="982234" y="130550"/>
                  </a:lnTo>
                  <a:lnTo>
                    <a:pt x="836840" y="130550"/>
                  </a:lnTo>
                  <a:lnTo>
                    <a:pt x="836840" y="95661"/>
                  </a:lnTo>
                  <a:lnTo>
                    <a:pt x="437704" y="95661"/>
                  </a:lnTo>
                  <a:lnTo>
                    <a:pt x="437704" y="22964"/>
                  </a:lnTo>
                  <a:lnTo>
                    <a:pt x="411062" y="22964"/>
                  </a:lnTo>
                  <a:lnTo>
                    <a:pt x="411062" y="0"/>
                  </a:lnTo>
                  <a:lnTo>
                    <a:pt x="0" y="0"/>
                  </a:lnTo>
                  <a:lnTo>
                    <a:pt x="0" y="299796"/>
                  </a:lnTo>
                  <a:lnTo>
                    <a:pt x="425779" y="299796"/>
                  </a:lnTo>
                  <a:lnTo>
                    <a:pt x="425779" y="349529"/>
                  </a:lnTo>
                  <a:lnTo>
                    <a:pt x="435928" y="349529"/>
                  </a:lnTo>
                  <a:lnTo>
                    <a:pt x="435928" y="466250"/>
                  </a:lnTo>
                  <a:lnTo>
                    <a:pt x="477288" y="466250"/>
                  </a:lnTo>
                  <a:lnTo>
                    <a:pt x="477288" y="528798"/>
                  </a:lnTo>
                  <a:lnTo>
                    <a:pt x="845213" y="528798"/>
                  </a:lnTo>
                  <a:lnTo>
                    <a:pt x="845213" y="595912"/>
                  </a:lnTo>
                  <a:lnTo>
                    <a:pt x="988704" y="595912"/>
                  </a:lnTo>
                  <a:lnTo>
                    <a:pt x="988704" y="664042"/>
                  </a:lnTo>
                  <a:lnTo>
                    <a:pt x="1246125" y="664042"/>
                  </a:lnTo>
                  <a:lnTo>
                    <a:pt x="1246125" y="737627"/>
                  </a:lnTo>
                  <a:lnTo>
                    <a:pt x="1263634" y="737627"/>
                  </a:lnTo>
                  <a:lnTo>
                    <a:pt x="1263634" y="812988"/>
                  </a:lnTo>
                  <a:lnTo>
                    <a:pt x="1302329" y="812988"/>
                  </a:lnTo>
                  <a:lnTo>
                    <a:pt x="1302329" y="879215"/>
                  </a:lnTo>
                  <a:lnTo>
                    <a:pt x="1685733" y="879215"/>
                  </a:lnTo>
                  <a:lnTo>
                    <a:pt x="1685733" y="955591"/>
                  </a:lnTo>
                  <a:lnTo>
                    <a:pt x="1818186" y="955591"/>
                  </a:lnTo>
                  <a:lnTo>
                    <a:pt x="1818186" y="1049349"/>
                  </a:lnTo>
                  <a:lnTo>
                    <a:pt x="2103265" y="1049349"/>
                  </a:lnTo>
                  <a:lnTo>
                    <a:pt x="2103265" y="1214915"/>
                  </a:lnTo>
                  <a:lnTo>
                    <a:pt x="2124452" y="1214915"/>
                  </a:lnTo>
                  <a:lnTo>
                    <a:pt x="2124452" y="1314255"/>
                  </a:lnTo>
                  <a:lnTo>
                    <a:pt x="2556701" y="1314255"/>
                  </a:lnTo>
                  <a:lnTo>
                    <a:pt x="2556701" y="1443663"/>
                  </a:lnTo>
                  <a:lnTo>
                    <a:pt x="3206026" y="1443663"/>
                  </a:lnTo>
                  <a:close/>
                </a:path>
              </a:pathLst>
            </a:custGeom>
            <a:solidFill>
              <a:srgbClr val="F4DDD8"/>
            </a:solidFill>
            <a:ln w="12686" cap="flat">
              <a:noFill/>
              <a:prstDash val="solid"/>
              <a:miter/>
            </a:ln>
          </p:spPr>
          <p:txBody>
            <a:bodyPr rtlCol="0" anchor="ctr"/>
            <a:lstStyle/>
            <a:p>
              <a:endParaRPr lang="en-US" dirty="0"/>
            </a:p>
          </p:txBody>
        </p:sp>
        <p:sp>
          <p:nvSpPr>
            <p:cNvPr id="203" name="Freeform 202">
              <a:extLst>
                <a:ext uri="{FF2B5EF4-FFF2-40B4-BE49-F238E27FC236}">
                  <a16:creationId xmlns:a16="http://schemas.microsoft.com/office/drawing/2014/main" id="{E79AF62E-8205-79C1-1B1D-BD56FA8AE2DD}"/>
                </a:ext>
              </a:extLst>
            </p:cNvPr>
            <p:cNvSpPr/>
            <p:nvPr/>
          </p:nvSpPr>
          <p:spPr>
            <a:xfrm>
              <a:off x="8732196" y="2708882"/>
              <a:ext cx="3216936" cy="1510143"/>
            </a:xfrm>
            <a:custGeom>
              <a:avLst/>
              <a:gdLst>
                <a:gd name="connsiteX0" fmla="*/ 3212750 w 3216936"/>
                <a:gd name="connsiteY0" fmla="*/ 1510144 h 1510143"/>
                <a:gd name="connsiteX1" fmla="*/ 3212750 w 3216936"/>
                <a:gd name="connsiteY1" fmla="*/ 809055 h 1510143"/>
                <a:gd name="connsiteX2" fmla="*/ 2948224 w 3216936"/>
                <a:gd name="connsiteY2" fmla="*/ 809055 h 1510143"/>
                <a:gd name="connsiteX3" fmla="*/ 2948224 w 3216936"/>
                <a:gd name="connsiteY3" fmla="*/ 743717 h 1510143"/>
                <a:gd name="connsiteX4" fmla="*/ 2931351 w 3216936"/>
                <a:gd name="connsiteY4" fmla="*/ 743717 h 1510143"/>
                <a:gd name="connsiteX5" fmla="*/ 2931351 w 3216936"/>
                <a:gd name="connsiteY5" fmla="*/ 691827 h 1510143"/>
                <a:gd name="connsiteX6" fmla="*/ 2911685 w 3216936"/>
                <a:gd name="connsiteY6" fmla="*/ 691827 h 1510143"/>
                <a:gd name="connsiteX7" fmla="*/ 2911685 w 3216936"/>
                <a:gd name="connsiteY7" fmla="*/ 633212 h 1510143"/>
                <a:gd name="connsiteX8" fmla="*/ 2533483 w 3216936"/>
                <a:gd name="connsiteY8" fmla="*/ 633212 h 1510143"/>
                <a:gd name="connsiteX9" fmla="*/ 2533483 w 3216936"/>
                <a:gd name="connsiteY9" fmla="*/ 581322 h 1510143"/>
                <a:gd name="connsiteX10" fmla="*/ 2459772 w 3216936"/>
                <a:gd name="connsiteY10" fmla="*/ 581322 h 1510143"/>
                <a:gd name="connsiteX11" fmla="*/ 2459772 w 3216936"/>
                <a:gd name="connsiteY11" fmla="*/ 541865 h 1510143"/>
                <a:gd name="connsiteX12" fmla="*/ 2185350 w 3216936"/>
                <a:gd name="connsiteY12" fmla="*/ 541865 h 1510143"/>
                <a:gd name="connsiteX13" fmla="*/ 2185350 w 3216936"/>
                <a:gd name="connsiteY13" fmla="*/ 505834 h 1510143"/>
                <a:gd name="connsiteX14" fmla="*/ 1675203 w 3216936"/>
                <a:gd name="connsiteY14" fmla="*/ 505834 h 1510143"/>
                <a:gd name="connsiteX15" fmla="*/ 1675203 w 3216936"/>
                <a:gd name="connsiteY15" fmla="*/ 463967 h 1510143"/>
                <a:gd name="connsiteX16" fmla="*/ 1650717 w 3216936"/>
                <a:gd name="connsiteY16" fmla="*/ 463967 h 1510143"/>
                <a:gd name="connsiteX17" fmla="*/ 1650717 w 3216936"/>
                <a:gd name="connsiteY17" fmla="*/ 435548 h 1510143"/>
                <a:gd name="connsiteX18" fmla="*/ 1638664 w 3216936"/>
                <a:gd name="connsiteY18" fmla="*/ 435548 h 1510143"/>
                <a:gd name="connsiteX19" fmla="*/ 1638664 w 3216936"/>
                <a:gd name="connsiteY19" fmla="*/ 396218 h 1510143"/>
                <a:gd name="connsiteX20" fmla="*/ 1443790 w 3216936"/>
                <a:gd name="connsiteY20" fmla="*/ 396218 h 1510143"/>
                <a:gd name="connsiteX21" fmla="*/ 1443790 w 3216936"/>
                <a:gd name="connsiteY21" fmla="*/ 363485 h 1510143"/>
                <a:gd name="connsiteX22" fmla="*/ 1401922 w 3216936"/>
                <a:gd name="connsiteY22" fmla="*/ 363485 h 1510143"/>
                <a:gd name="connsiteX23" fmla="*/ 1401922 w 3216936"/>
                <a:gd name="connsiteY23" fmla="*/ 328342 h 1510143"/>
                <a:gd name="connsiteX24" fmla="*/ 1258812 w 3216936"/>
                <a:gd name="connsiteY24" fmla="*/ 328342 h 1510143"/>
                <a:gd name="connsiteX25" fmla="*/ 1258812 w 3216936"/>
                <a:gd name="connsiteY25" fmla="*/ 299796 h 1510143"/>
                <a:gd name="connsiteX26" fmla="*/ 1233692 w 3216936"/>
                <a:gd name="connsiteY26" fmla="*/ 299796 h 1510143"/>
                <a:gd name="connsiteX27" fmla="*/ 1233692 w 3216936"/>
                <a:gd name="connsiteY27" fmla="*/ 263891 h 1510143"/>
                <a:gd name="connsiteX28" fmla="*/ 1184212 w 3216936"/>
                <a:gd name="connsiteY28" fmla="*/ 263891 h 1510143"/>
                <a:gd name="connsiteX29" fmla="*/ 1184212 w 3216936"/>
                <a:gd name="connsiteY29" fmla="*/ 236995 h 1510143"/>
                <a:gd name="connsiteX30" fmla="*/ 840773 w 3216936"/>
                <a:gd name="connsiteY30" fmla="*/ 236995 h 1510143"/>
                <a:gd name="connsiteX31" fmla="*/ 840773 w 3216936"/>
                <a:gd name="connsiteY31" fmla="*/ 206038 h 1510143"/>
                <a:gd name="connsiteX32" fmla="*/ 831638 w 3216936"/>
                <a:gd name="connsiteY32" fmla="*/ 206038 h 1510143"/>
                <a:gd name="connsiteX33" fmla="*/ 831638 w 3216936"/>
                <a:gd name="connsiteY33" fmla="*/ 149073 h 1510143"/>
                <a:gd name="connsiteX34" fmla="*/ 804869 w 3216936"/>
                <a:gd name="connsiteY34" fmla="*/ 149073 h 1510143"/>
                <a:gd name="connsiteX35" fmla="*/ 804869 w 3216936"/>
                <a:gd name="connsiteY35" fmla="*/ 101370 h 1510143"/>
                <a:gd name="connsiteX36" fmla="*/ 402815 w 3216936"/>
                <a:gd name="connsiteY36" fmla="*/ 101370 h 1510143"/>
                <a:gd name="connsiteX37" fmla="*/ 402815 w 3216936"/>
                <a:gd name="connsiteY37" fmla="*/ 44405 h 1510143"/>
                <a:gd name="connsiteX38" fmla="*/ 382642 w 3216936"/>
                <a:gd name="connsiteY38" fmla="*/ 44405 h 1510143"/>
                <a:gd name="connsiteX39" fmla="*/ 382642 w 3216936"/>
                <a:gd name="connsiteY39" fmla="*/ 19284 h 1510143"/>
                <a:gd name="connsiteX40" fmla="*/ 348387 w 3216936"/>
                <a:gd name="connsiteY40" fmla="*/ 19284 h 1510143"/>
                <a:gd name="connsiteX41" fmla="*/ 348387 w 3216936"/>
                <a:gd name="connsiteY41" fmla="*/ 0 h 1510143"/>
                <a:gd name="connsiteX42" fmla="*/ 0 w 3216936"/>
                <a:gd name="connsiteY42" fmla="*/ 0 h 1510143"/>
                <a:gd name="connsiteX43" fmla="*/ 0 w 3216936"/>
                <a:gd name="connsiteY43" fmla="*/ 238771 h 1510143"/>
                <a:gd name="connsiteX44" fmla="*/ 345850 w 3216936"/>
                <a:gd name="connsiteY44" fmla="*/ 238771 h 1510143"/>
                <a:gd name="connsiteX45" fmla="*/ 345850 w 3216936"/>
                <a:gd name="connsiteY45" fmla="*/ 270616 h 1510143"/>
                <a:gd name="connsiteX46" fmla="*/ 386068 w 3216936"/>
                <a:gd name="connsiteY46" fmla="*/ 270616 h 1510143"/>
                <a:gd name="connsiteX47" fmla="*/ 386068 w 3216936"/>
                <a:gd name="connsiteY47" fmla="*/ 370209 h 1510143"/>
                <a:gd name="connsiteX48" fmla="*/ 407763 w 3216936"/>
                <a:gd name="connsiteY48" fmla="*/ 370209 h 1510143"/>
                <a:gd name="connsiteX49" fmla="*/ 407763 w 3216936"/>
                <a:gd name="connsiteY49" fmla="*/ 406240 h 1510143"/>
                <a:gd name="connsiteX50" fmla="*/ 419562 w 3216936"/>
                <a:gd name="connsiteY50" fmla="*/ 406240 h 1510143"/>
                <a:gd name="connsiteX51" fmla="*/ 419562 w 3216936"/>
                <a:gd name="connsiteY51" fmla="*/ 463205 h 1510143"/>
                <a:gd name="connsiteX52" fmla="*/ 813242 w 3216936"/>
                <a:gd name="connsiteY52" fmla="*/ 463205 h 1510143"/>
                <a:gd name="connsiteX53" fmla="*/ 813242 w 3216936"/>
                <a:gd name="connsiteY53" fmla="*/ 557851 h 1510143"/>
                <a:gd name="connsiteX54" fmla="*/ 840012 w 3216936"/>
                <a:gd name="connsiteY54" fmla="*/ 557851 h 1510143"/>
                <a:gd name="connsiteX55" fmla="*/ 840012 w 3216936"/>
                <a:gd name="connsiteY55" fmla="*/ 692588 h 1510143"/>
                <a:gd name="connsiteX56" fmla="*/ 1192586 w 3216936"/>
                <a:gd name="connsiteY56" fmla="*/ 692588 h 1510143"/>
                <a:gd name="connsiteX57" fmla="*/ 1192586 w 3216936"/>
                <a:gd name="connsiteY57" fmla="*/ 741180 h 1510143"/>
                <a:gd name="connsiteX58" fmla="*/ 1237878 w 3216936"/>
                <a:gd name="connsiteY58" fmla="*/ 741180 h 1510143"/>
                <a:gd name="connsiteX59" fmla="*/ 1237878 w 3216936"/>
                <a:gd name="connsiteY59" fmla="*/ 798144 h 1510143"/>
                <a:gd name="connsiteX60" fmla="*/ 1255387 w 3216936"/>
                <a:gd name="connsiteY60" fmla="*/ 798144 h 1510143"/>
                <a:gd name="connsiteX61" fmla="*/ 1255387 w 3216936"/>
                <a:gd name="connsiteY61" fmla="*/ 832526 h 1510143"/>
                <a:gd name="connsiteX62" fmla="*/ 1406109 w 3216936"/>
                <a:gd name="connsiteY62" fmla="*/ 832526 h 1510143"/>
                <a:gd name="connsiteX63" fmla="*/ 1406109 w 3216936"/>
                <a:gd name="connsiteY63" fmla="*/ 880230 h 1510143"/>
                <a:gd name="connsiteX64" fmla="*/ 1443028 w 3216936"/>
                <a:gd name="connsiteY64" fmla="*/ 880230 h 1510143"/>
                <a:gd name="connsiteX65" fmla="*/ 1443028 w 3216936"/>
                <a:gd name="connsiteY65" fmla="*/ 933008 h 1510143"/>
                <a:gd name="connsiteX66" fmla="*/ 1648179 w 3216936"/>
                <a:gd name="connsiteY66" fmla="*/ 933008 h 1510143"/>
                <a:gd name="connsiteX67" fmla="*/ 1648179 w 3216936"/>
                <a:gd name="connsiteY67" fmla="*/ 977413 h 1510143"/>
                <a:gd name="connsiteX68" fmla="*/ 1659090 w 3216936"/>
                <a:gd name="connsiteY68" fmla="*/ 977413 h 1510143"/>
                <a:gd name="connsiteX69" fmla="*/ 1659090 w 3216936"/>
                <a:gd name="connsiteY69" fmla="*/ 1032729 h 1510143"/>
                <a:gd name="connsiteX70" fmla="*/ 1674187 w 3216936"/>
                <a:gd name="connsiteY70" fmla="*/ 1032729 h 1510143"/>
                <a:gd name="connsiteX71" fmla="*/ 1674187 w 3216936"/>
                <a:gd name="connsiteY71" fmla="*/ 1072947 h 1510143"/>
                <a:gd name="connsiteX72" fmla="*/ 2182559 w 3216936"/>
                <a:gd name="connsiteY72" fmla="*/ 1072947 h 1510143"/>
                <a:gd name="connsiteX73" fmla="*/ 2182559 w 3216936"/>
                <a:gd name="connsiteY73" fmla="*/ 1123949 h 1510143"/>
                <a:gd name="connsiteX74" fmla="*/ 2463070 w 3216936"/>
                <a:gd name="connsiteY74" fmla="*/ 1123949 h 1510143"/>
                <a:gd name="connsiteX75" fmla="*/ 2463070 w 3216936"/>
                <a:gd name="connsiteY75" fmla="*/ 1177615 h 1510143"/>
                <a:gd name="connsiteX76" fmla="*/ 2536782 w 3216936"/>
                <a:gd name="connsiteY76" fmla="*/ 1177615 h 1510143"/>
                <a:gd name="connsiteX77" fmla="*/ 2536782 w 3216936"/>
                <a:gd name="connsiteY77" fmla="*/ 1247140 h 1510143"/>
                <a:gd name="connsiteX78" fmla="*/ 2916253 w 3216936"/>
                <a:gd name="connsiteY78" fmla="*/ 1247140 h 1510143"/>
                <a:gd name="connsiteX79" fmla="*/ 2916253 w 3216936"/>
                <a:gd name="connsiteY79" fmla="*/ 1335823 h 1510143"/>
                <a:gd name="connsiteX80" fmla="*/ 2928813 w 3216936"/>
                <a:gd name="connsiteY80" fmla="*/ 1335823 h 1510143"/>
                <a:gd name="connsiteX81" fmla="*/ 2928813 w 3216936"/>
                <a:gd name="connsiteY81" fmla="*/ 1429708 h 1510143"/>
                <a:gd name="connsiteX82" fmla="*/ 2952284 w 3216936"/>
                <a:gd name="connsiteY82" fmla="*/ 1429708 h 1510143"/>
                <a:gd name="connsiteX83" fmla="*/ 2952284 w 3216936"/>
                <a:gd name="connsiteY83" fmla="*/ 1510144 h 1510143"/>
                <a:gd name="connsiteX84" fmla="*/ 3216937 w 3216936"/>
                <a:gd name="connsiteY84" fmla="*/ 1510144 h 1510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3216936" h="1510143">
                  <a:moveTo>
                    <a:pt x="3212750" y="1510144"/>
                  </a:moveTo>
                  <a:lnTo>
                    <a:pt x="3212750" y="809055"/>
                  </a:lnTo>
                  <a:lnTo>
                    <a:pt x="2948224" y="809055"/>
                  </a:lnTo>
                  <a:lnTo>
                    <a:pt x="2948224" y="743717"/>
                  </a:lnTo>
                  <a:lnTo>
                    <a:pt x="2931351" y="743717"/>
                  </a:lnTo>
                  <a:lnTo>
                    <a:pt x="2931351" y="691827"/>
                  </a:lnTo>
                  <a:lnTo>
                    <a:pt x="2911685" y="691827"/>
                  </a:lnTo>
                  <a:lnTo>
                    <a:pt x="2911685" y="633212"/>
                  </a:lnTo>
                  <a:lnTo>
                    <a:pt x="2533483" y="633212"/>
                  </a:lnTo>
                  <a:lnTo>
                    <a:pt x="2533483" y="581322"/>
                  </a:lnTo>
                  <a:lnTo>
                    <a:pt x="2459772" y="581322"/>
                  </a:lnTo>
                  <a:lnTo>
                    <a:pt x="2459772" y="541865"/>
                  </a:lnTo>
                  <a:lnTo>
                    <a:pt x="2185350" y="541865"/>
                  </a:lnTo>
                  <a:lnTo>
                    <a:pt x="2185350" y="505834"/>
                  </a:lnTo>
                  <a:lnTo>
                    <a:pt x="1675203" y="505834"/>
                  </a:lnTo>
                  <a:lnTo>
                    <a:pt x="1675203" y="463967"/>
                  </a:lnTo>
                  <a:lnTo>
                    <a:pt x="1650717" y="463967"/>
                  </a:lnTo>
                  <a:lnTo>
                    <a:pt x="1650717" y="435548"/>
                  </a:lnTo>
                  <a:lnTo>
                    <a:pt x="1638664" y="435548"/>
                  </a:lnTo>
                  <a:lnTo>
                    <a:pt x="1638664" y="396218"/>
                  </a:lnTo>
                  <a:lnTo>
                    <a:pt x="1443790" y="396218"/>
                  </a:lnTo>
                  <a:lnTo>
                    <a:pt x="1443790" y="363485"/>
                  </a:lnTo>
                  <a:lnTo>
                    <a:pt x="1401922" y="363485"/>
                  </a:lnTo>
                  <a:lnTo>
                    <a:pt x="1401922" y="328342"/>
                  </a:lnTo>
                  <a:lnTo>
                    <a:pt x="1258812" y="328342"/>
                  </a:lnTo>
                  <a:lnTo>
                    <a:pt x="1258812" y="299796"/>
                  </a:lnTo>
                  <a:lnTo>
                    <a:pt x="1233692" y="299796"/>
                  </a:lnTo>
                  <a:lnTo>
                    <a:pt x="1233692" y="263891"/>
                  </a:lnTo>
                  <a:lnTo>
                    <a:pt x="1184212" y="263891"/>
                  </a:lnTo>
                  <a:lnTo>
                    <a:pt x="1184212" y="236995"/>
                  </a:lnTo>
                  <a:lnTo>
                    <a:pt x="840773" y="236995"/>
                  </a:lnTo>
                  <a:lnTo>
                    <a:pt x="840773" y="206038"/>
                  </a:lnTo>
                  <a:lnTo>
                    <a:pt x="831638" y="206038"/>
                  </a:lnTo>
                  <a:lnTo>
                    <a:pt x="831638" y="149073"/>
                  </a:lnTo>
                  <a:lnTo>
                    <a:pt x="804869" y="149073"/>
                  </a:lnTo>
                  <a:lnTo>
                    <a:pt x="804869" y="101370"/>
                  </a:lnTo>
                  <a:lnTo>
                    <a:pt x="402815" y="101370"/>
                  </a:lnTo>
                  <a:lnTo>
                    <a:pt x="402815" y="44405"/>
                  </a:lnTo>
                  <a:lnTo>
                    <a:pt x="382642" y="44405"/>
                  </a:lnTo>
                  <a:lnTo>
                    <a:pt x="382642" y="19284"/>
                  </a:lnTo>
                  <a:lnTo>
                    <a:pt x="348387" y="19284"/>
                  </a:lnTo>
                  <a:lnTo>
                    <a:pt x="348387" y="0"/>
                  </a:lnTo>
                  <a:lnTo>
                    <a:pt x="0" y="0"/>
                  </a:lnTo>
                  <a:lnTo>
                    <a:pt x="0" y="238771"/>
                  </a:lnTo>
                  <a:lnTo>
                    <a:pt x="345850" y="238771"/>
                  </a:lnTo>
                  <a:lnTo>
                    <a:pt x="345850" y="270616"/>
                  </a:lnTo>
                  <a:lnTo>
                    <a:pt x="386068" y="270616"/>
                  </a:lnTo>
                  <a:lnTo>
                    <a:pt x="386068" y="370209"/>
                  </a:lnTo>
                  <a:lnTo>
                    <a:pt x="407763" y="370209"/>
                  </a:lnTo>
                  <a:lnTo>
                    <a:pt x="407763" y="406240"/>
                  </a:lnTo>
                  <a:lnTo>
                    <a:pt x="419562" y="406240"/>
                  </a:lnTo>
                  <a:lnTo>
                    <a:pt x="419562" y="463205"/>
                  </a:lnTo>
                  <a:lnTo>
                    <a:pt x="813242" y="463205"/>
                  </a:lnTo>
                  <a:lnTo>
                    <a:pt x="813242" y="557851"/>
                  </a:lnTo>
                  <a:lnTo>
                    <a:pt x="840012" y="557851"/>
                  </a:lnTo>
                  <a:lnTo>
                    <a:pt x="840012" y="692588"/>
                  </a:lnTo>
                  <a:lnTo>
                    <a:pt x="1192586" y="692588"/>
                  </a:lnTo>
                  <a:lnTo>
                    <a:pt x="1192586" y="741180"/>
                  </a:lnTo>
                  <a:lnTo>
                    <a:pt x="1237878" y="741180"/>
                  </a:lnTo>
                  <a:lnTo>
                    <a:pt x="1237878" y="798144"/>
                  </a:lnTo>
                  <a:lnTo>
                    <a:pt x="1255387" y="798144"/>
                  </a:lnTo>
                  <a:lnTo>
                    <a:pt x="1255387" y="832526"/>
                  </a:lnTo>
                  <a:lnTo>
                    <a:pt x="1406109" y="832526"/>
                  </a:lnTo>
                  <a:lnTo>
                    <a:pt x="1406109" y="880230"/>
                  </a:lnTo>
                  <a:lnTo>
                    <a:pt x="1443028" y="880230"/>
                  </a:lnTo>
                  <a:lnTo>
                    <a:pt x="1443028" y="933008"/>
                  </a:lnTo>
                  <a:lnTo>
                    <a:pt x="1648179" y="933008"/>
                  </a:lnTo>
                  <a:lnTo>
                    <a:pt x="1648179" y="977413"/>
                  </a:lnTo>
                  <a:lnTo>
                    <a:pt x="1659090" y="977413"/>
                  </a:lnTo>
                  <a:lnTo>
                    <a:pt x="1659090" y="1032729"/>
                  </a:lnTo>
                  <a:lnTo>
                    <a:pt x="1674187" y="1032729"/>
                  </a:lnTo>
                  <a:lnTo>
                    <a:pt x="1674187" y="1072947"/>
                  </a:lnTo>
                  <a:lnTo>
                    <a:pt x="2182559" y="1072947"/>
                  </a:lnTo>
                  <a:lnTo>
                    <a:pt x="2182559" y="1123949"/>
                  </a:lnTo>
                  <a:lnTo>
                    <a:pt x="2463070" y="1123949"/>
                  </a:lnTo>
                  <a:lnTo>
                    <a:pt x="2463070" y="1177615"/>
                  </a:lnTo>
                  <a:lnTo>
                    <a:pt x="2536782" y="1177615"/>
                  </a:lnTo>
                  <a:lnTo>
                    <a:pt x="2536782" y="1247140"/>
                  </a:lnTo>
                  <a:lnTo>
                    <a:pt x="2916253" y="1247140"/>
                  </a:lnTo>
                  <a:lnTo>
                    <a:pt x="2916253" y="1335823"/>
                  </a:lnTo>
                  <a:lnTo>
                    <a:pt x="2928813" y="1335823"/>
                  </a:lnTo>
                  <a:lnTo>
                    <a:pt x="2928813" y="1429708"/>
                  </a:lnTo>
                  <a:lnTo>
                    <a:pt x="2952284" y="1429708"/>
                  </a:lnTo>
                  <a:lnTo>
                    <a:pt x="2952284" y="1510144"/>
                  </a:lnTo>
                  <a:lnTo>
                    <a:pt x="3216937" y="1510144"/>
                  </a:lnTo>
                </a:path>
              </a:pathLst>
            </a:custGeom>
            <a:solidFill>
              <a:srgbClr val="F4DDD8"/>
            </a:solidFill>
            <a:ln w="12686" cap="flat">
              <a:noFill/>
              <a:prstDash val="solid"/>
              <a:miter/>
            </a:ln>
          </p:spPr>
          <p:txBody>
            <a:bodyPr rtlCol="0" anchor="ctr"/>
            <a:lstStyle/>
            <a:p>
              <a:endParaRPr lang="en-US" dirty="0"/>
            </a:p>
          </p:txBody>
        </p:sp>
      </p:grpSp>
      <p:grpSp>
        <p:nvGrpSpPr>
          <p:cNvPr id="204" name="Graphic 103">
            <a:extLst>
              <a:ext uri="{FF2B5EF4-FFF2-40B4-BE49-F238E27FC236}">
                <a16:creationId xmlns:a16="http://schemas.microsoft.com/office/drawing/2014/main" id="{33C0AA01-C45F-79D4-025E-39078FC791A0}"/>
              </a:ext>
            </a:extLst>
          </p:cNvPr>
          <p:cNvGrpSpPr/>
          <p:nvPr/>
        </p:nvGrpSpPr>
        <p:grpSpPr>
          <a:xfrm>
            <a:off x="3895753" y="2528679"/>
            <a:ext cx="8038028" cy="2616584"/>
            <a:chOff x="3895753" y="2675896"/>
            <a:chExt cx="8038028" cy="2616584"/>
          </a:xfrm>
          <a:noFill/>
        </p:grpSpPr>
        <p:sp>
          <p:nvSpPr>
            <p:cNvPr id="205" name="Freeform 204">
              <a:extLst>
                <a:ext uri="{FF2B5EF4-FFF2-40B4-BE49-F238E27FC236}">
                  <a16:creationId xmlns:a16="http://schemas.microsoft.com/office/drawing/2014/main" id="{7973A57F-8B38-CC9E-C7DB-CBF9E16EC722}"/>
                </a:ext>
              </a:extLst>
            </p:cNvPr>
            <p:cNvSpPr/>
            <p:nvPr/>
          </p:nvSpPr>
          <p:spPr>
            <a:xfrm>
              <a:off x="5712162" y="3242121"/>
              <a:ext cx="12687" cy="2050359"/>
            </a:xfrm>
            <a:custGeom>
              <a:avLst/>
              <a:gdLst>
                <a:gd name="connsiteX0" fmla="*/ 0 w 12687"/>
                <a:gd name="connsiteY0" fmla="*/ 2050360 h 2050359"/>
                <a:gd name="connsiteX1" fmla="*/ 0 w 12687"/>
                <a:gd name="connsiteY1" fmla="*/ 0 h 2050359"/>
              </a:gdLst>
              <a:ahLst/>
              <a:cxnLst>
                <a:cxn ang="0">
                  <a:pos x="connsiteX0" y="connsiteY0"/>
                </a:cxn>
                <a:cxn ang="0">
                  <a:pos x="connsiteX1" y="connsiteY1"/>
                </a:cxn>
              </a:cxnLst>
              <a:rect l="l" t="t" r="r" b="b"/>
              <a:pathLst>
                <a:path w="12687" h="2050359">
                  <a:moveTo>
                    <a:pt x="0" y="2050360"/>
                  </a:moveTo>
                  <a:lnTo>
                    <a:pt x="0" y="0"/>
                  </a:lnTo>
                </a:path>
              </a:pathLst>
            </a:custGeom>
            <a:ln w="12686" cap="flat">
              <a:solidFill>
                <a:schemeClr val="accent6"/>
              </a:solidFill>
              <a:prstDash val="sysDash"/>
              <a:miter/>
            </a:ln>
          </p:spPr>
          <p:txBody>
            <a:bodyPr rtlCol="0" anchor="ctr"/>
            <a:lstStyle/>
            <a:p>
              <a:endParaRPr lang="en-US" dirty="0"/>
            </a:p>
          </p:txBody>
        </p:sp>
        <p:sp>
          <p:nvSpPr>
            <p:cNvPr id="206" name="Freeform 205">
              <a:extLst>
                <a:ext uri="{FF2B5EF4-FFF2-40B4-BE49-F238E27FC236}">
                  <a16:creationId xmlns:a16="http://schemas.microsoft.com/office/drawing/2014/main" id="{338C4E05-1F72-9DC0-F1FC-D13C4E728EBF}"/>
                </a:ext>
              </a:extLst>
            </p:cNvPr>
            <p:cNvSpPr/>
            <p:nvPr/>
          </p:nvSpPr>
          <p:spPr>
            <a:xfrm>
              <a:off x="3895753" y="2721189"/>
              <a:ext cx="3627363" cy="1001899"/>
            </a:xfrm>
            <a:custGeom>
              <a:avLst/>
              <a:gdLst>
                <a:gd name="connsiteX0" fmla="*/ 3627364 w 3627363"/>
                <a:gd name="connsiteY0" fmla="*/ 1001899 h 1001899"/>
                <a:gd name="connsiteX1" fmla="*/ 2963195 w 3627363"/>
                <a:gd name="connsiteY1" fmla="*/ 1001899 h 1001899"/>
                <a:gd name="connsiteX2" fmla="*/ 2963195 w 3627363"/>
                <a:gd name="connsiteY2" fmla="*/ 891268 h 1001899"/>
                <a:gd name="connsiteX3" fmla="*/ 2534372 w 3627363"/>
                <a:gd name="connsiteY3" fmla="*/ 891268 h 1001899"/>
                <a:gd name="connsiteX4" fmla="*/ 2534372 w 3627363"/>
                <a:gd name="connsiteY4" fmla="*/ 804742 h 1001899"/>
                <a:gd name="connsiteX5" fmla="*/ 2516356 w 3627363"/>
                <a:gd name="connsiteY5" fmla="*/ 804742 h 1001899"/>
                <a:gd name="connsiteX6" fmla="*/ 2516356 w 3627363"/>
                <a:gd name="connsiteY6" fmla="*/ 657825 h 1001899"/>
                <a:gd name="connsiteX7" fmla="*/ 2236479 w 3627363"/>
                <a:gd name="connsiteY7" fmla="*/ 657825 h 1001899"/>
                <a:gd name="connsiteX8" fmla="*/ 2236479 w 3627363"/>
                <a:gd name="connsiteY8" fmla="*/ 587285 h 1001899"/>
                <a:gd name="connsiteX9" fmla="*/ 2103519 w 3627363"/>
                <a:gd name="connsiteY9" fmla="*/ 587285 h 1001899"/>
                <a:gd name="connsiteX10" fmla="*/ 2103519 w 3627363"/>
                <a:gd name="connsiteY10" fmla="*/ 520932 h 1001899"/>
                <a:gd name="connsiteX11" fmla="*/ 1717197 w 3627363"/>
                <a:gd name="connsiteY11" fmla="*/ 520932 h 1001899"/>
                <a:gd name="connsiteX12" fmla="*/ 1717197 w 3627363"/>
                <a:gd name="connsiteY12" fmla="*/ 464474 h 1001899"/>
                <a:gd name="connsiteX13" fmla="*/ 1676979 w 3627363"/>
                <a:gd name="connsiteY13" fmla="*/ 464474 h 1001899"/>
                <a:gd name="connsiteX14" fmla="*/ 1676979 w 3627363"/>
                <a:gd name="connsiteY14" fmla="*/ 402181 h 1001899"/>
                <a:gd name="connsiteX15" fmla="*/ 1665560 w 3627363"/>
                <a:gd name="connsiteY15" fmla="*/ 402181 h 1001899"/>
                <a:gd name="connsiteX16" fmla="*/ 1665560 w 3627363"/>
                <a:gd name="connsiteY16" fmla="*/ 346231 h 1001899"/>
                <a:gd name="connsiteX17" fmla="*/ 1397990 w 3627363"/>
                <a:gd name="connsiteY17" fmla="*/ 346231 h 1001899"/>
                <a:gd name="connsiteX18" fmla="*/ 1397990 w 3627363"/>
                <a:gd name="connsiteY18" fmla="*/ 289519 h 1001899"/>
                <a:gd name="connsiteX19" fmla="*/ 1246379 w 3627363"/>
                <a:gd name="connsiteY19" fmla="*/ 289519 h 1001899"/>
                <a:gd name="connsiteX20" fmla="*/ 1246379 w 3627363"/>
                <a:gd name="connsiteY20" fmla="*/ 239152 h 1001899"/>
                <a:gd name="connsiteX21" fmla="*/ 892283 w 3627363"/>
                <a:gd name="connsiteY21" fmla="*/ 239152 h 1001899"/>
                <a:gd name="connsiteX22" fmla="*/ 892283 w 3627363"/>
                <a:gd name="connsiteY22" fmla="*/ 189926 h 1001899"/>
                <a:gd name="connsiteX23" fmla="*/ 849273 w 3627363"/>
                <a:gd name="connsiteY23" fmla="*/ 189926 h 1001899"/>
                <a:gd name="connsiteX24" fmla="*/ 849273 w 3627363"/>
                <a:gd name="connsiteY24" fmla="*/ 98071 h 1001899"/>
                <a:gd name="connsiteX25" fmla="*/ 837728 w 3627363"/>
                <a:gd name="connsiteY25" fmla="*/ 98071 h 1001899"/>
                <a:gd name="connsiteX26" fmla="*/ 837728 w 3627363"/>
                <a:gd name="connsiteY26" fmla="*/ 43517 h 1001899"/>
                <a:gd name="connsiteX27" fmla="*/ 410681 w 3627363"/>
                <a:gd name="connsiteY27" fmla="*/ 43517 h 1001899"/>
                <a:gd name="connsiteX28" fmla="*/ 410681 w 3627363"/>
                <a:gd name="connsiteY28" fmla="*/ 0 h 1001899"/>
                <a:gd name="connsiteX29" fmla="*/ 0 w 3627363"/>
                <a:gd name="connsiteY29" fmla="*/ 0 h 1001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27363" h="1001899">
                  <a:moveTo>
                    <a:pt x="3627364" y="1001899"/>
                  </a:moveTo>
                  <a:lnTo>
                    <a:pt x="2963195" y="1001899"/>
                  </a:lnTo>
                  <a:lnTo>
                    <a:pt x="2963195" y="891268"/>
                  </a:lnTo>
                  <a:lnTo>
                    <a:pt x="2534372" y="891268"/>
                  </a:lnTo>
                  <a:lnTo>
                    <a:pt x="2534372" y="804742"/>
                  </a:lnTo>
                  <a:lnTo>
                    <a:pt x="2516356" y="804742"/>
                  </a:lnTo>
                  <a:lnTo>
                    <a:pt x="2516356" y="657825"/>
                  </a:lnTo>
                  <a:lnTo>
                    <a:pt x="2236479" y="657825"/>
                  </a:lnTo>
                  <a:lnTo>
                    <a:pt x="2236479" y="587285"/>
                  </a:lnTo>
                  <a:lnTo>
                    <a:pt x="2103519" y="587285"/>
                  </a:lnTo>
                  <a:lnTo>
                    <a:pt x="2103519" y="520932"/>
                  </a:lnTo>
                  <a:lnTo>
                    <a:pt x="1717197" y="520932"/>
                  </a:lnTo>
                  <a:lnTo>
                    <a:pt x="1717197" y="464474"/>
                  </a:lnTo>
                  <a:lnTo>
                    <a:pt x="1676979" y="464474"/>
                  </a:lnTo>
                  <a:lnTo>
                    <a:pt x="1676979" y="402181"/>
                  </a:lnTo>
                  <a:lnTo>
                    <a:pt x="1665560" y="402181"/>
                  </a:lnTo>
                  <a:lnTo>
                    <a:pt x="1665560" y="346231"/>
                  </a:lnTo>
                  <a:lnTo>
                    <a:pt x="1397990" y="346231"/>
                  </a:lnTo>
                  <a:lnTo>
                    <a:pt x="1397990" y="289519"/>
                  </a:lnTo>
                  <a:lnTo>
                    <a:pt x="1246379" y="289519"/>
                  </a:lnTo>
                  <a:lnTo>
                    <a:pt x="1246379" y="239152"/>
                  </a:lnTo>
                  <a:lnTo>
                    <a:pt x="892283" y="239152"/>
                  </a:lnTo>
                  <a:lnTo>
                    <a:pt x="892283" y="189926"/>
                  </a:lnTo>
                  <a:lnTo>
                    <a:pt x="849273" y="189926"/>
                  </a:lnTo>
                  <a:lnTo>
                    <a:pt x="849273" y="98071"/>
                  </a:lnTo>
                  <a:lnTo>
                    <a:pt x="837728" y="98071"/>
                  </a:lnTo>
                  <a:lnTo>
                    <a:pt x="837728" y="43517"/>
                  </a:lnTo>
                  <a:lnTo>
                    <a:pt x="410681" y="43517"/>
                  </a:lnTo>
                  <a:lnTo>
                    <a:pt x="410681" y="0"/>
                  </a:lnTo>
                  <a:lnTo>
                    <a:pt x="0" y="0"/>
                  </a:lnTo>
                </a:path>
              </a:pathLst>
            </a:custGeom>
            <a:noFill/>
            <a:ln w="19029" cap="flat">
              <a:solidFill>
                <a:srgbClr val="C6573B"/>
              </a:solidFill>
              <a:prstDash val="solid"/>
              <a:miter/>
            </a:ln>
          </p:spPr>
          <p:txBody>
            <a:bodyPr rtlCol="0" anchor="ctr"/>
            <a:lstStyle/>
            <a:p>
              <a:endParaRPr lang="en-US" dirty="0"/>
            </a:p>
          </p:txBody>
        </p:sp>
        <p:grpSp>
          <p:nvGrpSpPr>
            <p:cNvPr id="207" name="Graphic 103">
              <a:extLst>
                <a:ext uri="{FF2B5EF4-FFF2-40B4-BE49-F238E27FC236}">
                  <a16:creationId xmlns:a16="http://schemas.microsoft.com/office/drawing/2014/main" id="{80D6ED6A-1336-CDDD-EB73-67BF61403BFE}"/>
                </a:ext>
              </a:extLst>
            </p:cNvPr>
            <p:cNvGrpSpPr/>
            <p:nvPr/>
          </p:nvGrpSpPr>
          <p:grpSpPr>
            <a:xfrm>
              <a:off x="6379503" y="3494847"/>
              <a:ext cx="72950" cy="73077"/>
              <a:chOff x="6379503" y="3494847"/>
              <a:chExt cx="72950" cy="73077"/>
            </a:xfrm>
          </p:grpSpPr>
          <p:sp>
            <p:nvSpPr>
              <p:cNvPr id="208" name="Freeform 207">
                <a:extLst>
                  <a:ext uri="{FF2B5EF4-FFF2-40B4-BE49-F238E27FC236}">
                    <a16:creationId xmlns:a16="http://schemas.microsoft.com/office/drawing/2014/main" id="{E0F49F2C-4D8F-4F54-A58A-4541F35FA0C8}"/>
                  </a:ext>
                </a:extLst>
              </p:cNvPr>
              <p:cNvSpPr/>
              <p:nvPr/>
            </p:nvSpPr>
            <p:spPr>
              <a:xfrm>
                <a:off x="6379503" y="3494847"/>
                <a:ext cx="72950" cy="73077"/>
              </a:xfrm>
              <a:custGeom>
                <a:avLst/>
                <a:gdLst>
                  <a:gd name="connsiteX0" fmla="*/ 0 w 72950"/>
                  <a:gd name="connsiteY0" fmla="*/ 73078 h 73077"/>
                  <a:gd name="connsiteX1" fmla="*/ 72951 w 72950"/>
                  <a:gd name="connsiteY1" fmla="*/ 0 h 73077"/>
                </a:gdLst>
                <a:ahLst/>
                <a:cxnLst>
                  <a:cxn ang="0">
                    <a:pos x="connsiteX0" y="connsiteY0"/>
                  </a:cxn>
                  <a:cxn ang="0">
                    <a:pos x="connsiteX1" y="connsiteY1"/>
                  </a:cxn>
                </a:cxnLst>
                <a:rect l="l" t="t" r="r" b="b"/>
                <a:pathLst>
                  <a:path w="72950" h="73077">
                    <a:moveTo>
                      <a:pt x="0" y="73078"/>
                    </a:moveTo>
                    <a:lnTo>
                      <a:pt x="72951" y="0"/>
                    </a:lnTo>
                  </a:path>
                </a:pathLst>
              </a:custGeom>
              <a:ln w="15858" cap="flat">
                <a:solidFill>
                  <a:srgbClr val="C6573B"/>
                </a:solidFill>
                <a:prstDash val="solid"/>
                <a:miter/>
              </a:ln>
            </p:spPr>
            <p:txBody>
              <a:bodyPr rtlCol="0" anchor="ctr"/>
              <a:lstStyle/>
              <a:p>
                <a:endParaRPr lang="en-US" dirty="0"/>
              </a:p>
            </p:txBody>
          </p:sp>
          <p:sp>
            <p:nvSpPr>
              <p:cNvPr id="209" name="Freeform 208">
                <a:extLst>
                  <a:ext uri="{FF2B5EF4-FFF2-40B4-BE49-F238E27FC236}">
                    <a16:creationId xmlns:a16="http://schemas.microsoft.com/office/drawing/2014/main" id="{48E8C576-2391-22EF-6EFB-B36287B048F2}"/>
                  </a:ext>
                </a:extLst>
              </p:cNvPr>
              <p:cNvSpPr/>
              <p:nvPr/>
            </p:nvSpPr>
            <p:spPr>
              <a:xfrm>
                <a:off x="6379503" y="3494847"/>
                <a:ext cx="72950" cy="73077"/>
              </a:xfrm>
              <a:custGeom>
                <a:avLst/>
                <a:gdLst>
                  <a:gd name="connsiteX0" fmla="*/ 72951 w 72950"/>
                  <a:gd name="connsiteY0" fmla="*/ 73078 h 73077"/>
                  <a:gd name="connsiteX1" fmla="*/ 0 w 72950"/>
                  <a:gd name="connsiteY1" fmla="*/ 0 h 73077"/>
                </a:gdLst>
                <a:ahLst/>
                <a:cxnLst>
                  <a:cxn ang="0">
                    <a:pos x="connsiteX0" y="connsiteY0"/>
                  </a:cxn>
                  <a:cxn ang="0">
                    <a:pos x="connsiteX1" y="connsiteY1"/>
                  </a:cxn>
                </a:cxnLst>
                <a:rect l="l" t="t" r="r" b="b"/>
                <a:pathLst>
                  <a:path w="72950" h="73077">
                    <a:moveTo>
                      <a:pt x="72951" y="73078"/>
                    </a:moveTo>
                    <a:lnTo>
                      <a:pt x="0" y="0"/>
                    </a:lnTo>
                  </a:path>
                </a:pathLst>
              </a:custGeom>
              <a:ln w="15858" cap="flat">
                <a:solidFill>
                  <a:srgbClr val="C6573B"/>
                </a:solidFill>
                <a:prstDash val="solid"/>
                <a:miter/>
              </a:ln>
            </p:spPr>
            <p:txBody>
              <a:bodyPr rtlCol="0" anchor="ctr"/>
              <a:lstStyle/>
              <a:p>
                <a:endParaRPr lang="en-US" dirty="0"/>
              </a:p>
            </p:txBody>
          </p:sp>
        </p:grpSp>
        <p:grpSp>
          <p:nvGrpSpPr>
            <p:cNvPr id="210" name="Graphic 103">
              <a:extLst>
                <a:ext uri="{FF2B5EF4-FFF2-40B4-BE49-F238E27FC236}">
                  <a16:creationId xmlns:a16="http://schemas.microsoft.com/office/drawing/2014/main" id="{FC524991-0DBF-B1B1-B71D-7B5FEA7B0930}"/>
                </a:ext>
              </a:extLst>
            </p:cNvPr>
            <p:cNvGrpSpPr/>
            <p:nvPr/>
          </p:nvGrpSpPr>
          <p:grpSpPr>
            <a:xfrm>
              <a:off x="4152032" y="2685665"/>
              <a:ext cx="72950" cy="72950"/>
              <a:chOff x="4152032" y="2685665"/>
              <a:chExt cx="72950" cy="72950"/>
            </a:xfrm>
          </p:grpSpPr>
          <p:sp>
            <p:nvSpPr>
              <p:cNvPr id="211" name="Freeform 210">
                <a:extLst>
                  <a:ext uri="{FF2B5EF4-FFF2-40B4-BE49-F238E27FC236}">
                    <a16:creationId xmlns:a16="http://schemas.microsoft.com/office/drawing/2014/main" id="{73FC84C8-3695-AF03-E722-7248B0492854}"/>
                  </a:ext>
                </a:extLst>
              </p:cNvPr>
              <p:cNvSpPr/>
              <p:nvPr/>
            </p:nvSpPr>
            <p:spPr>
              <a:xfrm>
                <a:off x="4152032" y="2685665"/>
                <a:ext cx="72950" cy="72950"/>
              </a:xfrm>
              <a:custGeom>
                <a:avLst/>
                <a:gdLst>
                  <a:gd name="connsiteX0" fmla="*/ 0 w 72950"/>
                  <a:gd name="connsiteY0" fmla="*/ 72951 h 72950"/>
                  <a:gd name="connsiteX1" fmla="*/ 72951 w 72950"/>
                  <a:gd name="connsiteY1" fmla="*/ 0 h 72950"/>
                </a:gdLst>
                <a:ahLst/>
                <a:cxnLst>
                  <a:cxn ang="0">
                    <a:pos x="connsiteX0" y="connsiteY0"/>
                  </a:cxn>
                  <a:cxn ang="0">
                    <a:pos x="connsiteX1" y="connsiteY1"/>
                  </a:cxn>
                </a:cxnLst>
                <a:rect l="l" t="t" r="r" b="b"/>
                <a:pathLst>
                  <a:path w="72950" h="72950">
                    <a:moveTo>
                      <a:pt x="0" y="72951"/>
                    </a:moveTo>
                    <a:lnTo>
                      <a:pt x="72951" y="0"/>
                    </a:lnTo>
                  </a:path>
                </a:pathLst>
              </a:custGeom>
              <a:ln w="15858" cap="flat">
                <a:solidFill>
                  <a:srgbClr val="C6573B"/>
                </a:solidFill>
                <a:prstDash val="solid"/>
                <a:miter/>
              </a:ln>
            </p:spPr>
            <p:txBody>
              <a:bodyPr rtlCol="0" anchor="ctr"/>
              <a:lstStyle/>
              <a:p>
                <a:endParaRPr lang="en-US" dirty="0"/>
              </a:p>
            </p:txBody>
          </p:sp>
          <p:sp>
            <p:nvSpPr>
              <p:cNvPr id="212" name="Freeform 211">
                <a:extLst>
                  <a:ext uri="{FF2B5EF4-FFF2-40B4-BE49-F238E27FC236}">
                    <a16:creationId xmlns:a16="http://schemas.microsoft.com/office/drawing/2014/main" id="{EB6760DE-5F10-3ECD-DAB4-6D26DA151DCC}"/>
                  </a:ext>
                </a:extLst>
              </p:cNvPr>
              <p:cNvSpPr/>
              <p:nvPr/>
            </p:nvSpPr>
            <p:spPr>
              <a:xfrm>
                <a:off x="4152032" y="2685665"/>
                <a:ext cx="72950" cy="72950"/>
              </a:xfrm>
              <a:custGeom>
                <a:avLst/>
                <a:gdLst>
                  <a:gd name="connsiteX0" fmla="*/ 72951 w 72950"/>
                  <a:gd name="connsiteY0" fmla="*/ 72951 h 72950"/>
                  <a:gd name="connsiteX1" fmla="*/ 0 w 72950"/>
                  <a:gd name="connsiteY1" fmla="*/ 0 h 72950"/>
                </a:gdLst>
                <a:ahLst/>
                <a:cxnLst>
                  <a:cxn ang="0">
                    <a:pos x="connsiteX0" y="connsiteY0"/>
                  </a:cxn>
                  <a:cxn ang="0">
                    <a:pos x="connsiteX1" y="connsiteY1"/>
                  </a:cxn>
                </a:cxnLst>
                <a:rect l="l" t="t" r="r" b="b"/>
                <a:pathLst>
                  <a:path w="72950" h="72950">
                    <a:moveTo>
                      <a:pt x="72951" y="72951"/>
                    </a:moveTo>
                    <a:lnTo>
                      <a:pt x="0" y="0"/>
                    </a:lnTo>
                  </a:path>
                </a:pathLst>
              </a:custGeom>
              <a:ln w="15858" cap="flat">
                <a:solidFill>
                  <a:srgbClr val="C6573B"/>
                </a:solidFill>
                <a:prstDash val="solid"/>
                <a:miter/>
              </a:ln>
            </p:spPr>
            <p:txBody>
              <a:bodyPr rtlCol="0" anchor="ctr"/>
              <a:lstStyle/>
              <a:p>
                <a:endParaRPr lang="en-US" dirty="0"/>
              </a:p>
            </p:txBody>
          </p:sp>
        </p:grpSp>
        <p:grpSp>
          <p:nvGrpSpPr>
            <p:cNvPr id="213" name="Graphic 103">
              <a:extLst>
                <a:ext uri="{FF2B5EF4-FFF2-40B4-BE49-F238E27FC236}">
                  <a16:creationId xmlns:a16="http://schemas.microsoft.com/office/drawing/2014/main" id="{D5706480-9EFD-53F5-1DDB-7572062BC01E}"/>
                </a:ext>
              </a:extLst>
            </p:cNvPr>
            <p:cNvGrpSpPr/>
            <p:nvPr/>
          </p:nvGrpSpPr>
          <p:grpSpPr>
            <a:xfrm>
              <a:off x="4276873" y="2728674"/>
              <a:ext cx="72950" cy="72950"/>
              <a:chOff x="4276873" y="2728674"/>
              <a:chExt cx="72950" cy="72950"/>
            </a:xfrm>
          </p:grpSpPr>
          <p:sp>
            <p:nvSpPr>
              <p:cNvPr id="214" name="Freeform 213">
                <a:extLst>
                  <a:ext uri="{FF2B5EF4-FFF2-40B4-BE49-F238E27FC236}">
                    <a16:creationId xmlns:a16="http://schemas.microsoft.com/office/drawing/2014/main" id="{4A638066-BD93-5715-5665-20FB602AE5BE}"/>
                  </a:ext>
                </a:extLst>
              </p:cNvPr>
              <p:cNvSpPr/>
              <p:nvPr/>
            </p:nvSpPr>
            <p:spPr>
              <a:xfrm>
                <a:off x="4276873" y="2728674"/>
                <a:ext cx="72950" cy="72950"/>
              </a:xfrm>
              <a:custGeom>
                <a:avLst/>
                <a:gdLst>
                  <a:gd name="connsiteX0" fmla="*/ 0 w 72950"/>
                  <a:gd name="connsiteY0" fmla="*/ 72951 h 72950"/>
                  <a:gd name="connsiteX1" fmla="*/ 72951 w 72950"/>
                  <a:gd name="connsiteY1" fmla="*/ 0 h 72950"/>
                </a:gdLst>
                <a:ahLst/>
                <a:cxnLst>
                  <a:cxn ang="0">
                    <a:pos x="connsiteX0" y="connsiteY0"/>
                  </a:cxn>
                  <a:cxn ang="0">
                    <a:pos x="connsiteX1" y="connsiteY1"/>
                  </a:cxn>
                </a:cxnLst>
                <a:rect l="l" t="t" r="r" b="b"/>
                <a:pathLst>
                  <a:path w="72950" h="72950">
                    <a:moveTo>
                      <a:pt x="0" y="72951"/>
                    </a:moveTo>
                    <a:lnTo>
                      <a:pt x="72951" y="0"/>
                    </a:lnTo>
                  </a:path>
                </a:pathLst>
              </a:custGeom>
              <a:ln w="15858" cap="flat">
                <a:solidFill>
                  <a:srgbClr val="C6573B"/>
                </a:solidFill>
                <a:prstDash val="solid"/>
                <a:miter/>
              </a:ln>
            </p:spPr>
            <p:txBody>
              <a:bodyPr rtlCol="0" anchor="ctr"/>
              <a:lstStyle/>
              <a:p>
                <a:endParaRPr lang="en-US" dirty="0"/>
              </a:p>
            </p:txBody>
          </p:sp>
          <p:sp>
            <p:nvSpPr>
              <p:cNvPr id="215" name="Freeform 214">
                <a:extLst>
                  <a:ext uri="{FF2B5EF4-FFF2-40B4-BE49-F238E27FC236}">
                    <a16:creationId xmlns:a16="http://schemas.microsoft.com/office/drawing/2014/main" id="{FE589BD0-DF73-CE03-E740-8B9C3ED6D237}"/>
                  </a:ext>
                </a:extLst>
              </p:cNvPr>
              <p:cNvSpPr/>
              <p:nvPr/>
            </p:nvSpPr>
            <p:spPr>
              <a:xfrm>
                <a:off x="4276873" y="2728674"/>
                <a:ext cx="72950" cy="72950"/>
              </a:xfrm>
              <a:custGeom>
                <a:avLst/>
                <a:gdLst>
                  <a:gd name="connsiteX0" fmla="*/ 72951 w 72950"/>
                  <a:gd name="connsiteY0" fmla="*/ 72951 h 72950"/>
                  <a:gd name="connsiteX1" fmla="*/ 0 w 72950"/>
                  <a:gd name="connsiteY1" fmla="*/ 0 h 72950"/>
                </a:gdLst>
                <a:ahLst/>
                <a:cxnLst>
                  <a:cxn ang="0">
                    <a:pos x="connsiteX0" y="connsiteY0"/>
                  </a:cxn>
                  <a:cxn ang="0">
                    <a:pos x="connsiteX1" y="connsiteY1"/>
                  </a:cxn>
                </a:cxnLst>
                <a:rect l="l" t="t" r="r" b="b"/>
                <a:pathLst>
                  <a:path w="72950" h="72950">
                    <a:moveTo>
                      <a:pt x="72951" y="72951"/>
                    </a:moveTo>
                    <a:lnTo>
                      <a:pt x="0" y="0"/>
                    </a:lnTo>
                  </a:path>
                </a:pathLst>
              </a:custGeom>
              <a:ln w="15858" cap="flat">
                <a:solidFill>
                  <a:srgbClr val="C6573B"/>
                </a:solidFill>
                <a:prstDash val="solid"/>
                <a:miter/>
              </a:ln>
            </p:spPr>
            <p:txBody>
              <a:bodyPr rtlCol="0" anchor="ctr"/>
              <a:lstStyle/>
              <a:p>
                <a:endParaRPr lang="en-US" dirty="0"/>
              </a:p>
            </p:txBody>
          </p:sp>
        </p:grpSp>
        <p:grpSp>
          <p:nvGrpSpPr>
            <p:cNvPr id="216" name="Graphic 103">
              <a:extLst>
                <a:ext uri="{FF2B5EF4-FFF2-40B4-BE49-F238E27FC236}">
                  <a16:creationId xmlns:a16="http://schemas.microsoft.com/office/drawing/2014/main" id="{A280B0C8-DB38-AAF0-6B18-1705D8676AC8}"/>
                </a:ext>
              </a:extLst>
            </p:cNvPr>
            <p:cNvGrpSpPr/>
            <p:nvPr/>
          </p:nvGrpSpPr>
          <p:grpSpPr>
            <a:xfrm>
              <a:off x="4702524" y="2781579"/>
              <a:ext cx="72950" cy="72950"/>
              <a:chOff x="4702524" y="2781579"/>
              <a:chExt cx="72950" cy="72950"/>
            </a:xfrm>
          </p:grpSpPr>
          <p:sp>
            <p:nvSpPr>
              <p:cNvPr id="217" name="Freeform 216">
                <a:extLst>
                  <a:ext uri="{FF2B5EF4-FFF2-40B4-BE49-F238E27FC236}">
                    <a16:creationId xmlns:a16="http://schemas.microsoft.com/office/drawing/2014/main" id="{F4275BDF-8862-4E65-C2AC-87DCE70A6F16}"/>
                  </a:ext>
                </a:extLst>
              </p:cNvPr>
              <p:cNvSpPr/>
              <p:nvPr/>
            </p:nvSpPr>
            <p:spPr>
              <a:xfrm>
                <a:off x="4702524" y="2781579"/>
                <a:ext cx="72950" cy="72950"/>
              </a:xfrm>
              <a:custGeom>
                <a:avLst/>
                <a:gdLst>
                  <a:gd name="connsiteX0" fmla="*/ 0 w 72950"/>
                  <a:gd name="connsiteY0" fmla="*/ 72951 h 72950"/>
                  <a:gd name="connsiteX1" fmla="*/ 72951 w 72950"/>
                  <a:gd name="connsiteY1" fmla="*/ 0 h 72950"/>
                </a:gdLst>
                <a:ahLst/>
                <a:cxnLst>
                  <a:cxn ang="0">
                    <a:pos x="connsiteX0" y="connsiteY0"/>
                  </a:cxn>
                  <a:cxn ang="0">
                    <a:pos x="connsiteX1" y="connsiteY1"/>
                  </a:cxn>
                </a:cxnLst>
                <a:rect l="l" t="t" r="r" b="b"/>
                <a:pathLst>
                  <a:path w="72950" h="72950">
                    <a:moveTo>
                      <a:pt x="0" y="72951"/>
                    </a:moveTo>
                    <a:lnTo>
                      <a:pt x="72951" y="0"/>
                    </a:lnTo>
                  </a:path>
                </a:pathLst>
              </a:custGeom>
              <a:ln w="15858" cap="flat">
                <a:solidFill>
                  <a:srgbClr val="C6573B"/>
                </a:solidFill>
                <a:prstDash val="solid"/>
                <a:miter/>
              </a:ln>
            </p:spPr>
            <p:txBody>
              <a:bodyPr rtlCol="0" anchor="ctr"/>
              <a:lstStyle/>
              <a:p>
                <a:endParaRPr lang="en-US" dirty="0"/>
              </a:p>
            </p:txBody>
          </p:sp>
          <p:sp>
            <p:nvSpPr>
              <p:cNvPr id="218" name="Freeform 217">
                <a:extLst>
                  <a:ext uri="{FF2B5EF4-FFF2-40B4-BE49-F238E27FC236}">
                    <a16:creationId xmlns:a16="http://schemas.microsoft.com/office/drawing/2014/main" id="{D9C7D96F-7244-487A-E21F-DBB23F221808}"/>
                  </a:ext>
                </a:extLst>
              </p:cNvPr>
              <p:cNvSpPr/>
              <p:nvPr/>
            </p:nvSpPr>
            <p:spPr>
              <a:xfrm>
                <a:off x="4702524" y="2781579"/>
                <a:ext cx="72950" cy="72950"/>
              </a:xfrm>
              <a:custGeom>
                <a:avLst/>
                <a:gdLst>
                  <a:gd name="connsiteX0" fmla="*/ 72951 w 72950"/>
                  <a:gd name="connsiteY0" fmla="*/ 72951 h 72950"/>
                  <a:gd name="connsiteX1" fmla="*/ 0 w 72950"/>
                  <a:gd name="connsiteY1" fmla="*/ 0 h 72950"/>
                </a:gdLst>
                <a:ahLst/>
                <a:cxnLst>
                  <a:cxn ang="0">
                    <a:pos x="connsiteX0" y="connsiteY0"/>
                  </a:cxn>
                  <a:cxn ang="0">
                    <a:pos x="connsiteX1" y="connsiteY1"/>
                  </a:cxn>
                </a:cxnLst>
                <a:rect l="l" t="t" r="r" b="b"/>
                <a:pathLst>
                  <a:path w="72950" h="72950">
                    <a:moveTo>
                      <a:pt x="72951" y="72951"/>
                    </a:moveTo>
                    <a:lnTo>
                      <a:pt x="0" y="0"/>
                    </a:lnTo>
                  </a:path>
                </a:pathLst>
              </a:custGeom>
              <a:ln w="15858" cap="flat">
                <a:solidFill>
                  <a:srgbClr val="C6573B"/>
                </a:solidFill>
                <a:prstDash val="solid"/>
                <a:miter/>
              </a:ln>
            </p:spPr>
            <p:txBody>
              <a:bodyPr rtlCol="0" anchor="ctr"/>
              <a:lstStyle/>
              <a:p>
                <a:endParaRPr lang="en-US" dirty="0"/>
              </a:p>
            </p:txBody>
          </p:sp>
        </p:grpSp>
        <p:grpSp>
          <p:nvGrpSpPr>
            <p:cNvPr id="219" name="Graphic 103">
              <a:extLst>
                <a:ext uri="{FF2B5EF4-FFF2-40B4-BE49-F238E27FC236}">
                  <a16:creationId xmlns:a16="http://schemas.microsoft.com/office/drawing/2014/main" id="{368DD1C9-D709-8AEC-69E3-4B82100272D2}"/>
                </a:ext>
              </a:extLst>
            </p:cNvPr>
            <p:cNvGrpSpPr/>
            <p:nvPr/>
          </p:nvGrpSpPr>
          <p:grpSpPr>
            <a:xfrm>
              <a:off x="4789685" y="2924309"/>
              <a:ext cx="72950" cy="72950"/>
              <a:chOff x="4789685" y="2924309"/>
              <a:chExt cx="72950" cy="72950"/>
            </a:xfrm>
          </p:grpSpPr>
          <p:sp>
            <p:nvSpPr>
              <p:cNvPr id="220" name="Freeform 219">
                <a:extLst>
                  <a:ext uri="{FF2B5EF4-FFF2-40B4-BE49-F238E27FC236}">
                    <a16:creationId xmlns:a16="http://schemas.microsoft.com/office/drawing/2014/main" id="{B648B80D-5AB8-03D7-6D0E-E88426F79FB5}"/>
                  </a:ext>
                </a:extLst>
              </p:cNvPr>
              <p:cNvSpPr/>
              <p:nvPr/>
            </p:nvSpPr>
            <p:spPr>
              <a:xfrm>
                <a:off x="4789685" y="2924309"/>
                <a:ext cx="72950" cy="72950"/>
              </a:xfrm>
              <a:custGeom>
                <a:avLst/>
                <a:gdLst>
                  <a:gd name="connsiteX0" fmla="*/ 0 w 72950"/>
                  <a:gd name="connsiteY0" fmla="*/ 72951 h 72950"/>
                  <a:gd name="connsiteX1" fmla="*/ 72951 w 72950"/>
                  <a:gd name="connsiteY1" fmla="*/ 0 h 72950"/>
                </a:gdLst>
                <a:ahLst/>
                <a:cxnLst>
                  <a:cxn ang="0">
                    <a:pos x="connsiteX0" y="connsiteY0"/>
                  </a:cxn>
                  <a:cxn ang="0">
                    <a:pos x="connsiteX1" y="connsiteY1"/>
                  </a:cxn>
                </a:cxnLst>
                <a:rect l="l" t="t" r="r" b="b"/>
                <a:pathLst>
                  <a:path w="72950" h="72950">
                    <a:moveTo>
                      <a:pt x="0" y="72951"/>
                    </a:moveTo>
                    <a:lnTo>
                      <a:pt x="72951" y="0"/>
                    </a:lnTo>
                  </a:path>
                </a:pathLst>
              </a:custGeom>
              <a:ln w="15858" cap="flat">
                <a:solidFill>
                  <a:srgbClr val="C6573B"/>
                </a:solidFill>
                <a:prstDash val="solid"/>
                <a:miter/>
              </a:ln>
            </p:spPr>
            <p:txBody>
              <a:bodyPr rtlCol="0" anchor="ctr"/>
              <a:lstStyle/>
              <a:p>
                <a:endParaRPr lang="en-US" dirty="0"/>
              </a:p>
            </p:txBody>
          </p:sp>
          <p:sp>
            <p:nvSpPr>
              <p:cNvPr id="221" name="Freeform 220">
                <a:extLst>
                  <a:ext uri="{FF2B5EF4-FFF2-40B4-BE49-F238E27FC236}">
                    <a16:creationId xmlns:a16="http://schemas.microsoft.com/office/drawing/2014/main" id="{EDF096B3-8344-AE77-6803-A9F8FA0824A2}"/>
                  </a:ext>
                </a:extLst>
              </p:cNvPr>
              <p:cNvSpPr/>
              <p:nvPr/>
            </p:nvSpPr>
            <p:spPr>
              <a:xfrm>
                <a:off x="4789685" y="2924309"/>
                <a:ext cx="72950" cy="72950"/>
              </a:xfrm>
              <a:custGeom>
                <a:avLst/>
                <a:gdLst>
                  <a:gd name="connsiteX0" fmla="*/ 72951 w 72950"/>
                  <a:gd name="connsiteY0" fmla="*/ 72951 h 72950"/>
                  <a:gd name="connsiteX1" fmla="*/ 0 w 72950"/>
                  <a:gd name="connsiteY1" fmla="*/ 0 h 72950"/>
                </a:gdLst>
                <a:ahLst/>
                <a:cxnLst>
                  <a:cxn ang="0">
                    <a:pos x="connsiteX0" y="connsiteY0"/>
                  </a:cxn>
                  <a:cxn ang="0">
                    <a:pos x="connsiteX1" y="connsiteY1"/>
                  </a:cxn>
                </a:cxnLst>
                <a:rect l="l" t="t" r="r" b="b"/>
                <a:pathLst>
                  <a:path w="72950" h="72950">
                    <a:moveTo>
                      <a:pt x="72951" y="72951"/>
                    </a:moveTo>
                    <a:lnTo>
                      <a:pt x="0" y="0"/>
                    </a:lnTo>
                  </a:path>
                </a:pathLst>
              </a:custGeom>
              <a:ln w="15858" cap="flat">
                <a:solidFill>
                  <a:srgbClr val="C6573B"/>
                </a:solidFill>
                <a:prstDash val="solid"/>
                <a:miter/>
              </a:ln>
            </p:spPr>
            <p:txBody>
              <a:bodyPr rtlCol="0" anchor="ctr"/>
              <a:lstStyle/>
              <a:p>
                <a:endParaRPr lang="en-US" dirty="0"/>
              </a:p>
            </p:txBody>
          </p:sp>
        </p:grpSp>
        <p:grpSp>
          <p:nvGrpSpPr>
            <p:cNvPr id="222" name="Graphic 103">
              <a:extLst>
                <a:ext uri="{FF2B5EF4-FFF2-40B4-BE49-F238E27FC236}">
                  <a16:creationId xmlns:a16="http://schemas.microsoft.com/office/drawing/2014/main" id="{E2B9A297-BCFC-DD0A-52CA-E52EE937DD4A}"/>
                </a:ext>
              </a:extLst>
            </p:cNvPr>
            <p:cNvGrpSpPr/>
            <p:nvPr/>
          </p:nvGrpSpPr>
          <p:grpSpPr>
            <a:xfrm>
              <a:off x="5488235" y="3027836"/>
              <a:ext cx="73077" cy="73077"/>
              <a:chOff x="5488235" y="3027836"/>
              <a:chExt cx="73077" cy="73077"/>
            </a:xfrm>
          </p:grpSpPr>
          <p:sp>
            <p:nvSpPr>
              <p:cNvPr id="223" name="Freeform 222">
                <a:extLst>
                  <a:ext uri="{FF2B5EF4-FFF2-40B4-BE49-F238E27FC236}">
                    <a16:creationId xmlns:a16="http://schemas.microsoft.com/office/drawing/2014/main" id="{AA3BE089-665B-36C2-B583-82050FC381DD}"/>
                  </a:ext>
                </a:extLst>
              </p:cNvPr>
              <p:cNvSpPr/>
              <p:nvPr/>
            </p:nvSpPr>
            <p:spPr>
              <a:xfrm>
                <a:off x="5488235" y="3027836"/>
                <a:ext cx="73077" cy="73077"/>
              </a:xfrm>
              <a:custGeom>
                <a:avLst/>
                <a:gdLst>
                  <a:gd name="connsiteX0" fmla="*/ 0 w 73077"/>
                  <a:gd name="connsiteY0" fmla="*/ 73078 h 73077"/>
                  <a:gd name="connsiteX1" fmla="*/ 73078 w 73077"/>
                  <a:gd name="connsiteY1" fmla="*/ 0 h 73077"/>
                </a:gdLst>
                <a:ahLst/>
                <a:cxnLst>
                  <a:cxn ang="0">
                    <a:pos x="connsiteX0" y="connsiteY0"/>
                  </a:cxn>
                  <a:cxn ang="0">
                    <a:pos x="connsiteX1" y="connsiteY1"/>
                  </a:cxn>
                </a:cxnLst>
                <a:rect l="l" t="t" r="r" b="b"/>
                <a:pathLst>
                  <a:path w="73077" h="73077">
                    <a:moveTo>
                      <a:pt x="0" y="73078"/>
                    </a:moveTo>
                    <a:lnTo>
                      <a:pt x="73078" y="0"/>
                    </a:lnTo>
                  </a:path>
                </a:pathLst>
              </a:custGeom>
              <a:ln w="15858" cap="flat">
                <a:solidFill>
                  <a:srgbClr val="C6573B"/>
                </a:solidFill>
                <a:prstDash val="solid"/>
                <a:miter/>
              </a:ln>
            </p:spPr>
            <p:txBody>
              <a:bodyPr rtlCol="0" anchor="ctr"/>
              <a:lstStyle/>
              <a:p>
                <a:endParaRPr lang="en-US" dirty="0"/>
              </a:p>
            </p:txBody>
          </p:sp>
          <p:sp>
            <p:nvSpPr>
              <p:cNvPr id="224" name="Freeform 223">
                <a:extLst>
                  <a:ext uri="{FF2B5EF4-FFF2-40B4-BE49-F238E27FC236}">
                    <a16:creationId xmlns:a16="http://schemas.microsoft.com/office/drawing/2014/main" id="{E0975C5B-C8AB-C332-2266-44E186FEBBF1}"/>
                  </a:ext>
                </a:extLst>
              </p:cNvPr>
              <p:cNvSpPr/>
              <p:nvPr/>
            </p:nvSpPr>
            <p:spPr>
              <a:xfrm>
                <a:off x="5488235" y="3027836"/>
                <a:ext cx="73077" cy="73077"/>
              </a:xfrm>
              <a:custGeom>
                <a:avLst/>
                <a:gdLst>
                  <a:gd name="connsiteX0" fmla="*/ 73078 w 73077"/>
                  <a:gd name="connsiteY0" fmla="*/ 73078 h 73077"/>
                  <a:gd name="connsiteX1" fmla="*/ 0 w 73077"/>
                  <a:gd name="connsiteY1" fmla="*/ 0 h 73077"/>
                </a:gdLst>
                <a:ahLst/>
                <a:cxnLst>
                  <a:cxn ang="0">
                    <a:pos x="connsiteX0" y="connsiteY0"/>
                  </a:cxn>
                  <a:cxn ang="0">
                    <a:pos x="connsiteX1" y="connsiteY1"/>
                  </a:cxn>
                </a:cxnLst>
                <a:rect l="l" t="t" r="r" b="b"/>
                <a:pathLst>
                  <a:path w="73077" h="73077">
                    <a:moveTo>
                      <a:pt x="73078" y="73078"/>
                    </a:moveTo>
                    <a:lnTo>
                      <a:pt x="0" y="0"/>
                    </a:lnTo>
                  </a:path>
                </a:pathLst>
              </a:custGeom>
              <a:ln w="15858" cap="flat">
                <a:solidFill>
                  <a:srgbClr val="C6573B"/>
                </a:solidFill>
                <a:prstDash val="solid"/>
                <a:miter/>
              </a:ln>
            </p:spPr>
            <p:txBody>
              <a:bodyPr rtlCol="0" anchor="ctr"/>
              <a:lstStyle/>
              <a:p>
                <a:endParaRPr lang="en-US" dirty="0"/>
              </a:p>
            </p:txBody>
          </p:sp>
        </p:grpSp>
        <p:grpSp>
          <p:nvGrpSpPr>
            <p:cNvPr id="225" name="Graphic 103">
              <a:extLst>
                <a:ext uri="{FF2B5EF4-FFF2-40B4-BE49-F238E27FC236}">
                  <a16:creationId xmlns:a16="http://schemas.microsoft.com/office/drawing/2014/main" id="{DE9178D8-CD09-A307-8779-B2E69D96D195}"/>
                </a:ext>
              </a:extLst>
            </p:cNvPr>
            <p:cNvGrpSpPr/>
            <p:nvPr/>
          </p:nvGrpSpPr>
          <p:grpSpPr>
            <a:xfrm>
              <a:off x="5574381" y="3203298"/>
              <a:ext cx="73077" cy="72950"/>
              <a:chOff x="5574381" y="3203298"/>
              <a:chExt cx="73077" cy="72950"/>
            </a:xfrm>
          </p:grpSpPr>
          <p:sp>
            <p:nvSpPr>
              <p:cNvPr id="226" name="Freeform 225">
                <a:extLst>
                  <a:ext uri="{FF2B5EF4-FFF2-40B4-BE49-F238E27FC236}">
                    <a16:creationId xmlns:a16="http://schemas.microsoft.com/office/drawing/2014/main" id="{1AFD0309-9622-0797-3A8F-54363CCA090D}"/>
                  </a:ext>
                </a:extLst>
              </p:cNvPr>
              <p:cNvSpPr/>
              <p:nvPr/>
            </p:nvSpPr>
            <p:spPr>
              <a:xfrm>
                <a:off x="5574381" y="3203298"/>
                <a:ext cx="73077" cy="72950"/>
              </a:xfrm>
              <a:custGeom>
                <a:avLst/>
                <a:gdLst>
                  <a:gd name="connsiteX0" fmla="*/ 0 w 73077"/>
                  <a:gd name="connsiteY0" fmla="*/ 72951 h 72950"/>
                  <a:gd name="connsiteX1" fmla="*/ 73078 w 73077"/>
                  <a:gd name="connsiteY1" fmla="*/ 0 h 72950"/>
                </a:gdLst>
                <a:ahLst/>
                <a:cxnLst>
                  <a:cxn ang="0">
                    <a:pos x="connsiteX0" y="connsiteY0"/>
                  </a:cxn>
                  <a:cxn ang="0">
                    <a:pos x="connsiteX1" y="connsiteY1"/>
                  </a:cxn>
                </a:cxnLst>
                <a:rect l="l" t="t" r="r" b="b"/>
                <a:pathLst>
                  <a:path w="73077" h="72950">
                    <a:moveTo>
                      <a:pt x="0" y="72951"/>
                    </a:moveTo>
                    <a:lnTo>
                      <a:pt x="73078" y="0"/>
                    </a:lnTo>
                  </a:path>
                </a:pathLst>
              </a:custGeom>
              <a:ln w="15858" cap="flat">
                <a:solidFill>
                  <a:srgbClr val="C6573B"/>
                </a:solidFill>
                <a:prstDash val="solid"/>
                <a:miter/>
              </a:ln>
            </p:spPr>
            <p:txBody>
              <a:bodyPr rtlCol="0" anchor="ctr"/>
              <a:lstStyle/>
              <a:p>
                <a:endParaRPr lang="en-US" dirty="0"/>
              </a:p>
            </p:txBody>
          </p:sp>
          <p:sp>
            <p:nvSpPr>
              <p:cNvPr id="227" name="Freeform 226">
                <a:extLst>
                  <a:ext uri="{FF2B5EF4-FFF2-40B4-BE49-F238E27FC236}">
                    <a16:creationId xmlns:a16="http://schemas.microsoft.com/office/drawing/2014/main" id="{4083BAC5-FA32-F759-E98E-B128BD2964A4}"/>
                  </a:ext>
                </a:extLst>
              </p:cNvPr>
              <p:cNvSpPr/>
              <p:nvPr/>
            </p:nvSpPr>
            <p:spPr>
              <a:xfrm>
                <a:off x="5574381" y="3203298"/>
                <a:ext cx="73077" cy="72950"/>
              </a:xfrm>
              <a:custGeom>
                <a:avLst/>
                <a:gdLst>
                  <a:gd name="connsiteX0" fmla="*/ 73078 w 73077"/>
                  <a:gd name="connsiteY0" fmla="*/ 72951 h 72950"/>
                  <a:gd name="connsiteX1" fmla="*/ 0 w 73077"/>
                  <a:gd name="connsiteY1" fmla="*/ 0 h 72950"/>
                </a:gdLst>
                <a:ahLst/>
                <a:cxnLst>
                  <a:cxn ang="0">
                    <a:pos x="connsiteX0" y="connsiteY0"/>
                  </a:cxn>
                  <a:cxn ang="0">
                    <a:pos x="connsiteX1" y="connsiteY1"/>
                  </a:cxn>
                </a:cxnLst>
                <a:rect l="l" t="t" r="r" b="b"/>
                <a:pathLst>
                  <a:path w="73077" h="72950">
                    <a:moveTo>
                      <a:pt x="73078" y="72951"/>
                    </a:moveTo>
                    <a:lnTo>
                      <a:pt x="0" y="0"/>
                    </a:lnTo>
                  </a:path>
                </a:pathLst>
              </a:custGeom>
              <a:ln w="15858" cap="flat">
                <a:solidFill>
                  <a:srgbClr val="C6573B"/>
                </a:solidFill>
                <a:prstDash val="solid"/>
                <a:miter/>
              </a:ln>
            </p:spPr>
            <p:txBody>
              <a:bodyPr rtlCol="0" anchor="ctr"/>
              <a:lstStyle/>
              <a:p>
                <a:endParaRPr lang="en-US" dirty="0"/>
              </a:p>
            </p:txBody>
          </p:sp>
        </p:grpSp>
        <p:grpSp>
          <p:nvGrpSpPr>
            <p:cNvPr id="228" name="Graphic 103">
              <a:extLst>
                <a:ext uri="{FF2B5EF4-FFF2-40B4-BE49-F238E27FC236}">
                  <a16:creationId xmlns:a16="http://schemas.microsoft.com/office/drawing/2014/main" id="{12986CC5-2367-B055-DF7C-48A56907F764}"/>
                </a:ext>
              </a:extLst>
            </p:cNvPr>
            <p:cNvGrpSpPr/>
            <p:nvPr/>
          </p:nvGrpSpPr>
          <p:grpSpPr>
            <a:xfrm>
              <a:off x="5953724" y="3267622"/>
              <a:ext cx="72950" cy="73077"/>
              <a:chOff x="5953724" y="3267622"/>
              <a:chExt cx="72950" cy="73077"/>
            </a:xfrm>
          </p:grpSpPr>
          <p:sp>
            <p:nvSpPr>
              <p:cNvPr id="229" name="Freeform 228">
                <a:extLst>
                  <a:ext uri="{FF2B5EF4-FFF2-40B4-BE49-F238E27FC236}">
                    <a16:creationId xmlns:a16="http://schemas.microsoft.com/office/drawing/2014/main" id="{52976533-0E51-8494-77C5-B5021603081D}"/>
                  </a:ext>
                </a:extLst>
              </p:cNvPr>
              <p:cNvSpPr/>
              <p:nvPr/>
            </p:nvSpPr>
            <p:spPr>
              <a:xfrm>
                <a:off x="5953724" y="3267622"/>
                <a:ext cx="72950" cy="73077"/>
              </a:xfrm>
              <a:custGeom>
                <a:avLst/>
                <a:gdLst>
                  <a:gd name="connsiteX0" fmla="*/ 0 w 72950"/>
                  <a:gd name="connsiteY0" fmla="*/ 73078 h 73077"/>
                  <a:gd name="connsiteX1" fmla="*/ 72951 w 72950"/>
                  <a:gd name="connsiteY1" fmla="*/ 0 h 73077"/>
                </a:gdLst>
                <a:ahLst/>
                <a:cxnLst>
                  <a:cxn ang="0">
                    <a:pos x="connsiteX0" y="connsiteY0"/>
                  </a:cxn>
                  <a:cxn ang="0">
                    <a:pos x="connsiteX1" y="connsiteY1"/>
                  </a:cxn>
                </a:cxnLst>
                <a:rect l="l" t="t" r="r" b="b"/>
                <a:pathLst>
                  <a:path w="72950" h="73077">
                    <a:moveTo>
                      <a:pt x="0" y="73078"/>
                    </a:moveTo>
                    <a:lnTo>
                      <a:pt x="72951" y="0"/>
                    </a:lnTo>
                  </a:path>
                </a:pathLst>
              </a:custGeom>
              <a:ln w="15858" cap="flat">
                <a:solidFill>
                  <a:srgbClr val="C6573B"/>
                </a:solidFill>
                <a:prstDash val="solid"/>
                <a:miter/>
              </a:ln>
            </p:spPr>
            <p:txBody>
              <a:bodyPr rtlCol="0" anchor="ctr"/>
              <a:lstStyle/>
              <a:p>
                <a:endParaRPr lang="en-US" dirty="0"/>
              </a:p>
            </p:txBody>
          </p:sp>
          <p:sp>
            <p:nvSpPr>
              <p:cNvPr id="230" name="Freeform 229">
                <a:extLst>
                  <a:ext uri="{FF2B5EF4-FFF2-40B4-BE49-F238E27FC236}">
                    <a16:creationId xmlns:a16="http://schemas.microsoft.com/office/drawing/2014/main" id="{F5A995B1-F0B2-E3BF-4685-FD8D94ACEFCA}"/>
                  </a:ext>
                </a:extLst>
              </p:cNvPr>
              <p:cNvSpPr/>
              <p:nvPr/>
            </p:nvSpPr>
            <p:spPr>
              <a:xfrm>
                <a:off x="5953724" y="3267622"/>
                <a:ext cx="72950" cy="73077"/>
              </a:xfrm>
              <a:custGeom>
                <a:avLst/>
                <a:gdLst>
                  <a:gd name="connsiteX0" fmla="*/ 72951 w 72950"/>
                  <a:gd name="connsiteY0" fmla="*/ 73078 h 73077"/>
                  <a:gd name="connsiteX1" fmla="*/ 0 w 72950"/>
                  <a:gd name="connsiteY1" fmla="*/ 0 h 73077"/>
                </a:gdLst>
                <a:ahLst/>
                <a:cxnLst>
                  <a:cxn ang="0">
                    <a:pos x="connsiteX0" y="connsiteY0"/>
                  </a:cxn>
                  <a:cxn ang="0">
                    <a:pos x="connsiteX1" y="connsiteY1"/>
                  </a:cxn>
                </a:cxnLst>
                <a:rect l="l" t="t" r="r" b="b"/>
                <a:pathLst>
                  <a:path w="72950" h="73077">
                    <a:moveTo>
                      <a:pt x="72951" y="73078"/>
                    </a:moveTo>
                    <a:lnTo>
                      <a:pt x="0" y="0"/>
                    </a:lnTo>
                  </a:path>
                </a:pathLst>
              </a:custGeom>
              <a:ln w="15858" cap="flat">
                <a:solidFill>
                  <a:srgbClr val="C6573B"/>
                </a:solidFill>
                <a:prstDash val="solid"/>
                <a:miter/>
              </a:ln>
            </p:spPr>
            <p:txBody>
              <a:bodyPr rtlCol="0" anchor="ctr"/>
              <a:lstStyle/>
              <a:p>
                <a:endParaRPr lang="en-US" dirty="0"/>
              </a:p>
            </p:txBody>
          </p:sp>
        </p:grpSp>
        <p:grpSp>
          <p:nvGrpSpPr>
            <p:cNvPr id="231" name="Graphic 103">
              <a:extLst>
                <a:ext uri="{FF2B5EF4-FFF2-40B4-BE49-F238E27FC236}">
                  <a16:creationId xmlns:a16="http://schemas.microsoft.com/office/drawing/2014/main" id="{1E271C0F-9762-5530-226D-99068EA64EEE}"/>
                </a:ext>
              </a:extLst>
            </p:cNvPr>
            <p:cNvGrpSpPr/>
            <p:nvPr/>
          </p:nvGrpSpPr>
          <p:grpSpPr>
            <a:xfrm>
              <a:off x="6025660" y="3267622"/>
              <a:ext cx="72950" cy="73077"/>
              <a:chOff x="6025660" y="3267622"/>
              <a:chExt cx="72950" cy="73077"/>
            </a:xfrm>
          </p:grpSpPr>
          <p:sp>
            <p:nvSpPr>
              <p:cNvPr id="232" name="Freeform 231">
                <a:extLst>
                  <a:ext uri="{FF2B5EF4-FFF2-40B4-BE49-F238E27FC236}">
                    <a16:creationId xmlns:a16="http://schemas.microsoft.com/office/drawing/2014/main" id="{F347690E-75CB-D635-F801-BADD8D3BCADA}"/>
                  </a:ext>
                </a:extLst>
              </p:cNvPr>
              <p:cNvSpPr/>
              <p:nvPr/>
            </p:nvSpPr>
            <p:spPr>
              <a:xfrm>
                <a:off x="6025660" y="3267622"/>
                <a:ext cx="72950" cy="73077"/>
              </a:xfrm>
              <a:custGeom>
                <a:avLst/>
                <a:gdLst>
                  <a:gd name="connsiteX0" fmla="*/ 0 w 72950"/>
                  <a:gd name="connsiteY0" fmla="*/ 73078 h 73077"/>
                  <a:gd name="connsiteX1" fmla="*/ 72951 w 72950"/>
                  <a:gd name="connsiteY1" fmla="*/ 0 h 73077"/>
                </a:gdLst>
                <a:ahLst/>
                <a:cxnLst>
                  <a:cxn ang="0">
                    <a:pos x="connsiteX0" y="connsiteY0"/>
                  </a:cxn>
                  <a:cxn ang="0">
                    <a:pos x="connsiteX1" y="connsiteY1"/>
                  </a:cxn>
                </a:cxnLst>
                <a:rect l="l" t="t" r="r" b="b"/>
                <a:pathLst>
                  <a:path w="72950" h="73077">
                    <a:moveTo>
                      <a:pt x="0" y="73078"/>
                    </a:moveTo>
                    <a:lnTo>
                      <a:pt x="72951" y="0"/>
                    </a:lnTo>
                  </a:path>
                </a:pathLst>
              </a:custGeom>
              <a:ln w="15858" cap="flat">
                <a:solidFill>
                  <a:srgbClr val="C6573B"/>
                </a:solidFill>
                <a:prstDash val="solid"/>
                <a:miter/>
              </a:ln>
            </p:spPr>
            <p:txBody>
              <a:bodyPr rtlCol="0" anchor="ctr"/>
              <a:lstStyle/>
              <a:p>
                <a:endParaRPr lang="en-US" dirty="0"/>
              </a:p>
            </p:txBody>
          </p:sp>
          <p:sp>
            <p:nvSpPr>
              <p:cNvPr id="233" name="Freeform 232">
                <a:extLst>
                  <a:ext uri="{FF2B5EF4-FFF2-40B4-BE49-F238E27FC236}">
                    <a16:creationId xmlns:a16="http://schemas.microsoft.com/office/drawing/2014/main" id="{40763A4D-595D-4F04-76CF-E4D3FF452C77}"/>
                  </a:ext>
                </a:extLst>
              </p:cNvPr>
              <p:cNvSpPr/>
              <p:nvPr/>
            </p:nvSpPr>
            <p:spPr>
              <a:xfrm>
                <a:off x="6025660" y="3267622"/>
                <a:ext cx="72950" cy="73077"/>
              </a:xfrm>
              <a:custGeom>
                <a:avLst/>
                <a:gdLst>
                  <a:gd name="connsiteX0" fmla="*/ 72951 w 72950"/>
                  <a:gd name="connsiteY0" fmla="*/ 73078 h 73077"/>
                  <a:gd name="connsiteX1" fmla="*/ 0 w 72950"/>
                  <a:gd name="connsiteY1" fmla="*/ 0 h 73077"/>
                </a:gdLst>
                <a:ahLst/>
                <a:cxnLst>
                  <a:cxn ang="0">
                    <a:pos x="connsiteX0" y="connsiteY0"/>
                  </a:cxn>
                  <a:cxn ang="0">
                    <a:pos x="connsiteX1" y="connsiteY1"/>
                  </a:cxn>
                </a:cxnLst>
                <a:rect l="l" t="t" r="r" b="b"/>
                <a:pathLst>
                  <a:path w="72950" h="73077">
                    <a:moveTo>
                      <a:pt x="72951" y="73078"/>
                    </a:moveTo>
                    <a:lnTo>
                      <a:pt x="0" y="0"/>
                    </a:lnTo>
                  </a:path>
                </a:pathLst>
              </a:custGeom>
              <a:ln w="15858" cap="flat">
                <a:solidFill>
                  <a:srgbClr val="C6573B"/>
                </a:solidFill>
                <a:prstDash val="solid"/>
                <a:miter/>
              </a:ln>
            </p:spPr>
            <p:txBody>
              <a:bodyPr rtlCol="0" anchor="ctr"/>
              <a:lstStyle/>
              <a:p>
                <a:endParaRPr lang="en-US" dirty="0"/>
              </a:p>
            </p:txBody>
          </p:sp>
        </p:grpSp>
        <p:grpSp>
          <p:nvGrpSpPr>
            <p:cNvPr id="234" name="Graphic 103">
              <a:extLst>
                <a:ext uri="{FF2B5EF4-FFF2-40B4-BE49-F238E27FC236}">
                  <a16:creationId xmlns:a16="http://schemas.microsoft.com/office/drawing/2014/main" id="{8A5F6CE2-0C51-88A7-E668-A2DEE1AF7A97}"/>
                </a:ext>
              </a:extLst>
            </p:cNvPr>
            <p:cNvGrpSpPr/>
            <p:nvPr/>
          </p:nvGrpSpPr>
          <p:grpSpPr>
            <a:xfrm>
              <a:off x="6001682" y="3267622"/>
              <a:ext cx="72950" cy="73077"/>
              <a:chOff x="6001682" y="3267622"/>
              <a:chExt cx="72950" cy="73077"/>
            </a:xfrm>
          </p:grpSpPr>
          <p:sp>
            <p:nvSpPr>
              <p:cNvPr id="235" name="Freeform 234">
                <a:extLst>
                  <a:ext uri="{FF2B5EF4-FFF2-40B4-BE49-F238E27FC236}">
                    <a16:creationId xmlns:a16="http://schemas.microsoft.com/office/drawing/2014/main" id="{990C3DA3-42DB-8289-848A-5F69A2D86AB9}"/>
                  </a:ext>
                </a:extLst>
              </p:cNvPr>
              <p:cNvSpPr/>
              <p:nvPr/>
            </p:nvSpPr>
            <p:spPr>
              <a:xfrm>
                <a:off x="6001682" y="3267622"/>
                <a:ext cx="72950" cy="73077"/>
              </a:xfrm>
              <a:custGeom>
                <a:avLst/>
                <a:gdLst>
                  <a:gd name="connsiteX0" fmla="*/ 0 w 72950"/>
                  <a:gd name="connsiteY0" fmla="*/ 73078 h 73077"/>
                  <a:gd name="connsiteX1" fmla="*/ 72951 w 72950"/>
                  <a:gd name="connsiteY1" fmla="*/ 0 h 73077"/>
                </a:gdLst>
                <a:ahLst/>
                <a:cxnLst>
                  <a:cxn ang="0">
                    <a:pos x="connsiteX0" y="connsiteY0"/>
                  </a:cxn>
                  <a:cxn ang="0">
                    <a:pos x="connsiteX1" y="connsiteY1"/>
                  </a:cxn>
                </a:cxnLst>
                <a:rect l="l" t="t" r="r" b="b"/>
                <a:pathLst>
                  <a:path w="72950" h="73077">
                    <a:moveTo>
                      <a:pt x="0" y="73078"/>
                    </a:moveTo>
                    <a:lnTo>
                      <a:pt x="72951" y="0"/>
                    </a:lnTo>
                  </a:path>
                </a:pathLst>
              </a:custGeom>
              <a:ln w="15858" cap="flat">
                <a:solidFill>
                  <a:srgbClr val="C6573B"/>
                </a:solidFill>
                <a:prstDash val="solid"/>
                <a:miter/>
              </a:ln>
            </p:spPr>
            <p:txBody>
              <a:bodyPr rtlCol="0" anchor="ctr"/>
              <a:lstStyle/>
              <a:p>
                <a:endParaRPr lang="en-US" dirty="0"/>
              </a:p>
            </p:txBody>
          </p:sp>
          <p:sp>
            <p:nvSpPr>
              <p:cNvPr id="236" name="Freeform 235">
                <a:extLst>
                  <a:ext uri="{FF2B5EF4-FFF2-40B4-BE49-F238E27FC236}">
                    <a16:creationId xmlns:a16="http://schemas.microsoft.com/office/drawing/2014/main" id="{98CFADE9-1774-BB21-9E76-C1FA41A11482}"/>
                  </a:ext>
                </a:extLst>
              </p:cNvPr>
              <p:cNvSpPr/>
              <p:nvPr/>
            </p:nvSpPr>
            <p:spPr>
              <a:xfrm>
                <a:off x="6001682" y="3267622"/>
                <a:ext cx="72950" cy="73077"/>
              </a:xfrm>
              <a:custGeom>
                <a:avLst/>
                <a:gdLst>
                  <a:gd name="connsiteX0" fmla="*/ 72951 w 72950"/>
                  <a:gd name="connsiteY0" fmla="*/ 73078 h 73077"/>
                  <a:gd name="connsiteX1" fmla="*/ 0 w 72950"/>
                  <a:gd name="connsiteY1" fmla="*/ 0 h 73077"/>
                </a:gdLst>
                <a:ahLst/>
                <a:cxnLst>
                  <a:cxn ang="0">
                    <a:pos x="connsiteX0" y="connsiteY0"/>
                  </a:cxn>
                  <a:cxn ang="0">
                    <a:pos x="connsiteX1" y="connsiteY1"/>
                  </a:cxn>
                </a:cxnLst>
                <a:rect l="l" t="t" r="r" b="b"/>
                <a:pathLst>
                  <a:path w="72950" h="73077">
                    <a:moveTo>
                      <a:pt x="72951" y="73078"/>
                    </a:moveTo>
                    <a:lnTo>
                      <a:pt x="0" y="0"/>
                    </a:lnTo>
                  </a:path>
                </a:pathLst>
              </a:custGeom>
              <a:ln w="15858" cap="flat">
                <a:solidFill>
                  <a:srgbClr val="C6573B"/>
                </a:solidFill>
                <a:prstDash val="solid"/>
                <a:miter/>
              </a:ln>
            </p:spPr>
            <p:txBody>
              <a:bodyPr rtlCol="0" anchor="ctr"/>
              <a:lstStyle/>
              <a:p>
                <a:endParaRPr lang="en-US" dirty="0"/>
              </a:p>
            </p:txBody>
          </p:sp>
        </p:grpSp>
        <p:grpSp>
          <p:nvGrpSpPr>
            <p:cNvPr id="237" name="Graphic 103">
              <a:extLst>
                <a:ext uri="{FF2B5EF4-FFF2-40B4-BE49-F238E27FC236}">
                  <a16:creationId xmlns:a16="http://schemas.microsoft.com/office/drawing/2014/main" id="{ABCDFAA5-0B8B-ECF1-98DC-FB34D79CB9C9}"/>
                </a:ext>
              </a:extLst>
            </p:cNvPr>
            <p:cNvGrpSpPr/>
            <p:nvPr/>
          </p:nvGrpSpPr>
          <p:grpSpPr>
            <a:xfrm>
              <a:off x="5772807" y="3203298"/>
              <a:ext cx="72950" cy="72950"/>
              <a:chOff x="5772807" y="3203298"/>
              <a:chExt cx="72950" cy="72950"/>
            </a:xfrm>
          </p:grpSpPr>
          <p:sp>
            <p:nvSpPr>
              <p:cNvPr id="238" name="Freeform 237">
                <a:extLst>
                  <a:ext uri="{FF2B5EF4-FFF2-40B4-BE49-F238E27FC236}">
                    <a16:creationId xmlns:a16="http://schemas.microsoft.com/office/drawing/2014/main" id="{4AAF520E-5D75-244D-4D7F-6ECB64711C6C}"/>
                  </a:ext>
                </a:extLst>
              </p:cNvPr>
              <p:cNvSpPr/>
              <p:nvPr/>
            </p:nvSpPr>
            <p:spPr>
              <a:xfrm>
                <a:off x="5772807" y="3203298"/>
                <a:ext cx="72950" cy="72950"/>
              </a:xfrm>
              <a:custGeom>
                <a:avLst/>
                <a:gdLst>
                  <a:gd name="connsiteX0" fmla="*/ 0 w 72950"/>
                  <a:gd name="connsiteY0" fmla="*/ 72951 h 72950"/>
                  <a:gd name="connsiteX1" fmla="*/ 72951 w 72950"/>
                  <a:gd name="connsiteY1" fmla="*/ 0 h 72950"/>
                </a:gdLst>
                <a:ahLst/>
                <a:cxnLst>
                  <a:cxn ang="0">
                    <a:pos x="connsiteX0" y="connsiteY0"/>
                  </a:cxn>
                  <a:cxn ang="0">
                    <a:pos x="connsiteX1" y="connsiteY1"/>
                  </a:cxn>
                </a:cxnLst>
                <a:rect l="l" t="t" r="r" b="b"/>
                <a:pathLst>
                  <a:path w="72950" h="72950">
                    <a:moveTo>
                      <a:pt x="0" y="72951"/>
                    </a:moveTo>
                    <a:lnTo>
                      <a:pt x="72951" y="0"/>
                    </a:lnTo>
                  </a:path>
                </a:pathLst>
              </a:custGeom>
              <a:ln w="15858" cap="flat">
                <a:solidFill>
                  <a:srgbClr val="C6573B"/>
                </a:solidFill>
                <a:prstDash val="solid"/>
                <a:miter/>
              </a:ln>
            </p:spPr>
            <p:txBody>
              <a:bodyPr rtlCol="0" anchor="ctr"/>
              <a:lstStyle/>
              <a:p>
                <a:endParaRPr lang="en-US" dirty="0"/>
              </a:p>
            </p:txBody>
          </p:sp>
          <p:sp>
            <p:nvSpPr>
              <p:cNvPr id="239" name="Freeform 238">
                <a:extLst>
                  <a:ext uri="{FF2B5EF4-FFF2-40B4-BE49-F238E27FC236}">
                    <a16:creationId xmlns:a16="http://schemas.microsoft.com/office/drawing/2014/main" id="{97BFCCF7-1CDA-6AEF-6D9E-64F454CB6130}"/>
                  </a:ext>
                </a:extLst>
              </p:cNvPr>
              <p:cNvSpPr/>
              <p:nvPr/>
            </p:nvSpPr>
            <p:spPr>
              <a:xfrm>
                <a:off x="5772807" y="3203298"/>
                <a:ext cx="72950" cy="72950"/>
              </a:xfrm>
              <a:custGeom>
                <a:avLst/>
                <a:gdLst>
                  <a:gd name="connsiteX0" fmla="*/ 72951 w 72950"/>
                  <a:gd name="connsiteY0" fmla="*/ 72951 h 72950"/>
                  <a:gd name="connsiteX1" fmla="*/ 0 w 72950"/>
                  <a:gd name="connsiteY1" fmla="*/ 0 h 72950"/>
                </a:gdLst>
                <a:ahLst/>
                <a:cxnLst>
                  <a:cxn ang="0">
                    <a:pos x="connsiteX0" y="connsiteY0"/>
                  </a:cxn>
                  <a:cxn ang="0">
                    <a:pos x="connsiteX1" y="connsiteY1"/>
                  </a:cxn>
                </a:cxnLst>
                <a:rect l="l" t="t" r="r" b="b"/>
                <a:pathLst>
                  <a:path w="72950" h="72950">
                    <a:moveTo>
                      <a:pt x="72951" y="72951"/>
                    </a:moveTo>
                    <a:lnTo>
                      <a:pt x="0" y="0"/>
                    </a:lnTo>
                  </a:path>
                </a:pathLst>
              </a:custGeom>
              <a:ln w="15858" cap="flat">
                <a:solidFill>
                  <a:srgbClr val="C6573B"/>
                </a:solidFill>
                <a:prstDash val="solid"/>
                <a:miter/>
              </a:ln>
            </p:spPr>
            <p:txBody>
              <a:bodyPr rtlCol="0" anchor="ctr"/>
              <a:lstStyle/>
              <a:p>
                <a:endParaRPr lang="en-US" dirty="0"/>
              </a:p>
            </p:txBody>
          </p:sp>
        </p:grpSp>
        <p:grpSp>
          <p:nvGrpSpPr>
            <p:cNvPr id="240" name="Graphic 103">
              <a:extLst>
                <a:ext uri="{FF2B5EF4-FFF2-40B4-BE49-F238E27FC236}">
                  <a16:creationId xmlns:a16="http://schemas.microsoft.com/office/drawing/2014/main" id="{9C849423-2867-89F1-0DBC-6651C9943E64}"/>
                </a:ext>
              </a:extLst>
            </p:cNvPr>
            <p:cNvGrpSpPr/>
            <p:nvPr/>
          </p:nvGrpSpPr>
          <p:grpSpPr>
            <a:xfrm>
              <a:off x="5883945" y="3203298"/>
              <a:ext cx="72950" cy="72950"/>
              <a:chOff x="5883945" y="3203298"/>
              <a:chExt cx="72950" cy="72950"/>
            </a:xfrm>
          </p:grpSpPr>
          <p:sp>
            <p:nvSpPr>
              <p:cNvPr id="241" name="Freeform 240">
                <a:extLst>
                  <a:ext uri="{FF2B5EF4-FFF2-40B4-BE49-F238E27FC236}">
                    <a16:creationId xmlns:a16="http://schemas.microsoft.com/office/drawing/2014/main" id="{526AB9D8-D603-8F13-AD63-6821C4146D29}"/>
                  </a:ext>
                </a:extLst>
              </p:cNvPr>
              <p:cNvSpPr/>
              <p:nvPr/>
            </p:nvSpPr>
            <p:spPr>
              <a:xfrm>
                <a:off x="5883945" y="3203298"/>
                <a:ext cx="72950" cy="72950"/>
              </a:xfrm>
              <a:custGeom>
                <a:avLst/>
                <a:gdLst>
                  <a:gd name="connsiteX0" fmla="*/ 0 w 72950"/>
                  <a:gd name="connsiteY0" fmla="*/ 72951 h 72950"/>
                  <a:gd name="connsiteX1" fmla="*/ 72951 w 72950"/>
                  <a:gd name="connsiteY1" fmla="*/ 0 h 72950"/>
                </a:gdLst>
                <a:ahLst/>
                <a:cxnLst>
                  <a:cxn ang="0">
                    <a:pos x="connsiteX0" y="connsiteY0"/>
                  </a:cxn>
                  <a:cxn ang="0">
                    <a:pos x="connsiteX1" y="connsiteY1"/>
                  </a:cxn>
                </a:cxnLst>
                <a:rect l="l" t="t" r="r" b="b"/>
                <a:pathLst>
                  <a:path w="72950" h="72950">
                    <a:moveTo>
                      <a:pt x="0" y="72951"/>
                    </a:moveTo>
                    <a:lnTo>
                      <a:pt x="72951" y="0"/>
                    </a:lnTo>
                  </a:path>
                </a:pathLst>
              </a:custGeom>
              <a:ln w="15858" cap="flat">
                <a:solidFill>
                  <a:srgbClr val="C6573B"/>
                </a:solidFill>
                <a:prstDash val="solid"/>
                <a:miter/>
              </a:ln>
            </p:spPr>
            <p:txBody>
              <a:bodyPr rtlCol="0" anchor="ctr"/>
              <a:lstStyle/>
              <a:p>
                <a:endParaRPr lang="en-US" dirty="0"/>
              </a:p>
            </p:txBody>
          </p:sp>
          <p:sp>
            <p:nvSpPr>
              <p:cNvPr id="242" name="Freeform 241">
                <a:extLst>
                  <a:ext uri="{FF2B5EF4-FFF2-40B4-BE49-F238E27FC236}">
                    <a16:creationId xmlns:a16="http://schemas.microsoft.com/office/drawing/2014/main" id="{CAD90F7D-2F82-2BF6-9ECD-CBE57D5F605A}"/>
                  </a:ext>
                </a:extLst>
              </p:cNvPr>
              <p:cNvSpPr/>
              <p:nvPr/>
            </p:nvSpPr>
            <p:spPr>
              <a:xfrm>
                <a:off x="5883945" y="3203298"/>
                <a:ext cx="72950" cy="72950"/>
              </a:xfrm>
              <a:custGeom>
                <a:avLst/>
                <a:gdLst>
                  <a:gd name="connsiteX0" fmla="*/ 72951 w 72950"/>
                  <a:gd name="connsiteY0" fmla="*/ 72951 h 72950"/>
                  <a:gd name="connsiteX1" fmla="*/ 0 w 72950"/>
                  <a:gd name="connsiteY1" fmla="*/ 0 h 72950"/>
                </a:gdLst>
                <a:ahLst/>
                <a:cxnLst>
                  <a:cxn ang="0">
                    <a:pos x="connsiteX0" y="connsiteY0"/>
                  </a:cxn>
                  <a:cxn ang="0">
                    <a:pos x="connsiteX1" y="connsiteY1"/>
                  </a:cxn>
                </a:cxnLst>
                <a:rect l="l" t="t" r="r" b="b"/>
                <a:pathLst>
                  <a:path w="72950" h="72950">
                    <a:moveTo>
                      <a:pt x="72951" y="72951"/>
                    </a:moveTo>
                    <a:lnTo>
                      <a:pt x="0" y="0"/>
                    </a:lnTo>
                  </a:path>
                </a:pathLst>
              </a:custGeom>
              <a:ln w="15858" cap="flat">
                <a:solidFill>
                  <a:srgbClr val="C6573B"/>
                </a:solidFill>
                <a:prstDash val="solid"/>
                <a:miter/>
              </a:ln>
            </p:spPr>
            <p:txBody>
              <a:bodyPr rtlCol="0" anchor="ctr"/>
              <a:lstStyle/>
              <a:p>
                <a:endParaRPr lang="en-US" dirty="0"/>
              </a:p>
            </p:txBody>
          </p:sp>
        </p:grpSp>
        <p:grpSp>
          <p:nvGrpSpPr>
            <p:cNvPr id="243" name="Graphic 103">
              <a:extLst>
                <a:ext uri="{FF2B5EF4-FFF2-40B4-BE49-F238E27FC236}">
                  <a16:creationId xmlns:a16="http://schemas.microsoft.com/office/drawing/2014/main" id="{3614A9E1-AB20-4D3F-700A-AC542E7EAD3B}"/>
                </a:ext>
              </a:extLst>
            </p:cNvPr>
            <p:cNvGrpSpPr/>
            <p:nvPr/>
          </p:nvGrpSpPr>
          <p:grpSpPr>
            <a:xfrm>
              <a:off x="5526423" y="3083405"/>
              <a:ext cx="72950" cy="73077"/>
              <a:chOff x="5526423" y="3083405"/>
              <a:chExt cx="72950" cy="73077"/>
            </a:xfrm>
          </p:grpSpPr>
          <p:sp>
            <p:nvSpPr>
              <p:cNvPr id="244" name="Freeform 243">
                <a:extLst>
                  <a:ext uri="{FF2B5EF4-FFF2-40B4-BE49-F238E27FC236}">
                    <a16:creationId xmlns:a16="http://schemas.microsoft.com/office/drawing/2014/main" id="{FB2D49BC-F564-9200-39CC-3598D424EADB}"/>
                  </a:ext>
                </a:extLst>
              </p:cNvPr>
              <p:cNvSpPr/>
              <p:nvPr/>
            </p:nvSpPr>
            <p:spPr>
              <a:xfrm>
                <a:off x="5526423" y="3083405"/>
                <a:ext cx="72950" cy="73077"/>
              </a:xfrm>
              <a:custGeom>
                <a:avLst/>
                <a:gdLst>
                  <a:gd name="connsiteX0" fmla="*/ 0 w 72950"/>
                  <a:gd name="connsiteY0" fmla="*/ 73078 h 73077"/>
                  <a:gd name="connsiteX1" fmla="*/ 72951 w 72950"/>
                  <a:gd name="connsiteY1" fmla="*/ 0 h 73077"/>
                </a:gdLst>
                <a:ahLst/>
                <a:cxnLst>
                  <a:cxn ang="0">
                    <a:pos x="connsiteX0" y="connsiteY0"/>
                  </a:cxn>
                  <a:cxn ang="0">
                    <a:pos x="connsiteX1" y="connsiteY1"/>
                  </a:cxn>
                </a:cxnLst>
                <a:rect l="l" t="t" r="r" b="b"/>
                <a:pathLst>
                  <a:path w="72950" h="73077">
                    <a:moveTo>
                      <a:pt x="0" y="73078"/>
                    </a:moveTo>
                    <a:lnTo>
                      <a:pt x="72951" y="0"/>
                    </a:lnTo>
                  </a:path>
                </a:pathLst>
              </a:custGeom>
              <a:ln w="15858" cap="flat">
                <a:solidFill>
                  <a:srgbClr val="C6573B"/>
                </a:solidFill>
                <a:prstDash val="solid"/>
                <a:miter/>
              </a:ln>
            </p:spPr>
            <p:txBody>
              <a:bodyPr rtlCol="0" anchor="ctr"/>
              <a:lstStyle/>
              <a:p>
                <a:endParaRPr lang="en-US" dirty="0"/>
              </a:p>
            </p:txBody>
          </p:sp>
          <p:sp>
            <p:nvSpPr>
              <p:cNvPr id="245" name="Freeform 244">
                <a:extLst>
                  <a:ext uri="{FF2B5EF4-FFF2-40B4-BE49-F238E27FC236}">
                    <a16:creationId xmlns:a16="http://schemas.microsoft.com/office/drawing/2014/main" id="{9D746D9C-AB3B-D837-0852-E026A74DA283}"/>
                  </a:ext>
                </a:extLst>
              </p:cNvPr>
              <p:cNvSpPr/>
              <p:nvPr/>
            </p:nvSpPr>
            <p:spPr>
              <a:xfrm>
                <a:off x="5526423" y="3083405"/>
                <a:ext cx="72950" cy="73077"/>
              </a:xfrm>
              <a:custGeom>
                <a:avLst/>
                <a:gdLst>
                  <a:gd name="connsiteX0" fmla="*/ 72951 w 72950"/>
                  <a:gd name="connsiteY0" fmla="*/ 73078 h 73077"/>
                  <a:gd name="connsiteX1" fmla="*/ 0 w 72950"/>
                  <a:gd name="connsiteY1" fmla="*/ 0 h 73077"/>
                </a:gdLst>
                <a:ahLst/>
                <a:cxnLst>
                  <a:cxn ang="0">
                    <a:pos x="connsiteX0" y="connsiteY0"/>
                  </a:cxn>
                  <a:cxn ang="0">
                    <a:pos x="connsiteX1" y="connsiteY1"/>
                  </a:cxn>
                </a:cxnLst>
                <a:rect l="l" t="t" r="r" b="b"/>
                <a:pathLst>
                  <a:path w="72950" h="73077">
                    <a:moveTo>
                      <a:pt x="72951" y="73078"/>
                    </a:moveTo>
                    <a:lnTo>
                      <a:pt x="0" y="0"/>
                    </a:lnTo>
                  </a:path>
                </a:pathLst>
              </a:custGeom>
              <a:ln w="15858" cap="flat">
                <a:solidFill>
                  <a:srgbClr val="C6573B"/>
                </a:solidFill>
                <a:prstDash val="solid"/>
                <a:miter/>
              </a:ln>
            </p:spPr>
            <p:txBody>
              <a:bodyPr rtlCol="0" anchor="ctr"/>
              <a:lstStyle/>
              <a:p>
                <a:endParaRPr lang="en-US" dirty="0"/>
              </a:p>
            </p:txBody>
          </p:sp>
        </p:grpSp>
        <p:grpSp>
          <p:nvGrpSpPr>
            <p:cNvPr id="246" name="Graphic 103">
              <a:extLst>
                <a:ext uri="{FF2B5EF4-FFF2-40B4-BE49-F238E27FC236}">
                  <a16:creationId xmlns:a16="http://schemas.microsoft.com/office/drawing/2014/main" id="{D5E5CF46-2A69-E935-7D6A-E83595434B8B}"/>
                </a:ext>
              </a:extLst>
            </p:cNvPr>
            <p:cNvGrpSpPr/>
            <p:nvPr/>
          </p:nvGrpSpPr>
          <p:grpSpPr>
            <a:xfrm>
              <a:off x="5107877" y="2975565"/>
              <a:ext cx="73077" cy="72950"/>
              <a:chOff x="5107877" y="2975565"/>
              <a:chExt cx="73077" cy="72950"/>
            </a:xfrm>
          </p:grpSpPr>
          <p:sp>
            <p:nvSpPr>
              <p:cNvPr id="247" name="Freeform 246">
                <a:extLst>
                  <a:ext uri="{FF2B5EF4-FFF2-40B4-BE49-F238E27FC236}">
                    <a16:creationId xmlns:a16="http://schemas.microsoft.com/office/drawing/2014/main" id="{345CDFCD-EA31-2A9B-401E-791C59971F84}"/>
                  </a:ext>
                </a:extLst>
              </p:cNvPr>
              <p:cNvSpPr/>
              <p:nvPr/>
            </p:nvSpPr>
            <p:spPr>
              <a:xfrm>
                <a:off x="5107877" y="2975565"/>
                <a:ext cx="73077" cy="72950"/>
              </a:xfrm>
              <a:custGeom>
                <a:avLst/>
                <a:gdLst>
                  <a:gd name="connsiteX0" fmla="*/ 0 w 73077"/>
                  <a:gd name="connsiteY0" fmla="*/ 72951 h 72950"/>
                  <a:gd name="connsiteX1" fmla="*/ 73078 w 73077"/>
                  <a:gd name="connsiteY1" fmla="*/ 0 h 72950"/>
                </a:gdLst>
                <a:ahLst/>
                <a:cxnLst>
                  <a:cxn ang="0">
                    <a:pos x="connsiteX0" y="connsiteY0"/>
                  </a:cxn>
                  <a:cxn ang="0">
                    <a:pos x="connsiteX1" y="connsiteY1"/>
                  </a:cxn>
                </a:cxnLst>
                <a:rect l="l" t="t" r="r" b="b"/>
                <a:pathLst>
                  <a:path w="73077" h="72950">
                    <a:moveTo>
                      <a:pt x="0" y="72951"/>
                    </a:moveTo>
                    <a:lnTo>
                      <a:pt x="73078" y="0"/>
                    </a:lnTo>
                  </a:path>
                </a:pathLst>
              </a:custGeom>
              <a:ln w="15858" cap="flat">
                <a:solidFill>
                  <a:srgbClr val="C6573B"/>
                </a:solidFill>
                <a:prstDash val="solid"/>
                <a:miter/>
              </a:ln>
            </p:spPr>
            <p:txBody>
              <a:bodyPr rtlCol="0" anchor="ctr"/>
              <a:lstStyle/>
              <a:p>
                <a:endParaRPr lang="en-US" dirty="0"/>
              </a:p>
            </p:txBody>
          </p:sp>
          <p:sp>
            <p:nvSpPr>
              <p:cNvPr id="248" name="Freeform 247">
                <a:extLst>
                  <a:ext uri="{FF2B5EF4-FFF2-40B4-BE49-F238E27FC236}">
                    <a16:creationId xmlns:a16="http://schemas.microsoft.com/office/drawing/2014/main" id="{B3016D98-9E1F-45D0-0E4B-8A57B7162AED}"/>
                  </a:ext>
                </a:extLst>
              </p:cNvPr>
              <p:cNvSpPr/>
              <p:nvPr/>
            </p:nvSpPr>
            <p:spPr>
              <a:xfrm>
                <a:off x="5107877" y="2975565"/>
                <a:ext cx="73077" cy="72950"/>
              </a:xfrm>
              <a:custGeom>
                <a:avLst/>
                <a:gdLst>
                  <a:gd name="connsiteX0" fmla="*/ 73078 w 73077"/>
                  <a:gd name="connsiteY0" fmla="*/ 72951 h 72950"/>
                  <a:gd name="connsiteX1" fmla="*/ 0 w 73077"/>
                  <a:gd name="connsiteY1" fmla="*/ 0 h 72950"/>
                </a:gdLst>
                <a:ahLst/>
                <a:cxnLst>
                  <a:cxn ang="0">
                    <a:pos x="connsiteX0" y="connsiteY0"/>
                  </a:cxn>
                  <a:cxn ang="0">
                    <a:pos x="connsiteX1" y="connsiteY1"/>
                  </a:cxn>
                </a:cxnLst>
                <a:rect l="l" t="t" r="r" b="b"/>
                <a:pathLst>
                  <a:path w="73077" h="72950">
                    <a:moveTo>
                      <a:pt x="73078" y="72951"/>
                    </a:moveTo>
                    <a:lnTo>
                      <a:pt x="0" y="0"/>
                    </a:lnTo>
                  </a:path>
                </a:pathLst>
              </a:custGeom>
              <a:ln w="15858" cap="flat">
                <a:solidFill>
                  <a:srgbClr val="C6573B"/>
                </a:solidFill>
                <a:prstDash val="solid"/>
                <a:miter/>
              </a:ln>
            </p:spPr>
            <p:txBody>
              <a:bodyPr rtlCol="0" anchor="ctr"/>
              <a:lstStyle/>
              <a:p>
                <a:endParaRPr lang="en-US" dirty="0"/>
              </a:p>
            </p:txBody>
          </p:sp>
        </p:grpSp>
        <p:grpSp>
          <p:nvGrpSpPr>
            <p:cNvPr id="249" name="Graphic 103">
              <a:extLst>
                <a:ext uri="{FF2B5EF4-FFF2-40B4-BE49-F238E27FC236}">
                  <a16:creationId xmlns:a16="http://schemas.microsoft.com/office/drawing/2014/main" id="{97E355EB-A15C-E919-C994-A46CE4D06EAB}"/>
                </a:ext>
              </a:extLst>
            </p:cNvPr>
            <p:cNvGrpSpPr/>
            <p:nvPr/>
          </p:nvGrpSpPr>
          <p:grpSpPr>
            <a:xfrm>
              <a:off x="5127542" y="2975565"/>
              <a:ext cx="72950" cy="72950"/>
              <a:chOff x="5127542" y="2975565"/>
              <a:chExt cx="72950" cy="72950"/>
            </a:xfrm>
          </p:grpSpPr>
          <p:sp>
            <p:nvSpPr>
              <p:cNvPr id="250" name="Freeform 249">
                <a:extLst>
                  <a:ext uri="{FF2B5EF4-FFF2-40B4-BE49-F238E27FC236}">
                    <a16:creationId xmlns:a16="http://schemas.microsoft.com/office/drawing/2014/main" id="{FB0A7A3C-5673-090B-3EF4-F6526D1FF678}"/>
                  </a:ext>
                </a:extLst>
              </p:cNvPr>
              <p:cNvSpPr/>
              <p:nvPr/>
            </p:nvSpPr>
            <p:spPr>
              <a:xfrm>
                <a:off x="5127542" y="2975565"/>
                <a:ext cx="72950" cy="72950"/>
              </a:xfrm>
              <a:custGeom>
                <a:avLst/>
                <a:gdLst>
                  <a:gd name="connsiteX0" fmla="*/ 0 w 72950"/>
                  <a:gd name="connsiteY0" fmla="*/ 72951 h 72950"/>
                  <a:gd name="connsiteX1" fmla="*/ 72951 w 72950"/>
                  <a:gd name="connsiteY1" fmla="*/ 0 h 72950"/>
                </a:gdLst>
                <a:ahLst/>
                <a:cxnLst>
                  <a:cxn ang="0">
                    <a:pos x="connsiteX0" y="connsiteY0"/>
                  </a:cxn>
                  <a:cxn ang="0">
                    <a:pos x="connsiteX1" y="connsiteY1"/>
                  </a:cxn>
                </a:cxnLst>
                <a:rect l="l" t="t" r="r" b="b"/>
                <a:pathLst>
                  <a:path w="72950" h="72950">
                    <a:moveTo>
                      <a:pt x="0" y="72951"/>
                    </a:moveTo>
                    <a:lnTo>
                      <a:pt x="72951" y="0"/>
                    </a:lnTo>
                  </a:path>
                </a:pathLst>
              </a:custGeom>
              <a:ln w="15858" cap="flat">
                <a:solidFill>
                  <a:srgbClr val="C6573B"/>
                </a:solidFill>
                <a:prstDash val="solid"/>
                <a:miter/>
              </a:ln>
            </p:spPr>
            <p:txBody>
              <a:bodyPr rtlCol="0" anchor="ctr"/>
              <a:lstStyle/>
              <a:p>
                <a:endParaRPr lang="en-US" dirty="0"/>
              </a:p>
            </p:txBody>
          </p:sp>
          <p:sp>
            <p:nvSpPr>
              <p:cNvPr id="251" name="Freeform 250">
                <a:extLst>
                  <a:ext uri="{FF2B5EF4-FFF2-40B4-BE49-F238E27FC236}">
                    <a16:creationId xmlns:a16="http://schemas.microsoft.com/office/drawing/2014/main" id="{6DBC79BF-A41C-B526-05F1-AAABB983E902}"/>
                  </a:ext>
                </a:extLst>
              </p:cNvPr>
              <p:cNvSpPr/>
              <p:nvPr/>
            </p:nvSpPr>
            <p:spPr>
              <a:xfrm>
                <a:off x="5127542" y="2975565"/>
                <a:ext cx="72950" cy="72950"/>
              </a:xfrm>
              <a:custGeom>
                <a:avLst/>
                <a:gdLst>
                  <a:gd name="connsiteX0" fmla="*/ 72951 w 72950"/>
                  <a:gd name="connsiteY0" fmla="*/ 72951 h 72950"/>
                  <a:gd name="connsiteX1" fmla="*/ 0 w 72950"/>
                  <a:gd name="connsiteY1" fmla="*/ 0 h 72950"/>
                </a:gdLst>
                <a:ahLst/>
                <a:cxnLst>
                  <a:cxn ang="0">
                    <a:pos x="connsiteX0" y="connsiteY0"/>
                  </a:cxn>
                  <a:cxn ang="0">
                    <a:pos x="connsiteX1" y="connsiteY1"/>
                  </a:cxn>
                </a:cxnLst>
                <a:rect l="l" t="t" r="r" b="b"/>
                <a:pathLst>
                  <a:path w="72950" h="72950">
                    <a:moveTo>
                      <a:pt x="72951" y="72951"/>
                    </a:moveTo>
                    <a:lnTo>
                      <a:pt x="0" y="0"/>
                    </a:lnTo>
                  </a:path>
                </a:pathLst>
              </a:custGeom>
              <a:ln w="15858" cap="flat">
                <a:solidFill>
                  <a:srgbClr val="C6573B"/>
                </a:solidFill>
                <a:prstDash val="solid"/>
                <a:miter/>
              </a:ln>
            </p:spPr>
            <p:txBody>
              <a:bodyPr rtlCol="0" anchor="ctr"/>
              <a:lstStyle/>
              <a:p>
                <a:endParaRPr lang="en-US" dirty="0"/>
              </a:p>
            </p:txBody>
          </p:sp>
        </p:grpSp>
        <p:grpSp>
          <p:nvGrpSpPr>
            <p:cNvPr id="252" name="Graphic 103">
              <a:extLst>
                <a:ext uri="{FF2B5EF4-FFF2-40B4-BE49-F238E27FC236}">
                  <a16:creationId xmlns:a16="http://schemas.microsoft.com/office/drawing/2014/main" id="{7433596E-3E80-D623-1E86-AC943653DAC0}"/>
                </a:ext>
              </a:extLst>
            </p:cNvPr>
            <p:cNvGrpSpPr/>
            <p:nvPr/>
          </p:nvGrpSpPr>
          <p:grpSpPr>
            <a:xfrm>
              <a:off x="4715084" y="2868740"/>
              <a:ext cx="72950" cy="72950"/>
              <a:chOff x="4715084" y="2868740"/>
              <a:chExt cx="72950" cy="72950"/>
            </a:xfrm>
          </p:grpSpPr>
          <p:sp>
            <p:nvSpPr>
              <p:cNvPr id="253" name="Freeform 252">
                <a:extLst>
                  <a:ext uri="{FF2B5EF4-FFF2-40B4-BE49-F238E27FC236}">
                    <a16:creationId xmlns:a16="http://schemas.microsoft.com/office/drawing/2014/main" id="{E3245E06-E540-65F7-82C2-72BFB3334037}"/>
                  </a:ext>
                </a:extLst>
              </p:cNvPr>
              <p:cNvSpPr/>
              <p:nvPr/>
            </p:nvSpPr>
            <p:spPr>
              <a:xfrm>
                <a:off x="4715084" y="2868740"/>
                <a:ext cx="72950" cy="72950"/>
              </a:xfrm>
              <a:custGeom>
                <a:avLst/>
                <a:gdLst>
                  <a:gd name="connsiteX0" fmla="*/ 0 w 72950"/>
                  <a:gd name="connsiteY0" fmla="*/ 72951 h 72950"/>
                  <a:gd name="connsiteX1" fmla="*/ 72951 w 72950"/>
                  <a:gd name="connsiteY1" fmla="*/ 0 h 72950"/>
                </a:gdLst>
                <a:ahLst/>
                <a:cxnLst>
                  <a:cxn ang="0">
                    <a:pos x="connsiteX0" y="connsiteY0"/>
                  </a:cxn>
                  <a:cxn ang="0">
                    <a:pos x="connsiteX1" y="connsiteY1"/>
                  </a:cxn>
                </a:cxnLst>
                <a:rect l="l" t="t" r="r" b="b"/>
                <a:pathLst>
                  <a:path w="72950" h="72950">
                    <a:moveTo>
                      <a:pt x="0" y="72951"/>
                    </a:moveTo>
                    <a:lnTo>
                      <a:pt x="72951" y="0"/>
                    </a:lnTo>
                  </a:path>
                </a:pathLst>
              </a:custGeom>
              <a:ln w="15858" cap="flat">
                <a:solidFill>
                  <a:srgbClr val="C6573B"/>
                </a:solidFill>
                <a:prstDash val="solid"/>
                <a:miter/>
              </a:ln>
            </p:spPr>
            <p:txBody>
              <a:bodyPr rtlCol="0" anchor="ctr"/>
              <a:lstStyle/>
              <a:p>
                <a:endParaRPr lang="en-US" dirty="0"/>
              </a:p>
            </p:txBody>
          </p:sp>
          <p:sp>
            <p:nvSpPr>
              <p:cNvPr id="254" name="Freeform 253">
                <a:extLst>
                  <a:ext uri="{FF2B5EF4-FFF2-40B4-BE49-F238E27FC236}">
                    <a16:creationId xmlns:a16="http://schemas.microsoft.com/office/drawing/2014/main" id="{6443C619-92A6-D998-7D6B-0BBE3FDE631D}"/>
                  </a:ext>
                </a:extLst>
              </p:cNvPr>
              <p:cNvSpPr/>
              <p:nvPr/>
            </p:nvSpPr>
            <p:spPr>
              <a:xfrm>
                <a:off x="4715084" y="2868740"/>
                <a:ext cx="72950" cy="72950"/>
              </a:xfrm>
              <a:custGeom>
                <a:avLst/>
                <a:gdLst>
                  <a:gd name="connsiteX0" fmla="*/ 72951 w 72950"/>
                  <a:gd name="connsiteY0" fmla="*/ 72951 h 72950"/>
                  <a:gd name="connsiteX1" fmla="*/ 0 w 72950"/>
                  <a:gd name="connsiteY1" fmla="*/ 0 h 72950"/>
                </a:gdLst>
                <a:ahLst/>
                <a:cxnLst>
                  <a:cxn ang="0">
                    <a:pos x="connsiteX0" y="connsiteY0"/>
                  </a:cxn>
                  <a:cxn ang="0">
                    <a:pos x="connsiteX1" y="connsiteY1"/>
                  </a:cxn>
                </a:cxnLst>
                <a:rect l="l" t="t" r="r" b="b"/>
                <a:pathLst>
                  <a:path w="72950" h="72950">
                    <a:moveTo>
                      <a:pt x="72951" y="72951"/>
                    </a:moveTo>
                    <a:lnTo>
                      <a:pt x="0" y="0"/>
                    </a:lnTo>
                  </a:path>
                </a:pathLst>
              </a:custGeom>
              <a:ln w="15858" cap="flat">
                <a:solidFill>
                  <a:srgbClr val="C6573B"/>
                </a:solidFill>
                <a:prstDash val="solid"/>
                <a:miter/>
              </a:ln>
            </p:spPr>
            <p:txBody>
              <a:bodyPr rtlCol="0" anchor="ctr"/>
              <a:lstStyle/>
              <a:p>
                <a:endParaRPr lang="en-US" dirty="0"/>
              </a:p>
            </p:txBody>
          </p:sp>
        </p:grpSp>
        <p:grpSp>
          <p:nvGrpSpPr>
            <p:cNvPr id="255" name="Graphic 103">
              <a:extLst>
                <a:ext uri="{FF2B5EF4-FFF2-40B4-BE49-F238E27FC236}">
                  <a16:creationId xmlns:a16="http://schemas.microsoft.com/office/drawing/2014/main" id="{79E42B39-0641-8D97-AE78-38F8ABF4B905}"/>
                </a:ext>
              </a:extLst>
            </p:cNvPr>
            <p:cNvGrpSpPr/>
            <p:nvPr/>
          </p:nvGrpSpPr>
          <p:grpSpPr>
            <a:xfrm>
              <a:off x="4619678" y="2728674"/>
              <a:ext cx="72950" cy="72950"/>
              <a:chOff x="4619678" y="2728674"/>
              <a:chExt cx="72950" cy="72950"/>
            </a:xfrm>
          </p:grpSpPr>
          <p:sp>
            <p:nvSpPr>
              <p:cNvPr id="256" name="Freeform 255">
                <a:extLst>
                  <a:ext uri="{FF2B5EF4-FFF2-40B4-BE49-F238E27FC236}">
                    <a16:creationId xmlns:a16="http://schemas.microsoft.com/office/drawing/2014/main" id="{EDDCA188-58A6-E51F-085F-36FC9A92CD7B}"/>
                  </a:ext>
                </a:extLst>
              </p:cNvPr>
              <p:cNvSpPr/>
              <p:nvPr/>
            </p:nvSpPr>
            <p:spPr>
              <a:xfrm>
                <a:off x="4619678" y="2728674"/>
                <a:ext cx="72950" cy="72950"/>
              </a:xfrm>
              <a:custGeom>
                <a:avLst/>
                <a:gdLst>
                  <a:gd name="connsiteX0" fmla="*/ 0 w 72950"/>
                  <a:gd name="connsiteY0" fmla="*/ 72951 h 72950"/>
                  <a:gd name="connsiteX1" fmla="*/ 72951 w 72950"/>
                  <a:gd name="connsiteY1" fmla="*/ 0 h 72950"/>
                </a:gdLst>
                <a:ahLst/>
                <a:cxnLst>
                  <a:cxn ang="0">
                    <a:pos x="connsiteX0" y="connsiteY0"/>
                  </a:cxn>
                  <a:cxn ang="0">
                    <a:pos x="connsiteX1" y="connsiteY1"/>
                  </a:cxn>
                </a:cxnLst>
                <a:rect l="l" t="t" r="r" b="b"/>
                <a:pathLst>
                  <a:path w="72950" h="72950">
                    <a:moveTo>
                      <a:pt x="0" y="72951"/>
                    </a:moveTo>
                    <a:lnTo>
                      <a:pt x="72951" y="0"/>
                    </a:lnTo>
                  </a:path>
                </a:pathLst>
              </a:custGeom>
              <a:ln w="15858" cap="flat">
                <a:solidFill>
                  <a:srgbClr val="C6573B"/>
                </a:solidFill>
                <a:prstDash val="solid"/>
                <a:miter/>
              </a:ln>
            </p:spPr>
            <p:txBody>
              <a:bodyPr rtlCol="0" anchor="ctr"/>
              <a:lstStyle/>
              <a:p>
                <a:endParaRPr lang="en-US" dirty="0"/>
              </a:p>
            </p:txBody>
          </p:sp>
          <p:sp>
            <p:nvSpPr>
              <p:cNvPr id="257" name="Freeform 256">
                <a:extLst>
                  <a:ext uri="{FF2B5EF4-FFF2-40B4-BE49-F238E27FC236}">
                    <a16:creationId xmlns:a16="http://schemas.microsoft.com/office/drawing/2014/main" id="{4B72E739-1D99-DF8D-AED1-9F98CEEF687B}"/>
                  </a:ext>
                </a:extLst>
              </p:cNvPr>
              <p:cNvSpPr/>
              <p:nvPr/>
            </p:nvSpPr>
            <p:spPr>
              <a:xfrm>
                <a:off x="4619678" y="2728674"/>
                <a:ext cx="72950" cy="72950"/>
              </a:xfrm>
              <a:custGeom>
                <a:avLst/>
                <a:gdLst>
                  <a:gd name="connsiteX0" fmla="*/ 72951 w 72950"/>
                  <a:gd name="connsiteY0" fmla="*/ 72951 h 72950"/>
                  <a:gd name="connsiteX1" fmla="*/ 0 w 72950"/>
                  <a:gd name="connsiteY1" fmla="*/ 0 h 72950"/>
                </a:gdLst>
                <a:ahLst/>
                <a:cxnLst>
                  <a:cxn ang="0">
                    <a:pos x="connsiteX0" y="connsiteY0"/>
                  </a:cxn>
                  <a:cxn ang="0">
                    <a:pos x="connsiteX1" y="connsiteY1"/>
                  </a:cxn>
                </a:cxnLst>
                <a:rect l="l" t="t" r="r" b="b"/>
                <a:pathLst>
                  <a:path w="72950" h="72950">
                    <a:moveTo>
                      <a:pt x="72951" y="72951"/>
                    </a:moveTo>
                    <a:lnTo>
                      <a:pt x="0" y="0"/>
                    </a:lnTo>
                  </a:path>
                </a:pathLst>
              </a:custGeom>
              <a:ln w="15858" cap="flat">
                <a:solidFill>
                  <a:srgbClr val="C6573B"/>
                </a:solidFill>
                <a:prstDash val="solid"/>
                <a:miter/>
              </a:ln>
            </p:spPr>
            <p:txBody>
              <a:bodyPr rtlCol="0" anchor="ctr"/>
              <a:lstStyle/>
              <a:p>
                <a:endParaRPr lang="en-US" dirty="0"/>
              </a:p>
            </p:txBody>
          </p:sp>
        </p:grpSp>
        <p:grpSp>
          <p:nvGrpSpPr>
            <p:cNvPr id="258" name="Graphic 103">
              <a:extLst>
                <a:ext uri="{FF2B5EF4-FFF2-40B4-BE49-F238E27FC236}">
                  <a16:creationId xmlns:a16="http://schemas.microsoft.com/office/drawing/2014/main" id="{192EFFD7-8DCA-0D95-6CD4-DA27AA9DC8A2}"/>
                </a:ext>
              </a:extLst>
            </p:cNvPr>
            <p:cNvGrpSpPr/>
            <p:nvPr/>
          </p:nvGrpSpPr>
          <p:grpSpPr>
            <a:xfrm>
              <a:off x="6817969" y="3690482"/>
              <a:ext cx="73077" cy="73077"/>
              <a:chOff x="6817969" y="3690482"/>
              <a:chExt cx="73077" cy="73077"/>
            </a:xfrm>
          </p:grpSpPr>
          <p:sp>
            <p:nvSpPr>
              <p:cNvPr id="259" name="Freeform 258">
                <a:extLst>
                  <a:ext uri="{FF2B5EF4-FFF2-40B4-BE49-F238E27FC236}">
                    <a16:creationId xmlns:a16="http://schemas.microsoft.com/office/drawing/2014/main" id="{F34CEACA-600B-0E67-74FA-E5AC32B754AF}"/>
                  </a:ext>
                </a:extLst>
              </p:cNvPr>
              <p:cNvSpPr/>
              <p:nvPr/>
            </p:nvSpPr>
            <p:spPr>
              <a:xfrm>
                <a:off x="6817969" y="3690482"/>
                <a:ext cx="73077" cy="73077"/>
              </a:xfrm>
              <a:custGeom>
                <a:avLst/>
                <a:gdLst>
                  <a:gd name="connsiteX0" fmla="*/ 0 w 73077"/>
                  <a:gd name="connsiteY0" fmla="*/ 73078 h 73077"/>
                  <a:gd name="connsiteX1" fmla="*/ 73077 w 73077"/>
                  <a:gd name="connsiteY1" fmla="*/ 0 h 73077"/>
                </a:gdLst>
                <a:ahLst/>
                <a:cxnLst>
                  <a:cxn ang="0">
                    <a:pos x="connsiteX0" y="connsiteY0"/>
                  </a:cxn>
                  <a:cxn ang="0">
                    <a:pos x="connsiteX1" y="connsiteY1"/>
                  </a:cxn>
                </a:cxnLst>
                <a:rect l="l" t="t" r="r" b="b"/>
                <a:pathLst>
                  <a:path w="73077" h="73077">
                    <a:moveTo>
                      <a:pt x="0" y="73078"/>
                    </a:moveTo>
                    <a:lnTo>
                      <a:pt x="73077" y="0"/>
                    </a:lnTo>
                  </a:path>
                </a:pathLst>
              </a:custGeom>
              <a:ln w="15858" cap="flat">
                <a:solidFill>
                  <a:srgbClr val="C6573B"/>
                </a:solidFill>
                <a:prstDash val="solid"/>
                <a:miter/>
              </a:ln>
            </p:spPr>
            <p:txBody>
              <a:bodyPr rtlCol="0" anchor="ctr"/>
              <a:lstStyle/>
              <a:p>
                <a:endParaRPr lang="en-US" dirty="0"/>
              </a:p>
            </p:txBody>
          </p:sp>
          <p:sp>
            <p:nvSpPr>
              <p:cNvPr id="260" name="Freeform 259">
                <a:extLst>
                  <a:ext uri="{FF2B5EF4-FFF2-40B4-BE49-F238E27FC236}">
                    <a16:creationId xmlns:a16="http://schemas.microsoft.com/office/drawing/2014/main" id="{8281B188-9E93-5440-1ABA-88AAEA620812}"/>
                  </a:ext>
                </a:extLst>
              </p:cNvPr>
              <p:cNvSpPr/>
              <p:nvPr/>
            </p:nvSpPr>
            <p:spPr>
              <a:xfrm>
                <a:off x="6817969" y="3690482"/>
                <a:ext cx="73077" cy="73077"/>
              </a:xfrm>
              <a:custGeom>
                <a:avLst/>
                <a:gdLst>
                  <a:gd name="connsiteX0" fmla="*/ 73077 w 73077"/>
                  <a:gd name="connsiteY0" fmla="*/ 73078 h 73077"/>
                  <a:gd name="connsiteX1" fmla="*/ 0 w 73077"/>
                  <a:gd name="connsiteY1" fmla="*/ 0 h 73077"/>
                </a:gdLst>
                <a:ahLst/>
                <a:cxnLst>
                  <a:cxn ang="0">
                    <a:pos x="connsiteX0" y="connsiteY0"/>
                  </a:cxn>
                  <a:cxn ang="0">
                    <a:pos x="connsiteX1" y="connsiteY1"/>
                  </a:cxn>
                </a:cxnLst>
                <a:rect l="l" t="t" r="r" b="b"/>
                <a:pathLst>
                  <a:path w="73077" h="73077">
                    <a:moveTo>
                      <a:pt x="73077" y="73078"/>
                    </a:moveTo>
                    <a:lnTo>
                      <a:pt x="0" y="0"/>
                    </a:lnTo>
                  </a:path>
                </a:pathLst>
              </a:custGeom>
              <a:ln w="15858" cap="flat">
                <a:solidFill>
                  <a:srgbClr val="C6573B"/>
                </a:solidFill>
                <a:prstDash val="solid"/>
                <a:miter/>
              </a:ln>
            </p:spPr>
            <p:txBody>
              <a:bodyPr rtlCol="0" anchor="ctr"/>
              <a:lstStyle/>
              <a:p>
                <a:endParaRPr lang="en-US" dirty="0"/>
              </a:p>
            </p:txBody>
          </p:sp>
        </p:grpSp>
        <p:grpSp>
          <p:nvGrpSpPr>
            <p:cNvPr id="261" name="Graphic 103">
              <a:extLst>
                <a:ext uri="{FF2B5EF4-FFF2-40B4-BE49-F238E27FC236}">
                  <a16:creationId xmlns:a16="http://schemas.microsoft.com/office/drawing/2014/main" id="{AFCF20FD-F5DA-EEA3-2616-19686900D076}"/>
                </a:ext>
              </a:extLst>
            </p:cNvPr>
            <p:cNvGrpSpPr/>
            <p:nvPr/>
          </p:nvGrpSpPr>
          <p:grpSpPr>
            <a:xfrm>
              <a:off x="7155826" y="3690482"/>
              <a:ext cx="73077" cy="73077"/>
              <a:chOff x="7155826" y="3690482"/>
              <a:chExt cx="73077" cy="73077"/>
            </a:xfrm>
          </p:grpSpPr>
          <p:sp>
            <p:nvSpPr>
              <p:cNvPr id="262" name="Freeform 261">
                <a:extLst>
                  <a:ext uri="{FF2B5EF4-FFF2-40B4-BE49-F238E27FC236}">
                    <a16:creationId xmlns:a16="http://schemas.microsoft.com/office/drawing/2014/main" id="{AFA3D3E7-39A9-9D9F-2E1C-82C329C9B6E4}"/>
                  </a:ext>
                </a:extLst>
              </p:cNvPr>
              <p:cNvSpPr/>
              <p:nvPr/>
            </p:nvSpPr>
            <p:spPr>
              <a:xfrm>
                <a:off x="7155826" y="3690482"/>
                <a:ext cx="73077" cy="73077"/>
              </a:xfrm>
              <a:custGeom>
                <a:avLst/>
                <a:gdLst>
                  <a:gd name="connsiteX0" fmla="*/ 0 w 73077"/>
                  <a:gd name="connsiteY0" fmla="*/ 73078 h 73077"/>
                  <a:gd name="connsiteX1" fmla="*/ 73077 w 73077"/>
                  <a:gd name="connsiteY1" fmla="*/ 0 h 73077"/>
                </a:gdLst>
                <a:ahLst/>
                <a:cxnLst>
                  <a:cxn ang="0">
                    <a:pos x="connsiteX0" y="connsiteY0"/>
                  </a:cxn>
                  <a:cxn ang="0">
                    <a:pos x="connsiteX1" y="connsiteY1"/>
                  </a:cxn>
                </a:cxnLst>
                <a:rect l="l" t="t" r="r" b="b"/>
                <a:pathLst>
                  <a:path w="73077" h="73077">
                    <a:moveTo>
                      <a:pt x="0" y="73078"/>
                    </a:moveTo>
                    <a:lnTo>
                      <a:pt x="73077" y="0"/>
                    </a:lnTo>
                  </a:path>
                </a:pathLst>
              </a:custGeom>
              <a:ln w="15858" cap="flat">
                <a:solidFill>
                  <a:srgbClr val="C6573B"/>
                </a:solidFill>
                <a:prstDash val="solid"/>
                <a:miter/>
              </a:ln>
            </p:spPr>
            <p:txBody>
              <a:bodyPr rtlCol="0" anchor="ctr"/>
              <a:lstStyle/>
              <a:p>
                <a:endParaRPr lang="en-US" dirty="0"/>
              </a:p>
            </p:txBody>
          </p:sp>
          <p:sp>
            <p:nvSpPr>
              <p:cNvPr id="263" name="Freeform 262">
                <a:extLst>
                  <a:ext uri="{FF2B5EF4-FFF2-40B4-BE49-F238E27FC236}">
                    <a16:creationId xmlns:a16="http://schemas.microsoft.com/office/drawing/2014/main" id="{6297F13A-FB1E-DE68-3CE3-A92014A15ECB}"/>
                  </a:ext>
                </a:extLst>
              </p:cNvPr>
              <p:cNvSpPr/>
              <p:nvPr/>
            </p:nvSpPr>
            <p:spPr>
              <a:xfrm>
                <a:off x="7155826" y="3690482"/>
                <a:ext cx="73077" cy="73077"/>
              </a:xfrm>
              <a:custGeom>
                <a:avLst/>
                <a:gdLst>
                  <a:gd name="connsiteX0" fmla="*/ 73077 w 73077"/>
                  <a:gd name="connsiteY0" fmla="*/ 73078 h 73077"/>
                  <a:gd name="connsiteX1" fmla="*/ 0 w 73077"/>
                  <a:gd name="connsiteY1" fmla="*/ 0 h 73077"/>
                </a:gdLst>
                <a:ahLst/>
                <a:cxnLst>
                  <a:cxn ang="0">
                    <a:pos x="connsiteX0" y="connsiteY0"/>
                  </a:cxn>
                  <a:cxn ang="0">
                    <a:pos x="connsiteX1" y="connsiteY1"/>
                  </a:cxn>
                </a:cxnLst>
                <a:rect l="l" t="t" r="r" b="b"/>
                <a:pathLst>
                  <a:path w="73077" h="73077">
                    <a:moveTo>
                      <a:pt x="73077" y="73078"/>
                    </a:moveTo>
                    <a:lnTo>
                      <a:pt x="0" y="0"/>
                    </a:lnTo>
                  </a:path>
                </a:pathLst>
              </a:custGeom>
              <a:ln w="15858" cap="flat">
                <a:solidFill>
                  <a:srgbClr val="C6573B"/>
                </a:solidFill>
                <a:prstDash val="solid"/>
                <a:miter/>
              </a:ln>
            </p:spPr>
            <p:txBody>
              <a:bodyPr rtlCol="0" anchor="ctr"/>
              <a:lstStyle/>
              <a:p>
                <a:endParaRPr lang="en-US" dirty="0"/>
              </a:p>
            </p:txBody>
          </p:sp>
        </p:grpSp>
        <p:grpSp>
          <p:nvGrpSpPr>
            <p:cNvPr id="264" name="Graphic 103">
              <a:extLst>
                <a:ext uri="{FF2B5EF4-FFF2-40B4-BE49-F238E27FC236}">
                  <a16:creationId xmlns:a16="http://schemas.microsoft.com/office/drawing/2014/main" id="{9A2ACA56-340C-04AF-6E97-0D080ACBD058}"/>
                </a:ext>
              </a:extLst>
            </p:cNvPr>
            <p:cNvGrpSpPr/>
            <p:nvPr/>
          </p:nvGrpSpPr>
          <p:grpSpPr>
            <a:xfrm>
              <a:off x="6851589" y="3690482"/>
              <a:ext cx="72950" cy="73077"/>
              <a:chOff x="6851589" y="3690482"/>
              <a:chExt cx="72950" cy="73077"/>
            </a:xfrm>
          </p:grpSpPr>
          <p:sp>
            <p:nvSpPr>
              <p:cNvPr id="265" name="Freeform 264">
                <a:extLst>
                  <a:ext uri="{FF2B5EF4-FFF2-40B4-BE49-F238E27FC236}">
                    <a16:creationId xmlns:a16="http://schemas.microsoft.com/office/drawing/2014/main" id="{330204B6-4DB6-1D81-B95A-6B6760CB9570}"/>
                  </a:ext>
                </a:extLst>
              </p:cNvPr>
              <p:cNvSpPr/>
              <p:nvPr/>
            </p:nvSpPr>
            <p:spPr>
              <a:xfrm>
                <a:off x="6851589" y="3690482"/>
                <a:ext cx="72950" cy="73077"/>
              </a:xfrm>
              <a:custGeom>
                <a:avLst/>
                <a:gdLst>
                  <a:gd name="connsiteX0" fmla="*/ 0 w 72950"/>
                  <a:gd name="connsiteY0" fmla="*/ 73078 h 73077"/>
                  <a:gd name="connsiteX1" fmla="*/ 72951 w 72950"/>
                  <a:gd name="connsiteY1" fmla="*/ 0 h 73077"/>
                </a:gdLst>
                <a:ahLst/>
                <a:cxnLst>
                  <a:cxn ang="0">
                    <a:pos x="connsiteX0" y="connsiteY0"/>
                  </a:cxn>
                  <a:cxn ang="0">
                    <a:pos x="connsiteX1" y="connsiteY1"/>
                  </a:cxn>
                </a:cxnLst>
                <a:rect l="l" t="t" r="r" b="b"/>
                <a:pathLst>
                  <a:path w="72950" h="73077">
                    <a:moveTo>
                      <a:pt x="0" y="73078"/>
                    </a:moveTo>
                    <a:lnTo>
                      <a:pt x="72951" y="0"/>
                    </a:lnTo>
                  </a:path>
                </a:pathLst>
              </a:custGeom>
              <a:ln w="15858" cap="flat">
                <a:solidFill>
                  <a:srgbClr val="C6573B"/>
                </a:solidFill>
                <a:prstDash val="solid"/>
                <a:miter/>
              </a:ln>
            </p:spPr>
            <p:txBody>
              <a:bodyPr rtlCol="0" anchor="ctr"/>
              <a:lstStyle/>
              <a:p>
                <a:endParaRPr lang="en-US" dirty="0"/>
              </a:p>
            </p:txBody>
          </p:sp>
          <p:sp>
            <p:nvSpPr>
              <p:cNvPr id="266" name="Freeform 265">
                <a:extLst>
                  <a:ext uri="{FF2B5EF4-FFF2-40B4-BE49-F238E27FC236}">
                    <a16:creationId xmlns:a16="http://schemas.microsoft.com/office/drawing/2014/main" id="{74AFEEAA-8D14-F06F-3947-3B6B2AD11688}"/>
                  </a:ext>
                </a:extLst>
              </p:cNvPr>
              <p:cNvSpPr/>
              <p:nvPr/>
            </p:nvSpPr>
            <p:spPr>
              <a:xfrm>
                <a:off x="6851589" y="3690482"/>
                <a:ext cx="72950" cy="73077"/>
              </a:xfrm>
              <a:custGeom>
                <a:avLst/>
                <a:gdLst>
                  <a:gd name="connsiteX0" fmla="*/ 72951 w 72950"/>
                  <a:gd name="connsiteY0" fmla="*/ 73078 h 73077"/>
                  <a:gd name="connsiteX1" fmla="*/ 0 w 72950"/>
                  <a:gd name="connsiteY1" fmla="*/ 0 h 73077"/>
                </a:gdLst>
                <a:ahLst/>
                <a:cxnLst>
                  <a:cxn ang="0">
                    <a:pos x="connsiteX0" y="connsiteY0"/>
                  </a:cxn>
                  <a:cxn ang="0">
                    <a:pos x="connsiteX1" y="connsiteY1"/>
                  </a:cxn>
                </a:cxnLst>
                <a:rect l="l" t="t" r="r" b="b"/>
                <a:pathLst>
                  <a:path w="72950" h="73077">
                    <a:moveTo>
                      <a:pt x="72951" y="73078"/>
                    </a:moveTo>
                    <a:lnTo>
                      <a:pt x="0" y="0"/>
                    </a:lnTo>
                  </a:path>
                </a:pathLst>
              </a:custGeom>
              <a:ln w="15858" cap="flat">
                <a:solidFill>
                  <a:srgbClr val="C6573B"/>
                </a:solidFill>
                <a:prstDash val="solid"/>
                <a:miter/>
              </a:ln>
            </p:spPr>
            <p:txBody>
              <a:bodyPr rtlCol="0" anchor="ctr"/>
              <a:lstStyle/>
              <a:p>
                <a:endParaRPr lang="en-US" dirty="0"/>
              </a:p>
            </p:txBody>
          </p:sp>
        </p:grpSp>
        <p:grpSp>
          <p:nvGrpSpPr>
            <p:cNvPr id="267" name="Graphic 103">
              <a:extLst>
                <a:ext uri="{FF2B5EF4-FFF2-40B4-BE49-F238E27FC236}">
                  <a16:creationId xmlns:a16="http://schemas.microsoft.com/office/drawing/2014/main" id="{0AEB1C7E-06A3-D0D4-FE7C-D96E78A0928D}"/>
                </a:ext>
              </a:extLst>
            </p:cNvPr>
            <p:cNvGrpSpPr/>
            <p:nvPr/>
          </p:nvGrpSpPr>
          <p:grpSpPr>
            <a:xfrm>
              <a:off x="7239814" y="3690482"/>
              <a:ext cx="72950" cy="73077"/>
              <a:chOff x="7239814" y="3690482"/>
              <a:chExt cx="72950" cy="73077"/>
            </a:xfrm>
          </p:grpSpPr>
          <p:sp>
            <p:nvSpPr>
              <p:cNvPr id="268" name="Freeform 267">
                <a:extLst>
                  <a:ext uri="{FF2B5EF4-FFF2-40B4-BE49-F238E27FC236}">
                    <a16:creationId xmlns:a16="http://schemas.microsoft.com/office/drawing/2014/main" id="{5744E361-1BF4-A639-1F0C-62775B2DA0E3}"/>
                  </a:ext>
                </a:extLst>
              </p:cNvPr>
              <p:cNvSpPr/>
              <p:nvPr/>
            </p:nvSpPr>
            <p:spPr>
              <a:xfrm>
                <a:off x="7239814" y="3690482"/>
                <a:ext cx="72950" cy="73077"/>
              </a:xfrm>
              <a:custGeom>
                <a:avLst/>
                <a:gdLst>
                  <a:gd name="connsiteX0" fmla="*/ 0 w 72950"/>
                  <a:gd name="connsiteY0" fmla="*/ 73078 h 73077"/>
                  <a:gd name="connsiteX1" fmla="*/ 72951 w 72950"/>
                  <a:gd name="connsiteY1" fmla="*/ 0 h 73077"/>
                </a:gdLst>
                <a:ahLst/>
                <a:cxnLst>
                  <a:cxn ang="0">
                    <a:pos x="connsiteX0" y="connsiteY0"/>
                  </a:cxn>
                  <a:cxn ang="0">
                    <a:pos x="connsiteX1" y="connsiteY1"/>
                  </a:cxn>
                </a:cxnLst>
                <a:rect l="l" t="t" r="r" b="b"/>
                <a:pathLst>
                  <a:path w="72950" h="73077">
                    <a:moveTo>
                      <a:pt x="0" y="73078"/>
                    </a:moveTo>
                    <a:lnTo>
                      <a:pt x="72951" y="0"/>
                    </a:lnTo>
                  </a:path>
                </a:pathLst>
              </a:custGeom>
              <a:ln w="15858" cap="flat">
                <a:solidFill>
                  <a:srgbClr val="C6573B"/>
                </a:solidFill>
                <a:prstDash val="solid"/>
                <a:miter/>
              </a:ln>
            </p:spPr>
            <p:txBody>
              <a:bodyPr rtlCol="0" anchor="ctr"/>
              <a:lstStyle/>
              <a:p>
                <a:endParaRPr lang="en-US" dirty="0"/>
              </a:p>
            </p:txBody>
          </p:sp>
          <p:sp>
            <p:nvSpPr>
              <p:cNvPr id="269" name="Freeform 268">
                <a:extLst>
                  <a:ext uri="{FF2B5EF4-FFF2-40B4-BE49-F238E27FC236}">
                    <a16:creationId xmlns:a16="http://schemas.microsoft.com/office/drawing/2014/main" id="{297617DF-765E-874E-3C1E-BA52C96B9C56}"/>
                  </a:ext>
                </a:extLst>
              </p:cNvPr>
              <p:cNvSpPr/>
              <p:nvPr/>
            </p:nvSpPr>
            <p:spPr>
              <a:xfrm>
                <a:off x="7239814" y="3690482"/>
                <a:ext cx="72950" cy="73077"/>
              </a:xfrm>
              <a:custGeom>
                <a:avLst/>
                <a:gdLst>
                  <a:gd name="connsiteX0" fmla="*/ 72951 w 72950"/>
                  <a:gd name="connsiteY0" fmla="*/ 73078 h 73077"/>
                  <a:gd name="connsiteX1" fmla="*/ 0 w 72950"/>
                  <a:gd name="connsiteY1" fmla="*/ 0 h 73077"/>
                </a:gdLst>
                <a:ahLst/>
                <a:cxnLst>
                  <a:cxn ang="0">
                    <a:pos x="connsiteX0" y="connsiteY0"/>
                  </a:cxn>
                  <a:cxn ang="0">
                    <a:pos x="connsiteX1" y="connsiteY1"/>
                  </a:cxn>
                </a:cxnLst>
                <a:rect l="l" t="t" r="r" b="b"/>
                <a:pathLst>
                  <a:path w="72950" h="73077">
                    <a:moveTo>
                      <a:pt x="72951" y="73078"/>
                    </a:moveTo>
                    <a:lnTo>
                      <a:pt x="0" y="0"/>
                    </a:lnTo>
                  </a:path>
                </a:pathLst>
              </a:custGeom>
              <a:ln w="15858" cap="flat">
                <a:solidFill>
                  <a:srgbClr val="C6573B"/>
                </a:solidFill>
                <a:prstDash val="solid"/>
                <a:miter/>
              </a:ln>
            </p:spPr>
            <p:txBody>
              <a:bodyPr rtlCol="0" anchor="ctr"/>
              <a:lstStyle/>
              <a:p>
                <a:endParaRPr lang="en-US" dirty="0"/>
              </a:p>
            </p:txBody>
          </p:sp>
        </p:grpSp>
        <p:grpSp>
          <p:nvGrpSpPr>
            <p:cNvPr id="270" name="Graphic 103">
              <a:extLst>
                <a:ext uri="{FF2B5EF4-FFF2-40B4-BE49-F238E27FC236}">
                  <a16:creationId xmlns:a16="http://schemas.microsoft.com/office/drawing/2014/main" id="{8ACB0C30-22BD-3299-E6E1-7DF8017930EF}"/>
                </a:ext>
              </a:extLst>
            </p:cNvPr>
            <p:cNvGrpSpPr/>
            <p:nvPr/>
          </p:nvGrpSpPr>
          <p:grpSpPr>
            <a:xfrm>
              <a:off x="7194014" y="3690482"/>
              <a:ext cx="73077" cy="73077"/>
              <a:chOff x="7194014" y="3690482"/>
              <a:chExt cx="73077" cy="73077"/>
            </a:xfrm>
          </p:grpSpPr>
          <p:sp>
            <p:nvSpPr>
              <p:cNvPr id="271" name="Freeform 270">
                <a:extLst>
                  <a:ext uri="{FF2B5EF4-FFF2-40B4-BE49-F238E27FC236}">
                    <a16:creationId xmlns:a16="http://schemas.microsoft.com/office/drawing/2014/main" id="{610FA89C-5A52-B7C3-32E4-94C92F9460A3}"/>
                  </a:ext>
                </a:extLst>
              </p:cNvPr>
              <p:cNvSpPr/>
              <p:nvPr/>
            </p:nvSpPr>
            <p:spPr>
              <a:xfrm>
                <a:off x="7194014" y="3690482"/>
                <a:ext cx="73077" cy="73077"/>
              </a:xfrm>
              <a:custGeom>
                <a:avLst/>
                <a:gdLst>
                  <a:gd name="connsiteX0" fmla="*/ 0 w 73077"/>
                  <a:gd name="connsiteY0" fmla="*/ 73078 h 73077"/>
                  <a:gd name="connsiteX1" fmla="*/ 73078 w 73077"/>
                  <a:gd name="connsiteY1" fmla="*/ 0 h 73077"/>
                </a:gdLst>
                <a:ahLst/>
                <a:cxnLst>
                  <a:cxn ang="0">
                    <a:pos x="connsiteX0" y="connsiteY0"/>
                  </a:cxn>
                  <a:cxn ang="0">
                    <a:pos x="connsiteX1" y="connsiteY1"/>
                  </a:cxn>
                </a:cxnLst>
                <a:rect l="l" t="t" r="r" b="b"/>
                <a:pathLst>
                  <a:path w="73077" h="73077">
                    <a:moveTo>
                      <a:pt x="0" y="73078"/>
                    </a:moveTo>
                    <a:lnTo>
                      <a:pt x="73078" y="0"/>
                    </a:lnTo>
                  </a:path>
                </a:pathLst>
              </a:custGeom>
              <a:ln w="15858" cap="flat">
                <a:solidFill>
                  <a:srgbClr val="C6573B"/>
                </a:solidFill>
                <a:prstDash val="solid"/>
                <a:miter/>
              </a:ln>
            </p:spPr>
            <p:txBody>
              <a:bodyPr rtlCol="0" anchor="ctr"/>
              <a:lstStyle/>
              <a:p>
                <a:endParaRPr lang="en-US" dirty="0"/>
              </a:p>
            </p:txBody>
          </p:sp>
          <p:sp>
            <p:nvSpPr>
              <p:cNvPr id="272" name="Freeform 271">
                <a:extLst>
                  <a:ext uri="{FF2B5EF4-FFF2-40B4-BE49-F238E27FC236}">
                    <a16:creationId xmlns:a16="http://schemas.microsoft.com/office/drawing/2014/main" id="{9A31794B-68A9-EC13-751F-2BF083360B96}"/>
                  </a:ext>
                </a:extLst>
              </p:cNvPr>
              <p:cNvSpPr/>
              <p:nvPr/>
            </p:nvSpPr>
            <p:spPr>
              <a:xfrm>
                <a:off x="7194014" y="3690482"/>
                <a:ext cx="73077" cy="73077"/>
              </a:xfrm>
              <a:custGeom>
                <a:avLst/>
                <a:gdLst>
                  <a:gd name="connsiteX0" fmla="*/ 73078 w 73077"/>
                  <a:gd name="connsiteY0" fmla="*/ 73078 h 73077"/>
                  <a:gd name="connsiteX1" fmla="*/ 0 w 73077"/>
                  <a:gd name="connsiteY1" fmla="*/ 0 h 73077"/>
                </a:gdLst>
                <a:ahLst/>
                <a:cxnLst>
                  <a:cxn ang="0">
                    <a:pos x="connsiteX0" y="connsiteY0"/>
                  </a:cxn>
                  <a:cxn ang="0">
                    <a:pos x="connsiteX1" y="connsiteY1"/>
                  </a:cxn>
                </a:cxnLst>
                <a:rect l="l" t="t" r="r" b="b"/>
                <a:pathLst>
                  <a:path w="73077" h="73077">
                    <a:moveTo>
                      <a:pt x="73078" y="73078"/>
                    </a:moveTo>
                    <a:lnTo>
                      <a:pt x="0" y="0"/>
                    </a:lnTo>
                  </a:path>
                </a:pathLst>
              </a:custGeom>
              <a:ln w="15858" cap="flat">
                <a:solidFill>
                  <a:srgbClr val="C6573B"/>
                </a:solidFill>
                <a:prstDash val="solid"/>
                <a:miter/>
              </a:ln>
            </p:spPr>
            <p:txBody>
              <a:bodyPr rtlCol="0" anchor="ctr"/>
              <a:lstStyle/>
              <a:p>
                <a:endParaRPr lang="en-US" dirty="0"/>
              </a:p>
            </p:txBody>
          </p:sp>
        </p:grpSp>
        <p:grpSp>
          <p:nvGrpSpPr>
            <p:cNvPr id="273" name="Graphic 103">
              <a:extLst>
                <a:ext uri="{FF2B5EF4-FFF2-40B4-BE49-F238E27FC236}">
                  <a16:creationId xmlns:a16="http://schemas.microsoft.com/office/drawing/2014/main" id="{7462BB23-E674-89FC-CC7F-251F63EDB9FD}"/>
                </a:ext>
              </a:extLst>
            </p:cNvPr>
            <p:cNvGrpSpPr/>
            <p:nvPr/>
          </p:nvGrpSpPr>
          <p:grpSpPr>
            <a:xfrm>
              <a:off x="6754279" y="3575537"/>
              <a:ext cx="72950" cy="72950"/>
              <a:chOff x="6754279" y="3575537"/>
              <a:chExt cx="72950" cy="72950"/>
            </a:xfrm>
          </p:grpSpPr>
          <p:sp>
            <p:nvSpPr>
              <p:cNvPr id="274" name="Freeform 273">
                <a:extLst>
                  <a:ext uri="{FF2B5EF4-FFF2-40B4-BE49-F238E27FC236}">
                    <a16:creationId xmlns:a16="http://schemas.microsoft.com/office/drawing/2014/main" id="{B798EBFC-9691-7026-1414-35ADCE416DF1}"/>
                  </a:ext>
                </a:extLst>
              </p:cNvPr>
              <p:cNvSpPr/>
              <p:nvPr/>
            </p:nvSpPr>
            <p:spPr>
              <a:xfrm>
                <a:off x="6754279" y="3575537"/>
                <a:ext cx="72950" cy="72950"/>
              </a:xfrm>
              <a:custGeom>
                <a:avLst/>
                <a:gdLst>
                  <a:gd name="connsiteX0" fmla="*/ 0 w 72950"/>
                  <a:gd name="connsiteY0" fmla="*/ 72951 h 72950"/>
                  <a:gd name="connsiteX1" fmla="*/ 72951 w 72950"/>
                  <a:gd name="connsiteY1" fmla="*/ 0 h 72950"/>
                </a:gdLst>
                <a:ahLst/>
                <a:cxnLst>
                  <a:cxn ang="0">
                    <a:pos x="connsiteX0" y="connsiteY0"/>
                  </a:cxn>
                  <a:cxn ang="0">
                    <a:pos x="connsiteX1" y="connsiteY1"/>
                  </a:cxn>
                </a:cxnLst>
                <a:rect l="l" t="t" r="r" b="b"/>
                <a:pathLst>
                  <a:path w="72950" h="72950">
                    <a:moveTo>
                      <a:pt x="0" y="72951"/>
                    </a:moveTo>
                    <a:lnTo>
                      <a:pt x="72951" y="0"/>
                    </a:lnTo>
                  </a:path>
                </a:pathLst>
              </a:custGeom>
              <a:ln w="15858" cap="flat">
                <a:solidFill>
                  <a:srgbClr val="C6573B"/>
                </a:solidFill>
                <a:prstDash val="solid"/>
                <a:miter/>
              </a:ln>
            </p:spPr>
            <p:txBody>
              <a:bodyPr rtlCol="0" anchor="ctr"/>
              <a:lstStyle/>
              <a:p>
                <a:endParaRPr lang="en-US" dirty="0"/>
              </a:p>
            </p:txBody>
          </p:sp>
          <p:sp>
            <p:nvSpPr>
              <p:cNvPr id="275" name="Freeform 274">
                <a:extLst>
                  <a:ext uri="{FF2B5EF4-FFF2-40B4-BE49-F238E27FC236}">
                    <a16:creationId xmlns:a16="http://schemas.microsoft.com/office/drawing/2014/main" id="{2039F2D6-6511-B1BD-DDA1-4B3246E4A81E}"/>
                  </a:ext>
                </a:extLst>
              </p:cNvPr>
              <p:cNvSpPr/>
              <p:nvPr/>
            </p:nvSpPr>
            <p:spPr>
              <a:xfrm>
                <a:off x="6754279" y="3575537"/>
                <a:ext cx="72950" cy="72950"/>
              </a:xfrm>
              <a:custGeom>
                <a:avLst/>
                <a:gdLst>
                  <a:gd name="connsiteX0" fmla="*/ 72951 w 72950"/>
                  <a:gd name="connsiteY0" fmla="*/ 72951 h 72950"/>
                  <a:gd name="connsiteX1" fmla="*/ 0 w 72950"/>
                  <a:gd name="connsiteY1" fmla="*/ 0 h 72950"/>
                </a:gdLst>
                <a:ahLst/>
                <a:cxnLst>
                  <a:cxn ang="0">
                    <a:pos x="connsiteX0" y="connsiteY0"/>
                  </a:cxn>
                  <a:cxn ang="0">
                    <a:pos x="connsiteX1" y="connsiteY1"/>
                  </a:cxn>
                </a:cxnLst>
                <a:rect l="l" t="t" r="r" b="b"/>
                <a:pathLst>
                  <a:path w="72950" h="72950">
                    <a:moveTo>
                      <a:pt x="72951" y="72951"/>
                    </a:moveTo>
                    <a:lnTo>
                      <a:pt x="0" y="0"/>
                    </a:lnTo>
                  </a:path>
                </a:pathLst>
              </a:custGeom>
              <a:ln w="15858" cap="flat">
                <a:solidFill>
                  <a:srgbClr val="C6573B"/>
                </a:solidFill>
                <a:prstDash val="solid"/>
                <a:miter/>
              </a:ln>
            </p:spPr>
            <p:txBody>
              <a:bodyPr rtlCol="0" anchor="ctr"/>
              <a:lstStyle/>
              <a:p>
                <a:endParaRPr lang="en-US" dirty="0"/>
              </a:p>
            </p:txBody>
          </p:sp>
        </p:grpSp>
        <p:grpSp>
          <p:nvGrpSpPr>
            <p:cNvPr id="276" name="Graphic 103">
              <a:extLst>
                <a:ext uri="{FF2B5EF4-FFF2-40B4-BE49-F238E27FC236}">
                  <a16:creationId xmlns:a16="http://schemas.microsoft.com/office/drawing/2014/main" id="{3C77651E-623D-298F-4099-0249D91E1E4F}"/>
                </a:ext>
              </a:extLst>
            </p:cNvPr>
            <p:cNvGrpSpPr/>
            <p:nvPr/>
          </p:nvGrpSpPr>
          <p:grpSpPr>
            <a:xfrm>
              <a:off x="6807185" y="3575537"/>
              <a:ext cx="72950" cy="72950"/>
              <a:chOff x="6807185" y="3575537"/>
              <a:chExt cx="72950" cy="72950"/>
            </a:xfrm>
          </p:grpSpPr>
          <p:sp>
            <p:nvSpPr>
              <p:cNvPr id="277" name="Freeform 276">
                <a:extLst>
                  <a:ext uri="{FF2B5EF4-FFF2-40B4-BE49-F238E27FC236}">
                    <a16:creationId xmlns:a16="http://schemas.microsoft.com/office/drawing/2014/main" id="{FFA3712F-3D4D-3A37-D399-FB1FF272120D}"/>
                  </a:ext>
                </a:extLst>
              </p:cNvPr>
              <p:cNvSpPr/>
              <p:nvPr/>
            </p:nvSpPr>
            <p:spPr>
              <a:xfrm>
                <a:off x="6807185" y="3575537"/>
                <a:ext cx="72950" cy="72950"/>
              </a:xfrm>
              <a:custGeom>
                <a:avLst/>
                <a:gdLst>
                  <a:gd name="connsiteX0" fmla="*/ 0 w 72950"/>
                  <a:gd name="connsiteY0" fmla="*/ 72951 h 72950"/>
                  <a:gd name="connsiteX1" fmla="*/ 72951 w 72950"/>
                  <a:gd name="connsiteY1" fmla="*/ 0 h 72950"/>
                </a:gdLst>
                <a:ahLst/>
                <a:cxnLst>
                  <a:cxn ang="0">
                    <a:pos x="connsiteX0" y="connsiteY0"/>
                  </a:cxn>
                  <a:cxn ang="0">
                    <a:pos x="connsiteX1" y="connsiteY1"/>
                  </a:cxn>
                </a:cxnLst>
                <a:rect l="l" t="t" r="r" b="b"/>
                <a:pathLst>
                  <a:path w="72950" h="72950">
                    <a:moveTo>
                      <a:pt x="0" y="72951"/>
                    </a:moveTo>
                    <a:lnTo>
                      <a:pt x="72951" y="0"/>
                    </a:lnTo>
                  </a:path>
                </a:pathLst>
              </a:custGeom>
              <a:ln w="15858" cap="flat">
                <a:solidFill>
                  <a:srgbClr val="C6573B"/>
                </a:solidFill>
                <a:prstDash val="solid"/>
                <a:miter/>
              </a:ln>
            </p:spPr>
            <p:txBody>
              <a:bodyPr rtlCol="0" anchor="ctr"/>
              <a:lstStyle/>
              <a:p>
                <a:endParaRPr lang="en-US" dirty="0"/>
              </a:p>
            </p:txBody>
          </p:sp>
          <p:sp>
            <p:nvSpPr>
              <p:cNvPr id="278" name="Freeform 277">
                <a:extLst>
                  <a:ext uri="{FF2B5EF4-FFF2-40B4-BE49-F238E27FC236}">
                    <a16:creationId xmlns:a16="http://schemas.microsoft.com/office/drawing/2014/main" id="{B9742CFE-A188-DBD6-48E1-9757F907A8E4}"/>
                  </a:ext>
                </a:extLst>
              </p:cNvPr>
              <p:cNvSpPr/>
              <p:nvPr/>
            </p:nvSpPr>
            <p:spPr>
              <a:xfrm>
                <a:off x="6807185" y="3575537"/>
                <a:ext cx="72950" cy="72950"/>
              </a:xfrm>
              <a:custGeom>
                <a:avLst/>
                <a:gdLst>
                  <a:gd name="connsiteX0" fmla="*/ 72951 w 72950"/>
                  <a:gd name="connsiteY0" fmla="*/ 72951 h 72950"/>
                  <a:gd name="connsiteX1" fmla="*/ 0 w 72950"/>
                  <a:gd name="connsiteY1" fmla="*/ 0 h 72950"/>
                </a:gdLst>
                <a:ahLst/>
                <a:cxnLst>
                  <a:cxn ang="0">
                    <a:pos x="connsiteX0" y="connsiteY0"/>
                  </a:cxn>
                  <a:cxn ang="0">
                    <a:pos x="connsiteX1" y="connsiteY1"/>
                  </a:cxn>
                </a:cxnLst>
                <a:rect l="l" t="t" r="r" b="b"/>
                <a:pathLst>
                  <a:path w="72950" h="72950">
                    <a:moveTo>
                      <a:pt x="72951" y="72951"/>
                    </a:moveTo>
                    <a:lnTo>
                      <a:pt x="0" y="0"/>
                    </a:lnTo>
                  </a:path>
                </a:pathLst>
              </a:custGeom>
              <a:ln w="15858" cap="flat">
                <a:solidFill>
                  <a:srgbClr val="C6573B"/>
                </a:solidFill>
                <a:prstDash val="solid"/>
                <a:miter/>
              </a:ln>
            </p:spPr>
            <p:txBody>
              <a:bodyPr rtlCol="0" anchor="ctr"/>
              <a:lstStyle/>
              <a:p>
                <a:endParaRPr lang="en-US" dirty="0"/>
              </a:p>
            </p:txBody>
          </p:sp>
        </p:grpSp>
        <p:sp>
          <p:nvSpPr>
            <p:cNvPr id="279" name="Freeform 278">
              <a:extLst>
                <a:ext uri="{FF2B5EF4-FFF2-40B4-BE49-F238E27FC236}">
                  <a16:creationId xmlns:a16="http://schemas.microsoft.com/office/drawing/2014/main" id="{743604B9-B465-885F-6DEE-C9FE69D244E0}"/>
                </a:ext>
              </a:extLst>
            </p:cNvPr>
            <p:cNvSpPr/>
            <p:nvPr/>
          </p:nvSpPr>
          <p:spPr>
            <a:xfrm>
              <a:off x="10124222" y="3242121"/>
              <a:ext cx="12687" cy="2050359"/>
            </a:xfrm>
            <a:custGeom>
              <a:avLst/>
              <a:gdLst>
                <a:gd name="connsiteX0" fmla="*/ 0 w 12687"/>
                <a:gd name="connsiteY0" fmla="*/ 2050360 h 2050359"/>
                <a:gd name="connsiteX1" fmla="*/ 0 w 12687"/>
                <a:gd name="connsiteY1" fmla="*/ 0 h 2050359"/>
              </a:gdLst>
              <a:ahLst/>
              <a:cxnLst>
                <a:cxn ang="0">
                  <a:pos x="connsiteX0" y="connsiteY0"/>
                </a:cxn>
                <a:cxn ang="0">
                  <a:pos x="connsiteX1" y="connsiteY1"/>
                </a:cxn>
              </a:cxnLst>
              <a:rect l="l" t="t" r="r" b="b"/>
              <a:pathLst>
                <a:path w="12687" h="2050359">
                  <a:moveTo>
                    <a:pt x="0" y="2050360"/>
                  </a:moveTo>
                  <a:lnTo>
                    <a:pt x="0" y="0"/>
                  </a:lnTo>
                </a:path>
              </a:pathLst>
            </a:custGeom>
            <a:ln w="12686" cap="flat">
              <a:solidFill>
                <a:schemeClr val="accent6"/>
              </a:solidFill>
              <a:prstDash val="sysDash"/>
              <a:miter/>
            </a:ln>
          </p:spPr>
          <p:txBody>
            <a:bodyPr rtlCol="0" anchor="ctr"/>
            <a:lstStyle/>
            <a:p>
              <a:endParaRPr lang="en-US" dirty="0"/>
            </a:p>
          </p:txBody>
        </p:sp>
        <p:grpSp>
          <p:nvGrpSpPr>
            <p:cNvPr id="280" name="Graphic 103">
              <a:extLst>
                <a:ext uri="{FF2B5EF4-FFF2-40B4-BE49-F238E27FC236}">
                  <a16:creationId xmlns:a16="http://schemas.microsoft.com/office/drawing/2014/main" id="{0B1900A5-4F2F-1837-51F3-CDD3DD71740B}"/>
                </a:ext>
              </a:extLst>
            </p:cNvPr>
            <p:cNvGrpSpPr/>
            <p:nvPr/>
          </p:nvGrpSpPr>
          <p:grpSpPr>
            <a:xfrm>
              <a:off x="11749945" y="3803524"/>
              <a:ext cx="72950" cy="72950"/>
              <a:chOff x="11749945" y="3803524"/>
              <a:chExt cx="72950" cy="72950"/>
            </a:xfrm>
          </p:grpSpPr>
          <p:sp>
            <p:nvSpPr>
              <p:cNvPr id="281" name="Freeform 280">
                <a:extLst>
                  <a:ext uri="{FF2B5EF4-FFF2-40B4-BE49-F238E27FC236}">
                    <a16:creationId xmlns:a16="http://schemas.microsoft.com/office/drawing/2014/main" id="{B91BD4E5-6AC0-4F38-52CE-30B366DAB039}"/>
                  </a:ext>
                </a:extLst>
              </p:cNvPr>
              <p:cNvSpPr/>
              <p:nvPr/>
            </p:nvSpPr>
            <p:spPr>
              <a:xfrm>
                <a:off x="11749945" y="3803524"/>
                <a:ext cx="72950" cy="72950"/>
              </a:xfrm>
              <a:custGeom>
                <a:avLst/>
                <a:gdLst>
                  <a:gd name="connsiteX0" fmla="*/ 0 w 72950"/>
                  <a:gd name="connsiteY0" fmla="*/ 72951 h 72950"/>
                  <a:gd name="connsiteX1" fmla="*/ 72951 w 72950"/>
                  <a:gd name="connsiteY1" fmla="*/ 0 h 72950"/>
                </a:gdLst>
                <a:ahLst/>
                <a:cxnLst>
                  <a:cxn ang="0">
                    <a:pos x="connsiteX0" y="connsiteY0"/>
                  </a:cxn>
                  <a:cxn ang="0">
                    <a:pos x="connsiteX1" y="connsiteY1"/>
                  </a:cxn>
                </a:cxnLst>
                <a:rect l="l" t="t" r="r" b="b"/>
                <a:pathLst>
                  <a:path w="72950" h="72950">
                    <a:moveTo>
                      <a:pt x="0" y="72951"/>
                    </a:moveTo>
                    <a:lnTo>
                      <a:pt x="72951" y="0"/>
                    </a:lnTo>
                  </a:path>
                </a:pathLst>
              </a:custGeom>
              <a:ln w="15858" cap="flat">
                <a:solidFill>
                  <a:srgbClr val="C6573B"/>
                </a:solidFill>
                <a:prstDash val="solid"/>
                <a:miter/>
              </a:ln>
            </p:spPr>
            <p:txBody>
              <a:bodyPr rtlCol="0" anchor="ctr"/>
              <a:lstStyle/>
              <a:p>
                <a:endParaRPr lang="en-US" dirty="0"/>
              </a:p>
            </p:txBody>
          </p:sp>
          <p:sp>
            <p:nvSpPr>
              <p:cNvPr id="282" name="Freeform 281">
                <a:extLst>
                  <a:ext uri="{FF2B5EF4-FFF2-40B4-BE49-F238E27FC236}">
                    <a16:creationId xmlns:a16="http://schemas.microsoft.com/office/drawing/2014/main" id="{096AB131-04CA-FEDC-10AB-CF2B457AC237}"/>
                  </a:ext>
                </a:extLst>
              </p:cNvPr>
              <p:cNvSpPr/>
              <p:nvPr/>
            </p:nvSpPr>
            <p:spPr>
              <a:xfrm>
                <a:off x="11749945" y="3803524"/>
                <a:ext cx="72950" cy="72950"/>
              </a:xfrm>
              <a:custGeom>
                <a:avLst/>
                <a:gdLst>
                  <a:gd name="connsiteX0" fmla="*/ 72951 w 72950"/>
                  <a:gd name="connsiteY0" fmla="*/ 72951 h 72950"/>
                  <a:gd name="connsiteX1" fmla="*/ 0 w 72950"/>
                  <a:gd name="connsiteY1" fmla="*/ 0 h 72950"/>
                </a:gdLst>
                <a:ahLst/>
                <a:cxnLst>
                  <a:cxn ang="0">
                    <a:pos x="connsiteX0" y="connsiteY0"/>
                  </a:cxn>
                  <a:cxn ang="0">
                    <a:pos x="connsiteX1" y="connsiteY1"/>
                  </a:cxn>
                </a:cxnLst>
                <a:rect l="l" t="t" r="r" b="b"/>
                <a:pathLst>
                  <a:path w="72950" h="72950">
                    <a:moveTo>
                      <a:pt x="72951" y="72951"/>
                    </a:moveTo>
                    <a:lnTo>
                      <a:pt x="0" y="0"/>
                    </a:lnTo>
                  </a:path>
                </a:pathLst>
              </a:custGeom>
              <a:ln w="15858" cap="flat">
                <a:solidFill>
                  <a:srgbClr val="C6573B"/>
                </a:solidFill>
                <a:prstDash val="solid"/>
                <a:miter/>
              </a:ln>
            </p:spPr>
            <p:txBody>
              <a:bodyPr rtlCol="0" anchor="ctr"/>
              <a:lstStyle/>
              <a:p>
                <a:endParaRPr lang="en-US" dirty="0"/>
              </a:p>
            </p:txBody>
          </p:sp>
        </p:grpSp>
        <p:grpSp>
          <p:nvGrpSpPr>
            <p:cNvPr id="283" name="Graphic 103">
              <a:extLst>
                <a:ext uri="{FF2B5EF4-FFF2-40B4-BE49-F238E27FC236}">
                  <a16:creationId xmlns:a16="http://schemas.microsoft.com/office/drawing/2014/main" id="{4DF55DEF-EDEC-32EE-2FA6-E95BC309DDEB}"/>
                </a:ext>
              </a:extLst>
            </p:cNvPr>
            <p:cNvGrpSpPr/>
            <p:nvPr/>
          </p:nvGrpSpPr>
          <p:grpSpPr>
            <a:xfrm>
              <a:off x="11607342" y="3572746"/>
              <a:ext cx="73077" cy="73077"/>
              <a:chOff x="11607342" y="3572746"/>
              <a:chExt cx="73077" cy="73077"/>
            </a:xfrm>
          </p:grpSpPr>
          <p:sp>
            <p:nvSpPr>
              <p:cNvPr id="284" name="Freeform 283">
                <a:extLst>
                  <a:ext uri="{FF2B5EF4-FFF2-40B4-BE49-F238E27FC236}">
                    <a16:creationId xmlns:a16="http://schemas.microsoft.com/office/drawing/2014/main" id="{A91F2742-B4EE-BA40-6C87-517034E87B0D}"/>
                  </a:ext>
                </a:extLst>
              </p:cNvPr>
              <p:cNvSpPr/>
              <p:nvPr/>
            </p:nvSpPr>
            <p:spPr>
              <a:xfrm>
                <a:off x="11607342" y="3572746"/>
                <a:ext cx="73077" cy="73077"/>
              </a:xfrm>
              <a:custGeom>
                <a:avLst/>
                <a:gdLst>
                  <a:gd name="connsiteX0" fmla="*/ 0 w 73077"/>
                  <a:gd name="connsiteY0" fmla="*/ 73078 h 73077"/>
                  <a:gd name="connsiteX1" fmla="*/ 73077 w 73077"/>
                  <a:gd name="connsiteY1" fmla="*/ 0 h 73077"/>
                </a:gdLst>
                <a:ahLst/>
                <a:cxnLst>
                  <a:cxn ang="0">
                    <a:pos x="connsiteX0" y="connsiteY0"/>
                  </a:cxn>
                  <a:cxn ang="0">
                    <a:pos x="connsiteX1" y="connsiteY1"/>
                  </a:cxn>
                </a:cxnLst>
                <a:rect l="l" t="t" r="r" b="b"/>
                <a:pathLst>
                  <a:path w="73077" h="73077">
                    <a:moveTo>
                      <a:pt x="0" y="73078"/>
                    </a:moveTo>
                    <a:lnTo>
                      <a:pt x="73077" y="0"/>
                    </a:lnTo>
                  </a:path>
                </a:pathLst>
              </a:custGeom>
              <a:ln w="15858" cap="flat">
                <a:solidFill>
                  <a:srgbClr val="C6573B"/>
                </a:solidFill>
                <a:prstDash val="solid"/>
                <a:miter/>
              </a:ln>
            </p:spPr>
            <p:txBody>
              <a:bodyPr rtlCol="0" anchor="ctr"/>
              <a:lstStyle/>
              <a:p>
                <a:endParaRPr lang="en-US" dirty="0"/>
              </a:p>
            </p:txBody>
          </p:sp>
          <p:sp>
            <p:nvSpPr>
              <p:cNvPr id="285" name="Freeform 284">
                <a:extLst>
                  <a:ext uri="{FF2B5EF4-FFF2-40B4-BE49-F238E27FC236}">
                    <a16:creationId xmlns:a16="http://schemas.microsoft.com/office/drawing/2014/main" id="{EBBE2BD7-F05A-4548-F595-6B5AEE6DEF6B}"/>
                  </a:ext>
                </a:extLst>
              </p:cNvPr>
              <p:cNvSpPr/>
              <p:nvPr/>
            </p:nvSpPr>
            <p:spPr>
              <a:xfrm>
                <a:off x="11607342" y="3572746"/>
                <a:ext cx="73077" cy="73077"/>
              </a:xfrm>
              <a:custGeom>
                <a:avLst/>
                <a:gdLst>
                  <a:gd name="connsiteX0" fmla="*/ 73077 w 73077"/>
                  <a:gd name="connsiteY0" fmla="*/ 73078 h 73077"/>
                  <a:gd name="connsiteX1" fmla="*/ 0 w 73077"/>
                  <a:gd name="connsiteY1" fmla="*/ 0 h 73077"/>
                </a:gdLst>
                <a:ahLst/>
                <a:cxnLst>
                  <a:cxn ang="0">
                    <a:pos x="connsiteX0" y="connsiteY0"/>
                  </a:cxn>
                  <a:cxn ang="0">
                    <a:pos x="connsiteX1" y="connsiteY1"/>
                  </a:cxn>
                </a:cxnLst>
                <a:rect l="l" t="t" r="r" b="b"/>
                <a:pathLst>
                  <a:path w="73077" h="73077">
                    <a:moveTo>
                      <a:pt x="73077" y="73078"/>
                    </a:moveTo>
                    <a:lnTo>
                      <a:pt x="0" y="0"/>
                    </a:lnTo>
                  </a:path>
                </a:pathLst>
              </a:custGeom>
              <a:ln w="15858" cap="flat">
                <a:solidFill>
                  <a:srgbClr val="C6573B"/>
                </a:solidFill>
                <a:prstDash val="solid"/>
                <a:miter/>
              </a:ln>
            </p:spPr>
            <p:txBody>
              <a:bodyPr rtlCol="0" anchor="ctr"/>
              <a:lstStyle/>
              <a:p>
                <a:endParaRPr lang="en-US" dirty="0"/>
              </a:p>
            </p:txBody>
          </p:sp>
        </p:grpSp>
        <p:grpSp>
          <p:nvGrpSpPr>
            <p:cNvPr id="286" name="Graphic 103">
              <a:extLst>
                <a:ext uri="{FF2B5EF4-FFF2-40B4-BE49-F238E27FC236}">
                  <a16:creationId xmlns:a16="http://schemas.microsoft.com/office/drawing/2014/main" id="{4F013338-C54F-861F-FAC3-21F1F66C6583}"/>
                </a:ext>
              </a:extLst>
            </p:cNvPr>
            <p:cNvGrpSpPr/>
            <p:nvPr/>
          </p:nvGrpSpPr>
          <p:grpSpPr>
            <a:xfrm>
              <a:off x="11563953" y="3572746"/>
              <a:ext cx="73077" cy="73077"/>
              <a:chOff x="11563953" y="3572746"/>
              <a:chExt cx="73077" cy="73077"/>
            </a:xfrm>
          </p:grpSpPr>
          <p:sp>
            <p:nvSpPr>
              <p:cNvPr id="287" name="Freeform 286">
                <a:extLst>
                  <a:ext uri="{FF2B5EF4-FFF2-40B4-BE49-F238E27FC236}">
                    <a16:creationId xmlns:a16="http://schemas.microsoft.com/office/drawing/2014/main" id="{DDB24100-5DE2-BB5F-F282-3D5C3E7A146C}"/>
                  </a:ext>
                </a:extLst>
              </p:cNvPr>
              <p:cNvSpPr/>
              <p:nvPr/>
            </p:nvSpPr>
            <p:spPr>
              <a:xfrm>
                <a:off x="11563953" y="3572746"/>
                <a:ext cx="73077" cy="73077"/>
              </a:xfrm>
              <a:custGeom>
                <a:avLst/>
                <a:gdLst>
                  <a:gd name="connsiteX0" fmla="*/ 0 w 73077"/>
                  <a:gd name="connsiteY0" fmla="*/ 73078 h 73077"/>
                  <a:gd name="connsiteX1" fmla="*/ 73078 w 73077"/>
                  <a:gd name="connsiteY1" fmla="*/ 0 h 73077"/>
                </a:gdLst>
                <a:ahLst/>
                <a:cxnLst>
                  <a:cxn ang="0">
                    <a:pos x="connsiteX0" y="connsiteY0"/>
                  </a:cxn>
                  <a:cxn ang="0">
                    <a:pos x="connsiteX1" y="connsiteY1"/>
                  </a:cxn>
                </a:cxnLst>
                <a:rect l="l" t="t" r="r" b="b"/>
                <a:pathLst>
                  <a:path w="73077" h="73077">
                    <a:moveTo>
                      <a:pt x="0" y="73078"/>
                    </a:moveTo>
                    <a:lnTo>
                      <a:pt x="73078" y="0"/>
                    </a:lnTo>
                  </a:path>
                </a:pathLst>
              </a:custGeom>
              <a:ln w="15858" cap="flat">
                <a:solidFill>
                  <a:srgbClr val="C6573B"/>
                </a:solidFill>
                <a:prstDash val="solid"/>
                <a:miter/>
              </a:ln>
            </p:spPr>
            <p:txBody>
              <a:bodyPr rtlCol="0" anchor="ctr"/>
              <a:lstStyle/>
              <a:p>
                <a:endParaRPr lang="en-US" dirty="0"/>
              </a:p>
            </p:txBody>
          </p:sp>
          <p:sp>
            <p:nvSpPr>
              <p:cNvPr id="288" name="Freeform 287">
                <a:extLst>
                  <a:ext uri="{FF2B5EF4-FFF2-40B4-BE49-F238E27FC236}">
                    <a16:creationId xmlns:a16="http://schemas.microsoft.com/office/drawing/2014/main" id="{D39C2EED-4558-2339-FC27-5218EFBFD946}"/>
                  </a:ext>
                </a:extLst>
              </p:cNvPr>
              <p:cNvSpPr/>
              <p:nvPr/>
            </p:nvSpPr>
            <p:spPr>
              <a:xfrm>
                <a:off x="11563953" y="3572746"/>
                <a:ext cx="73077" cy="73077"/>
              </a:xfrm>
              <a:custGeom>
                <a:avLst/>
                <a:gdLst>
                  <a:gd name="connsiteX0" fmla="*/ 73078 w 73077"/>
                  <a:gd name="connsiteY0" fmla="*/ 73078 h 73077"/>
                  <a:gd name="connsiteX1" fmla="*/ 0 w 73077"/>
                  <a:gd name="connsiteY1" fmla="*/ 0 h 73077"/>
                </a:gdLst>
                <a:ahLst/>
                <a:cxnLst>
                  <a:cxn ang="0">
                    <a:pos x="connsiteX0" y="connsiteY0"/>
                  </a:cxn>
                  <a:cxn ang="0">
                    <a:pos x="connsiteX1" y="connsiteY1"/>
                  </a:cxn>
                </a:cxnLst>
                <a:rect l="l" t="t" r="r" b="b"/>
                <a:pathLst>
                  <a:path w="73077" h="73077">
                    <a:moveTo>
                      <a:pt x="73078" y="73078"/>
                    </a:moveTo>
                    <a:lnTo>
                      <a:pt x="0" y="0"/>
                    </a:lnTo>
                  </a:path>
                </a:pathLst>
              </a:custGeom>
              <a:ln w="15858" cap="flat">
                <a:solidFill>
                  <a:srgbClr val="C6573B"/>
                </a:solidFill>
                <a:prstDash val="solid"/>
                <a:miter/>
              </a:ln>
            </p:spPr>
            <p:txBody>
              <a:bodyPr rtlCol="0" anchor="ctr"/>
              <a:lstStyle/>
              <a:p>
                <a:endParaRPr lang="en-US" dirty="0"/>
              </a:p>
            </p:txBody>
          </p:sp>
        </p:grpSp>
        <p:grpSp>
          <p:nvGrpSpPr>
            <p:cNvPr id="289" name="Graphic 103">
              <a:extLst>
                <a:ext uri="{FF2B5EF4-FFF2-40B4-BE49-F238E27FC236}">
                  <a16:creationId xmlns:a16="http://schemas.microsoft.com/office/drawing/2014/main" id="{A4956283-BB01-E7CA-2C31-F08B0166E08C}"/>
                </a:ext>
              </a:extLst>
            </p:cNvPr>
            <p:cNvGrpSpPr/>
            <p:nvPr/>
          </p:nvGrpSpPr>
          <p:grpSpPr>
            <a:xfrm>
              <a:off x="11211886" y="3524281"/>
              <a:ext cx="72950" cy="72950"/>
              <a:chOff x="11211886" y="3524281"/>
              <a:chExt cx="72950" cy="72950"/>
            </a:xfrm>
          </p:grpSpPr>
          <p:sp>
            <p:nvSpPr>
              <p:cNvPr id="290" name="Freeform 289">
                <a:extLst>
                  <a:ext uri="{FF2B5EF4-FFF2-40B4-BE49-F238E27FC236}">
                    <a16:creationId xmlns:a16="http://schemas.microsoft.com/office/drawing/2014/main" id="{D4F57EC8-636D-E079-8D35-BBA5E58AA973}"/>
                  </a:ext>
                </a:extLst>
              </p:cNvPr>
              <p:cNvSpPr/>
              <p:nvPr/>
            </p:nvSpPr>
            <p:spPr>
              <a:xfrm>
                <a:off x="11211886" y="3524281"/>
                <a:ext cx="72950" cy="72950"/>
              </a:xfrm>
              <a:custGeom>
                <a:avLst/>
                <a:gdLst>
                  <a:gd name="connsiteX0" fmla="*/ 0 w 72950"/>
                  <a:gd name="connsiteY0" fmla="*/ 72951 h 72950"/>
                  <a:gd name="connsiteX1" fmla="*/ 72951 w 72950"/>
                  <a:gd name="connsiteY1" fmla="*/ 0 h 72950"/>
                </a:gdLst>
                <a:ahLst/>
                <a:cxnLst>
                  <a:cxn ang="0">
                    <a:pos x="connsiteX0" y="connsiteY0"/>
                  </a:cxn>
                  <a:cxn ang="0">
                    <a:pos x="connsiteX1" y="connsiteY1"/>
                  </a:cxn>
                </a:cxnLst>
                <a:rect l="l" t="t" r="r" b="b"/>
                <a:pathLst>
                  <a:path w="72950" h="72950">
                    <a:moveTo>
                      <a:pt x="0" y="72951"/>
                    </a:moveTo>
                    <a:lnTo>
                      <a:pt x="72951" y="0"/>
                    </a:lnTo>
                  </a:path>
                </a:pathLst>
              </a:custGeom>
              <a:ln w="15858" cap="flat">
                <a:solidFill>
                  <a:srgbClr val="C6573B"/>
                </a:solidFill>
                <a:prstDash val="solid"/>
                <a:miter/>
              </a:ln>
            </p:spPr>
            <p:txBody>
              <a:bodyPr rtlCol="0" anchor="ctr"/>
              <a:lstStyle/>
              <a:p>
                <a:endParaRPr lang="en-US" dirty="0"/>
              </a:p>
            </p:txBody>
          </p:sp>
          <p:sp>
            <p:nvSpPr>
              <p:cNvPr id="291" name="Freeform 290">
                <a:extLst>
                  <a:ext uri="{FF2B5EF4-FFF2-40B4-BE49-F238E27FC236}">
                    <a16:creationId xmlns:a16="http://schemas.microsoft.com/office/drawing/2014/main" id="{EB890575-11EB-60CB-47FD-04F9A1B9E2DB}"/>
                  </a:ext>
                </a:extLst>
              </p:cNvPr>
              <p:cNvSpPr/>
              <p:nvPr/>
            </p:nvSpPr>
            <p:spPr>
              <a:xfrm>
                <a:off x="11211886" y="3524281"/>
                <a:ext cx="72950" cy="72950"/>
              </a:xfrm>
              <a:custGeom>
                <a:avLst/>
                <a:gdLst>
                  <a:gd name="connsiteX0" fmla="*/ 72951 w 72950"/>
                  <a:gd name="connsiteY0" fmla="*/ 72951 h 72950"/>
                  <a:gd name="connsiteX1" fmla="*/ 0 w 72950"/>
                  <a:gd name="connsiteY1" fmla="*/ 0 h 72950"/>
                </a:gdLst>
                <a:ahLst/>
                <a:cxnLst>
                  <a:cxn ang="0">
                    <a:pos x="connsiteX0" y="connsiteY0"/>
                  </a:cxn>
                  <a:cxn ang="0">
                    <a:pos x="connsiteX1" y="connsiteY1"/>
                  </a:cxn>
                </a:cxnLst>
                <a:rect l="l" t="t" r="r" b="b"/>
                <a:pathLst>
                  <a:path w="72950" h="72950">
                    <a:moveTo>
                      <a:pt x="72951" y="72951"/>
                    </a:moveTo>
                    <a:lnTo>
                      <a:pt x="0" y="0"/>
                    </a:lnTo>
                  </a:path>
                </a:pathLst>
              </a:custGeom>
              <a:ln w="15858" cap="flat">
                <a:solidFill>
                  <a:srgbClr val="C6573B"/>
                </a:solidFill>
                <a:prstDash val="solid"/>
                <a:miter/>
              </a:ln>
            </p:spPr>
            <p:txBody>
              <a:bodyPr rtlCol="0" anchor="ctr"/>
              <a:lstStyle/>
              <a:p>
                <a:endParaRPr lang="en-US" dirty="0"/>
              </a:p>
            </p:txBody>
          </p:sp>
        </p:grpSp>
        <p:grpSp>
          <p:nvGrpSpPr>
            <p:cNvPr id="292" name="Graphic 103">
              <a:extLst>
                <a:ext uri="{FF2B5EF4-FFF2-40B4-BE49-F238E27FC236}">
                  <a16:creationId xmlns:a16="http://schemas.microsoft.com/office/drawing/2014/main" id="{5D95213A-8D5A-01B9-D0BF-A95AB82EFD74}"/>
                </a:ext>
              </a:extLst>
            </p:cNvPr>
            <p:cNvGrpSpPr/>
            <p:nvPr/>
          </p:nvGrpSpPr>
          <p:grpSpPr>
            <a:xfrm>
              <a:off x="11146801" y="3524281"/>
              <a:ext cx="72950" cy="72950"/>
              <a:chOff x="11146801" y="3524281"/>
              <a:chExt cx="72950" cy="72950"/>
            </a:xfrm>
          </p:grpSpPr>
          <p:sp>
            <p:nvSpPr>
              <p:cNvPr id="293" name="Freeform 292">
                <a:extLst>
                  <a:ext uri="{FF2B5EF4-FFF2-40B4-BE49-F238E27FC236}">
                    <a16:creationId xmlns:a16="http://schemas.microsoft.com/office/drawing/2014/main" id="{A3CD6E58-B778-4C97-838D-E939516D709E}"/>
                  </a:ext>
                </a:extLst>
              </p:cNvPr>
              <p:cNvSpPr/>
              <p:nvPr/>
            </p:nvSpPr>
            <p:spPr>
              <a:xfrm>
                <a:off x="11146801" y="3524281"/>
                <a:ext cx="72950" cy="72950"/>
              </a:xfrm>
              <a:custGeom>
                <a:avLst/>
                <a:gdLst>
                  <a:gd name="connsiteX0" fmla="*/ 0 w 72950"/>
                  <a:gd name="connsiteY0" fmla="*/ 72951 h 72950"/>
                  <a:gd name="connsiteX1" fmla="*/ 72951 w 72950"/>
                  <a:gd name="connsiteY1" fmla="*/ 0 h 72950"/>
                </a:gdLst>
                <a:ahLst/>
                <a:cxnLst>
                  <a:cxn ang="0">
                    <a:pos x="connsiteX0" y="connsiteY0"/>
                  </a:cxn>
                  <a:cxn ang="0">
                    <a:pos x="connsiteX1" y="connsiteY1"/>
                  </a:cxn>
                </a:cxnLst>
                <a:rect l="l" t="t" r="r" b="b"/>
                <a:pathLst>
                  <a:path w="72950" h="72950">
                    <a:moveTo>
                      <a:pt x="0" y="72951"/>
                    </a:moveTo>
                    <a:lnTo>
                      <a:pt x="72951" y="0"/>
                    </a:lnTo>
                  </a:path>
                </a:pathLst>
              </a:custGeom>
              <a:ln w="15858" cap="flat">
                <a:solidFill>
                  <a:srgbClr val="C6573B"/>
                </a:solidFill>
                <a:prstDash val="solid"/>
                <a:miter/>
              </a:ln>
            </p:spPr>
            <p:txBody>
              <a:bodyPr rtlCol="0" anchor="ctr"/>
              <a:lstStyle/>
              <a:p>
                <a:endParaRPr lang="en-US" dirty="0"/>
              </a:p>
            </p:txBody>
          </p:sp>
          <p:sp>
            <p:nvSpPr>
              <p:cNvPr id="294" name="Freeform 293">
                <a:extLst>
                  <a:ext uri="{FF2B5EF4-FFF2-40B4-BE49-F238E27FC236}">
                    <a16:creationId xmlns:a16="http://schemas.microsoft.com/office/drawing/2014/main" id="{12219379-A040-0F9B-432B-F9B1C99E68EF}"/>
                  </a:ext>
                </a:extLst>
              </p:cNvPr>
              <p:cNvSpPr/>
              <p:nvPr/>
            </p:nvSpPr>
            <p:spPr>
              <a:xfrm>
                <a:off x="11146801" y="3524281"/>
                <a:ext cx="72950" cy="72950"/>
              </a:xfrm>
              <a:custGeom>
                <a:avLst/>
                <a:gdLst>
                  <a:gd name="connsiteX0" fmla="*/ 72951 w 72950"/>
                  <a:gd name="connsiteY0" fmla="*/ 72951 h 72950"/>
                  <a:gd name="connsiteX1" fmla="*/ 0 w 72950"/>
                  <a:gd name="connsiteY1" fmla="*/ 0 h 72950"/>
                </a:gdLst>
                <a:ahLst/>
                <a:cxnLst>
                  <a:cxn ang="0">
                    <a:pos x="connsiteX0" y="connsiteY0"/>
                  </a:cxn>
                  <a:cxn ang="0">
                    <a:pos x="connsiteX1" y="connsiteY1"/>
                  </a:cxn>
                </a:cxnLst>
                <a:rect l="l" t="t" r="r" b="b"/>
                <a:pathLst>
                  <a:path w="72950" h="72950">
                    <a:moveTo>
                      <a:pt x="72951" y="72951"/>
                    </a:moveTo>
                    <a:lnTo>
                      <a:pt x="0" y="0"/>
                    </a:lnTo>
                  </a:path>
                </a:pathLst>
              </a:custGeom>
              <a:ln w="15858" cap="flat">
                <a:solidFill>
                  <a:srgbClr val="C6573B"/>
                </a:solidFill>
                <a:prstDash val="solid"/>
                <a:miter/>
              </a:ln>
            </p:spPr>
            <p:txBody>
              <a:bodyPr rtlCol="0" anchor="ctr"/>
              <a:lstStyle/>
              <a:p>
                <a:endParaRPr lang="en-US" dirty="0"/>
              </a:p>
            </p:txBody>
          </p:sp>
        </p:grpSp>
        <p:grpSp>
          <p:nvGrpSpPr>
            <p:cNvPr id="295" name="Graphic 103">
              <a:extLst>
                <a:ext uri="{FF2B5EF4-FFF2-40B4-BE49-F238E27FC236}">
                  <a16:creationId xmlns:a16="http://schemas.microsoft.com/office/drawing/2014/main" id="{2B364828-A1BD-E03A-5F61-EF26F150E866}"/>
                </a:ext>
              </a:extLst>
            </p:cNvPr>
            <p:cNvGrpSpPr/>
            <p:nvPr/>
          </p:nvGrpSpPr>
          <p:grpSpPr>
            <a:xfrm>
              <a:off x="11196662" y="3524281"/>
              <a:ext cx="72950" cy="72950"/>
              <a:chOff x="11196662" y="3524281"/>
              <a:chExt cx="72950" cy="72950"/>
            </a:xfrm>
          </p:grpSpPr>
          <p:sp>
            <p:nvSpPr>
              <p:cNvPr id="296" name="Freeform 295">
                <a:extLst>
                  <a:ext uri="{FF2B5EF4-FFF2-40B4-BE49-F238E27FC236}">
                    <a16:creationId xmlns:a16="http://schemas.microsoft.com/office/drawing/2014/main" id="{8BDE019C-955A-36E6-BD83-DD04163B41DA}"/>
                  </a:ext>
                </a:extLst>
              </p:cNvPr>
              <p:cNvSpPr/>
              <p:nvPr/>
            </p:nvSpPr>
            <p:spPr>
              <a:xfrm>
                <a:off x="11196662" y="3524281"/>
                <a:ext cx="72950" cy="72950"/>
              </a:xfrm>
              <a:custGeom>
                <a:avLst/>
                <a:gdLst>
                  <a:gd name="connsiteX0" fmla="*/ 0 w 72950"/>
                  <a:gd name="connsiteY0" fmla="*/ 72951 h 72950"/>
                  <a:gd name="connsiteX1" fmla="*/ 72950 w 72950"/>
                  <a:gd name="connsiteY1" fmla="*/ 0 h 72950"/>
                </a:gdLst>
                <a:ahLst/>
                <a:cxnLst>
                  <a:cxn ang="0">
                    <a:pos x="connsiteX0" y="connsiteY0"/>
                  </a:cxn>
                  <a:cxn ang="0">
                    <a:pos x="connsiteX1" y="connsiteY1"/>
                  </a:cxn>
                </a:cxnLst>
                <a:rect l="l" t="t" r="r" b="b"/>
                <a:pathLst>
                  <a:path w="72950" h="72950">
                    <a:moveTo>
                      <a:pt x="0" y="72951"/>
                    </a:moveTo>
                    <a:lnTo>
                      <a:pt x="72950" y="0"/>
                    </a:lnTo>
                  </a:path>
                </a:pathLst>
              </a:custGeom>
              <a:ln w="15858" cap="flat">
                <a:solidFill>
                  <a:srgbClr val="C6573B"/>
                </a:solidFill>
                <a:prstDash val="solid"/>
                <a:miter/>
              </a:ln>
            </p:spPr>
            <p:txBody>
              <a:bodyPr rtlCol="0" anchor="ctr"/>
              <a:lstStyle/>
              <a:p>
                <a:endParaRPr lang="en-US" dirty="0"/>
              </a:p>
            </p:txBody>
          </p:sp>
          <p:sp>
            <p:nvSpPr>
              <p:cNvPr id="297" name="Freeform 296">
                <a:extLst>
                  <a:ext uri="{FF2B5EF4-FFF2-40B4-BE49-F238E27FC236}">
                    <a16:creationId xmlns:a16="http://schemas.microsoft.com/office/drawing/2014/main" id="{3F8D9718-ABE7-31EC-FFCA-8D2A4BD5A6E6}"/>
                  </a:ext>
                </a:extLst>
              </p:cNvPr>
              <p:cNvSpPr/>
              <p:nvPr/>
            </p:nvSpPr>
            <p:spPr>
              <a:xfrm>
                <a:off x="11196662" y="3524281"/>
                <a:ext cx="72950" cy="72950"/>
              </a:xfrm>
              <a:custGeom>
                <a:avLst/>
                <a:gdLst>
                  <a:gd name="connsiteX0" fmla="*/ 72950 w 72950"/>
                  <a:gd name="connsiteY0" fmla="*/ 72951 h 72950"/>
                  <a:gd name="connsiteX1" fmla="*/ 0 w 72950"/>
                  <a:gd name="connsiteY1" fmla="*/ 0 h 72950"/>
                </a:gdLst>
                <a:ahLst/>
                <a:cxnLst>
                  <a:cxn ang="0">
                    <a:pos x="connsiteX0" y="connsiteY0"/>
                  </a:cxn>
                  <a:cxn ang="0">
                    <a:pos x="connsiteX1" y="connsiteY1"/>
                  </a:cxn>
                </a:cxnLst>
                <a:rect l="l" t="t" r="r" b="b"/>
                <a:pathLst>
                  <a:path w="72950" h="72950">
                    <a:moveTo>
                      <a:pt x="72950" y="72951"/>
                    </a:moveTo>
                    <a:lnTo>
                      <a:pt x="0" y="0"/>
                    </a:lnTo>
                  </a:path>
                </a:pathLst>
              </a:custGeom>
              <a:ln w="15858" cap="flat">
                <a:solidFill>
                  <a:srgbClr val="C6573B"/>
                </a:solidFill>
                <a:prstDash val="solid"/>
                <a:miter/>
              </a:ln>
            </p:spPr>
            <p:txBody>
              <a:bodyPr rtlCol="0" anchor="ctr"/>
              <a:lstStyle/>
              <a:p>
                <a:endParaRPr lang="en-US" dirty="0"/>
              </a:p>
            </p:txBody>
          </p:sp>
        </p:grpSp>
        <p:grpSp>
          <p:nvGrpSpPr>
            <p:cNvPr id="298" name="Graphic 103">
              <a:extLst>
                <a:ext uri="{FF2B5EF4-FFF2-40B4-BE49-F238E27FC236}">
                  <a16:creationId xmlns:a16="http://schemas.microsoft.com/office/drawing/2014/main" id="{6532E414-A864-938F-28B5-C4F70C3BEC04}"/>
                </a:ext>
              </a:extLst>
            </p:cNvPr>
            <p:cNvGrpSpPr/>
            <p:nvPr/>
          </p:nvGrpSpPr>
          <p:grpSpPr>
            <a:xfrm>
              <a:off x="11249947" y="3572746"/>
              <a:ext cx="72950" cy="73077"/>
              <a:chOff x="11249947" y="3572746"/>
              <a:chExt cx="72950" cy="73077"/>
            </a:xfrm>
          </p:grpSpPr>
          <p:sp>
            <p:nvSpPr>
              <p:cNvPr id="299" name="Freeform 298">
                <a:extLst>
                  <a:ext uri="{FF2B5EF4-FFF2-40B4-BE49-F238E27FC236}">
                    <a16:creationId xmlns:a16="http://schemas.microsoft.com/office/drawing/2014/main" id="{BB62236D-A25E-F5CC-559B-8BD02866743F}"/>
                  </a:ext>
                </a:extLst>
              </p:cNvPr>
              <p:cNvSpPr/>
              <p:nvPr/>
            </p:nvSpPr>
            <p:spPr>
              <a:xfrm>
                <a:off x="11249947" y="3572746"/>
                <a:ext cx="72950" cy="73077"/>
              </a:xfrm>
              <a:custGeom>
                <a:avLst/>
                <a:gdLst>
                  <a:gd name="connsiteX0" fmla="*/ 0 w 72950"/>
                  <a:gd name="connsiteY0" fmla="*/ 73078 h 73077"/>
                  <a:gd name="connsiteX1" fmla="*/ 72951 w 72950"/>
                  <a:gd name="connsiteY1" fmla="*/ 0 h 73077"/>
                </a:gdLst>
                <a:ahLst/>
                <a:cxnLst>
                  <a:cxn ang="0">
                    <a:pos x="connsiteX0" y="connsiteY0"/>
                  </a:cxn>
                  <a:cxn ang="0">
                    <a:pos x="connsiteX1" y="connsiteY1"/>
                  </a:cxn>
                </a:cxnLst>
                <a:rect l="l" t="t" r="r" b="b"/>
                <a:pathLst>
                  <a:path w="72950" h="73077">
                    <a:moveTo>
                      <a:pt x="0" y="73078"/>
                    </a:moveTo>
                    <a:lnTo>
                      <a:pt x="72951" y="0"/>
                    </a:lnTo>
                  </a:path>
                </a:pathLst>
              </a:custGeom>
              <a:ln w="15858" cap="flat">
                <a:solidFill>
                  <a:srgbClr val="C6573B"/>
                </a:solidFill>
                <a:prstDash val="solid"/>
                <a:miter/>
              </a:ln>
            </p:spPr>
            <p:txBody>
              <a:bodyPr rtlCol="0" anchor="ctr"/>
              <a:lstStyle/>
              <a:p>
                <a:endParaRPr lang="en-US" dirty="0"/>
              </a:p>
            </p:txBody>
          </p:sp>
          <p:sp>
            <p:nvSpPr>
              <p:cNvPr id="300" name="Freeform 299">
                <a:extLst>
                  <a:ext uri="{FF2B5EF4-FFF2-40B4-BE49-F238E27FC236}">
                    <a16:creationId xmlns:a16="http://schemas.microsoft.com/office/drawing/2014/main" id="{AF3498E3-8576-87A3-99B8-BED0DD3ABB8F}"/>
                  </a:ext>
                </a:extLst>
              </p:cNvPr>
              <p:cNvSpPr/>
              <p:nvPr/>
            </p:nvSpPr>
            <p:spPr>
              <a:xfrm>
                <a:off x="11249947" y="3572746"/>
                <a:ext cx="72950" cy="73077"/>
              </a:xfrm>
              <a:custGeom>
                <a:avLst/>
                <a:gdLst>
                  <a:gd name="connsiteX0" fmla="*/ 72951 w 72950"/>
                  <a:gd name="connsiteY0" fmla="*/ 73078 h 73077"/>
                  <a:gd name="connsiteX1" fmla="*/ 0 w 72950"/>
                  <a:gd name="connsiteY1" fmla="*/ 0 h 73077"/>
                </a:gdLst>
                <a:ahLst/>
                <a:cxnLst>
                  <a:cxn ang="0">
                    <a:pos x="connsiteX0" y="connsiteY0"/>
                  </a:cxn>
                  <a:cxn ang="0">
                    <a:pos x="connsiteX1" y="connsiteY1"/>
                  </a:cxn>
                </a:cxnLst>
                <a:rect l="l" t="t" r="r" b="b"/>
                <a:pathLst>
                  <a:path w="72950" h="73077">
                    <a:moveTo>
                      <a:pt x="72951" y="73078"/>
                    </a:moveTo>
                    <a:lnTo>
                      <a:pt x="0" y="0"/>
                    </a:lnTo>
                  </a:path>
                </a:pathLst>
              </a:custGeom>
              <a:ln w="15858" cap="flat">
                <a:solidFill>
                  <a:srgbClr val="C6573B"/>
                </a:solidFill>
                <a:prstDash val="solid"/>
                <a:miter/>
              </a:ln>
            </p:spPr>
            <p:txBody>
              <a:bodyPr rtlCol="0" anchor="ctr"/>
              <a:lstStyle/>
              <a:p>
                <a:endParaRPr lang="en-US" dirty="0"/>
              </a:p>
            </p:txBody>
          </p:sp>
        </p:grpSp>
        <p:grpSp>
          <p:nvGrpSpPr>
            <p:cNvPr id="301" name="Graphic 103">
              <a:extLst>
                <a:ext uri="{FF2B5EF4-FFF2-40B4-BE49-F238E27FC236}">
                  <a16:creationId xmlns:a16="http://schemas.microsoft.com/office/drawing/2014/main" id="{3F761A5A-CBD1-1494-85BA-CC98A61EAEF9}"/>
                </a:ext>
              </a:extLst>
            </p:cNvPr>
            <p:cNvGrpSpPr/>
            <p:nvPr/>
          </p:nvGrpSpPr>
          <p:grpSpPr>
            <a:xfrm>
              <a:off x="10844468" y="3419613"/>
              <a:ext cx="73077" cy="73077"/>
              <a:chOff x="10844468" y="3419613"/>
              <a:chExt cx="73077" cy="73077"/>
            </a:xfrm>
          </p:grpSpPr>
          <p:sp>
            <p:nvSpPr>
              <p:cNvPr id="302" name="Freeform 301">
                <a:extLst>
                  <a:ext uri="{FF2B5EF4-FFF2-40B4-BE49-F238E27FC236}">
                    <a16:creationId xmlns:a16="http://schemas.microsoft.com/office/drawing/2014/main" id="{25AA40FC-46B9-4F12-D14E-98F4A3D89151}"/>
                  </a:ext>
                </a:extLst>
              </p:cNvPr>
              <p:cNvSpPr/>
              <p:nvPr/>
            </p:nvSpPr>
            <p:spPr>
              <a:xfrm>
                <a:off x="10844468" y="3419613"/>
                <a:ext cx="73077" cy="73077"/>
              </a:xfrm>
              <a:custGeom>
                <a:avLst/>
                <a:gdLst>
                  <a:gd name="connsiteX0" fmla="*/ 0 w 73077"/>
                  <a:gd name="connsiteY0" fmla="*/ 73078 h 73077"/>
                  <a:gd name="connsiteX1" fmla="*/ 73077 w 73077"/>
                  <a:gd name="connsiteY1" fmla="*/ 0 h 73077"/>
                </a:gdLst>
                <a:ahLst/>
                <a:cxnLst>
                  <a:cxn ang="0">
                    <a:pos x="connsiteX0" y="connsiteY0"/>
                  </a:cxn>
                  <a:cxn ang="0">
                    <a:pos x="connsiteX1" y="connsiteY1"/>
                  </a:cxn>
                </a:cxnLst>
                <a:rect l="l" t="t" r="r" b="b"/>
                <a:pathLst>
                  <a:path w="73077" h="73077">
                    <a:moveTo>
                      <a:pt x="0" y="73078"/>
                    </a:moveTo>
                    <a:lnTo>
                      <a:pt x="73077" y="0"/>
                    </a:lnTo>
                  </a:path>
                </a:pathLst>
              </a:custGeom>
              <a:ln w="15858" cap="flat">
                <a:solidFill>
                  <a:srgbClr val="C6573B"/>
                </a:solidFill>
                <a:prstDash val="solid"/>
                <a:miter/>
              </a:ln>
            </p:spPr>
            <p:txBody>
              <a:bodyPr rtlCol="0" anchor="ctr"/>
              <a:lstStyle/>
              <a:p>
                <a:endParaRPr lang="en-US" dirty="0"/>
              </a:p>
            </p:txBody>
          </p:sp>
          <p:sp>
            <p:nvSpPr>
              <p:cNvPr id="303" name="Freeform 302">
                <a:extLst>
                  <a:ext uri="{FF2B5EF4-FFF2-40B4-BE49-F238E27FC236}">
                    <a16:creationId xmlns:a16="http://schemas.microsoft.com/office/drawing/2014/main" id="{F50717AA-C318-01B1-D135-58F3D506A230}"/>
                  </a:ext>
                </a:extLst>
              </p:cNvPr>
              <p:cNvSpPr/>
              <p:nvPr/>
            </p:nvSpPr>
            <p:spPr>
              <a:xfrm>
                <a:off x="10844468" y="3419613"/>
                <a:ext cx="73077" cy="73077"/>
              </a:xfrm>
              <a:custGeom>
                <a:avLst/>
                <a:gdLst>
                  <a:gd name="connsiteX0" fmla="*/ 73077 w 73077"/>
                  <a:gd name="connsiteY0" fmla="*/ 73078 h 73077"/>
                  <a:gd name="connsiteX1" fmla="*/ 0 w 73077"/>
                  <a:gd name="connsiteY1" fmla="*/ 0 h 73077"/>
                </a:gdLst>
                <a:ahLst/>
                <a:cxnLst>
                  <a:cxn ang="0">
                    <a:pos x="connsiteX0" y="connsiteY0"/>
                  </a:cxn>
                  <a:cxn ang="0">
                    <a:pos x="connsiteX1" y="connsiteY1"/>
                  </a:cxn>
                </a:cxnLst>
                <a:rect l="l" t="t" r="r" b="b"/>
                <a:pathLst>
                  <a:path w="73077" h="73077">
                    <a:moveTo>
                      <a:pt x="73077" y="73078"/>
                    </a:moveTo>
                    <a:lnTo>
                      <a:pt x="0" y="0"/>
                    </a:lnTo>
                  </a:path>
                </a:pathLst>
              </a:custGeom>
              <a:ln w="15858" cap="flat">
                <a:solidFill>
                  <a:srgbClr val="C6573B"/>
                </a:solidFill>
                <a:prstDash val="solid"/>
                <a:miter/>
              </a:ln>
            </p:spPr>
            <p:txBody>
              <a:bodyPr rtlCol="0" anchor="ctr"/>
              <a:lstStyle/>
              <a:p>
                <a:endParaRPr lang="en-US" dirty="0"/>
              </a:p>
            </p:txBody>
          </p:sp>
        </p:grpSp>
        <p:grpSp>
          <p:nvGrpSpPr>
            <p:cNvPr id="304" name="Graphic 103">
              <a:extLst>
                <a:ext uri="{FF2B5EF4-FFF2-40B4-BE49-F238E27FC236}">
                  <a16:creationId xmlns:a16="http://schemas.microsoft.com/office/drawing/2014/main" id="{0919063A-E528-4B0F-2616-094057C2ACD0}"/>
                </a:ext>
              </a:extLst>
            </p:cNvPr>
            <p:cNvGrpSpPr/>
            <p:nvPr/>
          </p:nvGrpSpPr>
          <p:grpSpPr>
            <a:xfrm>
              <a:off x="10693999" y="3419613"/>
              <a:ext cx="72950" cy="73077"/>
              <a:chOff x="10693999" y="3419613"/>
              <a:chExt cx="72950" cy="73077"/>
            </a:xfrm>
          </p:grpSpPr>
          <p:sp>
            <p:nvSpPr>
              <p:cNvPr id="305" name="Freeform 304">
                <a:extLst>
                  <a:ext uri="{FF2B5EF4-FFF2-40B4-BE49-F238E27FC236}">
                    <a16:creationId xmlns:a16="http://schemas.microsoft.com/office/drawing/2014/main" id="{46A99B26-4688-5D56-8183-1124A7AF2852}"/>
                  </a:ext>
                </a:extLst>
              </p:cNvPr>
              <p:cNvSpPr/>
              <p:nvPr/>
            </p:nvSpPr>
            <p:spPr>
              <a:xfrm>
                <a:off x="10693999" y="3419613"/>
                <a:ext cx="72950" cy="73077"/>
              </a:xfrm>
              <a:custGeom>
                <a:avLst/>
                <a:gdLst>
                  <a:gd name="connsiteX0" fmla="*/ 0 w 72950"/>
                  <a:gd name="connsiteY0" fmla="*/ 73078 h 73077"/>
                  <a:gd name="connsiteX1" fmla="*/ 72951 w 72950"/>
                  <a:gd name="connsiteY1" fmla="*/ 0 h 73077"/>
                </a:gdLst>
                <a:ahLst/>
                <a:cxnLst>
                  <a:cxn ang="0">
                    <a:pos x="connsiteX0" y="connsiteY0"/>
                  </a:cxn>
                  <a:cxn ang="0">
                    <a:pos x="connsiteX1" y="connsiteY1"/>
                  </a:cxn>
                </a:cxnLst>
                <a:rect l="l" t="t" r="r" b="b"/>
                <a:pathLst>
                  <a:path w="72950" h="73077">
                    <a:moveTo>
                      <a:pt x="0" y="73078"/>
                    </a:moveTo>
                    <a:lnTo>
                      <a:pt x="72951" y="0"/>
                    </a:lnTo>
                  </a:path>
                </a:pathLst>
              </a:custGeom>
              <a:ln w="15858" cap="flat">
                <a:solidFill>
                  <a:srgbClr val="C6573B"/>
                </a:solidFill>
                <a:prstDash val="solid"/>
                <a:miter/>
              </a:ln>
            </p:spPr>
            <p:txBody>
              <a:bodyPr rtlCol="0" anchor="ctr"/>
              <a:lstStyle/>
              <a:p>
                <a:endParaRPr lang="en-US" dirty="0"/>
              </a:p>
            </p:txBody>
          </p:sp>
          <p:sp>
            <p:nvSpPr>
              <p:cNvPr id="306" name="Freeform 305">
                <a:extLst>
                  <a:ext uri="{FF2B5EF4-FFF2-40B4-BE49-F238E27FC236}">
                    <a16:creationId xmlns:a16="http://schemas.microsoft.com/office/drawing/2014/main" id="{81671E88-F20E-9940-ACF1-401B9F496BB5}"/>
                  </a:ext>
                </a:extLst>
              </p:cNvPr>
              <p:cNvSpPr/>
              <p:nvPr/>
            </p:nvSpPr>
            <p:spPr>
              <a:xfrm>
                <a:off x="10693999" y="3419613"/>
                <a:ext cx="72950" cy="73077"/>
              </a:xfrm>
              <a:custGeom>
                <a:avLst/>
                <a:gdLst>
                  <a:gd name="connsiteX0" fmla="*/ 72951 w 72950"/>
                  <a:gd name="connsiteY0" fmla="*/ 73078 h 73077"/>
                  <a:gd name="connsiteX1" fmla="*/ 0 w 72950"/>
                  <a:gd name="connsiteY1" fmla="*/ 0 h 73077"/>
                </a:gdLst>
                <a:ahLst/>
                <a:cxnLst>
                  <a:cxn ang="0">
                    <a:pos x="connsiteX0" y="connsiteY0"/>
                  </a:cxn>
                  <a:cxn ang="0">
                    <a:pos x="connsiteX1" y="connsiteY1"/>
                  </a:cxn>
                </a:cxnLst>
                <a:rect l="l" t="t" r="r" b="b"/>
                <a:pathLst>
                  <a:path w="72950" h="73077">
                    <a:moveTo>
                      <a:pt x="72951" y="73078"/>
                    </a:moveTo>
                    <a:lnTo>
                      <a:pt x="0" y="0"/>
                    </a:lnTo>
                  </a:path>
                </a:pathLst>
              </a:custGeom>
              <a:ln w="15858" cap="flat">
                <a:solidFill>
                  <a:srgbClr val="C6573B"/>
                </a:solidFill>
                <a:prstDash val="solid"/>
                <a:miter/>
              </a:ln>
            </p:spPr>
            <p:txBody>
              <a:bodyPr rtlCol="0" anchor="ctr"/>
              <a:lstStyle/>
              <a:p>
                <a:endParaRPr lang="en-US" dirty="0"/>
              </a:p>
            </p:txBody>
          </p:sp>
        </p:grpSp>
        <p:grpSp>
          <p:nvGrpSpPr>
            <p:cNvPr id="307" name="Graphic 103">
              <a:extLst>
                <a:ext uri="{FF2B5EF4-FFF2-40B4-BE49-F238E27FC236}">
                  <a16:creationId xmlns:a16="http://schemas.microsoft.com/office/drawing/2014/main" id="{67030400-E5C7-6130-A0E8-280A96FD3AB3}"/>
                </a:ext>
              </a:extLst>
            </p:cNvPr>
            <p:cNvGrpSpPr/>
            <p:nvPr/>
          </p:nvGrpSpPr>
          <p:grpSpPr>
            <a:xfrm>
              <a:off x="10792197" y="3419613"/>
              <a:ext cx="72950" cy="73077"/>
              <a:chOff x="10792197" y="3419613"/>
              <a:chExt cx="72950" cy="73077"/>
            </a:xfrm>
          </p:grpSpPr>
          <p:sp>
            <p:nvSpPr>
              <p:cNvPr id="308" name="Freeform 307">
                <a:extLst>
                  <a:ext uri="{FF2B5EF4-FFF2-40B4-BE49-F238E27FC236}">
                    <a16:creationId xmlns:a16="http://schemas.microsoft.com/office/drawing/2014/main" id="{6779BA35-ADF4-D746-FF43-63F1843B2211}"/>
                  </a:ext>
                </a:extLst>
              </p:cNvPr>
              <p:cNvSpPr/>
              <p:nvPr/>
            </p:nvSpPr>
            <p:spPr>
              <a:xfrm>
                <a:off x="10792197" y="3419613"/>
                <a:ext cx="72950" cy="73077"/>
              </a:xfrm>
              <a:custGeom>
                <a:avLst/>
                <a:gdLst>
                  <a:gd name="connsiteX0" fmla="*/ 0 w 72950"/>
                  <a:gd name="connsiteY0" fmla="*/ 73078 h 73077"/>
                  <a:gd name="connsiteX1" fmla="*/ 72950 w 72950"/>
                  <a:gd name="connsiteY1" fmla="*/ 0 h 73077"/>
                </a:gdLst>
                <a:ahLst/>
                <a:cxnLst>
                  <a:cxn ang="0">
                    <a:pos x="connsiteX0" y="connsiteY0"/>
                  </a:cxn>
                  <a:cxn ang="0">
                    <a:pos x="connsiteX1" y="connsiteY1"/>
                  </a:cxn>
                </a:cxnLst>
                <a:rect l="l" t="t" r="r" b="b"/>
                <a:pathLst>
                  <a:path w="72950" h="73077">
                    <a:moveTo>
                      <a:pt x="0" y="73078"/>
                    </a:moveTo>
                    <a:lnTo>
                      <a:pt x="72950" y="0"/>
                    </a:lnTo>
                  </a:path>
                </a:pathLst>
              </a:custGeom>
              <a:ln w="15858" cap="flat">
                <a:solidFill>
                  <a:srgbClr val="C6573B"/>
                </a:solidFill>
                <a:prstDash val="solid"/>
                <a:miter/>
              </a:ln>
            </p:spPr>
            <p:txBody>
              <a:bodyPr rtlCol="0" anchor="ctr"/>
              <a:lstStyle/>
              <a:p>
                <a:endParaRPr lang="en-US" dirty="0"/>
              </a:p>
            </p:txBody>
          </p:sp>
          <p:sp>
            <p:nvSpPr>
              <p:cNvPr id="309" name="Freeform 308">
                <a:extLst>
                  <a:ext uri="{FF2B5EF4-FFF2-40B4-BE49-F238E27FC236}">
                    <a16:creationId xmlns:a16="http://schemas.microsoft.com/office/drawing/2014/main" id="{44FECD2A-1830-6FE6-1677-68A8128E2D96}"/>
                  </a:ext>
                </a:extLst>
              </p:cNvPr>
              <p:cNvSpPr/>
              <p:nvPr/>
            </p:nvSpPr>
            <p:spPr>
              <a:xfrm>
                <a:off x="10792197" y="3419613"/>
                <a:ext cx="72950" cy="73077"/>
              </a:xfrm>
              <a:custGeom>
                <a:avLst/>
                <a:gdLst>
                  <a:gd name="connsiteX0" fmla="*/ 72950 w 72950"/>
                  <a:gd name="connsiteY0" fmla="*/ 73078 h 73077"/>
                  <a:gd name="connsiteX1" fmla="*/ 0 w 72950"/>
                  <a:gd name="connsiteY1" fmla="*/ 0 h 73077"/>
                </a:gdLst>
                <a:ahLst/>
                <a:cxnLst>
                  <a:cxn ang="0">
                    <a:pos x="connsiteX0" y="connsiteY0"/>
                  </a:cxn>
                  <a:cxn ang="0">
                    <a:pos x="connsiteX1" y="connsiteY1"/>
                  </a:cxn>
                </a:cxnLst>
                <a:rect l="l" t="t" r="r" b="b"/>
                <a:pathLst>
                  <a:path w="72950" h="73077">
                    <a:moveTo>
                      <a:pt x="72950" y="73078"/>
                    </a:moveTo>
                    <a:lnTo>
                      <a:pt x="0" y="0"/>
                    </a:lnTo>
                  </a:path>
                </a:pathLst>
              </a:custGeom>
              <a:ln w="15858" cap="flat">
                <a:solidFill>
                  <a:srgbClr val="C6573B"/>
                </a:solidFill>
                <a:prstDash val="solid"/>
                <a:miter/>
              </a:ln>
            </p:spPr>
            <p:txBody>
              <a:bodyPr rtlCol="0" anchor="ctr"/>
              <a:lstStyle/>
              <a:p>
                <a:endParaRPr lang="en-US" dirty="0"/>
              </a:p>
            </p:txBody>
          </p:sp>
        </p:grpSp>
        <p:grpSp>
          <p:nvGrpSpPr>
            <p:cNvPr id="310" name="Graphic 103">
              <a:extLst>
                <a:ext uri="{FF2B5EF4-FFF2-40B4-BE49-F238E27FC236}">
                  <a16:creationId xmlns:a16="http://schemas.microsoft.com/office/drawing/2014/main" id="{1CB44626-647F-DA5A-B58D-9ABC5D641E21}"/>
                </a:ext>
              </a:extLst>
            </p:cNvPr>
            <p:cNvGrpSpPr/>
            <p:nvPr/>
          </p:nvGrpSpPr>
          <p:grpSpPr>
            <a:xfrm>
              <a:off x="10370859" y="3419613"/>
              <a:ext cx="73077" cy="73077"/>
              <a:chOff x="10370859" y="3419613"/>
              <a:chExt cx="73077" cy="73077"/>
            </a:xfrm>
          </p:grpSpPr>
          <p:sp>
            <p:nvSpPr>
              <p:cNvPr id="311" name="Freeform 310">
                <a:extLst>
                  <a:ext uri="{FF2B5EF4-FFF2-40B4-BE49-F238E27FC236}">
                    <a16:creationId xmlns:a16="http://schemas.microsoft.com/office/drawing/2014/main" id="{A911D4B3-DD9D-92A7-D212-1DD619107F6D}"/>
                  </a:ext>
                </a:extLst>
              </p:cNvPr>
              <p:cNvSpPr/>
              <p:nvPr/>
            </p:nvSpPr>
            <p:spPr>
              <a:xfrm>
                <a:off x="10370859" y="3419613"/>
                <a:ext cx="73077" cy="73077"/>
              </a:xfrm>
              <a:custGeom>
                <a:avLst/>
                <a:gdLst>
                  <a:gd name="connsiteX0" fmla="*/ 0 w 73077"/>
                  <a:gd name="connsiteY0" fmla="*/ 73078 h 73077"/>
                  <a:gd name="connsiteX1" fmla="*/ 73078 w 73077"/>
                  <a:gd name="connsiteY1" fmla="*/ 0 h 73077"/>
                </a:gdLst>
                <a:ahLst/>
                <a:cxnLst>
                  <a:cxn ang="0">
                    <a:pos x="connsiteX0" y="connsiteY0"/>
                  </a:cxn>
                  <a:cxn ang="0">
                    <a:pos x="connsiteX1" y="connsiteY1"/>
                  </a:cxn>
                </a:cxnLst>
                <a:rect l="l" t="t" r="r" b="b"/>
                <a:pathLst>
                  <a:path w="73077" h="73077">
                    <a:moveTo>
                      <a:pt x="0" y="73078"/>
                    </a:moveTo>
                    <a:lnTo>
                      <a:pt x="73078" y="0"/>
                    </a:lnTo>
                  </a:path>
                </a:pathLst>
              </a:custGeom>
              <a:ln w="15858" cap="flat">
                <a:solidFill>
                  <a:srgbClr val="C6573B"/>
                </a:solidFill>
                <a:prstDash val="solid"/>
                <a:miter/>
              </a:ln>
            </p:spPr>
            <p:txBody>
              <a:bodyPr rtlCol="0" anchor="ctr"/>
              <a:lstStyle/>
              <a:p>
                <a:endParaRPr lang="en-US" dirty="0"/>
              </a:p>
            </p:txBody>
          </p:sp>
          <p:sp>
            <p:nvSpPr>
              <p:cNvPr id="312" name="Freeform 311">
                <a:extLst>
                  <a:ext uri="{FF2B5EF4-FFF2-40B4-BE49-F238E27FC236}">
                    <a16:creationId xmlns:a16="http://schemas.microsoft.com/office/drawing/2014/main" id="{5E25D37C-5C73-67F8-6F02-239366FFE498}"/>
                  </a:ext>
                </a:extLst>
              </p:cNvPr>
              <p:cNvSpPr/>
              <p:nvPr/>
            </p:nvSpPr>
            <p:spPr>
              <a:xfrm>
                <a:off x="10370859" y="3419613"/>
                <a:ext cx="73077" cy="73077"/>
              </a:xfrm>
              <a:custGeom>
                <a:avLst/>
                <a:gdLst>
                  <a:gd name="connsiteX0" fmla="*/ 73078 w 73077"/>
                  <a:gd name="connsiteY0" fmla="*/ 73078 h 73077"/>
                  <a:gd name="connsiteX1" fmla="*/ 0 w 73077"/>
                  <a:gd name="connsiteY1" fmla="*/ 0 h 73077"/>
                </a:gdLst>
                <a:ahLst/>
                <a:cxnLst>
                  <a:cxn ang="0">
                    <a:pos x="connsiteX0" y="connsiteY0"/>
                  </a:cxn>
                  <a:cxn ang="0">
                    <a:pos x="connsiteX1" y="connsiteY1"/>
                  </a:cxn>
                </a:cxnLst>
                <a:rect l="l" t="t" r="r" b="b"/>
                <a:pathLst>
                  <a:path w="73077" h="73077">
                    <a:moveTo>
                      <a:pt x="73078" y="73078"/>
                    </a:moveTo>
                    <a:lnTo>
                      <a:pt x="0" y="0"/>
                    </a:lnTo>
                  </a:path>
                </a:pathLst>
              </a:custGeom>
              <a:ln w="15858" cap="flat">
                <a:solidFill>
                  <a:srgbClr val="C6573B"/>
                </a:solidFill>
                <a:prstDash val="solid"/>
                <a:miter/>
              </a:ln>
            </p:spPr>
            <p:txBody>
              <a:bodyPr rtlCol="0" anchor="ctr"/>
              <a:lstStyle/>
              <a:p>
                <a:endParaRPr lang="en-US" dirty="0"/>
              </a:p>
            </p:txBody>
          </p:sp>
        </p:grpSp>
        <p:grpSp>
          <p:nvGrpSpPr>
            <p:cNvPr id="313" name="Graphic 103">
              <a:extLst>
                <a:ext uri="{FF2B5EF4-FFF2-40B4-BE49-F238E27FC236}">
                  <a16:creationId xmlns:a16="http://schemas.microsoft.com/office/drawing/2014/main" id="{A5AA233E-3159-D447-3FCC-9A927342CFF4}"/>
                </a:ext>
              </a:extLst>
            </p:cNvPr>
            <p:cNvGrpSpPr/>
            <p:nvPr/>
          </p:nvGrpSpPr>
          <p:grpSpPr>
            <a:xfrm>
              <a:off x="10312626" y="3287287"/>
              <a:ext cx="72950" cy="72950"/>
              <a:chOff x="10312626" y="3287287"/>
              <a:chExt cx="72950" cy="72950"/>
            </a:xfrm>
          </p:grpSpPr>
          <p:sp>
            <p:nvSpPr>
              <p:cNvPr id="314" name="Freeform 313">
                <a:extLst>
                  <a:ext uri="{FF2B5EF4-FFF2-40B4-BE49-F238E27FC236}">
                    <a16:creationId xmlns:a16="http://schemas.microsoft.com/office/drawing/2014/main" id="{EED4722D-490B-39BC-447F-0E6732F41658}"/>
                  </a:ext>
                </a:extLst>
              </p:cNvPr>
              <p:cNvSpPr/>
              <p:nvPr/>
            </p:nvSpPr>
            <p:spPr>
              <a:xfrm>
                <a:off x="10312626" y="3287287"/>
                <a:ext cx="72950" cy="72950"/>
              </a:xfrm>
              <a:custGeom>
                <a:avLst/>
                <a:gdLst>
                  <a:gd name="connsiteX0" fmla="*/ 0 w 72950"/>
                  <a:gd name="connsiteY0" fmla="*/ 72951 h 72950"/>
                  <a:gd name="connsiteX1" fmla="*/ 72951 w 72950"/>
                  <a:gd name="connsiteY1" fmla="*/ 0 h 72950"/>
                </a:gdLst>
                <a:ahLst/>
                <a:cxnLst>
                  <a:cxn ang="0">
                    <a:pos x="connsiteX0" y="connsiteY0"/>
                  </a:cxn>
                  <a:cxn ang="0">
                    <a:pos x="connsiteX1" y="connsiteY1"/>
                  </a:cxn>
                </a:cxnLst>
                <a:rect l="l" t="t" r="r" b="b"/>
                <a:pathLst>
                  <a:path w="72950" h="72950">
                    <a:moveTo>
                      <a:pt x="0" y="72951"/>
                    </a:moveTo>
                    <a:lnTo>
                      <a:pt x="72951" y="0"/>
                    </a:lnTo>
                  </a:path>
                </a:pathLst>
              </a:custGeom>
              <a:ln w="15858" cap="flat">
                <a:solidFill>
                  <a:srgbClr val="C6573B"/>
                </a:solidFill>
                <a:prstDash val="solid"/>
                <a:miter/>
              </a:ln>
            </p:spPr>
            <p:txBody>
              <a:bodyPr rtlCol="0" anchor="ctr"/>
              <a:lstStyle/>
              <a:p>
                <a:endParaRPr lang="en-US" dirty="0"/>
              </a:p>
            </p:txBody>
          </p:sp>
          <p:sp>
            <p:nvSpPr>
              <p:cNvPr id="315" name="Freeform 314">
                <a:extLst>
                  <a:ext uri="{FF2B5EF4-FFF2-40B4-BE49-F238E27FC236}">
                    <a16:creationId xmlns:a16="http://schemas.microsoft.com/office/drawing/2014/main" id="{72E9889E-FB9B-C6D8-0319-B4EB287F4134}"/>
                  </a:ext>
                </a:extLst>
              </p:cNvPr>
              <p:cNvSpPr/>
              <p:nvPr/>
            </p:nvSpPr>
            <p:spPr>
              <a:xfrm>
                <a:off x="10312626" y="3287287"/>
                <a:ext cx="72950" cy="72950"/>
              </a:xfrm>
              <a:custGeom>
                <a:avLst/>
                <a:gdLst>
                  <a:gd name="connsiteX0" fmla="*/ 72951 w 72950"/>
                  <a:gd name="connsiteY0" fmla="*/ 72951 h 72950"/>
                  <a:gd name="connsiteX1" fmla="*/ 0 w 72950"/>
                  <a:gd name="connsiteY1" fmla="*/ 0 h 72950"/>
                </a:gdLst>
                <a:ahLst/>
                <a:cxnLst>
                  <a:cxn ang="0">
                    <a:pos x="connsiteX0" y="connsiteY0"/>
                  </a:cxn>
                  <a:cxn ang="0">
                    <a:pos x="connsiteX1" y="connsiteY1"/>
                  </a:cxn>
                </a:cxnLst>
                <a:rect l="l" t="t" r="r" b="b"/>
                <a:pathLst>
                  <a:path w="72950" h="72950">
                    <a:moveTo>
                      <a:pt x="72951" y="72951"/>
                    </a:moveTo>
                    <a:lnTo>
                      <a:pt x="0" y="0"/>
                    </a:lnTo>
                  </a:path>
                </a:pathLst>
              </a:custGeom>
              <a:ln w="15858" cap="flat">
                <a:solidFill>
                  <a:srgbClr val="C6573B"/>
                </a:solidFill>
                <a:prstDash val="solid"/>
                <a:miter/>
              </a:ln>
            </p:spPr>
            <p:txBody>
              <a:bodyPr rtlCol="0" anchor="ctr"/>
              <a:lstStyle/>
              <a:p>
                <a:endParaRPr lang="en-US" dirty="0"/>
              </a:p>
            </p:txBody>
          </p:sp>
        </p:grpSp>
        <p:grpSp>
          <p:nvGrpSpPr>
            <p:cNvPr id="316" name="Graphic 103">
              <a:extLst>
                <a:ext uri="{FF2B5EF4-FFF2-40B4-BE49-F238E27FC236}">
                  <a16:creationId xmlns:a16="http://schemas.microsoft.com/office/drawing/2014/main" id="{F18FAD01-7C11-2361-2320-DB743B955265}"/>
                </a:ext>
              </a:extLst>
            </p:cNvPr>
            <p:cNvGrpSpPr/>
            <p:nvPr/>
          </p:nvGrpSpPr>
          <p:grpSpPr>
            <a:xfrm>
              <a:off x="9957387" y="3202918"/>
              <a:ext cx="73077" cy="72950"/>
              <a:chOff x="9957387" y="3202918"/>
              <a:chExt cx="73077" cy="72950"/>
            </a:xfrm>
          </p:grpSpPr>
          <p:sp>
            <p:nvSpPr>
              <p:cNvPr id="317" name="Freeform 316">
                <a:extLst>
                  <a:ext uri="{FF2B5EF4-FFF2-40B4-BE49-F238E27FC236}">
                    <a16:creationId xmlns:a16="http://schemas.microsoft.com/office/drawing/2014/main" id="{5BD99BA6-64AE-A4DD-3328-25D9114E647B}"/>
                  </a:ext>
                </a:extLst>
              </p:cNvPr>
              <p:cNvSpPr/>
              <p:nvPr/>
            </p:nvSpPr>
            <p:spPr>
              <a:xfrm>
                <a:off x="9957387" y="3202918"/>
                <a:ext cx="73077" cy="72950"/>
              </a:xfrm>
              <a:custGeom>
                <a:avLst/>
                <a:gdLst>
                  <a:gd name="connsiteX0" fmla="*/ 0 w 73077"/>
                  <a:gd name="connsiteY0" fmla="*/ 72951 h 72950"/>
                  <a:gd name="connsiteX1" fmla="*/ 73078 w 73077"/>
                  <a:gd name="connsiteY1" fmla="*/ 0 h 72950"/>
                </a:gdLst>
                <a:ahLst/>
                <a:cxnLst>
                  <a:cxn ang="0">
                    <a:pos x="connsiteX0" y="connsiteY0"/>
                  </a:cxn>
                  <a:cxn ang="0">
                    <a:pos x="connsiteX1" y="connsiteY1"/>
                  </a:cxn>
                </a:cxnLst>
                <a:rect l="l" t="t" r="r" b="b"/>
                <a:pathLst>
                  <a:path w="73077" h="72950">
                    <a:moveTo>
                      <a:pt x="0" y="72951"/>
                    </a:moveTo>
                    <a:lnTo>
                      <a:pt x="73078" y="0"/>
                    </a:lnTo>
                  </a:path>
                </a:pathLst>
              </a:custGeom>
              <a:ln w="15858" cap="flat">
                <a:solidFill>
                  <a:srgbClr val="C6573B"/>
                </a:solidFill>
                <a:prstDash val="solid"/>
                <a:miter/>
              </a:ln>
            </p:spPr>
            <p:txBody>
              <a:bodyPr rtlCol="0" anchor="ctr"/>
              <a:lstStyle/>
              <a:p>
                <a:endParaRPr lang="en-US" dirty="0"/>
              </a:p>
            </p:txBody>
          </p:sp>
          <p:sp>
            <p:nvSpPr>
              <p:cNvPr id="318" name="Freeform 317">
                <a:extLst>
                  <a:ext uri="{FF2B5EF4-FFF2-40B4-BE49-F238E27FC236}">
                    <a16:creationId xmlns:a16="http://schemas.microsoft.com/office/drawing/2014/main" id="{1766DDB4-D5BD-6270-6BAE-1B177C8BE177}"/>
                  </a:ext>
                </a:extLst>
              </p:cNvPr>
              <p:cNvSpPr/>
              <p:nvPr/>
            </p:nvSpPr>
            <p:spPr>
              <a:xfrm>
                <a:off x="9957387" y="3202918"/>
                <a:ext cx="73077" cy="72950"/>
              </a:xfrm>
              <a:custGeom>
                <a:avLst/>
                <a:gdLst>
                  <a:gd name="connsiteX0" fmla="*/ 73078 w 73077"/>
                  <a:gd name="connsiteY0" fmla="*/ 72951 h 72950"/>
                  <a:gd name="connsiteX1" fmla="*/ 0 w 73077"/>
                  <a:gd name="connsiteY1" fmla="*/ 0 h 72950"/>
                </a:gdLst>
                <a:ahLst/>
                <a:cxnLst>
                  <a:cxn ang="0">
                    <a:pos x="connsiteX0" y="connsiteY0"/>
                  </a:cxn>
                  <a:cxn ang="0">
                    <a:pos x="connsiteX1" y="connsiteY1"/>
                  </a:cxn>
                </a:cxnLst>
                <a:rect l="l" t="t" r="r" b="b"/>
                <a:pathLst>
                  <a:path w="73077" h="72950">
                    <a:moveTo>
                      <a:pt x="73078" y="72951"/>
                    </a:moveTo>
                    <a:lnTo>
                      <a:pt x="0" y="0"/>
                    </a:lnTo>
                  </a:path>
                </a:pathLst>
              </a:custGeom>
              <a:ln w="15858" cap="flat">
                <a:solidFill>
                  <a:srgbClr val="C6573B"/>
                </a:solidFill>
                <a:prstDash val="solid"/>
                <a:miter/>
              </a:ln>
            </p:spPr>
            <p:txBody>
              <a:bodyPr rtlCol="0" anchor="ctr"/>
              <a:lstStyle/>
              <a:p>
                <a:endParaRPr lang="en-US" dirty="0"/>
              </a:p>
            </p:txBody>
          </p:sp>
        </p:grpSp>
        <p:grpSp>
          <p:nvGrpSpPr>
            <p:cNvPr id="319" name="Graphic 103">
              <a:extLst>
                <a:ext uri="{FF2B5EF4-FFF2-40B4-BE49-F238E27FC236}">
                  <a16:creationId xmlns:a16="http://schemas.microsoft.com/office/drawing/2014/main" id="{2855C34F-C2E1-64FF-8CA7-DDD00589D93E}"/>
                </a:ext>
              </a:extLst>
            </p:cNvPr>
            <p:cNvGrpSpPr/>
            <p:nvPr/>
          </p:nvGrpSpPr>
          <p:grpSpPr>
            <a:xfrm>
              <a:off x="9600627" y="3086577"/>
              <a:ext cx="72950" cy="72950"/>
              <a:chOff x="9600627" y="3086577"/>
              <a:chExt cx="72950" cy="72950"/>
            </a:xfrm>
          </p:grpSpPr>
          <p:sp>
            <p:nvSpPr>
              <p:cNvPr id="320" name="Freeform 319">
                <a:extLst>
                  <a:ext uri="{FF2B5EF4-FFF2-40B4-BE49-F238E27FC236}">
                    <a16:creationId xmlns:a16="http://schemas.microsoft.com/office/drawing/2014/main" id="{C8811F41-497E-A34F-C5E8-F5833099C446}"/>
                  </a:ext>
                </a:extLst>
              </p:cNvPr>
              <p:cNvSpPr/>
              <p:nvPr/>
            </p:nvSpPr>
            <p:spPr>
              <a:xfrm>
                <a:off x="9600627" y="3086577"/>
                <a:ext cx="72950" cy="72950"/>
              </a:xfrm>
              <a:custGeom>
                <a:avLst/>
                <a:gdLst>
                  <a:gd name="connsiteX0" fmla="*/ 0 w 72950"/>
                  <a:gd name="connsiteY0" fmla="*/ 72951 h 72950"/>
                  <a:gd name="connsiteX1" fmla="*/ 72951 w 72950"/>
                  <a:gd name="connsiteY1" fmla="*/ 0 h 72950"/>
                </a:gdLst>
                <a:ahLst/>
                <a:cxnLst>
                  <a:cxn ang="0">
                    <a:pos x="connsiteX0" y="connsiteY0"/>
                  </a:cxn>
                  <a:cxn ang="0">
                    <a:pos x="connsiteX1" y="connsiteY1"/>
                  </a:cxn>
                </a:cxnLst>
                <a:rect l="l" t="t" r="r" b="b"/>
                <a:pathLst>
                  <a:path w="72950" h="72950">
                    <a:moveTo>
                      <a:pt x="0" y="72951"/>
                    </a:moveTo>
                    <a:lnTo>
                      <a:pt x="72951" y="0"/>
                    </a:lnTo>
                  </a:path>
                </a:pathLst>
              </a:custGeom>
              <a:ln w="15858" cap="flat">
                <a:solidFill>
                  <a:srgbClr val="C6573B"/>
                </a:solidFill>
                <a:prstDash val="solid"/>
                <a:miter/>
              </a:ln>
            </p:spPr>
            <p:txBody>
              <a:bodyPr rtlCol="0" anchor="ctr"/>
              <a:lstStyle/>
              <a:p>
                <a:endParaRPr lang="en-US" dirty="0"/>
              </a:p>
            </p:txBody>
          </p:sp>
          <p:sp>
            <p:nvSpPr>
              <p:cNvPr id="321" name="Freeform 320">
                <a:extLst>
                  <a:ext uri="{FF2B5EF4-FFF2-40B4-BE49-F238E27FC236}">
                    <a16:creationId xmlns:a16="http://schemas.microsoft.com/office/drawing/2014/main" id="{738D0017-5094-F23B-4DCE-082A9F19E554}"/>
                  </a:ext>
                </a:extLst>
              </p:cNvPr>
              <p:cNvSpPr/>
              <p:nvPr/>
            </p:nvSpPr>
            <p:spPr>
              <a:xfrm>
                <a:off x="9600627" y="3086577"/>
                <a:ext cx="72950" cy="72950"/>
              </a:xfrm>
              <a:custGeom>
                <a:avLst/>
                <a:gdLst>
                  <a:gd name="connsiteX0" fmla="*/ 72951 w 72950"/>
                  <a:gd name="connsiteY0" fmla="*/ 72951 h 72950"/>
                  <a:gd name="connsiteX1" fmla="*/ 0 w 72950"/>
                  <a:gd name="connsiteY1" fmla="*/ 0 h 72950"/>
                </a:gdLst>
                <a:ahLst/>
                <a:cxnLst>
                  <a:cxn ang="0">
                    <a:pos x="connsiteX0" y="connsiteY0"/>
                  </a:cxn>
                  <a:cxn ang="0">
                    <a:pos x="connsiteX1" y="connsiteY1"/>
                  </a:cxn>
                </a:cxnLst>
                <a:rect l="l" t="t" r="r" b="b"/>
                <a:pathLst>
                  <a:path w="72950" h="72950">
                    <a:moveTo>
                      <a:pt x="72951" y="72951"/>
                    </a:moveTo>
                    <a:lnTo>
                      <a:pt x="0" y="0"/>
                    </a:lnTo>
                  </a:path>
                </a:pathLst>
              </a:custGeom>
              <a:ln w="15858" cap="flat">
                <a:solidFill>
                  <a:srgbClr val="C6573B"/>
                </a:solidFill>
                <a:prstDash val="solid"/>
                <a:miter/>
              </a:ln>
            </p:spPr>
            <p:txBody>
              <a:bodyPr rtlCol="0" anchor="ctr"/>
              <a:lstStyle/>
              <a:p>
                <a:endParaRPr lang="en-US" dirty="0"/>
              </a:p>
            </p:txBody>
          </p:sp>
        </p:grpSp>
        <p:grpSp>
          <p:nvGrpSpPr>
            <p:cNvPr id="322" name="Graphic 103">
              <a:extLst>
                <a:ext uri="{FF2B5EF4-FFF2-40B4-BE49-F238E27FC236}">
                  <a16:creationId xmlns:a16="http://schemas.microsoft.com/office/drawing/2014/main" id="{32B01C53-08B7-0BFD-012B-8A67F3D8B702}"/>
                </a:ext>
              </a:extLst>
            </p:cNvPr>
            <p:cNvGrpSpPr/>
            <p:nvPr/>
          </p:nvGrpSpPr>
          <p:grpSpPr>
            <a:xfrm>
              <a:off x="9481622" y="2891450"/>
              <a:ext cx="73077" cy="72950"/>
              <a:chOff x="9481622" y="2891450"/>
              <a:chExt cx="73077" cy="72950"/>
            </a:xfrm>
          </p:grpSpPr>
          <p:sp>
            <p:nvSpPr>
              <p:cNvPr id="323" name="Freeform 322">
                <a:extLst>
                  <a:ext uri="{FF2B5EF4-FFF2-40B4-BE49-F238E27FC236}">
                    <a16:creationId xmlns:a16="http://schemas.microsoft.com/office/drawing/2014/main" id="{E7AF3BD9-5A25-3CAF-7CC4-10C317748148}"/>
                  </a:ext>
                </a:extLst>
              </p:cNvPr>
              <p:cNvSpPr/>
              <p:nvPr/>
            </p:nvSpPr>
            <p:spPr>
              <a:xfrm>
                <a:off x="9481622" y="2891450"/>
                <a:ext cx="73077" cy="72950"/>
              </a:xfrm>
              <a:custGeom>
                <a:avLst/>
                <a:gdLst>
                  <a:gd name="connsiteX0" fmla="*/ 0 w 73077"/>
                  <a:gd name="connsiteY0" fmla="*/ 72951 h 72950"/>
                  <a:gd name="connsiteX1" fmla="*/ 73078 w 73077"/>
                  <a:gd name="connsiteY1" fmla="*/ 0 h 72950"/>
                </a:gdLst>
                <a:ahLst/>
                <a:cxnLst>
                  <a:cxn ang="0">
                    <a:pos x="connsiteX0" y="connsiteY0"/>
                  </a:cxn>
                  <a:cxn ang="0">
                    <a:pos x="connsiteX1" y="connsiteY1"/>
                  </a:cxn>
                </a:cxnLst>
                <a:rect l="l" t="t" r="r" b="b"/>
                <a:pathLst>
                  <a:path w="73077" h="72950">
                    <a:moveTo>
                      <a:pt x="0" y="72951"/>
                    </a:moveTo>
                    <a:lnTo>
                      <a:pt x="73078" y="0"/>
                    </a:lnTo>
                  </a:path>
                </a:pathLst>
              </a:custGeom>
              <a:ln w="15858" cap="flat">
                <a:solidFill>
                  <a:srgbClr val="C6573B"/>
                </a:solidFill>
                <a:prstDash val="solid"/>
                <a:miter/>
              </a:ln>
            </p:spPr>
            <p:txBody>
              <a:bodyPr rtlCol="0" anchor="ctr"/>
              <a:lstStyle/>
              <a:p>
                <a:endParaRPr lang="en-US" dirty="0"/>
              </a:p>
            </p:txBody>
          </p:sp>
          <p:sp>
            <p:nvSpPr>
              <p:cNvPr id="324" name="Freeform 323">
                <a:extLst>
                  <a:ext uri="{FF2B5EF4-FFF2-40B4-BE49-F238E27FC236}">
                    <a16:creationId xmlns:a16="http://schemas.microsoft.com/office/drawing/2014/main" id="{59B84636-9A97-6F31-75D7-27B6A770716A}"/>
                  </a:ext>
                </a:extLst>
              </p:cNvPr>
              <p:cNvSpPr/>
              <p:nvPr/>
            </p:nvSpPr>
            <p:spPr>
              <a:xfrm>
                <a:off x="9481622" y="2891450"/>
                <a:ext cx="73077" cy="72950"/>
              </a:xfrm>
              <a:custGeom>
                <a:avLst/>
                <a:gdLst>
                  <a:gd name="connsiteX0" fmla="*/ 73078 w 73077"/>
                  <a:gd name="connsiteY0" fmla="*/ 72951 h 72950"/>
                  <a:gd name="connsiteX1" fmla="*/ 0 w 73077"/>
                  <a:gd name="connsiteY1" fmla="*/ 0 h 72950"/>
                </a:gdLst>
                <a:ahLst/>
                <a:cxnLst>
                  <a:cxn ang="0">
                    <a:pos x="connsiteX0" y="connsiteY0"/>
                  </a:cxn>
                  <a:cxn ang="0">
                    <a:pos x="connsiteX1" y="connsiteY1"/>
                  </a:cxn>
                </a:cxnLst>
                <a:rect l="l" t="t" r="r" b="b"/>
                <a:pathLst>
                  <a:path w="73077" h="72950">
                    <a:moveTo>
                      <a:pt x="73078" y="72951"/>
                    </a:moveTo>
                    <a:lnTo>
                      <a:pt x="0" y="0"/>
                    </a:lnTo>
                  </a:path>
                </a:pathLst>
              </a:custGeom>
              <a:ln w="15858" cap="flat">
                <a:solidFill>
                  <a:srgbClr val="C6573B"/>
                </a:solidFill>
                <a:prstDash val="solid"/>
                <a:miter/>
              </a:ln>
            </p:spPr>
            <p:txBody>
              <a:bodyPr rtlCol="0" anchor="ctr"/>
              <a:lstStyle/>
              <a:p>
                <a:endParaRPr lang="en-US" dirty="0"/>
              </a:p>
            </p:txBody>
          </p:sp>
        </p:grpSp>
        <p:grpSp>
          <p:nvGrpSpPr>
            <p:cNvPr id="325" name="Graphic 103">
              <a:extLst>
                <a:ext uri="{FF2B5EF4-FFF2-40B4-BE49-F238E27FC236}">
                  <a16:creationId xmlns:a16="http://schemas.microsoft.com/office/drawing/2014/main" id="{FF2FE0CD-F237-AB4A-A352-29759FBFC131}"/>
                </a:ext>
              </a:extLst>
            </p:cNvPr>
            <p:cNvGrpSpPr/>
            <p:nvPr/>
          </p:nvGrpSpPr>
          <p:grpSpPr>
            <a:xfrm>
              <a:off x="9078807" y="2747451"/>
              <a:ext cx="73077" cy="73077"/>
              <a:chOff x="9078807" y="2747451"/>
              <a:chExt cx="73077" cy="73077"/>
            </a:xfrm>
          </p:grpSpPr>
          <p:sp>
            <p:nvSpPr>
              <p:cNvPr id="326" name="Freeform 325">
                <a:extLst>
                  <a:ext uri="{FF2B5EF4-FFF2-40B4-BE49-F238E27FC236}">
                    <a16:creationId xmlns:a16="http://schemas.microsoft.com/office/drawing/2014/main" id="{BCC07FEA-154B-320D-2287-D4F105F79383}"/>
                  </a:ext>
                </a:extLst>
              </p:cNvPr>
              <p:cNvSpPr/>
              <p:nvPr/>
            </p:nvSpPr>
            <p:spPr>
              <a:xfrm>
                <a:off x="9078807" y="2747451"/>
                <a:ext cx="73077" cy="73077"/>
              </a:xfrm>
              <a:custGeom>
                <a:avLst/>
                <a:gdLst>
                  <a:gd name="connsiteX0" fmla="*/ 0 w 73077"/>
                  <a:gd name="connsiteY0" fmla="*/ 73078 h 73077"/>
                  <a:gd name="connsiteX1" fmla="*/ 73078 w 73077"/>
                  <a:gd name="connsiteY1" fmla="*/ 0 h 73077"/>
                </a:gdLst>
                <a:ahLst/>
                <a:cxnLst>
                  <a:cxn ang="0">
                    <a:pos x="connsiteX0" y="connsiteY0"/>
                  </a:cxn>
                  <a:cxn ang="0">
                    <a:pos x="connsiteX1" y="connsiteY1"/>
                  </a:cxn>
                </a:cxnLst>
                <a:rect l="l" t="t" r="r" b="b"/>
                <a:pathLst>
                  <a:path w="73077" h="73077">
                    <a:moveTo>
                      <a:pt x="0" y="73078"/>
                    </a:moveTo>
                    <a:lnTo>
                      <a:pt x="73078" y="0"/>
                    </a:lnTo>
                  </a:path>
                </a:pathLst>
              </a:custGeom>
              <a:ln w="15858" cap="flat">
                <a:solidFill>
                  <a:srgbClr val="C6573B"/>
                </a:solidFill>
                <a:prstDash val="solid"/>
                <a:miter/>
              </a:ln>
            </p:spPr>
            <p:txBody>
              <a:bodyPr rtlCol="0" anchor="ctr"/>
              <a:lstStyle/>
              <a:p>
                <a:endParaRPr lang="en-US" dirty="0"/>
              </a:p>
            </p:txBody>
          </p:sp>
          <p:sp>
            <p:nvSpPr>
              <p:cNvPr id="327" name="Freeform 326">
                <a:extLst>
                  <a:ext uri="{FF2B5EF4-FFF2-40B4-BE49-F238E27FC236}">
                    <a16:creationId xmlns:a16="http://schemas.microsoft.com/office/drawing/2014/main" id="{41370D3F-C15E-310F-F36C-F19AF9FE744E}"/>
                  </a:ext>
                </a:extLst>
              </p:cNvPr>
              <p:cNvSpPr/>
              <p:nvPr/>
            </p:nvSpPr>
            <p:spPr>
              <a:xfrm>
                <a:off x="9078807" y="2747451"/>
                <a:ext cx="73077" cy="73077"/>
              </a:xfrm>
              <a:custGeom>
                <a:avLst/>
                <a:gdLst>
                  <a:gd name="connsiteX0" fmla="*/ 73078 w 73077"/>
                  <a:gd name="connsiteY0" fmla="*/ 73078 h 73077"/>
                  <a:gd name="connsiteX1" fmla="*/ 0 w 73077"/>
                  <a:gd name="connsiteY1" fmla="*/ 0 h 73077"/>
                </a:gdLst>
                <a:ahLst/>
                <a:cxnLst>
                  <a:cxn ang="0">
                    <a:pos x="connsiteX0" y="connsiteY0"/>
                  </a:cxn>
                  <a:cxn ang="0">
                    <a:pos x="connsiteX1" y="connsiteY1"/>
                  </a:cxn>
                </a:cxnLst>
                <a:rect l="l" t="t" r="r" b="b"/>
                <a:pathLst>
                  <a:path w="73077" h="73077">
                    <a:moveTo>
                      <a:pt x="73078" y="73078"/>
                    </a:moveTo>
                    <a:lnTo>
                      <a:pt x="0" y="0"/>
                    </a:lnTo>
                  </a:path>
                </a:pathLst>
              </a:custGeom>
              <a:ln w="15858" cap="flat">
                <a:solidFill>
                  <a:srgbClr val="C6573B"/>
                </a:solidFill>
                <a:prstDash val="solid"/>
                <a:miter/>
              </a:ln>
            </p:spPr>
            <p:txBody>
              <a:bodyPr rtlCol="0" anchor="ctr"/>
              <a:lstStyle/>
              <a:p>
                <a:endParaRPr lang="en-US" dirty="0"/>
              </a:p>
            </p:txBody>
          </p:sp>
        </p:grpSp>
        <p:grpSp>
          <p:nvGrpSpPr>
            <p:cNvPr id="328" name="Graphic 103">
              <a:extLst>
                <a:ext uri="{FF2B5EF4-FFF2-40B4-BE49-F238E27FC236}">
                  <a16:creationId xmlns:a16="http://schemas.microsoft.com/office/drawing/2014/main" id="{59EEB4C0-4FBC-3592-B194-5E274D1B60BE}"/>
                </a:ext>
              </a:extLst>
            </p:cNvPr>
            <p:cNvGrpSpPr/>
            <p:nvPr/>
          </p:nvGrpSpPr>
          <p:grpSpPr>
            <a:xfrm>
              <a:off x="8981624" y="2706726"/>
              <a:ext cx="72950" cy="73077"/>
              <a:chOff x="8981624" y="2706726"/>
              <a:chExt cx="72950" cy="73077"/>
            </a:xfrm>
          </p:grpSpPr>
          <p:sp>
            <p:nvSpPr>
              <p:cNvPr id="329" name="Freeform 328">
                <a:extLst>
                  <a:ext uri="{FF2B5EF4-FFF2-40B4-BE49-F238E27FC236}">
                    <a16:creationId xmlns:a16="http://schemas.microsoft.com/office/drawing/2014/main" id="{DFDFCC41-BBF2-4002-205F-DEB7813D5DDC}"/>
                  </a:ext>
                </a:extLst>
              </p:cNvPr>
              <p:cNvSpPr/>
              <p:nvPr/>
            </p:nvSpPr>
            <p:spPr>
              <a:xfrm>
                <a:off x="8981624" y="2706726"/>
                <a:ext cx="72950" cy="73077"/>
              </a:xfrm>
              <a:custGeom>
                <a:avLst/>
                <a:gdLst>
                  <a:gd name="connsiteX0" fmla="*/ 0 w 72950"/>
                  <a:gd name="connsiteY0" fmla="*/ 73078 h 73077"/>
                  <a:gd name="connsiteX1" fmla="*/ 72951 w 72950"/>
                  <a:gd name="connsiteY1" fmla="*/ 0 h 73077"/>
                </a:gdLst>
                <a:ahLst/>
                <a:cxnLst>
                  <a:cxn ang="0">
                    <a:pos x="connsiteX0" y="connsiteY0"/>
                  </a:cxn>
                  <a:cxn ang="0">
                    <a:pos x="connsiteX1" y="connsiteY1"/>
                  </a:cxn>
                </a:cxnLst>
                <a:rect l="l" t="t" r="r" b="b"/>
                <a:pathLst>
                  <a:path w="72950" h="73077">
                    <a:moveTo>
                      <a:pt x="0" y="73078"/>
                    </a:moveTo>
                    <a:lnTo>
                      <a:pt x="72951" y="0"/>
                    </a:lnTo>
                  </a:path>
                </a:pathLst>
              </a:custGeom>
              <a:ln w="15858" cap="flat">
                <a:solidFill>
                  <a:srgbClr val="C6573B"/>
                </a:solidFill>
                <a:prstDash val="solid"/>
                <a:miter/>
              </a:ln>
            </p:spPr>
            <p:txBody>
              <a:bodyPr rtlCol="0" anchor="ctr"/>
              <a:lstStyle/>
              <a:p>
                <a:endParaRPr lang="en-US" dirty="0"/>
              </a:p>
            </p:txBody>
          </p:sp>
          <p:sp>
            <p:nvSpPr>
              <p:cNvPr id="330" name="Freeform 329">
                <a:extLst>
                  <a:ext uri="{FF2B5EF4-FFF2-40B4-BE49-F238E27FC236}">
                    <a16:creationId xmlns:a16="http://schemas.microsoft.com/office/drawing/2014/main" id="{4AC5C3BB-707A-913C-2EAE-9C1AA8EE1A4E}"/>
                  </a:ext>
                </a:extLst>
              </p:cNvPr>
              <p:cNvSpPr/>
              <p:nvPr/>
            </p:nvSpPr>
            <p:spPr>
              <a:xfrm>
                <a:off x="8981624" y="2706726"/>
                <a:ext cx="72950" cy="73077"/>
              </a:xfrm>
              <a:custGeom>
                <a:avLst/>
                <a:gdLst>
                  <a:gd name="connsiteX0" fmla="*/ 72951 w 72950"/>
                  <a:gd name="connsiteY0" fmla="*/ 73078 h 73077"/>
                  <a:gd name="connsiteX1" fmla="*/ 0 w 72950"/>
                  <a:gd name="connsiteY1" fmla="*/ 0 h 73077"/>
                </a:gdLst>
                <a:ahLst/>
                <a:cxnLst>
                  <a:cxn ang="0">
                    <a:pos x="connsiteX0" y="connsiteY0"/>
                  </a:cxn>
                  <a:cxn ang="0">
                    <a:pos x="connsiteX1" y="connsiteY1"/>
                  </a:cxn>
                </a:cxnLst>
                <a:rect l="l" t="t" r="r" b="b"/>
                <a:pathLst>
                  <a:path w="72950" h="73077">
                    <a:moveTo>
                      <a:pt x="72951" y="73078"/>
                    </a:moveTo>
                    <a:lnTo>
                      <a:pt x="0" y="0"/>
                    </a:lnTo>
                  </a:path>
                </a:pathLst>
              </a:custGeom>
              <a:ln w="15858" cap="flat">
                <a:solidFill>
                  <a:srgbClr val="C6573B"/>
                </a:solidFill>
                <a:prstDash val="solid"/>
                <a:miter/>
              </a:ln>
            </p:spPr>
            <p:txBody>
              <a:bodyPr rtlCol="0" anchor="ctr"/>
              <a:lstStyle/>
              <a:p>
                <a:endParaRPr lang="en-US" dirty="0"/>
              </a:p>
            </p:txBody>
          </p:sp>
        </p:grpSp>
        <p:grpSp>
          <p:nvGrpSpPr>
            <p:cNvPr id="331" name="Graphic 103">
              <a:extLst>
                <a:ext uri="{FF2B5EF4-FFF2-40B4-BE49-F238E27FC236}">
                  <a16:creationId xmlns:a16="http://schemas.microsoft.com/office/drawing/2014/main" id="{E8E44C95-F702-15B3-2399-0DA4892A7478}"/>
                </a:ext>
              </a:extLst>
            </p:cNvPr>
            <p:cNvGrpSpPr/>
            <p:nvPr/>
          </p:nvGrpSpPr>
          <p:grpSpPr>
            <a:xfrm>
              <a:off x="8699082" y="2706726"/>
              <a:ext cx="72950" cy="73077"/>
              <a:chOff x="8699082" y="2706726"/>
              <a:chExt cx="72950" cy="73077"/>
            </a:xfrm>
          </p:grpSpPr>
          <p:sp>
            <p:nvSpPr>
              <p:cNvPr id="332" name="Freeform 331">
                <a:extLst>
                  <a:ext uri="{FF2B5EF4-FFF2-40B4-BE49-F238E27FC236}">
                    <a16:creationId xmlns:a16="http://schemas.microsoft.com/office/drawing/2014/main" id="{A0BD0C09-673D-64D2-7A9C-A758BA3C0C6A}"/>
                  </a:ext>
                </a:extLst>
              </p:cNvPr>
              <p:cNvSpPr/>
              <p:nvPr/>
            </p:nvSpPr>
            <p:spPr>
              <a:xfrm>
                <a:off x="8699082" y="2706726"/>
                <a:ext cx="72950" cy="73077"/>
              </a:xfrm>
              <a:custGeom>
                <a:avLst/>
                <a:gdLst>
                  <a:gd name="connsiteX0" fmla="*/ 0 w 72950"/>
                  <a:gd name="connsiteY0" fmla="*/ 73078 h 73077"/>
                  <a:gd name="connsiteX1" fmla="*/ 72951 w 72950"/>
                  <a:gd name="connsiteY1" fmla="*/ 0 h 73077"/>
                </a:gdLst>
                <a:ahLst/>
                <a:cxnLst>
                  <a:cxn ang="0">
                    <a:pos x="connsiteX0" y="connsiteY0"/>
                  </a:cxn>
                  <a:cxn ang="0">
                    <a:pos x="connsiteX1" y="connsiteY1"/>
                  </a:cxn>
                </a:cxnLst>
                <a:rect l="l" t="t" r="r" b="b"/>
                <a:pathLst>
                  <a:path w="72950" h="73077">
                    <a:moveTo>
                      <a:pt x="0" y="73078"/>
                    </a:moveTo>
                    <a:lnTo>
                      <a:pt x="72951" y="0"/>
                    </a:lnTo>
                  </a:path>
                </a:pathLst>
              </a:custGeom>
              <a:ln w="15858" cap="flat">
                <a:solidFill>
                  <a:srgbClr val="C6573B"/>
                </a:solidFill>
                <a:prstDash val="solid"/>
                <a:miter/>
              </a:ln>
            </p:spPr>
            <p:txBody>
              <a:bodyPr rtlCol="0" anchor="ctr"/>
              <a:lstStyle/>
              <a:p>
                <a:endParaRPr lang="en-US" dirty="0"/>
              </a:p>
            </p:txBody>
          </p:sp>
          <p:sp>
            <p:nvSpPr>
              <p:cNvPr id="333" name="Freeform 332">
                <a:extLst>
                  <a:ext uri="{FF2B5EF4-FFF2-40B4-BE49-F238E27FC236}">
                    <a16:creationId xmlns:a16="http://schemas.microsoft.com/office/drawing/2014/main" id="{11EFEB7D-CC46-3F90-FAD6-295ECB92AF20}"/>
                  </a:ext>
                </a:extLst>
              </p:cNvPr>
              <p:cNvSpPr/>
              <p:nvPr/>
            </p:nvSpPr>
            <p:spPr>
              <a:xfrm>
                <a:off x="8699082" y="2706726"/>
                <a:ext cx="72950" cy="73077"/>
              </a:xfrm>
              <a:custGeom>
                <a:avLst/>
                <a:gdLst>
                  <a:gd name="connsiteX0" fmla="*/ 72951 w 72950"/>
                  <a:gd name="connsiteY0" fmla="*/ 73078 h 73077"/>
                  <a:gd name="connsiteX1" fmla="*/ 0 w 72950"/>
                  <a:gd name="connsiteY1" fmla="*/ 0 h 73077"/>
                </a:gdLst>
                <a:ahLst/>
                <a:cxnLst>
                  <a:cxn ang="0">
                    <a:pos x="connsiteX0" y="connsiteY0"/>
                  </a:cxn>
                  <a:cxn ang="0">
                    <a:pos x="connsiteX1" y="connsiteY1"/>
                  </a:cxn>
                </a:cxnLst>
                <a:rect l="l" t="t" r="r" b="b"/>
                <a:pathLst>
                  <a:path w="72950" h="73077">
                    <a:moveTo>
                      <a:pt x="72951" y="73078"/>
                    </a:moveTo>
                    <a:lnTo>
                      <a:pt x="0" y="0"/>
                    </a:lnTo>
                  </a:path>
                </a:pathLst>
              </a:custGeom>
              <a:ln w="15858" cap="flat">
                <a:solidFill>
                  <a:srgbClr val="C6573B"/>
                </a:solidFill>
                <a:prstDash val="solid"/>
                <a:miter/>
              </a:ln>
            </p:spPr>
            <p:txBody>
              <a:bodyPr rtlCol="0" anchor="ctr"/>
              <a:lstStyle/>
              <a:p>
                <a:endParaRPr lang="en-US" dirty="0"/>
              </a:p>
            </p:txBody>
          </p:sp>
        </p:grpSp>
        <p:grpSp>
          <p:nvGrpSpPr>
            <p:cNvPr id="334" name="Graphic 103">
              <a:extLst>
                <a:ext uri="{FF2B5EF4-FFF2-40B4-BE49-F238E27FC236}">
                  <a16:creationId xmlns:a16="http://schemas.microsoft.com/office/drawing/2014/main" id="{37B3B528-7FB8-D761-B5E2-F766AC82D512}"/>
                </a:ext>
              </a:extLst>
            </p:cNvPr>
            <p:cNvGrpSpPr/>
            <p:nvPr/>
          </p:nvGrpSpPr>
          <p:grpSpPr>
            <a:xfrm>
              <a:off x="8280409" y="2675896"/>
              <a:ext cx="73077" cy="72950"/>
              <a:chOff x="8280409" y="2675896"/>
              <a:chExt cx="73077" cy="72950"/>
            </a:xfrm>
          </p:grpSpPr>
          <p:sp>
            <p:nvSpPr>
              <p:cNvPr id="335" name="Freeform 334">
                <a:extLst>
                  <a:ext uri="{FF2B5EF4-FFF2-40B4-BE49-F238E27FC236}">
                    <a16:creationId xmlns:a16="http://schemas.microsoft.com/office/drawing/2014/main" id="{AC5E162E-B914-FD72-344C-CE5D776E3E5D}"/>
                  </a:ext>
                </a:extLst>
              </p:cNvPr>
              <p:cNvSpPr/>
              <p:nvPr/>
            </p:nvSpPr>
            <p:spPr>
              <a:xfrm>
                <a:off x="8280409" y="2675896"/>
                <a:ext cx="73077" cy="72950"/>
              </a:xfrm>
              <a:custGeom>
                <a:avLst/>
                <a:gdLst>
                  <a:gd name="connsiteX0" fmla="*/ 0 w 73077"/>
                  <a:gd name="connsiteY0" fmla="*/ 72951 h 72950"/>
                  <a:gd name="connsiteX1" fmla="*/ 73078 w 73077"/>
                  <a:gd name="connsiteY1" fmla="*/ 0 h 72950"/>
                </a:gdLst>
                <a:ahLst/>
                <a:cxnLst>
                  <a:cxn ang="0">
                    <a:pos x="connsiteX0" y="connsiteY0"/>
                  </a:cxn>
                  <a:cxn ang="0">
                    <a:pos x="connsiteX1" y="connsiteY1"/>
                  </a:cxn>
                </a:cxnLst>
                <a:rect l="l" t="t" r="r" b="b"/>
                <a:pathLst>
                  <a:path w="73077" h="72950">
                    <a:moveTo>
                      <a:pt x="0" y="72951"/>
                    </a:moveTo>
                    <a:lnTo>
                      <a:pt x="73078" y="0"/>
                    </a:lnTo>
                  </a:path>
                </a:pathLst>
              </a:custGeom>
              <a:ln w="15858" cap="flat">
                <a:solidFill>
                  <a:srgbClr val="C6573B"/>
                </a:solidFill>
                <a:prstDash val="solid"/>
                <a:miter/>
              </a:ln>
            </p:spPr>
            <p:txBody>
              <a:bodyPr rtlCol="0" anchor="ctr"/>
              <a:lstStyle/>
              <a:p>
                <a:endParaRPr lang="en-US" dirty="0"/>
              </a:p>
            </p:txBody>
          </p:sp>
          <p:sp>
            <p:nvSpPr>
              <p:cNvPr id="336" name="Freeform 335">
                <a:extLst>
                  <a:ext uri="{FF2B5EF4-FFF2-40B4-BE49-F238E27FC236}">
                    <a16:creationId xmlns:a16="http://schemas.microsoft.com/office/drawing/2014/main" id="{B5D6C07F-2476-99FA-BC4A-C4908B438C13}"/>
                  </a:ext>
                </a:extLst>
              </p:cNvPr>
              <p:cNvSpPr/>
              <p:nvPr/>
            </p:nvSpPr>
            <p:spPr>
              <a:xfrm>
                <a:off x="8280409" y="2675896"/>
                <a:ext cx="73077" cy="72950"/>
              </a:xfrm>
              <a:custGeom>
                <a:avLst/>
                <a:gdLst>
                  <a:gd name="connsiteX0" fmla="*/ 73078 w 73077"/>
                  <a:gd name="connsiteY0" fmla="*/ 72951 h 72950"/>
                  <a:gd name="connsiteX1" fmla="*/ 0 w 73077"/>
                  <a:gd name="connsiteY1" fmla="*/ 0 h 72950"/>
                </a:gdLst>
                <a:ahLst/>
                <a:cxnLst>
                  <a:cxn ang="0">
                    <a:pos x="connsiteX0" y="connsiteY0"/>
                  </a:cxn>
                  <a:cxn ang="0">
                    <a:pos x="connsiteX1" y="connsiteY1"/>
                  </a:cxn>
                </a:cxnLst>
                <a:rect l="l" t="t" r="r" b="b"/>
                <a:pathLst>
                  <a:path w="73077" h="72950">
                    <a:moveTo>
                      <a:pt x="73078" y="72951"/>
                    </a:moveTo>
                    <a:lnTo>
                      <a:pt x="0" y="0"/>
                    </a:lnTo>
                  </a:path>
                </a:pathLst>
              </a:custGeom>
              <a:ln w="15858" cap="flat">
                <a:solidFill>
                  <a:srgbClr val="C6573B"/>
                </a:solidFill>
                <a:prstDash val="solid"/>
                <a:miter/>
              </a:ln>
            </p:spPr>
            <p:txBody>
              <a:bodyPr rtlCol="0" anchor="ctr"/>
              <a:lstStyle/>
              <a:p>
                <a:endParaRPr lang="en-US" dirty="0"/>
              </a:p>
            </p:txBody>
          </p:sp>
        </p:grpSp>
        <p:grpSp>
          <p:nvGrpSpPr>
            <p:cNvPr id="337" name="Graphic 103">
              <a:extLst>
                <a:ext uri="{FF2B5EF4-FFF2-40B4-BE49-F238E27FC236}">
                  <a16:creationId xmlns:a16="http://schemas.microsoft.com/office/drawing/2014/main" id="{F88760AE-2461-0233-A474-BADB22B6D6BC}"/>
                </a:ext>
              </a:extLst>
            </p:cNvPr>
            <p:cNvGrpSpPr/>
            <p:nvPr/>
          </p:nvGrpSpPr>
          <p:grpSpPr>
            <a:xfrm>
              <a:off x="9508011" y="2967572"/>
              <a:ext cx="72950" cy="73077"/>
              <a:chOff x="9508011" y="2967572"/>
              <a:chExt cx="72950" cy="73077"/>
            </a:xfrm>
          </p:grpSpPr>
          <p:sp>
            <p:nvSpPr>
              <p:cNvPr id="338" name="Freeform 337">
                <a:extLst>
                  <a:ext uri="{FF2B5EF4-FFF2-40B4-BE49-F238E27FC236}">
                    <a16:creationId xmlns:a16="http://schemas.microsoft.com/office/drawing/2014/main" id="{5E296E88-9535-45BC-1EDB-77FBE8A9D2F0}"/>
                  </a:ext>
                </a:extLst>
              </p:cNvPr>
              <p:cNvSpPr/>
              <p:nvPr/>
            </p:nvSpPr>
            <p:spPr>
              <a:xfrm>
                <a:off x="9508011" y="2967572"/>
                <a:ext cx="72950" cy="73077"/>
              </a:xfrm>
              <a:custGeom>
                <a:avLst/>
                <a:gdLst>
                  <a:gd name="connsiteX0" fmla="*/ 0 w 72950"/>
                  <a:gd name="connsiteY0" fmla="*/ 73078 h 73077"/>
                  <a:gd name="connsiteX1" fmla="*/ 72951 w 72950"/>
                  <a:gd name="connsiteY1" fmla="*/ 0 h 73077"/>
                </a:gdLst>
                <a:ahLst/>
                <a:cxnLst>
                  <a:cxn ang="0">
                    <a:pos x="connsiteX0" y="connsiteY0"/>
                  </a:cxn>
                  <a:cxn ang="0">
                    <a:pos x="connsiteX1" y="connsiteY1"/>
                  </a:cxn>
                </a:cxnLst>
                <a:rect l="l" t="t" r="r" b="b"/>
                <a:pathLst>
                  <a:path w="72950" h="73077">
                    <a:moveTo>
                      <a:pt x="0" y="73078"/>
                    </a:moveTo>
                    <a:lnTo>
                      <a:pt x="72951" y="0"/>
                    </a:lnTo>
                  </a:path>
                </a:pathLst>
              </a:custGeom>
              <a:ln w="15858" cap="flat">
                <a:solidFill>
                  <a:srgbClr val="C6573B"/>
                </a:solidFill>
                <a:prstDash val="solid"/>
                <a:miter/>
              </a:ln>
            </p:spPr>
            <p:txBody>
              <a:bodyPr rtlCol="0" anchor="ctr"/>
              <a:lstStyle/>
              <a:p>
                <a:endParaRPr lang="en-US" dirty="0"/>
              </a:p>
            </p:txBody>
          </p:sp>
          <p:sp>
            <p:nvSpPr>
              <p:cNvPr id="339" name="Freeform 338">
                <a:extLst>
                  <a:ext uri="{FF2B5EF4-FFF2-40B4-BE49-F238E27FC236}">
                    <a16:creationId xmlns:a16="http://schemas.microsoft.com/office/drawing/2014/main" id="{EC8138A4-F6CC-4750-FB4A-FB2FC32E2577}"/>
                  </a:ext>
                </a:extLst>
              </p:cNvPr>
              <p:cNvSpPr/>
              <p:nvPr/>
            </p:nvSpPr>
            <p:spPr>
              <a:xfrm>
                <a:off x="9508011" y="2967572"/>
                <a:ext cx="72950" cy="73077"/>
              </a:xfrm>
              <a:custGeom>
                <a:avLst/>
                <a:gdLst>
                  <a:gd name="connsiteX0" fmla="*/ 72951 w 72950"/>
                  <a:gd name="connsiteY0" fmla="*/ 73078 h 73077"/>
                  <a:gd name="connsiteX1" fmla="*/ 0 w 72950"/>
                  <a:gd name="connsiteY1" fmla="*/ 0 h 73077"/>
                </a:gdLst>
                <a:ahLst/>
                <a:cxnLst>
                  <a:cxn ang="0">
                    <a:pos x="connsiteX0" y="connsiteY0"/>
                  </a:cxn>
                  <a:cxn ang="0">
                    <a:pos x="connsiteX1" y="connsiteY1"/>
                  </a:cxn>
                </a:cxnLst>
                <a:rect l="l" t="t" r="r" b="b"/>
                <a:pathLst>
                  <a:path w="72950" h="73077">
                    <a:moveTo>
                      <a:pt x="72951" y="73078"/>
                    </a:moveTo>
                    <a:lnTo>
                      <a:pt x="0" y="0"/>
                    </a:lnTo>
                  </a:path>
                </a:pathLst>
              </a:custGeom>
              <a:ln w="15858" cap="flat">
                <a:solidFill>
                  <a:srgbClr val="C6573B"/>
                </a:solidFill>
                <a:prstDash val="solid"/>
                <a:miter/>
              </a:ln>
            </p:spPr>
            <p:txBody>
              <a:bodyPr rtlCol="0" anchor="ctr"/>
              <a:lstStyle/>
              <a:p>
                <a:endParaRPr lang="en-US" dirty="0"/>
              </a:p>
            </p:txBody>
          </p:sp>
        </p:grpSp>
        <p:grpSp>
          <p:nvGrpSpPr>
            <p:cNvPr id="340" name="Graphic 103">
              <a:extLst>
                <a:ext uri="{FF2B5EF4-FFF2-40B4-BE49-F238E27FC236}">
                  <a16:creationId xmlns:a16="http://schemas.microsoft.com/office/drawing/2014/main" id="{A8F9A55B-2A8C-84E9-764B-C4BA47CEF251}"/>
                </a:ext>
              </a:extLst>
            </p:cNvPr>
            <p:cNvGrpSpPr/>
            <p:nvPr/>
          </p:nvGrpSpPr>
          <p:grpSpPr>
            <a:xfrm>
              <a:off x="9920975" y="3128191"/>
              <a:ext cx="72950" cy="73077"/>
              <a:chOff x="9920975" y="3128191"/>
              <a:chExt cx="72950" cy="73077"/>
            </a:xfrm>
          </p:grpSpPr>
          <p:sp>
            <p:nvSpPr>
              <p:cNvPr id="341" name="Freeform 340">
                <a:extLst>
                  <a:ext uri="{FF2B5EF4-FFF2-40B4-BE49-F238E27FC236}">
                    <a16:creationId xmlns:a16="http://schemas.microsoft.com/office/drawing/2014/main" id="{46C69C4C-6F93-FB01-E40B-9F64B92597FB}"/>
                  </a:ext>
                </a:extLst>
              </p:cNvPr>
              <p:cNvSpPr/>
              <p:nvPr/>
            </p:nvSpPr>
            <p:spPr>
              <a:xfrm>
                <a:off x="9920975" y="3128191"/>
                <a:ext cx="72950" cy="73077"/>
              </a:xfrm>
              <a:custGeom>
                <a:avLst/>
                <a:gdLst>
                  <a:gd name="connsiteX0" fmla="*/ 0 w 72950"/>
                  <a:gd name="connsiteY0" fmla="*/ 73078 h 73077"/>
                  <a:gd name="connsiteX1" fmla="*/ 72951 w 72950"/>
                  <a:gd name="connsiteY1" fmla="*/ 0 h 73077"/>
                </a:gdLst>
                <a:ahLst/>
                <a:cxnLst>
                  <a:cxn ang="0">
                    <a:pos x="connsiteX0" y="connsiteY0"/>
                  </a:cxn>
                  <a:cxn ang="0">
                    <a:pos x="connsiteX1" y="connsiteY1"/>
                  </a:cxn>
                </a:cxnLst>
                <a:rect l="l" t="t" r="r" b="b"/>
                <a:pathLst>
                  <a:path w="72950" h="73077">
                    <a:moveTo>
                      <a:pt x="0" y="73078"/>
                    </a:moveTo>
                    <a:lnTo>
                      <a:pt x="72951" y="0"/>
                    </a:lnTo>
                  </a:path>
                </a:pathLst>
              </a:custGeom>
              <a:ln w="15858" cap="flat">
                <a:solidFill>
                  <a:srgbClr val="C6573B"/>
                </a:solidFill>
                <a:prstDash val="solid"/>
                <a:miter/>
              </a:ln>
            </p:spPr>
            <p:txBody>
              <a:bodyPr rtlCol="0" anchor="ctr"/>
              <a:lstStyle/>
              <a:p>
                <a:endParaRPr lang="en-US" dirty="0"/>
              </a:p>
            </p:txBody>
          </p:sp>
          <p:sp>
            <p:nvSpPr>
              <p:cNvPr id="342" name="Freeform 341">
                <a:extLst>
                  <a:ext uri="{FF2B5EF4-FFF2-40B4-BE49-F238E27FC236}">
                    <a16:creationId xmlns:a16="http://schemas.microsoft.com/office/drawing/2014/main" id="{B0253DE2-2588-F86D-34C5-B136A3E37B93}"/>
                  </a:ext>
                </a:extLst>
              </p:cNvPr>
              <p:cNvSpPr/>
              <p:nvPr/>
            </p:nvSpPr>
            <p:spPr>
              <a:xfrm>
                <a:off x="9920975" y="3128191"/>
                <a:ext cx="72950" cy="73077"/>
              </a:xfrm>
              <a:custGeom>
                <a:avLst/>
                <a:gdLst>
                  <a:gd name="connsiteX0" fmla="*/ 72951 w 72950"/>
                  <a:gd name="connsiteY0" fmla="*/ 73078 h 73077"/>
                  <a:gd name="connsiteX1" fmla="*/ 0 w 72950"/>
                  <a:gd name="connsiteY1" fmla="*/ 0 h 73077"/>
                </a:gdLst>
                <a:ahLst/>
                <a:cxnLst>
                  <a:cxn ang="0">
                    <a:pos x="connsiteX0" y="connsiteY0"/>
                  </a:cxn>
                  <a:cxn ang="0">
                    <a:pos x="connsiteX1" y="connsiteY1"/>
                  </a:cxn>
                </a:cxnLst>
                <a:rect l="l" t="t" r="r" b="b"/>
                <a:pathLst>
                  <a:path w="72950" h="73077">
                    <a:moveTo>
                      <a:pt x="72951" y="73078"/>
                    </a:moveTo>
                    <a:lnTo>
                      <a:pt x="0" y="0"/>
                    </a:lnTo>
                  </a:path>
                </a:pathLst>
              </a:custGeom>
              <a:ln w="15858" cap="flat">
                <a:solidFill>
                  <a:srgbClr val="C6573B"/>
                </a:solidFill>
                <a:prstDash val="solid"/>
                <a:miter/>
              </a:ln>
            </p:spPr>
            <p:txBody>
              <a:bodyPr rtlCol="0" anchor="ctr"/>
              <a:lstStyle/>
              <a:p>
                <a:endParaRPr lang="en-US" dirty="0"/>
              </a:p>
            </p:txBody>
          </p:sp>
        </p:grpSp>
        <p:grpSp>
          <p:nvGrpSpPr>
            <p:cNvPr id="343" name="Graphic 103">
              <a:extLst>
                <a:ext uri="{FF2B5EF4-FFF2-40B4-BE49-F238E27FC236}">
                  <a16:creationId xmlns:a16="http://schemas.microsoft.com/office/drawing/2014/main" id="{5BC83ABF-EA62-B0DA-A0FA-D97664E68254}"/>
                </a:ext>
              </a:extLst>
            </p:cNvPr>
            <p:cNvGrpSpPr/>
            <p:nvPr/>
          </p:nvGrpSpPr>
          <p:grpSpPr>
            <a:xfrm>
              <a:off x="11613940" y="3646331"/>
              <a:ext cx="73077" cy="73077"/>
              <a:chOff x="11613940" y="3646331"/>
              <a:chExt cx="73077" cy="73077"/>
            </a:xfrm>
          </p:grpSpPr>
          <p:sp>
            <p:nvSpPr>
              <p:cNvPr id="344" name="Freeform 343">
                <a:extLst>
                  <a:ext uri="{FF2B5EF4-FFF2-40B4-BE49-F238E27FC236}">
                    <a16:creationId xmlns:a16="http://schemas.microsoft.com/office/drawing/2014/main" id="{D142DE24-7252-CFA5-39DB-3E2309B6DC90}"/>
                  </a:ext>
                </a:extLst>
              </p:cNvPr>
              <p:cNvSpPr/>
              <p:nvPr/>
            </p:nvSpPr>
            <p:spPr>
              <a:xfrm>
                <a:off x="11613940" y="3646331"/>
                <a:ext cx="73077" cy="73077"/>
              </a:xfrm>
              <a:custGeom>
                <a:avLst/>
                <a:gdLst>
                  <a:gd name="connsiteX0" fmla="*/ 0 w 73077"/>
                  <a:gd name="connsiteY0" fmla="*/ 73078 h 73077"/>
                  <a:gd name="connsiteX1" fmla="*/ 73078 w 73077"/>
                  <a:gd name="connsiteY1" fmla="*/ 0 h 73077"/>
                </a:gdLst>
                <a:ahLst/>
                <a:cxnLst>
                  <a:cxn ang="0">
                    <a:pos x="connsiteX0" y="connsiteY0"/>
                  </a:cxn>
                  <a:cxn ang="0">
                    <a:pos x="connsiteX1" y="connsiteY1"/>
                  </a:cxn>
                </a:cxnLst>
                <a:rect l="l" t="t" r="r" b="b"/>
                <a:pathLst>
                  <a:path w="73077" h="73077">
                    <a:moveTo>
                      <a:pt x="0" y="73078"/>
                    </a:moveTo>
                    <a:lnTo>
                      <a:pt x="73078" y="0"/>
                    </a:lnTo>
                  </a:path>
                </a:pathLst>
              </a:custGeom>
              <a:ln w="15858" cap="flat">
                <a:solidFill>
                  <a:srgbClr val="C6573B"/>
                </a:solidFill>
                <a:prstDash val="solid"/>
                <a:miter/>
              </a:ln>
            </p:spPr>
            <p:txBody>
              <a:bodyPr rtlCol="0" anchor="ctr"/>
              <a:lstStyle/>
              <a:p>
                <a:endParaRPr lang="en-US" dirty="0"/>
              </a:p>
            </p:txBody>
          </p:sp>
          <p:sp>
            <p:nvSpPr>
              <p:cNvPr id="345" name="Freeform 344">
                <a:extLst>
                  <a:ext uri="{FF2B5EF4-FFF2-40B4-BE49-F238E27FC236}">
                    <a16:creationId xmlns:a16="http://schemas.microsoft.com/office/drawing/2014/main" id="{4B9DDFEF-FE43-6B1A-76BD-A1CCBE6B2CE8}"/>
                  </a:ext>
                </a:extLst>
              </p:cNvPr>
              <p:cNvSpPr/>
              <p:nvPr/>
            </p:nvSpPr>
            <p:spPr>
              <a:xfrm>
                <a:off x="11613940" y="3646331"/>
                <a:ext cx="73077" cy="73077"/>
              </a:xfrm>
              <a:custGeom>
                <a:avLst/>
                <a:gdLst>
                  <a:gd name="connsiteX0" fmla="*/ 73078 w 73077"/>
                  <a:gd name="connsiteY0" fmla="*/ 73078 h 73077"/>
                  <a:gd name="connsiteX1" fmla="*/ 0 w 73077"/>
                  <a:gd name="connsiteY1" fmla="*/ 0 h 73077"/>
                </a:gdLst>
                <a:ahLst/>
                <a:cxnLst>
                  <a:cxn ang="0">
                    <a:pos x="connsiteX0" y="connsiteY0"/>
                  </a:cxn>
                  <a:cxn ang="0">
                    <a:pos x="connsiteX1" y="connsiteY1"/>
                  </a:cxn>
                </a:cxnLst>
                <a:rect l="l" t="t" r="r" b="b"/>
                <a:pathLst>
                  <a:path w="73077" h="73077">
                    <a:moveTo>
                      <a:pt x="73078" y="73078"/>
                    </a:moveTo>
                    <a:lnTo>
                      <a:pt x="0" y="0"/>
                    </a:lnTo>
                  </a:path>
                </a:pathLst>
              </a:custGeom>
              <a:ln w="15858" cap="flat">
                <a:solidFill>
                  <a:srgbClr val="C6573B"/>
                </a:solidFill>
                <a:prstDash val="solid"/>
                <a:miter/>
              </a:ln>
            </p:spPr>
            <p:txBody>
              <a:bodyPr rtlCol="0" anchor="ctr"/>
              <a:lstStyle/>
              <a:p>
                <a:endParaRPr lang="en-US" dirty="0"/>
              </a:p>
            </p:txBody>
          </p:sp>
        </p:grpSp>
        <p:sp>
          <p:nvSpPr>
            <p:cNvPr id="346" name="Freeform 345">
              <a:extLst>
                <a:ext uri="{FF2B5EF4-FFF2-40B4-BE49-F238E27FC236}">
                  <a16:creationId xmlns:a16="http://schemas.microsoft.com/office/drawing/2014/main" id="{4BFE9481-E044-DF0D-E5B7-CE92BEC13660}"/>
                </a:ext>
              </a:extLst>
            </p:cNvPr>
            <p:cNvSpPr/>
            <p:nvPr/>
          </p:nvSpPr>
          <p:spPr>
            <a:xfrm>
              <a:off x="8307813" y="2711039"/>
              <a:ext cx="3625968" cy="1128896"/>
            </a:xfrm>
            <a:custGeom>
              <a:avLst/>
              <a:gdLst>
                <a:gd name="connsiteX0" fmla="*/ 3625969 w 3625968"/>
                <a:gd name="connsiteY0" fmla="*/ 1128897 h 1128896"/>
                <a:gd name="connsiteX1" fmla="*/ 3382757 w 3625968"/>
                <a:gd name="connsiteY1" fmla="*/ 1128897 h 1128896"/>
                <a:gd name="connsiteX2" fmla="*/ 3382757 w 3625968"/>
                <a:gd name="connsiteY2" fmla="*/ 1048715 h 1128896"/>
                <a:gd name="connsiteX3" fmla="*/ 3360428 w 3625968"/>
                <a:gd name="connsiteY3" fmla="*/ 1048715 h 1128896"/>
                <a:gd name="connsiteX4" fmla="*/ 3360428 w 3625968"/>
                <a:gd name="connsiteY4" fmla="*/ 967263 h 1128896"/>
                <a:gd name="connsiteX5" fmla="*/ 3344696 w 3625968"/>
                <a:gd name="connsiteY5" fmla="*/ 967263 h 1128896"/>
                <a:gd name="connsiteX6" fmla="*/ 3344696 w 3625968"/>
                <a:gd name="connsiteY6" fmla="*/ 901544 h 1128896"/>
                <a:gd name="connsiteX7" fmla="*/ 2960911 w 3625968"/>
                <a:gd name="connsiteY7" fmla="*/ 901544 h 1128896"/>
                <a:gd name="connsiteX8" fmla="*/ 2960911 w 3625968"/>
                <a:gd name="connsiteY8" fmla="*/ 854221 h 1128896"/>
                <a:gd name="connsiteX9" fmla="*/ 2888596 w 3625968"/>
                <a:gd name="connsiteY9" fmla="*/ 854221 h 1128896"/>
                <a:gd name="connsiteX10" fmla="*/ 2888596 w 3625968"/>
                <a:gd name="connsiteY10" fmla="*/ 792435 h 1128896"/>
                <a:gd name="connsiteX11" fmla="*/ 2612651 w 3625968"/>
                <a:gd name="connsiteY11" fmla="*/ 792435 h 1128896"/>
                <a:gd name="connsiteX12" fmla="*/ 2612651 w 3625968"/>
                <a:gd name="connsiteY12" fmla="*/ 747777 h 1128896"/>
                <a:gd name="connsiteX13" fmla="*/ 2102758 w 3625968"/>
                <a:gd name="connsiteY13" fmla="*/ 747777 h 1128896"/>
                <a:gd name="connsiteX14" fmla="*/ 2102758 w 3625968"/>
                <a:gd name="connsiteY14" fmla="*/ 697917 h 1128896"/>
                <a:gd name="connsiteX15" fmla="*/ 2084361 w 3625968"/>
                <a:gd name="connsiteY15" fmla="*/ 697917 h 1128896"/>
                <a:gd name="connsiteX16" fmla="*/ 2084361 w 3625968"/>
                <a:gd name="connsiteY16" fmla="*/ 630802 h 1128896"/>
                <a:gd name="connsiteX17" fmla="*/ 2068502 w 3625968"/>
                <a:gd name="connsiteY17" fmla="*/ 630802 h 1128896"/>
                <a:gd name="connsiteX18" fmla="*/ 2068502 w 3625968"/>
                <a:gd name="connsiteY18" fmla="*/ 613801 h 1128896"/>
                <a:gd name="connsiteX19" fmla="*/ 1876927 w 3625968"/>
                <a:gd name="connsiteY19" fmla="*/ 613801 h 1128896"/>
                <a:gd name="connsiteX20" fmla="*/ 1876927 w 3625968"/>
                <a:gd name="connsiteY20" fmla="*/ 572949 h 1128896"/>
                <a:gd name="connsiteX21" fmla="*/ 1828082 w 3625968"/>
                <a:gd name="connsiteY21" fmla="*/ 572949 h 1128896"/>
                <a:gd name="connsiteX22" fmla="*/ 1828082 w 3625968"/>
                <a:gd name="connsiteY22" fmla="*/ 531081 h 1128896"/>
                <a:gd name="connsiteX23" fmla="*/ 1686113 w 3625968"/>
                <a:gd name="connsiteY23" fmla="*/ 531081 h 1128896"/>
                <a:gd name="connsiteX24" fmla="*/ 1686113 w 3625968"/>
                <a:gd name="connsiteY24" fmla="*/ 490229 h 1128896"/>
                <a:gd name="connsiteX25" fmla="*/ 1657187 w 3625968"/>
                <a:gd name="connsiteY25" fmla="*/ 490229 h 1128896"/>
                <a:gd name="connsiteX26" fmla="*/ 1657187 w 3625968"/>
                <a:gd name="connsiteY26" fmla="*/ 448108 h 1128896"/>
                <a:gd name="connsiteX27" fmla="*/ 1611260 w 3625968"/>
                <a:gd name="connsiteY27" fmla="*/ 448108 h 1128896"/>
                <a:gd name="connsiteX28" fmla="*/ 1611260 w 3625968"/>
                <a:gd name="connsiteY28" fmla="*/ 410047 h 1128896"/>
                <a:gd name="connsiteX29" fmla="*/ 1265537 w 3625968"/>
                <a:gd name="connsiteY29" fmla="*/ 410047 h 1128896"/>
                <a:gd name="connsiteX30" fmla="*/ 1265537 w 3625968"/>
                <a:gd name="connsiteY30" fmla="*/ 291803 h 1128896"/>
                <a:gd name="connsiteX31" fmla="*/ 1234073 w 3625968"/>
                <a:gd name="connsiteY31" fmla="*/ 291803 h 1128896"/>
                <a:gd name="connsiteX32" fmla="*/ 1234073 w 3625968"/>
                <a:gd name="connsiteY32" fmla="*/ 219487 h 1128896"/>
                <a:gd name="connsiteX33" fmla="*/ 844960 w 3625968"/>
                <a:gd name="connsiteY33" fmla="*/ 219487 h 1128896"/>
                <a:gd name="connsiteX34" fmla="*/ 844960 w 3625968"/>
                <a:gd name="connsiteY34" fmla="*/ 185358 h 1128896"/>
                <a:gd name="connsiteX35" fmla="*/ 831892 w 3625968"/>
                <a:gd name="connsiteY35" fmla="*/ 185358 h 1128896"/>
                <a:gd name="connsiteX36" fmla="*/ 831892 w 3625968"/>
                <a:gd name="connsiteY36" fmla="*/ 144506 h 1128896"/>
                <a:gd name="connsiteX37" fmla="*/ 816033 w 3625968"/>
                <a:gd name="connsiteY37" fmla="*/ 144506 h 1128896"/>
                <a:gd name="connsiteX38" fmla="*/ 816033 w 3625968"/>
                <a:gd name="connsiteY38" fmla="*/ 72316 h 1128896"/>
                <a:gd name="connsiteX39" fmla="*/ 775308 w 3625968"/>
                <a:gd name="connsiteY39" fmla="*/ 72316 h 1128896"/>
                <a:gd name="connsiteX40" fmla="*/ 775308 w 3625968"/>
                <a:gd name="connsiteY40" fmla="*/ 34128 h 1128896"/>
                <a:gd name="connsiteX41" fmla="*/ 424510 w 3625968"/>
                <a:gd name="connsiteY41" fmla="*/ 34128 h 1128896"/>
                <a:gd name="connsiteX42" fmla="*/ 424510 w 3625968"/>
                <a:gd name="connsiteY42" fmla="*/ 0 h 1128896"/>
                <a:gd name="connsiteX43" fmla="*/ 176097 w 3625968"/>
                <a:gd name="connsiteY43" fmla="*/ 0 h 1128896"/>
                <a:gd name="connsiteX44" fmla="*/ 0 w 3625968"/>
                <a:gd name="connsiteY44" fmla="*/ 0 h 112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625968" h="1128896">
                  <a:moveTo>
                    <a:pt x="3625969" y="1128897"/>
                  </a:moveTo>
                  <a:lnTo>
                    <a:pt x="3382757" y="1128897"/>
                  </a:lnTo>
                  <a:lnTo>
                    <a:pt x="3382757" y="1048715"/>
                  </a:lnTo>
                  <a:lnTo>
                    <a:pt x="3360428" y="1048715"/>
                  </a:lnTo>
                  <a:lnTo>
                    <a:pt x="3360428" y="967263"/>
                  </a:lnTo>
                  <a:lnTo>
                    <a:pt x="3344696" y="967263"/>
                  </a:lnTo>
                  <a:lnTo>
                    <a:pt x="3344696" y="901544"/>
                  </a:lnTo>
                  <a:lnTo>
                    <a:pt x="2960911" y="901544"/>
                  </a:lnTo>
                  <a:lnTo>
                    <a:pt x="2960911" y="854221"/>
                  </a:lnTo>
                  <a:lnTo>
                    <a:pt x="2888596" y="854221"/>
                  </a:lnTo>
                  <a:lnTo>
                    <a:pt x="2888596" y="792435"/>
                  </a:lnTo>
                  <a:lnTo>
                    <a:pt x="2612651" y="792435"/>
                  </a:lnTo>
                  <a:lnTo>
                    <a:pt x="2612651" y="747777"/>
                  </a:lnTo>
                  <a:lnTo>
                    <a:pt x="2102758" y="747777"/>
                  </a:lnTo>
                  <a:lnTo>
                    <a:pt x="2102758" y="697917"/>
                  </a:lnTo>
                  <a:lnTo>
                    <a:pt x="2084361" y="697917"/>
                  </a:lnTo>
                  <a:lnTo>
                    <a:pt x="2084361" y="630802"/>
                  </a:lnTo>
                  <a:lnTo>
                    <a:pt x="2068502" y="630802"/>
                  </a:lnTo>
                  <a:lnTo>
                    <a:pt x="2068502" y="613801"/>
                  </a:lnTo>
                  <a:lnTo>
                    <a:pt x="1876927" y="613801"/>
                  </a:lnTo>
                  <a:lnTo>
                    <a:pt x="1876927" y="572949"/>
                  </a:lnTo>
                  <a:lnTo>
                    <a:pt x="1828082" y="572949"/>
                  </a:lnTo>
                  <a:lnTo>
                    <a:pt x="1828082" y="531081"/>
                  </a:lnTo>
                  <a:lnTo>
                    <a:pt x="1686113" y="531081"/>
                  </a:lnTo>
                  <a:lnTo>
                    <a:pt x="1686113" y="490229"/>
                  </a:lnTo>
                  <a:lnTo>
                    <a:pt x="1657187" y="490229"/>
                  </a:lnTo>
                  <a:lnTo>
                    <a:pt x="1657187" y="448108"/>
                  </a:lnTo>
                  <a:lnTo>
                    <a:pt x="1611260" y="448108"/>
                  </a:lnTo>
                  <a:lnTo>
                    <a:pt x="1611260" y="410047"/>
                  </a:lnTo>
                  <a:lnTo>
                    <a:pt x="1265537" y="410047"/>
                  </a:lnTo>
                  <a:lnTo>
                    <a:pt x="1265537" y="291803"/>
                  </a:lnTo>
                  <a:lnTo>
                    <a:pt x="1234073" y="291803"/>
                  </a:lnTo>
                  <a:lnTo>
                    <a:pt x="1234073" y="219487"/>
                  </a:lnTo>
                  <a:lnTo>
                    <a:pt x="844960" y="219487"/>
                  </a:lnTo>
                  <a:lnTo>
                    <a:pt x="844960" y="185358"/>
                  </a:lnTo>
                  <a:lnTo>
                    <a:pt x="831892" y="185358"/>
                  </a:lnTo>
                  <a:lnTo>
                    <a:pt x="831892" y="144506"/>
                  </a:lnTo>
                  <a:lnTo>
                    <a:pt x="816033" y="144506"/>
                  </a:lnTo>
                  <a:lnTo>
                    <a:pt x="816033" y="72316"/>
                  </a:lnTo>
                  <a:lnTo>
                    <a:pt x="775308" y="72316"/>
                  </a:lnTo>
                  <a:lnTo>
                    <a:pt x="775308" y="34128"/>
                  </a:lnTo>
                  <a:lnTo>
                    <a:pt x="424510" y="34128"/>
                  </a:lnTo>
                  <a:lnTo>
                    <a:pt x="424510" y="0"/>
                  </a:lnTo>
                  <a:lnTo>
                    <a:pt x="176097" y="0"/>
                  </a:lnTo>
                  <a:lnTo>
                    <a:pt x="0" y="0"/>
                  </a:lnTo>
                </a:path>
              </a:pathLst>
            </a:custGeom>
            <a:noFill/>
            <a:ln w="19029" cap="flat">
              <a:solidFill>
                <a:srgbClr val="C6573B"/>
              </a:solidFill>
              <a:prstDash val="solid"/>
              <a:miter/>
            </a:ln>
          </p:spPr>
          <p:txBody>
            <a:bodyPr rtlCol="0" anchor="ctr"/>
            <a:lstStyle/>
            <a:p>
              <a:endParaRPr lang="en-US" dirty="0"/>
            </a:p>
          </p:txBody>
        </p:sp>
      </p:grpSp>
      <p:sp>
        <p:nvSpPr>
          <p:cNvPr id="3" name="Content Placeholder 2">
            <a:extLst>
              <a:ext uri="{FF2B5EF4-FFF2-40B4-BE49-F238E27FC236}">
                <a16:creationId xmlns:a16="http://schemas.microsoft.com/office/drawing/2014/main" id="{FB68B937-0581-BD9F-4502-C929759C1C36}"/>
              </a:ext>
            </a:extLst>
          </p:cNvPr>
          <p:cNvSpPr>
            <a:spLocks noGrp="1"/>
          </p:cNvSpPr>
          <p:nvPr>
            <p:ph sz="quarter" idx="12"/>
          </p:nvPr>
        </p:nvSpPr>
        <p:spPr>
          <a:xfrm>
            <a:off x="633940" y="1110382"/>
            <a:ext cx="10963200" cy="659359"/>
          </a:xfrm>
        </p:spPr>
        <p:txBody>
          <a:bodyPr/>
          <a:lstStyle/>
          <a:p>
            <a:r>
              <a:rPr lang="en-US" dirty="0"/>
              <a:t>As of May 8, 2025, 74 patients had received zongertinib (median age: 67 years [range: 35-88], 50% female)</a:t>
            </a:r>
            <a:endParaRPr lang="en-GB" dirty="0"/>
          </a:p>
        </p:txBody>
      </p:sp>
      <p:sp>
        <p:nvSpPr>
          <p:cNvPr id="2" name="Title 1">
            <a:extLst>
              <a:ext uri="{FF2B5EF4-FFF2-40B4-BE49-F238E27FC236}">
                <a16:creationId xmlns:a16="http://schemas.microsoft.com/office/drawing/2014/main" id="{E8EC64DA-9E76-E1C9-6727-A326D958E81D}"/>
              </a:ext>
            </a:extLst>
          </p:cNvPr>
          <p:cNvSpPr>
            <a:spLocks noGrp="1"/>
          </p:cNvSpPr>
          <p:nvPr>
            <p:ph type="title"/>
          </p:nvPr>
        </p:nvSpPr>
        <p:spPr>
          <a:xfrm>
            <a:off x="619125" y="258763"/>
            <a:ext cx="10963275" cy="865187"/>
          </a:xfrm>
        </p:spPr>
        <p:txBody>
          <a:bodyPr/>
          <a:lstStyle/>
          <a:p>
            <a:r>
              <a:rPr lang="en-GB" dirty="0"/>
              <a:t>Beamion lung-1: efficacy data</a:t>
            </a:r>
          </a:p>
        </p:txBody>
      </p:sp>
      <p:sp>
        <p:nvSpPr>
          <p:cNvPr id="4" name="Content Placeholder 3">
            <a:extLst>
              <a:ext uri="{FF2B5EF4-FFF2-40B4-BE49-F238E27FC236}">
                <a16:creationId xmlns:a16="http://schemas.microsoft.com/office/drawing/2014/main" id="{34440D14-71A7-6A72-16EB-F28FE17A699B}"/>
              </a:ext>
            </a:extLst>
          </p:cNvPr>
          <p:cNvSpPr>
            <a:spLocks noGrp="1"/>
          </p:cNvSpPr>
          <p:nvPr>
            <p:ph sz="quarter" idx="15"/>
          </p:nvPr>
        </p:nvSpPr>
        <p:spPr>
          <a:xfrm>
            <a:off x="635082" y="6376243"/>
            <a:ext cx="10180339" cy="365125"/>
          </a:xfrm>
        </p:spPr>
        <p:txBody>
          <a:bodyPr anchor="b" anchorCtr="0"/>
          <a:lstStyle/>
          <a:p>
            <a:r>
              <a:rPr lang="en-GB" sz="1050" baseline="30000" dirty="0">
                <a:solidFill>
                  <a:schemeClr val="tx2"/>
                </a:solidFill>
              </a:rPr>
              <a:t>a </a:t>
            </a:r>
            <a:r>
              <a:rPr lang="en-GB" sz="1050" dirty="0">
                <a:solidFill>
                  <a:schemeClr val="tx2"/>
                </a:solidFill>
              </a:rPr>
              <a:t>2 patients were NE for response (images were not available); </a:t>
            </a:r>
            <a:r>
              <a:rPr lang="en-GB" sz="1050" baseline="30000" dirty="0">
                <a:solidFill>
                  <a:schemeClr val="tx2"/>
                </a:solidFill>
              </a:rPr>
              <a:t>b </a:t>
            </a:r>
            <a:r>
              <a:rPr lang="en-GB" sz="1050" dirty="0">
                <a:solidFill>
                  <a:schemeClr val="tx2"/>
                </a:solidFill>
              </a:rPr>
              <a:t>Null hypothersis: ORR ≤40; </a:t>
            </a:r>
            <a:r>
              <a:rPr lang="en-GB" sz="1050" baseline="30000" dirty="0">
                <a:solidFill>
                  <a:schemeClr val="tx2"/>
                </a:solidFill>
              </a:rPr>
              <a:t>c</a:t>
            </a:r>
            <a:r>
              <a:rPr lang="en-GB" sz="1050" dirty="0">
                <a:solidFill>
                  <a:schemeClr val="tx2"/>
                </a:solidFill>
              </a:rPr>
              <a:t> PD due to non-target lesion progression; </a:t>
            </a:r>
            <a:r>
              <a:rPr lang="en-GB" sz="1050" baseline="30000" dirty="0">
                <a:solidFill>
                  <a:schemeClr val="tx2"/>
                </a:solidFill>
              </a:rPr>
              <a:t>d</a:t>
            </a:r>
            <a:r>
              <a:rPr lang="en-GB" sz="1050" dirty="0">
                <a:solidFill>
                  <a:schemeClr val="tx2"/>
                </a:solidFill>
              </a:rPr>
              <a:t> Median values are not yet mature</a:t>
            </a:r>
            <a:br>
              <a:rPr lang="en-GB" sz="1050" dirty="0">
                <a:highlight>
                  <a:srgbClr val="00FFFF"/>
                </a:highlight>
              </a:rPr>
            </a:br>
            <a:r>
              <a:rPr lang="en-GB" sz="1050" dirty="0"/>
              <a:t>BICR, blinded independent central review; CI, confidence interval; CR, complete response; DCR, disease control rate; DoR, duration of response; </a:t>
            </a:r>
            <a:br>
              <a:rPr lang="en-GB" sz="1050" dirty="0"/>
            </a:br>
            <a:r>
              <a:rPr lang="en-GB" sz="1050" dirty="0"/>
              <a:t>NE, not evaluable; ORR, objective response rate; PD, progressive disease; PFS, progression-free survival; PR, partial response; SD, stable disease</a:t>
            </a:r>
          </a:p>
          <a:p>
            <a:r>
              <a:rPr lang="en-US" sz="1050" dirty="0"/>
              <a:t>Popat S, et al. Abstract LBA74, ESMO 2025. Oral presentation</a:t>
            </a:r>
            <a:endParaRPr lang="en-GB" sz="1050" dirty="0"/>
          </a:p>
        </p:txBody>
      </p:sp>
      <p:sp>
        <p:nvSpPr>
          <p:cNvPr id="5" name="Slide Number Placeholder 4">
            <a:extLst>
              <a:ext uri="{FF2B5EF4-FFF2-40B4-BE49-F238E27FC236}">
                <a16:creationId xmlns:a16="http://schemas.microsoft.com/office/drawing/2014/main" id="{A7DAC67D-6277-5F43-A773-D1E4956607E8}"/>
              </a:ext>
            </a:extLst>
          </p:cNvPr>
          <p:cNvSpPr>
            <a:spLocks noGrp="1"/>
          </p:cNvSpPr>
          <p:nvPr>
            <p:ph type="sldNum" sz="quarter" idx="4"/>
          </p:nvPr>
        </p:nvSpPr>
        <p:spPr>
          <a:xfrm>
            <a:off x="10800523" y="6428359"/>
            <a:ext cx="781877" cy="365125"/>
          </a:xfrm>
        </p:spPr>
        <p:txBody>
          <a:bodyPr/>
          <a:lstStyle/>
          <a:p>
            <a:fld id="{FCE43C0F-8A7B-3A4B-9DB5-B3472E36E833}" type="slidenum">
              <a:rPr lang="en-GB" smtClean="0"/>
              <a:pPr/>
              <a:t>14</a:t>
            </a:fld>
            <a:endParaRPr lang="en-GB" dirty="0"/>
          </a:p>
        </p:txBody>
      </p:sp>
      <p:sp>
        <p:nvSpPr>
          <p:cNvPr id="9" name="TextBox 8">
            <a:extLst>
              <a:ext uri="{FF2B5EF4-FFF2-40B4-BE49-F238E27FC236}">
                <a16:creationId xmlns:a16="http://schemas.microsoft.com/office/drawing/2014/main" id="{39CC1586-0AC8-C07D-0CBC-8B5A499EE345}"/>
              </a:ext>
            </a:extLst>
          </p:cNvPr>
          <p:cNvSpPr txBox="1"/>
          <p:nvPr/>
        </p:nvSpPr>
        <p:spPr>
          <a:xfrm>
            <a:off x="3481170" y="1916832"/>
            <a:ext cx="1455014" cy="338554"/>
          </a:xfrm>
          <a:prstGeom prst="rect">
            <a:avLst/>
          </a:prstGeom>
          <a:noFill/>
        </p:spPr>
        <p:txBody>
          <a:bodyPr wrap="none" rtlCol="0">
            <a:spAutoFit/>
          </a:bodyPr>
          <a:lstStyle/>
          <a:p>
            <a:r>
              <a:rPr lang="en-GB" sz="1600" b="1" spc="100" dirty="0">
                <a:solidFill>
                  <a:schemeClr val="accent1"/>
                </a:solidFill>
                <a:latin typeface="Arial" panose="020B0604020202020204" pitchFamily="34" charset="0"/>
                <a:ea typeface="Aileron" charset="0"/>
                <a:cs typeface="Arial" panose="020B0604020202020204" pitchFamily="34" charset="0"/>
              </a:rPr>
              <a:t>DoR RATES</a:t>
            </a:r>
          </a:p>
        </p:txBody>
      </p:sp>
      <p:sp>
        <p:nvSpPr>
          <p:cNvPr id="10" name="TextBox 9">
            <a:extLst>
              <a:ext uri="{FF2B5EF4-FFF2-40B4-BE49-F238E27FC236}">
                <a16:creationId xmlns:a16="http://schemas.microsoft.com/office/drawing/2014/main" id="{95761A83-57BB-16CB-E48C-034BBD6C4643}"/>
              </a:ext>
            </a:extLst>
          </p:cNvPr>
          <p:cNvSpPr txBox="1"/>
          <p:nvPr/>
        </p:nvSpPr>
        <p:spPr>
          <a:xfrm>
            <a:off x="7862845" y="1916832"/>
            <a:ext cx="1400512" cy="338554"/>
          </a:xfrm>
          <a:prstGeom prst="rect">
            <a:avLst/>
          </a:prstGeom>
          <a:noFill/>
        </p:spPr>
        <p:txBody>
          <a:bodyPr wrap="none" rtlCol="0">
            <a:spAutoFit/>
          </a:bodyPr>
          <a:lstStyle/>
          <a:p>
            <a:r>
              <a:rPr lang="en-GB" sz="1600" b="1" dirty="0">
                <a:solidFill>
                  <a:schemeClr val="accent1"/>
                </a:solidFill>
                <a:latin typeface="Arial" panose="020B0604020202020204" pitchFamily="34" charset="0"/>
                <a:ea typeface="Aileron" charset="0"/>
                <a:cs typeface="Arial" panose="020B0604020202020204" pitchFamily="34" charset="0"/>
              </a:rPr>
              <a:t>PFS</a:t>
            </a:r>
            <a:r>
              <a:rPr lang="en-GB" sz="1600" b="1" baseline="30000" dirty="0">
                <a:solidFill>
                  <a:schemeClr val="accent1"/>
                </a:solidFill>
                <a:latin typeface="Arial" panose="020B0604020202020204" pitchFamily="34" charset="0"/>
                <a:ea typeface="Aileron" charset="0"/>
                <a:cs typeface="Arial" panose="020B0604020202020204" pitchFamily="34" charset="0"/>
              </a:rPr>
              <a:t>d</a:t>
            </a:r>
            <a:r>
              <a:rPr lang="en-GB" sz="1600" b="1" dirty="0">
                <a:solidFill>
                  <a:schemeClr val="accent1"/>
                </a:solidFill>
                <a:latin typeface="Arial" panose="020B0604020202020204" pitchFamily="34" charset="0"/>
                <a:ea typeface="Aileron" charset="0"/>
                <a:cs typeface="Arial" panose="020B0604020202020204" pitchFamily="34" charset="0"/>
              </a:rPr>
              <a:t> RATES</a:t>
            </a:r>
          </a:p>
        </p:txBody>
      </p:sp>
      <p:graphicFrame>
        <p:nvGraphicFramePr>
          <p:cNvPr id="16" name="Table 15">
            <a:extLst>
              <a:ext uri="{FF2B5EF4-FFF2-40B4-BE49-F238E27FC236}">
                <a16:creationId xmlns:a16="http://schemas.microsoft.com/office/drawing/2014/main" id="{35A82B80-850D-58A2-4E25-DB58B3B82461}"/>
              </a:ext>
            </a:extLst>
          </p:cNvPr>
          <p:cNvGraphicFramePr>
            <a:graphicFrameLocks noGrp="1"/>
          </p:cNvGraphicFramePr>
          <p:nvPr>
            <p:extLst>
              <p:ext uri="{D42A27DB-BD31-4B8C-83A1-F6EECF244321}">
                <p14:modId xmlns:p14="http://schemas.microsoft.com/office/powerpoint/2010/main" val="1889831663"/>
              </p:ext>
            </p:extLst>
          </p:nvPr>
        </p:nvGraphicFramePr>
        <p:xfrm>
          <a:off x="619125" y="2453124"/>
          <a:ext cx="2596555" cy="2992120"/>
        </p:xfrm>
        <a:graphic>
          <a:graphicData uri="http://schemas.openxmlformats.org/drawingml/2006/table">
            <a:tbl>
              <a:tblPr firstRow="1" bandRow="1">
                <a:tableStyleId>{5C22544A-7EE6-4342-B048-85BDC9FD1C3A}</a:tableStyleId>
              </a:tblPr>
              <a:tblGrid>
                <a:gridCol w="1744859">
                  <a:extLst>
                    <a:ext uri="{9D8B030D-6E8A-4147-A177-3AD203B41FA5}">
                      <a16:colId xmlns:a16="http://schemas.microsoft.com/office/drawing/2014/main" val="1306550190"/>
                    </a:ext>
                  </a:extLst>
                </a:gridCol>
                <a:gridCol w="851696">
                  <a:extLst>
                    <a:ext uri="{9D8B030D-6E8A-4147-A177-3AD203B41FA5}">
                      <a16:colId xmlns:a16="http://schemas.microsoft.com/office/drawing/2014/main" val="3280302708"/>
                    </a:ext>
                  </a:extLst>
                </a:gridCol>
              </a:tblGrid>
              <a:tr h="370840">
                <a:tc>
                  <a:txBody>
                    <a:bodyPr/>
                    <a:lstStyle/>
                    <a:p>
                      <a:r>
                        <a:rPr lang="en-US" sz="1400" dirty="0">
                          <a:latin typeface="Arial" panose="020B0604020202020204" pitchFamily="34" charset="0"/>
                          <a:cs typeface="Arial" panose="020B0604020202020204" pitchFamily="34" charset="0"/>
                        </a:rPr>
                        <a:t>Confirmed response by BICR (RECIST v1.1)</a:t>
                      </a:r>
                    </a:p>
                  </a:txBody>
                  <a:tcPr anchor="b"/>
                </a:tc>
                <a:tc>
                  <a:txBody>
                    <a:bodyPr/>
                    <a:lstStyle/>
                    <a:p>
                      <a:pPr algn="ctr"/>
                      <a:r>
                        <a:rPr lang="en-US" sz="1400" dirty="0">
                          <a:solidFill>
                            <a:schemeClr val="bg1"/>
                          </a:solidFill>
                          <a:latin typeface="Arial" panose="020B0604020202020204" pitchFamily="34" charset="0"/>
                          <a:cs typeface="Arial" panose="020B0604020202020204" pitchFamily="34" charset="0"/>
                        </a:rPr>
                        <a:t>N=74</a:t>
                      </a:r>
                      <a:r>
                        <a:rPr lang="en-US" sz="1400" baseline="30000" dirty="0">
                          <a:solidFill>
                            <a:schemeClr val="bg1"/>
                          </a:solidFill>
                          <a:latin typeface="Arial" panose="020B0604020202020204" pitchFamily="34" charset="0"/>
                          <a:cs typeface="Arial" panose="020B0604020202020204" pitchFamily="34" charset="0"/>
                        </a:rPr>
                        <a:t>a</a:t>
                      </a:r>
                    </a:p>
                  </a:txBody>
                  <a:tcPr anchor="b"/>
                </a:tc>
                <a:extLst>
                  <a:ext uri="{0D108BD9-81ED-4DB2-BD59-A6C34878D82A}">
                    <a16:rowId xmlns:a16="http://schemas.microsoft.com/office/drawing/2014/main" val="1299833538"/>
                  </a:ext>
                </a:extLst>
              </a:tr>
              <a:tr h="370840">
                <a:tc>
                  <a:txBody>
                    <a:bodyPr/>
                    <a:lstStyle/>
                    <a:p>
                      <a:r>
                        <a:rPr lang="en-US" sz="1400" b="1" dirty="0">
                          <a:latin typeface="Arial" panose="020B0604020202020204" pitchFamily="34" charset="0"/>
                          <a:cs typeface="Arial" panose="020B0604020202020204" pitchFamily="34" charset="0"/>
                        </a:rPr>
                        <a:t>ORR</a:t>
                      </a:r>
                    </a:p>
                    <a:p>
                      <a:pPr marL="0" indent="358775">
                        <a:tabLst/>
                      </a:pPr>
                      <a:r>
                        <a:rPr lang="en-US" sz="1400" dirty="0">
                          <a:solidFill>
                            <a:schemeClr val="tx1"/>
                          </a:solidFill>
                          <a:latin typeface="Arial" panose="020B0604020202020204" pitchFamily="34" charset="0"/>
                          <a:cs typeface="Arial" panose="020B0604020202020204" pitchFamily="34" charset="0"/>
                        </a:rPr>
                        <a:t>95% CI</a:t>
                      </a:r>
                    </a:p>
                    <a:p>
                      <a:pPr marL="0" indent="358775">
                        <a:tabLst/>
                      </a:pPr>
                      <a:r>
                        <a:rPr lang="en-US" sz="1400" dirty="0">
                          <a:solidFill>
                            <a:schemeClr val="tx1"/>
                          </a:solidFill>
                          <a:latin typeface="Arial" panose="020B0604020202020204" pitchFamily="34" charset="0"/>
                          <a:cs typeface="Arial" panose="020B0604020202020204" pitchFamily="34" charset="0"/>
                        </a:rPr>
                        <a:t>p value</a:t>
                      </a:r>
                      <a:r>
                        <a:rPr lang="en-US" sz="1400" baseline="30000" dirty="0">
                          <a:solidFill>
                            <a:schemeClr val="tx1"/>
                          </a:solidFill>
                          <a:latin typeface="Arial" panose="020B0604020202020204" pitchFamily="34" charset="0"/>
                          <a:cs typeface="Arial" panose="020B0604020202020204" pitchFamily="34" charset="0"/>
                        </a:rPr>
                        <a:t>b</a:t>
                      </a:r>
                    </a:p>
                    <a:p>
                      <a:pPr marL="0" indent="358775">
                        <a:tabLst/>
                      </a:pPr>
                      <a:r>
                        <a:rPr lang="en-US" sz="1400" dirty="0">
                          <a:solidFill>
                            <a:schemeClr val="tx1"/>
                          </a:solidFill>
                          <a:latin typeface="Arial" panose="020B0604020202020204" pitchFamily="34" charset="0"/>
                          <a:cs typeface="Arial" panose="020B0604020202020204" pitchFamily="34" charset="0"/>
                        </a:rPr>
                        <a:t>CR, n (%)</a:t>
                      </a:r>
                    </a:p>
                    <a:p>
                      <a:pPr marL="0" indent="358775">
                        <a:tabLst/>
                      </a:pPr>
                      <a:r>
                        <a:rPr lang="en-US" sz="1400" dirty="0">
                          <a:solidFill>
                            <a:schemeClr val="tx1"/>
                          </a:solidFill>
                          <a:latin typeface="Arial" panose="020B0604020202020204" pitchFamily="34" charset="0"/>
                          <a:cs typeface="Arial" panose="020B0604020202020204" pitchFamily="34" charset="0"/>
                        </a:rPr>
                        <a:t>PR, n (%)</a:t>
                      </a:r>
                    </a:p>
                  </a:txBody>
                  <a:tcPr/>
                </a:tc>
                <a:tc>
                  <a:txBody>
                    <a:bodyPr/>
                    <a:lstStyle/>
                    <a:p>
                      <a:pPr algn="ctr"/>
                      <a:r>
                        <a:rPr lang="en-US" sz="1400" b="1" dirty="0">
                          <a:latin typeface="Arial" panose="020B0604020202020204" pitchFamily="34" charset="0"/>
                          <a:cs typeface="Arial" panose="020B0604020202020204" pitchFamily="34" charset="0"/>
                        </a:rPr>
                        <a:t>77%</a:t>
                      </a:r>
                    </a:p>
                    <a:p>
                      <a:pPr algn="ctr"/>
                      <a:r>
                        <a:rPr lang="en-US" sz="1400" dirty="0">
                          <a:latin typeface="Arial" panose="020B0604020202020204" pitchFamily="34" charset="0"/>
                          <a:cs typeface="Arial" panose="020B0604020202020204" pitchFamily="34" charset="0"/>
                        </a:rPr>
                        <a:t>66-85</a:t>
                      </a:r>
                    </a:p>
                    <a:p>
                      <a:pPr algn="ctr"/>
                      <a:r>
                        <a:rPr lang="en-US" sz="1400" dirty="0">
                          <a:latin typeface="Arial" panose="020B0604020202020204" pitchFamily="34" charset="0"/>
                          <a:cs typeface="Arial" panose="020B0604020202020204" pitchFamily="34" charset="0"/>
                        </a:rPr>
                        <a:t>&lt;0.0001</a:t>
                      </a:r>
                    </a:p>
                    <a:p>
                      <a:pPr algn="ctr"/>
                      <a:r>
                        <a:rPr lang="en-US" sz="1400" dirty="0">
                          <a:latin typeface="Arial" panose="020B0604020202020204" pitchFamily="34" charset="0"/>
                          <a:cs typeface="Arial" panose="020B0604020202020204" pitchFamily="34" charset="0"/>
                        </a:rPr>
                        <a:t>6 (8)</a:t>
                      </a:r>
                    </a:p>
                    <a:p>
                      <a:pPr algn="ctr"/>
                      <a:r>
                        <a:rPr lang="en-US" sz="1400" dirty="0">
                          <a:latin typeface="Arial" panose="020B0604020202020204" pitchFamily="34" charset="0"/>
                          <a:cs typeface="Arial" panose="020B0604020202020204" pitchFamily="34" charset="0"/>
                        </a:rPr>
                        <a:t>51 (69)</a:t>
                      </a:r>
                    </a:p>
                  </a:txBody>
                  <a:tcPr/>
                </a:tc>
                <a:extLst>
                  <a:ext uri="{0D108BD9-81ED-4DB2-BD59-A6C34878D82A}">
                    <a16:rowId xmlns:a16="http://schemas.microsoft.com/office/drawing/2014/main" val="1948711295"/>
                  </a:ext>
                </a:extLst>
              </a:tr>
              <a:tr h="370840">
                <a:tc>
                  <a:txBody>
                    <a:bodyPr/>
                    <a:lstStyle/>
                    <a:p>
                      <a:pPr marL="0" indent="7938">
                        <a:tabLst/>
                      </a:pPr>
                      <a:r>
                        <a:rPr lang="en-US" sz="1400" b="1" dirty="0">
                          <a:latin typeface="Arial" panose="020B0604020202020204" pitchFamily="34" charset="0"/>
                          <a:cs typeface="Arial" panose="020B0604020202020204" pitchFamily="34" charset="0"/>
                        </a:rPr>
                        <a:t>DCR</a:t>
                      </a:r>
                    </a:p>
                    <a:p>
                      <a:pPr marL="0" indent="358775">
                        <a:tabLst/>
                      </a:pPr>
                      <a:r>
                        <a:rPr lang="en-US" sz="1400" dirty="0">
                          <a:latin typeface="Arial" panose="020B0604020202020204" pitchFamily="34" charset="0"/>
                          <a:cs typeface="Arial" panose="020B0604020202020204" pitchFamily="34" charset="0"/>
                        </a:rPr>
                        <a:t>95% CI</a:t>
                      </a:r>
                    </a:p>
                    <a:p>
                      <a:pPr marL="0" indent="358775">
                        <a:tabLst/>
                      </a:pPr>
                      <a:r>
                        <a:rPr lang="en-US" sz="1400" dirty="0">
                          <a:latin typeface="Arial" panose="020B0604020202020204" pitchFamily="34" charset="0"/>
                          <a:cs typeface="Arial" panose="020B0604020202020204" pitchFamily="34" charset="0"/>
                        </a:rPr>
                        <a:t>SD, n (%)</a:t>
                      </a:r>
                    </a:p>
                  </a:txBody>
                  <a:tcPr/>
                </a:tc>
                <a:tc>
                  <a:txBody>
                    <a:bodyPr/>
                    <a:lstStyle/>
                    <a:p>
                      <a:pPr algn="ctr"/>
                      <a:r>
                        <a:rPr lang="en-US" sz="1400" b="1" dirty="0">
                          <a:latin typeface="Arial" panose="020B0604020202020204" pitchFamily="34" charset="0"/>
                          <a:cs typeface="Arial" panose="020B0604020202020204" pitchFamily="34" charset="0"/>
                        </a:rPr>
                        <a:t>96%</a:t>
                      </a:r>
                    </a:p>
                    <a:p>
                      <a:pPr algn="ctr"/>
                      <a:r>
                        <a:rPr lang="en-US" sz="1400" dirty="0">
                          <a:latin typeface="Arial" panose="020B0604020202020204" pitchFamily="34" charset="0"/>
                          <a:cs typeface="Arial" panose="020B0604020202020204" pitchFamily="34" charset="0"/>
                        </a:rPr>
                        <a:t>89-99</a:t>
                      </a:r>
                    </a:p>
                    <a:p>
                      <a:pPr algn="ctr"/>
                      <a:r>
                        <a:rPr lang="en-US" sz="1400" dirty="0">
                          <a:latin typeface="Arial" panose="020B0604020202020204" pitchFamily="34" charset="0"/>
                          <a:cs typeface="Arial" panose="020B0604020202020204" pitchFamily="34" charset="0"/>
                        </a:rPr>
                        <a:t>14 (19)</a:t>
                      </a:r>
                    </a:p>
                  </a:txBody>
                  <a:tcPr/>
                </a:tc>
                <a:extLst>
                  <a:ext uri="{0D108BD9-81ED-4DB2-BD59-A6C34878D82A}">
                    <a16:rowId xmlns:a16="http://schemas.microsoft.com/office/drawing/2014/main" val="331964882"/>
                  </a:ext>
                </a:extLst>
              </a:tr>
              <a:tr h="370840">
                <a:tc>
                  <a:txBody>
                    <a:bodyPr/>
                    <a:lstStyle/>
                    <a:p>
                      <a:pPr marL="0" indent="7938">
                        <a:tabLst/>
                      </a:pPr>
                      <a:r>
                        <a:rPr lang="en-US" sz="1400" dirty="0">
                          <a:latin typeface="Arial" panose="020B0604020202020204" pitchFamily="34" charset="0"/>
                          <a:cs typeface="Arial" panose="020B0604020202020204" pitchFamily="34" charset="0"/>
                        </a:rPr>
                        <a:t>PD, n </a:t>
                      </a:r>
                      <a:r>
                        <a:rPr lang="en-US" sz="1400" dirty="0">
                          <a:solidFill>
                            <a:schemeClr val="tx1"/>
                          </a:solidFill>
                          <a:latin typeface="Arial" panose="020B0604020202020204" pitchFamily="34" charset="0"/>
                          <a:cs typeface="Arial" panose="020B0604020202020204" pitchFamily="34" charset="0"/>
                        </a:rPr>
                        <a:t>(%)</a:t>
                      </a:r>
                      <a:r>
                        <a:rPr lang="en-US" sz="1400" baseline="30000" dirty="0">
                          <a:solidFill>
                            <a:schemeClr val="tx1"/>
                          </a:solidFill>
                          <a:latin typeface="Arial" panose="020B0604020202020204" pitchFamily="34" charset="0"/>
                          <a:cs typeface="Arial" panose="020B0604020202020204" pitchFamily="34" charset="0"/>
                        </a:rPr>
                        <a:t>c</a:t>
                      </a:r>
                    </a:p>
                  </a:txBody>
                  <a:tcPr anchor="ctr"/>
                </a:tc>
                <a:tc>
                  <a:txBody>
                    <a:bodyPr/>
                    <a:lstStyle/>
                    <a:p>
                      <a:pPr algn="ctr"/>
                      <a:r>
                        <a:rPr lang="en-US" sz="1400" dirty="0">
                          <a:latin typeface="Arial" panose="020B0604020202020204" pitchFamily="34" charset="0"/>
                          <a:cs typeface="Arial" panose="020B0604020202020204" pitchFamily="34" charset="0"/>
                        </a:rPr>
                        <a:t>1 (1)</a:t>
                      </a:r>
                      <a:endParaRPr lang="en-US" sz="1400" baseline="30000" dirty="0">
                        <a:solidFill>
                          <a:srgbClr val="FF0000"/>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713595634"/>
                  </a:ext>
                </a:extLst>
              </a:tr>
            </a:tbl>
          </a:graphicData>
        </a:graphic>
      </p:graphicFrame>
      <p:sp>
        <p:nvSpPr>
          <p:cNvPr id="17" name="TextBox 16">
            <a:extLst>
              <a:ext uri="{FF2B5EF4-FFF2-40B4-BE49-F238E27FC236}">
                <a16:creationId xmlns:a16="http://schemas.microsoft.com/office/drawing/2014/main" id="{3909F118-F35B-0AC7-7536-4AD3EB4ED1C3}"/>
              </a:ext>
            </a:extLst>
          </p:cNvPr>
          <p:cNvSpPr txBox="1"/>
          <p:nvPr/>
        </p:nvSpPr>
        <p:spPr>
          <a:xfrm>
            <a:off x="4151784" y="5645456"/>
            <a:ext cx="3148298" cy="153888"/>
          </a:xfrm>
          <a:prstGeom prst="rect">
            <a:avLst/>
          </a:prstGeom>
          <a:noFill/>
        </p:spPr>
        <p:txBody>
          <a:bodyPr wrap="none" lIns="0" tIns="0" rIns="0" bIns="0" rtlCol="0">
            <a:spAutoFit/>
          </a:bodyPr>
          <a:lstStyle/>
          <a:p>
            <a:r>
              <a:rPr lang="en-GB" sz="1000" dirty="0">
                <a:latin typeface="Arial" panose="020B0604020202020204" pitchFamily="34" charset="0"/>
                <a:ea typeface="Calibri"/>
                <a:cs typeface="Arial" panose="020B0604020202020204" pitchFamily="34" charset="0"/>
              </a:rPr>
              <a:t>Median follow-up for DoR: 9.7 months (95% CI: 7.1-9.9)</a:t>
            </a:r>
          </a:p>
        </p:txBody>
      </p:sp>
      <p:sp>
        <p:nvSpPr>
          <p:cNvPr id="35" name="TextBox 34">
            <a:extLst>
              <a:ext uri="{FF2B5EF4-FFF2-40B4-BE49-F238E27FC236}">
                <a16:creationId xmlns:a16="http://schemas.microsoft.com/office/drawing/2014/main" id="{EE9AE464-E5E8-CBA7-C063-CF3CEFFCEAD2}"/>
              </a:ext>
            </a:extLst>
          </p:cNvPr>
          <p:cNvSpPr txBox="1"/>
          <p:nvPr/>
        </p:nvSpPr>
        <p:spPr>
          <a:xfrm>
            <a:off x="7374455" y="5216202"/>
            <a:ext cx="325730" cy="153888"/>
          </a:xfrm>
          <a:prstGeom prst="rect">
            <a:avLst/>
          </a:prstGeom>
          <a:noFill/>
        </p:spPr>
        <p:txBody>
          <a:bodyPr wrap="none" tIns="0" bIns="0" rtlCol="0">
            <a:spAutoFit/>
          </a:bodyPr>
          <a:lstStyle/>
          <a:p>
            <a:pPr algn="ctr"/>
            <a:r>
              <a:rPr lang="en-GB" sz="1000" dirty="0">
                <a:latin typeface="Arial" panose="020B0604020202020204" pitchFamily="34" charset="0"/>
                <a:ea typeface="Calibri"/>
                <a:cs typeface="Arial" panose="020B0604020202020204" pitchFamily="34" charset="0"/>
              </a:rPr>
              <a:t>12</a:t>
            </a:r>
          </a:p>
        </p:txBody>
      </p:sp>
      <p:sp>
        <p:nvSpPr>
          <p:cNvPr id="38" name="TextBox 37">
            <a:extLst>
              <a:ext uri="{FF2B5EF4-FFF2-40B4-BE49-F238E27FC236}">
                <a16:creationId xmlns:a16="http://schemas.microsoft.com/office/drawing/2014/main" id="{C71EDB46-9871-7EE4-89B7-B3A9D4F48401}"/>
              </a:ext>
            </a:extLst>
          </p:cNvPr>
          <p:cNvSpPr txBox="1"/>
          <p:nvPr/>
        </p:nvSpPr>
        <p:spPr>
          <a:xfrm>
            <a:off x="7066480" y="5216202"/>
            <a:ext cx="325730" cy="153888"/>
          </a:xfrm>
          <a:prstGeom prst="rect">
            <a:avLst/>
          </a:prstGeom>
          <a:noFill/>
        </p:spPr>
        <p:txBody>
          <a:bodyPr wrap="none" tIns="0" bIns="0" rtlCol="0">
            <a:spAutoFit/>
          </a:bodyPr>
          <a:lstStyle/>
          <a:p>
            <a:pPr algn="ctr"/>
            <a:r>
              <a:rPr lang="en-GB" sz="1000" dirty="0">
                <a:latin typeface="Arial" panose="020B0604020202020204" pitchFamily="34" charset="0"/>
                <a:ea typeface="Calibri"/>
                <a:cs typeface="Arial" panose="020B0604020202020204" pitchFamily="34" charset="0"/>
              </a:rPr>
              <a:t>11</a:t>
            </a:r>
          </a:p>
        </p:txBody>
      </p:sp>
      <p:sp>
        <p:nvSpPr>
          <p:cNvPr id="40" name="TextBox 39">
            <a:extLst>
              <a:ext uri="{FF2B5EF4-FFF2-40B4-BE49-F238E27FC236}">
                <a16:creationId xmlns:a16="http://schemas.microsoft.com/office/drawing/2014/main" id="{D3202C21-7565-4931-4CE0-700BC70384DF}"/>
              </a:ext>
            </a:extLst>
          </p:cNvPr>
          <p:cNvSpPr txBox="1"/>
          <p:nvPr/>
        </p:nvSpPr>
        <p:spPr>
          <a:xfrm>
            <a:off x="6764855" y="5216202"/>
            <a:ext cx="325730" cy="153888"/>
          </a:xfrm>
          <a:prstGeom prst="rect">
            <a:avLst/>
          </a:prstGeom>
          <a:noFill/>
        </p:spPr>
        <p:txBody>
          <a:bodyPr wrap="none" tIns="0" bIns="0" rtlCol="0">
            <a:spAutoFit/>
          </a:bodyPr>
          <a:lstStyle/>
          <a:p>
            <a:pPr algn="ctr"/>
            <a:r>
              <a:rPr lang="en-GB" sz="1000" dirty="0">
                <a:latin typeface="Arial" panose="020B0604020202020204" pitchFamily="34" charset="0"/>
                <a:ea typeface="Calibri"/>
                <a:cs typeface="Arial" panose="020B0604020202020204" pitchFamily="34" charset="0"/>
              </a:rPr>
              <a:t>10</a:t>
            </a:r>
          </a:p>
        </p:txBody>
      </p:sp>
      <p:sp>
        <p:nvSpPr>
          <p:cNvPr id="42" name="TextBox 41">
            <a:extLst>
              <a:ext uri="{FF2B5EF4-FFF2-40B4-BE49-F238E27FC236}">
                <a16:creationId xmlns:a16="http://schemas.microsoft.com/office/drawing/2014/main" id="{6CDCB8C8-13AC-DC12-6261-0BC054CF2B42}"/>
              </a:ext>
            </a:extLst>
          </p:cNvPr>
          <p:cNvSpPr txBox="1"/>
          <p:nvPr/>
        </p:nvSpPr>
        <p:spPr>
          <a:xfrm>
            <a:off x="6492146" y="5216202"/>
            <a:ext cx="255198" cy="153888"/>
          </a:xfrm>
          <a:prstGeom prst="rect">
            <a:avLst/>
          </a:prstGeom>
          <a:noFill/>
        </p:spPr>
        <p:txBody>
          <a:bodyPr wrap="none" tIns="0" bIns="0" rtlCol="0">
            <a:spAutoFit/>
          </a:bodyPr>
          <a:lstStyle/>
          <a:p>
            <a:pPr algn="ctr"/>
            <a:r>
              <a:rPr lang="en-GB" sz="1000" dirty="0">
                <a:latin typeface="Arial" panose="020B0604020202020204" pitchFamily="34" charset="0"/>
                <a:ea typeface="Calibri"/>
                <a:cs typeface="Arial" panose="020B0604020202020204" pitchFamily="34" charset="0"/>
              </a:rPr>
              <a:t>9</a:t>
            </a:r>
          </a:p>
        </p:txBody>
      </p:sp>
      <p:sp>
        <p:nvSpPr>
          <p:cNvPr id="44" name="TextBox 43">
            <a:extLst>
              <a:ext uri="{FF2B5EF4-FFF2-40B4-BE49-F238E27FC236}">
                <a16:creationId xmlns:a16="http://schemas.microsoft.com/office/drawing/2014/main" id="{E3D0CF0E-5CBE-2BF3-5F5A-FDC00F673EB6}"/>
              </a:ext>
            </a:extLst>
          </p:cNvPr>
          <p:cNvSpPr txBox="1"/>
          <p:nvPr/>
        </p:nvSpPr>
        <p:spPr>
          <a:xfrm>
            <a:off x="6190521" y="5216202"/>
            <a:ext cx="255198" cy="153888"/>
          </a:xfrm>
          <a:prstGeom prst="rect">
            <a:avLst/>
          </a:prstGeom>
          <a:noFill/>
        </p:spPr>
        <p:txBody>
          <a:bodyPr wrap="none" tIns="0" bIns="0" rtlCol="0">
            <a:spAutoFit/>
          </a:bodyPr>
          <a:lstStyle/>
          <a:p>
            <a:pPr algn="ctr"/>
            <a:r>
              <a:rPr lang="en-GB" sz="1000" dirty="0">
                <a:latin typeface="Arial" panose="020B0604020202020204" pitchFamily="34" charset="0"/>
                <a:ea typeface="Calibri"/>
                <a:cs typeface="Arial" panose="020B0604020202020204" pitchFamily="34" charset="0"/>
              </a:rPr>
              <a:t>8</a:t>
            </a:r>
          </a:p>
        </p:txBody>
      </p:sp>
      <p:sp>
        <p:nvSpPr>
          <p:cNvPr id="46" name="TextBox 45">
            <a:extLst>
              <a:ext uri="{FF2B5EF4-FFF2-40B4-BE49-F238E27FC236}">
                <a16:creationId xmlns:a16="http://schemas.microsoft.com/office/drawing/2014/main" id="{25553F30-8F8B-1B0F-36DE-8942B102E000}"/>
              </a:ext>
            </a:extLst>
          </p:cNvPr>
          <p:cNvSpPr txBox="1"/>
          <p:nvPr/>
        </p:nvSpPr>
        <p:spPr>
          <a:xfrm>
            <a:off x="5888896" y="5216202"/>
            <a:ext cx="255198" cy="153888"/>
          </a:xfrm>
          <a:prstGeom prst="rect">
            <a:avLst/>
          </a:prstGeom>
          <a:noFill/>
        </p:spPr>
        <p:txBody>
          <a:bodyPr wrap="none" tIns="0" bIns="0" rtlCol="0">
            <a:spAutoFit/>
          </a:bodyPr>
          <a:lstStyle/>
          <a:p>
            <a:pPr algn="ctr"/>
            <a:r>
              <a:rPr lang="en-GB" sz="1000" dirty="0">
                <a:latin typeface="Arial" panose="020B0604020202020204" pitchFamily="34" charset="0"/>
                <a:ea typeface="Calibri"/>
                <a:cs typeface="Arial" panose="020B0604020202020204" pitchFamily="34" charset="0"/>
              </a:rPr>
              <a:t>7</a:t>
            </a:r>
          </a:p>
        </p:txBody>
      </p:sp>
      <p:sp>
        <p:nvSpPr>
          <p:cNvPr id="48" name="TextBox 47">
            <a:extLst>
              <a:ext uri="{FF2B5EF4-FFF2-40B4-BE49-F238E27FC236}">
                <a16:creationId xmlns:a16="http://schemas.microsoft.com/office/drawing/2014/main" id="{FAB07403-F701-8EDC-B426-A66A867C5BE2}"/>
              </a:ext>
            </a:extLst>
          </p:cNvPr>
          <p:cNvSpPr txBox="1"/>
          <p:nvPr/>
        </p:nvSpPr>
        <p:spPr>
          <a:xfrm>
            <a:off x="5580921" y="5216202"/>
            <a:ext cx="255198" cy="153888"/>
          </a:xfrm>
          <a:prstGeom prst="rect">
            <a:avLst/>
          </a:prstGeom>
          <a:noFill/>
        </p:spPr>
        <p:txBody>
          <a:bodyPr wrap="none" tIns="0" bIns="0" rtlCol="0">
            <a:spAutoFit/>
          </a:bodyPr>
          <a:lstStyle/>
          <a:p>
            <a:pPr algn="ctr"/>
            <a:r>
              <a:rPr lang="en-GB" sz="1000" dirty="0">
                <a:latin typeface="Arial" panose="020B0604020202020204" pitchFamily="34" charset="0"/>
                <a:ea typeface="Calibri"/>
                <a:cs typeface="Arial" panose="020B0604020202020204" pitchFamily="34" charset="0"/>
              </a:rPr>
              <a:t>6</a:t>
            </a:r>
          </a:p>
        </p:txBody>
      </p:sp>
      <p:sp>
        <p:nvSpPr>
          <p:cNvPr id="50" name="TextBox 49">
            <a:extLst>
              <a:ext uri="{FF2B5EF4-FFF2-40B4-BE49-F238E27FC236}">
                <a16:creationId xmlns:a16="http://schemas.microsoft.com/office/drawing/2014/main" id="{5C67D4B2-950E-34D0-707A-D68AEBFC7112}"/>
              </a:ext>
            </a:extLst>
          </p:cNvPr>
          <p:cNvSpPr txBox="1"/>
          <p:nvPr/>
        </p:nvSpPr>
        <p:spPr>
          <a:xfrm>
            <a:off x="5276121" y="5216202"/>
            <a:ext cx="255198" cy="153888"/>
          </a:xfrm>
          <a:prstGeom prst="rect">
            <a:avLst/>
          </a:prstGeom>
          <a:noFill/>
        </p:spPr>
        <p:txBody>
          <a:bodyPr wrap="none" tIns="0" bIns="0" rtlCol="0">
            <a:spAutoFit/>
          </a:bodyPr>
          <a:lstStyle/>
          <a:p>
            <a:pPr algn="ctr"/>
            <a:r>
              <a:rPr lang="en-GB" sz="1000" dirty="0">
                <a:latin typeface="Arial" panose="020B0604020202020204" pitchFamily="34" charset="0"/>
                <a:ea typeface="Calibri"/>
                <a:cs typeface="Arial" panose="020B0604020202020204" pitchFamily="34" charset="0"/>
              </a:rPr>
              <a:t>5</a:t>
            </a:r>
          </a:p>
        </p:txBody>
      </p:sp>
      <p:sp>
        <p:nvSpPr>
          <p:cNvPr id="52" name="TextBox 51">
            <a:extLst>
              <a:ext uri="{FF2B5EF4-FFF2-40B4-BE49-F238E27FC236}">
                <a16:creationId xmlns:a16="http://schemas.microsoft.com/office/drawing/2014/main" id="{896EE926-2A30-306B-FA17-34C79C7F7DA3}"/>
              </a:ext>
            </a:extLst>
          </p:cNvPr>
          <p:cNvSpPr txBox="1"/>
          <p:nvPr/>
        </p:nvSpPr>
        <p:spPr>
          <a:xfrm>
            <a:off x="4971321" y="5216202"/>
            <a:ext cx="255198" cy="153888"/>
          </a:xfrm>
          <a:prstGeom prst="rect">
            <a:avLst/>
          </a:prstGeom>
          <a:noFill/>
        </p:spPr>
        <p:txBody>
          <a:bodyPr wrap="none" tIns="0" bIns="0" rtlCol="0">
            <a:spAutoFit/>
          </a:bodyPr>
          <a:lstStyle/>
          <a:p>
            <a:pPr algn="ctr"/>
            <a:r>
              <a:rPr lang="en-GB" sz="1000" dirty="0">
                <a:latin typeface="Arial" panose="020B0604020202020204" pitchFamily="34" charset="0"/>
                <a:ea typeface="Calibri"/>
                <a:cs typeface="Arial" panose="020B0604020202020204" pitchFamily="34" charset="0"/>
              </a:rPr>
              <a:t>4</a:t>
            </a:r>
          </a:p>
        </p:txBody>
      </p:sp>
      <p:sp>
        <p:nvSpPr>
          <p:cNvPr id="54" name="TextBox 53">
            <a:extLst>
              <a:ext uri="{FF2B5EF4-FFF2-40B4-BE49-F238E27FC236}">
                <a16:creationId xmlns:a16="http://schemas.microsoft.com/office/drawing/2014/main" id="{6D91FD78-9E2E-2C49-51EB-7A6535E08E01}"/>
              </a:ext>
            </a:extLst>
          </p:cNvPr>
          <p:cNvSpPr txBox="1"/>
          <p:nvPr/>
        </p:nvSpPr>
        <p:spPr>
          <a:xfrm>
            <a:off x="4666521" y="5216202"/>
            <a:ext cx="255198" cy="153888"/>
          </a:xfrm>
          <a:prstGeom prst="rect">
            <a:avLst/>
          </a:prstGeom>
          <a:noFill/>
        </p:spPr>
        <p:txBody>
          <a:bodyPr wrap="none" tIns="0" bIns="0" rtlCol="0">
            <a:spAutoFit/>
          </a:bodyPr>
          <a:lstStyle/>
          <a:p>
            <a:pPr algn="ctr"/>
            <a:r>
              <a:rPr lang="en-GB" sz="1000" dirty="0">
                <a:latin typeface="Arial" panose="020B0604020202020204" pitchFamily="34" charset="0"/>
                <a:ea typeface="Calibri"/>
                <a:cs typeface="Arial" panose="020B0604020202020204" pitchFamily="34" charset="0"/>
              </a:rPr>
              <a:t>3</a:t>
            </a:r>
          </a:p>
        </p:txBody>
      </p:sp>
      <p:sp>
        <p:nvSpPr>
          <p:cNvPr id="56" name="TextBox 55">
            <a:extLst>
              <a:ext uri="{FF2B5EF4-FFF2-40B4-BE49-F238E27FC236}">
                <a16:creationId xmlns:a16="http://schemas.microsoft.com/office/drawing/2014/main" id="{FF160A07-8191-A67D-60AA-AFE9466E62C4}"/>
              </a:ext>
            </a:extLst>
          </p:cNvPr>
          <p:cNvSpPr txBox="1"/>
          <p:nvPr/>
        </p:nvSpPr>
        <p:spPr>
          <a:xfrm>
            <a:off x="4364896" y="5216202"/>
            <a:ext cx="255198" cy="153888"/>
          </a:xfrm>
          <a:prstGeom prst="rect">
            <a:avLst/>
          </a:prstGeom>
          <a:noFill/>
        </p:spPr>
        <p:txBody>
          <a:bodyPr wrap="none" tIns="0" bIns="0" rtlCol="0">
            <a:spAutoFit/>
          </a:bodyPr>
          <a:lstStyle/>
          <a:p>
            <a:pPr algn="ctr"/>
            <a:r>
              <a:rPr lang="en-GB" sz="1000" dirty="0">
                <a:latin typeface="Arial" panose="020B0604020202020204" pitchFamily="34" charset="0"/>
                <a:ea typeface="Calibri"/>
                <a:cs typeface="Arial" panose="020B0604020202020204" pitchFamily="34" charset="0"/>
              </a:rPr>
              <a:t>2</a:t>
            </a:r>
          </a:p>
        </p:txBody>
      </p:sp>
      <p:sp>
        <p:nvSpPr>
          <p:cNvPr id="58" name="TextBox 57">
            <a:extLst>
              <a:ext uri="{FF2B5EF4-FFF2-40B4-BE49-F238E27FC236}">
                <a16:creationId xmlns:a16="http://schemas.microsoft.com/office/drawing/2014/main" id="{894CBA63-BF53-2A64-FD5F-5F0CAEABBD4B}"/>
              </a:ext>
            </a:extLst>
          </p:cNvPr>
          <p:cNvSpPr txBox="1"/>
          <p:nvPr/>
        </p:nvSpPr>
        <p:spPr>
          <a:xfrm>
            <a:off x="4066446" y="5216202"/>
            <a:ext cx="255198" cy="153888"/>
          </a:xfrm>
          <a:prstGeom prst="rect">
            <a:avLst/>
          </a:prstGeom>
          <a:noFill/>
        </p:spPr>
        <p:txBody>
          <a:bodyPr wrap="none" tIns="0" bIns="0" rtlCol="0">
            <a:spAutoFit/>
          </a:bodyPr>
          <a:lstStyle/>
          <a:p>
            <a:pPr algn="ctr"/>
            <a:r>
              <a:rPr lang="en-GB" sz="1000" dirty="0">
                <a:latin typeface="Arial" panose="020B0604020202020204" pitchFamily="34" charset="0"/>
                <a:ea typeface="Calibri"/>
                <a:cs typeface="Arial" panose="020B0604020202020204" pitchFamily="34" charset="0"/>
              </a:rPr>
              <a:t>1</a:t>
            </a:r>
          </a:p>
        </p:txBody>
      </p:sp>
      <p:sp>
        <p:nvSpPr>
          <p:cNvPr id="60" name="TextBox 59">
            <a:extLst>
              <a:ext uri="{FF2B5EF4-FFF2-40B4-BE49-F238E27FC236}">
                <a16:creationId xmlns:a16="http://schemas.microsoft.com/office/drawing/2014/main" id="{20B89BE0-EF3C-8129-F217-AA7448A20E34}"/>
              </a:ext>
            </a:extLst>
          </p:cNvPr>
          <p:cNvSpPr txBox="1"/>
          <p:nvPr/>
        </p:nvSpPr>
        <p:spPr>
          <a:xfrm>
            <a:off x="3761646" y="5216202"/>
            <a:ext cx="255198" cy="153888"/>
          </a:xfrm>
          <a:prstGeom prst="rect">
            <a:avLst/>
          </a:prstGeom>
          <a:noFill/>
        </p:spPr>
        <p:txBody>
          <a:bodyPr wrap="none" tIns="0" bIns="0" rtlCol="0">
            <a:spAutoFit/>
          </a:bodyPr>
          <a:lstStyle/>
          <a:p>
            <a:pPr algn="ctr"/>
            <a:r>
              <a:rPr lang="en-GB" sz="1000" dirty="0">
                <a:latin typeface="Arial" panose="020B0604020202020204" pitchFamily="34" charset="0"/>
                <a:ea typeface="Calibri"/>
                <a:cs typeface="Arial" panose="020B0604020202020204" pitchFamily="34" charset="0"/>
              </a:rPr>
              <a:t>0</a:t>
            </a:r>
          </a:p>
        </p:txBody>
      </p:sp>
      <p:sp>
        <p:nvSpPr>
          <p:cNvPr id="61" name="TextBox 60">
            <a:extLst>
              <a:ext uri="{FF2B5EF4-FFF2-40B4-BE49-F238E27FC236}">
                <a16:creationId xmlns:a16="http://schemas.microsoft.com/office/drawing/2014/main" id="{DAFD196C-5B1F-DA63-B3ED-7E8CA015E9B9}"/>
              </a:ext>
            </a:extLst>
          </p:cNvPr>
          <p:cNvSpPr txBox="1"/>
          <p:nvPr/>
        </p:nvSpPr>
        <p:spPr>
          <a:xfrm>
            <a:off x="7409850" y="5419937"/>
            <a:ext cx="255198" cy="153888"/>
          </a:xfrm>
          <a:prstGeom prst="rect">
            <a:avLst/>
          </a:prstGeom>
          <a:noFill/>
        </p:spPr>
        <p:txBody>
          <a:bodyPr wrap="none" tIns="0" bIns="0" rtlCol="0">
            <a:spAutoFit/>
          </a:bodyPr>
          <a:lstStyle/>
          <a:p>
            <a:pPr algn="ctr"/>
            <a:r>
              <a:rPr lang="en-GB" sz="1000" dirty="0">
                <a:latin typeface="Arial" panose="020B0604020202020204" pitchFamily="34" charset="0"/>
                <a:ea typeface="Calibri"/>
                <a:cs typeface="Arial" panose="020B0604020202020204" pitchFamily="34" charset="0"/>
              </a:rPr>
              <a:t>7</a:t>
            </a:r>
          </a:p>
        </p:txBody>
      </p:sp>
      <p:sp>
        <p:nvSpPr>
          <p:cNvPr id="62" name="TextBox 61">
            <a:extLst>
              <a:ext uri="{FF2B5EF4-FFF2-40B4-BE49-F238E27FC236}">
                <a16:creationId xmlns:a16="http://schemas.microsoft.com/office/drawing/2014/main" id="{6250A371-A37B-69BC-755D-B2F7767D7AFC}"/>
              </a:ext>
            </a:extLst>
          </p:cNvPr>
          <p:cNvSpPr txBox="1"/>
          <p:nvPr/>
        </p:nvSpPr>
        <p:spPr>
          <a:xfrm>
            <a:off x="7066609" y="5419937"/>
            <a:ext cx="325730" cy="153888"/>
          </a:xfrm>
          <a:prstGeom prst="rect">
            <a:avLst/>
          </a:prstGeom>
          <a:noFill/>
        </p:spPr>
        <p:txBody>
          <a:bodyPr wrap="none" tIns="0" bIns="0" rtlCol="0">
            <a:spAutoFit/>
          </a:bodyPr>
          <a:lstStyle/>
          <a:p>
            <a:pPr algn="ctr"/>
            <a:r>
              <a:rPr lang="en-GB" sz="1000" dirty="0">
                <a:latin typeface="Arial" panose="020B0604020202020204" pitchFamily="34" charset="0"/>
                <a:ea typeface="Calibri"/>
                <a:cs typeface="Arial" panose="020B0604020202020204" pitchFamily="34" charset="0"/>
              </a:rPr>
              <a:t>11</a:t>
            </a:r>
          </a:p>
        </p:txBody>
      </p:sp>
      <p:sp>
        <p:nvSpPr>
          <p:cNvPr id="63" name="TextBox 62">
            <a:extLst>
              <a:ext uri="{FF2B5EF4-FFF2-40B4-BE49-F238E27FC236}">
                <a16:creationId xmlns:a16="http://schemas.microsoft.com/office/drawing/2014/main" id="{85CE6372-8F9F-D765-41AD-DDC9498E2E8C}"/>
              </a:ext>
            </a:extLst>
          </p:cNvPr>
          <p:cNvSpPr txBox="1"/>
          <p:nvPr/>
        </p:nvSpPr>
        <p:spPr>
          <a:xfrm>
            <a:off x="6764984" y="5419937"/>
            <a:ext cx="325731" cy="153888"/>
          </a:xfrm>
          <a:prstGeom prst="rect">
            <a:avLst/>
          </a:prstGeom>
          <a:noFill/>
        </p:spPr>
        <p:txBody>
          <a:bodyPr wrap="none" tIns="0" bIns="0" rtlCol="0">
            <a:spAutoFit/>
          </a:bodyPr>
          <a:lstStyle/>
          <a:p>
            <a:pPr algn="ctr"/>
            <a:r>
              <a:rPr lang="en-GB" sz="1000" dirty="0">
                <a:latin typeface="Arial" panose="020B0604020202020204" pitchFamily="34" charset="0"/>
                <a:ea typeface="Calibri"/>
                <a:cs typeface="Arial" panose="020B0604020202020204" pitchFamily="34" charset="0"/>
              </a:rPr>
              <a:t>12</a:t>
            </a:r>
          </a:p>
        </p:txBody>
      </p:sp>
      <p:sp>
        <p:nvSpPr>
          <p:cNvPr id="64" name="TextBox 63">
            <a:extLst>
              <a:ext uri="{FF2B5EF4-FFF2-40B4-BE49-F238E27FC236}">
                <a16:creationId xmlns:a16="http://schemas.microsoft.com/office/drawing/2014/main" id="{5E80F5DD-9CB7-E524-0AC0-03FF20182393}"/>
              </a:ext>
            </a:extLst>
          </p:cNvPr>
          <p:cNvSpPr txBox="1"/>
          <p:nvPr/>
        </p:nvSpPr>
        <p:spPr>
          <a:xfrm>
            <a:off x="6457009" y="5419937"/>
            <a:ext cx="325731" cy="153888"/>
          </a:xfrm>
          <a:prstGeom prst="rect">
            <a:avLst/>
          </a:prstGeom>
          <a:noFill/>
        </p:spPr>
        <p:txBody>
          <a:bodyPr wrap="none" tIns="0" bIns="0" rtlCol="0">
            <a:spAutoFit/>
          </a:bodyPr>
          <a:lstStyle/>
          <a:p>
            <a:pPr algn="ctr"/>
            <a:r>
              <a:rPr lang="en-GB" sz="1000" dirty="0">
                <a:latin typeface="Arial" panose="020B0604020202020204" pitchFamily="34" charset="0"/>
                <a:ea typeface="Calibri"/>
                <a:cs typeface="Arial" panose="020B0604020202020204" pitchFamily="34" charset="0"/>
              </a:rPr>
              <a:t>20</a:t>
            </a:r>
          </a:p>
        </p:txBody>
      </p:sp>
      <p:sp>
        <p:nvSpPr>
          <p:cNvPr id="65" name="TextBox 64">
            <a:extLst>
              <a:ext uri="{FF2B5EF4-FFF2-40B4-BE49-F238E27FC236}">
                <a16:creationId xmlns:a16="http://schemas.microsoft.com/office/drawing/2014/main" id="{4C32E88F-8683-7090-11EC-EF11D33F7936}"/>
              </a:ext>
            </a:extLst>
          </p:cNvPr>
          <p:cNvSpPr txBox="1"/>
          <p:nvPr/>
        </p:nvSpPr>
        <p:spPr>
          <a:xfrm>
            <a:off x="6155384" y="5419937"/>
            <a:ext cx="325731" cy="153888"/>
          </a:xfrm>
          <a:prstGeom prst="rect">
            <a:avLst/>
          </a:prstGeom>
          <a:noFill/>
        </p:spPr>
        <p:txBody>
          <a:bodyPr wrap="none" tIns="0" bIns="0" rtlCol="0">
            <a:spAutoFit/>
          </a:bodyPr>
          <a:lstStyle/>
          <a:p>
            <a:pPr algn="ctr"/>
            <a:r>
              <a:rPr lang="en-GB" sz="1000" dirty="0">
                <a:latin typeface="Arial" panose="020B0604020202020204" pitchFamily="34" charset="0"/>
                <a:ea typeface="Calibri"/>
                <a:cs typeface="Arial" panose="020B0604020202020204" pitchFamily="34" charset="0"/>
              </a:rPr>
              <a:t>26</a:t>
            </a:r>
          </a:p>
        </p:txBody>
      </p:sp>
      <p:sp>
        <p:nvSpPr>
          <p:cNvPr id="66" name="TextBox 65">
            <a:extLst>
              <a:ext uri="{FF2B5EF4-FFF2-40B4-BE49-F238E27FC236}">
                <a16:creationId xmlns:a16="http://schemas.microsoft.com/office/drawing/2014/main" id="{735C4D44-BA0B-41CC-3B0B-4C731DA83D09}"/>
              </a:ext>
            </a:extLst>
          </p:cNvPr>
          <p:cNvSpPr txBox="1"/>
          <p:nvPr/>
        </p:nvSpPr>
        <p:spPr>
          <a:xfrm>
            <a:off x="5853759" y="5419937"/>
            <a:ext cx="325731" cy="153888"/>
          </a:xfrm>
          <a:prstGeom prst="rect">
            <a:avLst/>
          </a:prstGeom>
          <a:noFill/>
        </p:spPr>
        <p:txBody>
          <a:bodyPr wrap="none" tIns="0" bIns="0" rtlCol="0">
            <a:spAutoFit/>
          </a:bodyPr>
          <a:lstStyle/>
          <a:p>
            <a:pPr algn="ctr"/>
            <a:r>
              <a:rPr lang="en-GB" sz="1000" dirty="0">
                <a:latin typeface="Arial" panose="020B0604020202020204" pitchFamily="34" charset="0"/>
                <a:ea typeface="Calibri"/>
                <a:cs typeface="Arial" panose="020B0604020202020204" pitchFamily="34" charset="0"/>
              </a:rPr>
              <a:t>29</a:t>
            </a:r>
          </a:p>
        </p:txBody>
      </p:sp>
      <p:sp>
        <p:nvSpPr>
          <p:cNvPr id="67" name="TextBox 66">
            <a:extLst>
              <a:ext uri="{FF2B5EF4-FFF2-40B4-BE49-F238E27FC236}">
                <a16:creationId xmlns:a16="http://schemas.microsoft.com/office/drawing/2014/main" id="{097A6B8D-0710-32CA-1947-9C8BD74E86F6}"/>
              </a:ext>
            </a:extLst>
          </p:cNvPr>
          <p:cNvSpPr txBox="1"/>
          <p:nvPr/>
        </p:nvSpPr>
        <p:spPr>
          <a:xfrm>
            <a:off x="5545784" y="5419937"/>
            <a:ext cx="325731" cy="153888"/>
          </a:xfrm>
          <a:prstGeom prst="rect">
            <a:avLst/>
          </a:prstGeom>
          <a:noFill/>
        </p:spPr>
        <p:txBody>
          <a:bodyPr wrap="none" tIns="0" bIns="0" rtlCol="0">
            <a:spAutoFit/>
          </a:bodyPr>
          <a:lstStyle/>
          <a:p>
            <a:pPr algn="ctr"/>
            <a:r>
              <a:rPr lang="en-GB" sz="1000" dirty="0">
                <a:latin typeface="Arial" panose="020B0604020202020204" pitchFamily="34" charset="0"/>
                <a:ea typeface="Calibri"/>
                <a:cs typeface="Arial" panose="020B0604020202020204" pitchFamily="34" charset="0"/>
              </a:rPr>
              <a:t>34</a:t>
            </a:r>
          </a:p>
        </p:txBody>
      </p:sp>
      <p:sp>
        <p:nvSpPr>
          <p:cNvPr id="68" name="TextBox 67">
            <a:extLst>
              <a:ext uri="{FF2B5EF4-FFF2-40B4-BE49-F238E27FC236}">
                <a16:creationId xmlns:a16="http://schemas.microsoft.com/office/drawing/2014/main" id="{B1186B63-C31F-2BA1-00E8-BA2A9BDABCE5}"/>
              </a:ext>
            </a:extLst>
          </p:cNvPr>
          <p:cNvSpPr txBox="1"/>
          <p:nvPr/>
        </p:nvSpPr>
        <p:spPr>
          <a:xfrm>
            <a:off x="5240984" y="5419937"/>
            <a:ext cx="325731" cy="153888"/>
          </a:xfrm>
          <a:prstGeom prst="rect">
            <a:avLst/>
          </a:prstGeom>
          <a:noFill/>
        </p:spPr>
        <p:txBody>
          <a:bodyPr wrap="none" tIns="0" bIns="0" rtlCol="0">
            <a:spAutoFit/>
          </a:bodyPr>
          <a:lstStyle/>
          <a:p>
            <a:pPr algn="ctr"/>
            <a:r>
              <a:rPr lang="en-GB" sz="1000" dirty="0">
                <a:latin typeface="Arial" panose="020B0604020202020204" pitchFamily="34" charset="0"/>
                <a:ea typeface="Calibri"/>
                <a:cs typeface="Arial" panose="020B0604020202020204" pitchFamily="34" charset="0"/>
              </a:rPr>
              <a:t>40</a:t>
            </a:r>
          </a:p>
        </p:txBody>
      </p:sp>
      <p:sp>
        <p:nvSpPr>
          <p:cNvPr id="69" name="TextBox 68">
            <a:extLst>
              <a:ext uri="{FF2B5EF4-FFF2-40B4-BE49-F238E27FC236}">
                <a16:creationId xmlns:a16="http://schemas.microsoft.com/office/drawing/2014/main" id="{D8658112-9B6E-C9C5-08B6-24639A9FC30E}"/>
              </a:ext>
            </a:extLst>
          </p:cNvPr>
          <p:cNvSpPr txBox="1"/>
          <p:nvPr/>
        </p:nvSpPr>
        <p:spPr>
          <a:xfrm>
            <a:off x="4936184" y="5419937"/>
            <a:ext cx="325731" cy="153888"/>
          </a:xfrm>
          <a:prstGeom prst="rect">
            <a:avLst/>
          </a:prstGeom>
          <a:noFill/>
        </p:spPr>
        <p:txBody>
          <a:bodyPr wrap="none" tIns="0" bIns="0" rtlCol="0">
            <a:spAutoFit/>
          </a:bodyPr>
          <a:lstStyle/>
          <a:p>
            <a:pPr algn="ctr"/>
            <a:r>
              <a:rPr lang="en-GB" sz="1000" dirty="0">
                <a:latin typeface="Arial" panose="020B0604020202020204" pitchFamily="34" charset="0"/>
                <a:ea typeface="Calibri"/>
                <a:cs typeface="Arial" panose="020B0604020202020204" pitchFamily="34" charset="0"/>
              </a:rPr>
              <a:t>46</a:t>
            </a:r>
          </a:p>
        </p:txBody>
      </p:sp>
      <p:sp>
        <p:nvSpPr>
          <p:cNvPr id="70" name="TextBox 69">
            <a:extLst>
              <a:ext uri="{FF2B5EF4-FFF2-40B4-BE49-F238E27FC236}">
                <a16:creationId xmlns:a16="http://schemas.microsoft.com/office/drawing/2014/main" id="{2A1829DE-F303-EB3A-632F-AA535F8F3BFD}"/>
              </a:ext>
            </a:extLst>
          </p:cNvPr>
          <p:cNvSpPr txBox="1"/>
          <p:nvPr/>
        </p:nvSpPr>
        <p:spPr>
          <a:xfrm>
            <a:off x="4631384" y="5419937"/>
            <a:ext cx="325731" cy="153888"/>
          </a:xfrm>
          <a:prstGeom prst="rect">
            <a:avLst/>
          </a:prstGeom>
          <a:noFill/>
        </p:spPr>
        <p:txBody>
          <a:bodyPr wrap="none" tIns="0" bIns="0" rtlCol="0">
            <a:spAutoFit/>
          </a:bodyPr>
          <a:lstStyle/>
          <a:p>
            <a:pPr algn="ctr"/>
            <a:r>
              <a:rPr lang="en-GB" sz="1000" dirty="0">
                <a:latin typeface="Arial" panose="020B0604020202020204" pitchFamily="34" charset="0"/>
                <a:ea typeface="Calibri"/>
                <a:cs typeface="Arial" panose="020B0604020202020204" pitchFamily="34" charset="0"/>
              </a:rPr>
              <a:t>47</a:t>
            </a:r>
          </a:p>
        </p:txBody>
      </p:sp>
      <p:sp>
        <p:nvSpPr>
          <p:cNvPr id="71" name="TextBox 70">
            <a:extLst>
              <a:ext uri="{FF2B5EF4-FFF2-40B4-BE49-F238E27FC236}">
                <a16:creationId xmlns:a16="http://schemas.microsoft.com/office/drawing/2014/main" id="{57B4D30B-74E6-4086-9DF0-BADC5A379703}"/>
              </a:ext>
            </a:extLst>
          </p:cNvPr>
          <p:cNvSpPr txBox="1"/>
          <p:nvPr/>
        </p:nvSpPr>
        <p:spPr>
          <a:xfrm>
            <a:off x="4329759" y="5419937"/>
            <a:ext cx="325731" cy="153888"/>
          </a:xfrm>
          <a:prstGeom prst="rect">
            <a:avLst/>
          </a:prstGeom>
          <a:noFill/>
        </p:spPr>
        <p:txBody>
          <a:bodyPr wrap="none" tIns="0" bIns="0" rtlCol="0">
            <a:spAutoFit/>
          </a:bodyPr>
          <a:lstStyle/>
          <a:p>
            <a:pPr algn="ctr"/>
            <a:r>
              <a:rPr lang="en-GB" sz="1000" dirty="0">
                <a:latin typeface="Arial" panose="020B0604020202020204" pitchFamily="34" charset="0"/>
                <a:ea typeface="Calibri"/>
                <a:cs typeface="Arial" panose="020B0604020202020204" pitchFamily="34" charset="0"/>
              </a:rPr>
              <a:t>54</a:t>
            </a:r>
          </a:p>
        </p:txBody>
      </p:sp>
      <p:sp>
        <p:nvSpPr>
          <p:cNvPr id="72" name="TextBox 71">
            <a:extLst>
              <a:ext uri="{FF2B5EF4-FFF2-40B4-BE49-F238E27FC236}">
                <a16:creationId xmlns:a16="http://schemas.microsoft.com/office/drawing/2014/main" id="{E31D6E24-EA33-2640-5EC5-1C2B42F12DD3}"/>
              </a:ext>
            </a:extLst>
          </p:cNvPr>
          <p:cNvSpPr txBox="1"/>
          <p:nvPr/>
        </p:nvSpPr>
        <p:spPr>
          <a:xfrm>
            <a:off x="4031309" y="5419937"/>
            <a:ext cx="325731" cy="153888"/>
          </a:xfrm>
          <a:prstGeom prst="rect">
            <a:avLst/>
          </a:prstGeom>
          <a:noFill/>
        </p:spPr>
        <p:txBody>
          <a:bodyPr wrap="none" tIns="0" bIns="0" rtlCol="0">
            <a:spAutoFit/>
          </a:bodyPr>
          <a:lstStyle/>
          <a:p>
            <a:pPr algn="ctr"/>
            <a:r>
              <a:rPr lang="en-GB" sz="1000" dirty="0">
                <a:latin typeface="Arial" panose="020B0604020202020204" pitchFamily="34" charset="0"/>
                <a:ea typeface="Calibri"/>
                <a:cs typeface="Arial" panose="020B0604020202020204" pitchFamily="34" charset="0"/>
              </a:rPr>
              <a:t>56</a:t>
            </a:r>
          </a:p>
        </p:txBody>
      </p:sp>
      <p:sp>
        <p:nvSpPr>
          <p:cNvPr id="73" name="TextBox 72">
            <a:extLst>
              <a:ext uri="{FF2B5EF4-FFF2-40B4-BE49-F238E27FC236}">
                <a16:creationId xmlns:a16="http://schemas.microsoft.com/office/drawing/2014/main" id="{B5F6D44C-F7DA-0B49-82D3-0A82C3E613CA}"/>
              </a:ext>
            </a:extLst>
          </p:cNvPr>
          <p:cNvSpPr txBox="1"/>
          <p:nvPr/>
        </p:nvSpPr>
        <p:spPr>
          <a:xfrm>
            <a:off x="3726509" y="5419937"/>
            <a:ext cx="325731" cy="153888"/>
          </a:xfrm>
          <a:prstGeom prst="rect">
            <a:avLst/>
          </a:prstGeom>
          <a:noFill/>
        </p:spPr>
        <p:txBody>
          <a:bodyPr wrap="none" tIns="0" bIns="0" rtlCol="0">
            <a:spAutoFit/>
          </a:bodyPr>
          <a:lstStyle/>
          <a:p>
            <a:pPr algn="ctr"/>
            <a:r>
              <a:rPr lang="en-GB" sz="1000" dirty="0">
                <a:latin typeface="Arial" panose="020B0604020202020204" pitchFamily="34" charset="0"/>
                <a:ea typeface="Calibri"/>
                <a:cs typeface="Arial" panose="020B0604020202020204" pitchFamily="34" charset="0"/>
              </a:rPr>
              <a:t>57</a:t>
            </a:r>
          </a:p>
        </p:txBody>
      </p:sp>
      <p:sp>
        <p:nvSpPr>
          <p:cNvPr id="74" name="TextBox 73">
            <a:extLst>
              <a:ext uri="{FF2B5EF4-FFF2-40B4-BE49-F238E27FC236}">
                <a16:creationId xmlns:a16="http://schemas.microsoft.com/office/drawing/2014/main" id="{AB408927-BBD3-B9CE-4A0F-415E72819BF6}"/>
              </a:ext>
            </a:extLst>
          </p:cNvPr>
          <p:cNvSpPr txBox="1"/>
          <p:nvPr/>
        </p:nvSpPr>
        <p:spPr>
          <a:xfrm>
            <a:off x="3457100" y="5419937"/>
            <a:ext cx="277640" cy="153888"/>
          </a:xfrm>
          <a:prstGeom prst="rect">
            <a:avLst/>
          </a:prstGeom>
          <a:noFill/>
        </p:spPr>
        <p:txBody>
          <a:bodyPr wrap="none" tIns="0" bIns="0" rtlCol="0">
            <a:spAutoFit/>
          </a:bodyPr>
          <a:lstStyle/>
          <a:p>
            <a:pPr algn="r"/>
            <a:r>
              <a:rPr lang="en-GB" sz="1000" dirty="0">
                <a:latin typeface="Arial" panose="020B0604020202020204" pitchFamily="34" charset="0"/>
                <a:ea typeface="Calibri"/>
                <a:cs typeface="Arial" panose="020B0604020202020204" pitchFamily="34" charset="0"/>
              </a:rPr>
              <a:t>N</a:t>
            </a:r>
          </a:p>
        </p:txBody>
      </p:sp>
      <p:sp>
        <p:nvSpPr>
          <p:cNvPr id="77" name="TextBox 76">
            <a:extLst>
              <a:ext uri="{FF2B5EF4-FFF2-40B4-BE49-F238E27FC236}">
                <a16:creationId xmlns:a16="http://schemas.microsoft.com/office/drawing/2014/main" id="{61B02746-A83A-F187-87F8-1B388F774AEA}"/>
              </a:ext>
            </a:extLst>
          </p:cNvPr>
          <p:cNvSpPr txBox="1"/>
          <p:nvPr/>
        </p:nvSpPr>
        <p:spPr>
          <a:xfrm>
            <a:off x="3634235" y="4546932"/>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Calibri"/>
                <a:cs typeface="Arial" panose="020B0604020202020204" pitchFamily="34" charset="0"/>
              </a:rPr>
              <a:t>20</a:t>
            </a:r>
          </a:p>
        </p:txBody>
      </p:sp>
      <p:sp>
        <p:nvSpPr>
          <p:cNvPr id="79" name="TextBox 78">
            <a:extLst>
              <a:ext uri="{FF2B5EF4-FFF2-40B4-BE49-F238E27FC236}">
                <a16:creationId xmlns:a16="http://schemas.microsoft.com/office/drawing/2014/main" id="{13631CE4-FD49-928D-0AD3-60B242809BDC}"/>
              </a:ext>
            </a:extLst>
          </p:cNvPr>
          <p:cNvSpPr txBox="1"/>
          <p:nvPr/>
        </p:nvSpPr>
        <p:spPr>
          <a:xfrm>
            <a:off x="3634235" y="4289757"/>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Calibri"/>
                <a:cs typeface="Arial" panose="020B0604020202020204" pitchFamily="34" charset="0"/>
              </a:rPr>
              <a:t>30</a:t>
            </a:r>
          </a:p>
        </p:txBody>
      </p:sp>
      <p:sp>
        <p:nvSpPr>
          <p:cNvPr id="81" name="TextBox 80">
            <a:extLst>
              <a:ext uri="{FF2B5EF4-FFF2-40B4-BE49-F238E27FC236}">
                <a16:creationId xmlns:a16="http://schemas.microsoft.com/office/drawing/2014/main" id="{E6AA4755-29DE-24C9-B186-587088F8081E}"/>
              </a:ext>
            </a:extLst>
          </p:cNvPr>
          <p:cNvSpPr txBox="1"/>
          <p:nvPr/>
        </p:nvSpPr>
        <p:spPr>
          <a:xfrm>
            <a:off x="3634235" y="4035757"/>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Calibri"/>
                <a:cs typeface="Arial" panose="020B0604020202020204" pitchFamily="34" charset="0"/>
              </a:rPr>
              <a:t>40</a:t>
            </a:r>
          </a:p>
        </p:txBody>
      </p:sp>
      <p:sp>
        <p:nvSpPr>
          <p:cNvPr id="83" name="TextBox 82">
            <a:extLst>
              <a:ext uri="{FF2B5EF4-FFF2-40B4-BE49-F238E27FC236}">
                <a16:creationId xmlns:a16="http://schemas.microsoft.com/office/drawing/2014/main" id="{2DA69776-3FD1-A8E3-EF92-FDBCEC29D6A5}"/>
              </a:ext>
            </a:extLst>
          </p:cNvPr>
          <p:cNvSpPr txBox="1"/>
          <p:nvPr/>
        </p:nvSpPr>
        <p:spPr>
          <a:xfrm>
            <a:off x="3634235" y="3778582"/>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Calibri"/>
                <a:cs typeface="Arial" panose="020B0604020202020204" pitchFamily="34" charset="0"/>
              </a:rPr>
              <a:t>50</a:t>
            </a:r>
          </a:p>
        </p:txBody>
      </p:sp>
      <p:sp>
        <p:nvSpPr>
          <p:cNvPr id="85" name="TextBox 84">
            <a:extLst>
              <a:ext uri="{FF2B5EF4-FFF2-40B4-BE49-F238E27FC236}">
                <a16:creationId xmlns:a16="http://schemas.microsoft.com/office/drawing/2014/main" id="{54A8D0E2-147E-D26F-76D5-406C1F840AFF}"/>
              </a:ext>
            </a:extLst>
          </p:cNvPr>
          <p:cNvSpPr txBox="1"/>
          <p:nvPr/>
        </p:nvSpPr>
        <p:spPr>
          <a:xfrm>
            <a:off x="3634235" y="3518232"/>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Calibri"/>
                <a:cs typeface="Arial" panose="020B0604020202020204" pitchFamily="34" charset="0"/>
              </a:rPr>
              <a:t>60</a:t>
            </a:r>
          </a:p>
        </p:txBody>
      </p:sp>
      <p:sp>
        <p:nvSpPr>
          <p:cNvPr id="87" name="TextBox 86">
            <a:extLst>
              <a:ext uri="{FF2B5EF4-FFF2-40B4-BE49-F238E27FC236}">
                <a16:creationId xmlns:a16="http://schemas.microsoft.com/office/drawing/2014/main" id="{9520C3E3-157C-8477-2A53-354B7BD98663}"/>
              </a:ext>
            </a:extLst>
          </p:cNvPr>
          <p:cNvSpPr txBox="1"/>
          <p:nvPr/>
        </p:nvSpPr>
        <p:spPr>
          <a:xfrm>
            <a:off x="3634235" y="3264232"/>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Calibri"/>
                <a:cs typeface="Arial" panose="020B0604020202020204" pitchFamily="34" charset="0"/>
              </a:rPr>
              <a:t>70</a:t>
            </a:r>
          </a:p>
        </p:txBody>
      </p:sp>
      <p:sp>
        <p:nvSpPr>
          <p:cNvPr id="89" name="TextBox 88">
            <a:extLst>
              <a:ext uri="{FF2B5EF4-FFF2-40B4-BE49-F238E27FC236}">
                <a16:creationId xmlns:a16="http://schemas.microsoft.com/office/drawing/2014/main" id="{50DDD2ED-C6C9-C18E-3B64-4BF5851A7E4B}"/>
              </a:ext>
            </a:extLst>
          </p:cNvPr>
          <p:cNvSpPr txBox="1"/>
          <p:nvPr/>
        </p:nvSpPr>
        <p:spPr>
          <a:xfrm>
            <a:off x="3634235" y="3007057"/>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Calibri"/>
                <a:cs typeface="Arial" panose="020B0604020202020204" pitchFamily="34" charset="0"/>
              </a:rPr>
              <a:t>80</a:t>
            </a:r>
          </a:p>
        </p:txBody>
      </p:sp>
      <p:sp>
        <p:nvSpPr>
          <p:cNvPr id="91" name="TextBox 90">
            <a:extLst>
              <a:ext uri="{FF2B5EF4-FFF2-40B4-BE49-F238E27FC236}">
                <a16:creationId xmlns:a16="http://schemas.microsoft.com/office/drawing/2014/main" id="{3FD8E299-4B09-E633-50E6-CE62A8154E1D}"/>
              </a:ext>
            </a:extLst>
          </p:cNvPr>
          <p:cNvSpPr txBox="1"/>
          <p:nvPr/>
        </p:nvSpPr>
        <p:spPr>
          <a:xfrm>
            <a:off x="3634235" y="2746707"/>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Calibri"/>
                <a:cs typeface="Arial" panose="020B0604020202020204" pitchFamily="34" charset="0"/>
              </a:rPr>
              <a:t>90</a:t>
            </a:r>
          </a:p>
        </p:txBody>
      </p:sp>
      <p:sp>
        <p:nvSpPr>
          <p:cNvPr id="93" name="TextBox 92">
            <a:extLst>
              <a:ext uri="{FF2B5EF4-FFF2-40B4-BE49-F238E27FC236}">
                <a16:creationId xmlns:a16="http://schemas.microsoft.com/office/drawing/2014/main" id="{7E45B0D1-DC92-8883-D95B-8A17DACDD1C2}"/>
              </a:ext>
            </a:extLst>
          </p:cNvPr>
          <p:cNvSpPr txBox="1"/>
          <p:nvPr/>
        </p:nvSpPr>
        <p:spPr>
          <a:xfrm>
            <a:off x="3563703" y="2486357"/>
            <a:ext cx="211596"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Calibri"/>
                <a:cs typeface="Arial" panose="020B0604020202020204" pitchFamily="34" charset="0"/>
              </a:rPr>
              <a:t>100</a:t>
            </a:r>
          </a:p>
        </p:txBody>
      </p:sp>
      <p:sp>
        <p:nvSpPr>
          <p:cNvPr id="95" name="TextBox 94">
            <a:extLst>
              <a:ext uri="{FF2B5EF4-FFF2-40B4-BE49-F238E27FC236}">
                <a16:creationId xmlns:a16="http://schemas.microsoft.com/office/drawing/2014/main" id="{F7AE091A-50AC-824D-8591-34D1FE893D0E}"/>
              </a:ext>
            </a:extLst>
          </p:cNvPr>
          <p:cNvSpPr txBox="1"/>
          <p:nvPr/>
        </p:nvSpPr>
        <p:spPr>
          <a:xfrm>
            <a:off x="3634235" y="4804107"/>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Calibri"/>
                <a:cs typeface="Arial" panose="020B0604020202020204" pitchFamily="34" charset="0"/>
              </a:rPr>
              <a:t>10</a:t>
            </a:r>
          </a:p>
        </p:txBody>
      </p:sp>
      <p:sp>
        <p:nvSpPr>
          <p:cNvPr id="97" name="TextBox 96">
            <a:extLst>
              <a:ext uri="{FF2B5EF4-FFF2-40B4-BE49-F238E27FC236}">
                <a16:creationId xmlns:a16="http://schemas.microsoft.com/office/drawing/2014/main" id="{ADAFFA1D-1D27-C1C0-9370-FFB43C4F8850}"/>
              </a:ext>
            </a:extLst>
          </p:cNvPr>
          <p:cNvSpPr txBox="1"/>
          <p:nvPr/>
        </p:nvSpPr>
        <p:spPr>
          <a:xfrm>
            <a:off x="3704767" y="5064457"/>
            <a:ext cx="70532"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Calibri"/>
                <a:cs typeface="Arial" panose="020B0604020202020204" pitchFamily="34" charset="0"/>
              </a:rPr>
              <a:t>0</a:t>
            </a:r>
          </a:p>
        </p:txBody>
      </p:sp>
      <p:sp>
        <p:nvSpPr>
          <p:cNvPr id="99" name="Rounded Rectangle 98">
            <a:extLst>
              <a:ext uri="{FF2B5EF4-FFF2-40B4-BE49-F238E27FC236}">
                <a16:creationId xmlns:a16="http://schemas.microsoft.com/office/drawing/2014/main" id="{5004F360-3121-8D21-A41D-300E4118D3A0}"/>
              </a:ext>
            </a:extLst>
          </p:cNvPr>
          <p:cNvSpPr/>
          <p:nvPr/>
        </p:nvSpPr>
        <p:spPr>
          <a:xfrm>
            <a:off x="5689599" y="2383283"/>
            <a:ext cx="1233364" cy="360035"/>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000" b="1" dirty="0">
                <a:latin typeface="Arial" panose="020B0604020202020204" pitchFamily="34" charset="0"/>
                <a:cs typeface="Arial" panose="020B0604020202020204" pitchFamily="34" charset="0"/>
              </a:rPr>
              <a:t>6-month DoR</a:t>
            </a:r>
            <a:r>
              <a:rPr lang="en-US" sz="1000" b="1" baseline="30000" dirty="0">
                <a:latin typeface="Arial" panose="020B0604020202020204" pitchFamily="34" charset="0"/>
                <a:cs typeface="Arial" panose="020B0604020202020204" pitchFamily="34" charset="0"/>
              </a:rPr>
              <a:t>d</a:t>
            </a:r>
            <a:r>
              <a:rPr lang="en-US" sz="1000" b="1" dirty="0">
                <a:latin typeface="Arial" panose="020B0604020202020204" pitchFamily="34" charset="0"/>
                <a:cs typeface="Arial" panose="020B0604020202020204" pitchFamily="34" charset="0"/>
              </a:rPr>
              <a:t>: 80%</a:t>
            </a:r>
            <a:br>
              <a:rPr lang="en-US" sz="1000" b="1" dirty="0">
                <a:latin typeface="Arial" panose="020B0604020202020204" pitchFamily="34" charset="0"/>
                <a:cs typeface="Arial" panose="020B0604020202020204" pitchFamily="34" charset="0"/>
              </a:rPr>
            </a:br>
            <a:r>
              <a:rPr lang="en-US" sz="1000" b="1" dirty="0">
                <a:latin typeface="Arial" panose="020B0604020202020204" pitchFamily="34" charset="0"/>
                <a:cs typeface="Arial" panose="020B0604020202020204" pitchFamily="34" charset="0"/>
              </a:rPr>
              <a:t>(95% CI: 65-89)</a:t>
            </a:r>
          </a:p>
        </p:txBody>
      </p:sp>
      <p:sp>
        <p:nvSpPr>
          <p:cNvPr id="102" name="TextBox 101">
            <a:extLst>
              <a:ext uri="{FF2B5EF4-FFF2-40B4-BE49-F238E27FC236}">
                <a16:creationId xmlns:a16="http://schemas.microsoft.com/office/drawing/2014/main" id="{E7F2AE46-80E6-4B7C-0231-5D06A245026B}"/>
              </a:ext>
            </a:extLst>
          </p:cNvPr>
          <p:cNvSpPr txBox="1"/>
          <p:nvPr/>
        </p:nvSpPr>
        <p:spPr>
          <a:xfrm rot="16200000">
            <a:off x="2622799" y="3791100"/>
            <a:ext cx="1641475" cy="153888"/>
          </a:xfrm>
          <a:prstGeom prst="rect">
            <a:avLst/>
          </a:prstGeom>
          <a:noFill/>
        </p:spPr>
        <p:txBody>
          <a:bodyPr wrap="none" lIns="0" tIns="0" rIns="0" bIns="0" rtlCol="0">
            <a:spAutoFit/>
          </a:bodyPr>
          <a:lstStyle/>
          <a:p>
            <a:pPr algn="r"/>
            <a:r>
              <a:rPr lang="en-GB" sz="1000" b="1" dirty="0">
                <a:latin typeface="Arial" panose="020B0604020202020204" pitchFamily="34" charset="0"/>
                <a:ea typeface="Calibri"/>
                <a:cs typeface="Arial" panose="020B0604020202020204" pitchFamily="34" charset="0"/>
              </a:rPr>
              <a:t>Remaining in response (%)</a:t>
            </a:r>
          </a:p>
        </p:txBody>
      </p:sp>
      <p:sp>
        <p:nvSpPr>
          <p:cNvPr id="105" name="TextBox 104">
            <a:extLst>
              <a:ext uri="{FF2B5EF4-FFF2-40B4-BE49-F238E27FC236}">
                <a16:creationId xmlns:a16="http://schemas.microsoft.com/office/drawing/2014/main" id="{D6A54CA6-A774-13F8-6BAC-FD8FFD835667}"/>
              </a:ext>
            </a:extLst>
          </p:cNvPr>
          <p:cNvSpPr txBox="1"/>
          <p:nvPr/>
        </p:nvSpPr>
        <p:spPr>
          <a:xfrm>
            <a:off x="8495270" y="5645456"/>
            <a:ext cx="3289362" cy="153888"/>
          </a:xfrm>
          <a:prstGeom prst="rect">
            <a:avLst/>
          </a:prstGeom>
          <a:noFill/>
        </p:spPr>
        <p:txBody>
          <a:bodyPr wrap="none" lIns="0" tIns="0" rIns="0" bIns="0" rtlCol="0">
            <a:spAutoFit/>
          </a:bodyPr>
          <a:lstStyle/>
          <a:p>
            <a:r>
              <a:rPr lang="en-GB" sz="1000" dirty="0">
                <a:latin typeface="Arial" panose="020B0604020202020204" pitchFamily="34" charset="0"/>
                <a:ea typeface="Calibri"/>
                <a:cs typeface="Arial" panose="020B0604020202020204" pitchFamily="34" charset="0"/>
              </a:rPr>
              <a:t>Median follow-up for DoR: 11.0 months (95% CI: 9.7-12.4)</a:t>
            </a:r>
          </a:p>
        </p:txBody>
      </p:sp>
      <p:sp>
        <p:nvSpPr>
          <p:cNvPr id="106" name="TextBox 105">
            <a:extLst>
              <a:ext uri="{FF2B5EF4-FFF2-40B4-BE49-F238E27FC236}">
                <a16:creationId xmlns:a16="http://schemas.microsoft.com/office/drawing/2014/main" id="{61E2ADE6-1959-77EA-8E12-33B76EA147C3}"/>
              </a:ext>
            </a:extLst>
          </p:cNvPr>
          <p:cNvSpPr txBox="1"/>
          <p:nvPr/>
        </p:nvSpPr>
        <p:spPr>
          <a:xfrm>
            <a:off x="11784139" y="5216202"/>
            <a:ext cx="325730" cy="153888"/>
          </a:xfrm>
          <a:prstGeom prst="rect">
            <a:avLst/>
          </a:prstGeom>
          <a:noFill/>
        </p:spPr>
        <p:txBody>
          <a:bodyPr wrap="none" tIns="0" bIns="0" rtlCol="0">
            <a:spAutoFit/>
          </a:bodyPr>
          <a:lstStyle/>
          <a:p>
            <a:pPr algn="ctr"/>
            <a:r>
              <a:rPr lang="en-GB" sz="1000" dirty="0">
                <a:latin typeface="Arial" panose="020B0604020202020204" pitchFamily="34" charset="0"/>
                <a:ea typeface="Calibri"/>
                <a:cs typeface="Arial" panose="020B0604020202020204" pitchFamily="34" charset="0"/>
              </a:rPr>
              <a:t>12</a:t>
            </a:r>
          </a:p>
        </p:txBody>
      </p:sp>
      <p:sp>
        <p:nvSpPr>
          <p:cNvPr id="107" name="TextBox 106">
            <a:extLst>
              <a:ext uri="{FF2B5EF4-FFF2-40B4-BE49-F238E27FC236}">
                <a16:creationId xmlns:a16="http://schemas.microsoft.com/office/drawing/2014/main" id="{FC67DB75-12F3-9CDE-AF27-8382405F3A5A}"/>
              </a:ext>
            </a:extLst>
          </p:cNvPr>
          <p:cNvSpPr txBox="1"/>
          <p:nvPr/>
        </p:nvSpPr>
        <p:spPr>
          <a:xfrm>
            <a:off x="11476164" y="5216202"/>
            <a:ext cx="325730" cy="153888"/>
          </a:xfrm>
          <a:prstGeom prst="rect">
            <a:avLst/>
          </a:prstGeom>
          <a:noFill/>
        </p:spPr>
        <p:txBody>
          <a:bodyPr wrap="none" tIns="0" bIns="0" rtlCol="0">
            <a:spAutoFit/>
          </a:bodyPr>
          <a:lstStyle/>
          <a:p>
            <a:pPr algn="ctr"/>
            <a:r>
              <a:rPr lang="en-GB" sz="1000" dirty="0">
                <a:latin typeface="Arial" panose="020B0604020202020204" pitchFamily="34" charset="0"/>
                <a:ea typeface="Calibri"/>
                <a:cs typeface="Arial" panose="020B0604020202020204" pitchFamily="34" charset="0"/>
              </a:rPr>
              <a:t>11</a:t>
            </a:r>
          </a:p>
        </p:txBody>
      </p:sp>
      <p:sp>
        <p:nvSpPr>
          <p:cNvPr id="108" name="TextBox 107">
            <a:extLst>
              <a:ext uri="{FF2B5EF4-FFF2-40B4-BE49-F238E27FC236}">
                <a16:creationId xmlns:a16="http://schemas.microsoft.com/office/drawing/2014/main" id="{113EFCA8-0259-9B66-0370-E72A02B90612}"/>
              </a:ext>
            </a:extLst>
          </p:cNvPr>
          <p:cNvSpPr txBox="1"/>
          <p:nvPr/>
        </p:nvSpPr>
        <p:spPr>
          <a:xfrm>
            <a:off x="11174539" y="5216202"/>
            <a:ext cx="325730" cy="153888"/>
          </a:xfrm>
          <a:prstGeom prst="rect">
            <a:avLst/>
          </a:prstGeom>
          <a:noFill/>
        </p:spPr>
        <p:txBody>
          <a:bodyPr wrap="none" tIns="0" bIns="0" rtlCol="0">
            <a:spAutoFit/>
          </a:bodyPr>
          <a:lstStyle/>
          <a:p>
            <a:pPr algn="ctr"/>
            <a:r>
              <a:rPr lang="en-GB" sz="1000" dirty="0">
                <a:latin typeface="Arial" panose="020B0604020202020204" pitchFamily="34" charset="0"/>
                <a:ea typeface="Calibri"/>
                <a:cs typeface="Arial" panose="020B0604020202020204" pitchFamily="34" charset="0"/>
              </a:rPr>
              <a:t>10</a:t>
            </a:r>
          </a:p>
        </p:txBody>
      </p:sp>
      <p:sp>
        <p:nvSpPr>
          <p:cNvPr id="109" name="TextBox 108">
            <a:extLst>
              <a:ext uri="{FF2B5EF4-FFF2-40B4-BE49-F238E27FC236}">
                <a16:creationId xmlns:a16="http://schemas.microsoft.com/office/drawing/2014/main" id="{A3AC7835-F9B1-EF9C-5E71-DF93DDA776B0}"/>
              </a:ext>
            </a:extLst>
          </p:cNvPr>
          <p:cNvSpPr txBox="1"/>
          <p:nvPr/>
        </p:nvSpPr>
        <p:spPr>
          <a:xfrm>
            <a:off x="10901830" y="5216202"/>
            <a:ext cx="255198" cy="153888"/>
          </a:xfrm>
          <a:prstGeom prst="rect">
            <a:avLst/>
          </a:prstGeom>
          <a:noFill/>
        </p:spPr>
        <p:txBody>
          <a:bodyPr wrap="none" tIns="0" bIns="0" rtlCol="0">
            <a:spAutoFit/>
          </a:bodyPr>
          <a:lstStyle/>
          <a:p>
            <a:pPr algn="ctr"/>
            <a:r>
              <a:rPr lang="en-GB" sz="1000" dirty="0">
                <a:latin typeface="Arial" panose="020B0604020202020204" pitchFamily="34" charset="0"/>
                <a:ea typeface="Calibri"/>
                <a:cs typeface="Arial" panose="020B0604020202020204" pitchFamily="34" charset="0"/>
              </a:rPr>
              <a:t>9</a:t>
            </a:r>
          </a:p>
        </p:txBody>
      </p:sp>
      <p:sp>
        <p:nvSpPr>
          <p:cNvPr id="110" name="TextBox 109">
            <a:extLst>
              <a:ext uri="{FF2B5EF4-FFF2-40B4-BE49-F238E27FC236}">
                <a16:creationId xmlns:a16="http://schemas.microsoft.com/office/drawing/2014/main" id="{C31B804F-2B34-A4AC-2287-67BDF0F956D1}"/>
              </a:ext>
            </a:extLst>
          </p:cNvPr>
          <p:cNvSpPr txBox="1"/>
          <p:nvPr/>
        </p:nvSpPr>
        <p:spPr>
          <a:xfrm>
            <a:off x="10600205" y="5216202"/>
            <a:ext cx="255198" cy="153888"/>
          </a:xfrm>
          <a:prstGeom prst="rect">
            <a:avLst/>
          </a:prstGeom>
          <a:noFill/>
        </p:spPr>
        <p:txBody>
          <a:bodyPr wrap="none" tIns="0" bIns="0" rtlCol="0">
            <a:spAutoFit/>
          </a:bodyPr>
          <a:lstStyle/>
          <a:p>
            <a:pPr algn="ctr"/>
            <a:r>
              <a:rPr lang="en-GB" sz="1000" dirty="0">
                <a:latin typeface="Arial" panose="020B0604020202020204" pitchFamily="34" charset="0"/>
                <a:ea typeface="Calibri"/>
                <a:cs typeface="Arial" panose="020B0604020202020204" pitchFamily="34" charset="0"/>
              </a:rPr>
              <a:t>8</a:t>
            </a:r>
          </a:p>
        </p:txBody>
      </p:sp>
      <p:sp>
        <p:nvSpPr>
          <p:cNvPr id="111" name="TextBox 110">
            <a:extLst>
              <a:ext uri="{FF2B5EF4-FFF2-40B4-BE49-F238E27FC236}">
                <a16:creationId xmlns:a16="http://schemas.microsoft.com/office/drawing/2014/main" id="{29146DB0-FA4D-9FDC-2876-0943D11A7DD9}"/>
              </a:ext>
            </a:extLst>
          </p:cNvPr>
          <p:cNvSpPr txBox="1"/>
          <p:nvPr/>
        </p:nvSpPr>
        <p:spPr>
          <a:xfrm>
            <a:off x="10298580" y="5216202"/>
            <a:ext cx="255198" cy="153888"/>
          </a:xfrm>
          <a:prstGeom prst="rect">
            <a:avLst/>
          </a:prstGeom>
          <a:noFill/>
        </p:spPr>
        <p:txBody>
          <a:bodyPr wrap="none" tIns="0" bIns="0" rtlCol="0">
            <a:spAutoFit/>
          </a:bodyPr>
          <a:lstStyle/>
          <a:p>
            <a:pPr algn="ctr"/>
            <a:r>
              <a:rPr lang="en-GB" sz="1000" dirty="0">
                <a:latin typeface="Arial" panose="020B0604020202020204" pitchFamily="34" charset="0"/>
                <a:ea typeface="Calibri"/>
                <a:cs typeface="Arial" panose="020B0604020202020204" pitchFamily="34" charset="0"/>
              </a:rPr>
              <a:t>7</a:t>
            </a:r>
          </a:p>
        </p:txBody>
      </p:sp>
      <p:sp>
        <p:nvSpPr>
          <p:cNvPr id="112" name="TextBox 111">
            <a:extLst>
              <a:ext uri="{FF2B5EF4-FFF2-40B4-BE49-F238E27FC236}">
                <a16:creationId xmlns:a16="http://schemas.microsoft.com/office/drawing/2014/main" id="{BF95A2D5-09E6-B17F-FDBF-C2C27C5826E2}"/>
              </a:ext>
            </a:extLst>
          </p:cNvPr>
          <p:cNvSpPr txBox="1"/>
          <p:nvPr/>
        </p:nvSpPr>
        <p:spPr>
          <a:xfrm>
            <a:off x="9990605" y="5216202"/>
            <a:ext cx="255198" cy="153888"/>
          </a:xfrm>
          <a:prstGeom prst="rect">
            <a:avLst/>
          </a:prstGeom>
          <a:noFill/>
        </p:spPr>
        <p:txBody>
          <a:bodyPr wrap="none" tIns="0" bIns="0" rtlCol="0">
            <a:spAutoFit/>
          </a:bodyPr>
          <a:lstStyle/>
          <a:p>
            <a:pPr algn="ctr"/>
            <a:r>
              <a:rPr lang="en-GB" sz="1000" dirty="0">
                <a:latin typeface="Arial" panose="020B0604020202020204" pitchFamily="34" charset="0"/>
                <a:ea typeface="Calibri"/>
                <a:cs typeface="Arial" panose="020B0604020202020204" pitchFamily="34" charset="0"/>
              </a:rPr>
              <a:t>6</a:t>
            </a:r>
          </a:p>
        </p:txBody>
      </p:sp>
      <p:sp>
        <p:nvSpPr>
          <p:cNvPr id="113" name="TextBox 112">
            <a:extLst>
              <a:ext uri="{FF2B5EF4-FFF2-40B4-BE49-F238E27FC236}">
                <a16:creationId xmlns:a16="http://schemas.microsoft.com/office/drawing/2014/main" id="{7481E2F0-EE31-4E4E-E56F-7AC50E613455}"/>
              </a:ext>
            </a:extLst>
          </p:cNvPr>
          <p:cNvSpPr txBox="1"/>
          <p:nvPr/>
        </p:nvSpPr>
        <p:spPr>
          <a:xfrm>
            <a:off x="9685805" y="5216202"/>
            <a:ext cx="255198" cy="153888"/>
          </a:xfrm>
          <a:prstGeom prst="rect">
            <a:avLst/>
          </a:prstGeom>
          <a:noFill/>
        </p:spPr>
        <p:txBody>
          <a:bodyPr wrap="none" tIns="0" bIns="0" rtlCol="0">
            <a:spAutoFit/>
          </a:bodyPr>
          <a:lstStyle/>
          <a:p>
            <a:pPr algn="ctr"/>
            <a:r>
              <a:rPr lang="en-GB" sz="1000" dirty="0">
                <a:latin typeface="Arial" panose="020B0604020202020204" pitchFamily="34" charset="0"/>
                <a:ea typeface="Calibri"/>
                <a:cs typeface="Arial" panose="020B0604020202020204" pitchFamily="34" charset="0"/>
              </a:rPr>
              <a:t>5</a:t>
            </a:r>
          </a:p>
        </p:txBody>
      </p:sp>
      <p:sp>
        <p:nvSpPr>
          <p:cNvPr id="114" name="TextBox 113">
            <a:extLst>
              <a:ext uri="{FF2B5EF4-FFF2-40B4-BE49-F238E27FC236}">
                <a16:creationId xmlns:a16="http://schemas.microsoft.com/office/drawing/2014/main" id="{42EC9C2E-E1E2-DB7D-9628-7F714FB06FC5}"/>
              </a:ext>
            </a:extLst>
          </p:cNvPr>
          <p:cNvSpPr txBox="1"/>
          <p:nvPr/>
        </p:nvSpPr>
        <p:spPr>
          <a:xfrm>
            <a:off x="9381005" y="5216202"/>
            <a:ext cx="255198" cy="153888"/>
          </a:xfrm>
          <a:prstGeom prst="rect">
            <a:avLst/>
          </a:prstGeom>
          <a:noFill/>
        </p:spPr>
        <p:txBody>
          <a:bodyPr wrap="none" tIns="0" bIns="0" rtlCol="0">
            <a:spAutoFit/>
          </a:bodyPr>
          <a:lstStyle/>
          <a:p>
            <a:pPr algn="ctr"/>
            <a:r>
              <a:rPr lang="en-GB" sz="1000" dirty="0">
                <a:latin typeface="Arial" panose="020B0604020202020204" pitchFamily="34" charset="0"/>
                <a:ea typeface="Calibri"/>
                <a:cs typeface="Arial" panose="020B0604020202020204" pitchFamily="34" charset="0"/>
              </a:rPr>
              <a:t>4</a:t>
            </a:r>
          </a:p>
        </p:txBody>
      </p:sp>
      <p:sp>
        <p:nvSpPr>
          <p:cNvPr id="115" name="TextBox 114">
            <a:extLst>
              <a:ext uri="{FF2B5EF4-FFF2-40B4-BE49-F238E27FC236}">
                <a16:creationId xmlns:a16="http://schemas.microsoft.com/office/drawing/2014/main" id="{5077CD15-D4DB-14DD-05F0-D49A50293D6E}"/>
              </a:ext>
            </a:extLst>
          </p:cNvPr>
          <p:cNvSpPr txBox="1"/>
          <p:nvPr/>
        </p:nvSpPr>
        <p:spPr>
          <a:xfrm>
            <a:off x="9076205" y="5216202"/>
            <a:ext cx="255198" cy="153888"/>
          </a:xfrm>
          <a:prstGeom prst="rect">
            <a:avLst/>
          </a:prstGeom>
          <a:noFill/>
        </p:spPr>
        <p:txBody>
          <a:bodyPr wrap="none" tIns="0" bIns="0" rtlCol="0">
            <a:spAutoFit/>
          </a:bodyPr>
          <a:lstStyle/>
          <a:p>
            <a:pPr algn="ctr"/>
            <a:r>
              <a:rPr lang="en-GB" sz="1000" dirty="0">
                <a:latin typeface="Arial" panose="020B0604020202020204" pitchFamily="34" charset="0"/>
                <a:ea typeface="Calibri"/>
                <a:cs typeface="Arial" panose="020B0604020202020204" pitchFamily="34" charset="0"/>
              </a:rPr>
              <a:t>3</a:t>
            </a:r>
          </a:p>
        </p:txBody>
      </p:sp>
      <p:sp>
        <p:nvSpPr>
          <p:cNvPr id="116" name="TextBox 115">
            <a:extLst>
              <a:ext uri="{FF2B5EF4-FFF2-40B4-BE49-F238E27FC236}">
                <a16:creationId xmlns:a16="http://schemas.microsoft.com/office/drawing/2014/main" id="{26B92DDE-34B9-AFAB-A942-CB509334499A}"/>
              </a:ext>
            </a:extLst>
          </p:cNvPr>
          <p:cNvSpPr txBox="1"/>
          <p:nvPr/>
        </p:nvSpPr>
        <p:spPr>
          <a:xfrm>
            <a:off x="8774580" y="5216202"/>
            <a:ext cx="255198" cy="153888"/>
          </a:xfrm>
          <a:prstGeom prst="rect">
            <a:avLst/>
          </a:prstGeom>
          <a:noFill/>
        </p:spPr>
        <p:txBody>
          <a:bodyPr wrap="none" tIns="0" bIns="0" rtlCol="0">
            <a:spAutoFit/>
          </a:bodyPr>
          <a:lstStyle/>
          <a:p>
            <a:pPr algn="ctr"/>
            <a:r>
              <a:rPr lang="en-GB" sz="1000" dirty="0">
                <a:latin typeface="Arial" panose="020B0604020202020204" pitchFamily="34" charset="0"/>
                <a:ea typeface="Calibri"/>
                <a:cs typeface="Arial" panose="020B0604020202020204" pitchFamily="34" charset="0"/>
              </a:rPr>
              <a:t>2</a:t>
            </a:r>
          </a:p>
        </p:txBody>
      </p:sp>
      <p:sp>
        <p:nvSpPr>
          <p:cNvPr id="117" name="TextBox 116">
            <a:extLst>
              <a:ext uri="{FF2B5EF4-FFF2-40B4-BE49-F238E27FC236}">
                <a16:creationId xmlns:a16="http://schemas.microsoft.com/office/drawing/2014/main" id="{28412B7A-3323-4FB0-7EB5-97C1566FE4D4}"/>
              </a:ext>
            </a:extLst>
          </p:cNvPr>
          <p:cNvSpPr txBox="1"/>
          <p:nvPr/>
        </p:nvSpPr>
        <p:spPr>
          <a:xfrm>
            <a:off x="8476130" y="5216202"/>
            <a:ext cx="255198" cy="153888"/>
          </a:xfrm>
          <a:prstGeom prst="rect">
            <a:avLst/>
          </a:prstGeom>
          <a:noFill/>
        </p:spPr>
        <p:txBody>
          <a:bodyPr wrap="none" tIns="0" bIns="0" rtlCol="0">
            <a:spAutoFit/>
          </a:bodyPr>
          <a:lstStyle/>
          <a:p>
            <a:pPr algn="ctr"/>
            <a:r>
              <a:rPr lang="en-GB" sz="1000" dirty="0">
                <a:latin typeface="Arial" panose="020B0604020202020204" pitchFamily="34" charset="0"/>
                <a:ea typeface="Calibri"/>
                <a:cs typeface="Arial" panose="020B0604020202020204" pitchFamily="34" charset="0"/>
              </a:rPr>
              <a:t>1</a:t>
            </a:r>
          </a:p>
        </p:txBody>
      </p:sp>
      <p:sp>
        <p:nvSpPr>
          <p:cNvPr id="118" name="TextBox 117">
            <a:extLst>
              <a:ext uri="{FF2B5EF4-FFF2-40B4-BE49-F238E27FC236}">
                <a16:creationId xmlns:a16="http://schemas.microsoft.com/office/drawing/2014/main" id="{A79768BF-F058-0A88-1F45-7378C20BBCF5}"/>
              </a:ext>
            </a:extLst>
          </p:cNvPr>
          <p:cNvSpPr txBox="1"/>
          <p:nvPr/>
        </p:nvSpPr>
        <p:spPr>
          <a:xfrm>
            <a:off x="8171330" y="5216202"/>
            <a:ext cx="255198" cy="153888"/>
          </a:xfrm>
          <a:prstGeom prst="rect">
            <a:avLst/>
          </a:prstGeom>
          <a:noFill/>
        </p:spPr>
        <p:txBody>
          <a:bodyPr wrap="none" tIns="0" bIns="0" rtlCol="0">
            <a:spAutoFit/>
          </a:bodyPr>
          <a:lstStyle/>
          <a:p>
            <a:pPr algn="ctr"/>
            <a:r>
              <a:rPr lang="en-GB" sz="1000" dirty="0">
                <a:latin typeface="Arial" panose="020B0604020202020204" pitchFamily="34" charset="0"/>
                <a:ea typeface="Calibri"/>
                <a:cs typeface="Arial" panose="020B0604020202020204" pitchFamily="34" charset="0"/>
              </a:rPr>
              <a:t>0</a:t>
            </a:r>
          </a:p>
        </p:txBody>
      </p:sp>
      <p:sp>
        <p:nvSpPr>
          <p:cNvPr id="119" name="TextBox 118">
            <a:extLst>
              <a:ext uri="{FF2B5EF4-FFF2-40B4-BE49-F238E27FC236}">
                <a16:creationId xmlns:a16="http://schemas.microsoft.com/office/drawing/2014/main" id="{A7A99057-9F64-2008-721B-4D64A8121203}"/>
              </a:ext>
            </a:extLst>
          </p:cNvPr>
          <p:cNvSpPr txBox="1"/>
          <p:nvPr/>
        </p:nvSpPr>
        <p:spPr>
          <a:xfrm>
            <a:off x="11787949" y="5419937"/>
            <a:ext cx="325731" cy="153888"/>
          </a:xfrm>
          <a:prstGeom prst="rect">
            <a:avLst/>
          </a:prstGeom>
          <a:noFill/>
        </p:spPr>
        <p:txBody>
          <a:bodyPr wrap="none" tIns="0" bIns="0" rtlCol="0">
            <a:spAutoFit/>
          </a:bodyPr>
          <a:lstStyle/>
          <a:p>
            <a:pPr algn="ctr"/>
            <a:r>
              <a:rPr lang="en-GB" sz="1000" dirty="0">
                <a:latin typeface="Arial" panose="020B0604020202020204" pitchFamily="34" charset="0"/>
                <a:ea typeface="Calibri"/>
                <a:cs typeface="Arial" panose="020B0604020202020204" pitchFamily="34" charset="0"/>
              </a:rPr>
              <a:t>18</a:t>
            </a:r>
          </a:p>
        </p:txBody>
      </p:sp>
      <p:sp>
        <p:nvSpPr>
          <p:cNvPr id="120" name="TextBox 119">
            <a:extLst>
              <a:ext uri="{FF2B5EF4-FFF2-40B4-BE49-F238E27FC236}">
                <a16:creationId xmlns:a16="http://schemas.microsoft.com/office/drawing/2014/main" id="{57DD4B32-55D6-F31F-2CE4-A7B1FAD5529C}"/>
              </a:ext>
            </a:extLst>
          </p:cNvPr>
          <p:cNvSpPr txBox="1"/>
          <p:nvPr/>
        </p:nvSpPr>
        <p:spPr>
          <a:xfrm>
            <a:off x="11479974" y="5419937"/>
            <a:ext cx="325731" cy="153888"/>
          </a:xfrm>
          <a:prstGeom prst="rect">
            <a:avLst/>
          </a:prstGeom>
          <a:noFill/>
        </p:spPr>
        <p:txBody>
          <a:bodyPr wrap="none" tIns="0" bIns="0" rtlCol="0">
            <a:spAutoFit/>
          </a:bodyPr>
          <a:lstStyle/>
          <a:p>
            <a:pPr algn="ctr"/>
            <a:r>
              <a:rPr lang="en-GB" sz="1000" dirty="0">
                <a:latin typeface="Arial" panose="020B0604020202020204" pitchFamily="34" charset="0"/>
                <a:ea typeface="Calibri"/>
                <a:cs typeface="Arial" panose="020B0604020202020204" pitchFamily="34" charset="0"/>
              </a:rPr>
              <a:t>23</a:t>
            </a:r>
          </a:p>
        </p:txBody>
      </p:sp>
      <p:sp>
        <p:nvSpPr>
          <p:cNvPr id="121" name="TextBox 120">
            <a:extLst>
              <a:ext uri="{FF2B5EF4-FFF2-40B4-BE49-F238E27FC236}">
                <a16:creationId xmlns:a16="http://schemas.microsoft.com/office/drawing/2014/main" id="{622B2D12-AF0A-A4EF-881E-E6626D5CE388}"/>
              </a:ext>
            </a:extLst>
          </p:cNvPr>
          <p:cNvSpPr txBox="1"/>
          <p:nvPr/>
        </p:nvSpPr>
        <p:spPr>
          <a:xfrm>
            <a:off x="11178349" y="5419937"/>
            <a:ext cx="325731" cy="153888"/>
          </a:xfrm>
          <a:prstGeom prst="rect">
            <a:avLst/>
          </a:prstGeom>
          <a:noFill/>
        </p:spPr>
        <p:txBody>
          <a:bodyPr wrap="none" tIns="0" bIns="0" rtlCol="0">
            <a:spAutoFit/>
          </a:bodyPr>
          <a:lstStyle/>
          <a:p>
            <a:pPr algn="ctr"/>
            <a:r>
              <a:rPr lang="en-GB" sz="1000" dirty="0">
                <a:latin typeface="Arial" panose="020B0604020202020204" pitchFamily="34" charset="0"/>
                <a:ea typeface="Calibri"/>
                <a:cs typeface="Arial" panose="020B0604020202020204" pitchFamily="34" charset="0"/>
              </a:rPr>
              <a:t>26</a:t>
            </a:r>
          </a:p>
        </p:txBody>
      </p:sp>
      <p:sp>
        <p:nvSpPr>
          <p:cNvPr id="122" name="TextBox 121">
            <a:extLst>
              <a:ext uri="{FF2B5EF4-FFF2-40B4-BE49-F238E27FC236}">
                <a16:creationId xmlns:a16="http://schemas.microsoft.com/office/drawing/2014/main" id="{6965C70B-3CC7-5AE6-E31D-A259ECEA052B}"/>
              </a:ext>
            </a:extLst>
          </p:cNvPr>
          <p:cNvSpPr txBox="1"/>
          <p:nvPr/>
        </p:nvSpPr>
        <p:spPr>
          <a:xfrm>
            <a:off x="10870374" y="5419937"/>
            <a:ext cx="325731" cy="153888"/>
          </a:xfrm>
          <a:prstGeom prst="rect">
            <a:avLst/>
          </a:prstGeom>
          <a:noFill/>
        </p:spPr>
        <p:txBody>
          <a:bodyPr wrap="none" tIns="0" bIns="0" rtlCol="0">
            <a:spAutoFit/>
          </a:bodyPr>
          <a:lstStyle/>
          <a:p>
            <a:pPr algn="ctr"/>
            <a:r>
              <a:rPr lang="en-GB" sz="1000" dirty="0">
                <a:latin typeface="Arial" panose="020B0604020202020204" pitchFamily="34" charset="0"/>
                <a:ea typeface="Calibri"/>
                <a:cs typeface="Arial" panose="020B0604020202020204" pitchFamily="34" charset="0"/>
              </a:rPr>
              <a:t>37</a:t>
            </a:r>
          </a:p>
        </p:txBody>
      </p:sp>
      <p:sp>
        <p:nvSpPr>
          <p:cNvPr id="123" name="TextBox 122">
            <a:extLst>
              <a:ext uri="{FF2B5EF4-FFF2-40B4-BE49-F238E27FC236}">
                <a16:creationId xmlns:a16="http://schemas.microsoft.com/office/drawing/2014/main" id="{9D0AE0DD-98C0-B292-F7D5-7829C5910BD3}"/>
              </a:ext>
            </a:extLst>
          </p:cNvPr>
          <p:cNvSpPr txBox="1"/>
          <p:nvPr/>
        </p:nvSpPr>
        <p:spPr>
          <a:xfrm>
            <a:off x="10568749" y="5419937"/>
            <a:ext cx="325731" cy="153888"/>
          </a:xfrm>
          <a:prstGeom prst="rect">
            <a:avLst/>
          </a:prstGeom>
          <a:noFill/>
        </p:spPr>
        <p:txBody>
          <a:bodyPr wrap="none" tIns="0" bIns="0" rtlCol="0">
            <a:spAutoFit/>
          </a:bodyPr>
          <a:lstStyle/>
          <a:p>
            <a:pPr algn="ctr"/>
            <a:r>
              <a:rPr lang="en-GB" sz="1000" dirty="0">
                <a:latin typeface="Arial" panose="020B0604020202020204" pitchFamily="34" charset="0"/>
                <a:ea typeface="Calibri"/>
                <a:cs typeface="Arial" panose="020B0604020202020204" pitchFamily="34" charset="0"/>
              </a:rPr>
              <a:t>40</a:t>
            </a:r>
          </a:p>
        </p:txBody>
      </p:sp>
      <p:sp>
        <p:nvSpPr>
          <p:cNvPr id="124" name="TextBox 123">
            <a:extLst>
              <a:ext uri="{FF2B5EF4-FFF2-40B4-BE49-F238E27FC236}">
                <a16:creationId xmlns:a16="http://schemas.microsoft.com/office/drawing/2014/main" id="{A367284E-5424-668F-EC1E-2731A3967A8F}"/>
              </a:ext>
            </a:extLst>
          </p:cNvPr>
          <p:cNvSpPr txBox="1"/>
          <p:nvPr/>
        </p:nvSpPr>
        <p:spPr>
          <a:xfrm>
            <a:off x="10267124" y="5419937"/>
            <a:ext cx="325731" cy="153888"/>
          </a:xfrm>
          <a:prstGeom prst="rect">
            <a:avLst/>
          </a:prstGeom>
          <a:noFill/>
        </p:spPr>
        <p:txBody>
          <a:bodyPr wrap="none" tIns="0" bIns="0" rtlCol="0">
            <a:spAutoFit/>
          </a:bodyPr>
          <a:lstStyle/>
          <a:p>
            <a:pPr algn="ctr"/>
            <a:r>
              <a:rPr lang="en-GB" sz="1000" dirty="0">
                <a:latin typeface="Arial" panose="020B0604020202020204" pitchFamily="34" charset="0"/>
                <a:ea typeface="Calibri"/>
                <a:cs typeface="Arial" panose="020B0604020202020204" pitchFamily="34" charset="0"/>
              </a:rPr>
              <a:t>41</a:t>
            </a:r>
          </a:p>
        </p:txBody>
      </p:sp>
      <p:sp>
        <p:nvSpPr>
          <p:cNvPr id="125" name="TextBox 124">
            <a:extLst>
              <a:ext uri="{FF2B5EF4-FFF2-40B4-BE49-F238E27FC236}">
                <a16:creationId xmlns:a16="http://schemas.microsoft.com/office/drawing/2014/main" id="{B468A9E5-527C-FC0C-A967-5F988AE6C8CF}"/>
              </a:ext>
            </a:extLst>
          </p:cNvPr>
          <p:cNvSpPr txBox="1"/>
          <p:nvPr/>
        </p:nvSpPr>
        <p:spPr>
          <a:xfrm>
            <a:off x="9959149" y="5419937"/>
            <a:ext cx="325731" cy="153888"/>
          </a:xfrm>
          <a:prstGeom prst="rect">
            <a:avLst/>
          </a:prstGeom>
          <a:noFill/>
        </p:spPr>
        <p:txBody>
          <a:bodyPr wrap="none" tIns="0" bIns="0" rtlCol="0">
            <a:spAutoFit/>
          </a:bodyPr>
          <a:lstStyle/>
          <a:p>
            <a:pPr algn="ctr"/>
            <a:r>
              <a:rPr lang="en-GB" sz="1000" dirty="0">
                <a:latin typeface="Arial" panose="020B0604020202020204" pitchFamily="34" charset="0"/>
                <a:ea typeface="Calibri"/>
                <a:cs typeface="Arial" panose="020B0604020202020204" pitchFamily="34" charset="0"/>
              </a:rPr>
              <a:t>49</a:t>
            </a:r>
          </a:p>
        </p:txBody>
      </p:sp>
      <p:sp>
        <p:nvSpPr>
          <p:cNvPr id="126" name="TextBox 125">
            <a:extLst>
              <a:ext uri="{FF2B5EF4-FFF2-40B4-BE49-F238E27FC236}">
                <a16:creationId xmlns:a16="http://schemas.microsoft.com/office/drawing/2014/main" id="{5CE5BCCE-BFA5-2F43-A873-5BD87C8647E3}"/>
              </a:ext>
            </a:extLst>
          </p:cNvPr>
          <p:cNvSpPr txBox="1"/>
          <p:nvPr/>
        </p:nvSpPr>
        <p:spPr>
          <a:xfrm>
            <a:off x="9654349" y="5419937"/>
            <a:ext cx="325731" cy="153888"/>
          </a:xfrm>
          <a:prstGeom prst="rect">
            <a:avLst/>
          </a:prstGeom>
          <a:noFill/>
        </p:spPr>
        <p:txBody>
          <a:bodyPr wrap="none" tIns="0" bIns="0" rtlCol="0">
            <a:spAutoFit/>
          </a:bodyPr>
          <a:lstStyle/>
          <a:p>
            <a:pPr algn="ctr"/>
            <a:r>
              <a:rPr lang="en-GB" sz="1000" dirty="0">
                <a:latin typeface="Arial" panose="020B0604020202020204" pitchFamily="34" charset="0"/>
                <a:ea typeface="Calibri"/>
                <a:cs typeface="Arial" panose="020B0604020202020204" pitchFamily="34" charset="0"/>
              </a:rPr>
              <a:t>55</a:t>
            </a:r>
          </a:p>
        </p:txBody>
      </p:sp>
      <p:sp>
        <p:nvSpPr>
          <p:cNvPr id="127" name="TextBox 126">
            <a:extLst>
              <a:ext uri="{FF2B5EF4-FFF2-40B4-BE49-F238E27FC236}">
                <a16:creationId xmlns:a16="http://schemas.microsoft.com/office/drawing/2014/main" id="{82656C14-AF46-D339-AB18-70B61BAB2265}"/>
              </a:ext>
            </a:extLst>
          </p:cNvPr>
          <p:cNvSpPr txBox="1"/>
          <p:nvPr/>
        </p:nvSpPr>
        <p:spPr>
          <a:xfrm>
            <a:off x="9349549" y="5419937"/>
            <a:ext cx="325731" cy="153888"/>
          </a:xfrm>
          <a:prstGeom prst="rect">
            <a:avLst/>
          </a:prstGeom>
          <a:noFill/>
        </p:spPr>
        <p:txBody>
          <a:bodyPr wrap="none" tIns="0" bIns="0" rtlCol="0">
            <a:spAutoFit/>
          </a:bodyPr>
          <a:lstStyle/>
          <a:p>
            <a:pPr algn="ctr"/>
            <a:r>
              <a:rPr lang="en-GB" sz="1000" dirty="0">
                <a:latin typeface="Arial" panose="020B0604020202020204" pitchFamily="34" charset="0"/>
                <a:ea typeface="Calibri"/>
                <a:cs typeface="Arial" panose="020B0604020202020204" pitchFamily="34" charset="0"/>
              </a:rPr>
              <a:t>64</a:t>
            </a:r>
          </a:p>
        </p:txBody>
      </p:sp>
      <p:sp>
        <p:nvSpPr>
          <p:cNvPr id="128" name="TextBox 127">
            <a:extLst>
              <a:ext uri="{FF2B5EF4-FFF2-40B4-BE49-F238E27FC236}">
                <a16:creationId xmlns:a16="http://schemas.microsoft.com/office/drawing/2014/main" id="{34E9435E-6FE6-CEBE-4A04-7D32B1428F91}"/>
              </a:ext>
            </a:extLst>
          </p:cNvPr>
          <p:cNvSpPr txBox="1"/>
          <p:nvPr/>
        </p:nvSpPr>
        <p:spPr>
          <a:xfrm>
            <a:off x="9044749" y="5419937"/>
            <a:ext cx="325731" cy="153888"/>
          </a:xfrm>
          <a:prstGeom prst="rect">
            <a:avLst/>
          </a:prstGeom>
          <a:noFill/>
        </p:spPr>
        <p:txBody>
          <a:bodyPr wrap="none" tIns="0" bIns="0" rtlCol="0">
            <a:spAutoFit/>
          </a:bodyPr>
          <a:lstStyle/>
          <a:p>
            <a:pPr algn="ctr"/>
            <a:r>
              <a:rPr lang="en-GB" sz="1000" dirty="0">
                <a:latin typeface="Arial" panose="020B0604020202020204" pitchFamily="34" charset="0"/>
                <a:ea typeface="Calibri"/>
                <a:cs typeface="Arial" panose="020B0604020202020204" pitchFamily="34" charset="0"/>
              </a:rPr>
              <a:t>64</a:t>
            </a:r>
          </a:p>
        </p:txBody>
      </p:sp>
      <p:sp>
        <p:nvSpPr>
          <p:cNvPr id="129" name="TextBox 128">
            <a:extLst>
              <a:ext uri="{FF2B5EF4-FFF2-40B4-BE49-F238E27FC236}">
                <a16:creationId xmlns:a16="http://schemas.microsoft.com/office/drawing/2014/main" id="{B8F53A01-9D90-D62A-99DF-2CE4307EB655}"/>
              </a:ext>
            </a:extLst>
          </p:cNvPr>
          <p:cNvSpPr txBox="1"/>
          <p:nvPr/>
        </p:nvSpPr>
        <p:spPr>
          <a:xfrm>
            <a:off x="8743124" y="5419937"/>
            <a:ext cx="325731" cy="153888"/>
          </a:xfrm>
          <a:prstGeom prst="rect">
            <a:avLst/>
          </a:prstGeom>
          <a:noFill/>
        </p:spPr>
        <p:txBody>
          <a:bodyPr wrap="none" tIns="0" bIns="0" rtlCol="0">
            <a:spAutoFit/>
          </a:bodyPr>
          <a:lstStyle/>
          <a:p>
            <a:pPr algn="ctr"/>
            <a:r>
              <a:rPr lang="en-GB" sz="1000" dirty="0">
                <a:latin typeface="Arial" panose="020B0604020202020204" pitchFamily="34" charset="0"/>
                <a:ea typeface="Calibri"/>
                <a:cs typeface="Arial" panose="020B0604020202020204" pitchFamily="34" charset="0"/>
              </a:rPr>
              <a:t>71</a:t>
            </a:r>
          </a:p>
        </p:txBody>
      </p:sp>
      <p:sp>
        <p:nvSpPr>
          <p:cNvPr id="130" name="TextBox 129">
            <a:extLst>
              <a:ext uri="{FF2B5EF4-FFF2-40B4-BE49-F238E27FC236}">
                <a16:creationId xmlns:a16="http://schemas.microsoft.com/office/drawing/2014/main" id="{AFEBE633-9425-3AFD-7692-6F44515D8AB8}"/>
              </a:ext>
            </a:extLst>
          </p:cNvPr>
          <p:cNvSpPr txBox="1"/>
          <p:nvPr/>
        </p:nvSpPr>
        <p:spPr>
          <a:xfrm>
            <a:off x="8444674" y="5419937"/>
            <a:ext cx="325731" cy="153888"/>
          </a:xfrm>
          <a:prstGeom prst="rect">
            <a:avLst/>
          </a:prstGeom>
          <a:noFill/>
        </p:spPr>
        <p:txBody>
          <a:bodyPr wrap="none" tIns="0" bIns="0" rtlCol="0">
            <a:spAutoFit/>
          </a:bodyPr>
          <a:lstStyle/>
          <a:p>
            <a:pPr algn="ctr"/>
            <a:r>
              <a:rPr lang="en-GB" sz="1000" dirty="0">
                <a:latin typeface="Arial" panose="020B0604020202020204" pitchFamily="34" charset="0"/>
                <a:ea typeface="Calibri"/>
                <a:cs typeface="Arial" panose="020B0604020202020204" pitchFamily="34" charset="0"/>
              </a:rPr>
              <a:t>73</a:t>
            </a:r>
          </a:p>
        </p:txBody>
      </p:sp>
      <p:sp>
        <p:nvSpPr>
          <p:cNvPr id="131" name="TextBox 130">
            <a:extLst>
              <a:ext uri="{FF2B5EF4-FFF2-40B4-BE49-F238E27FC236}">
                <a16:creationId xmlns:a16="http://schemas.microsoft.com/office/drawing/2014/main" id="{A89F317E-5A41-4762-BBC1-75E20030052F}"/>
              </a:ext>
            </a:extLst>
          </p:cNvPr>
          <p:cNvSpPr txBox="1"/>
          <p:nvPr/>
        </p:nvSpPr>
        <p:spPr>
          <a:xfrm>
            <a:off x="8139874" y="5419937"/>
            <a:ext cx="325731" cy="153888"/>
          </a:xfrm>
          <a:prstGeom prst="rect">
            <a:avLst/>
          </a:prstGeom>
          <a:noFill/>
        </p:spPr>
        <p:txBody>
          <a:bodyPr wrap="none" tIns="0" bIns="0" rtlCol="0">
            <a:spAutoFit/>
          </a:bodyPr>
          <a:lstStyle/>
          <a:p>
            <a:pPr algn="ctr"/>
            <a:r>
              <a:rPr lang="en-GB" sz="1000" dirty="0">
                <a:latin typeface="Arial" panose="020B0604020202020204" pitchFamily="34" charset="0"/>
                <a:ea typeface="Calibri"/>
                <a:cs typeface="Arial" panose="020B0604020202020204" pitchFamily="34" charset="0"/>
              </a:rPr>
              <a:t>74</a:t>
            </a:r>
          </a:p>
        </p:txBody>
      </p:sp>
      <p:sp>
        <p:nvSpPr>
          <p:cNvPr id="132" name="TextBox 131">
            <a:extLst>
              <a:ext uri="{FF2B5EF4-FFF2-40B4-BE49-F238E27FC236}">
                <a16:creationId xmlns:a16="http://schemas.microsoft.com/office/drawing/2014/main" id="{7F1F588B-87B2-BAA2-D06A-3C777C9EA08A}"/>
              </a:ext>
            </a:extLst>
          </p:cNvPr>
          <p:cNvSpPr txBox="1"/>
          <p:nvPr/>
        </p:nvSpPr>
        <p:spPr>
          <a:xfrm>
            <a:off x="7862845" y="5419937"/>
            <a:ext cx="277640" cy="153888"/>
          </a:xfrm>
          <a:prstGeom prst="rect">
            <a:avLst/>
          </a:prstGeom>
          <a:noFill/>
        </p:spPr>
        <p:txBody>
          <a:bodyPr wrap="none" tIns="0" bIns="0" rtlCol="0">
            <a:spAutoFit/>
          </a:bodyPr>
          <a:lstStyle/>
          <a:p>
            <a:pPr algn="r"/>
            <a:r>
              <a:rPr lang="en-GB" sz="1000" dirty="0">
                <a:latin typeface="Arial" panose="020B0604020202020204" pitchFamily="34" charset="0"/>
                <a:ea typeface="Calibri"/>
                <a:cs typeface="Arial" panose="020B0604020202020204" pitchFamily="34" charset="0"/>
              </a:rPr>
              <a:t>N</a:t>
            </a:r>
          </a:p>
        </p:txBody>
      </p:sp>
      <p:sp>
        <p:nvSpPr>
          <p:cNvPr id="133" name="TextBox 132">
            <a:extLst>
              <a:ext uri="{FF2B5EF4-FFF2-40B4-BE49-F238E27FC236}">
                <a16:creationId xmlns:a16="http://schemas.microsoft.com/office/drawing/2014/main" id="{BAE30962-34D7-45E0-3CB6-36E4EE35882F}"/>
              </a:ext>
            </a:extLst>
          </p:cNvPr>
          <p:cNvSpPr txBox="1"/>
          <p:nvPr/>
        </p:nvSpPr>
        <p:spPr>
          <a:xfrm>
            <a:off x="8039980" y="4546932"/>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Calibri"/>
                <a:cs typeface="Arial" panose="020B0604020202020204" pitchFamily="34" charset="0"/>
              </a:rPr>
              <a:t>20</a:t>
            </a:r>
          </a:p>
        </p:txBody>
      </p:sp>
      <p:sp>
        <p:nvSpPr>
          <p:cNvPr id="134" name="TextBox 133">
            <a:extLst>
              <a:ext uri="{FF2B5EF4-FFF2-40B4-BE49-F238E27FC236}">
                <a16:creationId xmlns:a16="http://schemas.microsoft.com/office/drawing/2014/main" id="{F8282FAE-0D0A-BB48-7A23-8146955E0C32}"/>
              </a:ext>
            </a:extLst>
          </p:cNvPr>
          <p:cNvSpPr txBox="1"/>
          <p:nvPr/>
        </p:nvSpPr>
        <p:spPr>
          <a:xfrm>
            <a:off x="8039980" y="4289757"/>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Calibri"/>
                <a:cs typeface="Arial" panose="020B0604020202020204" pitchFamily="34" charset="0"/>
              </a:rPr>
              <a:t>30</a:t>
            </a:r>
          </a:p>
        </p:txBody>
      </p:sp>
      <p:sp>
        <p:nvSpPr>
          <p:cNvPr id="135" name="TextBox 134">
            <a:extLst>
              <a:ext uri="{FF2B5EF4-FFF2-40B4-BE49-F238E27FC236}">
                <a16:creationId xmlns:a16="http://schemas.microsoft.com/office/drawing/2014/main" id="{1B52AEC1-A685-FBC8-0146-9547C6D01D4D}"/>
              </a:ext>
            </a:extLst>
          </p:cNvPr>
          <p:cNvSpPr txBox="1"/>
          <p:nvPr/>
        </p:nvSpPr>
        <p:spPr>
          <a:xfrm>
            <a:off x="8039980" y="4035757"/>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Calibri"/>
                <a:cs typeface="Arial" panose="020B0604020202020204" pitchFamily="34" charset="0"/>
              </a:rPr>
              <a:t>40</a:t>
            </a:r>
          </a:p>
        </p:txBody>
      </p:sp>
      <p:sp>
        <p:nvSpPr>
          <p:cNvPr id="136" name="TextBox 135">
            <a:extLst>
              <a:ext uri="{FF2B5EF4-FFF2-40B4-BE49-F238E27FC236}">
                <a16:creationId xmlns:a16="http://schemas.microsoft.com/office/drawing/2014/main" id="{28745BC2-87D4-E8BD-B373-E1BE74595DEC}"/>
              </a:ext>
            </a:extLst>
          </p:cNvPr>
          <p:cNvSpPr txBox="1"/>
          <p:nvPr/>
        </p:nvSpPr>
        <p:spPr>
          <a:xfrm>
            <a:off x="8039980" y="3778582"/>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Calibri"/>
                <a:cs typeface="Arial" panose="020B0604020202020204" pitchFamily="34" charset="0"/>
              </a:rPr>
              <a:t>50</a:t>
            </a:r>
          </a:p>
        </p:txBody>
      </p:sp>
      <p:sp>
        <p:nvSpPr>
          <p:cNvPr id="137" name="TextBox 136">
            <a:extLst>
              <a:ext uri="{FF2B5EF4-FFF2-40B4-BE49-F238E27FC236}">
                <a16:creationId xmlns:a16="http://schemas.microsoft.com/office/drawing/2014/main" id="{022D2A81-59B1-F465-5D51-7DB27A9BB14A}"/>
              </a:ext>
            </a:extLst>
          </p:cNvPr>
          <p:cNvSpPr txBox="1"/>
          <p:nvPr/>
        </p:nvSpPr>
        <p:spPr>
          <a:xfrm>
            <a:off x="8039980" y="3518232"/>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Calibri"/>
                <a:cs typeface="Arial" panose="020B0604020202020204" pitchFamily="34" charset="0"/>
              </a:rPr>
              <a:t>60</a:t>
            </a:r>
          </a:p>
        </p:txBody>
      </p:sp>
      <p:sp>
        <p:nvSpPr>
          <p:cNvPr id="139" name="TextBox 138">
            <a:extLst>
              <a:ext uri="{FF2B5EF4-FFF2-40B4-BE49-F238E27FC236}">
                <a16:creationId xmlns:a16="http://schemas.microsoft.com/office/drawing/2014/main" id="{106682BA-B52F-2FC4-B4C1-CA62AD1BB66A}"/>
              </a:ext>
            </a:extLst>
          </p:cNvPr>
          <p:cNvSpPr txBox="1"/>
          <p:nvPr/>
        </p:nvSpPr>
        <p:spPr>
          <a:xfrm>
            <a:off x="8039980" y="3264232"/>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Calibri"/>
                <a:cs typeface="Arial" panose="020B0604020202020204" pitchFamily="34" charset="0"/>
              </a:rPr>
              <a:t>70</a:t>
            </a:r>
          </a:p>
        </p:txBody>
      </p:sp>
      <p:sp>
        <p:nvSpPr>
          <p:cNvPr id="140" name="TextBox 139">
            <a:extLst>
              <a:ext uri="{FF2B5EF4-FFF2-40B4-BE49-F238E27FC236}">
                <a16:creationId xmlns:a16="http://schemas.microsoft.com/office/drawing/2014/main" id="{F7A25349-6872-3F03-C3D0-C73824F488AF}"/>
              </a:ext>
            </a:extLst>
          </p:cNvPr>
          <p:cNvSpPr txBox="1"/>
          <p:nvPr/>
        </p:nvSpPr>
        <p:spPr>
          <a:xfrm>
            <a:off x="8039980" y="3007057"/>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Calibri"/>
                <a:cs typeface="Arial" panose="020B0604020202020204" pitchFamily="34" charset="0"/>
              </a:rPr>
              <a:t>80</a:t>
            </a:r>
          </a:p>
        </p:txBody>
      </p:sp>
      <p:sp>
        <p:nvSpPr>
          <p:cNvPr id="141" name="TextBox 140">
            <a:extLst>
              <a:ext uri="{FF2B5EF4-FFF2-40B4-BE49-F238E27FC236}">
                <a16:creationId xmlns:a16="http://schemas.microsoft.com/office/drawing/2014/main" id="{CABD7481-0FAC-915C-9E7A-0F046F16600C}"/>
              </a:ext>
            </a:extLst>
          </p:cNvPr>
          <p:cNvSpPr txBox="1"/>
          <p:nvPr/>
        </p:nvSpPr>
        <p:spPr>
          <a:xfrm>
            <a:off x="8039980" y="2746707"/>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Calibri"/>
                <a:cs typeface="Arial" panose="020B0604020202020204" pitchFamily="34" charset="0"/>
              </a:rPr>
              <a:t>90</a:t>
            </a:r>
          </a:p>
        </p:txBody>
      </p:sp>
      <p:sp>
        <p:nvSpPr>
          <p:cNvPr id="142" name="TextBox 141">
            <a:extLst>
              <a:ext uri="{FF2B5EF4-FFF2-40B4-BE49-F238E27FC236}">
                <a16:creationId xmlns:a16="http://schemas.microsoft.com/office/drawing/2014/main" id="{B8FBFD43-508F-54C4-3FD3-5FEE12AABDB9}"/>
              </a:ext>
            </a:extLst>
          </p:cNvPr>
          <p:cNvSpPr txBox="1"/>
          <p:nvPr/>
        </p:nvSpPr>
        <p:spPr>
          <a:xfrm>
            <a:off x="7969448" y="2486357"/>
            <a:ext cx="211596"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Calibri"/>
                <a:cs typeface="Arial" panose="020B0604020202020204" pitchFamily="34" charset="0"/>
              </a:rPr>
              <a:t>100</a:t>
            </a:r>
          </a:p>
        </p:txBody>
      </p:sp>
      <p:sp>
        <p:nvSpPr>
          <p:cNvPr id="143" name="TextBox 142">
            <a:extLst>
              <a:ext uri="{FF2B5EF4-FFF2-40B4-BE49-F238E27FC236}">
                <a16:creationId xmlns:a16="http://schemas.microsoft.com/office/drawing/2014/main" id="{A0DA6BC9-0484-7C23-AE93-D93140E666ED}"/>
              </a:ext>
            </a:extLst>
          </p:cNvPr>
          <p:cNvSpPr txBox="1"/>
          <p:nvPr/>
        </p:nvSpPr>
        <p:spPr>
          <a:xfrm>
            <a:off x="8039980" y="4804107"/>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Calibri"/>
                <a:cs typeface="Arial" panose="020B0604020202020204" pitchFamily="34" charset="0"/>
              </a:rPr>
              <a:t>10</a:t>
            </a:r>
          </a:p>
        </p:txBody>
      </p:sp>
      <p:sp>
        <p:nvSpPr>
          <p:cNvPr id="144" name="TextBox 143">
            <a:extLst>
              <a:ext uri="{FF2B5EF4-FFF2-40B4-BE49-F238E27FC236}">
                <a16:creationId xmlns:a16="http://schemas.microsoft.com/office/drawing/2014/main" id="{264B7364-D811-786E-96E8-69D67CB13EC7}"/>
              </a:ext>
            </a:extLst>
          </p:cNvPr>
          <p:cNvSpPr txBox="1"/>
          <p:nvPr/>
        </p:nvSpPr>
        <p:spPr>
          <a:xfrm>
            <a:off x="8110512" y="5064457"/>
            <a:ext cx="70532"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Calibri"/>
                <a:cs typeface="Arial" panose="020B0604020202020204" pitchFamily="34" charset="0"/>
              </a:rPr>
              <a:t>0</a:t>
            </a:r>
          </a:p>
        </p:txBody>
      </p:sp>
      <p:sp>
        <p:nvSpPr>
          <p:cNvPr id="145" name="Rounded Rectangle 144">
            <a:extLst>
              <a:ext uri="{FF2B5EF4-FFF2-40B4-BE49-F238E27FC236}">
                <a16:creationId xmlns:a16="http://schemas.microsoft.com/office/drawing/2014/main" id="{77326CDF-8236-251A-AA3C-3E21B9DD07D9}"/>
              </a:ext>
            </a:extLst>
          </p:cNvPr>
          <p:cNvSpPr/>
          <p:nvPr/>
        </p:nvSpPr>
        <p:spPr>
          <a:xfrm>
            <a:off x="10095344" y="2383283"/>
            <a:ext cx="1233364" cy="360035"/>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000" b="1" dirty="0">
                <a:latin typeface="Arial" panose="020B0604020202020204" pitchFamily="34" charset="0"/>
                <a:cs typeface="Arial" panose="020B0604020202020204" pitchFamily="34" charset="0"/>
              </a:rPr>
              <a:t>6-month PFS</a:t>
            </a:r>
            <a:r>
              <a:rPr lang="en-US" sz="1000" b="1" baseline="30000" dirty="0">
                <a:latin typeface="Arial" panose="020B0604020202020204" pitchFamily="34" charset="0"/>
                <a:cs typeface="Arial" panose="020B0604020202020204" pitchFamily="34" charset="0"/>
              </a:rPr>
              <a:t>d</a:t>
            </a:r>
            <a:r>
              <a:rPr lang="en-US" sz="1000" b="1" dirty="0">
                <a:latin typeface="Arial" panose="020B0604020202020204" pitchFamily="34" charset="0"/>
                <a:cs typeface="Arial" panose="020B0604020202020204" pitchFamily="34" charset="0"/>
              </a:rPr>
              <a:t>: 79%</a:t>
            </a:r>
            <a:br>
              <a:rPr lang="en-US" sz="1000" b="1" dirty="0">
                <a:latin typeface="Arial" panose="020B0604020202020204" pitchFamily="34" charset="0"/>
                <a:cs typeface="Arial" panose="020B0604020202020204" pitchFamily="34" charset="0"/>
              </a:rPr>
            </a:br>
            <a:r>
              <a:rPr lang="en-US" sz="1000" b="1" dirty="0">
                <a:latin typeface="Arial" panose="020B0604020202020204" pitchFamily="34" charset="0"/>
                <a:cs typeface="Arial" panose="020B0604020202020204" pitchFamily="34" charset="0"/>
              </a:rPr>
              <a:t>(95% CI: 68-87)</a:t>
            </a:r>
          </a:p>
        </p:txBody>
      </p:sp>
      <p:sp>
        <p:nvSpPr>
          <p:cNvPr id="146" name="TextBox 145">
            <a:extLst>
              <a:ext uri="{FF2B5EF4-FFF2-40B4-BE49-F238E27FC236}">
                <a16:creationId xmlns:a16="http://schemas.microsoft.com/office/drawing/2014/main" id="{9B42DE44-00B7-8DF2-C5E8-F4072679ACDE}"/>
              </a:ext>
            </a:extLst>
          </p:cNvPr>
          <p:cNvSpPr txBox="1"/>
          <p:nvPr/>
        </p:nvSpPr>
        <p:spPr>
          <a:xfrm rot="16200000">
            <a:off x="7607229" y="3791100"/>
            <a:ext cx="484107" cy="153888"/>
          </a:xfrm>
          <a:prstGeom prst="rect">
            <a:avLst/>
          </a:prstGeom>
          <a:noFill/>
        </p:spPr>
        <p:txBody>
          <a:bodyPr wrap="none" lIns="0" tIns="0" rIns="0" bIns="0" rtlCol="0">
            <a:spAutoFit/>
          </a:bodyPr>
          <a:lstStyle/>
          <a:p>
            <a:pPr algn="r"/>
            <a:r>
              <a:rPr lang="en-GB" sz="1000" b="1" dirty="0">
                <a:latin typeface="Arial" panose="020B0604020202020204" pitchFamily="34" charset="0"/>
                <a:ea typeface="Calibri"/>
                <a:cs typeface="Arial" panose="020B0604020202020204" pitchFamily="34" charset="0"/>
              </a:rPr>
              <a:t>PFS (%)</a:t>
            </a:r>
          </a:p>
        </p:txBody>
      </p:sp>
    </p:spTree>
    <p:extLst>
      <p:ext uri="{BB962C8B-B14F-4D97-AF65-F5344CB8AC3E}">
        <p14:creationId xmlns:p14="http://schemas.microsoft.com/office/powerpoint/2010/main" val="3296282949"/>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A62F0B-4EED-B587-E69D-D5690D84049F}"/>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F070279-3DBE-0EE1-8ACA-A908D33F3639}"/>
              </a:ext>
            </a:extLst>
          </p:cNvPr>
          <p:cNvSpPr>
            <a:spLocks noGrp="1"/>
          </p:cNvSpPr>
          <p:nvPr>
            <p:ph sz="quarter" idx="12"/>
          </p:nvPr>
        </p:nvSpPr>
        <p:spPr>
          <a:xfrm>
            <a:off x="6528048" y="1425575"/>
            <a:ext cx="4752528" cy="4525963"/>
          </a:xfrm>
        </p:spPr>
        <p:txBody>
          <a:bodyPr>
            <a:normAutofit/>
          </a:bodyPr>
          <a:lstStyle/>
          <a:p>
            <a:r>
              <a:rPr lang="en-US" dirty="0">
                <a:solidFill>
                  <a:schemeClr val="tx2"/>
                </a:solidFill>
              </a:rPr>
              <a:t>TRAEs were reported in 91% of patients (grade 3, in 18% of patients)</a:t>
            </a:r>
          </a:p>
          <a:p>
            <a:r>
              <a:rPr lang="en-US" dirty="0">
                <a:solidFill>
                  <a:schemeClr val="tx2"/>
                </a:solidFill>
              </a:rPr>
              <a:t>There were no grade 4 or 5 TRAEs</a:t>
            </a:r>
          </a:p>
          <a:p>
            <a:r>
              <a:rPr lang="en-US" dirty="0">
                <a:solidFill>
                  <a:schemeClr val="tx2"/>
                </a:solidFill>
              </a:rPr>
              <a:t>The most common TRAEs </a:t>
            </a:r>
            <a:br>
              <a:rPr lang="en-US" dirty="0">
                <a:solidFill>
                  <a:schemeClr val="tx2"/>
                </a:solidFill>
              </a:rPr>
            </a:br>
            <a:r>
              <a:rPr lang="en-US" dirty="0">
                <a:solidFill>
                  <a:schemeClr val="tx2"/>
                </a:solidFill>
              </a:rPr>
              <a:t>(all/grade 3) were diarrhea (54%/3%), ALT increased (18%/4%), AST increased (16%/3%), and dysgeusia and nausea (both 16%/0%)</a:t>
            </a:r>
          </a:p>
          <a:p>
            <a:r>
              <a:rPr lang="en-US" dirty="0">
                <a:solidFill>
                  <a:schemeClr val="tx2"/>
                </a:solidFill>
              </a:rPr>
              <a:t>Two cases (3%) of ILD/</a:t>
            </a:r>
            <a:br>
              <a:rPr lang="en-US" dirty="0">
                <a:solidFill>
                  <a:schemeClr val="tx2"/>
                </a:solidFill>
              </a:rPr>
            </a:br>
            <a:r>
              <a:rPr lang="en-US" dirty="0">
                <a:solidFill>
                  <a:schemeClr val="tx2"/>
                </a:solidFill>
              </a:rPr>
              <a:t>pneumonitis were reported </a:t>
            </a:r>
            <a:br>
              <a:rPr lang="en-US" dirty="0">
                <a:solidFill>
                  <a:schemeClr val="tx2"/>
                </a:solidFill>
              </a:rPr>
            </a:br>
            <a:r>
              <a:rPr lang="en-US" dirty="0">
                <a:solidFill>
                  <a:schemeClr val="tx2"/>
                </a:solidFill>
              </a:rPr>
              <a:t>(both grade 2)</a:t>
            </a:r>
          </a:p>
          <a:p>
            <a:endParaRPr lang="en-GB" dirty="0">
              <a:solidFill>
                <a:schemeClr val="tx2"/>
              </a:solidFill>
            </a:endParaRPr>
          </a:p>
        </p:txBody>
      </p:sp>
      <p:sp>
        <p:nvSpPr>
          <p:cNvPr id="6" name="Title 5">
            <a:extLst>
              <a:ext uri="{FF2B5EF4-FFF2-40B4-BE49-F238E27FC236}">
                <a16:creationId xmlns:a16="http://schemas.microsoft.com/office/drawing/2014/main" id="{87A51902-D3A6-0261-0F67-5ED9AC4EBB27}"/>
              </a:ext>
            </a:extLst>
          </p:cNvPr>
          <p:cNvSpPr>
            <a:spLocks noGrp="1"/>
          </p:cNvSpPr>
          <p:nvPr>
            <p:ph type="title"/>
          </p:nvPr>
        </p:nvSpPr>
        <p:spPr>
          <a:xfrm>
            <a:off x="619201" y="259200"/>
            <a:ext cx="10963199" cy="864000"/>
          </a:xfrm>
        </p:spPr>
        <p:txBody>
          <a:bodyPr/>
          <a:lstStyle/>
          <a:p>
            <a:r>
              <a:rPr lang="en-GB" noProof="0" dirty="0"/>
              <a:t>Beamion lung-1: safety data</a:t>
            </a:r>
          </a:p>
        </p:txBody>
      </p:sp>
      <p:sp>
        <p:nvSpPr>
          <p:cNvPr id="2" name="Slide Number Placeholder 1">
            <a:extLst>
              <a:ext uri="{FF2B5EF4-FFF2-40B4-BE49-F238E27FC236}">
                <a16:creationId xmlns:a16="http://schemas.microsoft.com/office/drawing/2014/main" id="{9C16E05F-4579-911A-1D52-48BA58E9A1D3}"/>
              </a:ext>
            </a:extLst>
          </p:cNvPr>
          <p:cNvSpPr>
            <a:spLocks noGrp="1"/>
          </p:cNvSpPr>
          <p:nvPr>
            <p:ph type="sldNum" sz="quarter" idx="4"/>
          </p:nvPr>
        </p:nvSpPr>
        <p:spPr>
          <a:xfrm>
            <a:off x="10800523" y="6428359"/>
            <a:ext cx="781877" cy="365125"/>
          </a:xfrm>
        </p:spPr>
        <p:txBody>
          <a:bodyPr/>
          <a:lstStyle/>
          <a:p>
            <a:fld id="{FCE43C0F-8A7B-3A4B-9DB5-B3472E36E833}" type="slidenum">
              <a:rPr lang="en-GB" noProof="0" smtClean="0"/>
              <a:pPr/>
              <a:t>15</a:t>
            </a:fld>
            <a:endParaRPr lang="en-GB" noProof="0" dirty="0"/>
          </a:p>
        </p:txBody>
      </p:sp>
      <p:sp>
        <p:nvSpPr>
          <p:cNvPr id="13" name="Google Shape;392;p10">
            <a:extLst>
              <a:ext uri="{FF2B5EF4-FFF2-40B4-BE49-F238E27FC236}">
                <a16:creationId xmlns:a16="http://schemas.microsoft.com/office/drawing/2014/main" id="{90D8146C-0702-7A7D-53BE-5E6E9D0C7BDD}"/>
              </a:ext>
            </a:extLst>
          </p:cNvPr>
          <p:cNvSpPr/>
          <p:nvPr/>
        </p:nvSpPr>
        <p:spPr>
          <a:xfrm>
            <a:off x="615258" y="1320303"/>
            <a:ext cx="1051570" cy="3432799"/>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lgn="r">
              <a:lnSpc>
                <a:spcPct val="169000"/>
              </a:lnSpc>
            </a:pPr>
            <a:r>
              <a:rPr lang="en-GB" sz="1200" b="1" noProof="0" dirty="0">
                <a:latin typeface="Arial" panose="020B0604020202020204" pitchFamily="34" charset="0"/>
                <a:ea typeface="Calibri"/>
                <a:cs typeface="Arial" panose="020B0604020202020204" pitchFamily="34" charset="0"/>
                <a:sym typeface="Calibri"/>
              </a:rPr>
              <a:t>TRAEs,</a:t>
            </a:r>
            <a:r>
              <a:rPr lang="en-GB" sz="1200" b="1" baseline="30000" noProof="0" dirty="0">
                <a:latin typeface="Arial" panose="020B0604020202020204" pitchFamily="34" charset="0"/>
                <a:ea typeface="Calibri"/>
                <a:cs typeface="Arial" panose="020B0604020202020204" pitchFamily="34" charset="0"/>
                <a:sym typeface="Calibri"/>
              </a:rPr>
              <a:t>a</a:t>
            </a:r>
            <a:r>
              <a:rPr lang="en-GB" sz="1200" b="1" noProof="0" dirty="0">
                <a:latin typeface="Arial" panose="020B0604020202020204" pitchFamily="34" charset="0"/>
                <a:ea typeface="Calibri"/>
                <a:cs typeface="Arial" panose="020B0604020202020204" pitchFamily="34" charset="0"/>
                <a:sym typeface="Calibri"/>
              </a:rPr>
              <a:t> n (%)</a:t>
            </a:r>
          </a:p>
          <a:p>
            <a:pPr algn="r">
              <a:lnSpc>
                <a:spcPct val="169000"/>
              </a:lnSpc>
            </a:pPr>
            <a:r>
              <a:rPr lang="en-GB" sz="1200" noProof="0" dirty="0" err="1">
                <a:latin typeface="Arial" panose="020B0604020202020204" pitchFamily="34" charset="0"/>
                <a:ea typeface="Calibri"/>
                <a:cs typeface="Arial" panose="020B0604020202020204" pitchFamily="34" charset="0"/>
                <a:sym typeface="Calibri"/>
              </a:rPr>
              <a:t>Diarrhea</a:t>
            </a:r>
            <a:r>
              <a:rPr lang="en-GB" sz="1200" baseline="30000" dirty="0">
                <a:latin typeface="Arial" panose="020B0604020202020204" pitchFamily="34" charset="0"/>
                <a:ea typeface="Calibri"/>
                <a:cs typeface="Arial" panose="020B0604020202020204" pitchFamily="34" charset="0"/>
                <a:sym typeface="Calibri"/>
              </a:rPr>
              <a:t>b</a:t>
            </a:r>
            <a:endParaRPr lang="en-GB" sz="1200" baseline="30000" noProof="0" dirty="0">
              <a:latin typeface="Arial" panose="020B0604020202020204" pitchFamily="34" charset="0"/>
              <a:ea typeface="Calibri"/>
              <a:cs typeface="Arial" panose="020B0604020202020204" pitchFamily="34" charset="0"/>
              <a:sym typeface="Calibri"/>
            </a:endParaRPr>
          </a:p>
          <a:p>
            <a:pPr algn="r">
              <a:lnSpc>
                <a:spcPct val="169000"/>
              </a:lnSpc>
            </a:pPr>
            <a:r>
              <a:rPr lang="en-GB" sz="1200" noProof="0" dirty="0">
                <a:latin typeface="Arial" panose="020B0604020202020204" pitchFamily="34" charset="0"/>
                <a:ea typeface="Calibri"/>
                <a:cs typeface="Arial" panose="020B0604020202020204" pitchFamily="34" charset="0"/>
                <a:sym typeface="Calibri"/>
              </a:rPr>
              <a:t>Rash</a:t>
            </a:r>
            <a:r>
              <a:rPr lang="en-GB" sz="1200" baseline="30000" noProof="0" dirty="0">
                <a:latin typeface="Arial" panose="020B0604020202020204" pitchFamily="34" charset="0"/>
                <a:ea typeface="Calibri"/>
                <a:cs typeface="Arial" panose="020B0604020202020204" pitchFamily="34" charset="0"/>
                <a:sym typeface="Calibri"/>
              </a:rPr>
              <a:t>b</a:t>
            </a:r>
          </a:p>
          <a:p>
            <a:pPr algn="r">
              <a:lnSpc>
                <a:spcPct val="169000"/>
              </a:lnSpc>
            </a:pPr>
            <a:r>
              <a:rPr lang="en-GB" sz="1200" noProof="0" dirty="0">
                <a:latin typeface="Arial" panose="020B0604020202020204" pitchFamily="34" charset="0"/>
                <a:ea typeface="Calibri"/>
                <a:cs typeface="Arial" panose="020B0604020202020204" pitchFamily="34" charset="0"/>
                <a:sym typeface="Calibri"/>
              </a:rPr>
              <a:t>ALT increased</a:t>
            </a:r>
          </a:p>
          <a:p>
            <a:pPr algn="r">
              <a:lnSpc>
                <a:spcPct val="169000"/>
              </a:lnSpc>
            </a:pPr>
            <a:r>
              <a:rPr lang="en-GB" sz="1200" dirty="0">
                <a:latin typeface="Arial" panose="020B0604020202020204" pitchFamily="34" charset="0"/>
                <a:ea typeface="Calibri"/>
                <a:cs typeface="Arial" panose="020B0604020202020204" pitchFamily="34" charset="0"/>
                <a:sym typeface="Calibri"/>
              </a:rPr>
              <a:t>AST increased</a:t>
            </a:r>
          </a:p>
          <a:p>
            <a:pPr algn="r">
              <a:lnSpc>
                <a:spcPct val="169000"/>
              </a:lnSpc>
            </a:pPr>
            <a:r>
              <a:rPr lang="en-GB" sz="1200" noProof="0" dirty="0">
                <a:latin typeface="Arial" panose="020B0604020202020204" pitchFamily="34" charset="0"/>
                <a:ea typeface="Calibri"/>
                <a:cs typeface="Arial" panose="020B0604020202020204" pitchFamily="34" charset="0"/>
                <a:sym typeface="Calibri"/>
              </a:rPr>
              <a:t>Dysgeusia</a:t>
            </a:r>
          </a:p>
          <a:p>
            <a:pPr algn="r">
              <a:lnSpc>
                <a:spcPct val="169000"/>
              </a:lnSpc>
            </a:pPr>
            <a:r>
              <a:rPr lang="en-GB" sz="1200" dirty="0">
                <a:latin typeface="Arial" panose="020B0604020202020204" pitchFamily="34" charset="0"/>
                <a:ea typeface="Calibri"/>
                <a:cs typeface="Arial" panose="020B0604020202020204" pitchFamily="34" charset="0"/>
                <a:sym typeface="Calibri"/>
              </a:rPr>
              <a:t>Nausea</a:t>
            </a:r>
          </a:p>
          <a:p>
            <a:pPr algn="r">
              <a:lnSpc>
                <a:spcPct val="169000"/>
              </a:lnSpc>
            </a:pPr>
            <a:r>
              <a:rPr lang="en-GB" sz="1200" noProof="0" dirty="0">
                <a:latin typeface="Arial" panose="020B0604020202020204" pitchFamily="34" charset="0"/>
                <a:ea typeface="Calibri"/>
                <a:cs typeface="Arial" panose="020B0604020202020204" pitchFamily="34" charset="0"/>
                <a:sym typeface="Calibri"/>
              </a:rPr>
              <a:t>Dry skin</a:t>
            </a:r>
          </a:p>
          <a:p>
            <a:pPr algn="r">
              <a:lnSpc>
                <a:spcPct val="169000"/>
              </a:lnSpc>
            </a:pPr>
            <a:r>
              <a:rPr lang="en-GB" sz="1200" dirty="0">
                <a:latin typeface="Arial" panose="020B0604020202020204" pitchFamily="34" charset="0"/>
                <a:ea typeface="Calibri"/>
                <a:cs typeface="Arial" panose="020B0604020202020204" pitchFamily="34" charset="0"/>
                <a:sym typeface="Calibri"/>
              </a:rPr>
              <a:t>Pruritus</a:t>
            </a:r>
          </a:p>
          <a:p>
            <a:pPr algn="r">
              <a:lnSpc>
                <a:spcPct val="169000"/>
              </a:lnSpc>
            </a:pPr>
            <a:r>
              <a:rPr lang="en-GB" sz="1200" noProof="0" dirty="0">
                <a:latin typeface="Arial" panose="020B0604020202020204" pitchFamily="34" charset="0"/>
                <a:ea typeface="Calibri"/>
                <a:cs typeface="Arial" panose="020B0604020202020204" pitchFamily="34" charset="0"/>
                <a:sym typeface="Calibri"/>
              </a:rPr>
              <a:t>Paronychia</a:t>
            </a:r>
          </a:p>
          <a:p>
            <a:pPr algn="r">
              <a:lnSpc>
                <a:spcPct val="169000"/>
              </a:lnSpc>
            </a:pPr>
            <a:r>
              <a:rPr lang="en-GB" sz="1200" dirty="0">
                <a:latin typeface="Arial" panose="020B0604020202020204" pitchFamily="34" charset="0"/>
                <a:ea typeface="Calibri"/>
                <a:cs typeface="Arial" panose="020B0604020202020204" pitchFamily="34" charset="0"/>
                <a:sym typeface="Calibri"/>
              </a:rPr>
              <a:t>Stomatitis</a:t>
            </a:r>
            <a:endParaRPr lang="en-GB" sz="1200" noProof="0" dirty="0">
              <a:latin typeface="Arial" panose="020B0604020202020204" pitchFamily="34" charset="0"/>
              <a:ea typeface="Calibri"/>
              <a:cs typeface="Arial" panose="020B0604020202020204" pitchFamily="34" charset="0"/>
              <a:sym typeface="Calibri"/>
            </a:endParaRPr>
          </a:p>
        </p:txBody>
      </p:sp>
      <p:sp>
        <p:nvSpPr>
          <p:cNvPr id="14" name="TextBox 13">
            <a:extLst>
              <a:ext uri="{FF2B5EF4-FFF2-40B4-BE49-F238E27FC236}">
                <a16:creationId xmlns:a16="http://schemas.microsoft.com/office/drawing/2014/main" id="{F7E33F53-85DA-753D-FF82-645061CA779D}"/>
              </a:ext>
            </a:extLst>
          </p:cNvPr>
          <p:cNvSpPr txBox="1"/>
          <p:nvPr/>
        </p:nvSpPr>
        <p:spPr>
          <a:xfrm>
            <a:off x="3935760" y="5096217"/>
            <a:ext cx="1064715" cy="276999"/>
          </a:xfrm>
          <a:prstGeom prst="rect">
            <a:avLst/>
          </a:prstGeom>
          <a:noFill/>
        </p:spPr>
        <p:txBody>
          <a:bodyPr wrap="none" rtlCol="0">
            <a:spAutoFit/>
          </a:bodyPr>
          <a:lstStyle/>
          <a:p>
            <a:pPr algn="ctr"/>
            <a:r>
              <a:rPr lang="en-GB" sz="1200" b="1" dirty="0">
                <a:latin typeface="Arial" panose="020B0604020202020204" pitchFamily="34" charset="0"/>
                <a:ea typeface="Calibri"/>
                <a:cs typeface="Arial" panose="020B0604020202020204" pitchFamily="34" charset="0"/>
              </a:rPr>
              <a:t>Patients (%)</a:t>
            </a:r>
          </a:p>
        </p:txBody>
      </p:sp>
      <p:sp>
        <p:nvSpPr>
          <p:cNvPr id="15" name="Google Shape;392;p10">
            <a:extLst>
              <a:ext uri="{FF2B5EF4-FFF2-40B4-BE49-F238E27FC236}">
                <a16:creationId xmlns:a16="http://schemas.microsoft.com/office/drawing/2014/main" id="{D799942D-8F56-EE83-9964-7910D7A49976}"/>
              </a:ext>
            </a:extLst>
          </p:cNvPr>
          <p:cNvSpPr/>
          <p:nvPr/>
        </p:nvSpPr>
        <p:spPr>
          <a:xfrm>
            <a:off x="1862771" y="1320303"/>
            <a:ext cx="485709" cy="3453253"/>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lgn="ctr">
              <a:lnSpc>
                <a:spcPct val="169000"/>
              </a:lnSpc>
            </a:pPr>
            <a:r>
              <a:rPr lang="en-GB" sz="1200" b="1" noProof="0" dirty="0">
                <a:latin typeface="Arial" panose="020B0604020202020204" pitchFamily="34" charset="0"/>
                <a:ea typeface="Calibri"/>
                <a:cs typeface="Arial" panose="020B0604020202020204" pitchFamily="34" charset="0"/>
                <a:sym typeface="Calibri"/>
              </a:rPr>
              <a:t>All</a:t>
            </a:r>
          </a:p>
          <a:p>
            <a:pPr algn="ctr">
              <a:lnSpc>
                <a:spcPct val="169000"/>
              </a:lnSpc>
            </a:pPr>
            <a:r>
              <a:rPr lang="en-GB" sz="1200" noProof="0" dirty="0">
                <a:latin typeface="Arial" panose="020B0604020202020204" pitchFamily="34" charset="0"/>
                <a:ea typeface="Calibri"/>
                <a:cs typeface="Arial" panose="020B0604020202020204" pitchFamily="34" charset="0"/>
                <a:sym typeface="Calibri"/>
              </a:rPr>
              <a:t>40 (54)</a:t>
            </a:r>
          </a:p>
          <a:p>
            <a:pPr algn="ctr">
              <a:lnSpc>
                <a:spcPct val="169000"/>
              </a:lnSpc>
            </a:pPr>
            <a:r>
              <a:rPr lang="en-GB" sz="1200" dirty="0">
                <a:latin typeface="Arial" panose="020B0604020202020204" pitchFamily="34" charset="0"/>
                <a:ea typeface="Calibri"/>
                <a:cs typeface="Arial" panose="020B0604020202020204" pitchFamily="34" charset="0"/>
                <a:sym typeface="Calibri"/>
              </a:rPr>
              <a:t>17 (23)</a:t>
            </a:r>
          </a:p>
          <a:p>
            <a:pPr algn="ctr">
              <a:lnSpc>
                <a:spcPct val="169000"/>
              </a:lnSpc>
            </a:pPr>
            <a:r>
              <a:rPr lang="en-GB" sz="1200" noProof="0" dirty="0">
                <a:latin typeface="Arial" panose="020B0604020202020204" pitchFamily="34" charset="0"/>
                <a:ea typeface="Calibri"/>
                <a:cs typeface="Arial" panose="020B0604020202020204" pitchFamily="34" charset="0"/>
                <a:sym typeface="Calibri"/>
              </a:rPr>
              <a:t>13 (18)</a:t>
            </a:r>
          </a:p>
          <a:p>
            <a:pPr algn="ctr">
              <a:lnSpc>
                <a:spcPct val="169000"/>
              </a:lnSpc>
            </a:pPr>
            <a:r>
              <a:rPr lang="en-GB" sz="1200" dirty="0">
                <a:latin typeface="Arial" panose="020B0604020202020204" pitchFamily="34" charset="0"/>
                <a:ea typeface="Calibri"/>
                <a:cs typeface="Arial" panose="020B0604020202020204" pitchFamily="34" charset="0"/>
                <a:sym typeface="Calibri"/>
              </a:rPr>
              <a:t>12 (16)</a:t>
            </a:r>
          </a:p>
          <a:p>
            <a:pPr algn="ctr">
              <a:lnSpc>
                <a:spcPct val="169000"/>
              </a:lnSpc>
            </a:pPr>
            <a:r>
              <a:rPr lang="en-GB" sz="1200" noProof="0" dirty="0">
                <a:latin typeface="Arial" panose="020B0604020202020204" pitchFamily="34" charset="0"/>
                <a:ea typeface="Calibri"/>
                <a:cs typeface="Arial" panose="020B0604020202020204" pitchFamily="34" charset="0"/>
                <a:sym typeface="Calibri"/>
              </a:rPr>
              <a:t>12 (16)</a:t>
            </a:r>
          </a:p>
          <a:p>
            <a:pPr algn="ctr">
              <a:lnSpc>
                <a:spcPct val="169000"/>
              </a:lnSpc>
            </a:pPr>
            <a:r>
              <a:rPr lang="en-GB" sz="1200" dirty="0">
                <a:latin typeface="Arial" panose="020B0604020202020204" pitchFamily="34" charset="0"/>
                <a:ea typeface="Calibri"/>
                <a:cs typeface="Arial" panose="020B0604020202020204" pitchFamily="34" charset="0"/>
                <a:sym typeface="Calibri"/>
              </a:rPr>
              <a:t>12 (16)</a:t>
            </a:r>
          </a:p>
          <a:p>
            <a:pPr algn="ctr">
              <a:lnSpc>
                <a:spcPct val="169000"/>
              </a:lnSpc>
            </a:pPr>
            <a:r>
              <a:rPr lang="en-GB" sz="1200" noProof="0" dirty="0">
                <a:latin typeface="Arial" panose="020B0604020202020204" pitchFamily="34" charset="0"/>
                <a:ea typeface="Calibri"/>
                <a:cs typeface="Arial" panose="020B0604020202020204" pitchFamily="34" charset="0"/>
                <a:sym typeface="Calibri"/>
              </a:rPr>
              <a:t>10 (14)</a:t>
            </a:r>
          </a:p>
          <a:p>
            <a:pPr algn="ctr">
              <a:lnSpc>
                <a:spcPct val="169000"/>
              </a:lnSpc>
            </a:pPr>
            <a:r>
              <a:rPr lang="en-GB" sz="1200" dirty="0">
                <a:latin typeface="Arial" panose="020B0604020202020204" pitchFamily="34" charset="0"/>
                <a:ea typeface="Calibri"/>
                <a:cs typeface="Arial" panose="020B0604020202020204" pitchFamily="34" charset="0"/>
                <a:sym typeface="Calibri"/>
              </a:rPr>
              <a:t>10 (14)</a:t>
            </a:r>
          </a:p>
          <a:p>
            <a:pPr algn="ctr">
              <a:lnSpc>
                <a:spcPct val="169000"/>
              </a:lnSpc>
            </a:pPr>
            <a:r>
              <a:rPr lang="en-GB" sz="1200" noProof="0" dirty="0">
                <a:latin typeface="Arial" panose="020B0604020202020204" pitchFamily="34" charset="0"/>
                <a:ea typeface="Calibri"/>
                <a:cs typeface="Arial" panose="020B0604020202020204" pitchFamily="34" charset="0"/>
                <a:sym typeface="Calibri"/>
              </a:rPr>
              <a:t>9 (12)</a:t>
            </a:r>
          </a:p>
          <a:p>
            <a:pPr algn="ctr">
              <a:lnSpc>
                <a:spcPct val="169000"/>
              </a:lnSpc>
            </a:pPr>
            <a:r>
              <a:rPr lang="en-GB" sz="1200" dirty="0">
                <a:latin typeface="Arial" panose="020B0604020202020204" pitchFamily="34" charset="0"/>
                <a:ea typeface="Calibri"/>
                <a:cs typeface="Arial" panose="020B0604020202020204" pitchFamily="34" charset="0"/>
                <a:sym typeface="Calibri"/>
              </a:rPr>
              <a:t>8 (11)</a:t>
            </a:r>
            <a:endParaRPr lang="en-GB" sz="1200" noProof="0" dirty="0">
              <a:latin typeface="Arial" panose="020B0604020202020204" pitchFamily="34" charset="0"/>
              <a:ea typeface="Calibri"/>
              <a:cs typeface="Arial" panose="020B0604020202020204" pitchFamily="34" charset="0"/>
              <a:sym typeface="Calibri"/>
            </a:endParaRPr>
          </a:p>
        </p:txBody>
      </p:sp>
      <p:sp>
        <p:nvSpPr>
          <p:cNvPr id="17" name="Google Shape;392;p10">
            <a:extLst>
              <a:ext uri="{FF2B5EF4-FFF2-40B4-BE49-F238E27FC236}">
                <a16:creationId xmlns:a16="http://schemas.microsoft.com/office/drawing/2014/main" id="{DCA6086D-34D9-68B5-D202-750418B1C2E2}"/>
              </a:ext>
            </a:extLst>
          </p:cNvPr>
          <p:cNvSpPr/>
          <p:nvPr/>
        </p:nvSpPr>
        <p:spPr>
          <a:xfrm>
            <a:off x="5328616" y="4022334"/>
            <a:ext cx="474489" cy="192360"/>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spcAft>
                <a:spcPts val="300"/>
              </a:spcAft>
            </a:pPr>
            <a:r>
              <a:rPr lang="en-GB" sz="1000" b="1" noProof="0" dirty="0">
                <a:latin typeface="Arial" panose="020B0604020202020204" pitchFamily="34" charset="0"/>
                <a:ea typeface="Calibri"/>
                <a:cs typeface="Arial" panose="020B0604020202020204" pitchFamily="34" charset="0"/>
                <a:sym typeface="Calibri"/>
              </a:rPr>
              <a:t>Grade 1</a:t>
            </a:r>
            <a:endParaRPr lang="en-GB" sz="1000" noProof="0" dirty="0">
              <a:latin typeface="Arial" panose="020B0604020202020204" pitchFamily="34" charset="0"/>
              <a:ea typeface="Calibri"/>
              <a:cs typeface="Arial" panose="020B0604020202020204" pitchFamily="34" charset="0"/>
              <a:sym typeface="Calibri"/>
            </a:endParaRPr>
          </a:p>
        </p:txBody>
      </p:sp>
      <p:sp>
        <p:nvSpPr>
          <p:cNvPr id="18" name="Rectangle 17">
            <a:extLst>
              <a:ext uri="{FF2B5EF4-FFF2-40B4-BE49-F238E27FC236}">
                <a16:creationId xmlns:a16="http://schemas.microsoft.com/office/drawing/2014/main" id="{79A7B271-F4CD-692D-B133-FAA6B3835D36}"/>
              </a:ext>
            </a:extLst>
          </p:cNvPr>
          <p:cNvSpPr/>
          <p:nvPr/>
        </p:nvSpPr>
        <p:spPr>
          <a:xfrm>
            <a:off x="5124983" y="4035453"/>
            <a:ext cx="143122" cy="130409"/>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ln>
                <a:solidFill>
                  <a:schemeClr val="accent1">
                    <a:lumMod val="20000"/>
                    <a:lumOff val="80000"/>
                  </a:schemeClr>
                </a:solidFill>
              </a:ln>
            </a:endParaRPr>
          </a:p>
        </p:txBody>
      </p:sp>
      <p:sp>
        <p:nvSpPr>
          <p:cNvPr id="20" name="Google Shape;392;p10">
            <a:extLst>
              <a:ext uri="{FF2B5EF4-FFF2-40B4-BE49-F238E27FC236}">
                <a16:creationId xmlns:a16="http://schemas.microsoft.com/office/drawing/2014/main" id="{40ECD597-3F75-C90B-071E-0A217C99634D}"/>
              </a:ext>
            </a:extLst>
          </p:cNvPr>
          <p:cNvSpPr/>
          <p:nvPr/>
        </p:nvSpPr>
        <p:spPr>
          <a:xfrm>
            <a:off x="5328616" y="4244296"/>
            <a:ext cx="474489" cy="192360"/>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spcAft>
                <a:spcPts val="300"/>
              </a:spcAft>
            </a:pPr>
            <a:r>
              <a:rPr lang="en-GB" sz="1000" b="1" noProof="0" dirty="0">
                <a:latin typeface="Arial" panose="020B0604020202020204" pitchFamily="34" charset="0"/>
                <a:ea typeface="Calibri"/>
                <a:cs typeface="Arial" panose="020B0604020202020204" pitchFamily="34" charset="0"/>
                <a:sym typeface="Calibri"/>
              </a:rPr>
              <a:t>Grade 2</a:t>
            </a:r>
            <a:endParaRPr lang="en-GB" sz="1000" noProof="0" dirty="0">
              <a:latin typeface="Arial" panose="020B0604020202020204" pitchFamily="34" charset="0"/>
              <a:ea typeface="Calibri"/>
              <a:cs typeface="Arial" panose="020B0604020202020204" pitchFamily="34" charset="0"/>
              <a:sym typeface="Calibri"/>
            </a:endParaRPr>
          </a:p>
        </p:txBody>
      </p:sp>
      <p:sp>
        <p:nvSpPr>
          <p:cNvPr id="21" name="Rectangle 20">
            <a:extLst>
              <a:ext uri="{FF2B5EF4-FFF2-40B4-BE49-F238E27FC236}">
                <a16:creationId xmlns:a16="http://schemas.microsoft.com/office/drawing/2014/main" id="{05B6CC3E-C045-F9B4-C4FD-D27C39B2B633}"/>
              </a:ext>
            </a:extLst>
          </p:cNvPr>
          <p:cNvSpPr/>
          <p:nvPr/>
        </p:nvSpPr>
        <p:spPr>
          <a:xfrm>
            <a:off x="5124983" y="4257415"/>
            <a:ext cx="143122" cy="130409"/>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3" name="TextBox 22">
            <a:extLst>
              <a:ext uri="{FF2B5EF4-FFF2-40B4-BE49-F238E27FC236}">
                <a16:creationId xmlns:a16="http://schemas.microsoft.com/office/drawing/2014/main" id="{C9691B38-CF66-4AC4-B83D-FFDBCEEBA517}"/>
              </a:ext>
            </a:extLst>
          </p:cNvPr>
          <p:cNvSpPr txBox="1"/>
          <p:nvPr/>
        </p:nvSpPr>
        <p:spPr>
          <a:xfrm>
            <a:off x="5644977" y="4835449"/>
            <a:ext cx="439544" cy="276999"/>
          </a:xfrm>
          <a:prstGeom prst="rect">
            <a:avLst/>
          </a:prstGeom>
          <a:noFill/>
        </p:spPr>
        <p:txBody>
          <a:bodyPr wrap="none" rtlCol="0">
            <a:spAutoFit/>
          </a:bodyPr>
          <a:lstStyle/>
          <a:p>
            <a:pPr algn="ctr"/>
            <a:r>
              <a:rPr lang="en-GB" sz="1200" dirty="0">
                <a:latin typeface="Arial" panose="020B0604020202020204" pitchFamily="34" charset="0"/>
                <a:ea typeface="Calibri"/>
                <a:cs typeface="Arial" panose="020B0604020202020204" pitchFamily="34" charset="0"/>
              </a:rPr>
              <a:t>100</a:t>
            </a:r>
          </a:p>
        </p:txBody>
      </p:sp>
      <p:cxnSp>
        <p:nvCxnSpPr>
          <p:cNvPr id="27" name="Straight Connector 26">
            <a:extLst>
              <a:ext uri="{FF2B5EF4-FFF2-40B4-BE49-F238E27FC236}">
                <a16:creationId xmlns:a16="http://schemas.microsoft.com/office/drawing/2014/main" id="{793807BE-1AC4-1441-79B7-331CB2E3DA8C}"/>
              </a:ext>
            </a:extLst>
          </p:cNvPr>
          <p:cNvCxnSpPr>
            <a:cxnSpLocks/>
          </p:cNvCxnSpPr>
          <p:nvPr/>
        </p:nvCxnSpPr>
        <p:spPr>
          <a:xfrm>
            <a:off x="3137322" y="4753719"/>
            <a:ext cx="2714203"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2DD3B88B-BB1C-EE65-71A5-1CECF44919B6}"/>
              </a:ext>
            </a:extLst>
          </p:cNvPr>
          <p:cNvCxnSpPr/>
          <p:nvPr/>
        </p:nvCxnSpPr>
        <p:spPr>
          <a:xfrm>
            <a:off x="4223792" y="4753719"/>
            <a:ext cx="0" cy="6946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C03303F7-780D-57E0-6E82-F8E685F58D62}"/>
              </a:ext>
            </a:extLst>
          </p:cNvPr>
          <p:cNvCxnSpPr/>
          <p:nvPr/>
        </p:nvCxnSpPr>
        <p:spPr>
          <a:xfrm>
            <a:off x="4760367" y="4753719"/>
            <a:ext cx="0" cy="6946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608DAC13-3EE6-0732-E272-78A3413CA392}"/>
              </a:ext>
            </a:extLst>
          </p:cNvPr>
          <p:cNvCxnSpPr/>
          <p:nvPr/>
        </p:nvCxnSpPr>
        <p:spPr>
          <a:xfrm>
            <a:off x="5309642" y="4753719"/>
            <a:ext cx="0" cy="6946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28F86987-7E3B-19CB-2BA9-E3E5797F5CE5}"/>
              </a:ext>
            </a:extLst>
          </p:cNvPr>
          <p:cNvCxnSpPr/>
          <p:nvPr/>
        </p:nvCxnSpPr>
        <p:spPr>
          <a:xfrm>
            <a:off x="5846217" y="4753719"/>
            <a:ext cx="0" cy="6946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2094378D-C64A-D201-52E5-8EEF30474377}"/>
              </a:ext>
            </a:extLst>
          </p:cNvPr>
          <p:cNvCxnSpPr/>
          <p:nvPr/>
        </p:nvCxnSpPr>
        <p:spPr>
          <a:xfrm>
            <a:off x="3677692" y="4753719"/>
            <a:ext cx="0" cy="6946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8" name="TextBox 37">
            <a:extLst>
              <a:ext uri="{FF2B5EF4-FFF2-40B4-BE49-F238E27FC236}">
                <a16:creationId xmlns:a16="http://schemas.microsoft.com/office/drawing/2014/main" id="{811948CA-5A81-60B5-9586-2F82EF224665}"/>
              </a:ext>
            </a:extLst>
          </p:cNvPr>
          <p:cNvSpPr txBox="1"/>
          <p:nvPr/>
        </p:nvSpPr>
        <p:spPr>
          <a:xfrm>
            <a:off x="5132350" y="4835449"/>
            <a:ext cx="354584" cy="276999"/>
          </a:xfrm>
          <a:prstGeom prst="rect">
            <a:avLst/>
          </a:prstGeom>
          <a:noFill/>
        </p:spPr>
        <p:txBody>
          <a:bodyPr wrap="none" rtlCol="0">
            <a:spAutoFit/>
          </a:bodyPr>
          <a:lstStyle/>
          <a:p>
            <a:pPr algn="ctr"/>
            <a:r>
              <a:rPr lang="en-GB" sz="1200" dirty="0">
                <a:latin typeface="Arial" panose="020B0604020202020204" pitchFamily="34" charset="0"/>
                <a:ea typeface="Calibri"/>
                <a:cs typeface="Arial" panose="020B0604020202020204" pitchFamily="34" charset="0"/>
              </a:rPr>
              <a:t>80</a:t>
            </a:r>
          </a:p>
        </p:txBody>
      </p:sp>
      <p:sp>
        <p:nvSpPr>
          <p:cNvPr id="39" name="TextBox 38">
            <a:extLst>
              <a:ext uri="{FF2B5EF4-FFF2-40B4-BE49-F238E27FC236}">
                <a16:creationId xmlns:a16="http://schemas.microsoft.com/office/drawing/2014/main" id="{68B7B25E-0BB4-2181-A55D-2D054901FFD3}"/>
              </a:ext>
            </a:extLst>
          </p:cNvPr>
          <p:cNvSpPr txBox="1"/>
          <p:nvPr/>
        </p:nvSpPr>
        <p:spPr>
          <a:xfrm>
            <a:off x="4586250" y="4835449"/>
            <a:ext cx="354584" cy="276999"/>
          </a:xfrm>
          <a:prstGeom prst="rect">
            <a:avLst/>
          </a:prstGeom>
          <a:noFill/>
        </p:spPr>
        <p:txBody>
          <a:bodyPr wrap="none" rtlCol="0">
            <a:spAutoFit/>
          </a:bodyPr>
          <a:lstStyle/>
          <a:p>
            <a:pPr algn="ctr"/>
            <a:r>
              <a:rPr lang="en-GB" sz="1200" dirty="0">
                <a:latin typeface="Arial" panose="020B0604020202020204" pitchFamily="34" charset="0"/>
                <a:ea typeface="Calibri"/>
                <a:cs typeface="Arial" panose="020B0604020202020204" pitchFamily="34" charset="0"/>
              </a:rPr>
              <a:t>60</a:t>
            </a:r>
          </a:p>
        </p:txBody>
      </p:sp>
      <p:sp>
        <p:nvSpPr>
          <p:cNvPr id="40" name="TextBox 39">
            <a:extLst>
              <a:ext uri="{FF2B5EF4-FFF2-40B4-BE49-F238E27FC236}">
                <a16:creationId xmlns:a16="http://schemas.microsoft.com/office/drawing/2014/main" id="{886231C2-889D-E408-5E1D-BD220DD05E57}"/>
              </a:ext>
            </a:extLst>
          </p:cNvPr>
          <p:cNvSpPr txBox="1"/>
          <p:nvPr/>
        </p:nvSpPr>
        <p:spPr>
          <a:xfrm>
            <a:off x="4046500" y="4835449"/>
            <a:ext cx="354584" cy="276999"/>
          </a:xfrm>
          <a:prstGeom prst="rect">
            <a:avLst/>
          </a:prstGeom>
          <a:noFill/>
        </p:spPr>
        <p:txBody>
          <a:bodyPr wrap="none" rtlCol="0">
            <a:spAutoFit/>
          </a:bodyPr>
          <a:lstStyle/>
          <a:p>
            <a:pPr algn="ctr"/>
            <a:r>
              <a:rPr lang="en-GB" sz="1200" dirty="0">
                <a:latin typeface="Arial" panose="020B0604020202020204" pitchFamily="34" charset="0"/>
                <a:ea typeface="Calibri"/>
                <a:cs typeface="Arial" panose="020B0604020202020204" pitchFamily="34" charset="0"/>
              </a:rPr>
              <a:t>40</a:t>
            </a:r>
          </a:p>
        </p:txBody>
      </p:sp>
      <p:sp>
        <p:nvSpPr>
          <p:cNvPr id="41" name="TextBox 40">
            <a:extLst>
              <a:ext uri="{FF2B5EF4-FFF2-40B4-BE49-F238E27FC236}">
                <a16:creationId xmlns:a16="http://schemas.microsoft.com/office/drawing/2014/main" id="{4EB38029-B938-7B79-2394-E4E1E158C0B9}"/>
              </a:ext>
            </a:extLst>
          </p:cNvPr>
          <p:cNvSpPr txBox="1"/>
          <p:nvPr/>
        </p:nvSpPr>
        <p:spPr>
          <a:xfrm>
            <a:off x="3497225" y="4835449"/>
            <a:ext cx="354584" cy="276999"/>
          </a:xfrm>
          <a:prstGeom prst="rect">
            <a:avLst/>
          </a:prstGeom>
          <a:noFill/>
        </p:spPr>
        <p:txBody>
          <a:bodyPr wrap="none" rtlCol="0">
            <a:spAutoFit/>
          </a:bodyPr>
          <a:lstStyle/>
          <a:p>
            <a:pPr algn="ctr"/>
            <a:r>
              <a:rPr lang="en-GB" sz="1200" dirty="0">
                <a:latin typeface="Arial" panose="020B0604020202020204" pitchFamily="34" charset="0"/>
                <a:ea typeface="Calibri"/>
                <a:cs typeface="Arial" panose="020B0604020202020204" pitchFamily="34" charset="0"/>
              </a:rPr>
              <a:t>20</a:t>
            </a:r>
          </a:p>
        </p:txBody>
      </p:sp>
      <p:sp>
        <p:nvSpPr>
          <p:cNvPr id="42" name="TextBox 41">
            <a:extLst>
              <a:ext uri="{FF2B5EF4-FFF2-40B4-BE49-F238E27FC236}">
                <a16:creationId xmlns:a16="http://schemas.microsoft.com/office/drawing/2014/main" id="{D302F5B2-1F63-E7BA-A375-7496B64C47DD}"/>
              </a:ext>
            </a:extLst>
          </p:cNvPr>
          <p:cNvSpPr txBox="1"/>
          <p:nvPr/>
        </p:nvSpPr>
        <p:spPr>
          <a:xfrm>
            <a:off x="3015829" y="4835449"/>
            <a:ext cx="269625" cy="276999"/>
          </a:xfrm>
          <a:prstGeom prst="rect">
            <a:avLst/>
          </a:prstGeom>
          <a:noFill/>
        </p:spPr>
        <p:txBody>
          <a:bodyPr wrap="none" rtlCol="0">
            <a:spAutoFit/>
          </a:bodyPr>
          <a:lstStyle/>
          <a:p>
            <a:pPr algn="ctr"/>
            <a:r>
              <a:rPr lang="en-GB" sz="1200" dirty="0">
                <a:latin typeface="Arial" panose="020B0604020202020204" pitchFamily="34" charset="0"/>
                <a:ea typeface="Calibri"/>
                <a:cs typeface="Arial" panose="020B0604020202020204" pitchFamily="34" charset="0"/>
              </a:rPr>
              <a:t>0</a:t>
            </a:r>
          </a:p>
        </p:txBody>
      </p:sp>
      <p:sp>
        <p:nvSpPr>
          <p:cNvPr id="43" name="Google Shape;392;p10">
            <a:extLst>
              <a:ext uri="{FF2B5EF4-FFF2-40B4-BE49-F238E27FC236}">
                <a16:creationId xmlns:a16="http://schemas.microsoft.com/office/drawing/2014/main" id="{4F6B2194-655C-C9CB-604D-F66EDCFD1534}"/>
              </a:ext>
            </a:extLst>
          </p:cNvPr>
          <p:cNvSpPr/>
          <p:nvPr/>
        </p:nvSpPr>
        <p:spPr>
          <a:xfrm>
            <a:off x="5328616" y="4466257"/>
            <a:ext cx="474489" cy="192360"/>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spcAft>
                <a:spcPts val="300"/>
              </a:spcAft>
            </a:pPr>
            <a:r>
              <a:rPr lang="en-GB" sz="1000" b="1" noProof="0" dirty="0">
                <a:latin typeface="Arial" panose="020B0604020202020204" pitchFamily="34" charset="0"/>
                <a:ea typeface="Calibri"/>
                <a:cs typeface="Arial" panose="020B0604020202020204" pitchFamily="34" charset="0"/>
                <a:sym typeface="Calibri"/>
              </a:rPr>
              <a:t>Grade 3</a:t>
            </a:r>
            <a:endParaRPr lang="en-GB" sz="1000" noProof="0" dirty="0">
              <a:latin typeface="Arial" panose="020B0604020202020204" pitchFamily="34" charset="0"/>
              <a:ea typeface="Calibri"/>
              <a:cs typeface="Arial" panose="020B0604020202020204" pitchFamily="34" charset="0"/>
              <a:sym typeface="Calibri"/>
            </a:endParaRPr>
          </a:p>
        </p:txBody>
      </p:sp>
      <p:sp>
        <p:nvSpPr>
          <p:cNvPr id="44" name="Rectangle 43">
            <a:extLst>
              <a:ext uri="{FF2B5EF4-FFF2-40B4-BE49-F238E27FC236}">
                <a16:creationId xmlns:a16="http://schemas.microsoft.com/office/drawing/2014/main" id="{7AFFEDD1-BB05-1722-6B7D-8D6AB42CCEBE}"/>
              </a:ext>
            </a:extLst>
          </p:cNvPr>
          <p:cNvSpPr/>
          <p:nvPr/>
        </p:nvSpPr>
        <p:spPr>
          <a:xfrm>
            <a:off x="5124983" y="4479376"/>
            <a:ext cx="143122" cy="13040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ln>
                <a:solidFill>
                  <a:schemeClr val="tx2"/>
                </a:solidFill>
              </a:ln>
            </a:endParaRPr>
          </a:p>
        </p:txBody>
      </p:sp>
      <p:sp>
        <p:nvSpPr>
          <p:cNvPr id="46" name="Rectangle 45">
            <a:extLst>
              <a:ext uri="{FF2B5EF4-FFF2-40B4-BE49-F238E27FC236}">
                <a16:creationId xmlns:a16="http://schemas.microsoft.com/office/drawing/2014/main" id="{CBE8BF37-DBB5-091E-468E-5ABE6A48934D}"/>
              </a:ext>
            </a:extLst>
          </p:cNvPr>
          <p:cNvSpPr/>
          <p:nvPr/>
        </p:nvSpPr>
        <p:spPr>
          <a:xfrm>
            <a:off x="3146958" y="4474794"/>
            <a:ext cx="288392" cy="240081"/>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ln>
                <a:solidFill>
                  <a:schemeClr val="accent1">
                    <a:lumMod val="20000"/>
                    <a:lumOff val="80000"/>
                  </a:schemeClr>
                </a:solidFill>
              </a:ln>
            </a:endParaRPr>
          </a:p>
        </p:txBody>
      </p:sp>
      <p:sp>
        <p:nvSpPr>
          <p:cNvPr id="45" name="Rectangle 44">
            <a:extLst>
              <a:ext uri="{FF2B5EF4-FFF2-40B4-BE49-F238E27FC236}">
                <a16:creationId xmlns:a16="http://schemas.microsoft.com/office/drawing/2014/main" id="{817C51E6-D473-9D0A-D0A5-697A2A0311FB}"/>
              </a:ext>
            </a:extLst>
          </p:cNvPr>
          <p:cNvSpPr/>
          <p:nvPr/>
        </p:nvSpPr>
        <p:spPr>
          <a:xfrm>
            <a:off x="3146958" y="4474794"/>
            <a:ext cx="243942" cy="240081"/>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ln>
                <a:solidFill>
                  <a:schemeClr val="accent1">
                    <a:lumMod val="20000"/>
                    <a:lumOff val="80000"/>
                  </a:schemeClr>
                </a:solidFill>
              </a:ln>
            </a:endParaRPr>
          </a:p>
        </p:txBody>
      </p:sp>
      <p:sp>
        <p:nvSpPr>
          <p:cNvPr id="49" name="Rectangle 48">
            <a:extLst>
              <a:ext uri="{FF2B5EF4-FFF2-40B4-BE49-F238E27FC236}">
                <a16:creationId xmlns:a16="http://schemas.microsoft.com/office/drawing/2014/main" id="{C78FD23C-88E8-FE5B-9E7F-01A2E0A85324}"/>
              </a:ext>
            </a:extLst>
          </p:cNvPr>
          <p:cNvSpPr/>
          <p:nvPr/>
        </p:nvSpPr>
        <p:spPr>
          <a:xfrm>
            <a:off x="3146957" y="4158372"/>
            <a:ext cx="323317" cy="24008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ln>
                <a:solidFill>
                  <a:schemeClr val="accent1">
                    <a:lumMod val="20000"/>
                    <a:lumOff val="80000"/>
                  </a:schemeClr>
                </a:solidFill>
              </a:ln>
            </a:endParaRPr>
          </a:p>
        </p:txBody>
      </p:sp>
      <p:sp>
        <p:nvSpPr>
          <p:cNvPr id="47" name="Rectangle 46">
            <a:extLst>
              <a:ext uri="{FF2B5EF4-FFF2-40B4-BE49-F238E27FC236}">
                <a16:creationId xmlns:a16="http://schemas.microsoft.com/office/drawing/2014/main" id="{1787B1C4-A537-A317-DFE1-4D0FD5143042}"/>
              </a:ext>
            </a:extLst>
          </p:cNvPr>
          <p:cNvSpPr/>
          <p:nvPr/>
        </p:nvSpPr>
        <p:spPr>
          <a:xfrm>
            <a:off x="3146958" y="4158372"/>
            <a:ext cx="288392" cy="240081"/>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ln>
                <a:solidFill>
                  <a:schemeClr val="accent1">
                    <a:lumMod val="20000"/>
                    <a:lumOff val="80000"/>
                  </a:schemeClr>
                </a:solidFill>
              </a:ln>
            </a:endParaRPr>
          </a:p>
        </p:txBody>
      </p:sp>
      <p:sp>
        <p:nvSpPr>
          <p:cNvPr id="48" name="Rectangle 47">
            <a:extLst>
              <a:ext uri="{FF2B5EF4-FFF2-40B4-BE49-F238E27FC236}">
                <a16:creationId xmlns:a16="http://schemas.microsoft.com/office/drawing/2014/main" id="{5F4FCEB7-9F01-D840-40E8-2B85DCFC70F3}"/>
              </a:ext>
            </a:extLst>
          </p:cNvPr>
          <p:cNvSpPr/>
          <p:nvPr/>
        </p:nvSpPr>
        <p:spPr>
          <a:xfrm>
            <a:off x="3146958" y="4158372"/>
            <a:ext cx="170917" cy="240081"/>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ln>
                <a:solidFill>
                  <a:schemeClr val="accent1">
                    <a:lumMod val="20000"/>
                    <a:lumOff val="80000"/>
                  </a:schemeClr>
                </a:solidFill>
              </a:ln>
            </a:endParaRPr>
          </a:p>
        </p:txBody>
      </p:sp>
      <p:sp>
        <p:nvSpPr>
          <p:cNvPr id="50" name="Rectangle 49">
            <a:extLst>
              <a:ext uri="{FF2B5EF4-FFF2-40B4-BE49-F238E27FC236}">
                <a16:creationId xmlns:a16="http://schemas.microsoft.com/office/drawing/2014/main" id="{2D717DA8-5370-19C3-FE5C-8104AFB285AB}"/>
              </a:ext>
            </a:extLst>
          </p:cNvPr>
          <p:cNvSpPr/>
          <p:nvPr/>
        </p:nvSpPr>
        <p:spPr>
          <a:xfrm>
            <a:off x="3146956" y="3851691"/>
            <a:ext cx="360000" cy="240081"/>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ln>
                <a:solidFill>
                  <a:schemeClr val="accent1">
                    <a:lumMod val="20000"/>
                    <a:lumOff val="80000"/>
                  </a:schemeClr>
                </a:solidFill>
              </a:ln>
            </a:endParaRPr>
          </a:p>
        </p:txBody>
      </p:sp>
      <p:sp>
        <p:nvSpPr>
          <p:cNvPr id="51" name="Rectangle 50">
            <a:extLst>
              <a:ext uri="{FF2B5EF4-FFF2-40B4-BE49-F238E27FC236}">
                <a16:creationId xmlns:a16="http://schemas.microsoft.com/office/drawing/2014/main" id="{B86BB948-2167-2D46-19E2-DA3A56E8F738}"/>
              </a:ext>
            </a:extLst>
          </p:cNvPr>
          <p:cNvSpPr/>
          <p:nvPr/>
        </p:nvSpPr>
        <p:spPr>
          <a:xfrm>
            <a:off x="3146958" y="3851691"/>
            <a:ext cx="324000" cy="240081"/>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ln>
                <a:solidFill>
                  <a:schemeClr val="accent1">
                    <a:lumMod val="20000"/>
                    <a:lumOff val="80000"/>
                  </a:schemeClr>
                </a:solidFill>
              </a:ln>
            </a:endParaRPr>
          </a:p>
        </p:txBody>
      </p:sp>
      <p:sp>
        <p:nvSpPr>
          <p:cNvPr id="52" name="Rectangle 51">
            <a:extLst>
              <a:ext uri="{FF2B5EF4-FFF2-40B4-BE49-F238E27FC236}">
                <a16:creationId xmlns:a16="http://schemas.microsoft.com/office/drawing/2014/main" id="{43E9F71A-9B3E-2598-D736-4CB1D3BCB342}"/>
              </a:ext>
            </a:extLst>
          </p:cNvPr>
          <p:cNvSpPr/>
          <p:nvPr/>
        </p:nvSpPr>
        <p:spPr>
          <a:xfrm>
            <a:off x="3146958" y="3543716"/>
            <a:ext cx="358242" cy="240081"/>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ln>
                <a:solidFill>
                  <a:schemeClr val="accent1">
                    <a:lumMod val="20000"/>
                    <a:lumOff val="80000"/>
                  </a:schemeClr>
                </a:solidFill>
              </a:ln>
            </a:endParaRPr>
          </a:p>
        </p:txBody>
      </p:sp>
      <p:sp>
        <p:nvSpPr>
          <p:cNvPr id="53" name="Rectangle 52">
            <a:extLst>
              <a:ext uri="{FF2B5EF4-FFF2-40B4-BE49-F238E27FC236}">
                <a16:creationId xmlns:a16="http://schemas.microsoft.com/office/drawing/2014/main" id="{EFD68346-815A-661A-8032-DEB0EB1A84E7}"/>
              </a:ext>
            </a:extLst>
          </p:cNvPr>
          <p:cNvSpPr/>
          <p:nvPr/>
        </p:nvSpPr>
        <p:spPr>
          <a:xfrm>
            <a:off x="3146956" y="3228250"/>
            <a:ext cx="435600" cy="240081"/>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ln>
                <a:solidFill>
                  <a:schemeClr val="accent1">
                    <a:lumMod val="20000"/>
                    <a:lumOff val="80000"/>
                  </a:schemeClr>
                </a:solidFill>
              </a:ln>
            </a:endParaRPr>
          </a:p>
        </p:txBody>
      </p:sp>
      <p:sp>
        <p:nvSpPr>
          <p:cNvPr id="54" name="Rectangle 53">
            <a:extLst>
              <a:ext uri="{FF2B5EF4-FFF2-40B4-BE49-F238E27FC236}">
                <a16:creationId xmlns:a16="http://schemas.microsoft.com/office/drawing/2014/main" id="{FD162F09-960A-0716-6B57-CFE5B8A661BB}"/>
              </a:ext>
            </a:extLst>
          </p:cNvPr>
          <p:cNvSpPr/>
          <p:nvPr/>
        </p:nvSpPr>
        <p:spPr>
          <a:xfrm>
            <a:off x="3146956" y="3228250"/>
            <a:ext cx="363600" cy="240081"/>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ln>
                <a:solidFill>
                  <a:schemeClr val="accent1">
                    <a:lumMod val="20000"/>
                    <a:lumOff val="80000"/>
                  </a:schemeClr>
                </a:solidFill>
              </a:ln>
            </a:endParaRPr>
          </a:p>
        </p:txBody>
      </p:sp>
      <p:sp>
        <p:nvSpPr>
          <p:cNvPr id="55" name="Rectangle 54">
            <a:extLst>
              <a:ext uri="{FF2B5EF4-FFF2-40B4-BE49-F238E27FC236}">
                <a16:creationId xmlns:a16="http://schemas.microsoft.com/office/drawing/2014/main" id="{0A9A2B77-2FC3-C079-E3C0-1B07F340E12F}"/>
              </a:ext>
            </a:extLst>
          </p:cNvPr>
          <p:cNvSpPr/>
          <p:nvPr/>
        </p:nvSpPr>
        <p:spPr>
          <a:xfrm>
            <a:off x="3146957" y="2927638"/>
            <a:ext cx="434443" cy="240081"/>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ln>
                <a:solidFill>
                  <a:schemeClr val="accent1">
                    <a:lumMod val="20000"/>
                    <a:lumOff val="80000"/>
                  </a:schemeClr>
                </a:solidFill>
              </a:ln>
            </a:endParaRPr>
          </a:p>
        </p:txBody>
      </p:sp>
      <p:sp>
        <p:nvSpPr>
          <p:cNvPr id="56" name="Rectangle 55">
            <a:extLst>
              <a:ext uri="{FF2B5EF4-FFF2-40B4-BE49-F238E27FC236}">
                <a16:creationId xmlns:a16="http://schemas.microsoft.com/office/drawing/2014/main" id="{F3A329F9-C576-5643-2920-E23DDDF152DF}"/>
              </a:ext>
            </a:extLst>
          </p:cNvPr>
          <p:cNvSpPr/>
          <p:nvPr/>
        </p:nvSpPr>
        <p:spPr>
          <a:xfrm>
            <a:off x="3146957" y="2927638"/>
            <a:ext cx="399518" cy="240081"/>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ln>
                <a:solidFill>
                  <a:schemeClr val="accent1">
                    <a:lumMod val="20000"/>
                    <a:lumOff val="80000"/>
                  </a:schemeClr>
                </a:solidFill>
              </a:ln>
            </a:endParaRPr>
          </a:p>
        </p:txBody>
      </p:sp>
      <p:sp>
        <p:nvSpPr>
          <p:cNvPr id="57" name="Rectangle 56">
            <a:extLst>
              <a:ext uri="{FF2B5EF4-FFF2-40B4-BE49-F238E27FC236}">
                <a16:creationId xmlns:a16="http://schemas.microsoft.com/office/drawing/2014/main" id="{84446B7D-AB0F-5BDC-919F-76A38A91EE0E}"/>
              </a:ext>
            </a:extLst>
          </p:cNvPr>
          <p:cNvSpPr/>
          <p:nvPr/>
        </p:nvSpPr>
        <p:spPr>
          <a:xfrm>
            <a:off x="3146957" y="2615918"/>
            <a:ext cx="434443" cy="24008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ln>
                <a:solidFill>
                  <a:schemeClr val="accent1">
                    <a:lumMod val="20000"/>
                    <a:lumOff val="80000"/>
                  </a:schemeClr>
                </a:solidFill>
              </a:ln>
            </a:endParaRPr>
          </a:p>
        </p:txBody>
      </p:sp>
      <p:sp>
        <p:nvSpPr>
          <p:cNvPr id="58" name="Rectangle 57">
            <a:extLst>
              <a:ext uri="{FF2B5EF4-FFF2-40B4-BE49-F238E27FC236}">
                <a16:creationId xmlns:a16="http://schemas.microsoft.com/office/drawing/2014/main" id="{A8FC7697-F02B-C4A0-8421-F55D5B224D6A}"/>
              </a:ext>
            </a:extLst>
          </p:cNvPr>
          <p:cNvSpPr/>
          <p:nvPr/>
        </p:nvSpPr>
        <p:spPr>
          <a:xfrm>
            <a:off x="3146958" y="2615918"/>
            <a:ext cx="358242" cy="240081"/>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ln>
                <a:solidFill>
                  <a:schemeClr val="accent1">
                    <a:lumMod val="20000"/>
                    <a:lumOff val="80000"/>
                  </a:schemeClr>
                </a:solidFill>
              </a:ln>
            </a:endParaRPr>
          </a:p>
        </p:txBody>
      </p:sp>
      <p:sp>
        <p:nvSpPr>
          <p:cNvPr id="59" name="Rectangle 58">
            <a:extLst>
              <a:ext uri="{FF2B5EF4-FFF2-40B4-BE49-F238E27FC236}">
                <a16:creationId xmlns:a16="http://schemas.microsoft.com/office/drawing/2014/main" id="{4F1DF732-929F-6D62-BC52-0CC404625965}"/>
              </a:ext>
            </a:extLst>
          </p:cNvPr>
          <p:cNvSpPr/>
          <p:nvPr/>
        </p:nvSpPr>
        <p:spPr>
          <a:xfrm>
            <a:off x="3146958" y="2615918"/>
            <a:ext cx="247117" cy="240081"/>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ln>
                <a:solidFill>
                  <a:schemeClr val="accent1">
                    <a:lumMod val="20000"/>
                    <a:lumOff val="80000"/>
                  </a:schemeClr>
                </a:solidFill>
              </a:ln>
            </a:endParaRPr>
          </a:p>
        </p:txBody>
      </p:sp>
      <p:sp>
        <p:nvSpPr>
          <p:cNvPr id="60" name="Rectangle 59">
            <a:extLst>
              <a:ext uri="{FF2B5EF4-FFF2-40B4-BE49-F238E27FC236}">
                <a16:creationId xmlns:a16="http://schemas.microsoft.com/office/drawing/2014/main" id="{4333FD28-D5EB-111A-CB34-064755DBB092}"/>
              </a:ext>
            </a:extLst>
          </p:cNvPr>
          <p:cNvSpPr/>
          <p:nvPr/>
        </p:nvSpPr>
        <p:spPr>
          <a:xfrm>
            <a:off x="3146957" y="2299496"/>
            <a:ext cx="466193" cy="24008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ln>
                <a:solidFill>
                  <a:schemeClr val="accent1">
                    <a:lumMod val="20000"/>
                    <a:lumOff val="80000"/>
                  </a:schemeClr>
                </a:solidFill>
              </a:ln>
            </a:endParaRPr>
          </a:p>
        </p:txBody>
      </p:sp>
      <p:sp>
        <p:nvSpPr>
          <p:cNvPr id="61" name="Rectangle 60">
            <a:extLst>
              <a:ext uri="{FF2B5EF4-FFF2-40B4-BE49-F238E27FC236}">
                <a16:creationId xmlns:a16="http://schemas.microsoft.com/office/drawing/2014/main" id="{3F40519F-BA18-E062-BC4E-132C9E61F880}"/>
              </a:ext>
            </a:extLst>
          </p:cNvPr>
          <p:cNvSpPr/>
          <p:nvPr/>
        </p:nvSpPr>
        <p:spPr>
          <a:xfrm>
            <a:off x="3146958" y="2299496"/>
            <a:ext cx="358242" cy="240081"/>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ln>
                <a:solidFill>
                  <a:schemeClr val="accent1">
                    <a:lumMod val="20000"/>
                    <a:lumOff val="80000"/>
                  </a:schemeClr>
                </a:solidFill>
              </a:ln>
            </a:endParaRPr>
          </a:p>
        </p:txBody>
      </p:sp>
      <p:sp>
        <p:nvSpPr>
          <p:cNvPr id="62" name="Rectangle 61">
            <a:extLst>
              <a:ext uri="{FF2B5EF4-FFF2-40B4-BE49-F238E27FC236}">
                <a16:creationId xmlns:a16="http://schemas.microsoft.com/office/drawing/2014/main" id="{8F1B3111-40EC-EA84-642B-5939BDFCBBEA}"/>
              </a:ext>
            </a:extLst>
          </p:cNvPr>
          <p:cNvSpPr/>
          <p:nvPr/>
        </p:nvSpPr>
        <p:spPr>
          <a:xfrm>
            <a:off x="3146958" y="2299496"/>
            <a:ext cx="285217" cy="240081"/>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ln>
                <a:solidFill>
                  <a:schemeClr val="accent1">
                    <a:lumMod val="20000"/>
                    <a:lumOff val="80000"/>
                  </a:schemeClr>
                </a:solidFill>
              </a:ln>
            </a:endParaRPr>
          </a:p>
        </p:txBody>
      </p:sp>
      <p:sp>
        <p:nvSpPr>
          <p:cNvPr id="63" name="Rectangle 62">
            <a:extLst>
              <a:ext uri="{FF2B5EF4-FFF2-40B4-BE49-F238E27FC236}">
                <a16:creationId xmlns:a16="http://schemas.microsoft.com/office/drawing/2014/main" id="{A0CAF94A-566C-C40F-4E0B-CC951CD82A56}"/>
              </a:ext>
            </a:extLst>
          </p:cNvPr>
          <p:cNvSpPr/>
          <p:nvPr/>
        </p:nvSpPr>
        <p:spPr>
          <a:xfrm>
            <a:off x="3146957" y="1994133"/>
            <a:ext cx="612243" cy="240081"/>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ln>
                <a:solidFill>
                  <a:schemeClr val="accent1">
                    <a:lumMod val="20000"/>
                    <a:lumOff val="80000"/>
                  </a:schemeClr>
                </a:solidFill>
              </a:ln>
            </a:endParaRPr>
          </a:p>
        </p:txBody>
      </p:sp>
      <p:sp>
        <p:nvSpPr>
          <p:cNvPr id="64" name="Rectangle 63">
            <a:extLst>
              <a:ext uri="{FF2B5EF4-FFF2-40B4-BE49-F238E27FC236}">
                <a16:creationId xmlns:a16="http://schemas.microsoft.com/office/drawing/2014/main" id="{E786931F-6B43-17EA-86A3-968451CAA230}"/>
              </a:ext>
            </a:extLst>
          </p:cNvPr>
          <p:cNvSpPr/>
          <p:nvPr/>
        </p:nvSpPr>
        <p:spPr>
          <a:xfrm>
            <a:off x="3146956" y="1994133"/>
            <a:ext cx="542393" cy="240081"/>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ln>
                <a:solidFill>
                  <a:schemeClr val="accent1">
                    <a:lumMod val="20000"/>
                    <a:lumOff val="80000"/>
                  </a:schemeClr>
                </a:solidFill>
              </a:ln>
            </a:endParaRPr>
          </a:p>
        </p:txBody>
      </p:sp>
      <p:sp>
        <p:nvSpPr>
          <p:cNvPr id="65" name="Rectangle 64">
            <a:extLst>
              <a:ext uri="{FF2B5EF4-FFF2-40B4-BE49-F238E27FC236}">
                <a16:creationId xmlns:a16="http://schemas.microsoft.com/office/drawing/2014/main" id="{11ADBF74-FD12-2B77-0700-BABCCDA32A7E}"/>
              </a:ext>
            </a:extLst>
          </p:cNvPr>
          <p:cNvSpPr/>
          <p:nvPr/>
        </p:nvSpPr>
        <p:spPr>
          <a:xfrm>
            <a:off x="3146957" y="1686528"/>
            <a:ext cx="1459968" cy="24008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ln>
                <a:solidFill>
                  <a:schemeClr val="accent1">
                    <a:lumMod val="20000"/>
                    <a:lumOff val="80000"/>
                  </a:schemeClr>
                </a:solidFill>
              </a:ln>
            </a:endParaRPr>
          </a:p>
        </p:txBody>
      </p:sp>
      <p:sp>
        <p:nvSpPr>
          <p:cNvPr id="66" name="Rectangle 65">
            <a:extLst>
              <a:ext uri="{FF2B5EF4-FFF2-40B4-BE49-F238E27FC236}">
                <a16:creationId xmlns:a16="http://schemas.microsoft.com/office/drawing/2014/main" id="{F45773A2-4CC6-67DF-6918-9FADC8ED4C98}"/>
              </a:ext>
            </a:extLst>
          </p:cNvPr>
          <p:cNvSpPr/>
          <p:nvPr/>
        </p:nvSpPr>
        <p:spPr>
          <a:xfrm>
            <a:off x="3146958" y="1686528"/>
            <a:ext cx="1386942" cy="240081"/>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ln>
                <a:solidFill>
                  <a:schemeClr val="accent1">
                    <a:lumMod val="20000"/>
                    <a:lumOff val="80000"/>
                  </a:schemeClr>
                </a:solidFill>
              </a:ln>
            </a:endParaRPr>
          </a:p>
        </p:txBody>
      </p:sp>
      <p:sp>
        <p:nvSpPr>
          <p:cNvPr id="67" name="Rectangle 66">
            <a:extLst>
              <a:ext uri="{FF2B5EF4-FFF2-40B4-BE49-F238E27FC236}">
                <a16:creationId xmlns:a16="http://schemas.microsoft.com/office/drawing/2014/main" id="{360B112A-A61D-0D6D-E295-58DE20EDA824}"/>
              </a:ext>
            </a:extLst>
          </p:cNvPr>
          <p:cNvSpPr/>
          <p:nvPr/>
        </p:nvSpPr>
        <p:spPr>
          <a:xfrm>
            <a:off x="3146958" y="1686528"/>
            <a:ext cx="1199617" cy="240081"/>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ln>
                <a:solidFill>
                  <a:schemeClr val="accent1">
                    <a:lumMod val="20000"/>
                    <a:lumOff val="80000"/>
                  </a:schemeClr>
                </a:solidFill>
              </a:ln>
            </a:endParaRPr>
          </a:p>
        </p:txBody>
      </p:sp>
      <p:sp>
        <p:nvSpPr>
          <p:cNvPr id="68" name="Left Arrow 67">
            <a:extLst>
              <a:ext uri="{FF2B5EF4-FFF2-40B4-BE49-F238E27FC236}">
                <a16:creationId xmlns:a16="http://schemas.microsoft.com/office/drawing/2014/main" id="{F8D7714F-E606-F5B9-0F88-C1BBABC5153E}"/>
              </a:ext>
            </a:extLst>
          </p:cNvPr>
          <p:cNvSpPr/>
          <p:nvPr/>
        </p:nvSpPr>
        <p:spPr>
          <a:xfrm>
            <a:off x="4692555" y="1762160"/>
            <a:ext cx="202158" cy="88816"/>
          </a:xfrm>
          <a:prstGeom prst="leftArrow">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0" name="Left Arrow 69">
            <a:extLst>
              <a:ext uri="{FF2B5EF4-FFF2-40B4-BE49-F238E27FC236}">
                <a16:creationId xmlns:a16="http://schemas.microsoft.com/office/drawing/2014/main" id="{C9F41221-CE1E-C950-B256-301E99113F72}"/>
              </a:ext>
            </a:extLst>
          </p:cNvPr>
          <p:cNvSpPr/>
          <p:nvPr/>
        </p:nvSpPr>
        <p:spPr>
          <a:xfrm>
            <a:off x="3837355" y="2073310"/>
            <a:ext cx="202158" cy="88816"/>
          </a:xfrm>
          <a:prstGeom prst="leftArrow">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1" name="Left Arrow 70">
            <a:extLst>
              <a:ext uri="{FF2B5EF4-FFF2-40B4-BE49-F238E27FC236}">
                <a16:creationId xmlns:a16="http://schemas.microsoft.com/office/drawing/2014/main" id="{51265A06-4F9F-43A7-414E-94F853A25B99}"/>
              </a:ext>
            </a:extLst>
          </p:cNvPr>
          <p:cNvSpPr/>
          <p:nvPr/>
        </p:nvSpPr>
        <p:spPr>
          <a:xfrm>
            <a:off x="3542080" y="4235485"/>
            <a:ext cx="202158" cy="88816"/>
          </a:xfrm>
          <a:prstGeom prst="leftArrow">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2" name="Left Arrow 71">
            <a:extLst>
              <a:ext uri="{FF2B5EF4-FFF2-40B4-BE49-F238E27FC236}">
                <a16:creationId xmlns:a16="http://schemas.microsoft.com/office/drawing/2014/main" id="{CE80AB9A-6C76-C09A-6C11-A9990C7E4573}"/>
              </a:ext>
            </a:extLst>
          </p:cNvPr>
          <p:cNvSpPr/>
          <p:nvPr/>
        </p:nvSpPr>
        <p:spPr>
          <a:xfrm>
            <a:off x="3542080" y="4537110"/>
            <a:ext cx="202158" cy="88816"/>
          </a:xfrm>
          <a:prstGeom prst="leftArrow">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4" name="Straight Connector 33">
            <a:extLst>
              <a:ext uri="{FF2B5EF4-FFF2-40B4-BE49-F238E27FC236}">
                <a16:creationId xmlns:a16="http://schemas.microsoft.com/office/drawing/2014/main" id="{890403C5-D7A2-76B2-93B9-3C0599CC5CB3}"/>
              </a:ext>
            </a:extLst>
          </p:cNvPr>
          <p:cNvCxnSpPr>
            <a:cxnSpLocks/>
          </p:cNvCxnSpPr>
          <p:nvPr/>
        </p:nvCxnSpPr>
        <p:spPr>
          <a:xfrm>
            <a:off x="3141117" y="1644650"/>
            <a:ext cx="0" cy="3178534"/>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6" name="Google Shape;392;p10">
            <a:extLst>
              <a:ext uri="{FF2B5EF4-FFF2-40B4-BE49-F238E27FC236}">
                <a16:creationId xmlns:a16="http://schemas.microsoft.com/office/drawing/2014/main" id="{486F93D6-A2F4-0CF4-BD66-8FE4A6EB6DE2}"/>
              </a:ext>
            </a:extLst>
          </p:cNvPr>
          <p:cNvSpPr/>
          <p:nvPr/>
        </p:nvSpPr>
        <p:spPr>
          <a:xfrm>
            <a:off x="2471476" y="1320303"/>
            <a:ext cx="572272" cy="3453253"/>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lgn="ctr">
              <a:lnSpc>
                <a:spcPct val="169000"/>
              </a:lnSpc>
            </a:pPr>
            <a:r>
              <a:rPr lang="en-GB" sz="1200" b="1" noProof="0" dirty="0">
                <a:latin typeface="Arial" panose="020B0604020202020204" pitchFamily="34" charset="0"/>
                <a:ea typeface="Calibri"/>
                <a:cs typeface="Arial" panose="020B0604020202020204" pitchFamily="34" charset="0"/>
                <a:sym typeface="Calibri"/>
              </a:rPr>
              <a:t>Grade 3</a:t>
            </a:r>
          </a:p>
          <a:p>
            <a:pPr algn="ctr">
              <a:lnSpc>
                <a:spcPct val="169000"/>
              </a:lnSpc>
            </a:pPr>
            <a:r>
              <a:rPr lang="en-GB" sz="1200" noProof="0" dirty="0">
                <a:latin typeface="Arial" panose="020B0604020202020204" pitchFamily="34" charset="0"/>
                <a:ea typeface="Calibri"/>
                <a:cs typeface="Arial" panose="020B0604020202020204" pitchFamily="34" charset="0"/>
                <a:sym typeface="Calibri"/>
              </a:rPr>
              <a:t>2 (3)</a:t>
            </a:r>
          </a:p>
          <a:p>
            <a:pPr algn="ctr">
              <a:lnSpc>
                <a:spcPct val="169000"/>
              </a:lnSpc>
            </a:pPr>
            <a:r>
              <a:rPr lang="en-GB" sz="1200" dirty="0">
                <a:latin typeface="Arial" panose="020B0604020202020204" pitchFamily="34" charset="0"/>
                <a:ea typeface="Calibri"/>
                <a:cs typeface="Arial" panose="020B0604020202020204" pitchFamily="34" charset="0"/>
                <a:sym typeface="Calibri"/>
              </a:rPr>
              <a:t>0</a:t>
            </a:r>
          </a:p>
          <a:p>
            <a:pPr algn="ctr">
              <a:lnSpc>
                <a:spcPct val="169000"/>
              </a:lnSpc>
            </a:pPr>
            <a:r>
              <a:rPr lang="en-GB" sz="1200" noProof="0" dirty="0">
                <a:latin typeface="Arial" panose="020B0604020202020204" pitchFamily="34" charset="0"/>
                <a:ea typeface="Calibri"/>
                <a:cs typeface="Arial" panose="020B0604020202020204" pitchFamily="34" charset="0"/>
                <a:sym typeface="Calibri"/>
              </a:rPr>
              <a:t>3 (4)</a:t>
            </a:r>
          </a:p>
          <a:p>
            <a:pPr algn="ctr">
              <a:lnSpc>
                <a:spcPct val="169000"/>
              </a:lnSpc>
            </a:pPr>
            <a:r>
              <a:rPr lang="en-GB" sz="1200" dirty="0">
                <a:latin typeface="Arial" panose="020B0604020202020204" pitchFamily="34" charset="0"/>
                <a:ea typeface="Calibri"/>
                <a:cs typeface="Arial" panose="020B0604020202020204" pitchFamily="34" charset="0"/>
                <a:sym typeface="Calibri"/>
              </a:rPr>
              <a:t>2 (3)</a:t>
            </a:r>
          </a:p>
          <a:p>
            <a:pPr algn="ctr">
              <a:lnSpc>
                <a:spcPct val="169000"/>
              </a:lnSpc>
            </a:pPr>
            <a:r>
              <a:rPr lang="en-GB" sz="1200" noProof="0" dirty="0">
                <a:latin typeface="Arial" panose="020B0604020202020204" pitchFamily="34" charset="0"/>
                <a:ea typeface="Calibri"/>
                <a:cs typeface="Arial" panose="020B0604020202020204" pitchFamily="34" charset="0"/>
                <a:sym typeface="Calibri"/>
              </a:rPr>
              <a:t>0</a:t>
            </a:r>
          </a:p>
          <a:p>
            <a:pPr algn="ctr">
              <a:lnSpc>
                <a:spcPct val="169000"/>
              </a:lnSpc>
            </a:pPr>
            <a:r>
              <a:rPr lang="en-GB" sz="1200" dirty="0">
                <a:latin typeface="Arial" panose="020B0604020202020204" pitchFamily="34" charset="0"/>
                <a:ea typeface="Calibri"/>
                <a:cs typeface="Arial" panose="020B0604020202020204" pitchFamily="34" charset="0"/>
                <a:sym typeface="Calibri"/>
              </a:rPr>
              <a:t>0</a:t>
            </a:r>
          </a:p>
          <a:p>
            <a:pPr algn="ctr">
              <a:lnSpc>
                <a:spcPct val="169000"/>
              </a:lnSpc>
            </a:pPr>
            <a:r>
              <a:rPr lang="en-GB" sz="1200" noProof="0" dirty="0">
                <a:latin typeface="Arial" panose="020B0604020202020204" pitchFamily="34" charset="0"/>
                <a:ea typeface="Calibri"/>
                <a:cs typeface="Arial" panose="020B0604020202020204" pitchFamily="34" charset="0"/>
                <a:sym typeface="Calibri"/>
              </a:rPr>
              <a:t>0</a:t>
            </a:r>
          </a:p>
          <a:p>
            <a:pPr algn="ctr">
              <a:lnSpc>
                <a:spcPct val="169000"/>
              </a:lnSpc>
            </a:pPr>
            <a:r>
              <a:rPr lang="en-GB" sz="1200" dirty="0">
                <a:latin typeface="Arial" panose="020B0604020202020204" pitchFamily="34" charset="0"/>
                <a:ea typeface="Calibri"/>
                <a:cs typeface="Arial" panose="020B0604020202020204" pitchFamily="34" charset="0"/>
                <a:sym typeface="Calibri"/>
              </a:rPr>
              <a:t>0</a:t>
            </a:r>
          </a:p>
          <a:p>
            <a:pPr algn="ctr">
              <a:lnSpc>
                <a:spcPct val="169000"/>
              </a:lnSpc>
            </a:pPr>
            <a:r>
              <a:rPr lang="en-GB" sz="1200" noProof="0" dirty="0">
                <a:latin typeface="Arial" panose="020B0604020202020204" pitchFamily="34" charset="0"/>
                <a:ea typeface="Calibri"/>
                <a:cs typeface="Arial" panose="020B0604020202020204" pitchFamily="34" charset="0"/>
                <a:sym typeface="Calibri"/>
              </a:rPr>
              <a:t>1 (1)</a:t>
            </a:r>
          </a:p>
          <a:p>
            <a:pPr algn="ctr">
              <a:lnSpc>
                <a:spcPct val="169000"/>
              </a:lnSpc>
            </a:pPr>
            <a:r>
              <a:rPr lang="en-GB" sz="1200" dirty="0">
                <a:latin typeface="Arial" panose="020B0604020202020204" pitchFamily="34" charset="0"/>
                <a:ea typeface="Calibri"/>
                <a:cs typeface="Arial" panose="020B0604020202020204" pitchFamily="34" charset="0"/>
                <a:sym typeface="Calibri"/>
              </a:rPr>
              <a:t>0</a:t>
            </a:r>
            <a:endParaRPr lang="en-GB" sz="1200" noProof="0" dirty="0">
              <a:latin typeface="Arial" panose="020B0604020202020204" pitchFamily="34" charset="0"/>
              <a:ea typeface="Calibri"/>
              <a:cs typeface="Arial" panose="020B0604020202020204" pitchFamily="34" charset="0"/>
              <a:sym typeface="Calibri"/>
            </a:endParaRPr>
          </a:p>
        </p:txBody>
      </p:sp>
      <p:sp>
        <p:nvSpPr>
          <p:cNvPr id="8" name="Content Placeholder 7">
            <a:extLst>
              <a:ext uri="{FF2B5EF4-FFF2-40B4-BE49-F238E27FC236}">
                <a16:creationId xmlns:a16="http://schemas.microsoft.com/office/drawing/2014/main" id="{EC109A77-E882-C475-7824-9E0EEB7FB829}"/>
              </a:ext>
            </a:extLst>
          </p:cNvPr>
          <p:cNvSpPr>
            <a:spLocks noGrp="1"/>
          </p:cNvSpPr>
          <p:nvPr>
            <p:ph sz="quarter" idx="15"/>
          </p:nvPr>
        </p:nvSpPr>
        <p:spPr>
          <a:xfrm>
            <a:off x="620183" y="6366984"/>
            <a:ext cx="10180339" cy="365125"/>
          </a:xfrm>
        </p:spPr>
        <p:txBody>
          <a:bodyPr anchor="b"/>
          <a:lstStyle/>
          <a:p>
            <a:r>
              <a:rPr lang="en-GB" baseline="30000" dirty="0">
                <a:solidFill>
                  <a:schemeClr val="tx2"/>
                </a:solidFill>
                <a:ea typeface="Aileron" charset="0"/>
              </a:rPr>
              <a:t>a </a:t>
            </a:r>
            <a:r>
              <a:rPr lang="en-GB" dirty="0">
                <a:solidFill>
                  <a:schemeClr val="tx2"/>
                </a:solidFill>
                <a:ea typeface="Aileron" charset="0"/>
              </a:rPr>
              <a:t>TRAEs as assessed by the investigator that occurred in ≥10% of patients; </a:t>
            </a:r>
            <a:r>
              <a:rPr lang="en-GB" baseline="30000" dirty="0">
                <a:solidFill>
                  <a:schemeClr val="tx2"/>
                </a:solidFill>
                <a:ea typeface="Aileron" charset="0"/>
              </a:rPr>
              <a:t>b </a:t>
            </a:r>
            <a:r>
              <a:rPr lang="en-GB" dirty="0">
                <a:solidFill>
                  <a:schemeClr val="tx2"/>
                </a:solidFill>
                <a:ea typeface="Aileron" charset="0"/>
              </a:rPr>
              <a:t>Grouped terms</a:t>
            </a:r>
            <a:endParaRPr lang="en-GB" dirty="0">
              <a:solidFill>
                <a:schemeClr val="tx2"/>
              </a:solidFill>
              <a:latin typeface="Aileron" charset="0"/>
              <a:ea typeface="Aileron" charset="0"/>
              <a:cs typeface="Aileron" charset="0"/>
            </a:endParaRPr>
          </a:p>
          <a:p>
            <a:r>
              <a:rPr lang="en-US" dirty="0"/>
              <a:t>ALT, alanine transferase; AST, aspartate aminotransferase; ILD, interstitial lung disease; TRAE, treatment-related adverse events</a:t>
            </a:r>
          </a:p>
          <a:p>
            <a:r>
              <a:rPr lang="en-US" dirty="0"/>
              <a:t>Popat S, et al. Abstract LBA74, ESMO 2025. Oral presentation</a:t>
            </a:r>
            <a:endParaRPr lang="en-GB" dirty="0"/>
          </a:p>
        </p:txBody>
      </p:sp>
    </p:spTree>
    <p:extLst>
      <p:ext uri="{BB962C8B-B14F-4D97-AF65-F5344CB8AC3E}">
        <p14:creationId xmlns:p14="http://schemas.microsoft.com/office/powerpoint/2010/main" val="191949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EA585C-DF7C-775B-EF3B-01096F56655F}"/>
            </a:ext>
          </a:extLst>
        </p:cNvPr>
        <p:cNvGrpSpPr/>
        <p:nvPr/>
      </p:nvGrpSpPr>
      <p:grpSpPr>
        <a:xfrm>
          <a:off x="0" y="0"/>
          <a:ext cx="0" cy="0"/>
          <a:chOff x="0" y="0"/>
          <a:chExt cx="0" cy="0"/>
        </a:xfrm>
      </p:grpSpPr>
      <p:sp>
        <p:nvSpPr>
          <p:cNvPr id="7" name="Content Placeholder 6">
            <a:extLst>
              <a:ext uri="{FF2B5EF4-FFF2-40B4-BE49-F238E27FC236}">
                <a16:creationId xmlns:a16="http://schemas.microsoft.com/office/drawing/2014/main" id="{3E72124B-E876-B3D3-A9E6-CD3CE413E987}"/>
              </a:ext>
            </a:extLst>
          </p:cNvPr>
          <p:cNvSpPr>
            <a:spLocks noGrp="1"/>
          </p:cNvSpPr>
          <p:nvPr>
            <p:ph sz="quarter" idx="12"/>
          </p:nvPr>
        </p:nvSpPr>
        <p:spPr>
          <a:xfrm>
            <a:off x="620184" y="1425600"/>
            <a:ext cx="10963200" cy="4525200"/>
          </a:xfrm>
        </p:spPr>
        <p:txBody>
          <a:bodyPr>
            <a:noAutofit/>
          </a:bodyPr>
          <a:lstStyle/>
          <a:p>
            <a:r>
              <a:rPr lang="en-GB" dirty="0">
                <a:solidFill>
                  <a:schemeClr val="tx2"/>
                </a:solidFill>
              </a:rPr>
              <a:t>First-</a:t>
            </a:r>
            <a:r>
              <a:rPr lang="en-GB" dirty="0"/>
              <a:t>line zongertinib elicited strong and clinically meaningful efficacy with a manageable safety profile in treatment-naïve patients with advanced </a:t>
            </a:r>
            <a:r>
              <a:rPr lang="en-GB" i="1" dirty="0"/>
              <a:t>HER2</a:t>
            </a:r>
            <a:r>
              <a:rPr lang="en-GB" dirty="0"/>
              <a:t>-mutant NSCLC</a:t>
            </a:r>
          </a:p>
          <a:p>
            <a:r>
              <a:rPr lang="en-GB" dirty="0"/>
              <a:t>Zongertinib is being further investigated in the randomised, phase 3 Beamion LUNG-2 study in patients with unresectable, locally advanced, or metastatic </a:t>
            </a:r>
            <a:r>
              <a:rPr lang="en-GB" i="1" dirty="0"/>
              <a:t>HER2</a:t>
            </a:r>
            <a:r>
              <a:rPr lang="en-GB" dirty="0"/>
              <a:t>-mutant NSCLC</a:t>
            </a:r>
            <a:endParaRPr lang="en-GB" noProof="0" dirty="0"/>
          </a:p>
          <a:p>
            <a:endParaRPr lang="en-GB" noProof="0" dirty="0"/>
          </a:p>
        </p:txBody>
      </p:sp>
      <p:sp>
        <p:nvSpPr>
          <p:cNvPr id="6" name="Title 5">
            <a:extLst>
              <a:ext uri="{FF2B5EF4-FFF2-40B4-BE49-F238E27FC236}">
                <a16:creationId xmlns:a16="http://schemas.microsoft.com/office/drawing/2014/main" id="{FC83C7C2-CD02-5537-65CA-30157D1E54D8}"/>
              </a:ext>
            </a:extLst>
          </p:cNvPr>
          <p:cNvSpPr>
            <a:spLocks noGrp="1"/>
          </p:cNvSpPr>
          <p:nvPr>
            <p:ph type="title"/>
          </p:nvPr>
        </p:nvSpPr>
        <p:spPr>
          <a:xfrm>
            <a:off x="619201" y="259200"/>
            <a:ext cx="10963199" cy="864000"/>
          </a:xfrm>
        </p:spPr>
        <p:txBody>
          <a:bodyPr/>
          <a:lstStyle/>
          <a:p>
            <a:r>
              <a:rPr lang="en-GB" noProof="0" dirty="0"/>
              <a:t>Beamion lung-1: summary</a:t>
            </a:r>
          </a:p>
        </p:txBody>
      </p:sp>
      <p:sp>
        <p:nvSpPr>
          <p:cNvPr id="2" name="Slide Number Placeholder 1">
            <a:extLst>
              <a:ext uri="{FF2B5EF4-FFF2-40B4-BE49-F238E27FC236}">
                <a16:creationId xmlns:a16="http://schemas.microsoft.com/office/drawing/2014/main" id="{70F6BE43-17E3-F4E6-04DA-CAE936641C7F}"/>
              </a:ext>
            </a:extLst>
          </p:cNvPr>
          <p:cNvSpPr>
            <a:spLocks noGrp="1"/>
          </p:cNvSpPr>
          <p:nvPr>
            <p:ph type="sldNum" sz="quarter" idx="4"/>
          </p:nvPr>
        </p:nvSpPr>
        <p:spPr>
          <a:xfrm>
            <a:off x="10800523" y="6428359"/>
            <a:ext cx="781877" cy="365125"/>
          </a:xfrm>
        </p:spPr>
        <p:txBody>
          <a:bodyPr/>
          <a:lstStyle/>
          <a:p>
            <a:fld id="{FCE43C0F-8A7B-3A4B-9DB5-B3472E36E833}" type="slidenum">
              <a:rPr lang="en-GB" noProof="0" smtClean="0"/>
              <a:pPr/>
              <a:t>16</a:t>
            </a:fld>
            <a:endParaRPr lang="en-GB" noProof="0" dirty="0"/>
          </a:p>
        </p:txBody>
      </p:sp>
      <p:sp>
        <p:nvSpPr>
          <p:cNvPr id="4" name="TextBox 3">
            <a:extLst>
              <a:ext uri="{FF2B5EF4-FFF2-40B4-BE49-F238E27FC236}">
                <a16:creationId xmlns:a16="http://schemas.microsoft.com/office/drawing/2014/main" id="{C0BA2983-361B-C540-89AD-B32FE8795F8C}"/>
              </a:ext>
            </a:extLst>
          </p:cNvPr>
          <p:cNvSpPr txBox="1"/>
          <p:nvPr/>
        </p:nvSpPr>
        <p:spPr>
          <a:xfrm>
            <a:off x="946799" y="3675532"/>
            <a:ext cx="10624487" cy="1126050"/>
          </a:xfrm>
          <a:prstGeom prst="rect">
            <a:avLst/>
          </a:prstGeom>
          <a:solidFill>
            <a:schemeClr val="bg1"/>
          </a:solidFill>
          <a:ln w="28575">
            <a:solidFill>
              <a:schemeClr val="accent1"/>
            </a:solidFill>
          </a:ln>
        </p:spPr>
        <p:txBody>
          <a:bodyPr wrap="square" lIns="288000" tIns="108000" rIns="288000" bIns="108000" rtlCol="0">
            <a:spAutoFit/>
          </a:bodyPr>
          <a:lstStyle/>
          <a:p>
            <a:pPr>
              <a:spcBef>
                <a:spcPts val="600"/>
              </a:spcBef>
            </a:pPr>
            <a:r>
              <a:rPr lang="en-GB" b="1" u="sng" noProof="0" dirty="0">
                <a:solidFill>
                  <a:schemeClr val="accent1"/>
                </a:solidFill>
                <a:latin typeface="Arial" panose="020B0604020202020204" pitchFamily="34" charset="0"/>
                <a:ea typeface="Aileron" charset="0"/>
                <a:cs typeface="Arial" panose="020B0604020202020204" pitchFamily="34" charset="0"/>
              </a:rPr>
              <a:t>Clinical perspective</a:t>
            </a:r>
          </a:p>
          <a:p>
            <a:pPr marL="365125" indent="-365125">
              <a:spcBef>
                <a:spcPts val="600"/>
              </a:spcBef>
              <a:buClr>
                <a:schemeClr val="accent1"/>
              </a:buClr>
              <a:buFont typeface="Arial" panose="020B0604020202020204" pitchFamily="34" charset="0"/>
              <a:buChar char="•"/>
            </a:pPr>
            <a:r>
              <a:rPr lang="en-US" dirty="0">
                <a:latin typeface="Arial" panose="020B0604020202020204" pitchFamily="34" charset="0"/>
                <a:cs typeface="Arial" panose="020B0604020202020204" pitchFamily="34" charset="0"/>
              </a:rPr>
              <a:t>Zongertinib demonstrates </a:t>
            </a:r>
            <a:r>
              <a:rPr lang="en-GB" dirty="0">
                <a:latin typeface="Arial" panose="020B0604020202020204" pitchFamily="34" charset="0"/>
                <a:cs typeface="Arial" panose="020B0604020202020204" pitchFamily="34" charset="0"/>
              </a:rPr>
              <a:t>strong and clinically meaningful efficacy </a:t>
            </a:r>
            <a:r>
              <a:rPr lang="en-US" dirty="0">
                <a:latin typeface="Arial" panose="020B0604020202020204" pitchFamily="34" charset="0"/>
                <a:cs typeface="Arial" panose="020B0604020202020204" pitchFamily="34" charset="0"/>
              </a:rPr>
              <a:t>with manageable toxicity, supporting its role as a targeted treatment option for </a:t>
            </a:r>
            <a:r>
              <a:rPr lang="en-US" i="1" dirty="0">
                <a:latin typeface="Arial" panose="020B0604020202020204" pitchFamily="34" charset="0"/>
                <a:cs typeface="Arial" panose="020B0604020202020204" pitchFamily="34" charset="0"/>
              </a:rPr>
              <a:t>HER2</a:t>
            </a:r>
            <a:r>
              <a:rPr lang="en-US" dirty="0">
                <a:latin typeface="Arial" panose="020B0604020202020204" pitchFamily="34" charset="0"/>
                <a:cs typeface="Arial" panose="020B0604020202020204" pitchFamily="34" charset="0"/>
              </a:rPr>
              <a:t>-driven NSCLC</a:t>
            </a:r>
            <a:endParaRPr lang="en-GB" noProof="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FE5F1C4B-D9EE-56D7-E296-28BA8DB256D0}"/>
              </a:ext>
            </a:extLst>
          </p:cNvPr>
          <p:cNvSpPr>
            <a:spLocks noGrp="1"/>
          </p:cNvSpPr>
          <p:nvPr>
            <p:ph sz="quarter" idx="15"/>
          </p:nvPr>
        </p:nvSpPr>
        <p:spPr>
          <a:xfrm>
            <a:off x="620183" y="6356351"/>
            <a:ext cx="10180339" cy="365125"/>
          </a:xfrm>
        </p:spPr>
        <p:txBody>
          <a:bodyPr anchor="b" anchorCtr="0"/>
          <a:lstStyle/>
          <a:p>
            <a:r>
              <a:rPr lang="en-US" dirty="0"/>
              <a:t>NSCLC, non-small cell lung cancer</a:t>
            </a:r>
          </a:p>
          <a:p>
            <a:r>
              <a:rPr lang="en-US" dirty="0"/>
              <a:t>Popat S, et al. Abstract LBA74, ESMO 2025. Oral presentation</a:t>
            </a:r>
            <a:endParaRPr lang="en-GB" sz="900" kern="100" dirty="0">
              <a:ea typeface="Calibri" panose="020F0502020204030204" pitchFamily="34" charset="0"/>
            </a:endParaRPr>
          </a:p>
        </p:txBody>
      </p:sp>
    </p:spTree>
    <p:extLst>
      <p:ext uri="{BB962C8B-B14F-4D97-AF65-F5344CB8AC3E}">
        <p14:creationId xmlns:p14="http://schemas.microsoft.com/office/powerpoint/2010/main" val="1771199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5C9C9C5-D7D1-5FB5-D477-860D13823851}"/>
              </a:ext>
            </a:extLst>
          </p:cNvPr>
          <p:cNvSpPr>
            <a:spLocks noGrp="1"/>
          </p:cNvSpPr>
          <p:nvPr>
            <p:ph type="title"/>
          </p:nvPr>
        </p:nvSpPr>
        <p:spPr/>
        <p:txBody>
          <a:bodyPr>
            <a:normAutofit/>
          </a:bodyPr>
          <a:lstStyle/>
          <a:p>
            <a:br>
              <a:rPr lang="en-GB" sz="1800" kern="100" dirty="0">
                <a:effectLst/>
                <a:ea typeface="Calibri" panose="020F0502020204030204" pitchFamily="34" charset="0"/>
              </a:rPr>
            </a:br>
            <a:r>
              <a:rPr lang="en-GB" sz="3600" dirty="0"/>
              <a:t>Intracranial efficacy of olomorasib, </a:t>
            </a:r>
            <a:br>
              <a:rPr lang="en-GB" sz="3600" dirty="0"/>
            </a:br>
            <a:r>
              <a:rPr lang="en-GB" sz="3600" dirty="0"/>
              <a:t>a next-generation KRAS G12C inhibitor, </a:t>
            </a:r>
            <a:br>
              <a:rPr lang="en-GB" sz="3600" dirty="0"/>
            </a:br>
            <a:r>
              <a:rPr lang="en-GB" sz="3600" dirty="0"/>
              <a:t>in patients with </a:t>
            </a:r>
            <a:r>
              <a:rPr lang="en-GB" sz="3600" i="1" dirty="0"/>
              <a:t>KRAS</a:t>
            </a:r>
            <a:r>
              <a:rPr lang="en-GB" sz="3600" dirty="0"/>
              <a:t> G12C-mutant </a:t>
            </a:r>
            <a:br>
              <a:rPr lang="en-GB" sz="3600" dirty="0"/>
            </a:br>
            <a:r>
              <a:rPr lang="en-GB" sz="3600" dirty="0"/>
              <a:t>NSCLC with active, untreated </a:t>
            </a:r>
            <a:br>
              <a:rPr lang="en-GB" sz="3600" dirty="0"/>
            </a:br>
            <a:r>
              <a:rPr lang="en-GB" sz="3600" dirty="0"/>
              <a:t>brain metastases</a:t>
            </a:r>
            <a:br>
              <a:rPr lang="en-GB" sz="3600" dirty="0"/>
            </a:br>
            <a:r>
              <a:rPr lang="en-GB" sz="3600" i="0" dirty="0">
                <a:effectLst/>
              </a:rPr>
              <a:t>(LOXO-RAS-20001)</a:t>
            </a:r>
            <a:endParaRPr lang="en-GB" sz="3600" dirty="0"/>
          </a:p>
        </p:txBody>
      </p:sp>
      <p:sp>
        <p:nvSpPr>
          <p:cNvPr id="7" name="Subtitle 6">
            <a:extLst>
              <a:ext uri="{FF2B5EF4-FFF2-40B4-BE49-F238E27FC236}">
                <a16:creationId xmlns:a16="http://schemas.microsoft.com/office/drawing/2014/main" id="{8E430D2C-AD48-6F06-C10F-6B77654C6113}"/>
              </a:ext>
            </a:extLst>
          </p:cNvPr>
          <p:cNvSpPr>
            <a:spLocks noGrp="1"/>
          </p:cNvSpPr>
          <p:nvPr>
            <p:ph type="subTitle" idx="1"/>
          </p:nvPr>
        </p:nvSpPr>
        <p:spPr/>
        <p:txBody>
          <a:bodyPr/>
          <a:lstStyle/>
          <a:p>
            <a:r>
              <a:rPr lang="en-GB" sz="2400" b="1" dirty="0"/>
              <a:t>Cassier P, et al. Abstract 1846MO, ESMO 2025</a:t>
            </a:r>
            <a:endParaRPr lang="en-GB" sz="1800" b="1" kern="100" dirty="0">
              <a:effectLst/>
              <a:ea typeface="Calibri" panose="020F0502020204030204" pitchFamily="34" charset="0"/>
            </a:endParaRPr>
          </a:p>
        </p:txBody>
      </p:sp>
      <p:sp>
        <p:nvSpPr>
          <p:cNvPr id="2" name="Slide Number Placeholder 1">
            <a:extLst>
              <a:ext uri="{FF2B5EF4-FFF2-40B4-BE49-F238E27FC236}">
                <a16:creationId xmlns:a16="http://schemas.microsoft.com/office/drawing/2014/main" id="{38393C7F-20D5-D7B7-34F6-C78A2F987C04}"/>
              </a:ext>
            </a:extLst>
          </p:cNvPr>
          <p:cNvSpPr>
            <a:spLocks noGrp="1"/>
          </p:cNvSpPr>
          <p:nvPr>
            <p:ph type="sldNum" sz="quarter" idx="4"/>
          </p:nvPr>
        </p:nvSpPr>
        <p:spPr/>
        <p:txBody>
          <a:bodyPr/>
          <a:lstStyle/>
          <a:p>
            <a:fld id="{FCE43C0F-8A7B-3A4B-9DB5-B3472E36E833}" type="slidenum">
              <a:rPr lang="en-GB" smtClean="0"/>
              <a:pPr/>
              <a:t>17</a:t>
            </a:fld>
            <a:endParaRPr lang="en-GB" dirty="0"/>
          </a:p>
        </p:txBody>
      </p:sp>
      <p:sp>
        <p:nvSpPr>
          <p:cNvPr id="8" name="Content Placeholder 7">
            <a:extLst>
              <a:ext uri="{FF2B5EF4-FFF2-40B4-BE49-F238E27FC236}">
                <a16:creationId xmlns:a16="http://schemas.microsoft.com/office/drawing/2014/main" id="{D597ED57-A9F2-C2C8-206F-8E15D9323819}"/>
              </a:ext>
            </a:extLst>
          </p:cNvPr>
          <p:cNvSpPr>
            <a:spLocks noGrp="1"/>
          </p:cNvSpPr>
          <p:nvPr>
            <p:ph sz="quarter" idx="15"/>
          </p:nvPr>
        </p:nvSpPr>
        <p:spPr/>
        <p:txBody>
          <a:bodyPr/>
          <a:lstStyle/>
          <a:p>
            <a:r>
              <a:rPr lang="en-GB" dirty="0"/>
              <a:t>NSCLC, non-small cell lung cancer</a:t>
            </a:r>
          </a:p>
        </p:txBody>
      </p:sp>
    </p:spTree>
    <p:extLst>
      <p:ext uri="{BB962C8B-B14F-4D97-AF65-F5344CB8AC3E}">
        <p14:creationId xmlns:p14="http://schemas.microsoft.com/office/powerpoint/2010/main" val="4127878975"/>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C379E5A7-6CE7-D4C5-E110-04260D1F955B}"/>
              </a:ext>
            </a:extLst>
          </p:cNvPr>
          <p:cNvSpPr>
            <a:spLocks noGrp="1"/>
          </p:cNvSpPr>
          <p:nvPr>
            <p:ph sz="quarter" idx="12"/>
          </p:nvPr>
        </p:nvSpPr>
        <p:spPr>
          <a:xfrm>
            <a:off x="620713" y="1004896"/>
            <a:ext cx="10963275" cy="4525963"/>
          </a:xfrm>
        </p:spPr>
        <p:txBody>
          <a:bodyPr>
            <a:normAutofit/>
          </a:bodyPr>
          <a:lstStyle/>
          <a:p>
            <a:r>
              <a:rPr lang="en-GB" sz="1500" dirty="0"/>
              <a:t>Brain metastases commonly occur in patients with </a:t>
            </a:r>
            <a:r>
              <a:rPr lang="en-GB" sz="1500" i="1" dirty="0"/>
              <a:t>KRAS</a:t>
            </a:r>
            <a:r>
              <a:rPr lang="en-GB" sz="1500" dirty="0"/>
              <a:t> </a:t>
            </a:r>
            <a:r>
              <a:rPr lang="en-GB" sz="1500" dirty="0">
                <a:solidFill>
                  <a:schemeClr val="tx2"/>
                </a:solidFill>
              </a:rPr>
              <a:t>G12C-mutant NSCLC and </a:t>
            </a:r>
            <a:r>
              <a:rPr lang="en-GB" sz="1500" dirty="0"/>
              <a:t>are associated with a poor prognosis</a:t>
            </a:r>
            <a:r>
              <a:rPr lang="en-GB" sz="1500" baseline="30000" dirty="0"/>
              <a:t>1</a:t>
            </a:r>
          </a:p>
          <a:p>
            <a:r>
              <a:rPr lang="en-GB" sz="1500" b="1" dirty="0">
                <a:solidFill>
                  <a:schemeClr val="accent1"/>
                </a:solidFill>
              </a:rPr>
              <a:t>Olomorasib </a:t>
            </a:r>
            <a:r>
              <a:rPr lang="en-GB" sz="1500" dirty="0"/>
              <a:t>is a potent, selective </a:t>
            </a:r>
            <a:r>
              <a:rPr lang="en-GB" sz="1500" b="1" dirty="0">
                <a:solidFill>
                  <a:schemeClr val="accent1"/>
                </a:solidFill>
              </a:rPr>
              <a:t>next-generation </a:t>
            </a:r>
            <a:r>
              <a:rPr lang="en-GB" sz="1500" b="1" i="1" dirty="0">
                <a:solidFill>
                  <a:schemeClr val="accent1"/>
                </a:solidFill>
              </a:rPr>
              <a:t>KRAS</a:t>
            </a:r>
            <a:r>
              <a:rPr lang="en-GB" sz="1500" b="1" dirty="0">
                <a:solidFill>
                  <a:schemeClr val="accent1"/>
                </a:solidFill>
              </a:rPr>
              <a:t> G12C inhibitor </a:t>
            </a:r>
            <a:r>
              <a:rPr lang="en-GB" sz="1500" dirty="0"/>
              <a:t>which has demonstrated </a:t>
            </a:r>
            <a:r>
              <a:rPr lang="en-GB" sz="1500" b="1" dirty="0">
                <a:solidFill>
                  <a:schemeClr val="accent1"/>
                </a:solidFill>
              </a:rPr>
              <a:t>safety and systemic efficacy in NSCLC,</a:t>
            </a:r>
            <a:r>
              <a:rPr lang="en-GB" sz="1500" b="1" baseline="30000" dirty="0">
                <a:solidFill>
                  <a:schemeClr val="accent1"/>
                </a:solidFill>
              </a:rPr>
              <a:t>2,3</a:t>
            </a:r>
            <a:r>
              <a:rPr lang="en-GB" sz="1500" b="1" dirty="0">
                <a:solidFill>
                  <a:schemeClr val="accent1"/>
                </a:solidFill>
              </a:rPr>
              <a:t> </a:t>
            </a:r>
            <a:r>
              <a:rPr lang="en-GB" sz="1500" dirty="0">
                <a:solidFill>
                  <a:schemeClr val="tx2"/>
                </a:solidFill>
              </a:rPr>
              <a:t>and has demonstrated </a:t>
            </a:r>
            <a:r>
              <a:rPr lang="en-GB" sz="1500" b="1" dirty="0">
                <a:solidFill>
                  <a:schemeClr val="accent1"/>
                </a:solidFill>
              </a:rPr>
              <a:t>preliminary intracranial activity in NSCLC patients with brain metastases</a:t>
            </a:r>
            <a:r>
              <a:rPr lang="en-GB" sz="1500" b="1" baseline="30000" dirty="0">
                <a:solidFill>
                  <a:schemeClr val="accent1"/>
                </a:solidFill>
              </a:rPr>
              <a:t>4</a:t>
            </a:r>
            <a:endParaRPr lang="en-GB" sz="1500" baseline="30000" dirty="0"/>
          </a:p>
          <a:p>
            <a:r>
              <a:rPr lang="en-GB" sz="1500" dirty="0"/>
              <a:t>Olomorasib in combination with pembrolizumab recently received Breakthrough Therapy designation from the FDA for 1</a:t>
            </a:r>
            <a:r>
              <a:rPr lang="en-GB" sz="1500" baseline="30000" dirty="0"/>
              <a:t>st</a:t>
            </a:r>
            <a:r>
              <a:rPr lang="en-GB" sz="1500" dirty="0"/>
              <a:t> line treatment in patients with advanced or metastatic NSCLC with a </a:t>
            </a:r>
            <a:r>
              <a:rPr lang="en-GB" sz="1500" i="1" dirty="0"/>
              <a:t>KRAS</a:t>
            </a:r>
            <a:r>
              <a:rPr lang="en-GB" sz="1500" dirty="0"/>
              <a:t> G12C mutation and PD-L1 ≥50%</a:t>
            </a:r>
            <a:r>
              <a:rPr lang="en-GB" sz="1500" baseline="30000" dirty="0"/>
              <a:t>5</a:t>
            </a:r>
          </a:p>
          <a:p>
            <a:r>
              <a:rPr lang="en-US" sz="1500" dirty="0"/>
              <a:t>Updated results are presented on the intracranial efficacy of olomorasib in patients with </a:t>
            </a:r>
            <a:r>
              <a:rPr lang="en-US" sz="1500" i="1" dirty="0"/>
              <a:t>KRAS</a:t>
            </a:r>
            <a:r>
              <a:rPr lang="en-US" sz="1500" dirty="0"/>
              <a:t> G12C-mutant NSCLC with active, untreated </a:t>
            </a:r>
            <a:r>
              <a:rPr lang="en-US" sz="1500" dirty="0">
                <a:solidFill>
                  <a:schemeClr val="tx2"/>
                </a:solidFill>
              </a:rPr>
              <a:t>brain metastases from the phase 1/2 LOXO-RAS-20001 </a:t>
            </a:r>
            <a:r>
              <a:rPr lang="en-US" sz="1500" dirty="0"/>
              <a:t>(NCT04956640) study</a:t>
            </a:r>
            <a:r>
              <a:rPr lang="en-US" sz="1500" baseline="30000" dirty="0"/>
              <a:t>6</a:t>
            </a:r>
            <a:endParaRPr lang="en-GB" sz="1500" baseline="30000" dirty="0"/>
          </a:p>
        </p:txBody>
      </p:sp>
      <p:sp>
        <p:nvSpPr>
          <p:cNvPr id="6" name="Title 5">
            <a:extLst>
              <a:ext uri="{FF2B5EF4-FFF2-40B4-BE49-F238E27FC236}">
                <a16:creationId xmlns:a16="http://schemas.microsoft.com/office/drawing/2014/main" id="{8792835E-F2F1-0156-4F92-4C468B0C8AC5}"/>
              </a:ext>
            </a:extLst>
          </p:cNvPr>
          <p:cNvSpPr>
            <a:spLocks noGrp="1"/>
          </p:cNvSpPr>
          <p:nvPr>
            <p:ph type="title"/>
          </p:nvPr>
        </p:nvSpPr>
        <p:spPr>
          <a:xfrm>
            <a:off x="619201" y="259200"/>
            <a:ext cx="10963199" cy="864000"/>
          </a:xfrm>
        </p:spPr>
        <p:txBody>
          <a:bodyPr/>
          <a:lstStyle/>
          <a:p>
            <a:r>
              <a:rPr lang="en-GB" dirty="0"/>
              <a:t>LOXO-RAS-20001: background and study design</a:t>
            </a:r>
          </a:p>
        </p:txBody>
      </p:sp>
      <p:sp>
        <p:nvSpPr>
          <p:cNvPr id="8" name="Content Placeholder 7">
            <a:extLst>
              <a:ext uri="{FF2B5EF4-FFF2-40B4-BE49-F238E27FC236}">
                <a16:creationId xmlns:a16="http://schemas.microsoft.com/office/drawing/2014/main" id="{077CE890-DBC4-1C7C-BCD7-B9676316E54E}"/>
              </a:ext>
            </a:extLst>
          </p:cNvPr>
          <p:cNvSpPr>
            <a:spLocks noGrp="1"/>
          </p:cNvSpPr>
          <p:nvPr>
            <p:ph sz="quarter" idx="15"/>
          </p:nvPr>
        </p:nvSpPr>
        <p:spPr>
          <a:xfrm>
            <a:off x="620183" y="6356351"/>
            <a:ext cx="10180339" cy="365125"/>
          </a:xfrm>
        </p:spPr>
        <p:txBody>
          <a:bodyPr anchor="b" anchorCtr="0"/>
          <a:lstStyle/>
          <a:p>
            <a:r>
              <a:rPr lang="en-GB" sz="1050" kern="100" dirty="0">
                <a:solidFill>
                  <a:schemeClr val="tx2"/>
                </a:solidFill>
                <a:ea typeface="Calibri" panose="020F0502020204030204" pitchFamily="34" charset="0"/>
              </a:rPr>
              <a:t>BID, twice daily; DCR, disease control rate; DoR, duration of response; ECOG PS, </a:t>
            </a:r>
            <a:r>
              <a:rPr lang="en-US" sz="1050" dirty="0">
                <a:solidFill>
                  <a:schemeClr val="tx2"/>
                </a:solidFill>
              </a:rPr>
              <a:t>Eastern Cooperative Oncology Group performance status; FDA, </a:t>
            </a:r>
            <a:r>
              <a:rPr lang="en-GB" sz="1050" dirty="0">
                <a:solidFill>
                  <a:schemeClr val="tx2"/>
                </a:solidFill>
              </a:rPr>
              <a:t>Food and Drug Administration</a:t>
            </a:r>
            <a:r>
              <a:rPr lang="en-US" sz="1050" dirty="0">
                <a:solidFill>
                  <a:schemeClr val="tx2"/>
                </a:solidFill>
              </a:rPr>
              <a:t>; </a:t>
            </a:r>
            <a:r>
              <a:rPr lang="en-GB" sz="1050" kern="100" dirty="0">
                <a:solidFill>
                  <a:schemeClr val="tx2"/>
                </a:solidFill>
                <a:ea typeface="Calibri" panose="020F0502020204030204" pitchFamily="34" charset="0"/>
              </a:rPr>
              <a:t>KRAS, Kirsten rat sarcoma viral oncogene homologue; mRECIST, modified </a:t>
            </a:r>
            <a:r>
              <a:rPr lang="en-GB" sz="1050" dirty="0">
                <a:solidFill>
                  <a:schemeClr val="tx2"/>
                </a:solidFill>
              </a:rPr>
              <a:t>Response Evaluation Criteria in Solid Tumours</a:t>
            </a:r>
            <a:r>
              <a:rPr lang="en-GB" sz="1050" kern="100" dirty="0">
                <a:solidFill>
                  <a:schemeClr val="tx2"/>
                </a:solidFill>
                <a:ea typeface="Calibri" panose="020F0502020204030204" pitchFamily="34" charset="0"/>
              </a:rPr>
              <a:t>;</a:t>
            </a:r>
            <a:r>
              <a:rPr lang="en-GB" sz="1050" dirty="0">
                <a:solidFill>
                  <a:schemeClr val="tx2"/>
                </a:solidFill>
                <a:ea typeface="Calibri" panose="020F0502020204030204" pitchFamily="34" charset="0"/>
              </a:rPr>
              <a:t> </a:t>
            </a:r>
            <a:r>
              <a:rPr lang="en-GB" sz="1050" kern="100" dirty="0">
                <a:solidFill>
                  <a:schemeClr val="tx2"/>
                </a:solidFill>
                <a:ea typeface="Calibri" panose="020F0502020204030204" pitchFamily="34" charset="0"/>
              </a:rPr>
              <a:t>NSCLC, non-small cell lung cancer; ORR, objective response rate; PFS, progression-free survival; PK, pharmacokinetics</a:t>
            </a:r>
          </a:p>
          <a:p>
            <a:r>
              <a:rPr lang="en-GB" sz="1050" dirty="0">
                <a:solidFill>
                  <a:schemeClr val="tx2"/>
                </a:solidFill>
              </a:rPr>
              <a:t>1. Vassell E, et al. Eur J Cancer 2021;159:227-36; 2. Fujiwara Y, et al. Abstract OA14.04. WCLC 2024. Oral presentation; 3. Dragnev KH, et al. J Clin Oncol 2025;43:8519-8519; 4. Heist RS, et al. J Clin Oncol 2024;42:3007-3007 (ASCO 2024 oral presentation); 5. </a:t>
            </a:r>
            <a:r>
              <a:rPr lang="en-GB" sz="1050" dirty="0">
                <a:solidFill>
                  <a:schemeClr val="tx2"/>
                </a:solidFill>
                <a:hlinkClick r:id="rId2">
                  <a:extLst>
                    <a:ext uri="{A12FA001-AC4F-418D-AE19-62706E023703}">
                      <ahyp:hlinkClr xmlns:ahyp="http://schemas.microsoft.com/office/drawing/2018/hyperlinkcolor" val="tx"/>
                    </a:ext>
                  </a:extLst>
                </a:hlinkClick>
              </a:rPr>
              <a:t>Olomorasib Receives FDA Breakthrough Therapy Designation for KRAS G12C-Mutant NSCLC – OncoDaily</a:t>
            </a:r>
            <a:r>
              <a:rPr lang="en-GB" sz="1050" dirty="0">
                <a:solidFill>
                  <a:schemeClr val="tx2"/>
                </a:solidFill>
              </a:rPr>
              <a:t>. </a:t>
            </a:r>
            <a:r>
              <a:rPr lang="en-US" sz="1050" dirty="0">
                <a:solidFill>
                  <a:schemeClr val="tx2"/>
                </a:solidFill>
              </a:rPr>
              <a:t>Accessed 19-Oct-2025; 6. </a:t>
            </a:r>
            <a:r>
              <a:rPr lang="en-GB" sz="1050" dirty="0">
                <a:solidFill>
                  <a:schemeClr val="tx2"/>
                </a:solidFill>
              </a:rPr>
              <a:t>Cassier P, et al. Abstract 1846MO, ESMO 2025</a:t>
            </a:r>
            <a:r>
              <a:rPr lang="en-GB" sz="1050" kern="100" dirty="0">
                <a:solidFill>
                  <a:schemeClr val="tx2"/>
                </a:solidFill>
                <a:ea typeface="Calibri" panose="020F0502020204030204" pitchFamily="34" charset="0"/>
              </a:rPr>
              <a:t>. O</a:t>
            </a:r>
            <a:r>
              <a:rPr lang="en-GB" sz="1050" dirty="0">
                <a:solidFill>
                  <a:schemeClr val="tx2"/>
                </a:solidFill>
              </a:rPr>
              <a:t>ral presentation</a:t>
            </a:r>
            <a:r>
              <a:rPr lang="en-GB" sz="1050" dirty="0">
                <a:solidFill>
                  <a:schemeClr val="tx2"/>
                </a:solidFill>
                <a:highlight>
                  <a:srgbClr val="FFFF00"/>
                </a:highlight>
              </a:rPr>
              <a:t> </a:t>
            </a:r>
          </a:p>
        </p:txBody>
      </p:sp>
      <p:sp>
        <p:nvSpPr>
          <p:cNvPr id="2" name="Slide Number Placeholder 1">
            <a:extLst>
              <a:ext uri="{FF2B5EF4-FFF2-40B4-BE49-F238E27FC236}">
                <a16:creationId xmlns:a16="http://schemas.microsoft.com/office/drawing/2014/main" id="{CB5008AC-B860-C1B0-308A-86868D1ECFF8}"/>
              </a:ext>
            </a:extLst>
          </p:cNvPr>
          <p:cNvSpPr>
            <a:spLocks noGrp="1"/>
          </p:cNvSpPr>
          <p:nvPr>
            <p:ph type="sldNum" sz="quarter" idx="4"/>
          </p:nvPr>
        </p:nvSpPr>
        <p:spPr>
          <a:xfrm>
            <a:off x="10800523" y="6428359"/>
            <a:ext cx="781877" cy="365125"/>
          </a:xfrm>
        </p:spPr>
        <p:txBody>
          <a:bodyPr/>
          <a:lstStyle/>
          <a:p>
            <a:fld id="{FCE43C0F-8A7B-3A4B-9DB5-B3472E36E833}" type="slidenum">
              <a:rPr lang="en-GB" smtClean="0"/>
              <a:pPr/>
              <a:t>18</a:t>
            </a:fld>
            <a:endParaRPr lang="en-GB" dirty="0"/>
          </a:p>
        </p:txBody>
      </p:sp>
      <p:cxnSp>
        <p:nvCxnSpPr>
          <p:cNvPr id="18" name="Straight Connector 17">
            <a:extLst>
              <a:ext uri="{FF2B5EF4-FFF2-40B4-BE49-F238E27FC236}">
                <a16:creationId xmlns:a16="http://schemas.microsoft.com/office/drawing/2014/main" id="{38E4A853-D52C-CC05-50BC-B55A1B409DA9}"/>
              </a:ext>
            </a:extLst>
          </p:cNvPr>
          <p:cNvCxnSpPr>
            <a:cxnSpLocks/>
          </p:cNvCxnSpPr>
          <p:nvPr/>
        </p:nvCxnSpPr>
        <p:spPr>
          <a:xfrm>
            <a:off x="4641689" y="4556749"/>
            <a:ext cx="324000" cy="0"/>
          </a:xfrm>
          <a:prstGeom prst="line">
            <a:avLst/>
          </a:prstGeom>
          <a:ln w="25400">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25" name="TextBox 24">
            <a:extLst>
              <a:ext uri="{FF2B5EF4-FFF2-40B4-BE49-F238E27FC236}">
                <a16:creationId xmlns:a16="http://schemas.microsoft.com/office/drawing/2014/main" id="{4F16A9D9-615F-D9D1-44CC-8DE9A806A00B}"/>
              </a:ext>
            </a:extLst>
          </p:cNvPr>
          <p:cNvSpPr txBox="1"/>
          <p:nvPr/>
        </p:nvSpPr>
        <p:spPr>
          <a:xfrm>
            <a:off x="13957125" y="-1982208"/>
            <a:ext cx="1460559" cy="369332"/>
          </a:xfrm>
          <a:prstGeom prst="rect">
            <a:avLst/>
          </a:prstGeom>
          <a:solidFill>
            <a:srgbClr val="00B050"/>
          </a:solidFill>
        </p:spPr>
        <p:txBody>
          <a:bodyPr wrap="square" rtlCol="0">
            <a:spAutoFit/>
          </a:bodyPr>
          <a:lstStyle/>
          <a:p>
            <a:pPr algn="r"/>
            <a:r>
              <a:rPr lang="en-GB" b="1" dirty="0">
                <a:solidFill>
                  <a:schemeClr val="bg1"/>
                </a:solidFill>
                <a:latin typeface="Arial" panose="020B0604020202020204" pitchFamily="34" charset="0"/>
                <a:ea typeface="Aileron" charset="0"/>
                <a:cs typeface="Arial" panose="020B0604020202020204" pitchFamily="34" charset="0"/>
              </a:rPr>
              <a:t>REDRAWN</a:t>
            </a:r>
          </a:p>
        </p:txBody>
      </p:sp>
      <p:grpSp>
        <p:nvGrpSpPr>
          <p:cNvPr id="4" name="Group 3">
            <a:extLst>
              <a:ext uri="{FF2B5EF4-FFF2-40B4-BE49-F238E27FC236}">
                <a16:creationId xmlns:a16="http://schemas.microsoft.com/office/drawing/2014/main" id="{FDFF54A6-5797-13FE-3B2E-CEB4140EA07B}"/>
              </a:ext>
            </a:extLst>
          </p:cNvPr>
          <p:cNvGrpSpPr/>
          <p:nvPr/>
        </p:nvGrpSpPr>
        <p:grpSpPr>
          <a:xfrm>
            <a:off x="630315" y="3433446"/>
            <a:ext cx="10742070" cy="2107469"/>
            <a:chOff x="620713" y="3507640"/>
            <a:chExt cx="10742070" cy="2107469"/>
          </a:xfrm>
        </p:grpSpPr>
        <p:grpSp>
          <p:nvGrpSpPr>
            <p:cNvPr id="3" name="Group 2">
              <a:extLst>
                <a:ext uri="{FF2B5EF4-FFF2-40B4-BE49-F238E27FC236}">
                  <a16:creationId xmlns:a16="http://schemas.microsoft.com/office/drawing/2014/main" id="{DDF53E88-F370-8548-CDCF-F9D59CFEE428}"/>
                </a:ext>
              </a:extLst>
            </p:cNvPr>
            <p:cNvGrpSpPr/>
            <p:nvPr/>
          </p:nvGrpSpPr>
          <p:grpSpPr>
            <a:xfrm>
              <a:off x="620713" y="4074698"/>
              <a:ext cx="3315048" cy="973353"/>
              <a:chOff x="620713" y="4074698"/>
              <a:chExt cx="3315048" cy="973353"/>
            </a:xfrm>
          </p:grpSpPr>
          <p:sp>
            <p:nvSpPr>
              <p:cNvPr id="23" name="Rounded Rectangle 22">
                <a:extLst>
                  <a:ext uri="{FF2B5EF4-FFF2-40B4-BE49-F238E27FC236}">
                    <a16:creationId xmlns:a16="http://schemas.microsoft.com/office/drawing/2014/main" id="{B066050A-1F45-6DCA-2100-05B7DA9831D1}"/>
                  </a:ext>
                </a:extLst>
              </p:cNvPr>
              <p:cNvSpPr/>
              <p:nvPr/>
            </p:nvSpPr>
            <p:spPr>
              <a:xfrm>
                <a:off x="620713" y="4074698"/>
                <a:ext cx="3315048" cy="973353"/>
              </a:xfrm>
              <a:prstGeom prst="roundRect">
                <a:avLst>
                  <a:gd name="adj" fmla="val 17671"/>
                </a:avLst>
              </a:prstGeom>
              <a:solidFill>
                <a:schemeClr val="accent1"/>
              </a:solidFill>
              <a:ln w="222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300"/>
                  </a:spcAft>
                  <a:buClr>
                    <a:schemeClr val="accent1"/>
                  </a:buClr>
                </a:pPr>
                <a:endParaRPr lang="en-GB" sz="1600" b="1" dirty="0">
                  <a:solidFill>
                    <a:schemeClr val="bg1"/>
                  </a:solidFill>
                  <a:latin typeface="Arial" panose="020B0604020202020204" pitchFamily="34" charset="0"/>
                  <a:cs typeface="Arial" panose="020B0604020202020204" pitchFamily="34" charset="0"/>
                </a:endParaRPr>
              </a:p>
              <a:p>
                <a:pPr algn="ctr">
                  <a:spcAft>
                    <a:spcPts val="300"/>
                  </a:spcAft>
                  <a:buClr>
                    <a:schemeClr val="accent1"/>
                  </a:buClr>
                </a:pPr>
                <a:r>
                  <a:rPr lang="en-GB" sz="1600" dirty="0">
                    <a:solidFill>
                      <a:schemeClr val="bg1"/>
                    </a:solidFill>
                    <a:latin typeface="Arial" panose="020B0604020202020204" pitchFamily="34" charset="0"/>
                    <a:cs typeface="Arial" panose="020B0604020202020204" pitchFamily="34" charset="0"/>
                  </a:rPr>
                  <a:t>Olomorasib</a:t>
                </a:r>
                <a:r>
                  <a:rPr lang="en-GB" sz="1600" baseline="30000" dirty="0">
                    <a:solidFill>
                      <a:schemeClr val="bg1"/>
                    </a:solidFill>
                    <a:latin typeface="Arial" panose="020B0604020202020204" pitchFamily="34" charset="0"/>
                    <a:cs typeface="Arial" panose="020B0604020202020204" pitchFamily="34" charset="0"/>
                  </a:rPr>
                  <a:t> </a:t>
                </a:r>
                <a:r>
                  <a:rPr lang="en-GB" sz="1600" dirty="0">
                    <a:solidFill>
                      <a:schemeClr val="bg1"/>
                    </a:solidFill>
                    <a:latin typeface="Arial" panose="020B0604020202020204" pitchFamily="34" charset="0"/>
                    <a:cs typeface="Arial" panose="020B0604020202020204" pitchFamily="34" charset="0"/>
                  </a:rPr>
                  <a:t>(150 mg BID)</a:t>
                </a:r>
                <a:br>
                  <a:rPr lang="en-GB" sz="1600" dirty="0">
                    <a:solidFill>
                      <a:schemeClr val="bg1"/>
                    </a:solidFill>
                    <a:latin typeface="Arial" panose="020B0604020202020204" pitchFamily="34" charset="0"/>
                    <a:cs typeface="Arial" panose="020B0604020202020204" pitchFamily="34" charset="0"/>
                  </a:rPr>
                </a:br>
                <a:r>
                  <a:rPr lang="en-GB" sz="1600" dirty="0">
                    <a:solidFill>
                      <a:schemeClr val="bg1"/>
                    </a:solidFill>
                    <a:latin typeface="Arial" panose="020B0604020202020204" pitchFamily="34" charset="0"/>
                    <a:cs typeface="Arial" panose="020B0604020202020204" pitchFamily="34" charset="0"/>
                  </a:rPr>
                  <a:t>(N=21)</a:t>
                </a:r>
                <a:endParaRPr lang="en-GB" sz="1400" baseline="30000" dirty="0">
                  <a:solidFill>
                    <a:schemeClr val="bg1"/>
                  </a:solidFill>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57DB2CC5-1205-E550-3A1F-57511D038137}"/>
                  </a:ext>
                </a:extLst>
              </p:cNvPr>
              <p:cNvSpPr txBox="1"/>
              <p:nvPr/>
            </p:nvSpPr>
            <p:spPr>
              <a:xfrm>
                <a:off x="1314053" y="4255718"/>
                <a:ext cx="1821011" cy="246221"/>
              </a:xfrm>
              <a:prstGeom prst="rect">
                <a:avLst/>
              </a:prstGeom>
              <a:noFill/>
            </p:spPr>
            <p:txBody>
              <a:bodyPr wrap="none" lIns="0" tIns="0" rIns="0" bIns="0" rtlCol="0">
                <a:spAutoFit/>
              </a:bodyPr>
              <a:lstStyle/>
              <a:p>
                <a:pPr algn="ctr"/>
                <a:r>
                  <a:rPr lang="en-GB" sz="1600" b="1" dirty="0">
                    <a:solidFill>
                      <a:schemeClr val="bg1"/>
                    </a:solidFill>
                    <a:latin typeface="Arial" panose="020B0604020202020204" pitchFamily="34" charset="0"/>
                    <a:ea typeface="Aileron" charset="0"/>
                    <a:cs typeface="Arial" panose="020B0604020202020204" pitchFamily="34" charset="0"/>
                  </a:rPr>
                  <a:t>Cohort B8: NSCLC</a:t>
                </a:r>
              </a:p>
            </p:txBody>
          </p:sp>
        </p:grpSp>
        <p:sp>
          <p:nvSpPr>
            <p:cNvPr id="33" name="Rounded Rectangle 32">
              <a:extLst>
                <a:ext uri="{FF2B5EF4-FFF2-40B4-BE49-F238E27FC236}">
                  <a16:creationId xmlns:a16="http://schemas.microsoft.com/office/drawing/2014/main" id="{26B5F2AD-624A-ADB9-367E-F5D21984FA16}"/>
                </a:ext>
              </a:extLst>
            </p:cNvPr>
            <p:cNvSpPr/>
            <p:nvPr/>
          </p:nvSpPr>
          <p:spPr>
            <a:xfrm>
              <a:off x="4107085" y="3507640"/>
              <a:ext cx="4609789" cy="2107469"/>
            </a:xfrm>
            <a:prstGeom prst="roundRect">
              <a:avLst>
                <a:gd name="adj" fmla="val 6673"/>
              </a:avLst>
            </a:prstGeom>
            <a:solidFill>
              <a:schemeClr val="bg1"/>
            </a:solidFill>
            <a:ln w="22225">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spcAft>
                  <a:spcPts val="300"/>
                </a:spcAft>
                <a:buClr>
                  <a:schemeClr val="accent1"/>
                </a:buClr>
              </a:pPr>
              <a:r>
                <a:rPr lang="en-GB" sz="1400" b="1" dirty="0">
                  <a:solidFill>
                    <a:schemeClr val="accent1"/>
                  </a:solidFill>
                  <a:latin typeface="Arial" panose="020B0604020202020204" pitchFamily="34" charset="0"/>
                  <a:cs typeface="Arial" panose="020B0604020202020204" pitchFamily="34" charset="0"/>
                </a:rPr>
                <a:t>Cohort B8 eligibility</a:t>
              </a:r>
            </a:p>
            <a:p>
              <a:pPr marL="184150" indent="-184150">
                <a:spcAft>
                  <a:spcPts val="300"/>
                </a:spcAft>
                <a:buClr>
                  <a:schemeClr val="accent1"/>
                </a:buClr>
                <a:buFont typeface="Arial" panose="020B0604020202020204" pitchFamily="34" charset="0"/>
                <a:buChar char="•"/>
              </a:pPr>
              <a:r>
                <a:rPr lang="en-GB" sz="1200" dirty="0">
                  <a:solidFill>
                    <a:schemeClr val="tx1"/>
                  </a:solidFill>
                  <a:latin typeface="Arial" panose="020B0604020202020204" pitchFamily="34" charset="0"/>
                  <a:cs typeface="Arial" panose="020B0604020202020204" pitchFamily="34" charset="0"/>
                </a:rPr>
                <a:t>Age ≥ 18 years</a:t>
              </a:r>
            </a:p>
            <a:p>
              <a:pPr marL="184150" indent="-184150">
                <a:spcAft>
                  <a:spcPts val="300"/>
                </a:spcAft>
                <a:buClr>
                  <a:schemeClr val="accent1"/>
                </a:buClr>
                <a:buFont typeface="Arial" panose="020B0604020202020204" pitchFamily="34" charset="0"/>
                <a:buChar char="•"/>
              </a:pPr>
              <a:r>
                <a:rPr lang="en-GB" sz="1200" dirty="0">
                  <a:solidFill>
                    <a:schemeClr val="tx1"/>
                  </a:solidFill>
                  <a:latin typeface="Arial" panose="020B0604020202020204" pitchFamily="34" charset="0"/>
                  <a:cs typeface="Arial" panose="020B0604020202020204" pitchFamily="34" charset="0"/>
                </a:rPr>
                <a:t>ECOG PS 0 or 1</a:t>
              </a:r>
            </a:p>
            <a:p>
              <a:pPr marL="184150" indent="-184150">
                <a:spcAft>
                  <a:spcPts val="300"/>
                </a:spcAft>
                <a:buClr>
                  <a:schemeClr val="accent1"/>
                </a:buClr>
                <a:buFont typeface="Arial" panose="020B0604020202020204" pitchFamily="34" charset="0"/>
                <a:buChar char="•"/>
              </a:pPr>
              <a:r>
                <a:rPr lang="en-GB" sz="1200" dirty="0">
                  <a:solidFill>
                    <a:schemeClr val="tx1"/>
                  </a:solidFill>
                  <a:latin typeface="Arial" panose="020B0604020202020204" pitchFamily="34" charset="0"/>
                  <a:cs typeface="Arial" panose="020B0604020202020204" pitchFamily="34" charset="0"/>
                </a:rPr>
                <a:t>Measurable intracranial disease per mRECIST v1.1</a:t>
              </a:r>
            </a:p>
            <a:p>
              <a:pPr marL="184150" indent="-184150">
                <a:spcAft>
                  <a:spcPts val="300"/>
                </a:spcAft>
                <a:buClr>
                  <a:schemeClr val="accent1"/>
                </a:buClr>
                <a:buFont typeface="Arial" panose="020B0604020202020204" pitchFamily="34" charset="0"/>
                <a:buChar char="•"/>
              </a:pPr>
              <a:r>
                <a:rPr lang="en-GB" sz="1200" dirty="0">
                  <a:solidFill>
                    <a:schemeClr val="tx1"/>
                  </a:solidFill>
                  <a:latin typeface="Arial" panose="020B0604020202020204" pitchFamily="34" charset="0"/>
                  <a:cs typeface="Arial" panose="020B0604020202020204" pitchFamily="34" charset="0"/>
                </a:rPr>
                <a:t>Locally advanced/metastatic NSCLC</a:t>
              </a:r>
            </a:p>
            <a:p>
              <a:pPr marL="184150" indent="-184150">
                <a:spcAft>
                  <a:spcPts val="300"/>
                </a:spcAft>
                <a:buClr>
                  <a:schemeClr val="accent1"/>
                </a:buClr>
                <a:buFont typeface="Arial" panose="020B0604020202020204" pitchFamily="34" charset="0"/>
                <a:buChar char="•"/>
              </a:pPr>
              <a:r>
                <a:rPr lang="en-GB" sz="1200" dirty="0">
                  <a:solidFill>
                    <a:schemeClr val="tx1"/>
                  </a:solidFill>
                  <a:latin typeface="Arial" panose="020B0604020202020204" pitchFamily="34" charset="0"/>
                  <a:cs typeface="Arial" panose="020B0604020202020204" pitchFamily="34" charset="0"/>
                </a:rPr>
                <a:t>Presence of a </a:t>
              </a:r>
              <a:r>
                <a:rPr lang="en-GB" sz="1200" i="1" dirty="0">
                  <a:solidFill>
                    <a:schemeClr val="tx1"/>
                  </a:solidFill>
                  <a:latin typeface="Arial" panose="020B0604020202020204" pitchFamily="34" charset="0"/>
                  <a:cs typeface="Arial" panose="020B0604020202020204" pitchFamily="34" charset="0"/>
                </a:rPr>
                <a:t>KRAS</a:t>
              </a:r>
              <a:r>
                <a:rPr lang="en-GB" sz="1200" dirty="0">
                  <a:solidFill>
                    <a:schemeClr val="tx1"/>
                  </a:solidFill>
                  <a:latin typeface="Arial" panose="020B0604020202020204" pitchFamily="34" charset="0"/>
                  <a:cs typeface="Arial" panose="020B0604020202020204" pitchFamily="34" charset="0"/>
                </a:rPr>
                <a:t> G12C mutation</a:t>
              </a:r>
            </a:p>
            <a:p>
              <a:pPr marL="184150" indent="-184150">
                <a:spcAft>
                  <a:spcPts val="300"/>
                </a:spcAft>
                <a:buClr>
                  <a:schemeClr val="accent1"/>
                </a:buClr>
                <a:buFont typeface="Arial" panose="020B0604020202020204" pitchFamily="34" charset="0"/>
                <a:buChar char="•"/>
              </a:pPr>
              <a:r>
                <a:rPr lang="en-GB" sz="1200" b="1" dirty="0">
                  <a:solidFill>
                    <a:schemeClr val="tx1"/>
                  </a:solidFill>
                  <a:latin typeface="Arial" panose="020B0604020202020204" pitchFamily="34" charset="0"/>
                  <a:cs typeface="Arial" panose="020B0604020202020204" pitchFamily="34" charset="0"/>
                </a:rPr>
                <a:t>At least 1 untreated, active, brain lesion (≥5 mm)</a:t>
              </a:r>
            </a:p>
            <a:p>
              <a:pPr marL="184150" indent="-184150">
                <a:spcAft>
                  <a:spcPts val="300"/>
                </a:spcAft>
                <a:buClr>
                  <a:schemeClr val="accent1"/>
                </a:buClr>
                <a:buFont typeface="Arial" panose="020B0604020202020204" pitchFamily="34" charset="0"/>
                <a:buChar char="•"/>
              </a:pPr>
              <a:r>
                <a:rPr lang="en-GB" sz="1200" dirty="0">
                  <a:solidFill>
                    <a:schemeClr val="tx1"/>
                  </a:solidFill>
                  <a:latin typeface="Arial" panose="020B0604020202020204" pitchFamily="34" charset="0"/>
                  <a:cs typeface="Arial" panose="020B0604020202020204" pitchFamily="34" charset="0"/>
                </a:rPr>
                <a:t>No prior KRAS G12C inhibitor</a:t>
              </a:r>
            </a:p>
            <a:p>
              <a:pPr marL="184150" indent="-184150">
                <a:spcAft>
                  <a:spcPts val="300"/>
                </a:spcAft>
                <a:buClr>
                  <a:schemeClr val="accent1"/>
                </a:buClr>
                <a:buFont typeface="Arial" panose="020B0604020202020204" pitchFamily="34" charset="0"/>
                <a:buChar char="•"/>
              </a:pPr>
              <a:r>
                <a:rPr lang="en-GB" sz="1200" dirty="0">
                  <a:solidFill>
                    <a:schemeClr val="tx1"/>
                  </a:solidFill>
                  <a:latin typeface="Arial" panose="020B0604020202020204" pitchFamily="34" charset="0"/>
                  <a:cs typeface="Arial" panose="020B0604020202020204" pitchFamily="34" charset="0"/>
                </a:rPr>
                <a:t>Leptomeningeal disease was excluded</a:t>
              </a:r>
            </a:p>
          </p:txBody>
        </p:sp>
        <p:sp>
          <p:nvSpPr>
            <p:cNvPr id="35" name="Rounded Rectangle 34">
              <a:extLst>
                <a:ext uri="{FF2B5EF4-FFF2-40B4-BE49-F238E27FC236}">
                  <a16:creationId xmlns:a16="http://schemas.microsoft.com/office/drawing/2014/main" id="{A82ECCD0-CBAD-BDF7-B560-CB6FD0BFE435}"/>
                </a:ext>
              </a:extLst>
            </p:cNvPr>
            <p:cNvSpPr/>
            <p:nvPr/>
          </p:nvSpPr>
          <p:spPr>
            <a:xfrm>
              <a:off x="8888199" y="3622784"/>
              <a:ext cx="2474584" cy="1877180"/>
            </a:xfrm>
            <a:prstGeom prst="roundRect">
              <a:avLst>
                <a:gd name="adj" fmla="val 10318"/>
              </a:avLst>
            </a:prstGeom>
            <a:solidFill>
              <a:schemeClr val="accent1">
                <a:lumMod val="20000"/>
                <a:lumOff val="80000"/>
              </a:schemeClr>
            </a:solidFill>
            <a:ln w="22225">
              <a:noFill/>
            </a:ln>
            <a:effectLst/>
          </p:spPr>
          <p:style>
            <a:lnRef idx="1">
              <a:schemeClr val="accent1"/>
            </a:lnRef>
            <a:fillRef idx="3">
              <a:schemeClr val="accent1"/>
            </a:fillRef>
            <a:effectRef idx="2">
              <a:schemeClr val="accent1"/>
            </a:effectRef>
            <a:fontRef idx="minor">
              <a:schemeClr val="lt1"/>
            </a:fontRef>
          </p:style>
          <p:txBody>
            <a:bodyPr rtlCol="0" anchor="ctr"/>
            <a:lstStyle/>
            <a:p>
              <a:pPr>
                <a:spcAft>
                  <a:spcPts val="300"/>
                </a:spcAft>
                <a:buClr>
                  <a:schemeClr val="accent1"/>
                </a:buClr>
              </a:pPr>
              <a:r>
                <a:rPr lang="en-GB" sz="1400" b="1" dirty="0">
                  <a:solidFill>
                    <a:schemeClr val="accent1"/>
                  </a:solidFill>
                  <a:latin typeface="Arial" panose="020B0604020202020204" pitchFamily="34" charset="0"/>
                  <a:cs typeface="Arial" panose="020B0604020202020204" pitchFamily="34" charset="0"/>
                </a:rPr>
                <a:t>Key objectives</a:t>
              </a:r>
            </a:p>
            <a:p>
              <a:pPr marL="285750" indent="-285750">
                <a:spcAft>
                  <a:spcPts val="300"/>
                </a:spcAft>
                <a:buClr>
                  <a:schemeClr val="accent1"/>
                </a:buClr>
                <a:buFont typeface="Arial" panose="020B0604020202020204" pitchFamily="34" charset="0"/>
                <a:buChar char="•"/>
              </a:pPr>
              <a:r>
                <a:rPr lang="en-GB" sz="1200" dirty="0">
                  <a:solidFill>
                    <a:schemeClr val="tx1"/>
                  </a:solidFill>
                  <a:latin typeface="Arial" panose="020B0604020202020204" pitchFamily="34" charset="0"/>
                  <a:cs typeface="Arial" panose="020B0604020202020204" pitchFamily="34" charset="0"/>
                </a:rPr>
                <a:t>Safety and tolerability</a:t>
              </a:r>
            </a:p>
            <a:p>
              <a:pPr marL="285750" indent="-285750">
                <a:spcAft>
                  <a:spcPts val="300"/>
                </a:spcAft>
                <a:buClr>
                  <a:schemeClr val="accent1"/>
                </a:buClr>
                <a:buFont typeface="Arial" panose="020B0604020202020204" pitchFamily="34" charset="0"/>
                <a:buChar char="•"/>
              </a:pPr>
              <a:r>
                <a:rPr lang="en-GB" sz="1200" dirty="0">
                  <a:solidFill>
                    <a:schemeClr val="tx1"/>
                  </a:solidFill>
                  <a:latin typeface="Arial" panose="020B0604020202020204" pitchFamily="34" charset="0"/>
                  <a:cs typeface="Arial" panose="020B0604020202020204" pitchFamily="34" charset="0"/>
                </a:rPr>
                <a:t>PK</a:t>
              </a:r>
            </a:p>
            <a:p>
              <a:pPr marL="285750" indent="-285750">
                <a:spcAft>
                  <a:spcPts val="300"/>
                </a:spcAft>
                <a:buClr>
                  <a:schemeClr val="accent1"/>
                </a:buClr>
                <a:buFont typeface="Arial" panose="020B0604020202020204" pitchFamily="34" charset="0"/>
                <a:buChar char="•"/>
              </a:pPr>
              <a:r>
                <a:rPr lang="en-GB" sz="1200" dirty="0">
                  <a:solidFill>
                    <a:schemeClr val="tx1"/>
                  </a:solidFill>
                  <a:latin typeface="Arial" panose="020B0604020202020204" pitchFamily="34" charset="0"/>
                  <a:cs typeface="Arial" panose="020B0604020202020204" pitchFamily="34" charset="0"/>
                </a:rPr>
                <a:t>Intracranial ORR and DoR</a:t>
              </a:r>
            </a:p>
            <a:p>
              <a:pPr marL="285750" indent="-285750">
                <a:spcAft>
                  <a:spcPts val="300"/>
                </a:spcAft>
                <a:buClr>
                  <a:schemeClr val="accent1"/>
                </a:buClr>
                <a:buFont typeface="Arial" panose="020B0604020202020204" pitchFamily="34" charset="0"/>
                <a:buChar char="•"/>
              </a:pPr>
              <a:r>
                <a:rPr lang="en-GB" sz="1200" dirty="0">
                  <a:solidFill>
                    <a:schemeClr val="tx1"/>
                  </a:solidFill>
                  <a:latin typeface="Arial" panose="020B0604020202020204" pitchFamily="34" charset="0"/>
                  <a:cs typeface="Arial" panose="020B0604020202020204" pitchFamily="34" charset="0"/>
                </a:rPr>
                <a:t>ORR, DoR, DCR, and PFS per </a:t>
              </a:r>
              <a:r>
                <a:rPr lang="en-GB" sz="1200" dirty="0" err="1">
                  <a:solidFill>
                    <a:schemeClr val="tx1"/>
                  </a:solidFill>
                  <a:latin typeface="Arial" panose="020B0604020202020204" pitchFamily="34" charset="0"/>
                  <a:cs typeface="Arial" panose="020B0604020202020204" pitchFamily="34" charset="0"/>
                </a:rPr>
                <a:t>mRECIST</a:t>
              </a:r>
              <a:r>
                <a:rPr lang="en-GB" sz="1200" dirty="0">
                  <a:solidFill>
                    <a:schemeClr val="tx1"/>
                  </a:solidFill>
                  <a:latin typeface="Arial" panose="020B0604020202020204" pitchFamily="34" charset="0"/>
                  <a:cs typeface="Arial" panose="020B0604020202020204" pitchFamily="34" charset="0"/>
                </a:rPr>
                <a:t> v1.1</a:t>
              </a:r>
            </a:p>
          </p:txBody>
        </p:sp>
      </p:grpSp>
    </p:spTree>
    <p:extLst>
      <p:ext uri="{BB962C8B-B14F-4D97-AF65-F5344CB8AC3E}">
        <p14:creationId xmlns:p14="http://schemas.microsoft.com/office/powerpoint/2010/main" val="3361247945"/>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8BD821-8C0F-508F-D814-C7A6D870E682}"/>
            </a:ext>
          </a:extLst>
        </p:cNvPr>
        <p:cNvGrpSpPr/>
        <p:nvPr/>
      </p:nvGrpSpPr>
      <p:grpSpPr>
        <a:xfrm>
          <a:off x="0" y="0"/>
          <a:ext cx="0" cy="0"/>
          <a:chOff x="0" y="0"/>
          <a:chExt cx="0" cy="0"/>
        </a:xfrm>
      </p:grpSpPr>
      <p:sp>
        <p:nvSpPr>
          <p:cNvPr id="7" name="Content Placeholder 6">
            <a:extLst>
              <a:ext uri="{FF2B5EF4-FFF2-40B4-BE49-F238E27FC236}">
                <a16:creationId xmlns:a16="http://schemas.microsoft.com/office/drawing/2014/main" id="{2F2654CA-5A89-203F-6CB0-7518EF7C9D89}"/>
              </a:ext>
            </a:extLst>
          </p:cNvPr>
          <p:cNvSpPr>
            <a:spLocks noGrp="1"/>
          </p:cNvSpPr>
          <p:nvPr>
            <p:ph sz="quarter" idx="12"/>
          </p:nvPr>
        </p:nvSpPr>
        <p:spPr>
          <a:xfrm>
            <a:off x="621787" y="1227839"/>
            <a:ext cx="10963200" cy="4525200"/>
          </a:xfrm>
        </p:spPr>
        <p:txBody>
          <a:bodyPr>
            <a:normAutofit/>
          </a:bodyPr>
          <a:lstStyle/>
          <a:p>
            <a:r>
              <a:rPr lang="en-US" dirty="0"/>
              <a:t>As of </a:t>
            </a:r>
            <a:r>
              <a:rPr lang="en-US" dirty="0" err="1">
                <a:solidFill>
                  <a:schemeClr val="tx2"/>
                </a:solidFill>
              </a:rPr>
              <a:t>DCO</a:t>
            </a:r>
            <a:r>
              <a:rPr lang="en-US" baseline="30000" dirty="0" err="1">
                <a:solidFill>
                  <a:schemeClr val="tx2"/>
                </a:solidFill>
              </a:rPr>
              <a:t>a</a:t>
            </a:r>
            <a:r>
              <a:rPr lang="en-US" dirty="0"/>
              <a:t>, 21 patients (median age: 65 years [range, 42-80]) were treated. </a:t>
            </a:r>
            <a:br>
              <a:rPr lang="en-US" dirty="0"/>
            </a:br>
            <a:r>
              <a:rPr lang="en-US" dirty="0"/>
              <a:t>17 patients had prior systemic therapy with 12 patients having ≥2 lines of therapy. 12 patients (57%) had 1 target IC lesions, and 9 patients (43%) had 2-5.</a:t>
            </a:r>
            <a:endParaRPr lang="en-GB" dirty="0"/>
          </a:p>
        </p:txBody>
      </p:sp>
      <p:sp>
        <p:nvSpPr>
          <p:cNvPr id="6" name="Title 5">
            <a:extLst>
              <a:ext uri="{FF2B5EF4-FFF2-40B4-BE49-F238E27FC236}">
                <a16:creationId xmlns:a16="http://schemas.microsoft.com/office/drawing/2014/main" id="{4FB03076-2087-CA59-2F12-D405D447444C}"/>
              </a:ext>
            </a:extLst>
          </p:cNvPr>
          <p:cNvSpPr>
            <a:spLocks noGrp="1"/>
          </p:cNvSpPr>
          <p:nvPr>
            <p:ph type="title"/>
          </p:nvPr>
        </p:nvSpPr>
        <p:spPr>
          <a:xfrm>
            <a:off x="619125" y="258763"/>
            <a:ext cx="10963275" cy="865187"/>
          </a:xfrm>
        </p:spPr>
        <p:txBody>
          <a:bodyPr/>
          <a:lstStyle/>
          <a:p>
            <a:r>
              <a:rPr lang="en-GB" dirty="0"/>
              <a:t>LOXO-RAS-20001: efficacy results</a:t>
            </a:r>
          </a:p>
        </p:txBody>
      </p:sp>
      <p:sp>
        <p:nvSpPr>
          <p:cNvPr id="8" name="Content Placeholder 7">
            <a:extLst>
              <a:ext uri="{FF2B5EF4-FFF2-40B4-BE49-F238E27FC236}">
                <a16:creationId xmlns:a16="http://schemas.microsoft.com/office/drawing/2014/main" id="{18740DB6-7E40-85D9-78CA-26CCCDF07777}"/>
              </a:ext>
            </a:extLst>
          </p:cNvPr>
          <p:cNvSpPr>
            <a:spLocks noGrp="1"/>
          </p:cNvSpPr>
          <p:nvPr>
            <p:ph sz="quarter" idx="15"/>
          </p:nvPr>
        </p:nvSpPr>
        <p:spPr>
          <a:xfrm>
            <a:off x="620183" y="6356351"/>
            <a:ext cx="10180339" cy="365125"/>
          </a:xfrm>
        </p:spPr>
        <p:txBody>
          <a:bodyPr anchor="b" anchorCtr="0"/>
          <a:lstStyle/>
          <a:p>
            <a:r>
              <a:rPr lang="en-GB" baseline="30000" dirty="0">
                <a:solidFill>
                  <a:schemeClr val="tx2"/>
                </a:solidFill>
              </a:rPr>
              <a:t>a</a:t>
            </a:r>
            <a:r>
              <a:rPr lang="en-GB" dirty="0">
                <a:solidFill>
                  <a:schemeClr val="tx2"/>
                </a:solidFill>
              </a:rPr>
              <a:t> Data cut-off: June 6, 2025.</a:t>
            </a:r>
          </a:p>
          <a:p>
            <a:r>
              <a:rPr lang="en-GB" dirty="0">
                <a:solidFill>
                  <a:schemeClr val="tx2"/>
                </a:solidFill>
              </a:rPr>
              <a:t>BOR, best overall response; CI, confidence interval; CR, complete response; DCR, disease control rate; DoR, duration of response; PD, progressive disease; PR, partial response; SD, stable disease; SoD, sum of diameters</a:t>
            </a:r>
          </a:p>
          <a:p>
            <a:r>
              <a:rPr lang="en-GB" dirty="0">
                <a:solidFill>
                  <a:schemeClr val="tx2"/>
                </a:solidFill>
              </a:rPr>
              <a:t>Cassier P, et al. Abstract 1846MO, ESMO 2025. Oral presentation</a:t>
            </a:r>
          </a:p>
        </p:txBody>
      </p:sp>
      <p:sp>
        <p:nvSpPr>
          <p:cNvPr id="2" name="Slide Number Placeholder 1">
            <a:extLst>
              <a:ext uri="{FF2B5EF4-FFF2-40B4-BE49-F238E27FC236}">
                <a16:creationId xmlns:a16="http://schemas.microsoft.com/office/drawing/2014/main" id="{4BEF72A2-8E2E-EEE4-39CB-B875E0AD707F}"/>
              </a:ext>
            </a:extLst>
          </p:cNvPr>
          <p:cNvSpPr>
            <a:spLocks noGrp="1"/>
          </p:cNvSpPr>
          <p:nvPr>
            <p:ph type="sldNum" sz="quarter" idx="4"/>
          </p:nvPr>
        </p:nvSpPr>
        <p:spPr>
          <a:xfrm>
            <a:off x="10800523" y="6428359"/>
            <a:ext cx="781877" cy="365125"/>
          </a:xfrm>
        </p:spPr>
        <p:txBody>
          <a:bodyPr/>
          <a:lstStyle/>
          <a:p>
            <a:fld id="{FCE43C0F-8A7B-3A4B-9DB5-B3472E36E833}" type="slidenum">
              <a:rPr lang="en-GB" smtClean="0"/>
              <a:pPr/>
              <a:t>19</a:t>
            </a:fld>
            <a:endParaRPr lang="en-GB" dirty="0"/>
          </a:p>
        </p:txBody>
      </p:sp>
      <p:sp>
        <p:nvSpPr>
          <p:cNvPr id="12" name="TextBox 11">
            <a:extLst>
              <a:ext uri="{FF2B5EF4-FFF2-40B4-BE49-F238E27FC236}">
                <a16:creationId xmlns:a16="http://schemas.microsoft.com/office/drawing/2014/main" id="{B2E4835A-1F6C-98BA-DE1E-FD3E0B0F2FF1}"/>
              </a:ext>
            </a:extLst>
          </p:cNvPr>
          <p:cNvSpPr txBox="1"/>
          <p:nvPr/>
        </p:nvSpPr>
        <p:spPr>
          <a:xfrm>
            <a:off x="619125" y="2564904"/>
            <a:ext cx="3794565" cy="338554"/>
          </a:xfrm>
          <a:prstGeom prst="rect">
            <a:avLst/>
          </a:prstGeom>
          <a:noFill/>
        </p:spPr>
        <p:txBody>
          <a:bodyPr wrap="none" lIns="0" rIns="0" rtlCol="0">
            <a:spAutoFit/>
          </a:bodyPr>
          <a:lstStyle/>
          <a:p>
            <a:r>
              <a:rPr lang="en-GB" sz="1600" b="1" spc="100" dirty="0">
                <a:solidFill>
                  <a:schemeClr val="accent1"/>
                </a:solidFill>
                <a:latin typeface="Arial" panose="020B0604020202020204" pitchFamily="34" charset="0"/>
                <a:ea typeface="Aileron" charset="0"/>
                <a:cs typeface="Arial" panose="020B0604020202020204" pitchFamily="34" charset="0"/>
              </a:rPr>
              <a:t>INTRACRANIAL RESPONSE RATE</a:t>
            </a:r>
            <a:r>
              <a:rPr lang="en-GB" sz="1600" b="1" spc="100" baseline="30000" dirty="0">
                <a:solidFill>
                  <a:schemeClr val="accent1"/>
                </a:solidFill>
                <a:latin typeface="Arial" panose="020B0604020202020204" pitchFamily="34" charset="0"/>
                <a:ea typeface="Aileron" charset="0"/>
                <a:cs typeface="Arial" panose="020B0604020202020204" pitchFamily="34" charset="0"/>
              </a:rPr>
              <a:t>a</a:t>
            </a:r>
          </a:p>
        </p:txBody>
      </p:sp>
      <p:sp>
        <p:nvSpPr>
          <p:cNvPr id="14" name="Rectangle: Rounded Corners 13">
            <a:extLst>
              <a:ext uri="{FF2B5EF4-FFF2-40B4-BE49-F238E27FC236}">
                <a16:creationId xmlns:a16="http://schemas.microsoft.com/office/drawing/2014/main" id="{BF3BB820-277F-4D03-46DF-53FA3468B709}"/>
              </a:ext>
            </a:extLst>
          </p:cNvPr>
          <p:cNvSpPr/>
          <p:nvPr/>
        </p:nvSpPr>
        <p:spPr>
          <a:xfrm>
            <a:off x="7458075" y="3057488"/>
            <a:ext cx="4124323" cy="2232248"/>
          </a:xfrm>
          <a:prstGeom prst="roundRect">
            <a:avLst>
              <a:gd name="adj" fmla="val 12416"/>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285750" indent="-285750">
              <a:spcAft>
                <a:spcPts val="400"/>
              </a:spcAft>
              <a:buClr>
                <a:schemeClr val="accent1"/>
              </a:buClr>
              <a:buFont typeface="Arial" panose="020B0604020202020204" pitchFamily="34" charset="0"/>
              <a:buChar char="•"/>
            </a:pPr>
            <a:r>
              <a:rPr lang="en-GB" sz="1600" dirty="0">
                <a:solidFill>
                  <a:schemeClr val="tx1"/>
                </a:solidFill>
                <a:latin typeface="Arial" panose="020B0604020202020204" pitchFamily="34" charset="0"/>
                <a:ea typeface="Aileron" charset="0"/>
                <a:cs typeface="Arial" panose="020B0604020202020204" pitchFamily="34" charset="0"/>
              </a:rPr>
              <a:t>Intracranial ORR: </a:t>
            </a:r>
            <a:br>
              <a:rPr lang="en-GB" sz="1600" dirty="0">
                <a:solidFill>
                  <a:schemeClr val="tx1"/>
                </a:solidFill>
                <a:latin typeface="Arial" panose="020B0604020202020204" pitchFamily="34" charset="0"/>
                <a:ea typeface="Aileron" charset="0"/>
                <a:cs typeface="Arial" panose="020B0604020202020204" pitchFamily="34" charset="0"/>
              </a:rPr>
            </a:br>
            <a:r>
              <a:rPr lang="en-GB" sz="1600" dirty="0">
                <a:solidFill>
                  <a:schemeClr val="tx1"/>
                </a:solidFill>
                <a:latin typeface="Arial" panose="020B0604020202020204" pitchFamily="34" charset="0"/>
                <a:ea typeface="Aileron" charset="0"/>
                <a:cs typeface="Arial" panose="020B0604020202020204" pitchFamily="34" charset="0"/>
              </a:rPr>
              <a:t>43% (95% CI: 21.8-66.0)</a:t>
            </a:r>
          </a:p>
          <a:p>
            <a:pPr marL="285750" indent="-285750">
              <a:spcAft>
                <a:spcPts val="400"/>
              </a:spcAft>
              <a:buClr>
                <a:schemeClr val="accent1"/>
              </a:buClr>
              <a:buFont typeface="Arial" panose="020B0604020202020204" pitchFamily="34" charset="0"/>
              <a:buChar char="•"/>
            </a:pPr>
            <a:r>
              <a:rPr lang="en-GB" sz="1600" dirty="0">
                <a:solidFill>
                  <a:schemeClr val="tx1"/>
                </a:solidFill>
                <a:latin typeface="Arial" panose="020B0604020202020204" pitchFamily="34" charset="0"/>
                <a:ea typeface="Aileron" charset="0"/>
                <a:cs typeface="Arial" panose="020B0604020202020204" pitchFamily="34" charset="0"/>
              </a:rPr>
              <a:t>Intracranial rate of DoR </a:t>
            </a:r>
            <a:br>
              <a:rPr lang="en-GB" sz="1600" dirty="0">
                <a:solidFill>
                  <a:schemeClr val="tx1"/>
                </a:solidFill>
                <a:latin typeface="Arial" panose="020B0604020202020204" pitchFamily="34" charset="0"/>
                <a:ea typeface="Aileron" charset="0"/>
                <a:cs typeface="Arial" panose="020B0604020202020204" pitchFamily="34" charset="0"/>
              </a:rPr>
            </a:br>
            <a:r>
              <a:rPr lang="en-GB" sz="1600" dirty="0">
                <a:solidFill>
                  <a:schemeClr val="tx1"/>
                </a:solidFill>
                <a:latin typeface="Arial" panose="020B0604020202020204" pitchFamily="34" charset="0"/>
                <a:ea typeface="Aileron" charset="0"/>
                <a:cs typeface="Arial" panose="020B0604020202020204" pitchFamily="34" charset="0"/>
              </a:rPr>
              <a:t>≥6 months: 100%</a:t>
            </a:r>
          </a:p>
          <a:p>
            <a:pPr marL="285750" indent="-285750">
              <a:spcAft>
                <a:spcPts val="400"/>
              </a:spcAft>
              <a:buClr>
                <a:schemeClr val="accent1"/>
              </a:buClr>
              <a:buFont typeface="Arial" panose="020B0604020202020204" pitchFamily="34" charset="0"/>
              <a:buChar char="•"/>
            </a:pPr>
            <a:r>
              <a:rPr lang="en-GB" sz="1600" dirty="0">
                <a:solidFill>
                  <a:schemeClr val="tx1"/>
                </a:solidFill>
                <a:latin typeface="Arial" panose="020B0604020202020204" pitchFamily="34" charset="0"/>
                <a:ea typeface="Aileron" charset="0"/>
                <a:cs typeface="Arial" panose="020B0604020202020204" pitchFamily="34" charset="0"/>
              </a:rPr>
              <a:t>5 patients (24%) had an intracranial complete response</a:t>
            </a:r>
          </a:p>
          <a:p>
            <a:pPr marL="285750" indent="-285750">
              <a:spcAft>
                <a:spcPts val="400"/>
              </a:spcAft>
              <a:buClr>
                <a:schemeClr val="accent1"/>
              </a:buClr>
              <a:buFont typeface="Arial" panose="020B0604020202020204" pitchFamily="34" charset="0"/>
              <a:buChar char="•"/>
            </a:pPr>
            <a:r>
              <a:rPr lang="en-GB" sz="1600" dirty="0">
                <a:solidFill>
                  <a:schemeClr val="tx1"/>
                </a:solidFill>
                <a:latin typeface="Arial" panose="020B0604020202020204" pitchFamily="34" charset="0"/>
                <a:ea typeface="Aileron" charset="0"/>
                <a:cs typeface="Arial" panose="020B0604020202020204" pitchFamily="34" charset="0"/>
              </a:rPr>
              <a:t>DCR: 86%</a:t>
            </a:r>
          </a:p>
        </p:txBody>
      </p:sp>
      <p:sp>
        <p:nvSpPr>
          <p:cNvPr id="13" name="TextBox 12">
            <a:extLst>
              <a:ext uri="{FF2B5EF4-FFF2-40B4-BE49-F238E27FC236}">
                <a16:creationId xmlns:a16="http://schemas.microsoft.com/office/drawing/2014/main" id="{D876F188-4332-E1D0-1492-F0CCE0F32072}"/>
              </a:ext>
            </a:extLst>
          </p:cNvPr>
          <p:cNvSpPr txBox="1"/>
          <p:nvPr/>
        </p:nvSpPr>
        <p:spPr>
          <a:xfrm>
            <a:off x="3417341" y="5419968"/>
            <a:ext cx="1298753" cy="276999"/>
          </a:xfrm>
          <a:prstGeom prst="rect">
            <a:avLst/>
          </a:prstGeom>
          <a:noFill/>
        </p:spPr>
        <p:txBody>
          <a:bodyPr wrap="none" rtlCol="0">
            <a:spAutoFit/>
          </a:bodyPr>
          <a:lstStyle/>
          <a:p>
            <a:pPr algn="ctr"/>
            <a:r>
              <a:rPr lang="en-GB" sz="1200" b="1" dirty="0">
                <a:latin typeface="Arial" panose="020B0604020202020204" pitchFamily="34" charset="0"/>
                <a:ea typeface="Calibri"/>
                <a:cs typeface="Arial" panose="020B0604020202020204" pitchFamily="34" charset="0"/>
              </a:rPr>
              <a:t>Patients (N=21)</a:t>
            </a:r>
          </a:p>
        </p:txBody>
      </p:sp>
      <p:sp>
        <p:nvSpPr>
          <p:cNvPr id="15" name="Google Shape;392;p10">
            <a:extLst>
              <a:ext uri="{FF2B5EF4-FFF2-40B4-BE49-F238E27FC236}">
                <a16:creationId xmlns:a16="http://schemas.microsoft.com/office/drawing/2014/main" id="{48CCE2A7-C0EF-9686-E3FE-3C43D58C9925}"/>
              </a:ext>
            </a:extLst>
          </p:cNvPr>
          <p:cNvSpPr/>
          <p:nvPr/>
        </p:nvSpPr>
        <p:spPr>
          <a:xfrm>
            <a:off x="4047645" y="3068806"/>
            <a:ext cx="782265" cy="192360"/>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spcAft>
                <a:spcPts val="300"/>
              </a:spcAft>
            </a:pPr>
            <a:r>
              <a:rPr lang="en-GB" sz="1000" noProof="0" dirty="0">
                <a:latin typeface="Arial" panose="020B0604020202020204" pitchFamily="34" charset="0"/>
                <a:ea typeface="Calibri"/>
                <a:cs typeface="Arial" panose="020B0604020202020204" pitchFamily="34" charset="0"/>
                <a:sym typeface="Calibri"/>
              </a:rPr>
              <a:t>CR confirmed</a:t>
            </a:r>
          </a:p>
        </p:txBody>
      </p:sp>
      <p:sp>
        <p:nvSpPr>
          <p:cNvPr id="16" name="Rectangle 15">
            <a:extLst>
              <a:ext uri="{FF2B5EF4-FFF2-40B4-BE49-F238E27FC236}">
                <a16:creationId xmlns:a16="http://schemas.microsoft.com/office/drawing/2014/main" id="{0DC43236-23BD-6748-22AB-273E55293AB4}"/>
              </a:ext>
            </a:extLst>
          </p:cNvPr>
          <p:cNvSpPr/>
          <p:nvPr/>
        </p:nvSpPr>
        <p:spPr>
          <a:xfrm>
            <a:off x="3844012" y="3081925"/>
            <a:ext cx="143122" cy="13040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ln>
                <a:solidFill>
                  <a:schemeClr val="accent1">
                    <a:lumMod val="20000"/>
                    <a:lumOff val="80000"/>
                  </a:schemeClr>
                </a:solidFill>
              </a:ln>
            </a:endParaRPr>
          </a:p>
        </p:txBody>
      </p:sp>
      <p:cxnSp>
        <p:nvCxnSpPr>
          <p:cNvPr id="20" name="Straight Connector 19">
            <a:extLst>
              <a:ext uri="{FF2B5EF4-FFF2-40B4-BE49-F238E27FC236}">
                <a16:creationId xmlns:a16="http://schemas.microsoft.com/office/drawing/2014/main" id="{B2C17D8A-1242-A2E0-D075-02C9938D388E}"/>
              </a:ext>
            </a:extLst>
          </p:cNvPr>
          <p:cNvCxnSpPr>
            <a:cxnSpLocks/>
          </p:cNvCxnSpPr>
          <p:nvPr/>
        </p:nvCxnSpPr>
        <p:spPr>
          <a:xfrm>
            <a:off x="1138912" y="5373216"/>
            <a:ext cx="5855613"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AEC86A0E-F2E4-28E2-A55F-5F733EB210F2}"/>
              </a:ext>
            </a:extLst>
          </p:cNvPr>
          <p:cNvCxnSpPr>
            <a:cxnSpLocks/>
          </p:cNvCxnSpPr>
          <p:nvPr/>
        </p:nvCxnSpPr>
        <p:spPr>
          <a:xfrm>
            <a:off x="1142707" y="3111882"/>
            <a:ext cx="0" cy="2269743"/>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1" name="TextBox 60">
            <a:extLst>
              <a:ext uri="{FF2B5EF4-FFF2-40B4-BE49-F238E27FC236}">
                <a16:creationId xmlns:a16="http://schemas.microsoft.com/office/drawing/2014/main" id="{B02294AE-43FA-1331-7DE2-BFCE58700F29}"/>
              </a:ext>
            </a:extLst>
          </p:cNvPr>
          <p:cNvSpPr txBox="1"/>
          <p:nvPr/>
        </p:nvSpPr>
        <p:spPr>
          <a:xfrm>
            <a:off x="865984" y="3111882"/>
            <a:ext cx="169919" cy="184666"/>
          </a:xfrm>
          <a:prstGeom prst="rect">
            <a:avLst/>
          </a:prstGeom>
          <a:noFill/>
        </p:spPr>
        <p:txBody>
          <a:bodyPr wrap="none" lIns="0" tIns="0" rIns="0" bIns="0" rtlCol="0">
            <a:spAutoFit/>
          </a:bodyPr>
          <a:lstStyle/>
          <a:p>
            <a:pPr algn="r"/>
            <a:r>
              <a:rPr lang="en-GB" sz="1200" dirty="0">
                <a:latin typeface="Arial" panose="020B0604020202020204" pitchFamily="34" charset="0"/>
                <a:ea typeface="Calibri"/>
                <a:cs typeface="Arial" panose="020B0604020202020204" pitchFamily="34" charset="0"/>
              </a:rPr>
              <a:t>75</a:t>
            </a:r>
          </a:p>
        </p:txBody>
      </p:sp>
      <p:cxnSp>
        <p:nvCxnSpPr>
          <p:cNvPr id="64" name="Straight Connector 63">
            <a:extLst>
              <a:ext uri="{FF2B5EF4-FFF2-40B4-BE49-F238E27FC236}">
                <a16:creationId xmlns:a16="http://schemas.microsoft.com/office/drawing/2014/main" id="{CFEA0DB3-5DA2-E757-B4E5-1D90189A18A0}"/>
              </a:ext>
            </a:extLst>
          </p:cNvPr>
          <p:cNvCxnSpPr>
            <a:cxnSpLocks/>
          </p:cNvCxnSpPr>
          <p:nvPr/>
        </p:nvCxnSpPr>
        <p:spPr>
          <a:xfrm rot="5400000">
            <a:off x="1107973" y="3438594"/>
            <a:ext cx="0" cy="6946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6" name="Straight Connector 65">
            <a:extLst>
              <a:ext uri="{FF2B5EF4-FFF2-40B4-BE49-F238E27FC236}">
                <a16:creationId xmlns:a16="http://schemas.microsoft.com/office/drawing/2014/main" id="{DAAE3EB6-1639-219C-85FE-4FC2D9071B11}"/>
              </a:ext>
            </a:extLst>
          </p:cNvPr>
          <p:cNvCxnSpPr>
            <a:cxnSpLocks/>
          </p:cNvCxnSpPr>
          <p:nvPr/>
        </p:nvCxnSpPr>
        <p:spPr>
          <a:xfrm rot="5400000">
            <a:off x="1107973" y="3156020"/>
            <a:ext cx="0" cy="6946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7" name="TextBox 66">
            <a:extLst>
              <a:ext uri="{FF2B5EF4-FFF2-40B4-BE49-F238E27FC236}">
                <a16:creationId xmlns:a16="http://schemas.microsoft.com/office/drawing/2014/main" id="{22612B49-F5AB-CBB4-66CB-52BFCD495C42}"/>
              </a:ext>
            </a:extLst>
          </p:cNvPr>
          <p:cNvSpPr txBox="1"/>
          <p:nvPr/>
        </p:nvSpPr>
        <p:spPr>
          <a:xfrm>
            <a:off x="865984" y="3381757"/>
            <a:ext cx="169919" cy="184666"/>
          </a:xfrm>
          <a:prstGeom prst="rect">
            <a:avLst/>
          </a:prstGeom>
          <a:noFill/>
        </p:spPr>
        <p:txBody>
          <a:bodyPr wrap="none" lIns="0" tIns="0" rIns="0" bIns="0" rtlCol="0">
            <a:spAutoFit/>
          </a:bodyPr>
          <a:lstStyle/>
          <a:p>
            <a:pPr algn="r"/>
            <a:r>
              <a:rPr lang="en-GB" sz="1200" dirty="0">
                <a:latin typeface="Arial" panose="020B0604020202020204" pitchFamily="34" charset="0"/>
                <a:ea typeface="Calibri"/>
                <a:cs typeface="Arial" panose="020B0604020202020204" pitchFamily="34" charset="0"/>
              </a:rPr>
              <a:t>50</a:t>
            </a:r>
          </a:p>
        </p:txBody>
      </p:sp>
      <p:cxnSp>
        <p:nvCxnSpPr>
          <p:cNvPr id="68" name="Straight Connector 67">
            <a:extLst>
              <a:ext uri="{FF2B5EF4-FFF2-40B4-BE49-F238E27FC236}">
                <a16:creationId xmlns:a16="http://schemas.microsoft.com/office/drawing/2014/main" id="{E402766D-760E-AF22-DCF0-EE5D51911EFD}"/>
              </a:ext>
            </a:extLst>
          </p:cNvPr>
          <p:cNvCxnSpPr>
            <a:cxnSpLocks/>
          </p:cNvCxnSpPr>
          <p:nvPr/>
        </p:nvCxnSpPr>
        <p:spPr>
          <a:xfrm rot="5400000">
            <a:off x="1107973" y="3714819"/>
            <a:ext cx="0" cy="6946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9" name="TextBox 68">
            <a:extLst>
              <a:ext uri="{FF2B5EF4-FFF2-40B4-BE49-F238E27FC236}">
                <a16:creationId xmlns:a16="http://schemas.microsoft.com/office/drawing/2014/main" id="{DEA8F0B6-1FEE-C566-18DD-33F1A582F386}"/>
              </a:ext>
            </a:extLst>
          </p:cNvPr>
          <p:cNvSpPr txBox="1"/>
          <p:nvPr/>
        </p:nvSpPr>
        <p:spPr>
          <a:xfrm>
            <a:off x="865984" y="3657982"/>
            <a:ext cx="169919" cy="184666"/>
          </a:xfrm>
          <a:prstGeom prst="rect">
            <a:avLst/>
          </a:prstGeom>
          <a:noFill/>
        </p:spPr>
        <p:txBody>
          <a:bodyPr wrap="none" lIns="0" tIns="0" rIns="0" bIns="0" rtlCol="0">
            <a:spAutoFit/>
          </a:bodyPr>
          <a:lstStyle/>
          <a:p>
            <a:pPr algn="r"/>
            <a:r>
              <a:rPr lang="en-GB" sz="1200" dirty="0">
                <a:latin typeface="Arial" panose="020B0604020202020204" pitchFamily="34" charset="0"/>
                <a:ea typeface="Calibri"/>
                <a:cs typeface="Arial" panose="020B0604020202020204" pitchFamily="34" charset="0"/>
              </a:rPr>
              <a:t>50</a:t>
            </a:r>
          </a:p>
        </p:txBody>
      </p:sp>
      <p:sp>
        <p:nvSpPr>
          <p:cNvPr id="71" name="TextBox 70">
            <a:extLst>
              <a:ext uri="{FF2B5EF4-FFF2-40B4-BE49-F238E27FC236}">
                <a16:creationId xmlns:a16="http://schemas.microsoft.com/office/drawing/2014/main" id="{84DC08FE-660E-20C6-FA4B-B76766BBFB7E}"/>
              </a:ext>
            </a:extLst>
          </p:cNvPr>
          <p:cNvSpPr txBox="1"/>
          <p:nvPr/>
        </p:nvSpPr>
        <p:spPr>
          <a:xfrm>
            <a:off x="950943" y="3943732"/>
            <a:ext cx="84960" cy="184666"/>
          </a:xfrm>
          <a:prstGeom prst="rect">
            <a:avLst/>
          </a:prstGeom>
          <a:noFill/>
        </p:spPr>
        <p:txBody>
          <a:bodyPr wrap="none" lIns="0" tIns="0" rIns="0" bIns="0" rtlCol="0">
            <a:spAutoFit/>
          </a:bodyPr>
          <a:lstStyle/>
          <a:p>
            <a:pPr algn="r"/>
            <a:r>
              <a:rPr lang="en-GB" sz="1200" dirty="0">
                <a:latin typeface="Arial" panose="020B0604020202020204" pitchFamily="34" charset="0"/>
                <a:ea typeface="Calibri"/>
                <a:cs typeface="Arial" panose="020B0604020202020204" pitchFamily="34" charset="0"/>
              </a:rPr>
              <a:t>0</a:t>
            </a:r>
          </a:p>
        </p:txBody>
      </p:sp>
      <p:cxnSp>
        <p:nvCxnSpPr>
          <p:cNvPr id="72" name="Straight Connector 71">
            <a:extLst>
              <a:ext uri="{FF2B5EF4-FFF2-40B4-BE49-F238E27FC236}">
                <a16:creationId xmlns:a16="http://schemas.microsoft.com/office/drawing/2014/main" id="{DF8E3760-573F-9A52-EEAF-E4B77F255DBA}"/>
              </a:ext>
            </a:extLst>
          </p:cNvPr>
          <p:cNvCxnSpPr>
            <a:cxnSpLocks/>
          </p:cNvCxnSpPr>
          <p:nvPr/>
        </p:nvCxnSpPr>
        <p:spPr>
          <a:xfrm rot="5400000">
            <a:off x="1107973" y="4279969"/>
            <a:ext cx="0" cy="6946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3" name="TextBox 72">
            <a:extLst>
              <a:ext uri="{FF2B5EF4-FFF2-40B4-BE49-F238E27FC236}">
                <a16:creationId xmlns:a16="http://schemas.microsoft.com/office/drawing/2014/main" id="{18FA9465-8ABD-BC6A-D3A8-6EAE43AE1107}"/>
              </a:ext>
            </a:extLst>
          </p:cNvPr>
          <p:cNvSpPr txBox="1"/>
          <p:nvPr/>
        </p:nvSpPr>
        <p:spPr>
          <a:xfrm>
            <a:off x="776217" y="4223132"/>
            <a:ext cx="259686" cy="184666"/>
          </a:xfrm>
          <a:prstGeom prst="rect">
            <a:avLst/>
          </a:prstGeom>
          <a:noFill/>
        </p:spPr>
        <p:txBody>
          <a:bodyPr wrap="none" lIns="0" tIns="0" rIns="0" bIns="0" rtlCol="0">
            <a:spAutoFit/>
          </a:bodyPr>
          <a:lstStyle/>
          <a:p>
            <a:pPr algn="r"/>
            <a:r>
              <a:rPr lang="en-GB" sz="1200" dirty="0">
                <a:latin typeface="Arial" panose="020B0604020202020204" pitchFamily="34" charset="0"/>
                <a:ea typeface="Calibri"/>
                <a:cs typeface="Arial" panose="020B0604020202020204" pitchFamily="34" charset="0"/>
              </a:rPr>
              <a:t>−25</a:t>
            </a:r>
          </a:p>
        </p:txBody>
      </p:sp>
      <p:cxnSp>
        <p:nvCxnSpPr>
          <p:cNvPr id="74" name="Straight Connector 73">
            <a:extLst>
              <a:ext uri="{FF2B5EF4-FFF2-40B4-BE49-F238E27FC236}">
                <a16:creationId xmlns:a16="http://schemas.microsoft.com/office/drawing/2014/main" id="{DFB98C19-C3A0-B6AF-C557-AFCCB5DF5BB8}"/>
              </a:ext>
            </a:extLst>
          </p:cNvPr>
          <p:cNvCxnSpPr>
            <a:cxnSpLocks/>
          </p:cNvCxnSpPr>
          <p:nvPr/>
        </p:nvCxnSpPr>
        <p:spPr>
          <a:xfrm rot="5400000">
            <a:off x="1107973" y="4559369"/>
            <a:ext cx="0" cy="6946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5" name="TextBox 74">
            <a:extLst>
              <a:ext uri="{FF2B5EF4-FFF2-40B4-BE49-F238E27FC236}">
                <a16:creationId xmlns:a16="http://schemas.microsoft.com/office/drawing/2014/main" id="{3EF2BD9B-D0F2-467A-905D-D3D1ED9886F3}"/>
              </a:ext>
            </a:extLst>
          </p:cNvPr>
          <p:cNvSpPr txBox="1"/>
          <p:nvPr/>
        </p:nvSpPr>
        <p:spPr>
          <a:xfrm>
            <a:off x="776217" y="4502532"/>
            <a:ext cx="259686" cy="184666"/>
          </a:xfrm>
          <a:prstGeom prst="rect">
            <a:avLst/>
          </a:prstGeom>
          <a:noFill/>
        </p:spPr>
        <p:txBody>
          <a:bodyPr wrap="none" lIns="0" tIns="0" rIns="0" bIns="0" rtlCol="0">
            <a:spAutoFit/>
          </a:bodyPr>
          <a:lstStyle/>
          <a:p>
            <a:pPr algn="r"/>
            <a:r>
              <a:rPr lang="en-GB" sz="1200" dirty="0">
                <a:latin typeface="Arial" panose="020B0604020202020204" pitchFamily="34" charset="0"/>
                <a:ea typeface="Calibri"/>
                <a:cs typeface="Arial" panose="020B0604020202020204" pitchFamily="34" charset="0"/>
              </a:rPr>
              <a:t>−50</a:t>
            </a:r>
          </a:p>
        </p:txBody>
      </p:sp>
      <p:cxnSp>
        <p:nvCxnSpPr>
          <p:cNvPr id="76" name="Straight Connector 75">
            <a:extLst>
              <a:ext uri="{FF2B5EF4-FFF2-40B4-BE49-F238E27FC236}">
                <a16:creationId xmlns:a16="http://schemas.microsoft.com/office/drawing/2014/main" id="{E23E8202-0FEF-8862-979D-48EE1E29CA37}"/>
              </a:ext>
            </a:extLst>
          </p:cNvPr>
          <p:cNvCxnSpPr>
            <a:cxnSpLocks/>
          </p:cNvCxnSpPr>
          <p:nvPr/>
        </p:nvCxnSpPr>
        <p:spPr>
          <a:xfrm rot="5400000">
            <a:off x="1107973" y="4835594"/>
            <a:ext cx="0" cy="6946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7" name="TextBox 76">
            <a:extLst>
              <a:ext uri="{FF2B5EF4-FFF2-40B4-BE49-F238E27FC236}">
                <a16:creationId xmlns:a16="http://schemas.microsoft.com/office/drawing/2014/main" id="{8599B3BD-BB50-769A-7DB1-E7ABD3347AE8}"/>
              </a:ext>
            </a:extLst>
          </p:cNvPr>
          <p:cNvSpPr txBox="1"/>
          <p:nvPr/>
        </p:nvSpPr>
        <p:spPr>
          <a:xfrm>
            <a:off x="776217" y="4778757"/>
            <a:ext cx="259686" cy="184666"/>
          </a:xfrm>
          <a:prstGeom prst="rect">
            <a:avLst/>
          </a:prstGeom>
          <a:noFill/>
        </p:spPr>
        <p:txBody>
          <a:bodyPr wrap="none" lIns="0" tIns="0" rIns="0" bIns="0" rtlCol="0">
            <a:spAutoFit/>
          </a:bodyPr>
          <a:lstStyle/>
          <a:p>
            <a:pPr algn="r"/>
            <a:r>
              <a:rPr lang="en-GB" sz="1200" dirty="0">
                <a:latin typeface="Arial" panose="020B0604020202020204" pitchFamily="34" charset="0"/>
                <a:ea typeface="Calibri"/>
                <a:cs typeface="Arial" panose="020B0604020202020204" pitchFamily="34" charset="0"/>
              </a:rPr>
              <a:t>−75</a:t>
            </a:r>
          </a:p>
        </p:txBody>
      </p:sp>
      <p:cxnSp>
        <p:nvCxnSpPr>
          <p:cNvPr id="78" name="Straight Connector 77">
            <a:extLst>
              <a:ext uri="{FF2B5EF4-FFF2-40B4-BE49-F238E27FC236}">
                <a16:creationId xmlns:a16="http://schemas.microsoft.com/office/drawing/2014/main" id="{6F091459-E622-FEB0-C374-30D097AB214E}"/>
              </a:ext>
            </a:extLst>
          </p:cNvPr>
          <p:cNvCxnSpPr>
            <a:cxnSpLocks/>
          </p:cNvCxnSpPr>
          <p:nvPr/>
        </p:nvCxnSpPr>
        <p:spPr>
          <a:xfrm rot="5400000">
            <a:off x="1107973" y="5114994"/>
            <a:ext cx="0" cy="6946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9" name="TextBox 78">
            <a:extLst>
              <a:ext uri="{FF2B5EF4-FFF2-40B4-BE49-F238E27FC236}">
                <a16:creationId xmlns:a16="http://schemas.microsoft.com/office/drawing/2014/main" id="{18A24ED5-209B-6216-A34C-BE177C35B573}"/>
              </a:ext>
            </a:extLst>
          </p:cNvPr>
          <p:cNvSpPr txBox="1"/>
          <p:nvPr/>
        </p:nvSpPr>
        <p:spPr>
          <a:xfrm>
            <a:off x="691258" y="5058157"/>
            <a:ext cx="344645" cy="184666"/>
          </a:xfrm>
          <a:prstGeom prst="rect">
            <a:avLst/>
          </a:prstGeom>
          <a:noFill/>
        </p:spPr>
        <p:txBody>
          <a:bodyPr wrap="none" lIns="0" tIns="0" rIns="0" bIns="0" rtlCol="0">
            <a:spAutoFit/>
          </a:bodyPr>
          <a:lstStyle/>
          <a:p>
            <a:pPr algn="r"/>
            <a:r>
              <a:rPr lang="en-GB" sz="1200" dirty="0">
                <a:latin typeface="Arial" panose="020B0604020202020204" pitchFamily="34" charset="0"/>
                <a:ea typeface="Calibri"/>
                <a:cs typeface="Arial" panose="020B0604020202020204" pitchFamily="34" charset="0"/>
              </a:rPr>
              <a:t>−100</a:t>
            </a:r>
          </a:p>
        </p:txBody>
      </p:sp>
      <p:cxnSp>
        <p:nvCxnSpPr>
          <p:cNvPr id="81" name="Straight Connector 80">
            <a:extLst>
              <a:ext uri="{FF2B5EF4-FFF2-40B4-BE49-F238E27FC236}">
                <a16:creationId xmlns:a16="http://schemas.microsoft.com/office/drawing/2014/main" id="{FCA739F0-9EB0-95BD-9465-804E0938FFFA}"/>
              </a:ext>
            </a:extLst>
          </p:cNvPr>
          <p:cNvCxnSpPr/>
          <p:nvPr/>
        </p:nvCxnSpPr>
        <p:spPr>
          <a:xfrm>
            <a:off x="1333207" y="5373216"/>
            <a:ext cx="0" cy="5400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2" name="Straight Connector 81">
            <a:extLst>
              <a:ext uri="{FF2B5EF4-FFF2-40B4-BE49-F238E27FC236}">
                <a16:creationId xmlns:a16="http://schemas.microsoft.com/office/drawing/2014/main" id="{2A6314F6-B0DC-3879-FEC3-CDC5E1B3EAF5}"/>
              </a:ext>
            </a:extLst>
          </p:cNvPr>
          <p:cNvCxnSpPr/>
          <p:nvPr/>
        </p:nvCxnSpPr>
        <p:spPr>
          <a:xfrm>
            <a:off x="1606257" y="5373216"/>
            <a:ext cx="0" cy="5400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3" name="Straight Connector 82">
            <a:extLst>
              <a:ext uri="{FF2B5EF4-FFF2-40B4-BE49-F238E27FC236}">
                <a16:creationId xmlns:a16="http://schemas.microsoft.com/office/drawing/2014/main" id="{631B419B-1FA0-0753-C116-95A69CF42FE1}"/>
              </a:ext>
            </a:extLst>
          </p:cNvPr>
          <p:cNvCxnSpPr/>
          <p:nvPr/>
        </p:nvCxnSpPr>
        <p:spPr>
          <a:xfrm>
            <a:off x="1876132" y="5373216"/>
            <a:ext cx="0" cy="5400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4" name="Straight Connector 83">
            <a:extLst>
              <a:ext uri="{FF2B5EF4-FFF2-40B4-BE49-F238E27FC236}">
                <a16:creationId xmlns:a16="http://schemas.microsoft.com/office/drawing/2014/main" id="{450F531C-C0C6-BF72-B7BC-FC3A015ADB6D}"/>
              </a:ext>
            </a:extLst>
          </p:cNvPr>
          <p:cNvCxnSpPr/>
          <p:nvPr/>
        </p:nvCxnSpPr>
        <p:spPr>
          <a:xfrm>
            <a:off x="2149182" y="5373216"/>
            <a:ext cx="0" cy="5400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F6113A3C-1241-CF8D-3FEC-AB5AEC5BAE72}"/>
              </a:ext>
            </a:extLst>
          </p:cNvPr>
          <p:cNvCxnSpPr/>
          <p:nvPr/>
        </p:nvCxnSpPr>
        <p:spPr>
          <a:xfrm>
            <a:off x="2425407" y="5373216"/>
            <a:ext cx="0" cy="5400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05593C58-4FE8-E030-2F6A-4CF9F281C1E1}"/>
              </a:ext>
            </a:extLst>
          </p:cNvPr>
          <p:cNvCxnSpPr/>
          <p:nvPr/>
        </p:nvCxnSpPr>
        <p:spPr>
          <a:xfrm>
            <a:off x="2701632" y="5373216"/>
            <a:ext cx="0" cy="5400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7" name="Straight Connector 86">
            <a:extLst>
              <a:ext uri="{FF2B5EF4-FFF2-40B4-BE49-F238E27FC236}">
                <a16:creationId xmlns:a16="http://schemas.microsoft.com/office/drawing/2014/main" id="{298427D4-F8C0-575B-B322-69455690E592}"/>
              </a:ext>
            </a:extLst>
          </p:cNvPr>
          <p:cNvCxnSpPr/>
          <p:nvPr/>
        </p:nvCxnSpPr>
        <p:spPr>
          <a:xfrm>
            <a:off x="2974682" y="5373216"/>
            <a:ext cx="0" cy="5400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8" name="Straight Connector 87">
            <a:extLst>
              <a:ext uri="{FF2B5EF4-FFF2-40B4-BE49-F238E27FC236}">
                <a16:creationId xmlns:a16="http://schemas.microsoft.com/office/drawing/2014/main" id="{93B4D0B5-75CD-6895-4D52-6FAB5E30427F}"/>
              </a:ext>
            </a:extLst>
          </p:cNvPr>
          <p:cNvCxnSpPr/>
          <p:nvPr/>
        </p:nvCxnSpPr>
        <p:spPr>
          <a:xfrm>
            <a:off x="3244557" y="5373216"/>
            <a:ext cx="0" cy="5400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9" name="Straight Connector 88">
            <a:extLst>
              <a:ext uri="{FF2B5EF4-FFF2-40B4-BE49-F238E27FC236}">
                <a16:creationId xmlns:a16="http://schemas.microsoft.com/office/drawing/2014/main" id="{A78F8008-746F-A35F-1CD8-C13A7ECD43BF}"/>
              </a:ext>
            </a:extLst>
          </p:cNvPr>
          <p:cNvCxnSpPr/>
          <p:nvPr/>
        </p:nvCxnSpPr>
        <p:spPr>
          <a:xfrm>
            <a:off x="3520782" y="5373216"/>
            <a:ext cx="0" cy="5400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CCD11767-6CCA-3E0F-79BC-CA0CBDB50C4E}"/>
              </a:ext>
            </a:extLst>
          </p:cNvPr>
          <p:cNvCxnSpPr/>
          <p:nvPr/>
        </p:nvCxnSpPr>
        <p:spPr>
          <a:xfrm>
            <a:off x="3793832" y="5373216"/>
            <a:ext cx="0" cy="5400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1" name="Straight Connector 90">
            <a:extLst>
              <a:ext uri="{FF2B5EF4-FFF2-40B4-BE49-F238E27FC236}">
                <a16:creationId xmlns:a16="http://schemas.microsoft.com/office/drawing/2014/main" id="{ABF3ED06-C792-82A9-7609-17411CCCF1A5}"/>
              </a:ext>
            </a:extLst>
          </p:cNvPr>
          <p:cNvCxnSpPr/>
          <p:nvPr/>
        </p:nvCxnSpPr>
        <p:spPr>
          <a:xfrm>
            <a:off x="4070057" y="5373216"/>
            <a:ext cx="0" cy="5400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3" name="Straight Connector 92">
            <a:extLst>
              <a:ext uri="{FF2B5EF4-FFF2-40B4-BE49-F238E27FC236}">
                <a16:creationId xmlns:a16="http://schemas.microsoft.com/office/drawing/2014/main" id="{6F439170-BF7C-EC8C-A1DA-1EC32B459ACA}"/>
              </a:ext>
            </a:extLst>
          </p:cNvPr>
          <p:cNvCxnSpPr/>
          <p:nvPr/>
        </p:nvCxnSpPr>
        <p:spPr>
          <a:xfrm>
            <a:off x="4339932" y="5373216"/>
            <a:ext cx="0" cy="5400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4" name="Straight Connector 93">
            <a:extLst>
              <a:ext uri="{FF2B5EF4-FFF2-40B4-BE49-F238E27FC236}">
                <a16:creationId xmlns:a16="http://schemas.microsoft.com/office/drawing/2014/main" id="{B0257548-1138-85C8-8180-8ADC056483C3}"/>
              </a:ext>
            </a:extLst>
          </p:cNvPr>
          <p:cNvCxnSpPr/>
          <p:nvPr/>
        </p:nvCxnSpPr>
        <p:spPr>
          <a:xfrm>
            <a:off x="4616157" y="5373216"/>
            <a:ext cx="0" cy="5400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5" name="Straight Connector 94">
            <a:extLst>
              <a:ext uri="{FF2B5EF4-FFF2-40B4-BE49-F238E27FC236}">
                <a16:creationId xmlns:a16="http://schemas.microsoft.com/office/drawing/2014/main" id="{7FB97EC5-F558-441C-DAD7-8183B429D39F}"/>
              </a:ext>
            </a:extLst>
          </p:cNvPr>
          <p:cNvCxnSpPr/>
          <p:nvPr/>
        </p:nvCxnSpPr>
        <p:spPr>
          <a:xfrm>
            <a:off x="4892382" y="5373216"/>
            <a:ext cx="0" cy="5400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6" name="Straight Connector 95">
            <a:extLst>
              <a:ext uri="{FF2B5EF4-FFF2-40B4-BE49-F238E27FC236}">
                <a16:creationId xmlns:a16="http://schemas.microsoft.com/office/drawing/2014/main" id="{1F5E79D2-D59B-6456-9CB6-0883CB0B942B}"/>
              </a:ext>
            </a:extLst>
          </p:cNvPr>
          <p:cNvCxnSpPr/>
          <p:nvPr/>
        </p:nvCxnSpPr>
        <p:spPr>
          <a:xfrm>
            <a:off x="5159082" y="5373216"/>
            <a:ext cx="0" cy="5400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7" name="Straight Connector 96">
            <a:extLst>
              <a:ext uri="{FF2B5EF4-FFF2-40B4-BE49-F238E27FC236}">
                <a16:creationId xmlns:a16="http://schemas.microsoft.com/office/drawing/2014/main" id="{FEA98E60-FCA0-0833-1CE8-46FC5BB77888}"/>
              </a:ext>
            </a:extLst>
          </p:cNvPr>
          <p:cNvCxnSpPr/>
          <p:nvPr/>
        </p:nvCxnSpPr>
        <p:spPr>
          <a:xfrm>
            <a:off x="5435307" y="5373216"/>
            <a:ext cx="0" cy="5400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8" name="Straight Connector 97">
            <a:extLst>
              <a:ext uri="{FF2B5EF4-FFF2-40B4-BE49-F238E27FC236}">
                <a16:creationId xmlns:a16="http://schemas.microsoft.com/office/drawing/2014/main" id="{24495B04-A7D8-C86E-87DA-23F960CFF37B}"/>
              </a:ext>
            </a:extLst>
          </p:cNvPr>
          <p:cNvCxnSpPr/>
          <p:nvPr/>
        </p:nvCxnSpPr>
        <p:spPr>
          <a:xfrm>
            <a:off x="5711532" y="5373216"/>
            <a:ext cx="0" cy="5400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9" name="Straight Connector 98">
            <a:extLst>
              <a:ext uri="{FF2B5EF4-FFF2-40B4-BE49-F238E27FC236}">
                <a16:creationId xmlns:a16="http://schemas.microsoft.com/office/drawing/2014/main" id="{B69EDC29-4056-85A4-EAE9-61D0A3780C75}"/>
              </a:ext>
            </a:extLst>
          </p:cNvPr>
          <p:cNvCxnSpPr/>
          <p:nvPr/>
        </p:nvCxnSpPr>
        <p:spPr>
          <a:xfrm>
            <a:off x="5981407" y="5373216"/>
            <a:ext cx="0" cy="5400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0" name="Straight Connector 99">
            <a:extLst>
              <a:ext uri="{FF2B5EF4-FFF2-40B4-BE49-F238E27FC236}">
                <a16:creationId xmlns:a16="http://schemas.microsoft.com/office/drawing/2014/main" id="{19CAA05A-7A73-8AAB-58F8-95B3F6F7715B}"/>
              </a:ext>
            </a:extLst>
          </p:cNvPr>
          <p:cNvCxnSpPr/>
          <p:nvPr/>
        </p:nvCxnSpPr>
        <p:spPr>
          <a:xfrm>
            <a:off x="6254457" y="5373216"/>
            <a:ext cx="0" cy="5400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1" name="Straight Connector 100">
            <a:extLst>
              <a:ext uri="{FF2B5EF4-FFF2-40B4-BE49-F238E27FC236}">
                <a16:creationId xmlns:a16="http://schemas.microsoft.com/office/drawing/2014/main" id="{DAEA4BF9-0679-BA58-003D-BE6FEE47D796}"/>
              </a:ext>
            </a:extLst>
          </p:cNvPr>
          <p:cNvCxnSpPr/>
          <p:nvPr/>
        </p:nvCxnSpPr>
        <p:spPr>
          <a:xfrm>
            <a:off x="6537032" y="5373216"/>
            <a:ext cx="0" cy="5400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2" name="Straight Connector 101">
            <a:extLst>
              <a:ext uri="{FF2B5EF4-FFF2-40B4-BE49-F238E27FC236}">
                <a16:creationId xmlns:a16="http://schemas.microsoft.com/office/drawing/2014/main" id="{78CEA7B0-4EC8-516A-E703-792B4D25A5ED}"/>
              </a:ext>
            </a:extLst>
          </p:cNvPr>
          <p:cNvCxnSpPr/>
          <p:nvPr/>
        </p:nvCxnSpPr>
        <p:spPr>
          <a:xfrm>
            <a:off x="6810082" y="5373216"/>
            <a:ext cx="0" cy="5400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3" name="TextBox 102">
            <a:extLst>
              <a:ext uri="{FF2B5EF4-FFF2-40B4-BE49-F238E27FC236}">
                <a16:creationId xmlns:a16="http://schemas.microsoft.com/office/drawing/2014/main" id="{4FFE6BBA-2533-36EB-AD0B-3209F8FAEC1F}"/>
              </a:ext>
            </a:extLst>
          </p:cNvPr>
          <p:cNvSpPr txBox="1"/>
          <p:nvPr/>
        </p:nvSpPr>
        <p:spPr>
          <a:xfrm rot="16200000">
            <a:off x="-760427" y="4097735"/>
            <a:ext cx="2650084" cy="276999"/>
          </a:xfrm>
          <a:prstGeom prst="rect">
            <a:avLst/>
          </a:prstGeom>
          <a:noFill/>
        </p:spPr>
        <p:txBody>
          <a:bodyPr wrap="none" rtlCol="0">
            <a:spAutoFit/>
          </a:bodyPr>
          <a:lstStyle/>
          <a:p>
            <a:pPr algn="ctr"/>
            <a:r>
              <a:rPr lang="en-GB" sz="1200" b="1" dirty="0">
                <a:latin typeface="Arial" panose="020B0604020202020204" pitchFamily="34" charset="0"/>
                <a:ea typeface="Calibri"/>
                <a:cs typeface="Arial" panose="020B0604020202020204" pitchFamily="34" charset="0"/>
              </a:rPr>
              <a:t>Change from baseline in SoD (%)</a:t>
            </a:r>
          </a:p>
        </p:txBody>
      </p:sp>
      <p:sp>
        <p:nvSpPr>
          <p:cNvPr id="104" name="Rectangle 103">
            <a:extLst>
              <a:ext uri="{FF2B5EF4-FFF2-40B4-BE49-F238E27FC236}">
                <a16:creationId xmlns:a16="http://schemas.microsoft.com/office/drawing/2014/main" id="{BBF0B476-6783-72E0-9CF4-98B6BFAE202E}"/>
              </a:ext>
            </a:extLst>
          </p:cNvPr>
          <p:cNvSpPr/>
          <p:nvPr/>
        </p:nvSpPr>
        <p:spPr>
          <a:xfrm>
            <a:off x="1205697" y="3381757"/>
            <a:ext cx="242103" cy="653726"/>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ln>
                <a:solidFill>
                  <a:schemeClr val="tx2"/>
                </a:solidFill>
              </a:ln>
            </a:endParaRPr>
          </a:p>
        </p:txBody>
      </p:sp>
      <p:sp>
        <p:nvSpPr>
          <p:cNvPr id="109" name="Google Shape;392;p10">
            <a:extLst>
              <a:ext uri="{FF2B5EF4-FFF2-40B4-BE49-F238E27FC236}">
                <a16:creationId xmlns:a16="http://schemas.microsoft.com/office/drawing/2014/main" id="{494C7750-C708-BAD8-0795-AFCBBFEB792D}"/>
              </a:ext>
            </a:extLst>
          </p:cNvPr>
          <p:cNvSpPr/>
          <p:nvPr/>
        </p:nvSpPr>
        <p:spPr>
          <a:xfrm>
            <a:off x="3440578" y="3068806"/>
            <a:ext cx="328616" cy="192360"/>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spcAft>
                <a:spcPts val="300"/>
              </a:spcAft>
            </a:pPr>
            <a:r>
              <a:rPr lang="en-GB" sz="1000" b="1" noProof="0" dirty="0">
                <a:latin typeface="Arial" panose="020B0604020202020204" pitchFamily="34" charset="0"/>
                <a:ea typeface="Calibri"/>
                <a:cs typeface="Arial" panose="020B0604020202020204" pitchFamily="34" charset="0"/>
                <a:sym typeface="Calibri"/>
              </a:rPr>
              <a:t>BOR:</a:t>
            </a:r>
          </a:p>
        </p:txBody>
      </p:sp>
      <p:sp>
        <p:nvSpPr>
          <p:cNvPr id="110" name="Google Shape;392;p10">
            <a:extLst>
              <a:ext uri="{FF2B5EF4-FFF2-40B4-BE49-F238E27FC236}">
                <a16:creationId xmlns:a16="http://schemas.microsoft.com/office/drawing/2014/main" id="{48AE1049-991E-C68F-FC0A-1178E67FC62A}"/>
              </a:ext>
            </a:extLst>
          </p:cNvPr>
          <p:cNvSpPr/>
          <p:nvPr/>
        </p:nvSpPr>
        <p:spPr>
          <a:xfrm>
            <a:off x="5133495" y="3068806"/>
            <a:ext cx="782265" cy="192360"/>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spcAft>
                <a:spcPts val="300"/>
              </a:spcAft>
            </a:pPr>
            <a:r>
              <a:rPr lang="en-GB" sz="1000" noProof="0" dirty="0">
                <a:latin typeface="Arial" panose="020B0604020202020204" pitchFamily="34" charset="0"/>
                <a:ea typeface="Calibri"/>
                <a:cs typeface="Arial" panose="020B0604020202020204" pitchFamily="34" charset="0"/>
                <a:sym typeface="Calibri"/>
              </a:rPr>
              <a:t>PR confirmed</a:t>
            </a:r>
          </a:p>
        </p:txBody>
      </p:sp>
      <p:sp>
        <p:nvSpPr>
          <p:cNvPr id="111" name="Rectangle 110">
            <a:extLst>
              <a:ext uri="{FF2B5EF4-FFF2-40B4-BE49-F238E27FC236}">
                <a16:creationId xmlns:a16="http://schemas.microsoft.com/office/drawing/2014/main" id="{7BE97511-CED6-D9E6-7B38-CF6347C6824E}"/>
              </a:ext>
            </a:extLst>
          </p:cNvPr>
          <p:cNvSpPr/>
          <p:nvPr/>
        </p:nvSpPr>
        <p:spPr>
          <a:xfrm>
            <a:off x="4929862" y="3081925"/>
            <a:ext cx="143122" cy="13040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ln>
                <a:solidFill>
                  <a:schemeClr val="accent1">
                    <a:lumMod val="20000"/>
                    <a:lumOff val="80000"/>
                  </a:schemeClr>
                </a:solidFill>
              </a:ln>
            </a:endParaRPr>
          </a:p>
        </p:txBody>
      </p:sp>
      <p:sp>
        <p:nvSpPr>
          <p:cNvPr id="112" name="Google Shape;392;p10">
            <a:extLst>
              <a:ext uri="{FF2B5EF4-FFF2-40B4-BE49-F238E27FC236}">
                <a16:creationId xmlns:a16="http://schemas.microsoft.com/office/drawing/2014/main" id="{5B4BAA7D-4D8C-8EA2-1D07-72C2B1C15172}"/>
              </a:ext>
            </a:extLst>
          </p:cNvPr>
          <p:cNvSpPr/>
          <p:nvPr/>
        </p:nvSpPr>
        <p:spPr>
          <a:xfrm>
            <a:off x="6219345" y="3068806"/>
            <a:ext cx="177934" cy="192360"/>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spcAft>
                <a:spcPts val="300"/>
              </a:spcAft>
            </a:pPr>
            <a:r>
              <a:rPr lang="en-GB" sz="1000" noProof="0" dirty="0">
                <a:latin typeface="Arial" panose="020B0604020202020204" pitchFamily="34" charset="0"/>
                <a:ea typeface="Calibri"/>
                <a:cs typeface="Arial" panose="020B0604020202020204" pitchFamily="34" charset="0"/>
                <a:sym typeface="Calibri"/>
              </a:rPr>
              <a:t>SD</a:t>
            </a:r>
          </a:p>
        </p:txBody>
      </p:sp>
      <p:sp>
        <p:nvSpPr>
          <p:cNvPr id="113" name="Rectangle 112">
            <a:extLst>
              <a:ext uri="{FF2B5EF4-FFF2-40B4-BE49-F238E27FC236}">
                <a16:creationId xmlns:a16="http://schemas.microsoft.com/office/drawing/2014/main" id="{2E8FD8CE-7010-EF81-3E74-35FF73E6937C}"/>
              </a:ext>
            </a:extLst>
          </p:cNvPr>
          <p:cNvSpPr/>
          <p:nvPr/>
        </p:nvSpPr>
        <p:spPr>
          <a:xfrm>
            <a:off x="6015712" y="3081925"/>
            <a:ext cx="143122" cy="130409"/>
          </a:xfrm>
          <a:prstGeom prst="rect">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ln>
                <a:solidFill>
                  <a:schemeClr val="accent1">
                    <a:lumMod val="20000"/>
                    <a:lumOff val="80000"/>
                  </a:schemeClr>
                </a:solidFill>
              </a:ln>
            </a:endParaRPr>
          </a:p>
        </p:txBody>
      </p:sp>
      <p:sp>
        <p:nvSpPr>
          <p:cNvPr id="114" name="Google Shape;392;p10">
            <a:extLst>
              <a:ext uri="{FF2B5EF4-FFF2-40B4-BE49-F238E27FC236}">
                <a16:creationId xmlns:a16="http://schemas.microsoft.com/office/drawing/2014/main" id="{5A8381C0-E1C9-8885-42EA-072ED9DF07AD}"/>
              </a:ext>
            </a:extLst>
          </p:cNvPr>
          <p:cNvSpPr/>
          <p:nvPr/>
        </p:nvSpPr>
        <p:spPr>
          <a:xfrm>
            <a:off x="6733695" y="3068806"/>
            <a:ext cx="177934" cy="192360"/>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spcAft>
                <a:spcPts val="300"/>
              </a:spcAft>
            </a:pPr>
            <a:r>
              <a:rPr lang="en-GB" sz="1000" noProof="0" dirty="0">
                <a:latin typeface="Arial" panose="020B0604020202020204" pitchFamily="34" charset="0"/>
                <a:ea typeface="Calibri"/>
                <a:cs typeface="Arial" panose="020B0604020202020204" pitchFamily="34" charset="0"/>
                <a:sym typeface="Calibri"/>
              </a:rPr>
              <a:t>PD</a:t>
            </a:r>
          </a:p>
        </p:txBody>
      </p:sp>
      <p:sp>
        <p:nvSpPr>
          <p:cNvPr id="115" name="Rectangle 114">
            <a:extLst>
              <a:ext uri="{FF2B5EF4-FFF2-40B4-BE49-F238E27FC236}">
                <a16:creationId xmlns:a16="http://schemas.microsoft.com/office/drawing/2014/main" id="{7819AE3A-A69B-C516-88DA-BFDE95E37C4D}"/>
              </a:ext>
            </a:extLst>
          </p:cNvPr>
          <p:cNvSpPr/>
          <p:nvPr/>
        </p:nvSpPr>
        <p:spPr>
          <a:xfrm>
            <a:off x="6530062" y="3081925"/>
            <a:ext cx="143122" cy="130409"/>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ln>
                <a:solidFill>
                  <a:schemeClr val="accent1">
                    <a:lumMod val="20000"/>
                    <a:lumOff val="80000"/>
                  </a:schemeClr>
                </a:solidFill>
              </a:ln>
            </a:endParaRPr>
          </a:p>
        </p:txBody>
      </p:sp>
      <p:sp>
        <p:nvSpPr>
          <p:cNvPr id="116" name="Google Shape;392;p10">
            <a:extLst>
              <a:ext uri="{FF2B5EF4-FFF2-40B4-BE49-F238E27FC236}">
                <a16:creationId xmlns:a16="http://schemas.microsoft.com/office/drawing/2014/main" id="{A825BDA6-BDF0-CEA6-8EAD-FE1FF795FEF6}"/>
              </a:ext>
            </a:extLst>
          </p:cNvPr>
          <p:cNvSpPr/>
          <p:nvPr/>
        </p:nvSpPr>
        <p:spPr>
          <a:xfrm>
            <a:off x="3440578" y="3259306"/>
            <a:ext cx="1527662" cy="192360"/>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spcAft>
                <a:spcPts val="300"/>
              </a:spcAft>
            </a:pPr>
            <a:r>
              <a:rPr lang="en-GB" sz="1000" b="1" dirty="0">
                <a:latin typeface="Arial" panose="020B0604020202020204" pitchFamily="34" charset="0"/>
                <a:ea typeface="Calibri"/>
                <a:cs typeface="Arial" panose="020B0604020202020204" pitchFamily="34" charset="0"/>
                <a:sym typeface="Calibri"/>
              </a:rPr>
              <a:t>Treatment ongoing: </a:t>
            </a:r>
            <a:r>
              <a:rPr lang="en-GB" sz="900" b="1" dirty="0">
                <a:latin typeface="Arial" panose="020B0604020202020204" pitchFamily="34" charset="0"/>
                <a:ea typeface="Calibri"/>
                <a:cs typeface="Arial" panose="020B0604020202020204" pitchFamily="34" charset="0"/>
                <a:sym typeface="Calibri"/>
              </a:rPr>
              <a:t>▲ ▼</a:t>
            </a:r>
            <a:endParaRPr lang="en-GB" sz="900" b="1" noProof="0" dirty="0">
              <a:latin typeface="Arial" panose="020B0604020202020204" pitchFamily="34" charset="0"/>
              <a:ea typeface="Calibri"/>
              <a:cs typeface="Arial" panose="020B0604020202020204" pitchFamily="34" charset="0"/>
              <a:sym typeface="Calibri"/>
            </a:endParaRPr>
          </a:p>
        </p:txBody>
      </p:sp>
      <p:sp>
        <p:nvSpPr>
          <p:cNvPr id="117" name="Google Shape;392;p10">
            <a:extLst>
              <a:ext uri="{FF2B5EF4-FFF2-40B4-BE49-F238E27FC236}">
                <a16:creationId xmlns:a16="http://schemas.microsoft.com/office/drawing/2014/main" id="{885AB211-D94C-B384-2FCB-382EC1F4AB42}"/>
              </a:ext>
            </a:extLst>
          </p:cNvPr>
          <p:cNvSpPr/>
          <p:nvPr/>
        </p:nvSpPr>
        <p:spPr>
          <a:xfrm>
            <a:off x="3734437" y="4460648"/>
            <a:ext cx="113814" cy="176972"/>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spcAft>
                <a:spcPts val="300"/>
              </a:spcAft>
            </a:pPr>
            <a:r>
              <a:rPr lang="en-GB" sz="900" b="1" dirty="0">
                <a:latin typeface="Arial" panose="020B0604020202020204" pitchFamily="34" charset="0"/>
                <a:ea typeface="Calibri"/>
                <a:cs typeface="Arial" panose="020B0604020202020204" pitchFamily="34" charset="0"/>
                <a:sym typeface="Calibri"/>
              </a:rPr>
              <a:t>▼</a:t>
            </a:r>
            <a:endParaRPr lang="en-GB" sz="900" b="1" noProof="0" dirty="0">
              <a:latin typeface="Arial" panose="020B0604020202020204" pitchFamily="34" charset="0"/>
              <a:ea typeface="Calibri"/>
              <a:cs typeface="Arial" panose="020B0604020202020204" pitchFamily="34" charset="0"/>
              <a:sym typeface="Calibri"/>
            </a:endParaRPr>
          </a:p>
        </p:txBody>
      </p:sp>
      <p:sp>
        <p:nvSpPr>
          <p:cNvPr id="118" name="Rectangle 117">
            <a:extLst>
              <a:ext uri="{FF2B5EF4-FFF2-40B4-BE49-F238E27FC236}">
                <a16:creationId xmlns:a16="http://schemas.microsoft.com/office/drawing/2014/main" id="{1D2617E2-6D60-C864-7037-02FAA44EAF11}"/>
              </a:ext>
            </a:extLst>
          </p:cNvPr>
          <p:cNvSpPr/>
          <p:nvPr/>
        </p:nvSpPr>
        <p:spPr>
          <a:xfrm>
            <a:off x="1479541" y="3581400"/>
            <a:ext cx="242103" cy="454083"/>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ln>
                <a:solidFill>
                  <a:schemeClr val="tx2"/>
                </a:solidFill>
              </a:ln>
            </a:endParaRPr>
          </a:p>
        </p:txBody>
      </p:sp>
      <p:sp>
        <p:nvSpPr>
          <p:cNvPr id="119" name="Rectangle 118">
            <a:extLst>
              <a:ext uri="{FF2B5EF4-FFF2-40B4-BE49-F238E27FC236}">
                <a16:creationId xmlns:a16="http://schemas.microsoft.com/office/drawing/2014/main" id="{3F937052-1746-3B89-3443-578D3ADC4D8C}"/>
              </a:ext>
            </a:extLst>
          </p:cNvPr>
          <p:cNvSpPr/>
          <p:nvPr/>
        </p:nvSpPr>
        <p:spPr>
          <a:xfrm>
            <a:off x="1753385" y="3822699"/>
            <a:ext cx="242103" cy="212783"/>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ln>
                <a:solidFill>
                  <a:schemeClr val="tx2"/>
                </a:solidFill>
              </a:ln>
            </a:endParaRPr>
          </a:p>
        </p:txBody>
      </p:sp>
      <p:sp>
        <p:nvSpPr>
          <p:cNvPr id="122" name="Rectangle 121">
            <a:extLst>
              <a:ext uri="{FF2B5EF4-FFF2-40B4-BE49-F238E27FC236}">
                <a16:creationId xmlns:a16="http://schemas.microsoft.com/office/drawing/2014/main" id="{254CB96E-05D1-AC43-7089-E2B4BC1B3CBE}"/>
              </a:ext>
            </a:extLst>
          </p:cNvPr>
          <p:cNvSpPr/>
          <p:nvPr/>
        </p:nvSpPr>
        <p:spPr>
          <a:xfrm>
            <a:off x="2574917" y="4035123"/>
            <a:ext cx="242103" cy="66978"/>
          </a:xfrm>
          <a:prstGeom prst="rect">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ln>
                <a:solidFill>
                  <a:schemeClr val="tx2"/>
                </a:solidFill>
              </a:ln>
            </a:endParaRPr>
          </a:p>
        </p:txBody>
      </p:sp>
      <p:sp>
        <p:nvSpPr>
          <p:cNvPr id="129" name="Rectangle 128">
            <a:extLst>
              <a:ext uri="{FF2B5EF4-FFF2-40B4-BE49-F238E27FC236}">
                <a16:creationId xmlns:a16="http://schemas.microsoft.com/office/drawing/2014/main" id="{25CAC0E9-35AF-B0A0-B794-F23276FE2F7C}"/>
              </a:ext>
            </a:extLst>
          </p:cNvPr>
          <p:cNvSpPr/>
          <p:nvPr/>
        </p:nvSpPr>
        <p:spPr>
          <a:xfrm>
            <a:off x="6682572" y="4035122"/>
            <a:ext cx="242103" cy="111472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ln>
                <a:solidFill>
                  <a:schemeClr val="tx2"/>
                </a:solidFill>
              </a:ln>
            </a:endParaRPr>
          </a:p>
        </p:txBody>
      </p:sp>
      <p:sp>
        <p:nvSpPr>
          <p:cNvPr id="130" name="Rectangle 129">
            <a:extLst>
              <a:ext uri="{FF2B5EF4-FFF2-40B4-BE49-F238E27FC236}">
                <a16:creationId xmlns:a16="http://schemas.microsoft.com/office/drawing/2014/main" id="{A73ADB44-0E15-5A5A-DA8A-9706FDBAAD1F}"/>
              </a:ext>
            </a:extLst>
          </p:cNvPr>
          <p:cNvSpPr/>
          <p:nvPr/>
        </p:nvSpPr>
        <p:spPr>
          <a:xfrm>
            <a:off x="6408733" y="4035122"/>
            <a:ext cx="242103" cy="111472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ln>
                <a:solidFill>
                  <a:schemeClr val="tx2"/>
                </a:solidFill>
              </a:ln>
            </a:endParaRPr>
          </a:p>
        </p:txBody>
      </p:sp>
      <p:sp>
        <p:nvSpPr>
          <p:cNvPr id="131" name="Rectangle 130">
            <a:extLst>
              <a:ext uri="{FF2B5EF4-FFF2-40B4-BE49-F238E27FC236}">
                <a16:creationId xmlns:a16="http://schemas.microsoft.com/office/drawing/2014/main" id="{42E7A88D-242E-FBE6-9B99-C1D981587EB4}"/>
              </a:ext>
            </a:extLst>
          </p:cNvPr>
          <p:cNvSpPr/>
          <p:nvPr/>
        </p:nvSpPr>
        <p:spPr>
          <a:xfrm>
            <a:off x="6134889" y="4035122"/>
            <a:ext cx="242103" cy="111472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ln>
                <a:solidFill>
                  <a:schemeClr val="tx2"/>
                </a:solidFill>
              </a:ln>
            </a:endParaRPr>
          </a:p>
        </p:txBody>
      </p:sp>
      <p:sp>
        <p:nvSpPr>
          <p:cNvPr id="132" name="Rectangle 131">
            <a:extLst>
              <a:ext uri="{FF2B5EF4-FFF2-40B4-BE49-F238E27FC236}">
                <a16:creationId xmlns:a16="http://schemas.microsoft.com/office/drawing/2014/main" id="{02135BE4-B561-A466-D896-3A3A9E810A98}"/>
              </a:ext>
            </a:extLst>
          </p:cNvPr>
          <p:cNvSpPr/>
          <p:nvPr/>
        </p:nvSpPr>
        <p:spPr>
          <a:xfrm>
            <a:off x="5861045" y="4035122"/>
            <a:ext cx="242103" cy="111472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ln>
                <a:solidFill>
                  <a:schemeClr val="tx2"/>
                </a:solidFill>
              </a:ln>
            </a:endParaRPr>
          </a:p>
        </p:txBody>
      </p:sp>
      <p:sp>
        <p:nvSpPr>
          <p:cNvPr id="133" name="Rectangle 132">
            <a:extLst>
              <a:ext uri="{FF2B5EF4-FFF2-40B4-BE49-F238E27FC236}">
                <a16:creationId xmlns:a16="http://schemas.microsoft.com/office/drawing/2014/main" id="{5234A359-3FF8-00B4-143D-96091586A1EC}"/>
              </a:ext>
            </a:extLst>
          </p:cNvPr>
          <p:cNvSpPr/>
          <p:nvPr/>
        </p:nvSpPr>
        <p:spPr>
          <a:xfrm>
            <a:off x="5587201" y="4035122"/>
            <a:ext cx="242103" cy="111472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ln>
                <a:solidFill>
                  <a:schemeClr val="tx2"/>
                </a:solidFill>
              </a:ln>
            </a:endParaRPr>
          </a:p>
        </p:txBody>
      </p:sp>
      <p:sp>
        <p:nvSpPr>
          <p:cNvPr id="134" name="Rectangle 133">
            <a:extLst>
              <a:ext uri="{FF2B5EF4-FFF2-40B4-BE49-F238E27FC236}">
                <a16:creationId xmlns:a16="http://schemas.microsoft.com/office/drawing/2014/main" id="{F4EE8631-FB0E-AEC0-F134-C7AFB0545F83}"/>
              </a:ext>
            </a:extLst>
          </p:cNvPr>
          <p:cNvSpPr/>
          <p:nvPr/>
        </p:nvSpPr>
        <p:spPr>
          <a:xfrm>
            <a:off x="5313357" y="4035122"/>
            <a:ext cx="242103" cy="90835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ln>
                <a:solidFill>
                  <a:schemeClr val="tx2"/>
                </a:solidFill>
              </a:ln>
            </a:endParaRPr>
          </a:p>
        </p:txBody>
      </p:sp>
      <p:sp>
        <p:nvSpPr>
          <p:cNvPr id="135" name="Rectangle 134">
            <a:extLst>
              <a:ext uri="{FF2B5EF4-FFF2-40B4-BE49-F238E27FC236}">
                <a16:creationId xmlns:a16="http://schemas.microsoft.com/office/drawing/2014/main" id="{3DEAD206-6BD0-0BB5-6927-EA56924DC86F}"/>
              </a:ext>
            </a:extLst>
          </p:cNvPr>
          <p:cNvSpPr/>
          <p:nvPr/>
        </p:nvSpPr>
        <p:spPr>
          <a:xfrm>
            <a:off x="5039513" y="4035123"/>
            <a:ext cx="242103" cy="660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ln>
                <a:solidFill>
                  <a:schemeClr val="tx2"/>
                </a:solidFill>
              </a:ln>
            </a:endParaRPr>
          </a:p>
        </p:txBody>
      </p:sp>
      <p:sp>
        <p:nvSpPr>
          <p:cNvPr id="136" name="Rectangle 135">
            <a:extLst>
              <a:ext uri="{FF2B5EF4-FFF2-40B4-BE49-F238E27FC236}">
                <a16:creationId xmlns:a16="http://schemas.microsoft.com/office/drawing/2014/main" id="{B3F9C1C9-7DB0-9F44-425C-E43CF339BDB6}"/>
              </a:ext>
            </a:extLst>
          </p:cNvPr>
          <p:cNvSpPr/>
          <p:nvPr/>
        </p:nvSpPr>
        <p:spPr>
          <a:xfrm>
            <a:off x="4765669" y="4035122"/>
            <a:ext cx="242103" cy="59402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ln>
                <a:solidFill>
                  <a:schemeClr val="tx2"/>
                </a:solidFill>
              </a:ln>
            </a:endParaRPr>
          </a:p>
        </p:txBody>
      </p:sp>
      <p:sp>
        <p:nvSpPr>
          <p:cNvPr id="137" name="Rectangle 136">
            <a:extLst>
              <a:ext uri="{FF2B5EF4-FFF2-40B4-BE49-F238E27FC236}">
                <a16:creationId xmlns:a16="http://schemas.microsoft.com/office/drawing/2014/main" id="{9C9F1E3D-BE61-EBBF-FAE0-245A4879496B}"/>
              </a:ext>
            </a:extLst>
          </p:cNvPr>
          <p:cNvSpPr/>
          <p:nvPr/>
        </p:nvSpPr>
        <p:spPr>
          <a:xfrm>
            <a:off x="4491825" y="4035122"/>
            <a:ext cx="242103" cy="5544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ln>
                <a:solidFill>
                  <a:schemeClr val="tx2"/>
                </a:solidFill>
              </a:ln>
            </a:endParaRPr>
          </a:p>
        </p:txBody>
      </p:sp>
      <p:sp>
        <p:nvSpPr>
          <p:cNvPr id="138" name="Rectangle 137">
            <a:extLst>
              <a:ext uri="{FF2B5EF4-FFF2-40B4-BE49-F238E27FC236}">
                <a16:creationId xmlns:a16="http://schemas.microsoft.com/office/drawing/2014/main" id="{B1B36C63-2D0D-2BED-43D6-20CB3BF0662D}"/>
              </a:ext>
            </a:extLst>
          </p:cNvPr>
          <p:cNvSpPr/>
          <p:nvPr/>
        </p:nvSpPr>
        <p:spPr>
          <a:xfrm>
            <a:off x="4217981" y="4035122"/>
            <a:ext cx="242103" cy="555928"/>
          </a:xfrm>
          <a:prstGeom prst="rect">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ln>
                <a:solidFill>
                  <a:schemeClr val="tx2"/>
                </a:solidFill>
              </a:ln>
            </a:endParaRPr>
          </a:p>
        </p:txBody>
      </p:sp>
      <p:sp>
        <p:nvSpPr>
          <p:cNvPr id="139" name="Rectangle 138">
            <a:extLst>
              <a:ext uri="{FF2B5EF4-FFF2-40B4-BE49-F238E27FC236}">
                <a16:creationId xmlns:a16="http://schemas.microsoft.com/office/drawing/2014/main" id="{15C302A8-5E48-A0A0-D29B-4E91C6309000}"/>
              </a:ext>
            </a:extLst>
          </p:cNvPr>
          <p:cNvSpPr/>
          <p:nvPr/>
        </p:nvSpPr>
        <p:spPr>
          <a:xfrm>
            <a:off x="2848761" y="4035123"/>
            <a:ext cx="242103" cy="92378"/>
          </a:xfrm>
          <a:prstGeom prst="rect">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ln>
                <a:solidFill>
                  <a:schemeClr val="tx2"/>
                </a:solidFill>
              </a:ln>
            </a:endParaRPr>
          </a:p>
        </p:txBody>
      </p:sp>
      <p:sp>
        <p:nvSpPr>
          <p:cNvPr id="140" name="Rectangle 139">
            <a:extLst>
              <a:ext uri="{FF2B5EF4-FFF2-40B4-BE49-F238E27FC236}">
                <a16:creationId xmlns:a16="http://schemas.microsoft.com/office/drawing/2014/main" id="{99341F20-80A5-8F83-9093-F090AB617FF4}"/>
              </a:ext>
            </a:extLst>
          </p:cNvPr>
          <p:cNvSpPr/>
          <p:nvPr/>
        </p:nvSpPr>
        <p:spPr>
          <a:xfrm>
            <a:off x="3122605" y="4035122"/>
            <a:ext cx="242103" cy="324153"/>
          </a:xfrm>
          <a:prstGeom prst="rect">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ln>
                <a:solidFill>
                  <a:schemeClr val="tx2"/>
                </a:solidFill>
              </a:ln>
            </a:endParaRPr>
          </a:p>
        </p:txBody>
      </p:sp>
      <p:sp>
        <p:nvSpPr>
          <p:cNvPr id="141" name="Rectangle 140">
            <a:extLst>
              <a:ext uri="{FF2B5EF4-FFF2-40B4-BE49-F238E27FC236}">
                <a16:creationId xmlns:a16="http://schemas.microsoft.com/office/drawing/2014/main" id="{E6C7F33C-6411-5FF1-CB20-27126DD368E7}"/>
              </a:ext>
            </a:extLst>
          </p:cNvPr>
          <p:cNvSpPr/>
          <p:nvPr/>
        </p:nvSpPr>
        <p:spPr>
          <a:xfrm>
            <a:off x="3396449" y="4035122"/>
            <a:ext cx="242103" cy="371778"/>
          </a:xfrm>
          <a:prstGeom prst="rect">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ln>
                <a:solidFill>
                  <a:schemeClr val="tx2"/>
                </a:solidFill>
              </a:ln>
            </a:endParaRPr>
          </a:p>
        </p:txBody>
      </p:sp>
      <p:sp>
        <p:nvSpPr>
          <p:cNvPr id="142" name="Rectangle 141">
            <a:extLst>
              <a:ext uri="{FF2B5EF4-FFF2-40B4-BE49-F238E27FC236}">
                <a16:creationId xmlns:a16="http://schemas.microsoft.com/office/drawing/2014/main" id="{DAD9B166-7256-BAD2-33D4-CD2C9C0230FB}"/>
              </a:ext>
            </a:extLst>
          </p:cNvPr>
          <p:cNvSpPr/>
          <p:nvPr/>
        </p:nvSpPr>
        <p:spPr>
          <a:xfrm>
            <a:off x="3670293" y="4035122"/>
            <a:ext cx="242103" cy="419403"/>
          </a:xfrm>
          <a:prstGeom prst="rect">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ln>
                <a:solidFill>
                  <a:schemeClr val="tx2"/>
                </a:solidFill>
              </a:ln>
            </a:endParaRPr>
          </a:p>
        </p:txBody>
      </p:sp>
      <p:sp>
        <p:nvSpPr>
          <p:cNvPr id="143" name="Rectangle 142">
            <a:extLst>
              <a:ext uri="{FF2B5EF4-FFF2-40B4-BE49-F238E27FC236}">
                <a16:creationId xmlns:a16="http://schemas.microsoft.com/office/drawing/2014/main" id="{DFDB778C-C885-61E1-745B-6DB99DFD0C7B}"/>
              </a:ext>
            </a:extLst>
          </p:cNvPr>
          <p:cNvSpPr/>
          <p:nvPr/>
        </p:nvSpPr>
        <p:spPr>
          <a:xfrm>
            <a:off x="3944137" y="4035122"/>
            <a:ext cx="242103" cy="508303"/>
          </a:xfrm>
          <a:prstGeom prst="rect">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ln>
                <a:solidFill>
                  <a:schemeClr val="tx2"/>
                </a:solidFill>
              </a:ln>
            </a:endParaRPr>
          </a:p>
        </p:txBody>
      </p:sp>
      <p:sp>
        <p:nvSpPr>
          <p:cNvPr id="144" name="Google Shape;392;p10">
            <a:extLst>
              <a:ext uri="{FF2B5EF4-FFF2-40B4-BE49-F238E27FC236}">
                <a16:creationId xmlns:a16="http://schemas.microsoft.com/office/drawing/2014/main" id="{D3B95E4E-DD6E-A72D-F8EA-DD6FEEB190DD}"/>
              </a:ext>
            </a:extLst>
          </p:cNvPr>
          <p:cNvSpPr/>
          <p:nvPr/>
        </p:nvSpPr>
        <p:spPr>
          <a:xfrm>
            <a:off x="3186749" y="4362223"/>
            <a:ext cx="113814" cy="176972"/>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spcAft>
                <a:spcPts val="300"/>
              </a:spcAft>
            </a:pPr>
            <a:r>
              <a:rPr lang="en-GB" sz="900" b="1" dirty="0">
                <a:latin typeface="Arial" panose="020B0604020202020204" pitchFamily="34" charset="0"/>
                <a:ea typeface="Calibri"/>
                <a:cs typeface="Arial" panose="020B0604020202020204" pitchFamily="34" charset="0"/>
                <a:sym typeface="Calibri"/>
              </a:rPr>
              <a:t>▼</a:t>
            </a:r>
            <a:endParaRPr lang="en-GB" sz="900" b="1" noProof="0" dirty="0">
              <a:latin typeface="Arial" panose="020B0604020202020204" pitchFamily="34" charset="0"/>
              <a:ea typeface="Calibri"/>
              <a:cs typeface="Arial" panose="020B0604020202020204" pitchFamily="34" charset="0"/>
              <a:sym typeface="Calibri"/>
            </a:endParaRPr>
          </a:p>
        </p:txBody>
      </p:sp>
      <p:sp>
        <p:nvSpPr>
          <p:cNvPr id="145" name="Google Shape;392;p10">
            <a:extLst>
              <a:ext uri="{FF2B5EF4-FFF2-40B4-BE49-F238E27FC236}">
                <a16:creationId xmlns:a16="http://schemas.microsoft.com/office/drawing/2014/main" id="{598EE018-857F-9D4F-E800-5CCFC48D2555}"/>
              </a:ext>
            </a:extLst>
          </p:cNvPr>
          <p:cNvSpPr/>
          <p:nvPr/>
        </p:nvSpPr>
        <p:spPr>
          <a:xfrm>
            <a:off x="2639061" y="4105048"/>
            <a:ext cx="113814" cy="176972"/>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spcAft>
                <a:spcPts val="300"/>
              </a:spcAft>
            </a:pPr>
            <a:r>
              <a:rPr lang="en-GB" sz="900" b="1" dirty="0">
                <a:latin typeface="Arial" panose="020B0604020202020204" pitchFamily="34" charset="0"/>
                <a:ea typeface="Calibri"/>
                <a:cs typeface="Arial" panose="020B0604020202020204" pitchFamily="34" charset="0"/>
                <a:sym typeface="Calibri"/>
              </a:rPr>
              <a:t>▼</a:t>
            </a:r>
            <a:endParaRPr lang="en-GB" sz="900" b="1" noProof="0" dirty="0">
              <a:latin typeface="Arial" panose="020B0604020202020204" pitchFamily="34" charset="0"/>
              <a:ea typeface="Calibri"/>
              <a:cs typeface="Arial" panose="020B0604020202020204" pitchFamily="34" charset="0"/>
              <a:sym typeface="Calibri"/>
            </a:endParaRPr>
          </a:p>
        </p:txBody>
      </p:sp>
      <p:sp>
        <p:nvSpPr>
          <p:cNvPr id="146" name="Google Shape;392;p10">
            <a:extLst>
              <a:ext uri="{FF2B5EF4-FFF2-40B4-BE49-F238E27FC236}">
                <a16:creationId xmlns:a16="http://schemas.microsoft.com/office/drawing/2014/main" id="{F5AE5E1F-8974-94E2-72E9-93185C864A98}"/>
              </a:ext>
            </a:extLst>
          </p:cNvPr>
          <p:cNvSpPr/>
          <p:nvPr/>
        </p:nvSpPr>
        <p:spPr>
          <a:xfrm>
            <a:off x="4555969" y="4600348"/>
            <a:ext cx="113814" cy="176972"/>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spcAft>
                <a:spcPts val="300"/>
              </a:spcAft>
            </a:pPr>
            <a:r>
              <a:rPr lang="en-GB" sz="900" b="1" dirty="0">
                <a:latin typeface="Arial" panose="020B0604020202020204" pitchFamily="34" charset="0"/>
                <a:ea typeface="Calibri"/>
                <a:cs typeface="Arial" panose="020B0604020202020204" pitchFamily="34" charset="0"/>
                <a:sym typeface="Calibri"/>
              </a:rPr>
              <a:t>▼</a:t>
            </a:r>
            <a:endParaRPr lang="en-GB" sz="900" b="1" noProof="0" dirty="0">
              <a:latin typeface="Arial" panose="020B0604020202020204" pitchFamily="34" charset="0"/>
              <a:ea typeface="Calibri"/>
              <a:cs typeface="Arial" panose="020B0604020202020204" pitchFamily="34" charset="0"/>
              <a:sym typeface="Calibri"/>
            </a:endParaRPr>
          </a:p>
        </p:txBody>
      </p:sp>
      <p:sp>
        <p:nvSpPr>
          <p:cNvPr id="147" name="Google Shape;392;p10">
            <a:extLst>
              <a:ext uri="{FF2B5EF4-FFF2-40B4-BE49-F238E27FC236}">
                <a16:creationId xmlns:a16="http://schemas.microsoft.com/office/drawing/2014/main" id="{1C589BB5-73CB-7B3C-F1AC-A9EE38167278}"/>
              </a:ext>
            </a:extLst>
          </p:cNvPr>
          <p:cNvSpPr/>
          <p:nvPr/>
        </p:nvSpPr>
        <p:spPr>
          <a:xfrm>
            <a:off x="4829813" y="4638448"/>
            <a:ext cx="113814" cy="176972"/>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spcAft>
                <a:spcPts val="300"/>
              </a:spcAft>
            </a:pPr>
            <a:r>
              <a:rPr lang="en-GB" sz="900" b="1" dirty="0">
                <a:latin typeface="Arial" panose="020B0604020202020204" pitchFamily="34" charset="0"/>
                <a:ea typeface="Calibri"/>
                <a:cs typeface="Arial" panose="020B0604020202020204" pitchFamily="34" charset="0"/>
                <a:sym typeface="Calibri"/>
              </a:rPr>
              <a:t>▼</a:t>
            </a:r>
            <a:endParaRPr lang="en-GB" sz="900" b="1" noProof="0" dirty="0">
              <a:latin typeface="Arial" panose="020B0604020202020204" pitchFamily="34" charset="0"/>
              <a:ea typeface="Calibri"/>
              <a:cs typeface="Arial" panose="020B0604020202020204" pitchFamily="34" charset="0"/>
              <a:sym typeface="Calibri"/>
            </a:endParaRPr>
          </a:p>
        </p:txBody>
      </p:sp>
      <p:sp>
        <p:nvSpPr>
          <p:cNvPr id="148" name="Google Shape;392;p10">
            <a:extLst>
              <a:ext uri="{FF2B5EF4-FFF2-40B4-BE49-F238E27FC236}">
                <a16:creationId xmlns:a16="http://schemas.microsoft.com/office/drawing/2014/main" id="{5089B64E-C77C-F7EF-EC9F-F026DBD38F91}"/>
              </a:ext>
            </a:extLst>
          </p:cNvPr>
          <p:cNvSpPr/>
          <p:nvPr/>
        </p:nvSpPr>
        <p:spPr>
          <a:xfrm>
            <a:off x="5103657" y="4698773"/>
            <a:ext cx="113814" cy="176972"/>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spcAft>
                <a:spcPts val="300"/>
              </a:spcAft>
            </a:pPr>
            <a:r>
              <a:rPr lang="en-GB" sz="900" b="1" dirty="0">
                <a:latin typeface="Arial" panose="020B0604020202020204" pitchFamily="34" charset="0"/>
                <a:ea typeface="Calibri"/>
                <a:cs typeface="Arial" panose="020B0604020202020204" pitchFamily="34" charset="0"/>
                <a:sym typeface="Calibri"/>
              </a:rPr>
              <a:t>▼</a:t>
            </a:r>
            <a:endParaRPr lang="en-GB" sz="900" b="1" noProof="0" dirty="0">
              <a:latin typeface="Arial" panose="020B0604020202020204" pitchFamily="34" charset="0"/>
              <a:ea typeface="Calibri"/>
              <a:cs typeface="Arial" panose="020B0604020202020204" pitchFamily="34" charset="0"/>
              <a:sym typeface="Calibri"/>
            </a:endParaRPr>
          </a:p>
        </p:txBody>
      </p:sp>
      <p:sp>
        <p:nvSpPr>
          <p:cNvPr id="149" name="Google Shape;392;p10">
            <a:extLst>
              <a:ext uri="{FF2B5EF4-FFF2-40B4-BE49-F238E27FC236}">
                <a16:creationId xmlns:a16="http://schemas.microsoft.com/office/drawing/2014/main" id="{070F789F-69F3-AD50-0CAB-6A7E753B2967}"/>
              </a:ext>
            </a:extLst>
          </p:cNvPr>
          <p:cNvSpPr/>
          <p:nvPr/>
        </p:nvSpPr>
        <p:spPr>
          <a:xfrm>
            <a:off x="5377501" y="4952773"/>
            <a:ext cx="113814" cy="176972"/>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spcAft>
                <a:spcPts val="300"/>
              </a:spcAft>
            </a:pPr>
            <a:r>
              <a:rPr lang="en-GB" sz="900" b="1" dirty="0">
                <a:latin typeface="Arial" panose="020B0604020202020204" pitchFamily="34" charset="0"/>
                <a:ea typeface="Calibri"/>
                <a:cs typeface="Arial" panose="020B0604020202020204" pitchFamily="34" charset="0"/>
                <a:sym typeface="Calibri"/>
              </a:rPr>
              <a:t>▼</a:t>
            </a:r>
            <a:endParaRPr lang="en-GB" sz="900" b="1" noProof="0" dirty="0">
              <a:latin typeface="Arial" panose="020B0604020202020204" pitchFamily="34" charset="0"/>
              <a:ea typeface="Calibri"/>
              <a:cs typeface="Arial" panose="020B0604020202020204" pitchFamily="34" charset="0"/>
              <a:sym typeface="Calibri"/>
            </a:endParaRPr>
          </a:p>
        </p:txBody>
      </p:sp>
      <p:sp>
        <p:nvSpPr>
          <p:cNvPr id="150" name="Google Shape;392;p10">
            <a:extLst>
              <a:ext uri="{FF2B5EF4-FFF2-40B4-BE49-F238E27FC236}">
                <a16:creationId xmlns:a16="http://schemas.microsoft.com/office/drawing/2014/main" id="{E4F17D9A-EEDB-9589-B8F5-EFC7A7011C8F}"/>
              </a:ext>
            </a:extLst>
          </p:cNvPr>
          <p:cNvSpPr/>
          <p:nvPr/>
        </p:nvSpPr>
        <p:spPr>
          <a:xfrm>
            <a:off x="5651345" y="5159148"/>
            <a:ext cx="113814" cy="176972"/>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spcAft>
                <a:spcPts val="300"/>
              </a:spcAft>
            </a:pPr>
            <a:r>
              <a:rPr lang="en-GB" sz="900" b="1" dirty="0">
                <a:latin typeface="Arial" panose="020B0604020202020204" pitchFamily="34" charset="0"/>
                <a:ea typeface="Calibri"/>
                <a:cs typeface="Arial" panose="020B0604020202020204" pitchFamily="34" charset="0"/>
                <a:sym typeface="Calibri"/>
              </a:rPr>
              <a:t>▼</a:t>
            </a:r>
            <a:endParaRPr lang="en-GB" sz="900" b="1" noProof="0" dirty="0">
              <a:latin typeface="Arial" panose="020B0604020202020204" pitchFamily="34" charset="0"/>
              <a:ea typeface="Calibri"/>
              <a:cs typeface="Arial" panose="020B0604020202020204" pitchFamily="34" charset="0"/>
              <a:sym typeface="Calibri"/>
            </a:endParaRPr>
          </a:p>
        </p:txBody>
      </p:sp>
      <p:sp>
        <p:nvSpPr>
          <p:cNvPr id="151" name="Google Shape;392;p10">
            <a:extLst>
              <a:ext uri="{FF2B5EF4-FFF2-40B4-BE49-F238E27FC236}">
                <a16:creationId xmlns:a16="http://schemas.microsoft.com/office/drawing/2014/main" id="{EE0509B7-5610-80E7-5533-195BDDA820A1}"/>
              </a:ext>
            </a:extLst>
          </p:cNvPr>
          <p:cNvSpPr/>
          <p:nvPr/>
        </p:nvSpPr>
        <p:spPr>
          <a:xfrm>
            <a:off x="6199033" y="5159148"/>
            <a:ext cx="113814" cy="176972"/>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spcAft>
                <a:spcPts val="300"/>
              </a:spcAft>
            </a:pPr>
            <a:r>
              <a:rPr lang="en-GB" sz="900" b="1" dirty="0">
                <a:latin typeface="Arial" panose="020B0604020202020204" pitchFamily="34" charset="0"/>
                <a:ea typeface="Calibri"/>
                <a:cs typeface="Arial" panose="020B0604020202020204" pitchFamily="34" charset="0"/>
                <a:sym typeface="Calibri"/>
              </a:rPr>
              <a:t>▼</a:t>
            </a:r>
            <a:endParaRPr lang="en-GB" sz="900" b="1" noProof="0" dirty="0">
              <a:latin typeface="Arial" panose="020B0604020202020204" pitchFamily="34" charset="0"/>
              <a:ea typeface="Calibri"/>
              <a:cs typeface="Arial" panose="020B0604020202020204" pitchFamily="34" charset="0"/>
              <a:sym typeface="Calibri"/>
            </a:endParaRPr>
          </a:p>
        </p:txBody>
      </p:sp>
      <p:sp>
        <p:nvSpPr>
          <p:cNvPr id="152" name="Google Shape;392;p10">
            <a:extLst>
              <a:ext uri="{FF2B5EF4-FFF2-40B4-BE49-F238E27FC236}">
                <a16:creationId xmlns:a16="http://schemas.microsoft.com/office/drawing/2014/main" id="{335A869E-DA50-A664-93B9-9C4CAF2F2DA2}"/>
              </a:ext>
            </a:extLst>
          </p:cNvPr>
          <p:cNvSpPr/>
          <p:nvPr/>
        </p:nvSpPr>
        <p:spPr>
          <a:xfrm>
            <a:off x="6472877" y="5159148"/>
            <a:ext cx="113814" cy="176972"/>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spcAft>
                <a:spcPts val="300"/>
              </a:spcAft>
            </a:pPr>
            <a:r>
              <a:rPr lang="en-GB" sz="900" b="1" dirty="0">
                <a:latin typeface="Arial" panose="020B0604020202020204" pitchFamily="34" charset="0"/>
                <a:ea typeface="Calibri"/>
                <a:cs typeface="Arial" panose="020B0604020202020204" pitchFamily="34" charset="0"/>
                <a:sym typeface="Calibri"/>
              </a:rPr>
              <a:t>▼</a:t>
            </a:r>
            <a:endParaRPr lang="en-GB" sz="900" b="1" noProof="0" dirty="0">
              <a:latin typeface="Arial" panose="020B0604020202020204" pitchFamily="34" charset="0"/>
              <a:ea typeface="Calibri"/>
              <a:cs typeface="Arial" panose="020B0604020202020204" pitchFamily="34" charset="0"/>
              <a:sym typeface="Calibri"/>
            </a:endParaRPr>
          </a:p>
        </p:txBody>
      </p:sp>
      <p:sp>
        <p:nvSpPr>
          <p:cNvPr id="153" name="Google Shape;392;p10">
            <a:extLst>
              <a:ext uri="{FF2B5EF4-FFF2-40B4-BE49-F238E27FC236}">
                <a16:creationId xmlns:a16="http://schemas.microsoft.com/office/drawing/2014/main" id="{DCFC1168-3263-DBF8-D6EC-2B195FC2659C}"/>
              </a:ext>
            </a:extLst>
          </p:cNvPr>
          <p:cNvSpPr/>
          <p:nvPr/>
        </p:nvSpPr>
        <p:spPr>
          <a:xfrm>
            <a:off x="6746716" y="5159148"/>
            <a:ext cx="113814" cy="176972"/>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spcAft>
                <a:spcPts val="300"/>
              </a:spcAft>
            </a:pPr>
            <a:r>
              <a:rPr lang="en-GB" sz="900" b="1" dirty="0">
                <a:latin typeface="Arial" panose="020B0604020202020204" pitchFamily="34" charset="0"/>
                <a:ea typeface="Calibri"/>
                <a:cs typeface="Arial" panose="020B0604020202020204" pitchFamily="34" charset="0"/>
                <a:sym typeface="Calibri"/>
              </a:rPr>
              <a:t>▼</a:t>
            </a:r>
            <a:endParaRPr lang="en-GB" sz="900" b="1" noProof="0" dirty="0">
              <a:latin typeface="Arial" panose="020B0604020202020204" pitchFamily="34" charset="0"/>
              <a:ea typeface="Calibri"/>
              <a:cs typeface="Arial" panose="020B0604020202020204" pitchFamily="34" charset="0"/>
              <a:sym typeface="Calibri"/>
            </a:endParaRPr>
          </a:p>
        </p:txBody>
      </p:sp>
      <p:sp>
        <p:nvSpPr>
          <p:cNvPr id="154" name="Google Shape;392;p10">
            <a:extLst>
              <a:ext uri="{FF2B5EF4-FFF2-40B4-BE49-F238E27FC236}">
                <a16:creationId xmlns:a16="http://schemas.microsoft.com/office/drawing/2014/main" id="{0ED484A8-F0A8-6711-B4B8-F765D6E69449}"/>
              </a:ext>
            </a:extLst>
          </p:cNvPr>
          <p:cNvSpPr/>
          <p:nvPr/>
        </p:nvSpPr>
        <p:spPr>
          <a:xfrm>
            <a:off x="2092961" y="3879623"/>
            <a:ext cx="113814" cy="176972"/>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spcAft>
                <a:spcPts val="300"/>
              </a:spcAft>
            </a:pPr>
            <a:r>
              <a:rPr lang="en-GB" sz="900" b="1" dirty="0">
                <a:latin typeface="Arial" panose="020B0604020202020204" pitchFamily="34" charset="0"/>
                <a:ea typeface="Calibri"/>
                <a:cs typeface="Arial" panose="020B0604020202020204" pitchFamily="34" charset="0"/>
                <a:sym typeface="Calibri"/>
              </a:rPr>
              <a:t>▲</a:t>
            </a:r>
            <a:endParaRPr lang="en-GB" sz="900" b="1" noProof="0" dirty="0">
              <a:latin typeface="Arial" panose="020B0604020202020204" pitchFamily="34" charset="0"/>
              <a:ea typeface="Calibri"/>
              <a:cs typeface="Arial" panose="020B0604020202020204" pitchFamily="34" charset="0"/>
              <a:sym typeface="Calibri"/>
            </a:endParaRPr>
          </a:p>
        </p:txBody>
      </p:sp>
      <p:cxnSp>
        <p:nvCxnSpPr>
          <p:cNvPr id="107" name="Straight Connector 106">
            <a:extLst>
              <a:ext uri="{FF2B5EF4-FFF2-40B4-BE49-F238E27FC236}">
                <a16:creationId xmlns:a16="http://schemas.microsoft.com/office/drawing/2014/main" id="{2878B183-0584-0062-D95A-0CA247C0217E}"/>
              </a:ext>
            </a:extLst>
          </p:cNvPr>
          <p:cNvCxnSpPr>
            <a:cxnSpLocks/>
          </p:cNvCxnSpPr>
          <p:nvPr/>
        </p:nvCxnSpPr>
        <p:spPr>
          <a:xfrm flipH="1">
            <a:off x="1146175" y="4371852"/>
            <a:ext cx="5835650" cy="0"/>
          </a:xfrm>
          <a:prstGeom prst="line">
            <a:avLst/>
          </a:prstGeom>
          <a:ln w="12700">
            <a:solidFill>
              <a:schemeClr val="accent6"/>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70" name="Straight Connector 69">
            <a:extLst>
              <a:ext uri="{FF2B5EF4-FFF2-40B4-BE49-F238E27FC236}">
                <a16:creationId xmlns:a16="http://schemas.microsoft.com/office/drawing/2014/main" id="{1DCE3189-110A-BC1A-B4C7-F7929957027B}"/>
              </a:ext>
            </a:extLst>
          </p:cNvPr>
          <p:cNvCxnSpPr>
            <a:cxnSpLocks/>
          </p:cNvCxnSpPr>
          <p:nvPr/>
        </p:nvCxnSpPr>
        <p:spPr>
          <a:xfrm flipH="1">
            <a:off x="1073241" y="4035302"/>
            <a:ext cx="5908584"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80519356"/>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665DA5-B6EB-17C2-6273-A7B265DED9BC}"/>
              </a:ext>
            </a:extLst>
          </p:cNvPr>
          <p:cNvSpPr>
            <a:spLocks noGrp="1"/>
          </p:cNvSpPr>
          <p:nvPr>
            <p:ph type="title"/>
          </p:nvPr>
        </p:nvSpPr>
        <p:spPr>
          <a:xfrm>
            <a:off x="609600" y="1124744"/>
            <a:ext cx="10972800" cy="3312368"/>
          </a:xfrm>
        </p:spPr>
        <p:txBody>
          <a:bodyPr>
            <a:normAutofit/>
          </a:bodyPr>
          <a:lstStyle/>
          <a:p>
            <a:r>
              <a:rPr lang="en-GB" sz="4500" dirty="0"/>
              <a:t>lung connect</a:t>
            </a:r>
            <a:br>
              <a:rPr lang="en-GB" dirty="0"/>
            </a:br>
            <a:br>
              <a:rPr lang="en-GB" dirty="0"/>
            </a:br>
            <a:r>
              <a:rPr lang="en-GB" sz="3400" dirty="0"/>
              <a:t>Oncogene-addicted nsclc</a:t>
            </a:r>
            <a:br>
              <a:rPr lang="en-GB" sz="3400" dirty="0"/>
            </a:br>
            <a:r>
              <a:rPr lang="en-GB" sz="3400" dirty="0"/>
              <a:t>highlights from ESMO 2025</a:t>
            </a:r>
            <a:br>
              <a:rPr lang="en-GB" dirty="0"/>
            </a:br>
            <a:endParaRPr lang="en-GB" dirty="0"/>
          </a:p>
        </p:txBody>
      </p:sp>
      <p:sp>
        <p:nvSpPr>
          <p:cNvPr id="5" name="Subtitle 4">
            <a:extLst>
              <a:ext uri="{FF2B5EF4-FFF2-40B4-BE49-F238E27FC236}">
                <a16:creationId xmlns:a16="http://schemas.microsoft.com/office/drawing/2014/main" id="{1C6C10A3-DA5F-A9D1-38B7-84261F776408}"/>
              </a:ext>
            </a:extLst>
          </p:cNvPr>
          <p:cNvSpPr>
            <a:spLocks noGrp="1"/>
          </p:cNvSpPr>
          <p:nvPr>
            <p:ph type="subTitle" idx="1"/>
          </p:nvPr>
        </p:nvSpPr>
        <p:spPr>
          <a:xfrm>
            <a:off x="609600" y="4293096"/>
            <a:ext cx="10972800" cy="1584176"/>
          </a:xfrm>
        </p:spPr>
        <p:txBody>
          <a:bodyPr>
            <a:noAutofit/>
          </a:bodyPr>
          <a:lstStyle/>
          <a:p>
            <a:r>
              <a:rPr lang="en-GB" b="1" dirty="0"/>
              <a:t>Dr Herbert H Loong, MBBS, FRCP, FASCO</a:t>
            </a:r>
            <a:br>
              <a:rPr lang="en-GB" b="1" dirty="0"/>
            </a:br>
            <a:r>
              <a:rPr lang="en-GB" sz="2200" b="1" dirty="0">
                <a:effectLst/>
                <a:ea typeface="Aptos" panose="020B0004020202020204" pitchFamily="34" charset="0"/>
              </a:rPr>
              <a:t>The Chinese University of Hong Kong, China</a:t>
            </a:r>
          </a:p>
          <a:p>
            <a:r>
              <a:rPr lang="en-GB" sz="2400" b="1" dirty="0"/>
              <a:t>OCTOBER 2025</a:t>
            </a:r>
          </a:p>
        </p:txBody>
      </p:sp>
      <p:sp>
        <p:nvSpPr>
          <p:cNvPr id="9" name="Slide Number Placeholder 8">
            <a:extLst>
              <a:ext uri="{FF2B5EF4-FFF2-40B4-BE49-F238E27FC236}">
                <a16:creationId xmlns:a16="http://schemas.microsoft.com/office/drawing/2014/main" id="{BDBBD749-348B-3E78-7BBD-1037DE15F20B}"/>
              </a:ext>
            </a:extLst>
          </p:cNvPr>
          <p:cNvSpPr>
            <a:spLocks noGrp="1"/>
          </p:cNvSpPr>
          <p:nvPr>
            <p:ph type="sldNum" sz="quarter" idx="4"/>
          </p:nvPr>
        </p:nvSpPr>
        <p:spPr/>
        <p:txBody>
          <a:bodyPr/>
          <a:lstStyle/>
          <a:p>
            <a:fld id="{FCE43C0F-8A7B-3A4B-9DB5-B3472E36E833}" type="slidenum">
              <a:rPr lang="en-GB" smtClean="0"/>
              <a:pPr/>
              <a:t>2</a:t>
            </a:fld>
            <a:endParaRPr lang="en-GB" dirty="0"/>
          </a:p>
        </p:txBody>
      </p:sp>
    </p:spTree>
    <p:extLst>
      <p:ext uri="{BB962C8B-B14F-4D97-AF65-F5344CB8AC3E}">
        <p14:creationId xmlns:p14="http://schemas.microsoft.com/office/powerpoint/2010/main" val="710307740"/>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C379E5A7-6CE7-D4C5-E110-04260D1F955B}"/>
              </a:ext>
            </a:extLst>
          </p:cNvPr>
          <p:cNvSpPr>
            <a:spLocks noGrp="1"/>
          </p:cNvSpPr>
          <p:nvPr>
            <p:ph sz="quarter" idx="12"/>
          </p:nvPr>
        </p:nvSpPr>
        <p:spPr>
          <a:xfrm>
            <a:off x="620713" y="1072123"/>
            <a:ext cx="10963275" cy="429783"/>
          </a:xfrm>
        </p:spPr>
        <p:txBody>
          <a:bodyPr>
            <a:normAutofit/>
          </a:bodyPr>
          <a:lstStyle/>
          <a:p>
            <a:r>
              <a:rPr lang="en-US" dirty="0"/>
              <a:t>The most common TRAEs (&gt;15%) were low-grade diarrhea, fatigue, and nausea</a:t>
            </a:r>
            <a:endParaRPr lang="en-GB" dirty="0"/>
          </a:p>
        </p:txBody>
      </p:sp>
      <p:sp>
        <p:nvSpPr>
          <p:cNvPr id="6" name="Title 5">
            <a:extLst>
              <a:ext uri="{FF2B5EF4-FFF2-40B4-BE49-F238E27FC236}">
                <a16:creationId xmlns:a16="http://schemas.microsoft.com/office/drawing/2014/main" id="{8792835E-F2F1-0156-4F92-4C468B0C8AC5}"/>
              </a:ext>
            </a:extLst>
          </p:cNvPr>
          <p:cNvSpPr>
            <a:spLocks noGrp="1"/>
          </p:cNvSpPr>
          <p:nvPr>
            <p:ph type="title"/>
          </p:nvPr>
        </p:nvSpPr>
        <p:spPr>
          <a:xfrm>
            <a:off x="619125" y="258763"/>
            <a:ext cx="10963275" cy="865187"/>
          </a:xfrm>
        </p:spPr>
        <p:txBody>
          <a:bodyPr/>
          <a:lstStyle/>
          <a:p>
            <a:r>
              <a:rPr lang="en-GB" dirty="0"/>
              <a:t>LOXO-RAS-20001: safety results</a:t>
            </a:r>
          </a:p>
        </p:txBody>
      </p:sp>
      <p:sp>
        <p:nvSpPr>
          <p:cNvPr id="8" name="Content Placeholder 7">
            <a:extLst>
              <a:ext uri="{FF2B5EF4-FFF2-40B4-BE49-F238E27FC236}">
                <a16:creationId xmlns:a16="http://schemas.microsoft.com/office/drawing/2014/main" id="{077CE890-DBC4-1C7C-BCD7-B9676316E54E}"/>
              </a:ext>
            </a:extLst>
          </p:cNvPr>
          <p:cNvSpPr>
            <a:spLocks noGrp="1"/>
          </p:cNvSpPr>
          <p:nvPr>
            <p:ph sz="quarter" idx="15"/>
          </p:nvPr>
        </p:nvSpPr>
        <p:spPr>
          <a:xfrm>
            <a:off x="620183" y="6366984"/>
            <a:ext cx="10180339" cy="365125"/>
          </a:xfrm>
        </p:spPr>
        <p:txBody>
          <a:bodyPr anchor="b" anchorCtr="0"/>
          <a:lstStyle/>
          <a:p>
            <a:pPr defTabSz="458788"/>
            <a:r>
              <a:rPr lang="en-GB" dirty="0">
                <a:solidFill>
                  <a:schemeClr val="tx2"/>
                </a:solidFill>
              </a:rPr>
              <a:t>Data cut-off: April 29, 2025</a:t>
            </a:r>
          </a:p>
          <a:p>
            <a:r>
              <a:rPr lang="en-GB" baseline="30000" dirty="0"/>
              <a:t>a </a:t>
            </a:r>
            <a:r>
              <a:rPr lang="en-GB" dirty="0"/>
              <a:t>Includes 201 patients with all solid tumours treated in LOXO-RAS-2001 with olomorasib 150 mg BID</a:t>
            </a:r>
          </a:p>
          <a:p>
            <a:r>
              <a:rPr lang="en-GB" dirty="0"/>
              <a:t>ALT, alanine aminotransferase; AST, aspartate aminotransferase; BID, twice daily; NSCLC, non-small cell lung cancer; TRAE, treatment related adverse event </a:t>
            </a:r>
          </a:p>
          <a:p>
            <a:r>
              <a:rPr lang="en-GB" dirty="0"/>
              <a:t>Cassier P, et al. Abstract 1846MO, ESMO 2025. Oral presentation</a:t>
            </a:r>
          </a:p>
        </p:txBody>
      </p:sp>
      <p:sp>
        <p:nvSpPr>
          <p:cNvPr id="2" name="Slide Number Placeholder 1">
            <a:extLst>
              <a:ext uri="{FF2B5EF4-FFF2-40B4-BE49-F238E27FC236}">
                <a16:creationId xmlns:a16="http://schemas.microsoft.com/office/drawing/2014/main" id="{CB5008AC-B860-C1B0-308A-86868D1ECFF8}"/>
              </a:ext>
            </a:extLst>
          </p:cNvPr>
          <p:cNvSpPr>
            <a:spLocks noGrp="1"/>
          </p:cNvSpPr>
          <p:nvPr>
            <p:ph type="sldNum" sz="quarter" idx="4"/>
          </p:nvPr>
        </p:nvSpPr>
        <p:spPr>
          <a:xfrm>
            <a:off x="10800523" y="6428359"/>
            <a:ext cx="781877" cy="365125"/>
          </a:xfrm>
        </p:spPr>
        <p:txBody>
          <a:bodyPr/>
          <a:lstStyle/>
          <a:p>
            <a:fld id="{FCE43C0F-8A7B-3A4B-9DB5-B3472E36E833}" type="slidenum">
              <a:rPr lang="en-GB" smtClean="0"/>
              <a:pPr/>
              <a:t>20</a:t>
            </a:fld>
            <a:endParaRPr lang="en-GB" dirty="0"/>
          </a:p>
        </p:txBody>
      </p:sp>
      <p:sp>
        <p:nvSpPr>
          <p:cNvPr id="17" name="Rectangle: Rounded Corners 13">
            <a:extLst>
              <a:ext uri="{FF2B5EF4-FFF2-40B4-BE49-F238E27FC236}">
                <a16:creationId xmlns:a16="http://schemas.microsoft.com/office/drawing/2014/main" id="{B9DDF23C-2C05-4E94-E4A0-385DA8C53E82}"/>
              </a:ext>
            </a:extLst>
          </p:cNvPr>
          <p:cNvSpPr/>
          <p:nvPr/>
        </p:nvSpPr>
        <p:spPr>
          <a:xfrm>
            <a:off x="7458075" y="2315266"/>
            <a:ext cx="4124325" cy="2232248"/>
          </a:xfrm>
          <a:prstGeom prst="roundRect">
            <a:avLst>
              <a:gd name="adj" fmla="val 12416"/>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400"/>
              </a:spcAft>
              <a:buClr>
                <a:schemeClr val="accent1"/>
              </a:buClr>
            </a:pPr>
            <a:r>
              <a:rPr lang="en-GB" sz="1600" dirty="0">
                <a:solidFill>
                  <a:schemeClr val="tx1"/>
                </a:solidFill>
                <a:latin typeface="Arial" panose="020B0604020202020204" pitchFamily="34" charset="0"/>
                <a:ea typeface="Aileron" charset="0"/>
                <a:cs typeface="Arial" panose="020B0604020202020204" pitchFamily="34" charset="0"/>
              </a:rPr>
              <a:t>Safety profile in the subpopulation of NSCLC patients with brain metastases (n=21) is consistent with the overall population receiving monotherapy at 150 mg BID, with no safety concerns identified</a:t>
            </a:r>
          </a:p>
        </p:txBody>
      </p:sp>
      <p:graphicFrame>
        <p:nvGraphicFramePr>
          <p:cNvPr id="18" name="Table 17">
            <a:extLst>
              <a:ext uri="{FF2B5EF4-FFF2-40B4-BE49-F238E27FC236}">
                <a16:creationId xmlns:a16="http://schemas.microsoft.com/office/drawing/2014/main" id="{D80B9F06-60C1-51E1-AC79-071675A7B10C}"/>
              </a:ext>
            </a:extLst>
          </p:cNvPr>
          <p:cNvGraphicFramePr>
            <a:graphicFrameLocks noGrp="1"/>
          </p:cNvGraphicFramePr>
          <p:nvPr>
            <p:extLst>
              <p:ext uri="{D42A27DB-BD31-4B8C-83A1-F6EECF244321}">
                <p14:modId xmlns:p14="http://schemas.microsoft.com/office/powerpoint/2010/main" val="2415863201"/>
              </p:ext>
            </p:extLst>
          </p:nvPr>
        </p:nvGraphicFramePr>
        <p:xfrm>
          <a:off x="619125" y="1969564"/>
          <a:ext cx="6484986" cy="2966720"/>
        </p:xfrm>
        <a:graphic>
          <a:graphicData uri="http://schemas.openxmlformats.org/drawingml/2006/table">
            <a:tbl>
              <a:tblPr firstRow="1" bandRow="1">
                <a:tableStyleId>{5C22544A-7EE6-4342-B048-85BDC9FD1C3A}</a:tableStyleId>
              </a:tblPr>
              <a:tblGrid>
                <a:gridCol w="2161662">
                  <a:extLst>
                    <a:ext uri="{9D8B030D-6E8A-4147-A177-3AD203B41FA5}">
                      <a16:colId xmlns:a16="http://schemas.microsoft.com/office/drawing/2014/main" val="1944968709"/>
                    </a:ext>
                  </a:extLst>
                </a:gridCol>
                <a:gridCol w="2161662">
                  <a:extLst>
                    <a:ext uri="{9D8B030D-6E8A-4147-A177-3AD203B41FA5}">
                      <a16:colId xmlns:a16="http://schemas.microsoft.com/office/drawing/2014/main" val="4003437635"/>
                    </a:ext>
                  </a:extLst>
                </a:gridCol>
                <a:gridCol w="2161662">
                  <a:extLst>
                    <a:ext uri="{9D8B030D-6E8A-4147-A177-3AD203B41FA5}">
                      <a16:colId xmlns:a16="http://schemas.microsoft.com/office/drawing/2014/main" val="2877053209"/>
                    </a:ext>
                  </a:extLst>
                </a:gridCol>
              </a:tblGrid>
              <a:tr h="370840">
                <a:tc rowSpan="2">
                  <a:txBody>
                    <a:bodyPr/>
                    <a:lstStyle/>
                    <a:p>
                      <a:r>
                        <a:rPr lang="en-GB" noProof="0" dirty="0">
                          <a:latin typeface="Arial" panose="020B0604020202020204" pitchFamily="34" charset="0"/>
                          <a:cs typeface="Arial" panose="020B0604020202020204" pitchFamily="34" charset="0"/>
                        </a:rPr>
                        <a:t>Parameter, n (%)</a:t>
                      </a:r>
                    </a:p>
                  </a:txBody>
                  <a:tcPr anchor="b">
                    <a:lnB w="38100" cap="flat" cmpd="sng" algn="ctr">
                      <a:solidFill>
                        <a:schemeClr val="bg1"/>
                      </a:solidFill>
                      <a:prstDash val="solid"/>
                      <a:round/>
                      <a:headEnd type="none" w="med" len="med"/>
                      <a:tailEnd type="none" w="med" len="med"/>
                    </a:lnB>
                  </a:tcPr>
                </a:tc>
                <a:tc gridSpan="2">
                  <a:txBody>
                    <a:bodyPr/>
                    <a:lstStyle/>
                    <a:p>
                      <a:pPr algn="ctr"/>
                      <a:r>
                        <a:rPr lang="en-GB" noProof="0" dirty="0">
                          <a:latin typeface="Arial" panose="020B0604020202020204" pitchFamily="34" charset="0"/>
                          <a:cs typeface="Arial" panose="020B0604020202020204" pitchFamily="34" charset="0"/>
                        </a:rPr>
                        <a:t>Most common TRAEs</a:t>
                      </a:r>
                    </a:p>
                  </a:txBody>
                  <a:tcPr>
                    <a:lnB w="12700" cap="flat" cmpd="sng" algn="ctr">
                      <a:solidFill>
                        <a:schemeClr val="bg1"/>
                      </a:solidFill>
                      <a:prstDash val="solid"/>
                      <a:round/>
                      <a:headEnd type="none" w="med" len="med"/>
                      <a:tailEnd type="none" w="med" len="med"/>
                    </a:lnB>
                  </a:tcPr>
                </a:tc>
                <a:tc hMerge="1">
                  <a:txBody>
                    <a:bodyPr/>
                    <a:lstStyle/>
                    <a:p>
                      <a:pPr algn="ctr"/>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246019022"/>
                  </a:ext>
                </a:extLst>
              </a:tr>
              <a:tr h="370840">
                <a:tc vMerge="1">
                  <a:txBody>
                    <a:bodyPr/>
                    <a:lstStyle/>
                    <a:p>
                      <a:endParaRPr lang="en-US" dirty="0">
                        <a:latin typeface="Arial" panose="020B0604020202020204" pitchFamily="34" charset="0"/>
                        <a:cs typeface="Arial" panose="020B0604020202020204" pitchFamily="34" charset="0"/>
                      </a:endParaRPr>
                    </a:p>
                  </a:txBody>
                  <a:tcP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GB" b="1" noProof="0" dirty="0">
                          <a:solidFill>
                            <a:schemeClr val="bg1"/>
                          </a:solidFill>
                          <a:latin typeface="Arial" panose="020B0604020202020204" pitchFamily="34" charset="0"/>
                          <a:cs typeface="Arial" panose="020B0604020202020204" pitchFamily="34" charset="0"/>
                        </a:rPr>
                        <a:t>Any grade</a:t>
                      </a: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GB" b="1" noProof="0" dirty="0">
                          <a:solidFill>
                            <a:schemeClr val="bg1"/>
                          </a:solidFill>
                          <a:latin typeface="Arial" panose="020B0604020202020204" pitchFamily="34" charset="0"/>
                          <a:cs typeface="Arial" panose="020B0604020202020204" pitchFamily="34" charset="0"/>
                        </a:rPr>
                        <a:t>Grade ≥3</a:t>
                      </a:r>
                    </a:p>
                  </a:txBody>
                  <a:tcP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2582315452"/>
                  </a:ext>
                </a:extLst>
              </a:tr>
              <a:tr h="370840">
                <a:tc>
                  <a:txBody>
                    <a:bodyPr/>
                    <a:lstStyle/>
                    <a:p>
                      <a:r>
                        <a:rPr lang="en-GB" noProof="0" dirty="0">
                          <a:latin typeface="Arial" panose="020B0604020202020204" pitchFamily="34" charset="0"/>
                          <a:cs typeface="Arial" panose="020B0604020202020204" pitchFamily="34" charset="0"/>
                        </a:rPr>
                        <a:t>Any TRAE</a:t>
                      </a:r>
                    </a:p>
                  </a:txBody>
                  <a:tcPr>
                    <a:lnT w="38100" cap="flat" cmpd="sng" algn="ctr">
                      <a:solidFill>
                        <a:schemeClr val="bg1"/>
                      </a:solidFill>
                      <a:prstDash val="solid"/>
                      <a:round/>
                      <a:headEnd type="none" w="med" len="med"/>
                      <a:tailEnd type="none" w="med" len="med"/>
                    </a:lnT>
                  </a:tcPr>
                </a:tc>
                <a:tc>
                  <a:txBody>
                    <a:bodyPr/>
                    <a:lstStyle/>
                    <a:p>
                      <a:pPr algn="l">
                        <a:tabLst>
                          <a:tab pos="985838" algn="dec"/>
                        </a:tabLst>
                      </a:pPr>
                      <a:r>
                        <a:rPr lang="en-GB" noProof="0" dirty="0">
                          <a:latin typeface="Arial" panose="020B0604020202020204" pitchFamily="34" charset="0"/>
                          <a:cs typeface="Arial" panose="020B0604020202020204" pitchFamily="34" charset="0"/>
                        </a:rPr>
                        <a:t>	140 (70)</a:t>
                      </a:r>
                    </a:p>
                  </a:txBody>
                  <a:tcPr>
                    <a:lnT w="38100" cap="flat" cmpd="sng" algn="ctr">
                      <a:solidFill>
                        <a:schemeClr val="bg1"/>
                      </a:solidFill>
                      <a:prstDash val="solid"/>
                      <a:round/>
                      <a:headEnd type="none" w="med" len="med"/>
                      <a:tailEnd type="none" w="med" len="med"/>
                    </a:lnT>
                  </a:tcPr>
                </a:tc>
                <a:tc>
                  <a:txBody>
                    <a:bodyPr/>
                    <a:lstStyle/>
                    <a:p>
                      <a:pPr algn="l">
                        <a:tabLst>
                          <a:tab pos="895350" algn="dec"/>
                        </a:tabLst>
                      </a:pPr>
                      <a:r>
                        <a:rPr lang="en-GB" noProof="0" dirty="0">
                          <a:latin typeface="Arial" panose="020B0604020202020204" pitchFamily="34" charset="0"/>
                          <a:cs typeface="Arial" panose="020B0604020202020204" pitchFamily="34" charset="0"/>
                        </a:rPr>
                        <a:t>	14 (7)</a:t>
                      </a:r>
                    </a:p>
                  </a:txBody>
                  <a:tcPr>
                    <a:lnT w="381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2574906423"/>
                  </a:ext>
                </a:extLst>
              </a:tr>
              <a:tr h="370840">
                <a:tc>
                  <a:txBody>
                    <a:bodyPr/>
                    <a:lstStyle/>
                    <a:p>
                      <a:r>
                        <a:rPr lang="en-GB" noProof="0" dirty="0">
                          <a:latin typeface="Arial" panose="020B0604020202020204" pitchFamily="34" charset="0"/>
                          <a:cs typeface="Arial" panose="020B0604020202020204" pitchFamily="34" charset="0"/>
                        </a:rPr>
                        <a:t>Diarrhoea</a:t>
                      </a:r>
                    </a:p>
                  </a:txBody>
                  <a:tcPr/>
                </a:tc>
                <a:tc>
                  <a:txBody>
                    <a:bodyPr/>
                    <a:lstStyle/>
                    <a:p>
                      <a:pPr marL="0" algn="l" defTabSz="457200" rtl="0" eaLnBrk="1" latinLnBrk="0" hangingPunct="1">
                        <a:tabLst>
                          <a:tab pos="985838" algn="dec"/>
                        </a:tabLst>
                      </a:pPr>
                      <a:r>
                        <a:rPr lang="en-GB" sz="1800" kern="1200" noProof="0" dirty="0">
                          <a:solidFill>
                            <a:schemeClr val="dk1"/>
                          </a:solidFill>
                          <a:latin typeface="Arial" panose="020B0604020202020204" pitchFamily="34" charset="0"/>
                          <a:ea typeface="+mn-ea"/>
                          <a:cs typeface="Arial" panose="020B0604020202020204" pitchFamily="34" charset="0"/>
                        </a:rPr>
                        <a:t>	56 (28)</a:t>
                      </a:r>
                    </a:p>
                  </a:txBody>
                  <a:tcPr/>
                </a:tc>
                <a:tc>
                  <a:txBody>
                    <a:bodyPr/>
                    <a:lstStyle/>
                    <a:p>
                      <a:pPr marL="0" algn="l" defTabSz="457200" rtl="0" eaLnBrk="1" latinLnBrk="0" hangingPunct="1">
                        <a:tabLst>
                          <a:tab pos="895350" algn="dec"/>
                        </a:tabLst>
                      </a:pPr>
                      <a:r>
                        <a:rPr lang="en-GB" sz="1800" kern="1200" noProof="0" dirty="0">
                          <a:solidFill>
                            <a:schemeClr val="dk1"/>
                          </a:solidFill>
                          <a:latin typeface="Arial" panose="020B0604020202020204" pitchFamily="34" charset="0"/>
                          <a:ea typeface="+mn-ea"/>
                          <a:cs typeface="Arial" panose="020B0604020202020204" pitchFamily="34" charset="0"/>
                        </a:rPr>
                        <a:t>	1 (1)</a:t>
                      </a:r>
                    </a:p>
                  </a:txBody>
                  <a:tcPr/>
                </a:tc>
                <a:extLst>
                  <a:ext uri="{0D108BD9-81ED-4DB2-BD59-A6C34878D82A}">
                    <a16:rowId xmlns:a16="http://schemas.microsoft.com/office/drawing/2014/main" val="2597897475"/>
                  </a:ext>
                </a:extLst>
              </a:tr>
              <a:tr h="370840">
                <a:tc>
                  <a:txBody>
                    <a:bodyPr/>
                    <a:lstStyle/>
                    <a:p>
                      <a:r>
                        <a:rPr lang="en-GB" noProof="0" dirty="0">
                          <a:latin typeface="Arial" panose="020B0604020202020204" pitchFamily="34" charset="0"/>
                          <a:cs typeface="Arial" panose="020B0604020202020204" pitchFamily="34" charset="0"/>
                        </a:rPr>
                        <a:t>Nausea</a:t>
                      </a:r>
                    </a:p>
                  </a:txBody>
                  <a:tcPr/>
                </a:tc>
                <a:tc>
                  <a:txBody>
                    <a:bodyPr/>
                    <a:lstStyle/>
                    <a:p>
                      <a:pPr marL="0" algn="l" defTabSz="457200" rtl="0" eaLnBrk="1" latinLnBrk="0" hangingPunct="1">
                        <a:tabLst>
                          <a:tab pos="985838" algn="dec"/>
                        </a:tabLst>
                      </a:pPr>
                      <a:r>
                        <a:rPr lang="en-GB" sz="1800" kern="1200" noProof="0" dirty="0">
                          <a:solidFill>
                            <a:schemeClr val="dk1"/>
                          </a:solidFill>
                          <a:latin typeface="Arial" panose="020B0604020202020204" pitchFamily="34" charset="0"/>
                          <a:ea typeface="+mn-ea"/>
                          <a:cs typeface="Arial" panose="020B0604020202020204" pitchFamily="34" charset="0"/>
                        </a:rPr>
                        <a:t>	24 (12)</a:t>
                      </a:r>
                    </a:p>
                  </a:txBody>
                  <a:tcPr/>
                </a:tc>
                <a:tc>
                  <a:txBody>
                    <a:bodyPr/>
                    <a:lstStyle/>
                    <a:p>
                      <a:pPr marL="0" algn="ctr" defTabSz="457200" rtl="0" eaLnBrk="1" latinLnBrk="0" hangingPunct="1">
                        <a:tabLst/>
                      </a:pPr>
                      <a:r>
                        <a:rPr lang="en-GB" sz="1800" kern="1200" noProof="0" dirty="0">
                          <a:solidFill>
                            <a:schemeClr val="dk1"/>
                          </a:solidFill>
                          <a:latin typeface="Arial" panose="020B0604020202020204" pitchFamily="34" charset="0"/>
                          <a:ea typeface="+mn-ea"/>
                          <a:cs typeface="Arial" panose="020B0604020202020204" pitchFamily="34" charset="0"/>
                        </a:rPr>
                        <a:t>–</a:t>
                      </a:r>
                    </a:p>
                  </a:txBody>
                  <a:tcPr/>
                </a:tc>
                <a:extLst>
                  <a:ext uri="{0D108BD9-81ED-4DB2-BD59-A6C34878D82A}">
                    <a16:rowId xmlns:a16="http://schemas.microsoft.com/office/drawing/2014/main" val="712146154"/>
                  </a:ext>
                </a:extLst>
              </a:tr>
              <a:tr h="370840">
                <a:tc>
                  <a:txBody>
                    <a:bodyPr/>
                    <a:lstStyle/>
                    <a:p>
                      <a:r>
                        <a:rPr lang="en-GB" noProof="0" dirty="0">
                          <a:latin typeface="Arial" panose="020B0604020202020204" pitchFamily="34" charset="0"/>
                          <a:cs typeface="Arial" panose="020B0604020202020204" pitchFamily="34" charset="0"/>
                        </a:rPr>
                        <a:t>Fatigue</a:t>
                      </a:r>
                    </a:p>
                  </a:txBody>
                  <a:tcPr/>
                </a:tc>
                <a:tc>
                  <a:txBody>
                    <a:bodyPr/>
                    <a:lstStyle/>
                    <a:p>
                      <a:pPr marL="0" algn="l" defTabSz="457200" rtl="0" eaLnBrk="1" latinLnBrk="0" hangingPunct="1">
                        <a:tabLst>
                          <a:tab pos="985838" algn="dec"/>
                        </a:tabLst>
                      </a:pPr>
                      <a:r>
                        <a:rPr lang="en-GB" sz="1800" kern="1200" noProof="0" dirty="0">
                          <a:solidFill>
                            <a:schemeClr val="dk1"/>
                          </a:solidFill>
                          <a:latin typeface="Arial" panose="020B0604020202020204" pitchFamily="34" charset="0"/>
                          <a:ea typeface="+mn-ea"/>
                          <a:cs typeface="Arial" panose="020B0604020202020204" pitchFamily="34" charset="0"/>
                        </a:rPr>
                        <a:t>	19 (9)</a:t>
                      </a:r>
                    </a:p>
                  </a:txBody>
                  <a:tcPr/>
                </a:tc>
                <a:tc>
                  <a:txBody>
                    <a:bodyPr/>
                    <a:lstStyle/>
                    <a:p>
                      <a:pPr marL="0" algn="l" defTabSz="457200" rtl="0" eaLnBrk="1" latinLnBrk="0" hangingPunct="1">
                        <a:tabLst>
                          <a:tab pos="895350" algn="dec"/>
                        </a:tabLst>
                      </a:pPr>
                      <a:r>
                        <a:rPr lang="en-GB" sz="1800" kern="1200" noProof="0" dirty="0">
                          <a:solidFill>
                            <a:schemeClr val="dk1"/>
                          </a:solidFill>
                          <a:latin typeface="Arial" panose="020B0604020202020204" pitchFamily="34" charset="0"/>
                          <a:ea typeface="+mn-ea"/>
                          <a:cs typeface="Arial" panose="020B0604020202020204" pitchFamily="34" charset="0"/>
                        </a:rPr>
                        <a:t>	1 (1)</a:t>
                      </a:r>
                    </a:p>
                  </a:txBody>
                  <a:tcPr/>
                </a:tc>
                <a:extLst>
                  <a:ext uri="{0D108BD9-81ED-4DB2-BD59-A6C34878D82A}">
                    <a16:rowId xmlns:a16="http://schemas.microsoft.com/office/drawing/2014/main" val="2010839290"/>
                  </a:ext>
                </a:extLst>
              </a:tr>
              <a:tr h="370840">
                <a:tc>
                  <a:txBody>
                    <a:bodyPr/>
                    <a:lstStyle/>
                    <a:p>
                      <a:r>
                        <a:rPr lang="en-GB" noProof="0" dirty="0">
                          <a:latin typeface="Arial" panose="020B0604020202020204" pitchFamily="34" charset="0"/>
                          <a:cs typeface="Arial" panose="020B0604020202020204" pitchFamily="34" charset="0"/>
                        </a:rPr>
                        <a:t>ALT increased</a:t>
                      </a:r>
                    </a:p>
                  </a:txBody>
                  <a:tcPr/>
                </a:tc>
                <a:tc>
                  <a:txBody>
                    <a:bodyPr/>
                    <a:lstStyle/>
                    <a:p>
                      <a:pPr marL="0" algn="l" defTabSz="457200" rtl="0" eaLnBrk="1" latinLnBrk="0" hangingPunct="1">
                        <a:tabLst>
                          <a:tab pos="985838" algn="dec"/>
                        </a:tabLst>
                      </a:pPr>
                      <a:r>
                        <a:rPr lang="en-GB" sz="1800" kern="1200" noProof="0" dirty="0">
                          <a:solidFill>
                            <a:schemeClr val="dk1"/>
                          </a:solidFill>
                          <a:latin typeface="Arial" panose="020B0604020202020204" pitchFamily="34" charset="0"/>
                          <a:ea typeface="+mn-ea"/>
                          <a:cs typeface="Arial" panose="020B0604020202020204" pitchFamily="34" charset="0"/>
                        </a:rPr>
                        <a:t>	19 (9)</a:t>
                      </a:r>
                    </a:p>
                  </a:txBody>
                  <a:tcPr/>
                </a:tc>
                <a:tc>
                  <a:txBody>
                    <a:bodyPr/>
                    <a:lstStyle/>
                    <a:p>
                      <a:pPr marL="0" algn="l" defTabSz="457200" rtl="0" eaLnBrk="1" latinLnBrk="0" hangingPunct="1">
                        <a:tabLst>
                          <a:tab pos="895350" algn="dec"/>
                        </a:tabLst>
                      </a:pPr>
                      <a:r>
                        <a:rPr lang="en-GB" sz="1800" kern="1200" noProof="0" dirty="0">
                          <a:solidFill>
                            <a:schemeClr val="dk1"/>
                          </a:solidFill>
                          <a:latin typeface="Arial" panose="020B0604020202020204" pitchFamily="34" charset="0"/>
                          <a:ea typeface="+mn-ea"/>
                          <a:cs typeface="Arial" panose="020B0604020202020204" pitchFamily="34" charset="0"/>
                        </a:rPr>
                        <a:t>	2 (1)</a:t>
                      </a:r>
                    </a:p>
                  </a:txBody>
                  <a:tcPr/>
                </a:tc>
                <a:extLst>
                  <a:ext uri="{0D108BD9-81ED-4DB2-BD59-A6C34878D82A}">
                    <a16:rowId xmlns:a16="http://schemas.microsoft.com/office/drawing/2014/main" val="3714142423"/>
                  </a:ext>
                </a:extLst>
              </a:tr>
              <a:tr h="370840">
                <a:tc>
                  <a:txBody>
                    <a:bodyPr/>
                    <a:lstStyle/>
                    <a:p>
                      <a:r>
                        <a:rPr lang="en-GB" noProof="0" dirty="0">
                          <a:latin typeface="Arial" panose="020B0604020202020204" pitchFamily="34" charset="0"/>
                          <a:cs typeface="Arial" panose="020B0604020202020204" pitchFamily="34" charset="0"/>
                        </a:rPr>
                        <a:t>AST increased</a:t>
                      </a:r>
                    </a:p>
                  </a:txBody>
                  <a:tcPr/>
                </a:tc>
                <a:tc>
                  <a:txBody>
                    <a:bodyPr/>
                    <a:lstStyle/>
                    <a:p>
                      <a:pPr marL="0" algn="l" defTabSz="457200" rtl="0" eaLnBrk="1" latinLnBrk="0" hangingPunct="1">
                        <a:tabLst>
                          <a:tab pos="985838" algn="dec"/>
                        </a:tabLst>
                      </a:pPr>
                      <a:r>
                        <a:rPr lang="en-GB" sz="1800" kern="1200" noProof="0" dirty="0">
                          <a:solidFill>
                            <a:schemeClr val="dk1"/>
                          </a:solidFill>
                          <a:latin typeface="Arial" panose="020B0604020202020204" pitchFamily="34" charset="0"/>
                          <a:ea typeface="+mn-ea"/>
                          <a:cs typeface="Arial" panose="020B0604020202020204" pitchFamily="34" charset="0"/>
                        </a:rPr>
                        <a:t>	19 (9)</a:t>
                      </a:r>
                    </a:p>
                  </a:txBody>
                  <a:tcPr/>
                </a:tc>
                <a:tc>
                  <a:txBody>
                    <a:bodyPr/>
                    <a:lstStyle/>
                    <a:p>
                      <a:pPr marL="0" algn="l" defTabSz="457200" rtl="0" eaLnBrk="1" latinLnBrk="0" hangingPunct="1">
                        <a:tabLst>
                          <a:tab pos="895350" algn="dec"/>
                        </a:tabLst>
                      </a:pPr>
                      <a:r>
                        <a:rPr lang="en-GB" sz="1800" kern="1200" noProof="0" dirty="0">
                          <a:solidFill>
                            <a:schemeClr val="dk1"/>
                          </a:solidFill>
                          <a:latin typeface="Arial" panose="020B0604020202020204" pitchFamily="34" charset="0"/>
                          <a:ea typeface="+mn-ea"/>
                          <a:cs typeface="Arial" panose="020B0604020202020204" pitchFamily="34" charset="0"/>
                        </a:rPr>
                        <a:t>	3 (2)</a:t>
                      </a:r>
                    </a:p>
                  </a:txBody>
                  <a:tcPr/>
                </a:tc>
                <a:extLst>
                  <a:ext uri="{0D108BD9-81ED-4DB2-BD59-A6C34878D82A}">
                    <a16:rowId xmlns:a16="http://schemas.microsoft.com/office/drawing/2014/main" val="2255790976"/>
                  </a:ext>
                </a:extLst>
              </a:tr>
            </a:tbl>
          </a:graphicData>
        </a:graphic>
      </p:graphicFrame>
      <p:sp>
        <p:nvSpPr>
          <p:cNvPr id="19" name="TextBox 18">
            <a:extLst>
              <a:ext uri="{FF2B5EF4-FFF2-40B4-BE49-F238E27FC236}">
                <a16:creationId xmlns:a16="http://schemas.microsoft.com/office/drawing/2014/main" id="{EB8DE771-AD64-61CF-17B7-53CEC16B6938}"/>
              </a:ext>
            </a:extLst>
          </p:cNvPr>
          <p:cNvSpPr txBox="1"/>
          <p:nvPr/>
        </p:nvSpPr>
        <p:spPr>
          <a:xfrm>
            <a:off x="619125" y="1573344"/>
            <a:ext cx="4020331" cy="338554"/>
          </a:xfrm>
          <a:prstGeom prst="rect">
            <a:avLst/>
          </a:prstGeom>
          <a:noFill/>
        </p:spPr>
        <p:txBody>
          <a:bodyPr wrap="none" lIns="0" rIns="0" rtlCol="0">
            <a:spAutoFit/>
          </a:bodyPr>
          <a:lstStyle/>
          <a:p>
            <a:r>
              <a:rPr lang="en-GB" sz="1600" b="1" spc="100" dirty="0">
                <a:solidFill>
                  <a:schemeClr val="accent1"/>
                </a:solidFill>
                <a:latin typeface="Arial" panose="020B0604020202020204" pitchFamily="34" charset="0"/>
                <a:cs typeface="Arial" panose="020B0604020202020204" pitchFamily="34" charset="0"/>
              </a:rPr>
              <a:t>OLOMORASIB</a:t>
            </a:r>
            <a:r>
              <a:rPr lang="en-GB" sz="1600" b="1" spc="100" dirty="0">
                <a:solidFill>
                  <a:schemeClr val="accent1"/>
                </a:solidFill>
                <a:latin typeface="Arial" panose="020B0604020202020204" pitchFamily="34" charset="0"/>
                <a:ea typeface="Aileron" charset="0"/>
                <a:cs typeface="Arial" panose="020B0604020202020204" pitchFamily="34" charset="0"/>
              </a:rPr>
              <a:t> (150 mg BID, N=201)</a:t>
            </a:r>
            <a:r>
              <a:rPr lang="en-GB" sz="1600" b="1" spc="100" baseline="30000" dirty="0">
                <a:solidFill>
                  <a:schemeClr val="accent1"/>
                </a:solidFill>
                <a:latin typeface="Arial" panose="020B0604020202020204" pitchFamily="34" charset="0"/>
                <a:ea typeface="Aileron" charset="0"/>
                <a:cs typeface="Arial" panose="020B0604020202020204" pitchFamily="34" charset="0"/>
              </a:rPr>
              <a:t>a</a:t>
            </a:r>
          </a:p>
        </p:txBody>
      </p:sp>
      <p:sp>
        <p:nvSpPr>
          <p:cNvPr id="21" name="Content Placeholder 6">
            <a:extLst>
              <a:ext uri="{FF2B5EF4-FFF2-40B4-BE49-F238E27FC236}">
                <a16:creationId xmlns:a16="http://schemas.microsoft.com/office/drawing/2014/main" id="{DAA14384-911F-087B-0E07-C5ECC58A65A6}"/>
              </a:ext>
            </a:extLst>
          </p:cNvPr>
          <p:cNvSpPr txBox="1">
            <a:spLocks/>
          </p:cNvSpPr>
          <p:nvPr/>
        </p:nvSpPr>
        <p:spPr>
          <a:xfrm>
            <a:off x="620713" y="5202729"/>
            <a:ext cx="10963275" cy="673691"/>
          </a:xfrm>
          <a:prstGeom prst="rect">
            <a:avLst/>
          </a:prstGeom>
        </p:spPr>
        <p:txBody>
          <a:bodyPr vert="horz" lIns="0" tIns="0" rIns="0" bIns="0" rtlCol="0">
            <a:normAutofit fontScale="92500" lnSpcReduction="10000"/>
          </a:bodyPr>
          <a:lstStyle>
            <a:lvl1pPr marL="357188" indent="-357188" algn="l" defTabSz="457200" rtl="0" eaLnBrk="1" latinLnBrk="0" hangingPunct="1">
              <a:spcBef>
                <a:spcPts val="1200"/>
              </a:spcBef>
              <a:buClr>
                <a:schemeClr val="accent1"/>
              </a:buClr>
              <a:buFont typeface="Arial"/>
              <a:buChar char="•"/>
              <a:defRPr sz="2000" b="0" i="0" kern="120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TRAEs led to dose reductions of olomorasib in 15 patients (7.5%)</a:t>
            </a:r>
          </a:p>
          <a:p>
            <a:r>
              <a:rPr lang="en-US" dirty="0"/>
              <a:t>TRAEs led to permanent discontinuation of olomorasib in 2 patients (1.0%)</a:t>
            </a:r>
            <a:endParaRPr lang="en-GB" dirty="0"/>
          </a:p>
        </p:txBody>
      </p:sp>
    </p:spTree>
    <p:extLst>
      <p:ext uri="{BB962C8B-B14F-4D97-AF65-F5344CB8AC3E}">
        <p14:creationId xmlns:p14="http://schemas.microsoft.com/office/powerpoint/2010/main" val="1093799170"/>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C379E5A7-6CE7-D4C5-E110-04260D1F955B}"/>
              </a:ext>
            </a:extLst>
          </p:cNvPr>
          <p:cNvSpPr>
            <a:spLocks noGrp="1"/>
          </p:cNvSpPr>
          <p:nvPr>
            <p:ph sz="quarter" idx="12"/>
          </p:nvPr>
        </p:nvSpPr>
        <p:spPr>
          <a:xfrm>
            <a:off x="620184" y="1425600"/>
            <a:ext cx="10963200" cy="4525200"/>
          </a:xfrm>
        </p:spPr>
        <p:txBody>
          <a:bodyPr>
            <a:normAutofit/>
          </a:bodyPr>
          <a:lstStyle/>
          <a:p>
            <a:r>
              <a:rPr lang="en-GB" dirty="0"/>
              <a:t>Olomorasib continues to demonstrate promising intracranial activity and disease control </a:t>
            </a:r>
            <a:br>
              <a:rPr lang="en-GB" dirty="0"/>
            </a:br>
            <a:r>
              <a:rPr lang="en-GB" dirty="0"/>
              <a:t>in patients with </a:t>
            </a:r>
            <a:r>
              <a:rPr lang="en-GB" sz="1800" i="1" dirty="0"/>
              <a:t>KRAS</a:t>
            </a:r>
            <a:r>
              <a:rPr lang="en-GB" dirty="0"/>
              <a:t> G12C-mutant NSCLC and active, untreated brain metastases </a:t>
            </a:r>
          </a:p>
          <a:p>
            <a:r>
              <a:rPr lang="en-GB" dirty="0"/>
              <a:t>These results support continued clinical development of olomorasib in patients with </a:t>
            </a:r>
            <a:br>
              <a:rPr lang="en-GB" dirty="0"/>
            </a:br>
            <a:r>
              <a:rPr lang="en-GB" sz="1800" i="1" dirty="0"/>
              <a:t>KRAS</a:t>
            </a:r>
            <a:r>
              <a:rPr lang="en-GB" dirty="0"/>
              <a:t> G12C-mutant NSCLC including in patients with brain metastases </a:t>
            </a:r>
          </a:p>
          <a:p>
            <a:r>
              <a:rPr lang="en-GB" dirty="0"/>
              <a:t>TRAEs were consistent with the known safety profile of olomorasib monotherapy and </a:t>
            </a:r>
            <a:br>
              <a:rPr lang="en-GB" dirty="0"/>
            </a:br>
            <a:r>
              <a:rPr lang="en-GB" dirty="0"/>
              <a:t>could be managed through dose adjustments</a:t>
            </a:r>
          </a:p>
          <a:p>
            <a:r>
              <a:rPr lang="en-GB" dirty="0"/>
              <a:t>Two global registrational studies investigating olomorasib in combination with immunotherapy in 1</a:t>
            </a:r>
            <a:r>
              <a:rPr lang="en-GB" baseline="30000" dirty="0"/>
              <a:t>st</a:t>
            </a:r>
            <a:r>
              <a:rPr lang="en-GB" dirty="0"/>
              <a:t> line metastatic and early-stage NSCLC are ongoing (NCT06119581 </a:t>
            </a:r>
            <a:r>
              <a:rPr lang="en-GB" dirty="0">
                <a:solidFill>
                  <a:schemeClr val="tx2"/>
                </a:solidFill>
              </a:rPr>
              <a:t>and N</a:t>
            </a:r>
            <a:r>
              <a:rPr lang="en-GB" dirty="0"/>
              <a:t>CT06890598)</a:t>
            </a:r>
            <a:endParaRPr lang="en-GB" sz="1800" dirty="0"/>
          </a:p>
        </p:txBody>
      </p:sp>
      <p:sp>
        <p:nvSpPr>
          <p:cNvPr id="6" name="Title 5">
            <a:extLst>
              <a:ext uri="{FF2B5EF4-FFF2-40B4-BE49-F238E27FC236}">
                <a16:creationId xmlns:a16="http://schemas.microsoft.com/office/drawing/2014/main" id="{8792835E-F2F1-0156-4F92-4C468B0C8AC5}"/>
              </a:ext>
            </a:extLst>
          </p:cNvPr>
          <p:cNvSpPr>
            <a:spLocks noGrp="1"/>
          </p:cNvSpPr>
          <p:nvPr>
            <p:ph type="title"/>
          </p:nvPr>
        </p:nvSpPr>
        <p:spPr>
          <a:xfrm>
            <a:off x="619201" y="259200"/>
            <a:ext cx="10963199" cy="864000"/>
          </a:xfrm>
        </p:spPr>
        <p:txBody>
          <a:bodyPr/>
          <a:lstStyle/>
          <a:p>
            <a:r>
              <a:rPr lang="en-GB" dirty="0"/>
              <a:t>LOXO-RAS-20001: summary</a:t>
            </a:r>
          </a:p>
        </p:txBody>
      </p:sp>
      <p:sp>
        <p:nvSpPr>
          <p:cNvPr id="8" name="Content Placeholder 7">
            <a:extLst>
              <a:ext uri="{FF2B5EF4-FFF2-40B4-BE49-F238E27FC236}">
                <a16:creationId xmlns:a16="http://schemas.microsoft.com/office/drawing/2014/main" id="{077CE890-DBC4-1C7C-BCD7-B9676316E54E}"/>
              </a:ext>
            </a:extLst>
          </p:cNvPr>
          <p:cNvSpPr>
            <a:spLocks noGrp="1"/>
          </p:cNvSpPr>
          <p:nvPr>
            <p:ph sz="quarter" idx="15"/>
          </p:nvPr>
        </p:nvSpPr>
        <p:spPr>
          <a:xfrm>
            <a:off x="620183" y="6356351"/>
            <a:ext cx="10180339" cy="365125"/>
          </a:xfrm>
        </p:spPr>
        <p:txBody>
          <a:bodyPr anchor="b" anchorCtr="0"/>
          <a:lstStyle/>
          <a:p>
            <a:r>
              <a:rPr lang="en-GB" dirty="0"/>
              <a:t>NSCLC, non-small cell lung cancer; TRAEs, treatment-related adverse events</a:t>
            </a:r>
          </a:p>
          <a:p>
            <a:r>
              <a:rPr lang="en-GB" dirty="0"/>
              <a:t>Cassier P, et al. Abstract 1846MO, ESMO 2025</a:t>
            </a:r>
            <a:r>
              <a:rPr lang="en-GB" sz="1050" kern="100" dirty="0">
                <a:ea typeface="Calibri" panose="020F0502020204030204" pitchFamily="34" charset="0"/>
              </a:rPr>
              <a:t>. </a:t>
            </a:r>
            <a:r>
              <a:rPr lang="en-GB" kern="100" dirty="0">
                <a:ea typeface="Calibri" panose="020F0502020204030204" pitchFamily="34" charset="0"/>
              </a:rPr>
              <a:t>Or</a:t>
            </a:r>
            <a:r>
              <a:rPr lang="en-GB" dirty="0">
                <a:solidFill>
                  <a:schemeClr val="tx2"/>
                </a:solidFill>
              </a:rPr>
              <a:t>al presentation</a:t>
            </a:r>
            <a:endParaRPr lang="en-GB" dirty="0">
              <a:solidFill>
                <a:schemeClr val="tx2"/>
              </a:solidFill>
              <a:highlight>
                <a:srgbClr val="FFFF00"/>
              </a:highlight>
            </a:endParaRPr>
          </a:p>
        </p:txBody>
      </p:sp>
      <p:sp>
        <p:nvSpPr>
          <p:cNvPr id="2" name="Slide Number Placeholder 1">
            <a:extLst>
              <a:ext uri="{FF2B5EF4-FFF2-40B4-BE49-F238E27FC236}">
                <a16:creationId xmlns:a16="http://schemas.microsoft.com/office/drawing/2014/main" id="{CB5008AC-B860-C1B0-308A-86868D1ECFF8}"/>
              </a:ext>
            </a:extLst>
          </p:cNvPr>
          <p:cNvSpPr>
            <a:spLocks noGrp="1"/>
          </p:cNvSpPr>
          <p:nvPr>
            <p:ph type="sldNum" sz="quarter" idx="4"/>
          </p:nvPr>
        </p:nvSpPr>
        <p:spPr>
          <a:xfrm>
            <a:off x="10800523" y="6428359"/>
            <a:ext cx="781877" cy="365125"/>
          </a:xfrm>
        </p:spPr>
        <p:txBody>
          <a:bodyPr/>
          <a:lstStyle/>
          <a:p>
            <a:fld id="{FCE43C0F-8A7B-3A4B-9DB5-B3472E36E833}" type="slidenum">
              <a:rPr lang="en-GB" smtClean="0"/>
              <a:pPr/>
              <a:t>21</a:t>
            </a:fld>
            <a:endParaRPr lang="en-GB" dirty="0"/>
          </a:p>
        </p:txBody>
      </p:sp>
      <p:sp>
        <p:nvSpPr>
          <p:cNvPr id="3" name="TextBox 2">
            <a:extLst>
              <a:ext uri="{FF2B5EF4-FFF2-40B4-BE49-F238E27FC236}">
                <a16:creationId xmlns:a16="http://schemas.microsoft.com/office/drawing/2014/main" id="{EE2557CC-2B76-A62A-9FA5-20FEA65A1AC7}"/>
              </a:ext>
            </a:extLst>
          </p:cNvPr>
          <p:cNvSpPr txBox="1"/>
          <p:nvPr/>
        </p:nvSpPr>
        <p:spPr>
          <a:xfrm>
            <a:off x="946799" y="4583349"/>
            <a:ext cx="10624487" cy="1403049"/>
          </a:xfrm>
          <a:prstGeom prst="rect">
            <a:avLst/>
          </a:prstGeom>
          <a:solidFill>
            <a:schemeClr val="bg1"/>
          </a:solidFill>
          <a:ln w="28575">
            <a:solidFill>
              <a:schemeClr val="accent1"/>
            </a:solidFill>
          </a:ln>
        </p:spPr>
        <p:txBody>
          <a:bodyPr wrap="square" lIns="288000" tIns="108000" rIns="288000" bIns="108000" rtlCol="0">
            <a:spAutoFit/>
          </a:bodyPr>
          <a:lstStyle/>
          <a:p>
            <a:pPr>
              <a:spcBef>
                <a:spcPts val="600"/>
              </a:spcBef>
            </a:pPr>
            <a:r>
              <a:rPr lang="en-GB" b="1" u="sng" noProof="0" dirty="0">
                <a:solidFill>
                  <a:schemeClr val="accent1"/>
                </a:solidFill>
                <a:latin typeface="Arial" panose="020B0604020202020204" pitchFamily="34" charset="0"/>
                <a:ea typeface="Aileron" charset="0"/>
                <a:cs typeface="Arial" panose="020B0604020202020204" pitchFamily="34" charset="0"/>
              </a:rPr>
              <a:t>Clinical perspective</a:t>
            </a:r>
          </a:p>
          <a:p>
            <a:pPr marL="365125" indent="-365125">
              <a:spcBef>
                <a:spcPts val="600"/>
              </a:spcBef>
              <a:buClr>
                <a:schemeClr val="accent1"/>
              </a:buClr>
              <a:buFont typeface="Arial" panose="020B0604020202020204" pitchFamily="34" charset="0"/>
              <a:buChar char="•"/>
            </a:pPr>
            <a:r>
              <a:rPr lang="en-US" dirty="0">
                <a:latin typeface="Arial" panose="020B0604020202020204" pitchFamily="34" charset="0"/>
                <a:cs typeface="Arial" panose="020B0604020202020204" pitchFamily="34" charset="0"/>
              </a:rPr>
              <a:t>Olomorasib provides evidence of meaningful intracranial activity, highlighting progress in addressing brain metastases in patients with </a:t>
            </a:r>
            <a:r>
              <a:rPr lang="en-US" i="1" dirty="0">
                <a:latin typeface="Arial" panose="020B0604020202020204" pitchFamily="34" charset="0"/>
                <a:cs typeface="Arial" panose="020B0604020202020204" pitchFamily="34" charset="0"/>
              </a:rPr>
              <a:t>KRAS</a:t>
            </a:r>
            <a:r>
              <a:rPr lang="en-US" dirty="0">
                <a:latin typeface="Arial" panose="020B0604020202020204" pitchFamily="34" charset="0"/>
                <a:cs typeface="Arial" panose="020B0604020202020204" pitchFamily="34" charset="0"/>
              </a:rPr>
              <a:t> G12C-mutant NSCLC </a:t>
            </a:r>
            <a:r>
              <a:rPr lang="en-GB" dirty="0">
                <a:latin typeface="Arial" panose="020B0604020202020204" pitchFamily="34" charset="0"/>
                <a:cs typeface="Arial" panose="020B0604020202020204" pitchFamily="34" charset="0"/>
              </a:rPr>
              <a:t>and active, untreated brain metastases </a:t>
            </a:r>
            <a:endParaRPr lang="en-GB" noProof="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59129900"/>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B5831B-8DE4-1BC2-A3AC-DBAF54AD41E1}"/>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DC070151-15F4-CD17-039E-2759F980641C}"/>
              </a:ext>
            </a:extLst>
          </p:cNvPr>
          <p:cNvSpPr>
            <a:spLocks noGrp="1"/>
          </p:cNvSpPr>
          <p:nvPr>
            <p:ph type="title"/>
          </p:nvPr>
        </p:nvSpPr>
        <p:spPr/>
        <p:txBody>
          <a:bodyPr>
            <a:normAutofit/>
          </a:bodyPr>
          <a:lstStyle/>
          <a:p>
            <a:br>
              <a:rPr lang="en-GB" sz="1800" kern="100" dirty="0">
                <a:effectLst/>
                <a:ea typeface="Calibri" panose="020F0502020204030204" pitchFamily="34" charset="0"/>
              </a:rPr>
            </a:br>
            <a:r>
              <a:rPr lang="en-US" sz="3600" dirty="0"/>
              <a:t>FURMO-003: Phase 2 study of firmonertinib in patients with previously treated advanced or metastatic NSCLC with </a:t>
            </a:r>
            <a:r>
              <a:rPr lang="en-US" sz="3600" i="1" dirty="0"/>
              <a:t>EGFR</a:t>
            </a:r>
            <a:r>
              <a:rPr lang="en-US" sz="3600" dirty="0"/>
              <a:t> Exon 20 insertion mutations</a:t>
            </a:r>
            <a:br>
              <a:rPr lang="en-US" sz="3600" dirty="0"/>
            </a:br>
            <a:endParaRPr lang="en-GB" sz="3600" dirty="0"/>
          </a:p>
        </p:txBody>
      </p:sp>
      <p:sp>
        <p:nvSpPr>
          <p:cNvPr id="7" name="Subtitle 6">
            <a:extLst>
              <a:ext uri="{FF2B5EF4-FFF2-40B4-BE49-F238E27FC236}">
                <a16:creationId xmlns:a16="http://schemas.microsoft.com/office/drawing/2014/main" id="{EE61776D-15D7-CEB0-08C9-11A669160828}"/>
              </a:ext>
            </a:extLst>
          </p:cNvPr>
          <p:cNvSpPr>
            <a:spLocks noGrp="1"/>
          </p:cNvSpPr>
          <p:nvPr>
            <p:ph type="subTitle" idx="1"/>
          </p:nvPr>
        </p:nvSpPr>
        <p:spPr/>
        <p:txBody>
          <a:bodyPr/>
          <a:lstStyle/>
          <a:p>
            <a:r>
              <a:rPr lang="en-US" sz="2400" b="1" dirty="0"/>
              <a:t>Liu Y, et al. Abstract 1848MO, ESMO 2025</a:t>
            </a:r>
            <a:endParaRPr lang="en-GB" sz="1800" b="1" kern="100" dirty="0">
              <a:effectLst/>
              <a:ea typeface="Calibri" panose="020F0502020204030204" pitchFamily="34" charset="0"/>
            </a:endParaRPr>
          </a:p>
        </p:txBody>
      </p:sp>
      <p:sp>
        <p:nvSpPr>
          <p:cNvPr id="2" name="Slide Number Placeholder 1">
            <a:extLst>
              <a:ext uri="{FF2B5EF4-FFF2-40B4-BE49-F238E27FC236}">
                <a16:creationId xmlns:a16="http://schemas.microsoft.com/office/drawing/2014/main" id="{7E5F593E-18D6-498A-5C11-5B19A478B4DE}"/>
              </a:ext>
            </a:extLst>
          </p:cNvPr>
          <p:cNvSpPr>
            <a:spLocks noGrp="1"/>
          </p:cNvSpPr>
          <p:nvPr>
            <p:ph type="sldNum" sz="quarter" idx="4"/>
          </p:nvPr>
        </p:nvSpPr>
        <p:spPr/>
        <p:txBody>
          <a:bodyPr/>
          <a:lstStyle/>
          <a:p>
            <a:fld id="{FCE43C0F-8A7B-3A4B-9DB5-B3472E36E833}" type="slidenum">
              <a:rPr lang="en-GB" smtClean="0"/>
              <a:pPr/>
              <a:t>22</a:t>
            </a:fld>
            <a:endParaRPr lang="en-GB" dirty="0"/>
          </a:p>
        </p:txBody>
      </p:sp>
      <p:sp>
        <p:nvSpPr>
          <p:cNvPr id="8" name="Content Placeholder 7">
            <a:extLst>
              <a:ext uri="{FF2B5EF4-FFF2-40B4-BE49-F238E27FC236}">
                <a16:creationId xmlns:a16="http://schemas.microsoft.com/office/drawing/2014/main" id="{034D25DA-87FC-1886-E8E4-B1B6E97C02C4}"/>
              </a:ext>
            </a:extLst>
          </p:cNvPr>
          <p:cNvSpPr>
            <a:spLocks noGrp="1"/>
          </p:cNvSpPr>
          <p:nvPr>
            <p:ph sz="quarter" idx="15"/>
          </p:nvPr>
        </p:nvSpPr>
        <p:spPr/>
        <p:txBody>
          <a:bodyPr/>
          <a:lstStyle/>
          <a:p>
            <a:r>
              <a:rPr lang="en-GB" dirty="0"/>
              <a:t>NSCLC, non-small cell lung cancer</a:t>
            </a:r>
          </a:p>
        </p:txBody>
      </p:sp>
    </p:spTree>
    <p:extLst>
      <p:ext uri="{BB962C8B-B14F-4D97-AF65-F5344CB8AC3E}">
        <p14:creationId xmlns:p14="http://schemas.microsoft.com/office/powerpoint/2010/main" val="3475780098"/>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3CB047-A4DD-E200-F3A1-B9733A2066D9}"/>
            </a:ext>
          </a:extLst>
        </p:cNvPr>
        <p:cNvGrpSpPr/>
        <p:nvPr/>
      </p:nvGrpSpPr>
      <p:grpSpPr>
        <a:xfrm>
          <a:off x="0" y="0"/>
          <a:ext cx="0" cy="0"/>
          <a:chOff x="0" y="0"/>
          <a:chExt cx="0" cy="0"/>
        </a:xfrm>
      </p:grpSpPr>
      <p:sp>
        <p:nvSpPr>
          <p:cNvPr id="7" name="Content Placeholder 6">
            <a:extLst>
              <a:ext uri="{FF2B5EF4-FFF2-40B4-BE49-F238E27FC236}">
                <a16:creationId xmlns:a16="http://schemas.microsoft.com/office/drawing/2014/main" id="{F473EC9A-91C0-A66B-23F8-EA5797F867B2}"/>
              </a:ext>
            </a:extLst>
          </p:cNvPr>
          <p:cNvSpPr>
            <a:spLocks noGrp="1"/>
          </p:cNvSpPr>
          <p:nvPr>
            <p:ph sz="quarter" idx="12"/>
          </p:nvPr>
        </p:nvSpPr>
        <p:spPr>
          <a:xfrm>
            <a:off x="609524" y="1145133"/>
            <a:ext cx="10963275" cy="1776032"/>
          </a:xfrm>
        </p:spPr>
        <p:txBody>
          <a:bodyPr>
            <a:normAutofit/>
          </a:bodyPr>
          <a:lstStyle/>
          <a:p>
            <a:r>
              <a:rPr lang="en-US" sz="1800" dirty="0"/>
              <a:t>Firmonertinib is an oral, third-generation EGFR inhibitor with broad activity and selectivity across </a:t>
            </a:r>
            <a:r>
              <a:rPr lang="en-US" sz="1800" i="1" dirty="0"/>
              <a:t>EGFR</a:t>
            </a:r>
            <a:r>
              <a:rPr lang="en-US" sz="1800" dirty="0"/>
              <a:t> mutations and has received FDA Breakthrough Therapy designation</a:t>
            </a:r>
            <a:r>
              <a:rPr lang="en-US" sz="1800" baseline="30000" dirty="0"/>
              <a:t>1</a:t>
            </a:r>
          </a:p>
          <a:p>
            <a:r>
              <a:rPr lang="en-GB" sz="1800" dirty="0"/>
              <a:t>FURMO-003 (</a:t>
            </a:r>
            <a:r>
              <a:rPr lang="en-US" sz="1800" dirty="0"/>
              <a:t>NCT05466149) </a:t>
            </a:r>
            <a:r>
              <a:rPr lang="en-GB" sz="1800" dirty="0"/>
              <a:t>is a phase 2, multicentre, open-label study of </a:t>
            </a:r>
            <a:r>
              <a:rPr lang="en-US" sz="1800" dirty="0"/>
              <a:t>firmonertinib</a:t>
            </a:r>
            <a:r>
              <a:rPr lang="en-GB" sz="1800" dirty="0"/>
              <a:t> 240 mg QD. Eligible patients had advanced/metastatic NSCLC with </a:t>
            </a:r>
            <a:r>
              <a:rPr lang="en-GB" sz="1800" i="1" dirty="0"/>
              <a:t>EGFR </a:t>
            </a:r>
            <a:r>
              <a:rPr lang="en-GB" sz="1800" dirty="0"/>
              <a:t>ex20ins mutations and received </a:t>
            </a:r>
            <a:r>
              <a:rPr lang="en-GB" sz="1800" dirty="0">
                <a:solidFill>
                  <a:schemeClr val="tx2"/>
                </a:solidFill>
              </a:rPr>
              <a:t>prior PBC. </a:t>
            </a:r>
            <a:r>
              <a:rPr lang="en-GB" sz="1800" dirty="0"/>
              <a:t>Initial results are presented</a:t>
            </a:r>
            <a:r>
              <a:rPr lang="en-GB" sz="1800" baseline="30000" dirty="0"/>
              <a:t>2</a:t>
            </a:r>
          </a:p>
        </p:txBody>
      </p:sp>
      <p:sp>
        <p:nvSpPr>
          <p:cNvPr id="6" name="Title 5">
            <a:extLst>
              <a:ext uri="{FF2B5EF4-FFF2-40B4-BE49-F238E27FC236}">
                <a16:creationId xmlns:a16="http://schemas.microsoft.com/office/drawing/2014/main" id="{38C117F0-B900-BF44-67EA-F55799F2A4B1}"/>
              </a:ext>
            </a:extLst>
          </p:cNvPr>
          <p:cNvSpPr>
            <a:spLocks noGrp="1"/>
          </p:cNvSpPr>
          <p:nvPr>
            <p:ph type="title"/>
          </p:nvPr>
        </p:nvSpPr>
        <p:spPr>
          <a:xfrm>
            <a:off x="619201" y="259200"/>
            <a:ext cx="10963199" cy="864000"/>
          </a:xfrm>
        </p:spPr>
        <p:txBody>
          <a:bodyPr/>
          <a:lstStyle/>
          <a:p>
            <a:r>
              <a:rPr lang="en-GB" dirty="0"/>
              <a:t>furmo-003: background and study design</a:t>
            </a:r>
          </a:p>
        </p:txBody>
      </p:sp>
      <p:sp>
        <p:nvSpPr>
          <p:cNvPr id="8" name="Content Placeholder 7">
            <a:extLst>
              <a:ext uri="{FF2B5EF4-FFF2-40B4-BE49-F238E27FC236}">
                <a16:creationId xmlns:a16="http://schemas.microsoft.com/office/drawing/2014/main" id="{8DF1753F-12A6-75FF-F33F-048781852DF2}"/>
              </a:ext>
            </a:extLst>
          </p:cNvPr>
          <p:cNvSpPr>
            <a:spLocks noGrp="1"/>
          </p:cNvSpPr>
          <p:nvPr>
            <p:ph sz="quarter" idx="15"/>
          </p:nvPr>
        </p:nvSpPr>
        <p:spPr>
          <a:xfrm>
            <a:off x="620183" y="6356351"/>
            <a:ext cx="10180339" cy="365125"/>
          </a:xfrm>
        </p:spPr>
        <p:txBody>
          <a:bodyPr anchor="b" anchorCtr="0"/>
          <a:lstStyle/>
          <a:p>
            <a:r>
              <a:rPr lang="en-GB" sz="1100" dirty="0">
                <a:solidFill>
                  <a:schemeClr val="tx2"/>
                </a:solidFill>
              </a:rPr>
              <a:t>CNS, central nervous system; DoR, duration of response; </a:t>
            </a:r>
            <a:r>
              <a:rPr lang="en-GB" sz="1100" dirty="0" err="1">
                <a:solidFill>
                  <a:schemeClr val="tx2"/>
                </a:solidFill>
              </a:rPr>
              <a:t>DpR</a:t>
            </a:r>
            <a:r>
              <a:rPr lang="en-GB" sz="1100" dirty="0">
                <a:solidFill>
                  <a:schemeClr val="tx2"/>
                </a:solidFill>
              </a:rPr>
              <a:t>, depth of response; ECOG PS, European Cooperative Oncology Group performance status; ex20ins, exon 20 insertion; FDA, Food and Drug Administration; IRC, independent review committee; NSCLC, non-small cell lung cancer; ORR, overall response rate; OS, overall survival; PBC, platinum-based chemotherapy; PD, progressive disease; PK, pharmacokinetics; QD, once a day; RECIST, Response Evaluation Criteria in Solid Tumours</a:t>
            </a:r>
            <a:endParaRPr lang="en-US" sz="1100" dirty="0">
              <a:solidFill>
                <a:schemeClr val="tx2"/>
              </a:solidFill>
            </a:endParaRPr>
          </a:p>
          <a:p>
            <a:r>
              <a:rPr lang="en-US" sz="1100" dirty="0">
                <a:solidFill>
                  <a:schemeClr val="tx2"/>
                </a:solidFill>
                <a:hlinkClick r:id="rId2">
                  <a:extLst>
                    <a:ext uri="{A12FA001-AC4F-418D-AE19-62706E023703}">
                      <ahyp:hlinkClr xmlns:ahyp="http://schemas.microsoft.com/office/drawing/2018/hyperlinkcolor" val="tx"/>
                    </a:ext>
                  </a:extLst>
                </a:hlinkClick>
              </a:rPr>
              <a:t>1. FDA Grants Breakthrough Therapy Designation to Furmonertinib for EGFR Exon 20 Insertion+ NSCLC | OncLive </a:t>
            </a:r>
            <a:r>
              <a:rPr lang="en-US" sz="1100" dirty="0">
                <a:solidFill>
                  <a:schemeClr val="tx2"/>
                </a:solidFill>
              </a:rPr>
              <a:t>. Accessed October 2025; </a:t>
            </a:r>
            <a:br>
              <a:rPr lang="en-US" sz="1100" dirty="0">
                <a:solidFill>
                  <a:schemeClr val="tx2"/>
                </a:solidFill>
              </a:rPr>
            </a:br>
            <a:r>
              <a:rPr lang="en-US" sz="1100" dirty="0">
                <a:solidFill>
                  <a:schemeClr val="tx2"/>
                </a:solidFill>
              </a:rPr>
              <a:t>2. Liu Y, et al. Abstract 1848MO, ESMO 2025. Oral presentation</a:t>
            </a:r>
            <a:endParaRPr lang="en-GB" sz="1000" kern="100" dirty="0">
              <a:solidFill>
                <a:schemeClr val="tx2"/>
              </a:solidFill>
              <a:ea typeface="Calibri" panose="020F0502020204030204" pitchFamily="34" charset="0"/>
            </a:endParaRPr>
          </a:p>
        </p:txBody>
      </p:sp>
      <p:sp>
        <p:nvSpPr>
          <p:cNvPr id="2" name="Slide Number Placeholder 1">
            <a:extLst>
              <a:ext uri="{FF2B5EF4-FFF2-40B4-BE49-F238E27FC236}">
                <a16:creationId xmlns:a16="http://schemas.microsoft.com/office/drawing/2014/main" id="{D94C1332-4723-091E-6EF6-B6CB9F79500C}"/>
              </a:ext>
            </a:extLst>
          </p:cNvPr>
          <p:cNvSpPr>
            <a:spLocks noGrp="1"/>
          </p:cNvSpPr>
          <p:nvPr>
            <p:ph type="sldNum" sz="quarter" idx="4"/>
          </p:nvPr>
        </p:nvSpPr>
        <p:spPr>
          <a:xfrm>
            <a:off x="10800523" y="6428359"/>
            <a:ext cx="781877" cy="365125"/>
          </a:xfrm>
        </p:spPr>
        <p:txBody>
          <a:bodyPr/>
          <a:lstStyle/>
          <a:p>
            <a:fld id="{FCE43C0F-8A7B-3A4B-9DB5-B3472E36E833}" type="slidenum">
              <a:rPr lang="en-GB" smtClean="0"/>
              <a:pPr/>
              <a:t>23</a:t>
            </a:fld>
            <a:endParaRPr lang="en-GB" dirty="0"/>
          </a:p>
        </p:txBody>
      </p:sp>
      <p:sp>
        <p:nvSpPr>
          <p:cNvPr id="25" name="TextBox 24">
            <a:extLst>
              <a:ext uri="{FF2B5EF4-FFF2-40B4-BE49-F238E27FC236}">
                <a16:creationId xmlns:a16="http://schemas.microsoft.com/office/drawing/2014/main" id="{47783A8D-02DE-6CD1-6835-B5D8A40C68DE}"/>
              </a:ext>
            </a:extLst>
          </p:cNvPr>
          <p:cNvSpPr txBox="1"/>
          <p:nvPr/>
        </p:nvSpPr>
        <p:spPr>
          <a:xfrm>
            <a:off x="13957125" y="-1982208"/>
            <a:ext cx="1460559" cy="369332"/>
          </a:xfrm>
          <a:prstGeom prst="rect">
            <a:avLst/>
          </a:prstGeom>
          <a:solidFill>
            <a:srgbClr val="00B050"/>
          </a:solidFill>
        </p:spPr>
        <p:txBody>
          <a:bodyPr wrap="square" rtlCol="0">
            <a:spAutoFit/>
          </a:bodyPr>
          <a:lstStyle/>
          <a:p>
            <a:pPr algn="r"/>
            <a:r>
              <a:rPr lang="en-GB" b="1" dirty="0">
                <a:solidFill>
                  <a:schemeClr val="bg1"/>
                </a:solidFill>
                <a:latin typeface="Arial" panose="020B0604020202020204" pitchFamily="34" charset="0"/>
                <a:ea typeface="Aileron" charset="0"/>
                <a:cs typeface="Arial" panose="020B0604020202020204" pitchFamily="34" charset="0"/>
              </a:rPr>
              <a:t>REDRAWN</a:t>
            </a:r>
          </a:p>
        </p:txBody>
      </p:sp>
      <p:sp>
        <p:nvSpPr>
          <p:cNvPr id="5" name="Rectangle: Rounded Corners 4">
            <a:extLst>
              <a:ext uri="{FF2B5EF4-FFF2-40B4-BE49-F238E27FC236}">
                <a16:creationId xmlns:a16="http://schemas.microsoft.com/office/drawing/2014/main" id="{375630D1-2657-790A-3558-F93B089F10DC}"/>
              </a:ext>
            </a:extLst>
          </p:cNvPr>
          <p:cNvSpPr/>
          <p:nvPr/>
        </p:nvSpPr>
        <p:spPr>
          <a:xfrm>
            <a:off x="8827408" y="2983181"/>
            <a:ext cx="2754992" cy="2359444"/>
          </a:xfrm>
          <a:prstGeom prst="roundRect">
            <a:avLst>
              <a:gd name="adj" fmla="val 6684"/>
            </a:avLst>
          </a:prstGeom>
          <a:solidFill>
            <a:schemeClr val="accent1">
              <a:lumMod val="20000"/>
              <a:lumOff val="80000"/>
            </a:schemeClr>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GB" sz="1050" b="1" dirty="0">
                <a:solidFill>
                  <a:schemeClr val="accent1"/>
                </a:solidFill>
                <a:latin typeface="Arial" panose="020B0604020202020204" pitchFamily="34" charset="0"/>
                <a:cs typeface="Arial" panose="020B0604020202020204" pitchFamily="34" charset="0"/>
              </a:rPr>
              <a:t>Primary endpoint:</a:t>
            </a:r>
          </a:p>
          <a:p>
            <a:pPr marL="171450" indent="-171450">
              <a:spcAft>
                <a:spcPts val="600"/>
              </a:spcAft>
              <a:buClr>
                <a:schemeClr val="accent1"/>
              </a:buClr>
              <a:buFont typeface="Arial" panose="020B0604020202020204" pitchFamily="34" charset="0"/>
              <a:buChar char="•"/>
            </a:pPr>
            <a:r>
              <a:rPr lang="en-GB" sz="1050" dirty="0">
                <a:solidFill>
                  <a:schemeClr val="tx1"/>
                </a:solidFill>
                <a:latin typeface="Arial" panose="020B0604020202020204" pitchFamily="34" charset="0"/>
                <a:cs typeface="Arial" panose="020B0604020202020204" pitchFamily="34" charset="0"/>
              </a:rPr>
              <a:t>Confirmed ORR by IRC per RECIST v1.1</a:t>
            </a:r>
          </a:p>
          <a:p>
            <a:r>
              <a:rPr lang="en-GB" sz="1050" b="1" dirty="0">
                <a:solidFill>
                  <a:schemeClr val="accent1"/>
                </a:solidFill>
                <a:latin typeface="Arial" panose="020B0604020202020204" pitchFamily="34" charset="0"/>
                <a:cs typeface="Arial" panose="020B0604020202020204" pitchFamily="34" charset="0"/>
              </a:rPr>
              <a:t>Key secondary endpoints:</a:t>
            </a:r>
          </a:p>
          <a:p>
            <a:pPr marL="171450" indent="-171450">
              <a:buClr>
                <a:schemeClr val="accent1"/>
              </a:buClr>
              <a:buFont typeface="Arial" panose="020B0604020202020204" pitchFamily="34" charset="0"/>
              <a:buChar char="•"/>
            </a:pPr>
            <a:r>
              <a:rPr lang="en-GB" sz="1050" dirty="0" err="1">
                <a:solidFill>
                  <a:schemeClr val="tx1"/>
                </a:solidFill>
                <a:latin typeface="Arial" panose="020B0604020202020204" pitchFamily="34" charset="0"/>
                <a:cs typeface="Arial" panose="020B0604020202020204" pitchFamily="34" charset="0"/>
              </a:rPr>
              <a:t>DoR</a:t>
            </a:r>
            <a:r>
              <a:rPr lang="en-GB" sz="1050" dirty="0">
                <a:solidFill>
                  <a:schemeClr val="tx1"/>
                </a:solidFill>
                <a:latin typeface="Arial" panose="020B0604020202020204" pitchFamily="34" charset="0"/>
                <a:cs typeface="Arial" panose="020B0604020202020204" pitchFamily="34" charset="0"/>
              </a:rPr>
              <a:t> by IRC per RECIST v1.1</a:t>
            </a:r>
          </a:p>
          <a:p>
            <a:pPr>
              <a:buClr>
                <a:schemeClr val="accent1"/>
              </a:buClr>
            </a:pPr>
            <a:r>
              <a:rPr lang="en-GB" sz="1050" b="1" dirty="0">
                <a:solidFill>
                  <a:schemeClr val="accent1"/>
                </a:solidFill>
                <a:latin typeface="Arial" panose="020B0604020202020204" pitchFamily="34" charset="0"/>
                <a:cs typeface="Arial" panose="020B0604020202020204" pitchFamily="34" charset="0"/>
              </a:rPr>
              <a:t>Other secondary endpoints:</a:t>
            </a:r>
          </a:p>
          <a:p>
            <a:pPr marL="171450" indent="-171450">
              <a:buClr>
                <a:schemeClr val="accent1"/>
              </a:buClr>
              <a:buFont typeface="Arial" panose="020B0604020202020204" pitchFamily="34" charset="0"/>
              <a:buChar char="•"/>
            </a:pPr>
            <a:r>
              <a:rPr lang="en-GB" sz="1050" dirty="0">
                <a:solidFill>
                  <a:schemeClr val="tx1"/>
                </a:solidFill>
                <a:latin typeface="Arial" panose="020B0604020202020204" pitchFamily="34" charset="0"/>
                <a:cs typeface="Arial" panose="020B0604020202020204" pitchFamily="34" charset="0"/>
              </a:rPr>
              <a:t>DOR, DCR, PFS, </a:t>
            </a:r>
            <a:r>
              <a:rPr lang="en-GB" sz="1050" dirty="0" err="1">
                <a:solidFill>
                  <a:schemeClr val="tx1"/>
                </a:solidFill>
                <a:latin typeface="Arial" panose="020B0604020202020204" pitchFamily="34" charset="0"/>
                <a:cs typeface="Arial" panose="020B0604020202020204" pitchFamily="34" charset="0"/>
              </a:rPr>
              <a:t>DpR</a:t>
            </a:r>
            <a:r>
              <a:rPr lang="en-GB" sz="1050" dirty="0">
                <a:solidFill>
                  <a:schemeClr val="tx1"/>
                </a:solidFill>
                <a:latin typeface="Arial" panose="020B0604020202020204" pitchFamily="34" charset="0"/>
                <a:cs typeface="Arial" panose="020B0604020202020204" pitchFamily="34" charset="0"/>
              </a:rPr>
              <a:t> by investigator &amp; IRC per RECIST 1.1</a:t>
            </a:r>
          </a:p>
          <a:p>
            <a:pPr marL="171450" indent="-171450">
              <a:buClr>
                <a:schemeClr val="accent1"/>
              </a:buClr>
              <a:buFont typeface="Arial" panose="020B0604020202020204" pitchFamily="34" charset="0"/>
              <a:buChar char="•"/>
            </a:pPr>
            <a:r>
              <a:rPr lang="en-GB" sz="1050" dirty="0">
                <a:solidFill>
                  <a:schemeClr val="tx1"/>
                </a:solidFill>
                <a:latin typeface="Arial" panose="020B0604020202020204" pitchFamily="34" charset="0"/>
                <a:cs typeface="Arial" panose="020B0604020202020204" pitchFamily="34" charset="0"/>
              </a:rPr>
              <a:t>Confirmed ORR by investigator per RECIST 1.1</a:t>
            </a:r>
          </a:p>
          <a:p>
            <a:pPr marL="171450" indent="-171450">
              <a:buClr>
                <a:schemeClr val="accent1"/>
              </a:buClr>
              <a:buFont typeface="Arial" panose="020B0604020202020204" pitchFamily="34" charset="0"/>
              <a:buChar char="•"/>
            </a:pPr>
            <a:r>
              <a:rPr lang="en-GB" sz="1050" dirty="0">
                <a:solidFill>
                  <a:schemeClr val="tx1"/>
                </a:solidFill>
                <a:latin typeface="Arial" panose="020B0604020202020204" pitchFamily="34" charset="0"/>
                <a:cs typeface="Arial" panose="020B0604020202020204" pitchFamily="34" charset="0"/>
              </a:rPr>
              <a:t>CNS ORR by IRC per RECIST 1.1</a:t>
            </a:r>
          </a:p>
          <a:p>
            <a:pPr marL="171450" indent="-171450">
              <a:buClr>
                <a:schemeClr val="accent1"/>
              </a:buClr>
              <a:buFont typeface="Arial" panose="020B0604020202020204" pitchFamily="34" charset="0"/>
              <a:buChar char="•"/>
            </a:pPr>
            <a:r>
              <a:rPr lang="en-GB" sz="1050" dirty="0">
                <a:solidFill>
                  <a:schemeClr val="tx1"/>
                </a:solidFill>
                <a:latin typeface="Arial" panose="020B0604020202020204" pitchFamily="34" charset="0"/>
                <a:cs typeface="Arial" panose="020B0604020202020204" pitchFamily="34" charset="0"/>
              </a:rPr>
              <a:t>OS</a:t>
            </a:r>
          </a:p>
          <a:p>
            <a:pPr marL="171450" indent="-171450">
              <a:buClr>
                <a:schemeClr val="accent1"/>
              </a:buClr>
              <a:buFont typeface="Arial" panose="020B0604020202020204" pitchFamily="34" charset="0"/>
              <a:buChar char="•"/>
            </a:pPr>
            <a:r>
              <a:rPr lang="en-GB" sz="1050" dirty="0">
                <a:solidFill>
                  <a:schemeClr val="tx1"/>
                </a:solidFill>
                <a:latin typeface="Arial" panose="020B0604020202020204" pitchFamily="34" charset="0"/>
                <a:cs typeface="Arial" panose="020B0604020202020204" pitchFamily="34" charset="0"/>
              </a:rPr>
              <a:t>Safety and tolerability</a:t>
            </a:r>
          </a:p>
          <a:p>
            <a:pPr marL="171450" indent="-171450">
              <a:buClr>
                <a:schemeClr val="accent1"/>
              </a:buClr>
              <a:buFont typeface="Arial" panose="020B0604020202020204" pitchFamily="34" charset="0"/>
              <a:buChar char="•"/>
            </a:pPr>
            <a:r>
              <a:rPr lang="en-GB" sz="1050" dirty="0">
                <a:solidFill>
                  <a:schemeClr val="tx1"/>
                </a:solidFill>
                <a:latin typeface="Arial" panose="020B0604020202020204" pitchFamily="34" charset="0"/>
                <a:cs typeface="Arial" panose="020B0604020202020204" pitchFamily="34" charset="0"/>
              </a:rPr>
              <a:t>PK </a:t>
            </a:r>
          </a:p>
        </p:txBody>
      </p:sp>
      <p:sp>
        <p:nvSpPr>
          <p:cNvPr id="14" name="Rounded Rectangle 13">
            <a:extLst>
              <a:ext uri="{FF2B5EF4-FFF2-40B4-BE49-F238E27FC236}">
                <a16:creationId xmlns:a16="http://schemas.microsoft.com/office/drawing/2014/main" id="{EBE914F9-A0C4-E055-7576-2C0E14638E2F}"/>
              </a:ext>
            </a:extLst>
          </p:cNvPr>
          <p:cNvSpPr/>
          <p:nvPr/>
        </p:nvSpPr>
        <p:spPr>
          <a:xfrm>
            <a:off x="673307" y="3023264"/>
            <a:ext cx="2312717" cy="2279278"/>
          </a:xfrm>
          <a:prstGeom prst="roundRect">
            <a:avLst>
              <a:gd name="adj" fmla="val 4351"/>
            </a:avLst>
          </a:prstGeom>
          <a:solidFill>
            <a:schemeClr val="bg1"/>
          </a:solidFill>
          <a:ln w="22225">
            <a:solidFill>
              <a:schemeClr val="accent6"/>
            </a:solidFill>
          </a:ln>
          <a:effectLst/>
        </p:spPr>
        <p:style>
          <a:lnRef idx="1">
            <a:schemeClr val="accent1"/>
          </a:lnRef>
          <a:fillRef idx="3">
            <a:schemeClr val="accent1"/>
          </a:fillRef>
          <a:effectRef idx="2">
            <a:schemeClr val="accent1"/>
          </a:effectRef>
          <a:fontRef idx="minor">
            <a:schemeClr val="lt1"/>
          </a:fontRef>
        </p:style>
        <p:txBody>
          <a:bodyPr rIns="36000" rtlCol="0" anchor="ctr"/>
          <a:lstStyle/>
          <a:p>
            <a:pPr>
              <a:lnSpc>
                <a:spcPct val="95000"/>
              </a:lnSpc>
              <a:spcAft>
                <a:spcPts val="300"/>
              </a:spcAft>
              <a:buClr>
                <a:schemeClr val="accent1"/>
              </a:buClr>
            </a:pPr>
            <a:r>
              <a:rPr lang="en-GB" sz="1100" b="1" dirty="0">
                <a:solidFill>
                  <a:schemeClr val="accent1"/>
                </a:solidFill>
                <a:latin typeface="Arial" panose="020B0604020202020204" pitchFamily="34" charset="0"/>
                <a:cs typeface="Arial" panose="020B0604020202020204" pitchFamily="34" charset="0"/>
              </a:rPr>
              <a:t>Key eligibility criteria:</a:t>
            </a:r>
          </a:p>
          <a:p>
            <a:pPr marL="133350" indent="-133350">
              <a:lnSpc>
                <a:spcPct val="95000"/>
              </a:lnSpc>
              <a:spcAft>
                <a:spcPts val="300"/>
              </a:spcAft>
              <a:buClr>
                <a:schemeClr val="accent1"/>
              </a:buClr>
              <a:buFont typeface="Arial" panose="020B0604020202020204" pitchFamily="34" charset="0"/>
              <a:buChar char="•"/>
            </a:pPr>
            <a:r>
              <a:rPr lang="en-GB" sz="1100" noProof="0" dirty="0">
                <a:solidFill>
                  <a:schemeClr val="tx1"/>
                </a:solidFill>
                <a:latin typeface="Arial" panose="020B0604020202020204" pitchFamily="34" charset="0"/>
                <a:cs typeface="Arial" panose="020B0604020202020204" pitchFamily="34" charset="0"/>
              </a:rPr>
              <a:t>Age ≥ 18 years</a:t>
            </a:r>
          </a:p>
          <a:p>
            <a:pPr marL="133350" indent="-133350">
              <a:lnSpc>
                <a:spcPct val="95000"/>
              </a:lnSpc>
              <a:spcAft>
                <a:spcPts val="300"/>
              </a:spcAft>
              <a:buClr>
                <a:schemeClr val="accent1"/>
              </a:buClr>
              <a:buFont typeface="Arial" panose="020B0604020202020204" pitchFamily="34" charset="0"/>
              <a:buChar char="•"/>
            </a:pPr>
            <a:r>
              <a:rPr lang="en-GB" sz="1100" dirty="0">
                <a:solidFill>
                  <a:schemeClr val="tx1"/>
                </a:solidFill>
                <a:latin typeface="Arial" panose="020B0604020202020204" pitchFamily="34" charset="0"/>
                <a:cs typeface="Arial" panose="020B0604020202020204" pitchFamily="34" charset="0"/>
              </a:rPr>
              <a:t>Locally advanced or metastatic NSCLC</a:t>
            </a:r>
          </a:p>
          <a:p>
            <a:pPr marL="133350" indent="-133350">
              <a:lnSpc>
                <a:spcPct val="95000"/>
              </a:lnSpc>
              <a:spcAft>
                <a:spcPts val="300"/>
              </a:spcAft>
              <a:buClr>
                <a:schemeClr val="accent1"/>
              </a:buClr>
              <a:buFont typeface="Arial" panose="020B0604020202020204" pitchFamily="34" charset="0"/>
              <a:buChar char="•"/>
            </a:pPr>
            <a:r>
              <a:rPr lang="en-GB" sz="1100" noProof="0" dirty="0">
                <a:solidFill>
                  <a:schemeClr val="tx1"/>
                </a:solidFill>
                <a:latin typeface="Arial" panose="020B0604020202020204" pitchFamily="34" charset="0"/>
                <a:cs typeface="Arial" panose="020B0604020202020204" pitchFamily="34" charset="0"/>
              </a:rPr>
              <a:t>Previously received PBC</a:t>
            </a:r>
          </a:p>
          <a:p>
            <a:pPr marL="133350" indent="-133350">
              <a:lnSpc>
                <a:spcPct val="95000"/>
              </a:lnSpc>
              <a:spcAft>
                <a:spcPts val="300"/>
              </a:spcAft>
              <a:buClr>
                <a:schemeClr val="accent1"/>
              </a:buClr>
              <a:buFont typeface="Arial" panose="020B0604020202020204" pitchFamily="34" charset="0"/>
              <a:buChar char="•"/>
            </a:pPr>
            <a:r>
              <a:rPr lang="en-GB" sz="1100" dirty="0">
                <a:solidFill>
                  <a:schemeClr val="tx1"/>
                </a:solidFill>
                <a:latin typeface="Arial" panose="020B0604020202020204" pitchFamily="34" charset="0"/>
                <a:cs typeface="Arial" panose="020B0604020202020204" pitchFamily="34" charset="0"/>
              </a:rPr>
              <a:t>Confirmed ex20ins mutation</a:t>
            </a:r>
          </a:p>
          <a:p>
            <a:pPr marL="133350" indent="-133350">
              <a:lnSpc>
                <a:spcPct val="95000"/>
              </a:lnSpc>
              <a:spcAft>
                <a:spcPts val="300"/>
              </a:spcAft>
              <a:buClr>
                <a:schemeClr val="accent1"/>
              </a:buClr>
              <a:buFont typeface="Arial" panose="020B0604020202020204" pitchFamily="34" charset="0"/>
              <a:buChar char="•"/>
            </a:pPr>
            <a:r>
              <a:rPr lang="en-GB" sz="1100" noProof="0" dirty="0">
                <a:solidFill>
                  <a:schemeClr val="tx1"/>
                </a:solidFill>
                <a:latin typeface="Arial" panose="020B0604020202020204" pitchFamily="34" charset="0"/>
                <a:cs typeface="Arial" panose="020B0604020202020204" pitchFamily="34" charset="0"/>
              </a:rPr>
              <a:t>ECOG PS 0 or 1</a:t>
            </a:r>
          </a:p>
          <a:p>
            <a:pPr marL="133350" indent="-133350">
              <a:lnSpc>
                <a:spcPct val="95000"/>
              </a:lnSpc>
              <a:spcAft>
                <a:spcPts val="300"/>
              </a:spcAft>
              <a:buClr>
                <a:schemeClr val="accent1"/>
              </a:buClr>
              <a:buFont typeface="Arial" panose="020B0604020202020204" pitchFamily="34" charset="0"/>
              <a:buChar char="•"/>
            </a:pPr>
            <a:r>
              <a:rPr lang="en-GB" sz="1100" dirty="0">
                <a:solidFill>
                  <a:schemeClr val="tx1"/>
                </a:solidFill>
                <a:latin typeface="Arial" panose="020B0604020202020204" pitchFamily="34" charset="0"/>
                <a:cs typeface="Arial" panose="020B0604020202020204" pitchFamily="34" charset="0"/>
              </a:rPr>
              <a:t>Asymptomatic stable CNS metastases are allowed</a:t>
            </a:r>
            <a:endParaRPr lang="en-GB" sz="1100" noProof="0" dirty="0">
              <a:solidFill>
                <a:schemeClr val="accent1"/>
              </a:solidFill>
              <a:latin typeface="Arial" panose="020B0604020202020204" pitchFamily="34" charset="0"/>
              <a:cs typeface="Arial" panose="020B0604020202020204" pitchFamily="34" charset="0"/>
            </a:endParaRPr>
          </a:p>
        </p:txBody>
      </p:sp>
      <p:sp>
        <p:nvSpPr>
          <p:cNvPr id="15" name="Rounded Rectangle 14">
            <a:extLst>
              <a:ext uri="{FF2B5EF4-FFF2-40B4-BE49-F238E27FC236}">
                <a16:creationId xmlns:a16="http://schemas.microsoft.com/office/drawing/2014/main" id="{F7D544DF-53B7-04B6-1D1A-9EA3EFB55EEE}"/>
              </a:ext>
            </a:extLst>
          </p:cNvPr>
          <p:cNvSpPr/>
          <p:nvPr/>
        </p:nvSpPr>
        <p:spPr>
          <a:xfrm>
            <a:off x="4744615" y="3643163"/>
            <a:ext cx="1584000" cy="1659380"/>
          </a:xfrm>
          <a:prstGeom prst="roundRect">
            <a:avLst>
              <a:gd name="adj" fmla="val 9270"/>
            </a:avLst>
          </a:prstGeom>
          <a:solidFill>
            <a:schemeClr val="bg1"/>
          </a:solidFill>
          <a:ln w="22225">
            <a:solidFill>
              <a:schemeClr val="accent6"/>
            </a:solidFill>
          </a:ln>
          <a:effectLst/>
        </p:spPr>
        <p:style>
          <a:lnRef idx="1">
            <a:schemeClr val="accent1"/>
          </a:lnRef>
          <a:fillRef idx="3">
            <a:schemeClr val="accent1"/>
          </a:fillRef>
          <a:effectRef idx="2">
            <a:schemeClr val="accent1"/>
          </a:effectRef>
          <a:fontRef idx="minor">
            <a:schemeClr val="lt1"/>
          </a:fontRef>
        </p:style>
        <p:txBody>
          <a:bodyPr rIns="36000" rtlCol="0" anchor="ctr"/>
          <a:lstStyle/>
          <a:p>
            <a:pPr marL="133350" indent="-133350">
              <a:lnSpc>
                <a:spcPct val="95000"/>
              </a:lnSpc>
              <a:spcAft>
                <a:spcPts val="300"/>
              </a:spcAft>
              <a:buClr>
                <a:schemeClr val="accent1"/>
              </a:buClr>
              <a:buFont typeface="Arial" panose="020B0604020202020204" pitchFamily="34" charset="0"/>
              <a:buChar char="•"/>
            </a:pPr>
            <a:r>
              <a:rPr lang="en-GB" sz="1100" noProof="0" dirty="0">
                <a:solidFill>
                  <a:schemeClr val="tx1"/>
                </a:solidFill>
                <a:latin typeface="Arial" panose="020B0604020202020204" pitchFamily="34" charset="0"/>
                <a:cs typeface="Arial" panose="020B0604020202020204" pitchFamily="34" charset="0"/>
              </a:rPr>
              <a:t>Until PD: every </a:t>
            </a:r>
            <a:br>
              <a:rPr lang="en-GB" sz="1100" noProof="0" dirty="0">
                <a:solidFill>
                  <a:schemeClr val="tx1"/>
                </a:solidFill>
                <a:latin typeface="Arial" panose="020B0604020202020204" pitchFamily="34" charset="0"/>
                <a:cs typeface="Arial" panose="020B0604020202020204" pitchFamily="34" charset="0"/>
              </a:rPr>
            </a:br>
            <a:r>
              <a:rPr lang="en-GB" sz="1100" noProof="0" dirty="0">
                <a:solidFill>
                  <a:schemeClr val="tx1"/>
                </a:solidFill>
                <a:latin typeface="Arial" panose="020B0604020202020204" pitchFamily="34" charset="0"/>
                <a:cs typeface="Arial" panose="020B0604020202020204" pitchFamily="34" charset="0"/>
              </a:rPr>
              <a:t>6 weeks (±3 days)</a:t>
            </a:r>
          </a:p>
          <a:p>
            <a:pPr marL="133350" indent="-133350">
              <a:lnSpc>
                <a:spcPct val="95000"/>
              </a:lnSpc>
              <a:spcAft>
                <a:spcPts val="300"/>
              </a:spcAft>
              <a:buClr>
                <a:schemeClr val="accent1"/>
              </a:buClr>
              <a:buFont typeface="Arial" panose="020B0604020202020204" pitchFamily="34" charset="0"/>
              <a:buChar char="•"/>
            </a:pPr>
            <a:r>
              <a:rPr lang="en-GB" sz="1100" dirty="0">
                <a:solidFill>
                  <a:schemeClr val="tx1"/>
                </a:solidFill>
                <a:latin typeface="Arial" panose="020B0604020202020204" pitchFamily="34" charset="0"/>
                <a:cs typeface="Arial" panose="020B0604020202020204" pitchFamily="34" charset="0"/>
              </a:rPr>
              <a:t>After PD or initiation of new therapy: every </a:t>
            </a:r>
            <a:br>
              <a:rPr lang="en-GB" sz="1100" dirty="0">
                <a:solidFill>
                  <a:schemeClr val="tx1"/>
                </a:solidFill>
                <a:latin typeface="Arial" panose="020B0604020202020204" pitchFamily="34" charset="0"/>
                <a:cs typeface="Arial" panose="020B0604020202020204" pitchFamily="34" charset="0"/>
              </a:rPr>
            </a:br>
            <a:r>
              <a:rPr lang="en-GB" sz="1100" dirty="0">
                <a:solidFill>
                  <a:schemeClr val="tx1"/>
                </a:solidFill>
                <a:latin typeface="Arial" panose="020B0604020202020204" pitchFamily="34" charset="0"/>
                <a:cs typeface="Arial" panose="020B0604020202020204" pitchFamily="34" charset="0"/>
              </a:rPr>
              <a:t>12 weeks (±7 days)</a:t>
            </a:r>
            <a:endParaRPr lang="en-GB" sz="1100" noProof="0" dirty="0">
              <a:solidFill>
                <a:schemeClr val="tx1"/>
              </a:solidFill>
              <a:latin typeface="Arial" panose="020B0604020202020204" pitchFamily="34" charset="0"/>
              <a:cs typeface="Arial" panose="020B0604020202020204" pitchFamily="34" charset="0"/>
            </a:endParaRPr>
          </a:p>
        </p:txBody>
      </p:sp>
      <p:sp>
        <p:nvSpPr>
          <p:cNvPr id="16" name="Rounded Rectangle 15">
            <a:extLst>
              <a:ext uri="{FF2B5EF4-FFF2-40B4-BE49-F238E27FC236}">
                <a16:creationId xmlns:a16="http://schemas.microsoft.com/office/drawing/2014/main" id="{A3FACB03-9960-918C-4DC4-2BBF4F861C64}"/>
              </a:ext>
            </a:extLst>
          </p:cNvPr>
          <p:cNvSpPr/>
          <p:nvPr/>
        </p:nvSpPr>
        <p:spPr>
          <a:xfrm>
            <a:off x="4744615" y="2991775"/>
            <a:ext cx="1584000" cy="481187"/>
          </a:xfrm>
          <a:prstGeom prst="roundRect">
            <a:avLst>
              <a:gd name="adj" fmla="val 17671"/>
            </a:avLst>
          </a:prstGeom>
          <a:solidFill>
            <a:schemeClr val="accent1"/>
          </a:solidFill>
          <a:ln w="22225">
            <a:noFill/>
          </a:ln>
          <a:effectLst/>
        </p:spPr>
        <p:style>
          <a:lnRef idx="1">
            <a:schemeClr val="accent1"/>
          </a:lnRef>
          <a:fillRef idx="3">
            <a:schemeClr val="accent1"/>
          </a:fillRef>
          <a:effectRef idx="2">
            <a:schemeClr val="accent1"/>
          </a:effectRef>
          <a:fontRef idx="minor">
            <a:schemeClr val="lt1"/>
          </a:fontRef>
        </p:style>
        <p:txBody>
          <a:bodyPr rtlCol="0" anchor="ctr"/>
          <a:lstStyle/>
          <a:p>
            <a:pPr>
              <a:spcAft>
                <a:spcPts val="300"/>
              </a:spcAft>
              <a:buClr>
                <a:schemeClr val="accent1"/>
              </a:buClr>
            </a:pPr>
            <a:r>
              <a:rPr lang="en-GB" sz="1400" b="1" dirty="0">
                <a:solidFill>
                  <a:schemeClr val="bg1"/>
                </a:solidFill>
                <a:latin typeface="Arial" panose="020B0604020202020204" pitchFamily="34" charset="0"/>
                <a:cs typeface="Arial" panose="020B0604020202020204" pitchFamily="34" charset="0"/>
              </a:rPr>
              <a:t>Treatment until</a:t>
            </a:r>
            <a:endParaRPr lang="en-GB" sz="1400" b="1" baseline="30000" dirty="0">
              <a:solidFill>
                <a:schemeClr val="bg1"/>
              </a:solidFill>
              <a:latin typeface="Arial" panose="020B0604020202020204" pitchFamily="34" charset="0"/>
              <a:cs typeface="Arial" panose="020B0604020202020204" pitchFamily="34" charset="0"/>
            </a:endParaRPr>
          </a:p>
        </p:txBody>
      </p:sp>
      <p:sp>
        <p:nvSpPr>
          <p:cNvPr id="20" name="Rounded Rectangle 19">
            <a:extLst>
              <a:ext uri="{FF2B5EF4-FFF2-40B4-BE49-F238E27FC236}">
                <a16:creationId xmlns:a16="http://schemas.microsoft.com/office/drawing/2014/main" id="{91A76AB0-FC99-964E-E738-8BABF37A951D}"/>
              </a:ext>
            </a:extLst>
          </p:cNvPr>
          <p:cNvSpPr/>
          <p:nvPr/>
        </p:nvSpPr>
        <p:spPr>
          <a:xfrm>
            <a:off x="7101445" y="3643163"/>
            <a:ext cx="1584000" cy="1659379"/>
          </a:xfrm>
          <a:prstGeom prst="roundRect">
            <a:avLst>
              <a:gd name="adj" fmla="val 9270"/>
            </a:avLst>
          </a:prstGeom>
          <a:solidFill>
            <a:schemeClr val="bg1"/>
          </a:solidFill>
          <a:ln w="22225">
            <a:solidFill>
              <a:schemeClr val="accent6"/>
            </a:solidFill>
          </a:ln>
          <a:effectLst/>
        </p:spPr>
        <p:style>
          <a:lnRef idx="1">
            <a:schemeClr val="accent1"/>
          </a:lnRef>
          <a:fillRef idx="3">
            <a:schemeClr val="accent1"/>
          </a:fillRef>
          <a:effectRef idx="2">
            <a:schemeClr val="accent1"/>
          </a:effectRef>
          <a:fontRef idx="minor">
            <a:schemeClr val="lt1"/>
          </a:fontRef>
        </p:style>
        <p:txBody>
          <a:bodyPr rIns="36000" rtlCol="0" anchor="ctr"/>
          <a:lstStyle/>
          <a:p>
            <a:pPr marL="133350" indent="-133350">
              <a:lnSpc>
                <a:spcPct val="95000"/>
              </a:lnSpc>
              <a:spcAft>
                <a:spcPts val="300"/>
              </a:spcAft>
              <a:buClr>
                <a:schemeClr val="accent1"/>
              </a:buClr>
              <a:buFont typeface="Arial" panose="020B0604020202020204" pitchFamily="34" charset="0"/>
              <a:buChar char="•"/>
            </a:pPr>
            <a:r>
              <a:rPr lang="en-GB" sz="1100" noProof="0" dirty="0">
                <a:solidFill>
                  <a:schemeClr val="tx1"/>
                </a:solidFill>
                <a:latin typeface="Arial" panose="020B0604020202020204" pitchFamily="34" charset="0"/>
                <a:cs typeface="Arial" panose="020B0604020202020204" pitchFamily="34" charset="0"/>
              </a:rPr>
              <a:t>Until PD: every </a:t>
            </a:r>
            <a:br>
              <a:rPr lang="en-GB" sz="1100" noProof="0" dirty="0">
                <a:solidFill>
                  <a:schemeClr val="tx1"/>
                </a:solidFill>
                <a:latin typeface="Arial" panose="020B0604020202020204" pitchFamily="34" charset="0"/>
                <a:cs typeface="Arial" panose="020B0604020202020204" pitchFamily="34" charset="0"/>
              </a:rPr>
            </a:br>
            <a:r>
              <a:rPr lang="en-GB" sz="1100" noProof="0" dirty="0">
                <a:solidFill>
                  <a:schemeClr val="tx1"/>
                </a:solidFill>
                <a:latin typeface="Arial" panose="020B0604020202020204" pitchFamily="34" charset="0"/>
                <a:cs typeface="Arial" panose="020B0604020202020204" pitchFamily="34" charset="0"/>
              </a:rPr>
              <a:t>6 weeks (±3 days)</a:t>
            </a:r>
          </a:p>
          <a:p>
            <a:pPr marL="133350" indent="-133350">
              <a:lnSpc>
                <a:spcPct val="95000"/>
              </a:lnSpc>
              <a:spcAft>
                <a:spcPts val="300"/>
              </a:spcAft>
              <a:buClr>
                <a:schemeClr val="accent1"/>
              </a:buClr>
              <a:buFont typeface="Arial" panose="020B0604020202020204" pitchFamily="34" charset="0"/>
              <a:buChar char="•"/>
            </a:pPr>
            <a:r>
              <a:rPr lang="en-GB" sz="1100" dirty="0">
                <a:solidFill>
                  <a:schemeClr val="tx1"/>
                </a:solidFill>
                <a:latin typeface="Arial" panose="020B0604020202020204" pitchFamily="34" charset="0"/>
                <a:cs typeface="Arial" panose="020B0604020202020204" pitchFamily="34" charset="0"/>
              </a:rPr>
              <a:t>After PD or initiation of new therapy: every </a:t>
            </a:r>
            <a:br>
              <a:rPr lang="en-GB" sz="1100" dirty="0">
                <a:solidFill>
                  <a:schemeClr val="tx1"/>
                </a:solidFill>
                <a:latin typeface="Arial" panose="020B0604020202020204" pitchFamily="34" charset="0"/>
                <a:cs typeface="Arial" panose="020B0604020202020204" pitchFamily="34" charset="0"/>
              </a:rPr>
            </a:br>
            <a:r>
              <a:rPr lang="en-GB" sz="1100" dirty="0">
                <a:solidFill>
                  <a:schemeClr val="tx1"/>
                </a:solidFill>
                <a:latin typeface="Arial" panose="020B0604020202020204" pitchFamily="34" charset="0"/>
                <a:cs typeface="Arial" panose="020B0604020202020204" pitchFamily="34" charset="0"/>
              </a:rPr>
              <a:t>12 weeks (±7 days)</a:t>
            </a:r>
            <a:endParaRPr lang="en-GB" sz="1100" noProof="0" dirty="0">
              <a:solidFill>
                <a:schemeClr val="tx1"/>
              </a:solidFill>
              <a:latin typeface="Arial" panose="020B0604020202020204" pitchFamily="34" charset="0"/>
              <a:cs typeface="Arial" panose="020B0604020202020204" pitchFamily="34" charset="0"/>
            </a:endParaRPr>
          </a:p>
        </p:txBody>
      </p:sp>
      <p:sp>
        <p:nvSpPr>
          <p:cNvPr id="21" name="Rounded Rectangle 20">
            <a:extLst>
              <a:ext uri="{FF2B5EF4-FFF2-40B4-BE49-F238E27FC236}">
                <a16:creationId xmlns:a16="http://schemas.microsoft.com/office/drawing/2014/main" id="{044CB53F-662F-0AFC-1C49-716E158B3DEA}"/>
              </a:ext>
            </a:extLst>
          </p:cNvPr>
          <p:cNvSpPr/>
          <p:nvPr/>
        </p:nvSpPr>
        <p:spPr>
          <a:xfrm>
            <a:off x="7101445" y="2991775"/>
            <a:ext cx="1584000" cy="481187"/>
          </a:xfrm>
          <a:prstGeom prst="roundRect">
            <a:avLst>
              <a:gd name="adj" fmla="val 17671"/>
            </a:avLst>
          </a:prstGeom>
          <a:solidFill>
            <a:schemeClr val="accent1"/>
          </a:solidFill>
          <a:ln w="22225">
            <a:noFill/>
          </a:ln>
          <a:effectLst/>
        </p:spPr>
        <p:style>
          <a:lnRef idx="1">
            <a:schemeClr val="accent1"/>
          </a:lnRef>
          <a:fillRef idx="3">
            <a:schemeClr val="accent1"/>
          </a:fillRef>
          <a:effectRef idx="2">
            <a:schemeClr val="accent1"/>
          </a:effectRef>
          <a:fontRef idx="minor">
            <a:schemeClr val="lt1"/>
          </a:fontRef>
        </p:style>
        <p:txBody>
          <a:bodyPr rtlCol="0" anchor="ctr"/>
          <a:lstStyle/>
          <a:p>
            <a:pPr>
              <a:spcAft>
                <a:spcPts val="300"/>
              </a:spcAft>
              <a:buClr>
                <a:schemeClr val="accent1"/>
              </a:buClr>
            </a:pPr>
            <a:r>
              <a:rPr lang="en-GB" sz="1400" b="1" dirty="0">
                <a:solidFill>
                  <a:schemeClr val="bg1"/>
                </a:solidFill>
                <a:latin typeface="Arial" panose="020B0604020202020204" pitchFamily="34" charset="0"/>
                <a:cs typeface="Arial" panose="020B0604020202020204" pitchFamily="34" charset="0"/>
              </a:rPr>
              <a:t>Follow-up</a:t>
            </a:r>
            <a:endParaRPr lang="en-GB" sz="1400" b="1" baseline="30000" dirty="0">
              <a:solidFill>
                <a:schemeClr val="bg1"/>
              </a:solidFill>
              <a:latin typeface="Arial" panose="020B0604020202020204" pitchFamily="34" charset="0"/>
              <a:cs typeface="Arial" panose="020B0604020202020204" pitchFamily="34" charset="0"/>
            </a:endParaRPr>
          </a:p>
        </p:txBody>
      </p:sp>
      <p:sp>
        <p:nvSpPr>
          <p:cNvPr id="24" name="Rounded Rectangle 23">
            <a:extLst>
              <a:ext uri="{FF2B5EF4-FFF2-40B4-BE49-F238E27FC236}">
                <a16:creationId xmlns:a16="http://schemas.microsoft.com/office/drawing/2014/main" id="{73DED803-4322-56AB-BB25-C32048FD97CC}"/>
              </a:ext>
            </a:extLst>
          </p:cNvPr>
          <p:cNvSpPr/>
          <p:nvPr/>
        </p:nvSpPr>
        <p:spPr>
          <a:xfrm>
            <a:off x="3487613" y="3801048"/>
            <a:ext cx="1133704" cy="723710"/>
          </a:xfrm>
          <a:prstGeom prst="roundRect">
            <a:avLst>
              <a:gd name="adj" fmla="val 9270"/>
            </a:avLst>
          </a:prstGeom>
          <a:solidFill>
            <a:schemeClr val="bg1"/>
          </a:solidFill>
          <a:ln w="22225">
            <a:solidFill>
              <a:schemeClr val="accent6"/>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lnSpc>
                <a:spcPct val="95000"/>
              </a:lnSpc>
              <a:spcAft>
                <a:spcPts val="300"/>
              </a:spcAft>
              <a:buClr>
                <a:schemeClr val="accent1"/>
              </a:buClr>
            </a:pPr>
            <a:r>
              <a:rPr lang="en-GB" sz="1100" b="1" noProof="0" dirty="0">
                <a:solidFill>
                  <a:schemeClr val="tx1"/>
                </a:solidFill>
                <a:latin typeface="Arial" panose="020B0604020202020204" pitchFamily="34" charset="0"/>
                <a:cs typeface="Arial" panose="020B0604020202020204" pitchFamily="34" charset="0"/>
              </a:rPr>
              <a:t>Firmonertinib</a:t>
            </a:r>
            <a:br>
              <a:rPr lang="en-GB" sz="1100" b="1" noProof="0" dirty="0">
                <a:solidFill>
                  <a:schemeClr val="tx1"/>
                </a:solidFill>
                <a:latin typeface="Arial" panose="020B0604020202020204" pitchFamily="34" charset="0"/>
                <a:cs typeface="Arial" panose="020B0604020202020204" pitchFamily="34" charset="0"/>
              </a:rPr>
            </a:br>
            <a:r>
              <a:rPr lang="en-GB" sz="1100" b="1" noProof="0" dirty="0">
                <a:solidFill>
                  <a:schemeClr val="tx1"/>
                </a:solidFill>
                <a:latin typeface="Arial" panose="020B0604020202020204" pitchFamily="34" charset="0"/>
                <a:cs typeface="Arial" panose="020B0604020202020204" pitchFamily="34" charset="0"/>
              </a:rPr>
              <a:t>240 mg, QD</a:t>
            </a:r>
          </a:p>
        </p:txBody>
      </p:sp>
      <p:sp>
        <p:nvSpPr>
          <p:cNvPr id="27" name="Right Arrow 26">
            <a:extLst>
              <a:ext uri="{FF2B5EF4-FFF2-40B4-BE49-F238E27FC236}">
                <a16:creationId xmlns:a16="http://schemas.microsoft.com/office/drawing/2014/main" id="{B3F94E38-E319-612E-3F5A-23BC8D5A26BD}"/>
              </a:ext>
            </a:extLst>
          </p:cNvPr>
          <p:cNvSpPr/>
          <p:nvPr/>
        </p:nvSpPr>
        <p:spPr>
          <a:xfrm>
            <a:off x="3053865" y="4052305"/>
            <a:ext cx="377840" cy="221196"/>
          </a:xfrm>
          <a:prstGeom prst="right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Right Arrow 27">
            <a:extLst>
              <a:ext uri="{FF2B5EF4-FFF2-40B4-BE49-F238E27FC236}">
                <a16:creationId xmlns:a16="http://schemas.microsoft.com/office/drawing/2014/main" id="{8E1935E8-F9B6-C1EC-8752-AFCEAF4EF68A}"/>
              </a:ext>
            </a:extLst>
          </p:cNvPr>
          <p:cNvSpPr/>
          <p:nvPr/>
        </p:nvSpPr>
        <p:spPr>
          <a:xfrm>
            <a:off x="6384032" y="3016344"/>
            <a:ext cx="670207" cy="432048"/>
          </a:xfrm>
          <a:prstGeom prst="rightArrow">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37658974"/>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D7DB00-6121-88F6-22D1-C76D0E7D2881}"/>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85023437-9A30-C702-AF51-828BFB69CF19}"/>
              </a:ext>
            </a:extLst>
          </p:cNvPr>
          <p:cNvSpPr>
            <a:spLocks noGrp="1"/>
          </p:cNvSpPr>
          <p:nvPr>
            <p:ph type="title"/>
          </p:nvPr>
        </p:nvSpPr>
        <p:spPr>
          <a:xfrm>
            <a:off x="619201" y="259200"/>
            <a:ext cx="10963199" cy="864000"/>
          </a:xfrm>
        </p:spPr>
        <p:txBody>
          <a:bodyPr/>
          <a:lstStyle/>
          <a:p>
            <a:r>
              <a:rPr lang="en-GB" dirty="0"/>
              <a:t>furmo-003: efficacy results</a:t>
            </a:r>
          </a:p>
        </p:txBody>
      </p:sp>
      <p:sp>
        <p:nvSpPr>
          <p:cNvPr id="8" name="Content Placeholder 7">
            <a:extLst>
              <a:ext uri="{FF2B5EF4-FFF2-40B4-BE49-F238E27FC236}">
                <a16:creationId xmlns:a16="http://schemas.microsoft.com/office/drawing/2014/main" id="{A87D01D4-ED5C-10F2-CA7A-783A70B2BE1C}"/>
              </a:ext>
            </a:extLst>
          </p:cNvPr>
          <p:cNvSpPr>
            <a:spLocks noGrp="1"/>
          </p:cNvSpPr>
          <p:nvPr>
            <p:ph sz="quarter" idx="15"/>
          </p:nvPr>
        </p:nvSpPr>
        <p:spPr>
          <a:xfrm>
            <a:off x="631602" y="6037672"/>
            <a:ext cx="9577064" cy="659579"/>
          </a:xfrm>
        </p:spPr>
        <p:txBody>
          <a:bodyPr anchor="b" anchorCtr="0"/>
          <a:lstStyle/>
          <a:p>
            <a:pPr indent="7938"/>
            <a:r>
              <a:rPr lang="en-US" sz="1050" baseline="30000" dirty="0">
                <a:solidFill>
                  <a:schemeClr val="tx2"/>
                </a:solidFill>
              </a:rPr>
              <a:t>a </a:t>
            </a:r>
            <a:r>
              <a:rPr lang="en-US" sz="1050" dirty="0">
                <a:solidFill>
                  <a:schemeClr val="tx2"/>
                </a:solidFill>
              </a:rPr>
              <a:t>Includes confirmed and unconfirmed responses; </a:t>
            </a:r>
            <a:r>
              <a:rPr lang="en-US" sz="1050" baseline="30000" dirty="0">
                <a:solidFill>
                  <a:schemeClr val="tx2"/>
                </a:solidFill>
              </a:rPr>
              <a:t>b </a:t>
            </a:r>
            <a:r>
              <a:rPr lang="en-US" sz="1050" dirty="0">
                <a:solidFill>
                  <a:schemeClr val="tx2"/>
                </a:solidFill>
              </a:rPr>
              <a:t>Of the 71 patients in total, 1 patient was excluded from the efficacy analysis due to no ex20ins mutation; </a:t>
            </a:r>
            <a:br>
              <a:rPr lang="en-US" sz="1050" dirty="0">
                <a:solidFill>
                  <a:schemeClr val="tx2"/>
                </a:solidFill>
              </a:rPr>
            </a:br>
            <a:r>
              <a:rPr lang="en-US" sz="1050" baseline="30000" dirty="0">
                <a:solidFill>
                  <a:schemeClr val="tx2"/>
                </a:solidFill>
              </a:rPr>
              <a:t>c </a:t>
            </a:r>
            <a:r>
              <a:rPr lang="en-US" sz="1050" dirty="0">
                <a:solidFill>
                  <a:schemeClr val="tx2"/>
                </a:solidFill>
              </a:rPr>
              <a:t>5 patients did not have measurable disease by IRC but were included in the primary analysis. The </a:t>
            </a:r>
            <a:r>
              <a:rPr lang="en-US" sz="1050" dirty="0" err="1">
                <a:solidFill>
                  <a:schemeClr val="tx2"/>
                </a:solidFill>
              </a:rPr>
              <a:t>cORR</a:t>
            </a:r>
            <a:r>
              <a:rPr lang="en-US" sz="1050" dirty="0">
                <a:solidFill>
                  <a:schemeClr val="tx2"/>
                </a:solidFill>
              </a:rPr>
              <a:t> was 47.0% if excluding 5 patients without measurable disease at baseline by IRC; </a:t>
            </a:r>
            <a:r>
              <a:rPr lang="en-US" sz="1050" baseline="30000" dirty="0">
                <a:solidFill>
                  <a:schemeClr val="tx2"/>
                </a:solidFill>
              </a:rPr>
              <a:t>d </a:t>
            </a:r>
            <a:r>
              <a:rPr lang="en-US" sz="1050" dirty="0">
                <a:solidFill>
                  <a:schemeClr val="tx2"/>
                </a:solidFill>
              </a:rPr>
              <a:t>No grade 5/death due to TRAEs</a:t>
            </a:r>
          </a:p>
          <a:p>
            <a:r>
              <a:rPr lang="en-US" sz="1050" dirty="0" err="1">
                <a:solidFill>
                  <a:schemeClr val="tx2"/>
                </a:solidFill>
              </a:rPr>
              <a:t>cORR</a:t>
            </a:r>
            <a:r>
              <a:rPr lang="en-US" sz="1050" dirty="0">
                <a:solidFill>
                  <a:schemeClr val="tx2"/>
                </a:solidFill>
              </a:rPr>
              <a:t>, confirmed overall response rate; CI, confidence interval; CNS, central nervous system; DCR, disease control rate; DoR, duration of response; </a:t>
            </a:r>
            <a:r>
              <a:rPr lang="en-GB" sz="1050" dirty="0">
                <a:solidFill>
                  <a:schemeClr val="tx2"/>
                </a:solidFill>
              </a:rPr>
              <a:t>ECOG PS, European Cooperative Oncology Group performance status; ex20ins, exon 20 insertion; </a:t>
            </a:r>
            <a:r>
              <a:rPr lang="en-US" sz="1050" dirty="0">
                <a:solidFill>
                  <a:schemeClr val="tx2"/>
                </a:solidFill>
              </a:rPr>
              <a:t>IRC, independent review committee; NE, not evaluable; ORR, overall response rate; OS, overall survival; PD, progressive disease; PFS, progression-free survival; PR, partial response; SD, stable disease; TRAE, treatment-related adverse event</a:t>
            </a:r>
          </a:p>
          <a:p>
            <a:r>
              <a:rPr lang="en-US" sz="1050" dirty="0">
                <a:solidFill>
                  <a:schemeClr val="tx2"/>
                </a:solidFill>
              </a:rPr>
              <a:t>Liu Y, et al. Abstract 1848MO, ESMO 2025. Oral presentation</a:t>
            </a:r>
            <a:r>
              <a:rPr lang="en-GB" sz="1050" dirty="0">
                <a:solidFill>
                  <a:schemeClr val="tx2"/>
                </a:solidFill>
                <a:highlight>
                  <a:srgbClr val="FFFF00"/>
                </a:highlight>
              </a:rPr>
              <a:t> </a:t>
            </a:r>
          </a:p>
        </p:txBody>
      </p:sp>
      <p:sp>
        <p:nvSpPr>
          <p:cNvPr id="2" name="Slide Number Placeholder 1">
            <a:extLst>
              <a:ext uri="{FF2B5EF4-FFF2-40B4-BE49-F238E27FC236}">
                <a16:creationId xmlns:a16="http://schemas.microsoft.com/office/drawing/2014/main" id="{7788DED3-FAAF-240E-AFDC-586C34E97752}"/>
              </a:ext>
            </a:extLst>
          </p:cNvPr>
          <p:cNvSpPr>
            <a:spLocks noGrp="1"/>
          </p:cNvSpPr>
          <p:nvPr>
            <p:ph type="sldNum" sz="quarter" idx="4"/>
          </p:nvPr>
        </p:nvSpPr>
        <p:spPr>
          <a:xfrm>
            <a:off x="10800523" y="6428359"/>
            <a:ext cx="781877" cy="365125"/>
          </a:xfrm>
        </p:spPr>
        <p:txBody>
          <a:bodyPr/>
          <a:lstStyle/>
          <a:p>
            <a:fld id="{FCE43C0F-8A7B-3A4B-9DB5-B3472E36E833}" type="slidenum">
              <a:rPr lang="en-GB" smtClean="0"/>
              <a:pPr/>
              <a:t>24</a:t>
            </a:fld>
            <a:endParaRPr lang="en-GB" dirty="0"/>
          </a:p>
        </p:txBody>
      </p:sp>
      <p:sp>
        <p:nvSpPr>
          <p:cNvPr id="7" name="Content Placeholder 6">
            <a:extLst>
              <a:ext uri="{FF2B5EF4-FFF2-40B4-BE49-F238E27FC236}">
                <a16:creationId xmlns:a16="http://schemas.microsoft.com/office/drawing/2014/main" id="{8895FA17-D54D-65CA-CF2E-00550D45D954}"/>
              </a:ext>
            </a:extLst>
          </p:cNvPr>
          <p:cNvSpPr>
            <a:spLocks noGrp="1"/>
          </p:cNvSpPr>
          <p:nvPr>
            <p:ph sz="quarter" idx="12"/>
          </p:nvPr>
        </p:nvSpPr>
        <p:spPr>
          <a:xfrm>
            <a:off x="620713" y="936000"/>
            <a:ext cx="10963275" cy="1122910"/>
          </a:xfrm>
        </p:spPr>
        <p:txBody>
          <a:bodyPr>
            <a:normAutofit lnSpcReduction="10000"/>
          </a:bodyPr>
          <a:lstStyle/>
          <a:p>
            <a:pPr>
              <a:spcBef>
                <a:spcPts val="600"/>
              </a:spcBef>
            </a:pPr>
            <a:r>
              <a:rPr lang="en-US" sz="1800" dirty="0"/>
              <a:t>71 patients were enrolled and treated (median age, 57.0 years; 50.7% female; 22.5% </a:t>
            </a:r>
            <a:r>
              <a:rPr lang="en-US" sz="1800" dirty="0">
                <a:solidFill>
                  <a:schemeClr val="tx2"/>
                </a:solidFill>
              </a:rPr>
              <a:t>had </a:t>
            </a:r>
            <a:r>
              <a:rPr lang="en-US" sz="1800" dirty="0"/>
              <a:t>CNS metastases; 76.1% ECOG PS 1</a:t>
            </a:r>
          </a:p>
          <a:p>
            <a:pPr>
              <a:spcBef>
                <a:spcPts val="600"/>
              </a:spcBef>
            </a:pPr>
            <a:r>
              <a:rPr lang="en-US" sz="1800" dirty="0"/>
              <a:t>22 patients (31.0%) had received prior onco-immunotherapy and 43 patients (60.6%) prior targeted therapy</a:t>
            </a:r>
            <a:endParaRPr lang="en-US" sz="1800" dirty="0">
              <a:highlight>
                <a:srgbClr val="FFFF00"/>
              </a:highlight>
            </a:endParaRPr>
          </a:p>
        </p:txBody>
      </p:sp>
      <p:graphicFrame>
        <p:nvGraphicFramePr>
          <p:cNvPr id="3" name="Table 2">
            <a:extLst>
              <a:ext uri="{FF2B5EF4-FFF2-40B4-BE49-F238E27FC236}">
                <a16:creationId xmlns:a16="http://schemas.microsoft.com/office/drawing/2014/main" id="{1D88923E-8FBC-D19A-9A4C-6CCD327706BD}"/>
              </a:ext>
            </a:extLst>
          </p:cNvPr>
          <p:cNvGraphicFramePr>
            <a:graphicFrameLocks noGrp="1"/>
          </p:cNvGraphicFramePr>
          <p:nvPr>
            <p:extLst>
              <p:ext uri="{D42A27DB-BD31-4B8C-83A1-F6EECF244321}">
                <p14:modId xmlns:p14="http://schemas.microsoft.com/office/powerpoint/2010/main" val="4153193711"/>
              </p:ext>
            </p:extLst>
          </p:nvPr>
        </p:nvGraphicFramePr>
        <p:xfrm>
          <a:off x="619201" y="2023281"/>
          <a:ext cx="10963199" cy="3453384"/>
        </p:xfrm>
        <a:graphic>
          <a:graphicData uri="http://schemas.openxmlformats.org/drawingml/2006/table">
            <a:tbl>
              <a:tblPr firstRow="1" bandRow="1">
                <a:tableStyleId>{5C22544A-7EE6-4342-B048-85BDC9FD1C3A}</a:tableStyleId>
              </a:tblPr>
              <a:tblGrid>
                <a:gridCol w="8242919">
                  <a:extLst>
                    <a:ext uri="{9D8B030D-6E8A-4147-A177-3AD203B41FA5}">
                      <a16:colId xmlns:a16="http://schemas.microsoft.com/office/drawing/2014/main" val="2201780362"/>
                    </a:ext>
                  </a:extLst>
                </a:gridCol>
                <a:gridCol w="2720280">
                  <a:extLst>
                    <a:ext uri="{9D8B030D-6E8A-4147-A177-3AD203B41FA5}">
                      <a16:colId xmlns:a16="http://schemas.microsoft.com/office/drawing/2014/main" val="3979109034"/>
                    </a:ext>
                  </a:extLst>
                </a:gridCol>
              </a:tblGrid>
              <a:tr h="326716">
                <a:tc>
                  <a:txBody>
                    <a:bodyPr/>
                    <a:lstStyle/>
                    <a:p>
                      <a:endParaRPr lang="en-US" sz="1600" dirty="0">
                        <a:latin typeface="Arial" panose="020B0604020202020204" pitchFamily="34" charset="0"/>
                        <a:cs typeface="Arial" panose="020B0604020202020204" pitchFamily="34" charset="0"/>
                      </a:endParaRPr>
                    </a:p>
                  </a:txBody>
                  <a:tcPr anchor="ctr"/>
                </a:tc>
                <a:tc>
                  <a:txBody>
                    <a:bodyPr/>
                    <a:lstStyle/>
                    <a:p>
                      <a:pPr algn="ctr"/>
                      <a:r>
                        <a:rPr lang="en-US" sz="1600" dirty="0">
                          <a:latin typeface="Arial" panose="020B0604020202020204" pitchFamily="34" charset="0"/>
                          <a:cs typeface="Arial" panose="020B0604020202020204" pitchFamily="34" charset="0"/>
                        </a:rPr>
                        <a:t>N=70</a:t>
                      </a:r>
                      <a:r>
                        <a:rPr lang="en-US" sz="1600" baseline="30000" dirty="0">
                          <a:latin typeface="Arial" panose="020B0604020202020204" pitchFamily="34" charset="0"/>
                          <a:cs typeface="Arial" panose="020B0604020202020204" pitchFamily="34" charset="0"/>
                        </a:rPr>
                        <a:t>b</a:t>
                      </a:r>
                    </a:p>
                  </a:txBody>
                  <a:tcPr anchor="ctr"/>
                </a:tc>
                <a:extLst>
                  <a:ext uri="{0D108BD9-81ED-4DB2-BD59-A6C34878D82A}">
                    <a16:rowId xmlns:a16="http://schemas.microsoft.com/office/drawing/2014/main" val="1125696546"/>
                  </a:ext>
                </a:extLst>
              </a:tr>
              <a:tr h="276223">
                <a:tc>
                  <a:txBody>
                    <a:bodyPr/>
                    <a:lstStyle/>
                    <a:p>
                      <a:pPr>
                        <a:lnSpc>
                          <a:spcPct val="90000"/>
                        </a:lnSpc>
                      </a:pPr>
                      <a:r>
                        <a:rPr lang="en-US" sz="1400" dirty="0">
                          <a:latin typeface="Arial" panose="020B0604020202020204" pitchFamily="34" charset="0"/>
                          <a:cs typeface="Arial" panose="020B0604020202020204" pitchFamily="34" charset="0"/>
                        </a:rPr>
                        <a:t>Best ORR,</a:t>
                      </a:r>
                      <a:r>
                        <a:rPr lang="en-US" sz="1400" baseline="30000" dirty="0">
                          <a:latin typeface="Arial" panose="020B0604020202020204" pitchFamily="34" charset="0"/>
                          <a:cs typeface="Arial" panose="020B0604020202020204" pitchFamily="34" charset="0"/>
                        </a:rPr>
                        <a:t>a</a:t>
                      </a:r>
                      <a:r>
                        <a:rPr lang="en-US" sz="1400" dirty="0">
                          <a:latin typeface="Arial" panose="020B0604020202020204" pitchFamily="34" charset="0"/>
                          <a:cs typeface="Arial" panose="020B0604020202020204" pitchFamily="34" charset="0"/>
                        </a:rPr>
                        <a:t> % (95% CI)</a:t>
                      </a:r>
                      <a:endParaRPr lang="en-US" sz="1400" baseline="30000" dirty="0">
                        <a:latin typeface="Arial" panose="020B0604020202020204" pitchFamily="34" charset="0"/>
                        <a:cs typeface="Arial" panose="020B0604020202020204" pitchFamily="34" charset="0"/>
                      </a:endParaRPr>
                    </a:p>
                  </a:txBody>
                  <a:tcPr anchor="ctr"/>
                </a:tc>
                <a:tc>
                  <a:txBody>
                    <a:bodyPr/>
                    <a:lstStyle/>
                    <a:p>
                      <a:pPr algn="ctr">
                        <a:lnSpc>
                          <a:spcPct val="90000"/>
                        </a:lnSpc>
                      </a:pPr>
                      <a:r>
                        <a:rPr lang="en-US" sz="1400" dirty="0">
                          <a:latin typeface="Arial" panose="020B0604020202020204" pitchFamily="34" charset="0"/>
                          <a:cs typeface="Arial" panose="020B0604020202020204" pitchFamily="34" charset="0"/>
                        </a:rPr>
                        <a:t>51.4 (39.2-63.6)</a:t>
                      </a:r>
                    </a:p>
                  </a:txBody>
                  <a:tcPr anchor="ctr"/>
                </a:tc>
                <a:extLst>
                  <a:ext uri="{0D108BD9-81ED-4DB2-BD59-A6C34878D82A}">
                    <a16:rowId xmlns:a16="http://schemas.microsoft.com/office/drawing/2014/main" val="1246539799"/>
                  </a:ext>
                </a:extLst>
              </a:tr>
              <a:tr h="276223">
                <a:tc>
                  <a:txBody>
                    <a:bodyPr/>
                    <a:lstStyle/>
                    <a:p>
                      <a:pPr marL="0" indent="7938">
                        <a:lnSpc>
                          <a:spcPct val="90000"/>
                        </a:lnSpc>
                        <a:tabLst/>
                      </a:pPr>
                      <a:r>
                        <a:rPr lang="en-US" sz="1400" dirty="0">
                          <a:latin typeface="Arial" panose="020B0604020202020204" pitchFamily="34" charset="0"/>
                          <a:cs typeface="Arial" panose="020B0604020202020204" pitchFamily="34" charset="0"/>
                        </a:rPr>
                        <a:t>Confirmed ORR,</a:t>
                      </a:r>
                      <a:r>
                        <a:rPr lang="en-US" sz="1400" baseline="30000" dirty="0">
                          <a:latin typeface="Arial" panose="020B0604020202020204" pitchFamily="34" charset="0"/>
                          <a:cs typeface="Arial" panose="020B0604020202020204" pitchFamily="34" charset="0"/>
                        </a:rPr>
                        <a:t>c</a:t>
                      </a:r>
                      <a:r>
                        <a:rPr lang="en-US" sz="1400" dirty="0">
                          <a:latin typeface="Arial" panose="020B0604020202020204" pitchFamily="34" charset="0"/>
                          <a:cs typeface="Arial" panose="020B0604020202020204" pitchFamily="34" charset="0"/>
                        </a:rPr>
                        <a:t> % (95% CI)</a:t>
                      </a:r>
                    </a:p>
                  </a:txBody>
                  <a:tcPr anchor="ctr"/>
                </a:tc>
                <a:tc>
                  <a:txBody>
                    <a:bodyPr/>
                    <a:lstStyle/>
                    <a:p>
                      <a:pPr algn="ctr">
                        <a:lnSpc>
                          <a:spcPct val="90000"/>
                        </a:lnSpc>
                      </a:pPr>
                      <a:r>
                        <a:rPr lang="en-US" sz="1400" dirty="0">
                          <a:latin typeface="Arial" panose="020B0604020202020204" pitchFamily="34" charset="0"/>
                          <a:cs typeface="Arial" panose="020B0604020202020204" pitchFamily="34" charset="0"/>
                        </a:rPr>
                        <a:t>44.3 (31.2-56.7)</a:t>
                      </a:r>
                    </a:p>
                  </a:txBody>
                  <a:tcPr anchor="ctr"/>
                </a:tc>
                <a:extLst>
                  <a:ext uri="{0D108BD9-81ED-4DB2-BD59-A6C34878D82A}">
                    <a16:rowId xmlns:a16="http://schemas.microsoft.com/office/drawing/2014/main" val="4118175548"/>
                  </a:ext>
                </a:extLst>
              </a:tr>
              <a:tr h="276223">
                <a:tc gridSpan="2">
                  <a:txBody>
                    <a:bodyPr/>
                    <a:lstStyle/>
                    <a:p>
                      <a:pPr marL="0" indent="7938">
                        <a:lnSpc>
                          <a:spcPct val="90000"/>
                        </a:lnSpc>
                        <a:tabLst/>
                      </a:pPr>
                      <a:r>
                        <a:rPr lang="en-US" sz="1400" dirty="0">
                          <a:latin typeface="Arial" panose="020B0604020202020204" pitchFamily="34" charset="0"/>
                          <a:cs typeface="Arial" panose="020B0604020202020204" pitchFamily="34" charset="0"/>
                        </a:rPr>
                        <a:t>Best tumour response, n (%)</a:t>
                      </a:r>
                    </a:p>
                  </a:txBody>
                  <a:tcPr anchor="ctr"/>
                </a:tc>
                <a:tc hMerge="1">
                  <a:txBody>
                    <a:bodyPr/>
                    <a:lstStyle/>
                    <a:p>
                      <a:pPr algn="ctr"/>
                      <a:endParaRPr lang="en-US" sz="14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271462471"/>
                  </a:ext>
                </a:extLst>
              </a:tr>
              <a:tr h="276223">
                <a:tc>
                  <a:txBody>
                    <a:bodyPr/>
                    <a:lstStyle/>
                    <a:p>
                      <a:pPr marL="0" indent="360363">
                        <a:lnSpc>
                          <a:spcPct val="90000"/>
                        </a:lnSpc>
                        <a:tabLst/>
                      </a:pPr>
                      <a:r>
                        <a:rPr lang="en-US" sz="1400" dirty="0">
                          <a:solidFill>
                            <a:schemeClr val="tx1"/>
                          </a:solidFill>
                          <a:latin typeface="Arial" panose="020B0604020202020204" pitchFamily="34" charset="0"/>
                          <a:cs typeface="Arial" panose="020B0604020202020204" pitchFamily="34" charset="0"/>
                        </a:rPr>
                        <a:t>PR</a:t>
                      </a:r>
                    </a:p>
                  </a:txBody>
                  <a:tcPr anchor="ctr"/>
                </a:tc>
                <a:tc>
                  <a:txBody>
                    <a:bodyPr/>
                    <a:lstStyle/>
                    <a:p>
                      <a:pPr algn="ctr">
                        <a:lnSpc>
                          <a:spcPct val="90000"/>
                        </a:lnSpc>
                      </a:pPr>
                      <a:r>
                        <a:rPr lang="en-US" sz="1400" dirty="0">
                          <a:latin typeface="Arial" panose="020B0604020202020204" pitchFamily="34" charset="0"/>
                          <a:cs typeface="Arial" panose="020B0604020202020204" pitchFamily="34" charset="0"/>
                        </a:rPr>
                        <a:t>31 (44.3)</a:t>
                      </a:r>
                    </a:p>
                  </a:txBody>
                  <a:tcPr anchor="ctr"/>
                </a:tc>
                <a:extLst>
                  <a:ext uri="{0D108BD9-81ED-4DB2-BD59-A6C34878D82A}">
                    <a16:rowId xmlns:a16="http://schemas.microsoft.com/office/drawing/2014/main" val="3730570064"/>
                  </a:ext>
                </a:extLst>
              </a:tr>
              <a:tr h="276223">
                <a:tc>
                  <a:txBody>
                    <a:bodyPr/>
                    <a:lstStyle/>
                    <a:p>
                      <a:pPr marL="0" indent="360363">
                        <a:lnSpc>
                          <a:spcPct val="90000"/>
                        </a:lnSpc>
                        <a:tabLst/>
                      </a:pPr>
                      <a:r>
                        <a:rPr lang="en-US" sz="1400" dirty="0">
                          <a:solidFill>
                            <a:schemeClr val="tx1"/>
                          </a:solidFill>
                          <a:latin typeface="Arial" panose="020B0604020202020204" pitchFamily="34" charset="0"/>
                          <a:cs typeface="Arial" panose="020B0604020202020204" pitchFamily="34" charset="0"/>
                        </a:rPr>
                        <a:t>SD</a:t>
                      </a:r>
                    </a:p>
                  </a:txBody>
                  <a:tcPr anchor="ctr"/>
                </a:tc>
                <a:tc>
                  <a:txBody>
                    <a:bodyPr/>
                    <a:lstStyle/>
                    <a:p>
                      <a:pPr algn="ctr">
                        <a:lnSpc>
                          <a:spcPct val="90000"/>
                        </a:lnSpc>
                      </a:pPr>
                      <a:r>
                        <a:rPr lang="en-US" sz="1400" dirty="0">
                          <a:latin typeface="Arial" panose="020B0604020202020204" pitchFamily="34" charset="0"/>
                          <a:cs typeface="Arial" panose="020B0604020202020204" pitchFamily="34" charset="0"/>
                        </a:rPr>
                        <a:t>32 (45.7)</a:t>
                      </a:r>
                    </a:p>
                  </a:txBody>
                  <a:tcPr anchor="ctr"/>
                </a:tc>
                <a:extLst>
                  <a:ext uri="{0D108BD9-81ED-4DB2-BD59-A6C34878D82A}">
                    <a16:rowId xmlns:a16="http://schemas.microsoft.com/office/drawing/2014/main" val="2200349855"/>
                  </a:ext>
                </a:extLst>
              </a:tr>
              <a:tr h="276223">
                <a:tc>
                  <a:txBody>
                    <a:bodyPr/>
                    <a:lstStyle/>
                    <a:p>
                      <a:pPr marL="0" indent="360363">
                        <a:lnSpc>
                          <a:spcPct val="90000"/>
                        </a:lnSpc>
                        <a:tabLst/>
                      </a:pPr>
                      <a:r>
                        <a:rPr lang="en-US" sz="1400" dirty="0">
                          <a:solidFill>
                            <a:schemeClr val="tx1"/>
                          </a:solidFill>
                          <a:latin typeface="Arial" panose="020B0604020202020204" pitchFamily="34" charset="0"/>
                          <a:cs typeface="Arial" panose="020B0604020202020204" pitchFamily="34" charset="0"/>
                        </a:rPr>
                        <a:t>PD</a:t>
                      </a:r>
                    </a:p>
                  </a:txBody>
                  <a:tcPr anchor="ctr"/>
                </a:tc>
                <a:tc>
                  <a:txBody>
                    <a:bodyPr/>
                    <a:lstStyle/>
                    <a:p>
                      <a:pPr algn="ctr">
                        <a:lnSpc>
                          <a:spcPct val="90000"/>
                        </a:lnSpc>
                      </a:pPr>
                      <a:r>
                        <a:rPr lang="en-US" sz="1400" dirty="0">
                          <a:latin typeface="Arial" panose="020B0604020202020204" pitchFamily="34" charset="0"/>
                          <a:cs typeface="Arial" panose="020B0604020202020204" pitchFamily="34" charset="0"/>
                        </a:rPr>
                        <a:t>6 (8.6)</a:t>
                      </a:r>
                    </a:p>
                  </a:txBody>
                  <a:tcPr anchor="ctr"/>
                </a:tc>
                <a:extLst>
                  <a:ext uri="{0D108BD9-81ED-4DB2-BD59-A6C34878D82A}">
                    <a16:rowId xmlns:a16="http://schemas.microsoft.com/office/drawing/2014/main" val="3318843381"/>
                  </a:ext>
                </a:extLst>
              </a:tr>
              <a:tr h="276223">
                <a:tc>
                  <a:txBody>
                    <a:bodyPr/>
                    <a:lstStyle/>
                    <a:p>
                      <a:pPr marL="0" indent="360363">
                        <a:lnSpc>
                          <a:spcPct val="90000"/>
                        </a:lnSpc>
                        <a:tabLst/>
                      </a:pPr>
                      <a:r>
                        <a:rPr lang="en-US" sz="1400" dirty="0">
                          <a:solidFill>
                            <a:schemeClr val="tx1"/>
                          </a:solidFill>
                          <a:latin typeface="Arial" panose="020B0604020202020204" pitchFamily="34" charset="0"/>
                          <a:cs typeface="Arial" panose="020B0604020202020204" pitchFamily="34" charset="0"/>
                        </a:rPr>
                        <a:t>NE</a:t>
                      </a:r>
                    </a:p>
                  </a:txBody>
                  <a:tcPr anchor="ctr"/>
                </a:tc>
                <a:tc>
                  <a:txBody>
                    <a:bodyPr/>
                    <a:lstStyle/>
                    <a:p>
                      <a:pPr algn="ctr">
                        <a:lnSpc>
                          <a:spcPct val="90000"/>
                        </a:lnSpc>
                      </a:pPr>
                      <a:r>
                        <a:rPr lang="en-US" sz="1400" dirty="0">
                          <a:latin typeface="Arial" panose="020B0604020202020204" pitchFamily="34" charset="0"/>
                          <a:cs typeface="Arial" panose="020B0604020202020204" pitchFamily="34" charset="0"/>
                        </a:rPr>
                        <a:t>1 (1.4)</a:t>
                      </a:r>
                    </a:p>
                  </a:txBody>
                  <a:tcPr anchor="ctr"/>
                </a:tc>
                <a:extLst>
                  <a:ext uri="{0D108BD9-81ED-4DB2-BD59-A6C34878D82A}">
                    <a16:rowId xmlns:a16="http://schemas.microsoft.com/office/drawing/2014/main" val="246448769"/>
                  </a:ext>
                </a:extLst>
              </a:tr>
              <a:tr h="276223">
                <a:tc>
                  <a:txBody>
                    <a:bodyPr/>
                    <a:lstStyle/>
                    <a:p>
                      <a:pPr marL="0" indent="7938">
                        <a:lnSpc>
                          <a:spcPct val="90000"/>
                        </a:lnSpc>
                        <a:tabLst/>
                      </a:pPr>
                      <a:r>
                        <a:rPr lang="en-US" sz="1400" dirty="0">
                          <a:latin typeface="Arial" panose="020B0604020202020204" pitchFamily="34" charset="0"/>
                          <a:cs typeface="Arial" panose="020B0604020202020204" pitchFamily="34" charset="0"/>
                        </a:rPr>
                        <a:t>DCR (95% CI), %</a:t>
                      </a:r>
                    </a:p>
                  </a:txBody>
                  <a:tcPr anchor="ctr"/>
                </a:tc>
                <a:tc>
                  <a:txBody>
                    <a:bodyPr/>
                    <a:lstStyle/>
                    <a:p>
                      <a:pPr algn="ctr">
                        <a:lnSpc>
                          <a:spcPct val="90000"/>
                        </a:lnSpc>
                      </a:pPr>
                      <a:r>
                        <a:rPr lang="en-US" sz="1400" dirty="0">
                          <a:latin typeface="Arial" panose="020B0604020202020204" pitchFamily="34" charset="0"/>
                          <a:cs typeface="Arial" panose="020B0604020202020204" pitchFamily="34" charset="0"/>
                        </a:rPr>
                        <a:t>90.0 (80.5-95.9)</a:t>
                      </a:r>
                    </a:p>
                  </a:txBody>
                  <a:tcPr anchor="ctr"/>
                </a:tc>
                <a:extLst>
                  <a:ext uri="{0D108BD9-81ED-4DB2-BD59-A6C34878D82A}">
                    <a16:rowId xmlns:a16="http://schemas.microsoft.com/office/drawing/2014/main" val="636042695"/>
                  </a:ext>
                </a:extLst>
              </a:tr>
              <a:tr h="276223">
                <a:tc>
                  <a:txBody>
                    <a:bodyPr/>
                    <a:lstStyle/>
                    <a:p>
                      <a:pPr marL="0" indent="7938">
                        <a:lnSpc>
                          <a:spcPct val="90000"/>
                        </a:lnSpc>
                        <a:tabLst/>
                      </a:pPr>
                      <a:r>
                        <a:rPr lang="en-US" sz="1400" dirty="0">
                          <a:latin typeface="Arial" panose="020B0604020202020204" pitchFamily="34" charset="0"/>
                          <a:cs typeface="Arial" panose="020B0604020202020204" pitchFamily="34" charset="0"/>
                        </a:rPr>
                        <a:t>Median </a:t>
                      </a:r>
                      <a:r>
                        <a:rPr lang="en-US" sz="1400" dirty="0" err="1">
                          <a:latin typeface="Arial" panose="020B0604020202020204" pitchFamily="34" charset="0"/>
                          <a:cs typeface="Arial" panose="020B0604020202020204" pitchFamily="34" charset="0"/>
                        </a:rPr>
                        <a:t>DoR</a:t>
                      </a:r>
                      <a:r>
                        <a:rPr lang="en-US" sz="1400" dirty="0">
                          <a:latin typeface="Arial" panose="020B0604020202020204" pitchFamily="34" charset="0"/>
                          <a:cs typeface="Arial" panose="020B0604020202020204" pitchFamily="34" charset="0"/>
                        </a:rPr>
                        <a:t>, months, (95% CI)</a:t>
                      </a:r>
                    </a:p>
                  </a:txBody>
                  <a:tcPr anchor="ctr"/>
                </a:tc>
                <a:tc>
                  <a:txBody>
                    <a:bodyPr/>
                    <a:lstStyle/>
                    <a:p>
                      <a:pPr algn="ctr">
                        <a:lnSpc>
                          <a:spcPct val="90000"/>
                        </a:lnSpc>
                      </a:pPr>
                      <a:r>
                        <a:rPr lang="en-US" sz="1400" dirty="0">
                          <a:latin typeface="Arial" panose="020B0604020202020204" pitchFamily="34" charset="0"/>
                          <a:cs typeface="Arial" panose="020B0604020202020204" pitchFamily="34" charset="0"/>
                        </a:rPr>
                        <a:t>8.3 (5.6-9.7)</a:t>
                      </a:r>
                    </a:p>
                  </a:txBody>
                  <a:tcPr anchor="ctr"/>
                </a:tc>
                <a:extLst>
                  <a:ext uri="{0D108BD9-81ED-4DB2-BD59-A6C34878D82A}">
                    <a16:rowId xmlns:a16="http://schemas.microsoft.com/office/drawing/2014/main" val="1932922019"/>
                  </a:ext>
                </a:extLst>
              </a:tr>
              <a:tr h="276223">
                <a:tc>
                  <a:txBody>
                    <a:bodyPr/>
                    <a:lstStyle/>
                    <a:p>
                      <a:pPr marL="0" indent="7938">
                        <a:lnSpc>
                          <a:spcPct val="90000"/>
                        </a:lnSpc>
                        <a:tabLst/>
                      </a:pPr>
                      <a:r>
                        <a:rPr lang="en-US" sz="1400" dirty="0">
                          <a:latin typeface="Arial" panose="020B0604020202020204" pitchFamily="34" charset="0"/>
                          <a:cs typeface="Arial" panose="020B0604020202020204" pitchFamily="34" charset="0"/>
                        </a:rPr>
                        <a:t>Median PFS, months, (95% CI)</a:t>
                      </a:r>
                    </a:p>
                  </a:txBody>
                  <a:tcPr anchor="ctr"/>
                </a:tc>
                <a:tc>
                  <a:txBody>
                    <a:bodyPr/>
                    <a:lstStyle/>
                    <a:p>
                      <a:pPr algn="ctr">
                        <a:lnSpc>
                          <a:spcPct val="90000"/>
                        </a:lnSpc>
                      </a:pPr>
                      <a:r>
                        <a:rPr lang="en-US" sz="1400" dirty="0">
                          <a:latin typeface="Arial" panose="020B0604020202020204" pitchFamily="34" charset="0"/>
                          <a:cs typeface="Arial" panose="020B0604020202020204" pitchFamily="34" charset="0"/>
                        </a:rPr>
                        <a:t>8.3 (5.5-10.9)</a:t>
                      </a:r>
                    </a:p>
                  </a:txBody>
                  <a:tcPr anchor="ctr"/>
                </a:tc>
                <a:extLst>
                  <a:ext uri="{0D108BD9-81ED-4DB2-BD59-A6C34878D82A}">
                    <a16:rowId xmlns:a16="http://schemas.microsoft.com/office/drawing/2014/main" val="3857208756"/>
                  </a:ext>
                </a:extLst>
              </a:tr>
              <a:tr h="276223">
                <a:tc>
                  <a:txBody>
                    <a:bodyPr/>
                    <a:lstStyle/>
                    <a:p>
                      <a:pPr marL="0" indent="7938">
                        <a:lnSpc>
                          <a:spcPct val="90000"/>
                        </a:lnSpc>
                        <a:tabLst/>
                      </a:pPr>
                      <a:r>
                        <a:rPr lang="en-US" sz="1400" dirty="0">
                          <a:latin typeface="Arial" panose="020B0604020202020204" pitchFamily="34" charset="0"/>
                          <a:cs typeface="Arial" panose="020B0604020202020204" pitchFamily="34" charset="0"/>
                        </a:rPr>
                        <a:t>Median </a:t>
                      </a:r>
                      <a:r>
                        <a:rPr lang="en-US" sz="1400" dirty="0" err="1">
                          <a:latin typeface="Arial" panose="020B0604020202020204" pitchFamily="34" charset="0"/>
                          <a:cs typeface="Arial" panose="020B0604020202020204" pitchFamily="34" charset="0"/>
                        </a:rPr>
                        <a:t>OS</a:t>
                      </a:r>
                      <a:r>
                        <a:rPr lang="en-US" sz="1400" baseline="30000" dirty="0" err="1">
                          <a:latin typeface="Arial" panose="020B0604020202020204" pitchFamily="34" charset="0"/>
                          <a:cs typeface="Arial" panose="020B0604020202020204" pitchFamily="34" charset="0"/>
                        </a:rPr>
                        <a:t>d</a:t>
                      </a:r>
                      <a:r>
                        <a:rPr lang="en-US" sz="1400" baseline="0" dirty="0">
                          <a:latin typeface="Arial" panose="020B0604020202020204" pitchFamily="34" charset="0"/>
                          <a:cs typeface="Arial" panose="020B0604020202020204" pitchFamily="34" charset="0"/>
                        </a:rPr>
                        <a:t>,</a:t>
                      </a:r>
                      <a:r>
                        <a:rPr lang="en-US" sz="1400" dirty="0">
                          <a:latin typeface="Arial" panose="020B0604020202020204" pitchFamily="34" charset="0"/>
                          <a:cs typeface="Arial" panose="020B0604020202020204" pitchFamily="34" charset="0"/>
                        </a:rPr>
                        <a:t> months, (95% CI) </a:t>
                      </a:r>
                    </a:p>
                  </a:txBody>
                  <a:tcPr anchor="ctr"/>
                </a:tc>
                <a:tc>
                  <a:txBody>
                    <a:bodyPr/>
                    <a:lstStyle/>
                    <a:p>
                      <a:pPr algn="ctr">
                        <a:lnSpc>
                          <a:spcPct val="90000"/>
                        </a:lnSpc>
                      </a:pPr>
                      <a:r>
                        <a:rPr lang="en-US" sz="1400" dirty="0">
                          <a:latin typeface="Arial" panose="020B0604020202020204" pitchFamily="34" charset="0"/>
                          <a:cs typeface="Arial" panose="020B0604020202020204" pitchFamily="34" charset="0"/>
                        </a:rPr>
                        <a:t>21.2 (16.5-NE)</a:t>
                      </a:r>
                    </a:p>
                  </a:txBody>
                  <a:tcPr anchor="ctr"/>
                </a:tc>
                <a:extLst>
                  <a:ext uri="{0D108BD9-81ED-4DB2-BD59-A6C34878D82A}">
                    <a16:rowId xmlns:a16="http://schemas.microsoft.com/office/drawing/2014/main" val="2692761672"/>
                  </a:ext>
                </a:extLst>
              </a:tr>
            </a:tbl>
          </a:graphicData>
        </a:graphic>
      </p:graphicFrame>
    </p:spTree>
    <p:extLst>
      <p:ext uri="{BB962C8B-B14F-4D97-AF65-F5344CB8AC3E}">
        <p14:creationId xmlns:p14="http://schemas.microsoft.com/office/powerpoint/2010/main" val="1153771969"/>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1D3503-FB48-8780-D40B-D5611B3FCC34}"/>
            </a:ext>
          </a:extLst>
        </p:cNvPr>
        <p:cNvGrpSpPr/>
        <p:nvPr/>
      </p:nvGrpSpPr>
      <p:grpSpPr>
        <a:xfrm>
          <a:off x="0" y="0"/>
          <a:ext cx="0" cy="0"/>
          <a:chOff x="0" y="0"/>
          <a:chExt cx="0" cy="0"/>
        </a:xfrm>
      </p:grpSpPr>
      <p:sp>
        <p:nvSpPr>
          <p:cNvPr id="15" name="Text Placeholder 14">
            <a:extLst>
              <a:ext uri="{FF2B5EF4-FFF2-40B4-BE49-F238E27FC236}">
                <a16:creationId xmlns:a16="http://schemas.microsoft.com/office/drawing/2014/main" id="{B6AC6B7B-9371-A0E5-8CCE-5E21295D6222}"/>
              </a:ext>
            </a:extLst>
          </p:cNvPr>
          <p:cNvSpPr>
            <a:spLocks noGrp="1"/>
          </p:cNvSpPr>
          <p:nvPr>
            <p:ph type="body" idx="1"/>
          </p:nvPr>
        </p:nvSpPr>
        <p:spPr>
          <a:xfrm>
            <a:off x="609600" y="936000"/>
            <a:ext cx="10972800" cy="702470"/>
          </a:xfrm>
        </p:spPr>
        <p:txBody>
          <a:bodyPr>
            <a:normAutofit/>
          </a:bodyPr>
          <a:lstStyle/>
          <a:p>
            <a:r>
              <a:rPr lang="en-GB" sz="1800" b="1" dirty="0">
                <a:solidFill>
                  <a:schemeClr val="accent1"/>
                </a:solidFill>
                <a:latin typeface="Arial" panose="020B0604020202020204" pitchFamily="34" charset="0"/>
                <a:ea typeface="Aileron" charset="0"/>
                <a:cs typeface="Arial" panose="020B0604020202020204" pitchFamily="34" charset="0"/>
              </a:rPr>
              <a:t>TRAE</a:t>
            </a:r>
            <a:r>
              <a:rPr lang="en-GB" sz="1800" b="1" cap="none" dirty="0">
                <a:solidFill>
                  <a:schemeClr val="accent1"/>
                </a:solidFill>
                <a:latin typeface="Arial" panose="020B0604020202020204" pitchFamily="34" charset="0"/>
                <a:ea typeface="Aileron" charset="0"/>
                <a:cs typeface="Arial" panose="020B0604020202020204" pitchFamily="34" charset="0"/>
              </a:rPr>
              <a:t>s</a:t>
            </a:r>
            <a:r>
              <a:rPr lang="en-GB" sz="1800" b="1" dirty="0">
                <a:solidFill>
                  <a:schemeClr val="accent1"/>
                </a:solidFill>
                <a:latin typeface="Arial" panose="020B0604020202020204" pitchFamily="34" charset="0"/>
                <a:ea typeface="Aileron" charset="0"/>
                <a:cs typeface="Arial" panose="020B0604020202020204" pitchFamily="34" charset="0"/>
              </a:rPr>
              <a:t> IN ≥20% OF PATIENTS</a:t>
            </a:r>
          </a:p>
        </p:txBody>
      </p:sp>
      <p:sp>
        <p:nvSpPr>
          <p:cNvPr id="6" name="Title 5">
            <a:extLst>
              <a:ext uri="{FF2B5EF4-FFF2-40B4-BE49-F238E27FC236}">
                <a16:creationId xmlns:a16="http://schemas.microsoft.com/office/drawing/2014/main" id="{D9D9E9A0-FEEB-0853-119D-8F1B9D483B90}"/>
              </a:ext>
            </a:extLst>
          </p:cNvPr>
          <p:cNvSpPr>
            <a:spLocks noGrp="1"/>
          </p:cNvSpPr>
          <p:nvPr>
            <p:ph type="title"/>
          </p:nvPr>
        </p:nvSpPr>
        <p:spPr>
          <a:xfrm>
            <a:off x="619201" y="259200"/>
            <a:ext cx="10963199" cy="864000"/>
          </a:xfrm>
        </p:spPr>
        <p:txBody>
          <a:bodyPr/>
          <a:lstStyle/>
          <a:p>
            <a:r>
              <a:rPr lang="en-GB" dirty="0"/>
              <a:t>furmo-003: safety results</a:t>
            </a:r>
          </a:p>
        </p:txBody>
      </p:sp>
      <p:sp>
        <p:nvSpPr>
          <p:cNvPr id="7" name="Content Placeholder 6">
            <a:extLst>
              <a:ext uri="{FF2B5EF4-FFF2-40B4-BE49-F238E27FC236}">
                <a16:creationId xmlns:a16="http://schemas.microsoft.com/office/drawing/2014/main" id="{F80667C9-A55D-8CF0-DB9F-D410A3FF1062}"/>
              </a:ext>
            </a:extLst>
          </p:cNvPr>
          <p:cNvSpPr>
            <a:spLocks noGrp="1"/>
          </p:cNvSpPr>
          <p:nvPr>
            <p:ph sz="quarter" idx="14"/>
          </p:nvPr>
        </p:nvSpPr>
        <p:spPr>
          <a:xfrm>
            <a:off x="7680176" y="1572914"/>
            <a:ext cx="3902224" cy="3960000"/>
          </a:xfrm>
        </p:spPr>
        <p:txBody>
          <a:bodyPr>
            <a:normAutofit/>
          </a:bodyPr>
          <a:lstStyle/>
          <a:p>
            <a:pPr>
              <a:spcBef>
                <a:spcPts val="600"/>
              </a:spcBef>
            </a:pPr>
            <a:r>
              <a:rPr lang="en-US" dirty="0"/>
              <a:t>The most common TRAEs were gastrointestinal and resolved with treatment interruption, dose reduction, </a:t>
            </a:r>
            <a:br>
              <a:rPr lang="en-US" dirty="0"/>
            </a:br>
            <a:r>
              <a:rPr lang="en-US" dirty="0"/>
              <a:t>or supportive care</a:t>
            </a:r>
          </a:p>
          <a:p>
            <a:pPr>
              <a:spcBef>
                <a:spcPts val="600"/>
              </a:spcBef>
            </a:pPr>
            <a:r>
              <a:rPr lang="en-US" dirty="0"/>
              <a:t>No grade 5/death due to TRAEs</a:t>
            </a:r>
            <a:endParaRPr lang="en-GB" dirty="0"/>
          </a:p>
        </p:txBody>
      </p:sp>
      <p:sp>
        <p:nvSpPr>
          <p:cNvPr id="8" name="Content Placeholder 7">
            <a:extLst>
              <a:ext uri="{FF2B5EF4-FFF2-40B4-BE49-F238E27FC236}">
                <a16:creationId xmlns:a16="http://schemas.microsoft.com/office/drawing/2014/main" id="{F634A557-C850-2453-856D-7B8C3B9053A8}"/>
              </a:ext>
            </a:extLst>
          </p:cNvPr>
          <p:cNvSpPr>
            <a:spLocks noGrp="1"/>
          </p:cNvSpPr>
          <p:nvPr>
            <p:ph sz="quarter" idx="15"/>
          </p:nvPr>
        </p:nvSpPr>
        <p:spPr/>
        <p:txBody>
          <a:bodyPr anchor="b" anchorCtr="0"/>
          <a:lstStyle/>
          <a:p>
            <a:pPr indent="7938"/>
            <a:r>
              <a:rPr lang="en-US" baseline="30000" dirty="0">
                <a:solidFill>
                  <a:schemeClr val="tx2"/>
                </a:solidFill>
              </a:rPr>
              <a:t>a </a:t>
            </a:r>
            <a:r>
              <a:rPr lang="en-US" dirty="0">
                <a:solidFill>
                  <a:schemeClr val="tx2"/>
                </a:solidFill>
              </a:rPr>
              <a:t>Most common TRAE with 20% as cut-off; CTCAE v5.0; </a:t>
            </a:r>
            <a:r>
              <a:rPr lang="en-US" baseline="30000" dirty="0">
                <a:solidFill>
                  <a:schemeClr val="tx2"/>
                </a:solidFill>
              </a:rPr>
              <a:t>b </a:t>
            </a:r>
            <a:r>
              <a:rPr lang="en-US" dirty="0">
                <a:solidFill>
                  <a:schemeClr val="tx2"/>
                </a:solidFill>
              </a:rPr>
              <a:t>No grade 5/death due to TRAEs</a:t>
            </a:r>
          </a:p>
          <a:p>
            <a:r>
              <a:rPr lang="en-US" dirty="0">
                <a:solidFill>
                  <a:schemeClr val="tx2"/>
                </a:solidFill>
              </a:rPr>
              <a:t>AE, adverse event; ALT, alanine aminotransferase; AST, aspartate aminotransferase; CTCAE, </a:t>
            </a:r>
            <a:r>
              <a:rPr lang="en-GB" dirty="0">
                <a:solidFill>
                  <a:schemeClr val="tx2"/>
                </a:solidFill>
              </a:rPr>
              <a:t>Common Terminology Criteria for Adverse Events</a:t>
            </a:r>
            <a:r>
              <a:rPr lang="en-US" dirty="0">
                <a:solidFill>
                  <a:schemeClr val="tx2"/>
                </a:solidFill>
              </a:rPr>
              <a:t>; </a:t>
            </a:r>
            <a:br>
              <a:rPr lang="en-US" dirty="0">
                <a:solidFill>
                  <a:schemeClr val="tx2"/>
                </a:solidFill>
              </a:rPr>
            </a:br>
            <a:r>
              <a:rPr lang="en-US" dirty="0">
                <a:solidFill>
                  <a:schemeClr val="tx2"/>
                </a:solidFill>
              </a:rPr>
              <a:t>TRAE, treatment-related adverse event; WBC, </a:t>
            </a:r>
            <a:r>
              <a:rPr lang="en-GB" kern="100" dirty="0">
                <a:solidFill>
                  <a:schemeClr val="tx2"/>
                </a:solidFill>
                <a:ea typeface="Calibri" panose="020F0502020204030204" pitchFamily="34" charset="0"/>
              </a:rPr>
              <a:t>white blood cell</a:t>
            </a:r>
            <a:r>
              <a:rPr lang="en-US" dirty="0">
                <a:solidFill>
                  <a:schemeClr val="tx2"/>
                </a:solidFill>
              </a:rPr>
              <a:t> </a:t>
            </a:r>
          </a:p>
          <a:p>
            <a:r>
              <a:rPr lang="en-US" dirty="0">
                <a:solidFill>
                  <a:schemeClr val="tx2"/>
                </a:solidFill>
              </a:rPr>
              <a:t>Liu Y, et al. Abstract 1848MO, ESMO 2025. Oral presentation</a:t>
            </a:r>
            <a:endParaRPr lang="en-GB" dirty="0">
              <a:solidFill>
                <a:schemeClr val="tx2"/>
              </a:solidFill>
              <a:highlight>
                <a:srgbClr val="FFFF00"/>
              </a:highlight>
            </a:endParaRPr>
          </a:p>
        </p:txBody>
      </p:sp>
      <p:sp>
        <p:nvSpPr>
          <p:cNvPr id="2" name="Slide Number Placeholder 1">
            <a:extLst>
              <a:ext uri="{FF2B5EF4-FFF2-40B4-BE49-F238E27FC236}">
                <a16:creationId xmlns:a16="http://schemas.microsoft.com/office/drawing/2014/main" id="{93D4ECD4-90F7-7D24-203A-124FB63F30D7}"/>
              </a:ext>
            </a:extLst>
          </p:cNvPr>
          <p:cNvSpPr>
            <a:spLocks noGrp="1"/>
          </p:cNvSpPr>
          <p:nvPr>
            <p:ph type="sldNum" sz="quarter" idx="4"/>
          </p:nvPr>
        </p:nvSpPr>
        <p:spPr/>
        <p:txBody>
          <a:bodyPr/>
          <a:lstStyle/>
          <a:p>
            <a:fld id="{FCE43C0F-8A7B-3A4B-9DB5-B3472E36E833}" type="slidenum">
              <a:rPr lang="en-GB" smtClean="0"/>
              <a:pPr/>
              <a:t>25</a:t>
            </a:fld>
            <a:endParaRPr lang="en-GB" dirty="0"/>
          </a:p>
        </p:txBody>
      </p:sp>
      <p:graphicFrame>
        <p:nvGraphicFramePr>
          <p:cNvPr id="16" name="Table 15">
            <a:extLst>
              <a:ext uri="{FF2B5EF4-FFF2-40B4-BE49-F238E27FC236}">
                <a16:creationId xmlns:a16="http://schemas.microsoft.com/office/drawing/2014/main" id="{3F840BC1-BA5F-42BD-1130-4A6E736C1999}"/>
              </a:ext>
            </a:extLst>
          </p:cNvPr>
          <p:cNvGraphicFramePr>
            <a:graphicFrameLocks noGrp="1"/>
          </p:cNvGraphicFramePr>
          <p:nvPr>
            <p:extLst>
              <p:ext uri="{D42A27DB-BD31-4B8C-83A1-F6EECF244321}">
                <p14:modId xmlns:p14="http://schemas.microsoft.com/office/powerpoint/2010/main" val="1050521958"/>
              </p:ext>
            </p:extLst>
          </p:nvPr>
        </p:nvGraphicFramePr>
        <p:xfrm>
          <a:off x="619201" y="1368000"/>
          <a:ext cx="6916959" cy="4023360"/>
        </p:xfrm>
        <a:graphic>
          <a:graphicData uri="http://schemas.openxmlformats.org/drawingml/2006/table">
            <a:tbl>
              <a:tblPr firstRow="1" bandRow="1">
                <a:tableStyleId>{5C22544A-7EE6-4342-B048-85BDC9FD1C3A}</a:tableStyleId>
              </a:tblPr>
              <a:tblGrid>
                <a:gridCol w="4036639">
                  <a:extLst>
                    <a:ext uri="{9D8B030D-6E8A-4147-A177-3AD203B41FA5}">
                      <a16:colId xmlns:a16="http://schemas.microsoft.com/office/drawing/2014/main" val="2201780362"/>
                    </a:ext>
                  </a:extLst>
                </a:gridCol>
                <a:gridCol w="1332148">
                  <a:extLst>
                    <a:ext uri="{9D8B030D-6E8A-4147-A177-3AD203B41FA5}">
                      <a16:colId xmlns:a16="http://schemas.microsoft.com/office/drawing/2014/main" val="3979109034"/>
                    </a:ext>
                  </a:extLst>
                </a:gridCol>
                <a:gridCol w="1548172">
                  <a:extLst>
                    <a:ext uri="{9D8B030D-6E8A-4147-A177-3AD203B41FA5}">
                      <a16:colId xmlns:a16="http://schemas.microsoft.com/office/drawing/2014/main" val="1303779952"/>
                    </a:ext>
                  </a:extLst>
                </a:gridCol>
              </a:tblGrid>
              <a:tr h="193599">
                <a:tc>
                  <a:txBody>
                    <a:bodyPr/>
                    <a:lstStyle/>
                    <a:p>
                      <a:r>
                        <a:rPr lang="en-US" sz="1600" dirty="0">
                          <a:latin typeface="Arial" panose="020B0604020202020204" pitchFamily="34" charset="0"/>
                          <a:cs typeface="Arial" panose="020B0604020202020204" pitchFamily="34" charset="0"/>
                        </a:rPr>
                        <a:t>Preferred term </a:t>
                      </a:r>
                      <a:r>
                        <a:rPr lang="en-US" sz="1600" strike="noStrike" dirty="0">
                          <a:solidFill>
                            <a:schemeClr val="bg1"/>
                          </a:solidFill>
                          <a:latin typeface="Arial" panose="020B0604020202020204" pitchFamily="34" charset="0"/>
                          <a:cs typeface="Arial" panose="020B0604020202020204" pitchFamily="34" charset="0"/>
                        </a:rPr>
                        <a:t>(PT)</a:t>
                      </a:r>
                    </a:p>
                  </a:txBody>
                  <a:tcPr anchor="ctr"/>
                </a:tc>
                <a:tc>
                  <a:txBody>
                    <a:bodyPr/>
                    <a:lstStyle/>
                    <a:p>
                      <a:pPr algn="ctr"/>
                      <a:r>
                        <a:rPr lang="en-US" sz="1600" dirty="0">
                          <a:latin typeface="Arial" panose="020B0604020202020204" pitchFamily="34" charset="0"/>
                          <a:cs typeface="Arial" panose="020B0604020202020204" pitchFamily="34" charset="0"/>
                        </a:rPr>
                        <a:t>Any grade</a:t>
                      </a:r>
                    </a:p>
                  </a:txBody>
                  <a:tcPr anchor="ctr"/>
                </a:tc>
                <a:tc>
                  <a:txBody>
                    <a:bodyPr/>
                    <a:lstStyle/>
                    <a:p>
                      <a:pPr algn="ctr"/>
                      <a:r>
                        <a:rPr lang="en-US" sz="1600" dirty="0">
                          <a:latin typeface="Arial" panose="020B0604020202020204" pitchFamily="34" charset="0"/>
                          <a:cs typeface="Arial" panose="020B0604020202020204" pitchFamily="34" charset="0"/>
                        </a:rPr>
                        <a:t>Grade 3 or 4</a:t>
                      </a:r>
                      <a:r>
                        <a:rPr lang="en-US" sz="1600" baseline="30000" dirty="0">
                          <a:latin typeface="Arial" panose="020B0604020202020204" pitchFamily="34" charset="0"/>
                          <a:cs typeface="Arial" panose="020B0604020202020204" pitchFamily="34" charset="0"/>
                        </a:rPr>
                        <a:t>b</a:t>
                      </a:r>
                    </a:p>
                  </a:txBody>
                  <a:tcPr anchor="ctr"/>
                </a:tc>
                <a:extLst>
                  <a:ext uri="{0D108BD9-81ED-4DB2-BD59-A6C34878D82A}">
                    <a16:rowId xmlns:a16="http://schemas.microsoft.com/office/drawing/2014/main" val="1125696546"/>
                  </a:ext>
                </a:extLst>
              </a:tr>
              <a:tr h="193599">
                <a:tc>
                  <a:txBody>
                    <a:bodyPr/>
                    <a:lstStyle/>
                    <a:p>
                      <a:r>
                        <a:rPr lang="en-US" sz="1600" dirty="0">
                          <a:solidFill>
                            <a:schemeClr val="tx1"/>
                          </a:solidFill>
                          <a:latin typeface="Arial" panose="020B0604020202020204" pitchFamily="34" charset="0"/>
                          <a:cs typeface="Arial" panose="020B0604020202020204" pitchFamily="34" charset="0"/>
                        </a:rPr>
                        <a:t>All TRAEs,</a:t>
                      </a:r>
                      <a:r>
                        <a:rPr lang="en-US" sz="1600" baseline="30000" dirty="0">
                          <a:solidFill>
                            <a:schemeClr val="tx1"/>
                          </a:solidFill>
                          <a:latin typeface="Arial" panose="020B0604020202020204" pitchFamily="34" charset="0"/>
                          <a:cs typeface="Arial" panose="020B0604020202020204" pitchFamily="34" charset="0"/>
                        </a:rPr>
                        <a:t>a </a:t>
                      </a:r>
                      <a:r>
                        <a:rPr lang="en-US" sz="1600" baseline="0" dirty="0">
                          <a:solidFill>
                            <a:schemeClr val="tx1"/>
                          </a:solidFill>
                          <a:latin typeface="Arial" panose="020B0604020202020204" pitchFamily="34" charset="0"/>
                          <a:cs typeface="Arial" panose="020B0604020202020204" pitchFamily="34" charset="0"/>
                        </a:rPr>
                        <a:t>n (%)</a:t>
                      </a:r>
                    </a:p>
                  </a:txBody>
                  <a:tcPr anchor="ctr"/>
                </a:tc>
                <a:tc>
                  <a:txBody>
                    <a:bodyPr/>
                    <a:lstStyle/>
                    <a:p>
                      <a:pPr algn="ctr"/>
                      <a:r>
                        <a:rPr lang="en-US" sz="1600" dirty="0">
                          <a:latin typeface="Arial" panose="020B0604020202020204" pitchFamily="34" charset="0"/>
                          <a:cs typeface="Arial" panose="020B0604020202020204" pitchFamily="34" charset="0"/>
                        </a:rPr>
                        <a:t>67 (94.4)</a:t>
                      </a:r>
                    </a:p>
                  </a:txBody>
                  <a:tcPr anchor="ctr"/>
                </a:tc>
                <a:tc>
                  <a:txBody>
                    <a:bodyPr/>
                    <a:lstStyle/>
                    <a:p>
                      <a:pPr algn="l">
                        <a:tabLst>
                          <a:tab pos="449263" algn="dec"/>
                        </a:tabLst>
                      </a:pPr>
                      <a:r>
                        <a:rPr lang="en-US" sz="1600" dirty="0">
                          <a:latin typeface="Arial" panose="020B0604020202020204" pitchFamily="34" charset="0"/>
                          <a:cs typeface="Arial" panose="020B0604020202020204" pitchFamily="34" charset="0"/>
                        </a:rPr>
                        <a:t>	15 (21.1)</a:t>
                      </a:r>
                    </a:p>
                  </a:txBody>
                  <a:tcPr anchor="ctr"/>
                </a:tc>
                <a:extLst>
                  <a:ext uri="{0D108BD9-81ED-4DB2-BD59-A6C34878D82A}">
                    <a16:rowId xmlns:a16="http://schemas.microsoft.com/office/drawing/2014/main" val="1246539799"/>
                  </a:ext>
                </a:extLst>
              </a:tr>
              <a:tr h="193599">
                <a:tc>
                  <a:txBody>
                    <a:bodyPr/>
                    <a:lstStyle/>
                    <a:p>
                      <a:pPr marL="0" indent="360363">
                        <a:tabLst/>
                      </a:pPr>
                      <a:r>
                        <a:rPr lang="en-US" sz="1600" dirty="0">
                          <a:solidFill>
                            <a:schemeClr val="tx1"/>
                          </a:solidFill>
                          <a:latin typeface="Arial" panose="020B0604020202020204" pitchFamily="34" charset="0"/>
                          <a:cs typeface="Arial" panose="020B0604020202020204" pitchFamily="34" charset="0"/>
                        </a:rPr>
                        <a:t>Diarrhea</a:t>
                      </a:r>
                    </a:p>
                  </a:txBody>
                  <a:tcPr anchor="ctr"/>
                </a:tc>
                <a:tc>
                  <a:txBody>
                    <a:bodyPr/>
                    <a:lstStyle/>
                    <a:p>
                      <a:pPr algn="ctr"/>
                      <a:r>
                        <a:rPr lang="en-US" sz="1600" dirty="0">
                          <a:latin typeface="Arial" panose="020B0604020202020204" pitchFamily="34" charset="0"/>
                          <a:cs typeface="Arial" panose="020B0604020202020204" pitchFamily="34" charset="0"/>
                        </a:rPr>
                        <a:t>46 (64.8)</a:t>
                      </a:r>
                    </a:p>
                  </a:txBody>
                  <a:tcPr anchor="ctr"/>
                </a:tc>
                <a:tc>
                  <a:txBody>
                    <a:bodyPr/>
                    <a:lstStyle/>
                    <a:p>
                      <a:pPr algn="l"/>
                      <a:r>
                        <a:rPr lang="en-US" sz="1600" kern="1200" dirty="0">
                          <a:solidFill>
                            <a:schemeClr val="dk1"/>
                          </a:solidFill>
                          <a:latin typeface="Arial" panose="020B0604020202020204" pitchFamily="34" charset="0"/>
                          <a:ea typeface="+mn-ea"/>
                          <a:cs typeface="Arial" panose="020B0604020202020204" pitchFamily="34" charset="0"/>
                        </a:rPr>
                        <a:t>	3 (4.2)</a:t>
                      </a:r>
                    </a:p>
                  </a:txBody>
                  <a:tcPr anchor="ctr"/>
                </a:tc>
                <a:extLst>
                  <a:ext uri="{0D108BD9-81ED-4DB2-BD59-A6C34878D82A}">
                    <a16:rowId xmlns:a16="http://schemas.microsoft.com/office/drawing/2014/main" val="4118175548"/>
                  </a:ext>
                </a:extLst>
              </a:tr>
              <a:tr h="193599">
                <a:tc>
                  <a:txBody>
                    <a:bodyPr/>
                    <a:lstStyle/>
                    <a:p>
                      <a:pPr marL="0" indent="360363">
                        <a:tabLst/>
                      </a:pPr>
                      <a:r>
                        <a:rPr lang="en-US" sz="1600" dirty="0">
                          <a:solidFill>
                            <a:schemeClr val="tx1"/>
                          </a:solidFill>
                          <a:latin typeface="Arial" panose="020B0604020202020204" pitchFamily="34" charset="0"/>
                          <a:cs typeface="Arial" panose="020B0604020202020204" pitchFamily="34" charset="0"/>
                        </a:rPr>
                        <a:t>Anemia</a:t>
                      </a:r>
                    </a:p>
                  </a:txBody>
                  <a:tcPr anchor="ctr"/>
                </a:tc>
                <a:tc>
                  <a:txBody>
                    <a:bodyPr/>
                    <a:lstStyle/>
                    <a:p>
                      <a:pPr algn="ctr"/>
                      <a:r>
                        <a:rPr lang="en-US" sz="1600" dirty="0">
                          <a:latin typeface="Arial" panose="020B0604020202020204" pitchFamily="34" charset="0"/>
                          <a:cs typeface="Arial" panose="020B0604020202020204" pitchFamily="34" charset="0"/>
                        </a:rPr>
                        <a:t>28 (39.4)</a:t>
                      </a:r>
                    </a:p>
                  </a:txBody>
                  <a:tcPr anchor="ctr"/>
                </a:tc>
                <a:tc>
                  <a:txBody>
                    <a:bodyPr/>
                    <a:lstStyle/>
                    <a:p>
                      <a:pPr algn="l"/>
                      <a:r>
                        <a:rPr lang="en-US" sz="1600" kern="1200" dirty="0">
                          <a:solidFill>
                            <a:schemeClr val="dk1"/>
                          </a:solidFill>
                          <a:latin typeface="Arial" panose="020B0604020202020204" pitchFamily="34" charset="0"/>
                          <a:ea typeface="+mn-ea"/>
                          <a:cs typeface="Arial" panose="020B0604020202020204" pitchFamily="34" charset="0"/>
                        </a:rPr>
                        <a:t>	0</a:t>
                      </a:r>
                    </a:p>
                  </a:txBody>
                  <a:tcPr anchor="ctr"/>
                </a:tc>
                <a:extLst>
                  <a:ext uri="{0D108BD9-81ED-4DB2-BD59-A6C34878D82A}">
                    <a16:rowId xmlns:a16="http://schemas.microsoft.com/office/drawing/2014/main" val="1271462471"/>
                  </a:ext>
                </a:extLst>
              </a:tr>
              <a:tr h="193599">
                <a:tc>
                  <a:txBody>
                    <a:bodyPr/>
                    <a:lstStyle/>
                    <a:p>
                      <a:pPr marL="0" indent="360363">
                        <a:tabLst/>
                      </a:pPr>
                      <a:r>
                        <a:rPr lang="en-US" sz="1600" dirty="0">
                          <a:solidFill>
                            <a:schemeClr val="tx1"/>
                          </a:solidFill>
                          <a:latin typeface="Arial" panose="020B0604020202020204" pitchFamily="34" charset="0"/>
                          <a:cs typeface="Arial" panose="020B0604020202020204" pitchFamily="34" charset="0"/>
                        </a:rPr>
                        <a:t>Blood creatinine increased</a:t>
                      </a:r>
                    </a:p>
                  </a:txBody>
                  <a:tcPr anchor="ctr"/>
                </a:tc>
                <a:tc>
                  <a:txBody>
                    <a:bodyPr/>
                    <a:lstStyle/>
                    <a:p>
                      <a:pPr algn="ctr"/>
                      <a:r>
                        <a:rPr lang="en-US" sz="1600" dirty="0">
                          <a:latin typeface="Arial" panose="020B0604020202020204" pitchFamily="34" charset="0"/>
                          <a:cs typeface="Arial" panose="020B0604020202020204" pitchFamily="34" charset="0"/>
                        </a:rPr>
                        <a:t>24 (33.8)</a:t>
                      </a:r>
                    </a:p>
                  </a:txBody>
                  <a:tcPr anchor="ctr"/>
                </a:tc>
                <a:tc>
                  <a:txBody>
                    <a:bodyPr/>
                    <a:lstStyle/>
                    <a:p>
                      <a:pPr algn="l"/>
                      <a:r>
                        <a:rPr lang="en-US" sz="1600" kern="1200" dirty="0">
                          <a:solidFill>
                            <a:schemeClr val="dk1"/>
                          </a:solidFill>
                          <a:latin typeface="Arial" panose="020B0604020202020204" pitchFamily="34" charset="0"/>
                          <a:ea typeface="+mn-ea"/>
                          <a:cs typeface="Arial" panose="020B0604020202020204" pitchFamily="34" charset="0"/>
                        </a:rPr>
                        <a:t>	0</a:t>
                      </a:r>
                    </a:p>
                  </a:txBody>
                  <a:tcPr anchor="ctr"/>
                </a:tc>
                <a:extLst>
                  <a:ext uri="{0D108BD9-81ED-4DB2-BD59-A6C34878D82A}">
                    <a16:rowId xmlns:a16="http://schemas.microsoft.com/office/drawing/2014/main" val="3730570064"/>
                  </a:ext>
                </a:extLst>
              </a:tr>
              <a:tr h="193599">
                <a:tc>
                  <a:txBody>
                    <a:bodyPr/>
                    <a:lstStyle/>
                    <a:p>
                      <a:pPr marL="0" indent="360363">
                        <a:tabLst/>
                      </a:pPr>
                      <a:r>
                        <a:rPr lang="en-US" sz="1600" dirty="0">
                          <a:solidFill>
                            <a:schemeClr val="tx1"/>
                          </a:solidFill>
                          <a:latin typeface="Arial" panose="020B0604020202020204" pitchFamily="34" charset="0"/>
                          <a:cs typeface="Arial" panose="020B0604020202020204" pitchFamily="34" charset="0"/>
                        </a:rPr>
                        <a:t>AST increased</a:t>
                      </a:r>
                    </a:p>
                  </a:txBody>
                  <a:tcPr anchor="ctr"/>
                </a:tc>
                <a:tc>
                  <a:txBody>
                    <a:bodyPr/>
                    <a:lstStyle/>
                    <a:p>
                      <a:pPr algn="ctr"/>
                      <a:r>
                        <a:rPr lang="en-US" sz="1600" dirty="0">
                          <a:latin typeface="Arial" panose="020B0604020202020204" pitchFamily="34" charset="0"/>
                          <a:cs typeface="Arial" panose="020B0604020202020204" pitchFamily="34" charset="0"/>
                        </a:rPr>
                        <a:t>22 (31.0)</a:t>
                      </a:r>
                    </a:p>
                  </a:txBody>
                  <a:tcPr anchor="ctr"/>
                </a:tc>
                <a:tc>
                  <a:txBody>
                    <a:bodyPr/>
                    <a:lstStyle/>
                    <a:p>
                      <a:pPr algn="l"/>
                      <a:r>
                        <a:rPr lang="en-US" sz="1600" kern="1200" dirty="0">
                          <a:solidFill>
                            <a:schemeClr val="dk1"/>
                          </a:solidFill>
                          <a:latin typeface="Arial" panose="020B0604020202020204" pitchFamily="34" charset="0"/>
                          <a:ea typeface="+mn-ea"/>
                          <a:cs typeface="Arial" panose="020B0604020202020204" pitchFamily="34" charset="0"/>
                        </a:rPr>
                        <a:t>	3 (4.2)</a:t>
                      </a:r>
                    </a:p>
                  </a:txBody>
                  <a:tcPr anchor="ctr"/>
                </a:tc>
                <a:extLst>
                  <a:ext uri="{0D108BD9-81ED-4DB2-BD59-A6C34878D82A}">
                    <a16:rowId xmlns:a16="http://schemas.microsoft.com/office/drawing/2014/main" val="2200349855"/>
                  </a:ext>
                </a:extLst>
              </a:tr>
              <a:tr h="193599">
                <a:tc>
                  <a:txBody>
                    <a:bodyPr/>
                    <a:lstStyle/>
                    <a:p>
                      <a:pPr marL="0" indent="360363">
                        <a:tabLst/>
                      </a:pPr>
                      <a:r>
                        <a:rPr lang="en-US" sz="1600" dirty="0">
                          <a:solidFill>
                            <a:schemeClr val="tx1"/>
                          </a:solidFill>
                          <a:latin typeface="Arial" panose="020B0604020202020204" pitchFamily="34" charset="0"/>
                          <a:cs typeface="Arial" panose="020B0604020202020204" pitchFamily="34" charset="0"/>
                        </a:rPr>
                        <a:t>Appetite decreased</a:t>
                      </a:r>
                    </a:p>
                  </a:txBody>
                  <a:tcPr anchor="ctr"/>
                </a:tc>
                <a:tc>
                  <a:txBody>
                    <a:bodyPr/>
                    <a:lstStyle/>
                    <a:p>
                      <a:pPr algn="ctr"/>
                      <a:r>
                        <a:rPr lang="en-US" sz="1600" dirty="0">
                          <a:latin typeface="Arial" panose="020B0604020202020204" pitchFamily="34" charset="0"/>
                          <a:cs typeface="Arial" panose="020B0604020202020204" pitchFamily="34" charset="0"/>
                        </a:rPr>
                        <a:t>21 (29.6)</a:t>
                      </a:r>
                    </a:p>
                  </a:txBody>
                  <a:tcPr anchor="ctr"/>
                </a:tc>
                <a:tc>
                  <a:txBody>
                    <a:bodyPr/>
                    <a:lstStyle/>
                    <a:p>
                      <a:pPr algn="l"/>
                      <a:r>
                        <a:rPr lang="en-US" sz="1600" kern="1200" dirty="0">
                          <a:solidFill>
                            <a:schemeClr val="dk1"/>
                          </a:solidFill>
                          <a:latin typeface="Arial" panose="020B0604020202020204" pitchFamily="34" charset="0"/>
                          <a:ea typeface="+mn-ea"/>
                          <a:cs typeface="Arial" panose="020B0604020202020204" pitchFamily="34" charset="0"/>
                        </a:rPr>
                        <a:t>	0</a:t>
                      </a:r>
                    </a:p>
                  </a:txBody>
                  <a:tcPr anchor="ctr"/>
                </a:tc>
                <a:extLst>
                  <a:ext uri="{0D108BD9-81ED-4DB2-BD59-A6C34878D82A}">
                    <a16:rowId xmlns:a16="http://schemas.microsoft.com/office/drawing/2014/main" val="3318843381"/>
                  </a:ext>
                </a:extLst>
              </a:tr>
              <a:tr h="193599">
                <a:tc>
                  <a:txBody>
                    <a:bodyPr/>
                    <a:lstStyle/>
                    <a:p>
                      <a:pPr marL="0" indent="360363">
                        <a:tabLst/>
                      </a:pPr>
                      <a:r>
                        <a:rPr lang="en-US" sz="1600" dirty="0">
                          <a:solidFill>
                            <a:schemeClr val="tx1"/>
                          </a:solidFill>
                          <a:latin typeface="Arial" panose="020B0604020202020204" pitchFamily="34" charset="0"/>
                          <a:cs typeface="Arial" panose="020B0604020202020204" pitchFamily="34" charset="0"/>
                        </a:rPr>
                        <a:t>Rash</a:t>
                      </a:r>
                    </a:p>
                  </a:txBody>
                  <a:tcPr anchor="ctr"/>
                </a:tc>
                <a:tc>
                  <a:txBody>
                    <a:bodyPr/>
                    <a:lstStyle/>
                    <a:p>
                      <a:pPr algn="ctr"/>
                      <a:r>
                        <a:rPr lang="en-US" sz="1600" dirty="0">
                          <a:latin typeface="Arial" panose="020B0604020202020204" pitchFamily="34" charset="0"/>
                          <a:cs typeface="Arial" panose="020B0604020202020204" pitchFamily="34" charset="0"/>
                        </a:rPr>
                        <a:t>20 (28.2)</a:t>
                      </a:r>
                    </a:p>
                  </a:txBody>
                  <a:tcPr anchor="ctr"/>
                </a:tc>
                <a:tc>
                  <a:txBody>
                    <a:bodyPr/>
                    <a:lstStyle/>
                    <a:p>
                      <a:pPr algn="l"/>
                      <a:r>
                        <a:rPr lang="en-US" sz="1600" kern="1200" dirty="0">
                          <a:solidFill>
                            <a:schemeClr val="dk1"/>
                          </a:solidFill>
                          <a:latin typeface="Arial" panose="020B0604020202020204" pitchFamily="34" charset="0"/>
                          <a:ea typeface="+mn-ea"/>
                          <a:cs typeface="Arial" panose="020B0604020202020204" pitchFamily="34" charset="0"/>
                        </a:rPr>
                        <a:t>	0</a:t>
                      </a:r>
                    </a:p>
                  </a:txBody>
                  <a:tcPr anchor="ctr"/>
                </a:tc>
                <a:extLst>
                  <a:ext uri="{0D108BD9-81ED-4DB2-BD59-A6C34878D82A}">
                    <a16:rowId xmlns:a16="http://schemas.microsoft.com/office/drawing/2014/main" val="246448769"/>
                  </a:ext>
                </a:extLst>
              </a:tr>
              <a:tr h="193599">
                <a:tc>
                  <a:txBody>
                    <a:bodyPr/>
                    <a:lstStyle/>
                    <a:p>
                      <a:pPr marL="0" indent="360363">
                        <a:tabLst/>
                      </a:pPr>
                      <a:r>
                        <a:rPr lang="en-US" sz="1600" dirty="0">
                          <a:solidFill>
                            <a:schemeClr val="tx1"/>
                          </a:solidFill>
                          <a:latin typeface="Arial" panose="020B0604020202020204" pitchFamily="34" charset="0"/>
                          <a:cs typeface="Arial" panose="020B0604020202020204" pitchFamily="34" charset="0"/>
                        </a:rPr>
                        <a:t>WBC count decreased</a:t>
                      </a:r>
                    </a:p>
                  </a:txBody>
                  <a:tcPr anchor="ctr"/>
                </a:tc>
                <a:tc>
                  <a:txBody>
                    <a:bodyPr/>
                    <a:lstStyle/>
                    <a:p>
                      <a:pPr algn="ctr"/>
                      <a:r>
                        <a:rPr lang="en-US" sz="1600" dirty="0">
                          <a:latin typeface="Arial" panose="020B0604020202020204" pitchFamily="34" charset="0"/>
                          <a:cs typeface="Arial" panose="020B0604020202020204" pitchFamily="34" charset="0"/>
                        </a:rPr>
                        <a:t>19 (26.8)</a:t>
                      </a:r>
                    </a:p>
                  </a:txBody>
                  <a:tcPr anchor="ctr"/>
                </a:tc>
                <a:tc>
                  <a:txBody>
                    <a:bodyPr/>
                    <a:lstStyle/>
                    <a:p>
                      <a:pPr algn="l"/>
                      <a:r>
                        <a:rPr lang="en-US" sz="1600" kern="1200" dirty="0">
                          <a:solidFill>
                            <a:schemeClr val="dk1"/>
                          </a:solidFill>
                          <a:latin typeface="Arial" panose="020B0604020202020204" pitchFamily="34" charset="0"/>
                          <a:ea typeface="+mn-ea"/>
                          <a:cs typeface="Arial" panose="020B0604020202020204" pitchFamily="34" charset="0"/>
                        </a:rPr>
                        <a:t>	1 (1.4)</a:t>
                      </a:r>
                    </a:p>
                  </a:txBody>
                  <a:tcPr anchor="ctr"/>
                </a:tc>
                <a:extLst>
                  <a:ext uri="{0D108BD9-81ED-4DB2-BD59-A6C34878D82A}">
                    <a16:rowId xmlns:a16="http://schemas.microsoft.com/office/drawing/2014/main" val="636042695"/>
                  </a:ext>
                </a:extLst>
              </a:tr>
              <a:tr h="193599">
                <a:tc>
                  <a:txBody>
                    <a:bodyPr/>
                    <a:lstStyle/>
                    <a:p>
                      <a:pPr marL="0" indent="360363">
                        <a:tabLst/>
                      </a:pPr>
                      <a:r>
                        <a:rPr lang="en-US" sz="1600" dirty="0">
                          <a:solidFill>
                            <a:schemeClr val="tx1"/>
                          </a:solidFill>
                          <a:latin typeface="Arial" panose="020B0604020202020204" pitchFamily="34" charset="0"/>
                          <a:cs typeface="Arial" panose="020B0604020202020204" pitchFamily="34" charset="0"/>
                        </a:rPr>
                        <a:t>ALT increased</a:t>
                      </a:r>
                    </a:p>
                  </a:txBody>
                  <a:tcPr anchor="ctr"/>
                </a:tc>
                <a:tc>
                  <a:txBody>
                    <a:bodyPr/>
                    <a:lstStyle/>
                    <a:p>
                      <a:pPr algn="ctr"/>
                      <a:r>
                        <a:rPr lang="en-US" sz="1600" dirty="0">
                          <a:latin typeface="Arial" panose="020B0604020202020204" pitchFamily="34" charset="0"/>
                          <a:cs typeface="Arial" panose="020B0604020202020204" pitchFamily="34" charset="0"/>
                        </a:rPr>
                        <a:t>16 (22.5)</a:t>
                      </a:r>
                    </a:p>
                  </a:txBody>
                  <a:tcPr anchor="ctr"/>
                </a:tc>
                <a:tc>
                  <a:txBody>
                    <a:bodyPr/>
                    <a:lstStyle/>
                    <a:p>
                      <a:pPr algn="l"/>
                      <a:r>
                        <a:rPr lang="en-US" sz="1600" kern="1200" dirty="0">
                          <a:solidFill>
                            <a:schemeClr val="dk1"/>
                          </a:solidFill>
                          <a:latin typeface="Arial" panose="020B0604020202020204" pitchFamily="34" charset="0"/>
                          <a:ea typeface="+mn-ea"/>
                          <a:cs typeface="Arial" panose="020B0604020202020204" pitchFamily="34" charset="0"/>
                        </a:rPr>
                        <a:t>	1 (1.4)</a:t>
                      </a:r>
                    </a:p>
                  </a:txBody>
                  <a:tcPr anchor="ctr"/>
                </a:tc>
                <a:extLst>
                  <a:ext uri="{0D108BD9-81ED-4DB2-BD59-A6C34878D82A}">
                    <a16:rowId xmlns:a16="http://schemas.microsoft.com/office/drawing/2014/main" val="1932922019"/>
                  </a:ext>
                </a:extLst>
              </a:tr>
              <a:tr h="193599">
                <a:tc>
                  <a:txBody>
                    <a:bodyPr/>
                    <a:lstStyle/>
                    <a:p>
                      <a:pPr marL="0" indent="360363">
                        <a:tabLst/>
                      </a:pPr>
                      <a:r>
                        <a:rPr lang="en-US" sz="1600" dirty="0">
                          <a:solidFill>
                            <a:schemeClr val="tx1"/>
                          </a:solidFill>
                          <a:latin typeface="Arial" panose="020B0604020202020204" pitchFamily="34" charset="0"/>
                          <a:cs typeface="Arial" panose="020B0604020202020204" pitchFamily="34" charset="0"/>
                        </a:rPr>
                        <a:t>Stomatitis</a:t>
                      </a:r>
                    </a:p>
                  </a:txBody>
                  <a:tcPr anchor="ctr"/>
                </a:tc>
                <a:tc>
                  <a:txBody>
                    <a:bodyPr/>
                    <a:lstStyle/>
                    <a:p>
                      <a:pPr algn="ctr"/>
                      <a:r>
                        <a:rPr lang="en-US" sz="1600" dirty="0">
                          <a:latin typeface="Arial" panose="020B0604020202020204" pitchFamily="34" charset="0"/>
                          <a:cs typeface="Arial" panose="020B0604020202020204" pitchFamily="34" charset="0"/>
                        </a:rPr>
                        <a:t>16 (22.5)</a:t>
                      </a:r>
                    </a:p>
                  </a:txBody>
                  <a:tcPr anchor="ctr"/>
                </a:tc>
                <a:tc>
                  <a:txBody>
                    <a:bodyPr/>
                    <a:lstStyle/>
                    <a:p>
                      <a:pPr algn="l"/>
                      <a:r>
                        <a:rPr lang="en-US" sz="1600" kern="1200" dirty="0">
                          <a:solidFill>
                            <a:schemeClr val="dk1"/>
                          </a:solidFill>
                          <a:latin typeface="Arial" panose="020B0604020202020204" pitchFamily="34" charset="0"/>
                          <a:ea typeface="+mn-ea"/>
                          <a:cs typeface="Arial" panose="020B0604020202020204" pitchFamily="34" charset="0"/>
                        </a:rPr>
                        <a:t>	0</a:t>
                      </a:r>
                    </a:p>
                  </a:txBody>
                  <a:tcPr anchor="ctr"/>
                </a:tc>
                <a:extLst>
                  <a:ext uri="{0D108BD9-81ED-4DB2-BD59-A6C34878D82A}">
                    <a16:rowId xmlns:a16="http://schemas.microsoft.com/office/drawing/2014/main" val="3857208756"/>
                  </a:ext>
                </a:extLst>
              </a:tr>
              <a:tr h="193599">
                <a:tc>
                  <a:txBody>
                    <a:bodyPr/>
                    <a:lstStyle/>
                    <a:p>
                      <a:pPr marL="0" indent="360363">
                        <a:tabLst/>
                      </a:pPr>
                      <a:r>
                        <a:rPr lang="en-US" sz="1600" dirty="0">
                          <a:solidFill>
                            <a:schemeClr val="tx1"/>
                          </a:solidFill>
                          <a:latin typeface="Arial" panose="020B0604020202020204" pitchFamily="34" charset="0"/>
                          <a:cs typeface="Arial" panose="020B0604020202020204" pitchFamily="34" charset="0"/>
                        </a:rPr>
                        <a:t>Platelet count decreased</a:t>
                      </a:r>
                    </a:p>
                  </a:txBody>
                  <a:tcPr anchor="ctr"/>
                </a:tc>
                <a:tc>
                  <a:txBody>
                    <a:bodyPr/>
                    <a:lstStyle/>
                    <a:p>
                      <a:pPr algn="ctr"/>
                      <a:r>
                        <a:rPr lang="en-US" sz="1600" dirty="0">
                          <a:latin typeface="Arial" panose="020B0604020202020204" pitchFamily="34" charset="0"/>
                          <a:cs typeface="Arial" panose="020B0604020202020204" pitchFamily="34" charset="0"/>
                        </a:rPr>
                        <a:t>15 (21.2)</a:t>
                      </a:r>
                    </a:p>
                  </a:txBody>
                  <a:tcPr anchor="ctr"/>
                </a:tc>
                <a:tc>
                  <a:txBody>
                    <a:bodyPr/>
                    <a:lstStyle/>
                    <a:p>
                      <a:pPr algn="l"/>
                      <a:r>
                        <a:rPr lang="en-US" sz="1600" kern="1200" dirty="0">
                          <a:solidFill>
                            <a:schemeClr val="dk1"/>
                          </a:solidFill>
                          <a:latin typeface="Arial" panose="020B0604020202020204" pitchFamily="34" charset="0"/>
                          <a:ea typeface="+mn-ea"/>
                          <a:cs typeface="Arial" panose="020B0604020202020204" pitchFamily="34" charset="0"/>
                        </a:rPr>
                        <a:t>	2 (2.8)</a:t>
                      </a:r>
                    </a:p>
                  </a:txBody>
                  <a:tcPr anchor="ctr"/>
                </a:tc>
                <a:extLst>
                  <a:ext uri="{0D108BD9-81ED-4DB2-BD59-A6C34878D82A}">
                    <a16:rowId xmlns:a16="http://schemas.microsoft.com/office/drawing/2014/main" val="2692761672"/>
                  </a:ext>
                </a:extLst>
              </a:tr>
            </a:tbl>
          </a:graphicData>
        </a:graphic>
      </p:graphicFrame>
    </p:spTree>
    <p:extLst>
      <p:ext uri="{BB962C8B-B14F-4D97-AF65-F5344CB8AC3E}">
        <p14:creationId xmlns:p14="http://schemas.microsoft.com/office/powerpoint/2010/main" val="12568711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62A014-5CE2-DDC7-3A59-CCDA71EB18A1}"/>
            </a:ext>
          </a:extLst>
        </p:cNvPr>
        <p:cNvGrpSpPr/>
        <p:nvPr/>
      </p:nvGrpSpPr>
      <p:grpSpPr>
        <a:xfrm>
          <a:off x="0" y="0"/>
          <a:ext cx="0" cy="0"/>
          <a:chOff x="0" y="0"/>
          <a:chExt cx="0" cy="0"/>
        </a:xfrm>
      </p:grpSpPr>
      <p:sp>
        <p:nvSpPr>
          <p:cNvPr id="7" name="Content Placeholder 6">
            <a:extLst>
              <a:ext uri="{FF2B5EF4-FFF2-40B4-BE49-F238E27FC236}">
                <a16:creationId xmlns:a16="http://schemas.microsoft.com/office/drawing/2014/main" id="{B5ECD299-FF5A-27A4-278A-EE16BD3A7F59}"/>
              </a:ext>
            </a:extLst>
          </p:cNvPr>
          <p:cNvSpPr>
            <a:spLocks noGrp="1"/>
          </p:cNvSpPr>
          <p:nvPr>
            <p:ph sz="quarter" idx="12"/>
          </p:nvPr>
        </p:nvSpPr>
        <p:spPr>
          <a:xfrm>
            <a:off x="620184" y="1425600"/>
            <a:ext cx="10963200" cy="4525200"/>
          </a:xfrm>
        </p:spPr>
        <p:txBody>
          <a:bodyPr>
            <a:normAutofit/>
          </a:bodyPr>
          <a:lstStyle/>
          <a:p>
            <a:r>
              <a:rPr lang="en-GB" noProof="0" dirty="0"/>
              <a:t>Firmonertinib demonstrates promising clinical activity and an acceptable safety profile in previously treated advanced/metastatic NSCLC patients with </a:t>
            </a:r>
            <a:r>
              <a:rPr lang="en-GB" sz="1800" i="1" noProof="0" dirty="0"/>
              <a:t>EGFR</a:t>
            </a:r>
            <a:r>
              <a:rPr lang="en-GB" noProof="0" dirty="0"/>
              <a:t> ex20ins mutations </a:t>
            </a:r>
            <a:br>
              <a:rPr lang="en-GB" noProof="0" dirty="0"/>
            </a:br>
            <a:r>
              <a:rPr lang="en-GB" noProof="0" dirty="0"/>
              <a:t>in China </a:t>
            </a:r>
          </a:p>
          <a:p>
            <a:r>
              <a:rPr lang="en-GB" noProof="0" dirty="0"/>
              <a:t>These results support firmonertinib as a potential treatment option for this patient population </a:t>
            </a:r>
          </a:p>
          <a:p>
            <a:r>
              <a:rPr lang="en-GB" noProof="0" dirty="0"/>
              <a:t>Firmonertinib is also under evaluation in a global, randomised, phase 3 trial for </a:t>
            </a:r>
            <a:br>
              <a:rPr lang="en-GB" noProof="0" dirty="0"/>
            </a:br>
            <a:r>
              <a:rPr lang="en-GB" noProof="0" dirty="0"/>
              <a:t>1</a:t>
            </a:r>
            <a:r>
              <a:rPr lang="en-GB" baseline="30000" noProof="0" dirty="0"/>
              <a:t>st</a:t>
            </a:r>
            <a:r>
              <a:rPr lang="en-GB" noProof="0" dirty="0"/>
              <a:t> line NSCLC patients with </a:t>
            </a:r>
            <a:r>
              <a:rPr lang="en-GB" sz="1800" i="1" noProof="0" dirty="0"/>
              <a:t>EGFR</a:t>
            </a:r>
            <a:r>
              <a:rPr lang="en-GB" noProof="0" dirty="0"/>
              <a:t> ex20ins mutations (FURVENT/FURMO-004; NCT05607550) and has completed enrolment</a:t>
            </a:r>
            <a:endParaRPr lang="en-GB" sz="1800" noProof="0" dirty="0"/>
          </a:p>
        </p:txBody>
      </p:sp>
      <p:sp>
        <p:nvSpPr>
          <p:cNvPr id="6" name="Title 5">
            <a:extLst>
              <a:ext uri="{FF2B5EF4-FFF2-40B4-BE49-F238E27FC236}">
                <a16:creationId xmlns:a16="http://schemas.microsoft.com/office/drawing/2014/main" id="{E5BA918E-992E-C535-1893-E066525CF164}"/>
              </a:ext>
            </a:extLst>
          </p:cNvPr>
          <p:cNvSpPr>
            <a:spLocks noGrp="1"/>
          </p:cNvSpPr>
          <p:nvPr>
            <p:ph type="title"/>
          </p:nvPr>
        </p:nvSpPr>
        <p:spPr>
          <a:xfrm>
            <a:off x="619201" y="259200"/>
            <a:ext cx="10963199" cy="864000"/>
          </a:xfrm>
        </p:spPr>
        <p:txBody>
          <a:bodyPr/>
          <a:lstStyle/>
          <a:p>
            <a:r>
              <a:rPr lang="en-GB" noProof="0" dirty="0"/>
              <a:t>furmo-003: summary</a:t>
            </a:r>
          </a:p>
        </p:txBody>
      </p:sp>
      <p:sp>
        <p:nvSpPr>
          <p:cNvPr id="8" name="Content Placeholder 7">
            <a:extLst>
              <a:ext uri="{FF2B5EF4-FFF2-40B4-BE49-F238E27FC236}">
                <a16:creationId xmlns:a16="http://schemas.microsoft.com/office/drawing/2014/main" id="{62BF1409-828D-7A10-27E7-1AE849E0B0F4}"/>
              </a:ext>
            </a:extLst>
          </p:cNvPr>
          <p:cNvSpPr>
            <a:spLocks noGrp="1"/>
          </p:cNvSpPr>
          <p:nvPr>
            <p:ph sz="quarter" idx="15"/>
          </p:nvPr>
        </p:nvSpPr>
        <p:spPr>
          <a:xfrm>
            <a:off x="620183" y="6356351"/>
            <a:ext cx="10180339" cy="365125"/>
          </a:xfrm>
        </p:spPr>
        <p:txBody>
          <a:bodyPr anchor="b" anchorCtr="0"/>
          <a:lstStyle/>
          <a:p>
            <a:r>
              <a:rPr lang="en-GB" dirty="0">
                <a:solidFill>
                  <a:schemeClr val="tx2"/>
                </a:solidFill>
              </a:rPr>
              <a:t>E</a:t>
            </a:r>
            <a:r>
              <a:rPr lang="en-GB" noProof="0" dirty="0">
                <a:solidFill>
                  <a:schemeClr val="tx2"/>
                </a:solidFill>
              </a:rPr>
              <a:t>x20ins, exon 20 insertion; NSCLC, non-small cell lung cancer</a:t>
            </a:r>
          </a:p>
          <a:p>
            <a:r>
              <a:rPr lang="en-GB" noProof="0" dirty="0">
                <a:solidFill>
                  <a:schemeClr val="tx2"/>
                </a:solidFill>
              </a:rPr>
              <a:t>Liu Y, et al. Abstract 1848MO, ESMO 2025. Oral presentation</a:t>
            </a:r>
            <a:r>
              <a:rPr lang="en-GB" noProof="0" dirty="0">
                <a:solidFill>
                  <a:schemeClr val="tx2"/>
                </a:solidFill>
                <a:highlight>
                  <a:srgbClr val="FFFF00"/>
                </a:highlight>
              </a:rPr>
              <a:t> </a:t>
            </a:r>
          </a:p>
        </p:txBody>
      </p:sp>
      <p:sp>
        <p:nvSpPr>
          <p:cNvPr id="2" name="Slide Number Placeholder 1">
            <a:extLst>
              <a:ext uri="{FF2B5EF4-FFF2-40B4-BE49-F238E27FC236}">
                <a16:creationId xmlns:a16="http://schemas.microsoft.com/office/drawing/2014/main" id="{897E41C2-C30A-CAF4-F65D-BEF21C187B29}"/>
              </a:ext>
            </a:extLst>
          </p:cNvPr>
          <p:cNvSpPr>
            <a:spLocks noGrp="1"/>
          </p:cNvSpPr>
          <p:nvPr>
            <p:ph type="sldNum" sz="quarter" idx="4"/>
          </p:nvPr>
        </p:nvSpPr>
        <p:spPr>
          <a:xfrm>
            <a:off x="10800523" y="6428359"/>
            <a:ext cx="781877" cy="365125"/>
          </a:xfrm>
        </p:spPr>
        <p:txBody>
          <a:bodyPr/>
          <a:lstStyle/>
          <a:p>
            <a:fld id="{FCE43C0F-8A7B-3A4B-9DB5-B3472E36E833}" type="slidenum">
              <a:rPr lang="en-GB" noProof="0" smtClean="0"/>
              <a:pPr/>
              <a:t>26</a:t>
            </a:fld>
            <a:endParaRPr lang="en-GB" noProof="0" dirty="0"/>
          </a:p>
        </p:txBody>
      </p:sp>
      <p:sp>
        <p:nvSpPr>
          <p:cNvPr id="3" name="TextBox 2">
            <a:extLst>
              <a:ext uri="{FF2B5EF4-FFF2-40B4-BE49-F238E27FC236}">
                <a16:creationId xmlns:a16="http://schemas.microsoft.com/office/drawing/2014/main" id="{980728D7-EF9E-0817-DF9A-86FEEA72012F}"/>
              </a:ext>
            </a:extLst>
          </p:cNvPr>
          <p:cNvSpPr txBox="1"/>
          <p:nvPr/>
        </p:nvSpPr>
        <p:spPr>
          <a:xfrm>
            <a:off x="946799" y="4583349"/>
            <a:ext cx="10624487" cy="1126050"/>
          </a:xfrm>
          <a:prstGeom prst="rect">
            <a:avLst/>
          </a:prstGeom>
          <a:solidFill>
            <a:schemeClr val="bg1"/>
          </a:solidFill>
          <a:ln w="28575">
            <a:solidFill>
              <a:schemeClr val="accent1"/>
            </a:solidFill>
          </a:ln>
        </p:spPr>
        <p:txBody>
          <a:bodyPr wrap="square" lIns="288000" tIns="108000" rIns="288000" bIns="108000" rtlCol="0">
            <a:spAutoFit/>
          </a:bodyPr>
          <a:lstStyle/>
          <a:p>
            <a:pPr>
              <a:spcBef>
                <a:spcPts val="600"/>
              </a:spcBef>
            </a:pPr>
            <a:r>
              <a:rPr lang="en-GB" b="1" u="sng" noProof="0" dirty="0">
                <a:solidFill>
                  <a:schemeClr val="accent1"/>
                </a:solidFill>
                <a:latin typeface="Arial" panose="020B0604020202020204" pitchFamily="34" charset="0"/>
                <a:ea typeface="Aileron" charset="0"/>
                <a:cs typeface="Arial" panose="020B0604020202020204" pitchFamily="34" charset="0"/>
              </a:rPr>
              <a:t>Clinical perspective</a:t>
            </a:r>
          </a:p>
          <a:p>
            <a:pPr marL="365125" indent="-365125">
              <a:spcBef>
                <a:spcPts val="600"/>
              </a:spcBef>
              <a:buClr>
                <a:schemeClr val="accent1"/>
              </a:buClr>
              <a:buFont typeface="Arial" panose="020B0604020202020204" pitchFamily="34" charset="0"/>
              <a:buChar char="•"/>
            </a:pPr>
            <a:r>
              <a:rPr lang="en-GB" noProof="0" dirty="0">
                <a:latin typeface="Arial" panose="020B0604020202020204" pitchFamily="34" charset="0"/>
                <a:cs typeface="Arial" panose="020B0604020202020204" pitchFamily="34" charset="0"/>
              </a:rPr>
              <a:t>Firmonertinib continues to show promising clinical activity in </a:t>
            </a:r>
            <a:r>
              <a:rPr lang="en-GB" i="1" noProof="0" dirty="0">
                <a:latin typeface="Arial" panose="020B0604020202020204" pitchFamily="34" charset="0"/>
                <a:cs typeface="Arial" panose="020B0604020202020204" pitchFamily="34" charset="0"/>
              </a:rPr>
              <a:t>EGFR</a:t>
            </a:r>
            <a:r>
              <a:rPr lang="en-GB" noProof="0" dirty="0">
                <a:latin typeface="Arial" panose="020B0604020202020204" pitchFamily="34" charset="0"/>
                <a:cs typeface="Arial" panose="020B0604020202020204" pitchFamily="34" charset="0"/>
              </a:rPr>
              <a:t> ex20ins NSCLC, with an acceptable safety profile and ongoing phase 3 development</a:t>
            </a:r>
          </a:p>
        </p:txBody>
      </p:sp>
    </p:spTree>
    <p:extLst>
      <p:ext uri="{BB962C8B-B14F-4D97-AF65-F5344CB8AC3E}">
        <p14:creationId xmlns:p14="http://schemas.microsoft.com/office/powerpoint/2010/main" val="375658336"/>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CB4999-A849-DE3E-978C-4D2012CD8002}"/>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F667290D-C3BC-479E-E88A-900127A41454}"/>
              </a:ext>
            </a:extLst>
          </p:cNvPr>
          <p:cNvSpPr>
            <a:spLocks noGrp="1"/>
          </p:cNvSpPr>
          <p:nvPr>
            <p:ph type="title"/>
          </p:nvPr>
        </p:nvSpPr>
        <p:spPr/>
        <p:txBody>
          <a:bodyPr>
            <a:noAutofit/>
          </a:bodyPr>
          <a:lstStyle/>
          <a:p>
            <a:r>
              <a:rPr lang="en-GB" dirty="0">
                <a:ea typeface="Aptos" panose="020B0004020202020204" pitchFamily="34" charset="0"/>
              </a:rPr>
              <a:t>Sacituzumab tirumotecan vs platinum-based chemotherapy in </a:t>
            </a:r>
            <a:r>
              <a:rPr lang="en-GB" i="1" dirty="0">
                <a:ea typeface="Aptos" panose="020B0004020202020204" pitchFamily="34" charset="0"/>
              </a:rPr>
              <a:t>EGFR</a:t>
            </a:r>
            <a:r>
              <a:rPr lang="en-GB" dirty="0">
                <a:ea typeface="Aptos" panose="020B0004020202020204" pitchFamily="34" charset="0"/>
              </a:rPr>
              <a:t>-mutated NSCLC following progression on EGFR-TKI</a:t>
            </a:r>
            <a:r>
              <a:rPr lang="en-GB" cap="none" dirty="0">
                <a:ea typeface="Aptos" panose="020B0004020202020204" pitchFamily="34" charset="0"/>
              </a:rPr>
              <a:t>s</a:t>
            </a:r>
            <a:r>
              <a:rPr lang="en-GB" dirty="0">
                <a:ea typeface="Aptos" panose="020B0004020202020204" pitchFamily="34" charset="0"/>
              </a:rPr>
              <a:t>: results from the randomised, multi-centre phase 3 </a:t>
            </a:r>
            <a:r>
              <a:rPr lang="en-GB" cap="none" dirty="0">
                <a:ea typeface="Aptos" panose="020B0004020202020204" pitchFamily="34" charset="0"/>
              </a:rPr>
              <a:t>OptiTROP-Lung04</a:t>
            </a:r>
            <a:r>
              <a:rPr lang="en-GB" dirty="0">
                <a:ea typeface="Aptos" panose="020B0004020202020204" pitchFamily="34" charset="0"/>
              </a:rPr>
              <a:t> study</a:t>
            </a:r>
            <a:endParaRPr lang="en-GB" noProof="0" dirty="0"/>
          </a:p>
        </p:txBody>
      </p:sp>
      <p:sp>
        <p:nvSpPr>
          <p:cNvPr id="7" name="Subtitle 6">
            <a:extLst>
              <a:ext uri="{FF2B5EF4-FFF2-40B4-BE49-F238E27FC236}">
                <a16:creationId xmlns:a16="http://schemas.microsoft.com/office/drawing/2014/main" id="{0E8440CB-101D-1606-FC15-E91B3E9DB342}"/>
              </a:ext>
            </a:extLst>
          </p:cNvPr>
          <p:cNvSpPr>
            <a:spLocks noGrp="1"/>
          </p:cNvSpPr>
          <p:nvPr>
            <p:ph type="subTitle" idx="1"/>
          </p:nvPr>
        </p:nvSpPr>
        <p:spPr/>
        <p:txBody>
          <a:bodyPr/>
          <a:lstStyle/>
          <a:p>
            <a:r>
              <a:rPr lang="en-GB" sz="2400" b="1" kern="100" dirty="0">
                <a:ea typeface="Calibri" panose="020F0502020204030204" pitchFamily="34" charset="0"/>
              </a:rPr>
              <a:t>Zhang L, et al. Abstract LBA5, ESMO 2025</a:t>
            </a:r>
          </a:p>
        </p:txBody>
      </p:sp>
      <p:sp>
        <p:nvSpPr>
          <p:cNvPr id="2" name="Slide Number Placeholder 1">
            <a:extLst>
              <a:ext uri="{FF2B5EF4-FFF2-40B4-BE49-F238E27FC236}">
                <a16:creationId xmlns:a16="http://schemas.microsoft.com/office/drawing/2014/main" id="{1261C3FD-9FD1-6147-B346-24916C3C7B1E}"/>
              </a:ext>
            </a:extLst>
          </p:cNvPr>
          <p:cNvSpPr>
            <a:spLocks noGrp="1"/>
          </p:cNvSpPr>
          <p:nvPr>
            <p:ph type="sldNum" sz="quarter" idx="4"/>
          </p:nvPr>
        </p:nvSpPr>
        <p:spPr/>
        <p:txBody>
          <a:bodyPr/>
          <a:lstStyle/>
          <a:p>
            <a:fld id="{FCE43C0F-8A7B-3A4B-9DB5-B3472E36E833}" type="slidenum">
              <a:rPr lang="en-GB" noProof="0" smtClean="0"/>
              <a:pPr/>
              <a:t>27</a:t>
            </a:fld>
            <a:endParaRPr lang="en-GB" noProof="0" dirty="0"/>
          </a:p>
        </p:txBody>
      </p:sp>
      <p:sp>
        <p:nvSpPr>
          <p:cNvPr id="8" name="Content Placeholder 7">
            <a:extLst>
              <a:ext uri="{FF2B5EF4-FFF2-40B4-BE49-F238E27FC236}">
                <a16:creationId xmlns:a16="http://schemas.microsoft.com/office/drawing/2014/main" id="{7A7938D0-25A4-1B20-F8B5-3541D6D9E198}"/>
              </a:ext>
            </a:extLst>
          </p:cNvPr>
          <p:cNvSpPr>
            <a:spLocks noGrp="1"/>
          </p:cNvSpPr>
          <p:nvPr>
            <p:ph sz="quarter" idx="15"/>
          </p:nvPr>
        </p:nvSpPr>
        <p:spPr/>
        <p:txBody>
          <a:bodyPr/>
          <a:lstStyle/>
          <a:p>
            <a:r>
              <a:rPr lang="en-GB" noProof="0" dirty="0"/>
              <a:t>NSCLC, non-small cell lung cancer; TKI, tyrosine kinase inhibitor</a:t>
            </a:r>
          </a:p>
        </p:txBody>
      </p:sp>
    </p:spTree>
    <p:extLst>
      <p:ext uri="{BB962C8B-B14F-4D97-AF65-F5344CB8AC3E}">
        <p14:creationId xmlns:p14="http://schemas.microsoft.com/office/powerpoint/2010/main" val="2645148278"/>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6615F0-2CA7-1A93-55AB-5BC7B86AB3E4}"/>
            </a:ext>
          </a:extLst>
        </p:cNvPr>
        <p:cNvGrpSpPr/>
        <p:nvPr/>
      </p:nvGrpSpPr>
      <p:grpSpPr>
        <a:xfrm>
          <a:off x="0" y="0"/>
          <a:ext cx="0" cy="0"/>
          <a:chOff x="0" y="0"/>
          <a:chExt cx="0" cy="0"/>
        </a:xfrm>
      </p:grpSpPr>
      <p:sp>
        <p:nvSpPr>
          <p:cNvPr id="7" name="Content Placeholder 6">
            <a:extLst>
              <a:ext uri="{FF2B5EF4-FFF2-40B4-BE49-F238E27FC236}">
                <a16:creationId xmlns:a16="http://schemas.microsoft.com/office/drawing/2014/main" id="{B9B83377-D717-5182-4E92-B68ED21A0A98}"/>
              </a:ext>
            </a:extLst>
          </p:cNvPr>
          <p:cNvSpPr>
            <a:spLocks noGrp="1"/>
          </p:cNvSpPr>
          <p:nvPr>
            <p:ph sz="quarter" idx="12"/>
          </p:nvPr>
        </p:nvSpPr>
        <p:spPr>
          <a:xfrm>
            <a:off x="620713" y="894891"/>
            <a:ext cx="10963275" cy="4525963"/>
          </a:xfrm>
        </p:spPr>
        <p:txBody>
          <a:bodyPr>
            <a:noAutofit/>
          </a:bodyPr>
          <a:lstStyle/>
          <a:p>
            <a:pPr>
              <a:lnSpc>
                <a:spcPct val="90000"/>
              </a:lnSpc>
            </a:pPr>
            <a:r>
              <a:rPr lang="en-GB" sz="1600" i="1" noProof="0" dirty="0"/>
              <a:t>EGFR</a:t>
            </a:r>
            <a:r>
              <a:rPr lang="en-GB" sz="1600" noProof="0" dirty="0"/>
              <a:t> mutations are present in ~10-15% of NSCLC patients in the Western population and ~40-50% in the Asian population</a:t>
            </a:r>
            <a:r>
              <a:rPr lang="en-GB" sz="1600" baseline="30000" noProof="0" dirty="0"/>
              <a:t>1,2</a:t>
            </a:r>
          </a:p>
          <a:p>
            <a:pPr>
              <a:lnSpc>
                <a:spcPct val="90000"/>
              </a:lnSpc>
            </a:pPr>
            <a:r>
              <a:rPr lang="en-US" sz="1600" dirty="0"/>
              <a:t>Patients with </a:t>
            </a:r>
            <a:r>
              <a:rPr lang="en-US" sz="1600" i="1" dirty="0"/>
              <a:t>EGFR</a:t>
            </a:r>
            <a:r>
              <a:rPr lang="en-US" sz="1600" dirty="0"/>
              <a:t>-mutant NSCLC who experience progression after third-generation EGFR TKIs face limited therapeutic options, and outcomes with standard chemotherapy remain poor</a:t>
            </a:r>
            <a:r>
              <a:rPr lang="en-US" sz="1600" baseline="30000" dirty="0"/>
              <a:t>3,5</a:t>
            </a:r>
            <a:endParaRPr lang="en-GB" sz="1600" baseline="30000" dirty="0"/>
          </a:p>
          <a:p>
            <a:pPr>
              <a:lnSpc>
                <a:spcPct val="90000"/>
              </a:lnSpc>
            </a:pPr>
            <a:r>
              <a:rPr lang="en-GB" sz="1600" noProof="0" dirty="0"/>
              <a:t>Sac-TMT is a TROP2 ADC developed with a novel linker conjugated to a novel topoisomerase I inhibitor which </a:t>
            </a:r>
            <a:br>
              <a:rPr lang="en-GB" sz="1600" noProof="0" dirty="0"/>
            </a:br>
            <a:r>
              <a:rPr lang="en-GB" sz="1600" noProof="0" dirty="0"/>
              <a:t>has shown encouraging anti-tumour activity in </a:t>
            </a:r>
            <a:r>
              <a:rPr lang="en-GB" sz="1600" i="1" noProof="0" dirty="0"/>
              <a:t>EGFR</a:t>
            </a:r>
            <a:r>
              <a:rPr lang="en-GB" sz="1600" noProof="0" dirty="0"/>
              <a:t>-mutant NSCLC patients in phase 1/2 trials</a:t>
            </a:r>
            <a:r>
              <a:rPr lang="en-GB" sz="1600" baseline="30000" noProof="0" dirty="0"/>
              <a:t>3,4</a:t>
            </a:r>
          </a:p>
          <a:p>
            <a:pPr>
              <a:lnSpc>
                <a:spcPct val="90000"/>
              </a:lnSpc>
            </a:pPr>
            <a:r>
              <a:rPr lang="en-US" sz="1600" dirty="0"/>
              <a:t>The final PFS analysis and preplanned interim OS analysis results from the phase 3 OptiTROP-Lung04 study (NCT05870319) are reported</a:t>
            </a:r>
            <a:endParaRPr lang="en-GB" sz="1600" dirty="0"/>
          </a:p>
        </p:txBody>
      </p:sp>
      <p:sp>
        <p:nvSpPr>
          <p:cNvPr id="6" name="Title 5">
            <a:extLst>
              <a:ext uri="{FF2B5EF4-FFF2-40B4-BE49-F238E27FC236}">
                <a16:creationId xmlns:a16="http://schemas.microsoft.com/office/drawing/2014/main" id="{84A89CB3-2265-3B41-2B1A-7366131E345F}"/>
              </a:ext>
            </a:extLst>
          </p:cNvPr>
          <p:cNvSpPr>
            <a:spLocks noGrp="1"/>
          </p:cNvSpPr>
          <p:nvPr>
            <p:ph type="title"/>
          </p:nvPr>
        </p:nvSpPr>
        <p:spPr>
          <a:xfrm>
            <a:off x="619201" y="259200"/>
            <a:ext cx="10963199" cy="864000"/>
          </a:xfrm>
        </p:spPr>
        <p:txBody>
          <a:bodyPr/>
          <a:lstStyle/>
          <a:p>
            <a:r>
              <a:rPr lang="en-GB" noProof="0" dirty="0"/>
              <a:t>O</a:t>
            </a:r>
            <a:r>
              <a:rPr lang="en-GB" cap="none" noProof="0" dirty="0"/>
              <a:t>pti</a:t>
            </a:r>
            <a:r>
              <a:rPr lang="en-GB" noProof="0" dirty="0"/>
              <a:t>trop-l</a:t>
            </a:r>
            <a:r>
              <a:rPr lang="en-GB" cap="none" noProof="0" dirty="0"/>
              <a:t>ung</a:t>
            </a:r>
            <a:r>
              <a:rPr lang="en-GB" noProof="0" dirty="0"/>
              <a:t>04: background and study design</a:t>
            </a:r>
          </a:p>
        </p:txBody>
      </p:sp>
      <p:sp>
        <p:nvSpPr>
          <p:cNvPr id="8" name="Content Placeholder 7">
            <a:extLst>
              <a:ext uri="{FF2B5EF4-FFF2-40B4-BE49-F238E27FC236}">
                <a16:creationId xmlns:a16="http://schemas.microsoft.com/office/drawing/2014/main" id="{10237778-DE16-4A3C-0AC3-0DCE47253F6E}"/>
              </a:ext>
            </a:extLst>
          </p:cNvPr>
          <p:cNvSpPr>
            <a:spLocks noGrp="1"/>
          </p:cNvSpPr>
          <p:nvPr>
            <p:ph sz="quarter" idx="15"/>
          </p:nvPr>
        </p:nvSpPr>
        <p:spPr>
          <a:xfrm>
            <a:off x="620183" y="6373115"/>
            <a:ext cx="10372361" cy="365125"/>
          </a:xfrm>
        </p:spPr>
        <p:txBody>
          <a:bodyPr anchor="b" anchorCtr="0"/>
          <a:lstStyle/>
          <a:p>
            <a:r>
              <a:rPr lang="en-GB" sz="1050" baseline="30000" noProof="0" dirty="0">
                <a:solidFill>
                  <a:schemeClr val="tx2"/>
                </a:solidFill>
              </a:rPr>
              <a:t>a</a:t>
            </a:r>
            <a:r>
              <a:rPr lang="en-GB" sz="1050" noProof="0" dirty="0">
                <a:solidFill>
                  <a:schemeClr val="tx2"/>
                </a:solidFill>
              </a:rPr>
              <a:t> Tumour response was assessed by RECIST v1.1.</a:t>
            </a:r>
            <a:br>
              <a:rPr lang="en-GB" sz="1050" noProof="0" dirty="0">
                <a:solidFill>
                  <a:schemeClr val="tx2"/>
                </a:solidFill>
              </a:rPr>
            </a:br>
            <a:r>
              <a:rPr lang="en-GB" sz="1050" noProof="0" dirty="0">
                <a:solidFill>
                  <a:schemeClr val="tx2"/>
                </a:solidFill>
              </a:rPr>
              <a:t>ADC, antibody-drug conjugate; AUC, area under the concentration–time curve; BIRC, blinded independent review committee; DCR, disease control rate; DoR, duration of response; ECOG PS, European Cooperative Oncology Group performance status; ex19del, exon 19 deletion; IV, intravenous; NSCLC, non-small cell lung cancer; ORR, objective response rate; OS, overall survival; PBC, platinum-based chemotherapy; PD, progressive disease; PFS, progression-free survival; Q2</a:t>
            </a:r>
            <a:r>
              <a:rPr lang="en-GB" sz="1050" dirty="0">
                <a:solidFill>
                  <a:schemeClr val="tx2"/>
                </a:solidFill>
              </a:rPr>
              <a:t>W</a:t>
            </a:r>
            <a:r>
              <a:rPr lang="en-GB" sz="1050" noProof="0" dirty="0">
                <a:solidFill>
                  <a:schemeClr val="tx2"/>
                </a:solidFill>
              </a:rPr>
              <a:t>, every 2 weeks; Q3W, every 3 weeks; R, randomisation; sac-TMT, sacituzumab tirumotecan; TKI, tyrosine kinase inhibitor</a:t>
            </a:r>
            <a:endParaRPr lang="en-GB" sz="1050" strike="sngStrike" noProof="0" dirty="0">
              <a:solidFill>
                <a:schemeClr val="tx2"/>
              </a:solidFill>
            </a:endParaRPr>
          </a:p>
          <a:p>
            <a:r>
              <a:rPr lang="en-GB" sz="1050" noProof="0" dirty="0">
                <a:solidFill>
                  <a:schemeClr val="tx2"/>
                </a:solidFill>
              </a:rPr>
              <a:t>1. Melosky B, et al. Mol </a:t>
            </a:r>
            <a:r>
              <a:rPr lang="en-GB" sz="1050" noProof="0" dirty="0" err="1">
                <a:solidFill>
                  <a:schemeClr val="tx2"/>
                </a:solidFill>
              </a:rPr>
              <a:t>Diagn</a:t>
            </a:r>
            <a:r>
              <a:rPr lang="en-GB" sz="1050" noProof="0" dirty="0">
                <a:solidFill>
                  <a:schemeClr val="tx2"/>
                </a:solidFill>
              </a:rPr>
              <a:t> Ther. 2022;26:7-18; 2. Tan AC, Tan DSW. J Clin Oncol. 2022;40:611-25; </a:t>
            </a:r>
            <a:r>
              <a:rPr lang="en-GB" sz="1050" dirty="0">
                <a:solidFill>
                  <a:schemeClr val="tx2"/>
                </a:solidFill>
              </a:rPr>
              <a:t>3. Zhang L, et al. J Clin Oncol 2025;43(</a:t>
            </a:r>
            <a:r>
              <a:rPr lang="en-GB" sz="1050" dirty="0" err="1">
                <a:solidFill>
                  <a:schemeClr val="tx2"/>
                </a:solidFill>
              </a:rPr>
              <a:t>suppl</a:t>
            </a:r>
            <a:r>
              <a:rPr lang="en-GB" sz="1050" dirty="0">
                <a:solidFill>
                  <a:schemeClr val="tx2"/>
                </a:solidFill>
              </a:rPr>
              <a:t> 16). </a:t>
            </a:r>
            <a:r>
              <a:rPr lang="en-GB" sz="1050" dirty="0" err="1">
                <a:solidFill>
                  <a:schemeClr val="tx2"/>
                </a:solidFill>
              </a:rPr>
              <a:t>Abstr</a:t>
            </a:r>
            <a:r>
              <a:rPr lang="en-GB" sz="1050" dirty="0">
                <a:solidFill>
                  <a:schemeClr val="tx2"/>
                </a:solidFill>
              </a:rPr>
              <a:t> 8507 (ASCO 2025, oral presentation); </a:t>
            </a:r>
            <a:r>
              <a:rPr lang="en-GB" sz="1050" noProof="0" dirty="0">
                <a:solidFill>
                  <a:schemeClr val="tx2"/>
                </a:solidFill>
              </a:rPr>
              <a:t>4. Zhao S, et al. Nat Med. 2025; </a:t>
            </a:r>
            <a:r>
              <a:rPr lang="en-GB" sz="1050" noProof="0" dirty="0" err="1">
                <a:solidFill>
                  <a:schemeClr val="tx2"/>
                </a:solidFill>
              </a:rPr>
              <a:t>doi</a:t>
            </a:r>
            <a:r>
              <a:rPr lang="en-GB" sz="1050" noProof="0" dirty="0">
                <a:solidFill>
                  <a:schemeClr val="tx2"/>
                </a:solidFill>
              </a:rPr>
              <a:t>: 10.1038/s41591-025-03638-2. Online ahead of print; 5. </a:t>
            </a:r>
            <a:r>
              <a:rPr lang="en-GB" sz="1050" kern="100" dirty="0">
                <a:solidFill>
                  <a:schemeClr val="tx2"/>
                </a:solidFill>
                <a:ea typeface="Calibri" panose="020F0502020204030204" pitchFamily="34" charset="0"/>
              </a:rPr>
              <a:t>Zhang L, et al. Abstract LBA5, ESMO 2025. Oral presentation</a:t>
            </a:r>
          </a:p>
        </p:txBody>
      </p:sp>
      <p:sp>
        <p:nvSpPr>
          <p:cNvPr id="2" name="Slide Number Placeholder 1">
            <a:extLst>
              <a:ext uri="{FF2B5EF4-FFF2-40B4-BE49-F238E27FC236}">
                <a16:creationId xmlns:a16="http://schemas.microsoft.com/office/drawing/2014/main" id="{E21B4022-A6BC-8260-83CE-315F42B308CE}"/>
              </a:ext>
            </a:extLst>
          </p:cNvPr>
          <p:cNvSpPr>
            <a:spLocks noGrp="1"/>
          </p:cNvSpPr>
          <p:nvPr>
            <p:ph type="sldNum" sz="quarter" idx="4"/>
          </p:nvPr>
        </p:nvSpPr>
        <p:spPr>
          <a:xfrm>
            <a:off x="10800523" y="6428359"/>
            <a:ext cx="781877" cy="365125"/>
          </a:xfrm>
        </p:spPr>
        <p:txBody>
          <a:bodyPr/>
          <a:lstStyle/>
          <a:p>
            <a:fld id="{FCE43C0F-8A7B-3A4B-9DB5-B3472E36E833}" type="slidenum">
              <a:rPr lang="en-GB" noProof="0" smtClean="0"/>
              <a:pPr/>
              <a:t>28</a:t>
            </a:fld>
            <a:endParaRPr lang="en-GB" noProof="0" dirty="0"/>
          </a:p>
        </p:txBody>
      </p:sp>
      <p:cxnSp>
        <p:nvCxnSpPr>
          <p:cNvPr id="9" name="Straight Connector 8">
            <a:extLst>
              <a:ext uri="{FF2B5EF4-FFF2-40B4-BE49-F238E27FC236}">
                <a16:creationId xmlns:a16="http://schemas.microsoft.com/office/drawing/2014/main" id="{876B15FB-CD9E-6C4C-9F8B-C9DAED764191}"/>
              </a:ext>
            </a:extLst>
          </p:cNvPr>
          <p:cNvCxnSpPr>
            <a:cxnSpLocks/>
          </p:cNvCxnSpPr>
          <p:nvPr/>
        </p:nvCxnSpPr>
        <p:spPr>
          <a:xfrm>
            <a:off x="4020451" y="4653008"/>
            <a:ext cx="360000" cy="0"/>
          </a:xfrm>
          <a:prstGeom prst="line">
            <a:avLst/>
          </a:prstGeom>
          <a:ln w="25400">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BD6B20D9-3C80-2E7C-1AA5-5081A9766BDC}"/>
              </a:ext>
            </a:extLst>
          </p:cNvPr>
          <p:cNvCxnSpPr>
            <a:cxnSpLocks/>
          </p:cNvCxnSpPr>
          <p:nvPr/>
        </p:nvCxnSpPr>
        <p:spPr>
          <a:xfrm flipV="1">
            <a:off x="4020451" y="3595209"/>
            <a:ext cx="0" cy="1072800"/>
          </a:xfrm>
          <a:prstGeom prst="line">
            <a:avLst/>
          </a:prstGeom>
          <a:ln w="25400">
            <a:solidFill>
              <a:schemeClr val="accent6"/>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F9492C9C-343A-E431-3219-928BF95A20A2}"/>
              </a:ext>
            </a:extLst>
          </p:cNvPr>
          <p:cNvCxnSpPr>
            <a:cxnSpLocks/>
          </p:cNvCxnSpPr>
          <p:nvPr/>
        </p:nvCxnSpPr>
        <p:spPr>
          <a:xfrm>
            <a:off x="3016421" y="4131261"/>
            <a:ext cx="1004030" cy="0"/>
          </a:xfrm>
          <a:prstGeom prst="line">
            <a:avLst/>
          </a:prstGeom>
          <a:ln w="25400">
            <a:solidFill>
              <a:schemeClr val="accent6"/>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5" name="Oval 14">
            <a:extLst>
              <a:ext uri="{FF2B5EF4-FFF2-40B4-BE49-F238E27FC236}">
                <a16:creationId xmlns:a16="http://schemas.microsoft.com/office/drawing/2014/main" id="{3DACFE12-C426-88FA-962A-DB30A7784BB1}"/>
              </a:ext>
            </a:extLst>
          </p:cNvPr>
          <p:cNvSpPr/>
          <p:nvPr/>
        </p:nvSpPr>
        <p:spPr>
          <a:xfrm>
            <a:off x="3293993" y="3846216"/>
            <a:ext cx="561607" cy="561607"/>
          </a:xfrm>
          <a:prstGeom prst="ellipse">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lnSpc>
                <a:spcPct val="90000"/>
              </a:lnSpc>
            </a:pPr>
            <a:r>
              <a:rPr lang="en-GB" b="1" noProof="0" dirty="0">
                <a:latin typeface="Arial" panose="020B0604020202020204" pitchFamily="34" charset="0"/>
                <a:cs typeface="Arial" panose="020B0604020202020204" pitchFamily="34" charset="0"/>
              </a:rPr>
              <a:t>R</a:t>
            </a:r>
            <a:br>
              <a:rPr lang="en-GB" b="1" noProof="0" dirty="0">
                <a:latin typeface="Arial" panose="020B0604020202020204" pitchFamily="34" charset="0"/>
                <a:cs typeface="Arial" panose="020B0604020202020204" pitchFamily="34" charset="0"/>
              </a:rPr>
            </a:br>
            <a:r>
              <a:rPr lang="en-GB" sz="1000" b="1" dirty="0">
                <a:latin typeface="Arial" panose="020B0604020202020204" pitchFamily="34" charset="0"/>
                <a:cs typeface="Arial" panose="020B0604020202020204" pitchFamily="34" charset="0"/>
              </a:rPr>
              <a:t>1</a:t>
            </a:r>
            <a:r>
              <a:rPr lang="en-GB" sz="1000" b="1" noProof="0" dirty="0">
                <a:latin typeface="Arial" panose="020B0604020202020204" pitchFamily="34" charset="0"/>
                <a:cs typeface="Arial" panose="020B0604020202020204" pitchFamily="34" charset="0"/>
              </a:rPr>
              <a:t>:1</a:t>
            </a:r>
          </a:p>
        </p:txBody>
      </p:sp>
      <p:sp>
        <p:nvSpPr>
          <p:cNvPr id="16" name="Rounded Rectangle 15">
            <a:extLst>
              <a:ext uri="{FF2B5EF4-FFF2-40B4-BE49-F238E27FC236}">
                <a16:creationId xmlns:a16="http://schemas.microsoft.com/office/drawing/2014/main" id="{A20E00E4-B72B-DBD5-AC6B-3CC0D3E754E3}"/>
              </a:ext>
            </a:extLst>
          </p:cNvPr>
          <p:cNvSpPr/>
          <p:nvPr/>
        </p:nvSpPr>
        <p:spPr>
          <a:xfrm>
            <a:off x="620186" y="3170063"/>
            <a:ext cx="2508956" cy="2275159"/>
          </a:xfrm>
          <a:prstGeom prst="roundRect">
            <a:avLst>
              <a:gd name="adj" fmla="val 4351"/>
            </a:avLst>
          </a:prstGeom>
          <a:solidFill>
            <a:schemeClr val="bg1"/>
          </a:solidFill>
          <a:ln w="22225">
            <a:solidFill>
              <a:schemeClr val="accent6"/>
            </a:solidFill>
          </a:ln>
          <a:effectLst/>
        </p:spPr>
        <p:style>
          <a:lnRef idx="1">
            <a:schemeClr val="accent1"/>
          </a:lnRef>
          <a:fillRef idx="3">
            <a:schemeClr val="accent1"/>
          </a:fillRef>
          <a:effectRef idx="2">
            <a:schemeClr val="accent1"/>
          </a:effectRef>
          <a:fontRef idx="minor">
            <a:schemeClr val="lt1"/>
          </a:fontRef>
        </p:style>
        <p:txBody>
          <a:bodyPr rIns="36000" rtlCol="0" anchor="ctr"/>
          <a:lstStyle/>
          <a:p>
            <a:pPr>
              <a:lnSpc>
                <a:spcPct val="95000"/>
              </a:lnSpc>
              <a:spcAft>
                <a:spcPts val="300"/>
              </a:spcAft>
              <a:buClr>
                <a:schemeClr val="accent1"/>
              </a:buClr>
            </a:pPr>
            <a:r>
              <a:rPr lang="en-GB" sz="1000" b="1" noProof="0" dirty="0">
                <a:solidFill>
                  <a:schemeClr val="accent1"/>
                </a:solidFill>
                <a:latin typeface="Arial" panose="020B0604020202020204" pitchFamily="34" charset="0"/>
                <a:cs typeface="Arial" panose="020B0604020202020204" pitchFamily="34" charset="0"/>
              </a:rPr>
              <a:t>Key eligibility criteria:</a:t>
            </a:r>
          </a:p>
          <a:p>
            <a:pPr marL="133350" indent="-133350">
              <a:lnSpc>
                <a:spcPct val="95000"/>
              </a:lnSpc>
              <a:spcAft>
                <a:spcPts val="300"/>
              </a:spcAft>
              <a:buClr>
                <a:schemeClr val="accent1"/>
              </a:buClr>
              <a:buFont typeface="Arial" panose="020B0604020202020204" pitchFamily="34" charset="0"/>
              <a:buChar char="•"/>
            </a:pPr>
            <a:r>
              <a:rPr lang="en-GB" sz="1000" noProof="0" dirty="0">
                <a:solidFill>
                  <a:schemeClr val="tx1"/>
                </a:solidFill>
                <a:latin typeface="Arial" panose="020B0604020202020204" pitchFamily="34" charset="0"/>
                <a:cs typeface="Arial" panose="020B0604020202020204" pitchFamily="34" charset="0"/>
              </a:rPr>
              <a:t>ECOG PS 0 or 1</a:t>
            </a:r>
          </a:p>
          <a:p>
            <a:pPr marL="133350" indent="-133350">
              <a:lnSpc>
                <a:spcPct val="95000"/>
              </a:lnSpc>
              <a:spcAft>
                <a:spcPts val="300"/>
              </a:spcAft>
              <a:buClr>
                <a:schemeClr val="accent1"/>
              </a:buClr>
              <a:buFont typeface="Arial" panose="020B0604020202020204" pitchFamily="34" charset="0"/>
              <a:buChar char="•"/>
            </a:pPr>
            <a:r>
              <a:rPr lang="en-GB" sz="1000" noProof="0" dirty="0">
                <a:solidFill>
                  <a:schemeClr val="tx1"/>
                </a:solidFill>
                <a:latin typeface="Arial" panose="020B0604020202020204" pitchFamily="34" charset="0"/>
                <a:cs typeface="Arial" panose="020B0604020202020204" pitchFamily="34" charset="0"/>
              </a:rPr>
              <a:t>Non-squamous NSCLC (stage IIIB/IIIC or stage IV)</a:t>
            </a:r>
          </a:p>
          <a:p>
            <a:pPr marL="133350" indent="-133350">
              <a:lnSpc>
                <a:spcPct val="95000"/>
              </a:lnSpc>
              <a:spcAft>
                <a:spcPts val="300"/>
              </a:spcAft>
              <a:buClr>
                <a:schemeClr val="accent1"/>
              </a:buClr>
              <a:buFont typeface="Arial" panose="020B0604020202020204" pitchFamily="34" charset="0"/>
              <a:buChar char="•"/>
            </a:pPr>
            <a:r>
              <a:rPr lang="en-GB" sz="1000" i="1" noProof="0" dirty="0">
                <a:solidFill>
                  <a:schemeClr val="tx1"/>
                </a:solidFill>
                <a:latin typeface="Arial" panose="020B0604020202020204" pitchFamily="34" charset="0"/>
                <a:cs typeface="Arial" panose="020B0604020202020204" pitchFamily="34" charset="0"/>
              </a:rPr>
              <a:t>EGFR</a:t>
            </a:r>
            <a:r>
              <a:rPr lang="en-GB" sz="1000" noProof="0" dirty="0">
                <a:solidFill>
                  <a:schemeClr val="tx1"/>
                </a:solidFill>
                <a:latin typeface="Arial" panose="020B0604020202020204" pitchFamily="34" charset="0"/>
                <a:cs typeface="Arial" panose="020B0604020202020204" pitchFamily="34" charset="0"/>
              </a:rPr>
              <a:t>-sensitive mutations</a:t>
            </a:r>
          </a:p>
          <a:p>
            <a:pPr marL="133350" indent="-133350">
              <a:lnSpc>
                <a:spcPct val="95000"/>
              </a:lnSpc>
              <a:spcAft>
                <a:spcPts val="300"/>
              </a:spcAft>
              <a:buClr>
                <a:schemeClr val="accent1"/>
              </a:buClr>
              <a:buFont typeface="Arial" panose="020B0604020202020204" pitchFamily="34" charset="0"/>
              <a:buChar char="•"/>
            </a:pPr>
            <a:r>
              <a:rPr lang="en-GB" sz="1000" noProof="0" dirty="0">
                <a:solidFill>
                  <a:schemeClr val="tx1"/>
                </a:solidFill>
                <a:latin typeface="Arial" panose="020B0604020202020204" pitchFamily="34" charset="0"/>
                <a:cs typeface="Arial" panose="020B0604020202020204" pitchFamily="34" charset="0"/>
              </a:rPr>
              <a:t>Progression after 3</a:t>
            </a:r>
            <a:r>
              <a:rPr lang="en-GB" sz="1000" baseline="30000" noProof="0" dirty="0">
                <a:solidFill>
                  <a:schemeClr val="tx1"/>
                </a:solidFill>
                <a:latin typeface="Arial" panose="020B0604020202020204" pitchFamily="34" charset="0"/>
                <a:cs typeface="Arial" panose="020B0604020202020204" pitchFamily="34" charset="0"/>
              </a:rPr>
              <a:t>rd</a:t>
            </a:r>
            <a:r>
              <a:rPr lang="en-GB" sz="1000" noProof="0" dirty="0">
                <a:solidFill>
                  <a:schemeClr val="tx1"/>
                </a:solidFill>
                <a:latin typeface="Arial" panose="020B0604020202020204" pitchFamily="34" charset="0"/>
                <a:cs typeface="Arial" panose="020B0604020202020204" pitchFamily="34" charset="0"/>
              </a:rPr>
              <a:t> generation TKI therapy or progression after 1</a:t>
            </a:r>
            <a:r>
              <a:rPr lang="en-GB" sz="1000" baseline="30000" noProof="0" dirty="0">
                <a:solidFill>
                  <a:schemeClr val="tx1"/>
                </a:solidFill>
                <a:latin typeface="Arial" panose="020B0604020202020204" pitchFamily="34" charset="0"/>
                <a:cs typeface="Arial" panose="020B0604020202020204" pitchFamily="34" charset="0"/>
              </a:rPr>
              <a:t>st</a:t>
            </a:r>
            <a:r>
              <a:rPr lang="en-GB" sz="1000" noProof="0" dirty="0">
                <a:solidFill>
                  <a:schemeClr val="tx1"/>
                </a:solidFill>
                <a:latin typeface="Arial" panose="020B0604020202020204" pitchFamily="34" charset="0"/>
                <a:cs typeface="Arial" panose="020B0604020202020204" pitchFamily="34" charset="0"/>
              </a:rPr>
              <a:t> or 2</a:t>
            </a:r>
            <a:r>
              <a:rPr lang="en-GB" sz="1000" baseline="30000" noProof="0" dirty="0">
                <a:solidFill>
                  <a:schemeClr val="tx1"/>
                </a:solidFill>
                <a:latin typeface="Arial" panose="020B0604020202020204" pitchFamily="34" charset="0"/>
                <a:cs typeface="Arial" panose="020B0604020202020204" pitchFamily="34" charset="0"/>
              </a:rPr>
              <a:t>nd</a:t>
            </a:r>
            <a:r>
              <a:rPr lang="en-GB" sz="1000" noProof="0" dirty="0">
                <a:solidFill>
                  <a:schemeClr val="tx1"/>
                </a:solidFill>
                <a:latin typeface="Arial" panose="020B0604020202020204" pitchFamily="34" charset="0"/>
                <a:cs typeface="Arial" panose="020B0604020202020204" pitchFamily="34" charset="0"/>
              </a:rPr>
              <a:t> generation TKIs with negative T790M</a:t>
            </a:r>
          </a:p>
          <a:p>
            <a:pPr>
              <a:lnSpc>
                <a:spcPct val="95000"/>
              </a:lnSpc>
              <a:spcBef>
                <a:spcPts val="600"/>
              </a:spcBef>
              <a:spcAft>
                <a:spcPts val="200"/>
              </a:spcAft>
              <a:buClr>
                <a:schemeClr val="accent1"/>
              </a:buClr>
            </a:pPr>
            <a:r>
              <a:rPr lang="en-GB" sz="1000" b="1" noProof="0" dirty="0">
                <a:solidFill>
                  <a:schemeClr val="accent1"/>
                </a:solidFill>
                <a:latin typeface="Arial" panose="020B0604020202020204" pitchFamily="34" charset="0"/>
                <a:cs typeface="Arial" panose="020B0604020202020204" pitchFamily="34" charset="0"/>
              </a:rPr>
              <a:t>Stratification factors:</a:t>
            </a:r>
          </a:p>
          <a:p>
            <a:pPr marL="133350" indent="-133350">
              <a:lnSpc>
                <a:spcPct val="95000"/>
              </a:lnSpc>
              <a:buClr>
                <a:schemeClr val="accent1"/>
              </a:buClr>
              <a:buFont typeface="Arial" panose="020B0604020202020204" pitchFamily="34" charset="0"/>
              <a:buChar char="•"/>
            </a:pPr>
            <a:r>
              <a:rPr lang="en-GB" sz="1000" noProof="0" dirty="0">
                <a:solidFill>
                  <a:schemeClr val="tx1"/>
                </a:solidFill>
                <a:latin typeface="Arial" panose="020B0604020202020204" pitchFamily="34" charset="0"/>
                <a:cs typeface="Arial" panose="020B0604020202020204" pitchFamily="34" charset="0"/>
              </a:rPr>
              <a:t>Prior EGFR-TKI therapy (3</a:t>
            </a:r>
            <a:r>
              <a:rPr lang="en-GB" sz="1000" baseline="30000" noProof="0" dirty="0">
                <a:solidFill>
                  <a:schemeClr val="tx1"/>
                </a:solidFill>
                <a:latin typeface="Arial" panose="020B0604020202020204" pitchFamily="34" charset="0"/>
                <a:cs typeface="Arial" panose="020B0604020202020204" pitchFamily="34" charset="0"/>
              </a:rPr>
              <a:t>rd</a:t>
            </a:r>
            <a:r>
              <a:rPr lang="en-GB" sz="1000" noProof="0" dirty="0">
                <a:solidFill>
                  <a:schemeClr val="tx1"/>
                </a:solidFill>
                <a:latin typeface="Arial" panose="020B0604020202020204" pitchFamily="34" charset="0"/>
                <a:cs typeface="Arial" panose="020B0604020202020204" pitchFamily="34" charset="0"/>
              </a:rPr>
              <a:t> generation TKI in 1</a:t>
            </a:r>
            <a:r>
              <a:rPr lang="en-GB" sz="1000" baseline="30000" noProof="0" dirty="0">
                <a:solidFill>
                  <a:schemeClr val="tx1"/>
                </a:solidFill>
                <a:latin typeface="Arial" panose="020B0604020202020204" pitchFamily="34" charset="0"/>
                <a:cs typeface="Arial" panose="020B0604020202020204" pitchFamily="34" charset="0"/>
              </a:rPr>
              <a:t>st</a:t>
            </a:r>
            <a:r>
              <a:rPr lang="en-GB" sz="1000" noProof="0" dirty="0">
                <a:solidFill>
                  <a:schemeClr val="tx1"/>
                </a:solidFill>
                <a:latin typeface="Arial" panose="020B0604020202020204" pitchFamily="34" charset="0"/>
                <a:cs typeface="Arial" panose="020B0604020202020204" pitchFamily="34" charset="0"/>
              </a:rPr>
              <a:t> line vs 2</a:t>
            </a:r>
            <a:r>
              <a:rPr lang="en-GB" sz="1000" baseline="30000" noProof="0" dirty="0">
                <a:solidFill>
                  <a:schemeClr val="tx1"/>
                </a:solidFill>
                <a:latin typeface="Arial" panose="020B0604020202020204" pitchFamily="34" charset="0"/>
                <a:cs typeface="Arial" panose="020B0604020202020204" pitchFamily="34" charset="0"/>
              </a:rPr>
              <a:t>nd</a:t>
            </a:r>
            <a:r>
              <a:rPr lang="en-GB" sz="1000" noProof="0" dirty="0">
                <a:solidFill>
                  <a:schemeClr val="tx1"/>
                </a:solidFill>
                <a:latin typeface="Arial" panose="020B0604020202020204" pitchFamily="34" charset="0"/>
                <a:cs typeface="Arial" panose="020B0604020202020204" pitchFamily="34" charset="0"/>
              </a:rPr>
              <a:t> line vs no 3</a:t>
            </a:r>
            <a:r>
              <a:rPr lang="en-GB" sz="1000" baseline="30000" noProof="0" dirty="0">
                <a:solidFill>
                  <a:schemeClr val="tx1"/>
                </a:solidFill>
                <a:latin typeface="Arial" panose="020B0604020202020204" pitchFamily="34" charset="0"/>
                <a:cs typeface="Arial" panose="020B0604020202020204" pitchFamily="34" charset="0"/>
              </a:rPr>
              <a:t>rd</a:t>
            </a:r>
            <a:r>
              <a:rPr lang="en-GB" sz="1000" noProof="0" dirty="0">
                <a:solidFill>
                  <a:schemeClr val="tx1"/>
                </a:solidFill>
                <a:latin typeface="Arial" panose="020B0604020202020204" pitchFamily="34" charset="0"/>
                <a:cs typeface="Arial" panose="020B0604020202020204" pitchFamily="34" charset="0"/>
              </a:rPr>
              <a:t> generation TKI)</a:t>
            </a:r>
          </a:p>
          <a:p>
            <a:pPr marL="133350" indent="-133350">
              <a:lnSpc>
                <a:spcPct val="95000"/>
              </a:lnSpc>
              <a:buClr>
                <a:schemeClr val="accent1"/>
              </a:buClr>
              <a:buFont typeface="Arial" panose="020B0604020202020204" pitchFamily="34" charset="0"/>
              <a:buChar char="•"/>
            </a:pPr>
            <a:r>
              <a:rPr lang="en-GB" sz="1000" noProof="0" dirty="0">
                <a:solidFill>
                  <a:schemeClr val="tx1"/>
                </a:solidFill>
                <a:latin typeface="Arial" panose="020B0604020202020204" pitchFamily="34" charset="0"/>
                <a:cs typeface="Arial" panose="020B0604020202020204" pitchFamily="34" charset="0"/>
              </a:rPr>
              <a:t>Brain metastases (present vs absent)</a:t>
            </a:r>
          </a:p>
        </p:txBody>
      </p:sp>
      <p:grpSp>
        <p:nvGrpSpPr>
          <p:cNvPr id="4" name="Group 3">
            <a:extLst>
              <a:ext uri="{FF2B5EF4-FFF2-40B4-BE49-F238E27FC236}">
                <a16:creationId xmlns:a16="http://schemas.microsoft.com/office/drawing/2014/main" id="{E31FDEC3-E1C1-3EC5-93A4-AD332BE68056}"/>
              </a:ext>
            </a:extLst>
          </p:cNvPr>
          <p:cNvGrpSpPr/>
          <p:nvPr/>
        </p:nvGrpSpPr>
        <p:grpSpPr>
          <a:xfrm>
            <a:off x="7184486" y="3643219"/>
            <a:ext cx="360000" cy="1072800"/>
            <a:chOff x="6102343" y="3791266"/>
            <a:chExt cx="360000" cy="1072800"/>
          </a:xfrm>
        </p:grpSpPr>
        <p:cxnSp>
          <p:nvCxnSpPr>
            <p:cNvPr id="28" name="Straight Connector 27">
              <a:extLst>
                <a:ext uri="{FF2B5EF4-FFF2-40B4-BE49-F238E27FC236}">
                  <a16:creationId xmlns:a16="http://schemas.microsoft.com/office/drawing/2014/main" id="{4131E8F5-039E-2ACA-02A0-D88DDF64101C}"/>
                </a:ext>
              </a:extLst>
            </p:cNvPr>
            <p:cNvCxnSpPr>
              <a:cxnSpLocks/>
            </p:cNvCxnSpPr>
            <p:nvPr/>
          </p:nvCxnSpPr>
          <p:spPr>
            <a:xfrm>
              <a:off x="6102343" y="3804037"/>
              <a:ext cx="360000" cy="0"/>
            </a:xfrm>
            <a:prstGeom prst="line">
              <a:avLst/>
            </a:prstGeom>
            <a:ln w="25400">
              <a:solidFill>
                <a:schemeClr val="accent6"/>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26B2591D-9903-E0B6-6210-17970C504E43}"/>
                </a:ext>
              </a:extLst>
            </p:cNvPr>
            <p:cNvCxnSpPr>
              <a:cxnSpLocks/>
            </p:cNvCxnSpPr>
            <p:nvPr/>
          </p:nvCxnSpPr>
          <p:spPr>
            <a:xfrm>
              <a:off x="6102343" y="4849065"/>
              <a:ext cx="360000" cy="0"/>
            </a:xfrm>
            <a:prstGeom prst="line">
              <a:avLst/>
            </a:prstGeom>
            <a:ln w="25400">
              <a:solidFill>
                <a:schemeClr val="accent6"/>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2C8D3F22-FEC1-6A2A-55B5-768A6458FADC}"/>
                </a:ext>
              </a:extLst>
            </p:cNvPr>
            <p:cNvCxnSpPr>
              <a:cxnSpLocks/>
            </p:cNvCxnSpPr>
            <p:nvPr/>
          </p:nvCxnSpPr>
          <p:spPr>
            <a:xfrm flipV="1">
              <a:off x="6453408" y="3791266"/>
              <a:ext cx="0" cy="1072800"/>
            </a:xfrm>
            <a:prstGeom prst="line">
              <a:avLst/>
            </a:prstGeom>
            <a:ln w="25400">
              <a:solidFill>
                <a:schemeClr val="accent6"/>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19" name="Rounded Rectangle 18">
            <a:extLst>
              <a:ext uri="{FF2B5EF4-FFF2-40B4-BE49-F238E27FC236}">
                <a16:creationId xmlns:a16="http://schemas.microsoft.com/office/drawing/2014/main" id="{38D13D6F-568C-B220-CC4A-0BF3491D428E}"/>
              </a:ext>
            </a:extLst>
          </p:cNvPr>
          <p:cNvSpPr/>
          <p:nvPr/>
        </p:nvSpPr>
        <p:spPr>
          <a:xfrm>
            <a:off x="4380451" y="3304314"/>
            <a:ext cx="2836800" cy="630621"/>
          </a:xfrm>
          <a:prstGeom prst="roundRect">
            <a:avLst>
              <a:gd name="adj" fmla="val 16894"/>
            </a:avLst>
          </a:prstGeom>
          <a:solidFill>
            <a:schemeClr val="accent1"/>
          </a:solidFill>
          <a:ln w="222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buClr>
                <a:schemeClr val="accent1"/>
              </a:buClr>
            </a:pPr>
            <a:r>
              <a:rPr lang="en-GB" sz="1200" noProof="0" dirty="0">
                <a:solidFill>
                  <a:schemeClr val="bg1"/>
                </a:solidFill>
                <a:latin typeface="Arial" panose="020B0604020202020204" pitchFamily="34" charset="0"/>
                <a:cs typeface="Arial" panose="020B0604020202020204" pitchFamily="34" charset="0"/>
              </a:rPr>
              <a:t>Sac-TMT</a:t>
            </a:r>
          </a:p>
          <a:p>
            <a:pPr algn="ctr">
              <a:lnSpc>
                <a:spcPct val="90000"/>
              </a:lnSpc>
              <a:buClr>
                <a:schemeClr val="accent1"/>
              </a:buClr>
            </a:pPr>
            <a:r>
              <a:rPr lang="en-GB" sz="1200" noProof="0" dirty="0">
                <a:solidFill>
                  <a:schemeClr val="bg1"/>
                </a:solidFill>
                <a:latin typeface="Arial" panose="020B0604020202020204" pitchFamily="34" charset="0"/>
                <a:cs typeface="Arial" panose="020B0604020202020204" pitchFamily="34" charset="0"/>
              </a:rPr>
              <a:t>5 mg/kg IV, Q2W</a:t>
            </a:r>
          </a:p>
        </p:txBody>
      </p:sp>
      <p:cxnSp>
        <p:nvCxnSpPr>
          <p:cNvPr id="31" name="Straight Connector 30">
            <a:extLst>
              <a:ext uri="{FF2B5EF4-FFF2-40B4-BE49-F238E27FC236}">
                <a16:creationId xmlns:a16="http://schemas.microsoft.com/office/drawing/2014/main" id="{5D36FD9E-CA33-EE21-B952-30BBBB9E895E}"/>
              </a:ext>
            </a:extLst>
          </p:cNvPr>
          <p:cNvCxnSpPr>
            <a:cxnSpLocks/>
          </p:cNvCxnSpPr>
          <p:nvPr/>
        </p:nvCxnSpPr>
        <p:spPr>
          <a:xfrm>
            <a:off x="7530054" y="4179619"/>
            <a:ext cx="1839430" cy="0"/>
          </a:xfrm>
          <a:prstGeom prst="line">
            <a:avLst/>
          </a:prstGeom>
          <a:ln w="25400">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33" name="Rounded Rectangle 32">
            <a:extLst>
              <a:ext uri="{FF2B5EF4-FFF2-40B4-BE49-F238E27FC236}">
                <a16:creationId xmlns:a16="http://schemas.microsoft.com/office/drawing/2014/main" id="{922DC06C-913F-47D2-E8BF-03BC3E67BFF0}"/>
              </a:ext>
            </a:extLst>
          </p:cNvPr>
          <p:cNvSpPr/>
          <p:nvPr/>
        </p:nvSpPr>
        <p:spPr>
          <a:xfrm>
            <a:off x="9381893" y="3160935"/>
            <a:ext cx="2200507" cy="2284289"/>
          </a:xfrm>
          <a:prstGeom prst="roundRect">
            <a:avLst>
              <a:gd name="adj" fmla="val 6673"/>
            </a:avLst>
          </a:prstGeom>
          <a:solidFill>
            <a:schemeClr val="accent1">
              <a:lumMod val="20000"/>
              <a:lumOff val="80000"/>
            </a:schemeClr>
          </a:solidFill>
          <a:ln w="22225">
            <a:noFill/>
          </a:ln>
          <a:effectLst/>
        </p:spPr>
        <p:style>
          <a:lnRef idx="1">
            <a:schemeClr val="accent1"/>
          </a:lnRef>
          <a:fillRef idx="3">
            <a:schemeClr val="accent1"/>
          </a:fillRef>
          <a:effectRef idx="2">
            <a:schemeClr val="accent1"/>
          </a:effectRef>
          <a:fontRef idx="minor">
            <a:schemeClr val="lt1"/>
          </a:fontRef>
        </p:style>
        <p:txBody>
          <a:bodyPr rtlCol="0" anchor="ctr"/>
          <a:lstStyle/>
          <a:p>
            <a:pPr>
              <a:spcAft>
                <a:spcPts val="300"/>
              </a:spcAft>
              <a:buClr>
                <a:schemeClr val="accent1"/>
              </a:buClr>
            </a:pPr>
            <a:r>
              <a:rPr lang="en-GB" sz="1200" b="1" noProof="0" dirty="0">
                <a:solidFill>
                  <a:schemeClr val="accent1"/>
                </a:solidFill>
                <a:latin typeface="Arial" panose="020B0604020202020204" pitchFamily="34" charset="0"/>
                <a:cs typeface="Arial" panose="020B0604020202020204" pitchFamily="34" charset="0"/>
              </a:rPr>
              <a:t>Primary endpoint</a:t>
            </a:r>
            <a:r>
              <a:rPr lang="en-GB" sz="1200" b="1" baseline="30000" noProof="0" dirty="0">
                <a:solidFill>
                  <a:schemeClr val="accent1"/>
                </a:solidFill>
                <a:latin typeface="Arial" panose="020B0604020202020204" pitchFamily="34" charset="0"/>
                <a:cs typeface="Arial" panose="020B0604020202020204" pitchFamily="34" charset="0"/>
              </a:rPr>
              <a:t>a</a:t>
            </a:r>
            <a:r>
              <a:rPr lang="en-GB" sz="1200" b="1" noProof="0" dirty="0">
                <a:solidFill>
                  <a:schemeClr val="accent1"/>
                </a:solidFill>
                <a:latin typeface="Arial" panose="020B0604020202020204" pitchFamily="34" charset="0"/>
                <a:cs typeface="Arial" panose="020B0604020202020204" pitchFamily="34" charset="0"/>
              </a:rPr>
              <a:t>:</a:t>
            </a:r>
          </a:p>
          <a:p>
            <a:pPr marL="184150" indent="-184150">
              <a:spcAft>
                <a:spcPts val="300"/>
              </a:spcAft>
              <a:buClr>
                <a:schemeClr val="accent1"/>
              </a:buClr>
              <a:buFont typeface="Arial" panose="020B0604020202020204" pitchFamily="34" charset="0"/>
              <a:buChar char="•"/>
            </a:pPr>
            <a:r>
              <a:rPr lang="en-GB" sz="1200" noProof="0" dirty="0">
                <a:solidFill>
                  <a:schemeClr val="tx1"/>
                </a:solidFill>
                <a:latin typeface="Arial" panose="020B0604020202020204" pitchFamily="34" charset="0"/>
                <a:cs typeface="Arial" panose="020B0604020202020204" pitchFamily="34" charset="0"/>
              </a:rPr>
              <a:t>PFS by BICR </a:t>
            </a:r>
            <a:br>
              <a:rPr lang="en-GB" sz="1200" noProof="0" dirty="0">
                <a:solidFill>
                  <a:schemeClr val="tx1"/>
                </a:solidFill>
                <a:latin typeface="Arial" panose="020B0604020202020204" pitchFamily="34" charset="0"/>
                <a:cs typeface="Arial" panose="020B0604020202020204" pitchFamily="34" charset="0"/>
              </a:rPr>
            </a:br>
            <a:endParaRPr lang="en-GB" sz="1200" noProof="0" dirty="0">
              <a:solidFill>
                <a:schemeClr val="tx1"/>
              </a:solidFill>
              <a:latin typeface="Arial" panose="020B0604020202020204" pitchFamily="34" charset="0"/>
              <a:cs typeface="Arial" panose="020B0604020202020204" pitchFamily="34" charset="0"/>
            </a:endParaRPr>
          </a:p>
          <a:p>
            <a:pPr>
              <a:spcBef>
                <a:spcPts val="300"/>
              </a:spcBef>
              <a:spcAft>
                <a:spcPts val="300"/>
              </a:spcAft>
              <a:buClr>
                <a:schemeClr val="accent1"/>
              </a:buClr>
            </a:pPr>
            <a:r>
              <a:rPr lang="en-GB" sz="1200" b="1" noProof="0" dirty="0">
                <a:solidFill>
                  <a:schemeClr val="accent1"/>
                </a:solidFill>
                <a:latin typeface="Arial" panose="020B0604020202020204" pitchFamily="34" charset="0"/>
                <a:cs typeface="Arial" panose="020B0604020202020204" pitchFamily="34" charset="0"/>
              </a:rPr>
              <a:t>Secondary endpoints</a:t>
            </a:r>
            <a:r>
              <a:rPr lang="en-GB" sz="1200" b="1" baseline="30000" noProof="0" dirty="0">
                <a:solidFill>
                  <a:schemeClr val="accent1"/>
                </a:solidFill>
                <a:latin typeface="Arial" panose="020B0604020202020204" pitchFamily="34" charset="0"/>
                <a:cs typeface="Arial" panose="020B0604020202020204" pitchFamily="34" charset="0"/>
              </a:rPr>
              <a:t>a</a:t>
            </a:r>
            <a:r>
              <a:rPr lang="en-GB" sz="1200" b="1" noProof="0" dirty="0">
                <a:solidFill>
                  <a:schemeClr val="accent1"/>
                </a:solidFill>
                <a:latin typeface="Arial" panose="020B0604020202020204" pitchFamily="34" charset="0"/>
                <a:cs typeface="Arial" panose="020B0604020202020204" pitchFamily="34" charset="0"/>
              </a:rPr>
              <a:t>:</a:t>
            </a:r>
          </a:p>
          <a:p>
            <a:pPr marL="184150" indent="-184150">
              <a:spcAft>
                <a:spcPts val="300"/>
              </a:spcAft>
              <a:buClr>
                <a:schemeClr val="accent1"/>
              </a:buClr>
              <a:buFont typeface="Arial" panose="020B0604020202020204" pitchFamily="34" charset="0"/>
              <a:buChar char="•"/>
            </a:pPr>
            <a:r>
              <a:rPr lang="en-GB" sz="1200" noProof="0" dirty="0">
                <a:solidFill>
                  <a:schemeClr val="tx1"/>
                </a:solidFill>
                <a:latin typeface="Arial" panose="020B0604020202020204" pitchFamily="34" charset="0"/>
                <a:cs typeface="Arial" panose="020B0604020202020204" pitchFamily="34" charset="0"/>
              </a:rPr>
              <a:t>OS</a:t>
            </a:r>
          </a:p>
          <a:p>
            <a:pPr marL="184150" indent="-184150">
              <a:spcAft>
                <a:spcPts val="300"/>
              </a:spcAft>
              <a:buClr>
                <a:schemeClr val="accent1"/>
              </a:buClr>
              <a:buFont typeface="Arial" panose="020B0604020202020204" pitchFamily="34" charset="0"/>
              <a:buChar char="•"/>
            </a:pPr>
            <a:r>
              <a:rPr lang="en-GB" sz="1200" noProof="0" dirty="0">
                <a:solidFill>
                  <a:schemeClr val="tx1"/>
                </a:solidFill>
                <a:latin typeface="Arial" panose="020B0604020202020204" pitchFamily="34" charset="0"/>
                <a:cs typeface="Arial" panose="020B0604020202020204" pitchFamily="34" charset="0"/>
              </a:rPr>
              <a:t>PFS assessed by investigator</a:t>
            </a:r>
          </a:p>
          <a:p>
            <a:pPr marL="184150" indent="-184150">
              <a:spcAft>
                <a:spcPts val="300"/>
              </a:spcAft>
              <a:buClr>
                <a:schemeClr val="accent1"/>
              </a:buClr>
              <a:buFont typeface="Arial" panose="020B0604020202020204" pitchFamily="34" charset="0"/>
              <a:buChar char="•"/>
            </a:pPr>
            <a:r>
              <a:rPr lang="en-GB" sz="1200" noProof="0" dirty="0">
                <a:solidFill>
                  <a:schemeClr val="tx1"/>
                </a:solidFill>
                <a:latin typeface="Arial" panose="020B0604020202020204" pitchFamily="34" charset="0"/>
                <a:cs typeface="Arial" panose="020B0604020202020204" pitchFamily="34" charset="0"/>
              </a:rPr>
              <a:t>ORR, DoR, DCR, etc.</a:t>
            </a:r>
          </a:p>
          <a:p>
            <a:pPr marL="184150" indent="-184150">
              <a:spcAft>
                <a:spcPts val="300"/>
              </a:spcAft>
              <a:buClr>
                <a:schemeClr val="accent1"/>
              </a:buClr>
              <a:buFont typeface="Arial" panose="020B0604020202020204" pitchFamily="34" charset="0"/>
              <a:buChar char="•"/>
            </a:pPr>
            <a:r>
              <a:rPr lang="en-GB" sz="1200" noProof="0" dirty="0">
                <a:solidFill>
                  <a:schemeClr val="tx1"/>
                </a:solidFill>
                <a:latin typeface="Arial" panose="020B0604020202020204" pitchFamily="34" charset="0"/>
                <a:cs typeface="Arial" panose="020B0604020202020204" pitchFamily="34" charset="0"/>
              </a:rPr>
              <a:t>Safety</a:t>
            </a:r>
          </a:p>
        </p:txBody>
      </p:sp>
      <p:sp>
        <p:nvSpPr>
          <p:cNvPr id="13" name="Rounded Rectangle 12">
            <a:extLst>
              <a:ext uri="{FF2B5EF4-FFF2-40B4-BE49-F238E27FC236}">
                <a16:creationId xmlns:a16="http://schemas.microsoft.com/office/drawing/2014/main" id="{F2E0BE34-0E49-8B50-BFD8-433D2D01B70B}"/>
              </a:ext>
            </a:extLst>
          </p:cNvPr>
          <p:cNvSpPr/>
          <p:nvPr/>
        </p:nvSpPr>
        <p:spPr>
          <a:xfrm>
            <a:off x="7680176" y="3242467"/>
            <a:ext cx="1512165" cy="827046"/>
          </a:xfrm>
          <a:prstGeom prst="roundRect">
            <a:avLst>
              <a:gd name="adj" fmla="val 10093"/>
            </a:avLst>
          </a:prstGeom>
          <a:solidFill>
            <a:schemeClr val="bg1"/>
          </a:solidFill>
          <a:ln w="22225">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5000"/>
              </a:lnSpc>
              <a:spcAft>
                <a:spcPts val="200"/>
              </a:spcAft>
              <a:buClr>
                <a:schemeClr val="accent1"/>
              </a:buClr>
            </a:pPr>
            <a:r>
              <a:rPr lang="en-GB" sz="1000" noProof="0" dirty="0">
                <a:solidFill>
                  <a:schemeClr val="tx1"/>
                </a:solidFill>
                <a:latin typeface="Arial" panose="020B0604020202020204" pitchFamily="34" charset="0"/>
                <a:cs typeface="Arial" panose="020B0604020202020204" pitchFamily="34" charset="0"/>
              </a:rPr>
              <a:t>Treatment until PD, intolerable toxicity, or patient request to discontinue</a:t>
            </a:r>
          </a:p>
        </p:txBody>
      </p:sp>
      <p:sp>
        <p:nvSpPr>
          <p:cNvPr id="20" name="Rounded Rectangle 19">
            <a:extLst>
              <a:ext uri="{FF2B5EF4-FFF2-40B4-BE49-F238E27FC236}">
                <a16:creationId xmlns:a16="http://schemas.microsoft.com/office/drawing/2014/main" id="{10506741-F910-5021-B474-34201E404967}"/>
              </a:ext>
            </a:extLst>
          </p:cNvPr>
          <p:cNvSpPr/>
          <p:nvPr/>
        </p:nvSpPr>
        <p:spPr>
          <a:xfrm>
            <a:off x="4380451" y="4140713"/>
            <a:ext cx="2838235" cy="1063361"/>
          </a:xfrm>
          <a:prstGeom prst="roundRect">
            <a:avLst>
              <a:gd name="adj" fmla="val 16894"/>
            </a:avLst>
          </a:prstGeom>
          <a:solidFill>
            <a:schemeClr val="tx2"/>
          </a:solidFill>
          <a:ln w="22225">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171450" indent="-171450">
              <a:lnSpc>
                <a:spcPct val="90000"/>
              </a:lnSpc>
              <a:buClr>
                <a:schemeClr val="bg1"/>
              </a:buClr>
              <a:buFont typeface="Arial" panose="020B0604020202020204" pitchFamily="34" charset="0"/>
              <a:buChar char="•"/>
            </a:pPr>
            <a:r>
              <a:rPr lang="en-GB" sz="1200" noProof="0" dirty="0">
                <a:solidFill>
                  <a:schemeClr val="bg1"/>
                </a:solidFill>
                <a:latin typeface="Arial" panose="020B0604020202020204" pitchFamily="34" charset="0"/>
                <a:cs typeface="Arial" panose="020B0604020202020204" pitchFamily="34" charset="0"/>
              </a:rPr>
              <a:t>Pemetrexed 500 mg/m</a:t>
            </a:r>
            <a:r>
              <a:rPr lang="en-GB" sz="1200" baseline="30000" noProof="0" dirty="0">
                <a:solidFill>
                  <a:schemeClr val="bg1"/>
                </a:solidFill>
                <a:latin typeface="Arial" panose="020B0604020202020204" pitchFamily="34" charset="0"/>
                <a:cs typeface="Arial" panose="020B0604020202020204" pitchFamily="34" charset="0"/>
              </a:rPr>
              <a:t>2</a:t>
            </a:r>
            <a:r>
              <a:rPr lang="en-GB" sz="1200" noProof="0" dirty="0">
                <a:solidFill>
                  <a:schemeClr val="bg1"/>
                </a:solidFill>
                <a:latin typeface="Arial" panose="020B0604020202020204" pitchFamily="34" charset="0"/>
                <a:cs typeface="Arial" panose="020B0604020202020204" pitchFamily="34" charset="0"/>
              </a:rPr>
              <a:t> + carboplatin AUC 5 or cisplatin </a:t>
            </a:r>
            <a:br>
              <a:rPr lang="en-GB" sz="1200" noProof="0" dirty="0">
                <a:solidFill>
                  <a:schemeClr val="bg1"/>
                </a:solidFill>
                <a:latin typeface="Arial" panose="020B0604020202020204" pitchFamily="34" charset="0"/>
                <a:cs typeface="Arial" panose="020B0604020202020204" pitchFamily="34" charset="0"/>
              </a:rPr>
            </a:br>
            <a:r>
              <a:rPr lang="en-GB" sz="1200" noProof="0" dirty="0">
                <a:solidFill>
                  <a:schemeClr val="bg1"/>
                </a:solidFill>
                <a:latin typeface="Arial" panose="020B0604020202020204" pitchFamily="34" charset="0"/>
                <a:cs typeface="Arial" panose="020B0604020202020204" pitchFamily="34" charset="0"/>
              </a:rPr>
              <a:t>75 mg/m</a:t>
            </a:r>
            <a:r>
              <a:rPr lang="en-GB" sz="1200" baseline="30000" noProof="0" dirty="0">
                <a:solidFill>
                  <a:schemeClr val="bg1"/>
                </a:solidFill>
                <a:latin typeface="Arial" panose="020B0604020202020204" pitchFamily="34" charset="0"/>
                <a:cs typeface="Arial" panose="020B0604020202020204" pitchFamily="34" charset="0"/>
              </a:rPr>
              <a:t>2</a:t>
            </a:r>
            <a:r>
              <a:rPr lang="en-GB" sz="1200" noProof="0" dirty="0">
                <a:solidFill>
                  <a:schemeClr val="bg1"/>
                </a:solidFill>
                <a:latin typeface="Arial" panose="020B0604020202020204" pitchFamily="34" charset="0"/>
                <a:cs typeface="Arial" panose="020B0604020202020204" pitchFamily="34" charset="0"/>
              </a:rPr>
              <a:t> Q3W for up to 4 cycles</a:t>
            </a:r>
          </a:p>
          <a:p>
            <a:pPr marL="171450" indent="-171450">
              <a:lnSpc>
                <a:spcPct val="90000"/>
              </a:lnSpc>
              <a:buClr>
                <a:schemeClr val="bg1"/>
              </a:buClr>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Pemetrexed 500 mg/m</a:t>
            </a:r>
            <a:r>
              <a:rPr lang="en-GB" sz="1200" baseline="30000" dirty="0">
                <a:solidFill>
                  <a:schemeClr val="bg1"/>
                </a:solidFill>
                <a:latin typeface="Arial" panose="020B0604020202020204" pitchFamily="34" charset="0"/>
                <a:cs typeface="Arial" panose="020B0604020202020204" pitchFamily="34" charset="0"/>
              </a:rPr>
              <a:t>2</a:t>
            </a:r>
            <a:r>
              <a:rPr lang="en-GB" sz="1200" dirty="0">
                <a:solidFill>
                  <a:schemeClr val="bg1"/>
                </a:solidFill>
                <a:latin typeface="Arial" panose="020B0604020202020204" pitchFamily="34" charset="0"/>
                <a:cs typeface="Arial" panose="020B0604020202020204" pitchFamily="34" charset="0"/>
              </a:rPr>
              <a:t> maintenance, Q3W</a:t>
            </a:r>
            <a:endParaRPr lang="en-GB" sz="1200" noProof="0" dirty="0">
              <a:solidFill>
                <a:schemeClr val="bg1"/>
              </a:solidFill>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5A7D9AB3-998B-ED41-10A9-D542DB0C45C7}"/>
              </a:ext>
            </a:extLst>
          </p:cNvPr>
          <p:cNvCxnSpPr>
            <a:cxnSpLocks/>
          </p:cNvCxnSpPr>
          <p:nvPr/>
        </p:nvCxnSpPr>
        <p:spPr>
          <a:xfrm>
            <a:off x="4020451" y="3609211"/>
            <a:ext cx="360000" cy="0"/>
          </a:xfrm>
          <a:prstGeom prst="line">
            <a:avLst/>
          </a:prstGeom>
          <a:ln w="25400">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71860221"/>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F4EB93-AE62-B9F3-3EC8-3C6CD680817C}"/>
            </a:ext>
          </a:extLst>
        </p:cNvPr>
        <p:cNvGrpSpPr/>
        <p:nvPr/>
      </p:nvGrpSpPr>
      <p:grpSpPr>
        <a:xfrm>
          <a:off x="0" y="0"/>
          <a:ext cx="0" cy="0"/>
          <a:chOff x="0" y="0"/>
          <a:chExt cx="0" cy="0"/>
        </a:xfrm>
      </p:grpSpPr>
      <p:sp>
        <p:nvSpPr>
          <p:cNvPr id="120" name="Rectangle 119">
            <a:extLst>
              <a:ext uri="{FF2B5EF4-FFF2-40B4-BE49-F238E27FC236}">
                <a16:creationId xmlns:a16="http://schemas.microsoft.com/office/drawing/2014/main" id="{9E0DAB2A-F755-F745-FA71-75E2A7BA0059}"/>
              </a:ext>
            </a:extLst>
          </p:cNvPr>
          <p:cNvSpPr/>
          <p:nvPr/>
        </p:nvSpPr>
        <p:spPr>
          <a:xfrm>
            <a:off x="7004648" y="1825975"/>
            <a:ext cx="4580627" cy="325920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6" name="Title 5">
            <a:extLst>
              <a:ext uri="{FF2B5EF4-FFF2-40B4-BE49-F238E27FC236}">
                <a16:creationId xmlns:a16="http://schemas.microsoft.com/office/drawing/2014/main" id="{DD3AEAA3-FFBC-25FD-3EAF-38294CBB7568}"/>
              </a:ext>
            </a:extLst>
          </p:cNvPr>
          <p:cNvSpPr>
            <a:spLocks noGrp="1"/>
          </p:cNvSpPr>
          <p:nvPr>
            <p:ph type="title"/>
          </p:nvPr>
        </p:nvSpPr>
        <p:spPr>
          <a:xfrm>
            <a:off x="619125" y="258763"/>
            <a:ext cx="10963275" cy="865187"/>
          </a:xfrm>
        </p:spPr>
        <p:txBody>
          <a:bodyPr/>
          <a:lstStyle/>
          <a:p>
            <a:r>
              <a:rPr lang="en-GB" noProof="0" dirty="0"/>
              <a:t>O</a:t>
            </a:r>
            <a:r>
              <a:rPr lang="en-GB" cap="none" noProof="0" dirty="0"/>
              <a:t>pti</a:t>
            </a:r>
            <a:r>
              <a:rPr lang="en-GB" noProof="0" dirty="0"/>
              <a:t>trop-l</a:t>
            </a:r>
            <a:r>
              <a:rPr lang="en-GB" cap="none" noProof="0" dirty="0"/>
              <a:t>ung</a:t>
            </a:r>
            <a:r>
              <a:rPr lang="en-GB" noProof="0" dirty="0"/>
              <a:t>04: efficacy results</a:t>
            </a:r>
          </a:p>
        </p:txBody>
      </p:sp>
      <p:sp>
        <p:nvSpPr>
          <p:cNvPr id="3" name="Content Placeholder 2">
            <a:extLst>
              <a:ext uri="{FF2B5EF4-FFF2-40B4-BE49-F238E27FC236}">
                <a16:creationId xmlns:a16="http://schemas.microsoft.com/office/drawing/2014/main" id="{D0FBC4E6-767A-5750-AC0F-D7BA34D7BE36}"/>
              </a:ext>
            </a:extLst>
          </p:cNvPr>
          <p:cNvSpPr>
            <a:spLocks noGrp="1"/>
          </p:cNvSpPr>
          <p:nvPr>
            <p:ph sz="quarter" idx="14"/>
          </p:nvPr>
        </p:nvSpPr>
        <p:spPr>
          <a:xfrm>
            <a:off x="620713" y="1074785"/>
            <a:ext cx="10961687" cy="598070"/>
          </a:xfrm>
        </p:spPr>
        <p:txBody>
          <a:bodyPr>
            <a:normAutofit/>
          </a:bodyPr>
          <a:lstStyle/>
          <a:p>
            <a:r>
              <a:rPr lang="en-GB" sz="1800" noProof="0" dirty="0"/>
              <a:t>A total of 376 patients (median age, 59.5 years; 39.6% male; 79.3% ECOG PS 1; 94.4% prior 3</a:t>
            </a:r>
            <a:r>
              <a:rPr lang="en-GB" sz="1800" baseline="30000" noProof="0" dirty="0"/>
              <a:t>rd</a:t>
            </a:r>
            <a:r>
              <a:rPr lang="en-GB" sz="1800" baseline="30000" dirty="0"/>
              <a:t> </a:t>
            </a:r>
            <a:r>
              <a:rPr lang="en-GB" sz="1800" noProof="0" dirty="0"/>
              <a:t>generation EGFR TKI) were randomised to the sac-TMT (n=188) or chemotherapy (n=188) groups</a:t>
            </a:r>
          </a:p>
          <a:p>
            <a:endParaRPr lang="en-GB" sz="1800" noProof="0" dirty="0"/>
          </a:p>
        </p:txBody>
      </p:sp>
      <p:sp>
        <p:nvSpPr>
          <p:cNvPr id="4" name="Content Placeholder 3">
            <a:extLst>
              <a:ext uri="{FF2B5EF4-FFF2-40B4-BE49-F238E27FC236}">
                <a16:creationId xmlns:a16="http://schemas.microsoft.com/office/drawing/2014/main" id="{CED0F431-DAD4-9703-F484-A70187048A59}"/>
              </a:ext>
            </a:extLst>
          </p:cNvPr>
          <p:cNvSpPr>
            <a:spLocks noGrp="1"/>
          </p:cNvSpPr>
          <p:nvPr>
            <p:ph sz="quarter" idx="15"/>
          </p:nvPr>
        </p:nvSpPr>
        <p:spPr>
          <a:xfrm>
            <a:off x="620183" y="6356351"/>
            <a:ext cx="10180339" cy="365125"/>
          </a:xfrm>
        </p:spPr>
        <p:txBody>
          <a:bodyPr anchor="b" anchorCtr="0"/>
          <a:lstStyle/>
          <a:p>
            <a:r>
              <a:rPr lang="en-US" sz="1050" dirty="0">
                <a:solidFill>
                  <a:schemeClr val="tx2"/>
                </a:solidFill>
              </a:rPr>
              <a:t>Data cutoff: July 6, 2025. p value was presented as one-sided</a:t>
            </a:r>
            <a:br>
              <a:rPr lang="en-US" sz="1050" dirty="0">
                <a:solidFill>
                  <a:schemeClr val="tx2"/>
                </a:solidFill>
              </a:rPr>
            </a:br>
            <a:r>
              <a:rPr lang="en-GB" sz="1050" baseline="30000" dirty="0">
                <a:solidFill>
                  <a:schemeClr val="tx2"/>
                </a:solidFill>
              </a:rPr>
              <a:t>a </a:t>
            </a:r>
            <a:r>
              <a:rPr lang="en-GB" sz="1050" dirty="0">
                <a:solidFill>
                  <a:schemeClr val="tx2"/>
                </a:solidFill>
              </a:rPr>
              <a:t>By BIRC; </a:t>
            </a:r>
            <a:r>
              <a:rPr lang="en-US" sz="1050" baseline="30000" dirty="0">
                <a:solidFill>
                  <a:schemeClr val="tx2"/>
                </a:solidFill>
              </a:rPr>
              <a:t>b</a:t>
            </a:r>
            <a:r>
              <a:rPr lang="en-US" sz="1050" dirty="0">
                <a:solidFill>
                  <a:schemeClr val="tx2"/>
                </a:solidFill>
              </a:rPr>
              <a:t> Censored at the date of initiation of subsequent anti-tumour ADC drug therapy </a:t>
            </a:r>
            <a:r>
              <a:rPr lang="en-GB" sz="1050" noProof="0" dirty="0">
                <a:solidFill>
                  <a:schemeClr val="tx2"/>
                </a:solidFill>
              </a:rPr>
              <a:t>BIRC, blinded independent central review; CI, confidence interval; ADC, antibody-drug conjugate; BICR, blinded independent central review; CI, confidence interval; CT, chemotherapy; DCR, disease control rate; DoR, duration of response; ECOG PS, European Cooperative Oncology Group performance status; HR, hazard ratio; NE, not evaluable; ORR, overall response rate; OS, overall survival; PFS, progression-free survival; sac-TMT, sacituzumab tirumotecan; TKI, tyrosine kinase inhibitor</a:t>
            </a:r>
          </a:p>
          <a:p>
            <a:r>
              <a:rPr lang="en-GB" sz="1050" noProof="0" dirty="0">
                <a:solidFill>
                  <a:schemeClr val="tx2"/>
                </a:solidFill>
              </a:rPr>
              <a:t>Zhang L, et al. Abstract LBA5, ESMO 2025. Oral presentation</a:t>
            </a:r>
          </a:p>
        </p:txBody>
      </p:sp>
      <p:sp>
        <p:nvSpPr>
          <p:cNvPr id="2" name="Slide Number Placeholder 1">
            <a:extLst>
              <a:ext uri="{FF2B5EF4-FFF2-40B4-BE49-F238E27FC236}">
                <a16:creationId xmlns:a16="http://schemas.microsoft.com/office/drawing/2014/main" id="{A9F53EBF-C8B9-0F03-2690-B2E98AE1457E}"/>
              </a:ext>
            </a:extLst>
          </p:cNvPr>
          <p:cNvSpPr>
            <a:spLocks noGrp="1"/>
          </p:cNvSpPr>
          <p:nvPr>
            <p:ph type="sldNum" sz="quarter" idx="4"/>
          </p:nvPr>
        </p:nvSpPr>
        <p:spPr>
          <a:xfrm>
            <a:off x="10800523" y="6428359"/>
            <a:ext cx="781877" cy="365125"/>
          </a:xfrm>
        </p:spPr>
        <p:txBody>
          <a:bodyPr/>
          <a:lstStyle/>
          <a:p>
            <a:fld id="{FCE43C0F-8A7B-3A4B-9DB5-B3472E36E833}" type="slidenum">
              <a:rPr lang="en-GB" noProof="0" smtClean="0"/>
              <a:pPr/>
              <a:t>29</a:t>
            </a:fld>
            <a:endParaRPr lang="en-GB" noProof="0" dirty="0"/>
          </a:p>
        </p:txBody>
      </p:sp>
      <p:sp>
        <p:nvSpPr>
          <p:cNvPr id="23" name="TextBox 22">
            <a:extLst>
              <a:ext uri="{FF2B5EF4-FFF2-40B4-BE49-F238E27FC236}">
                <a16:creationId xmlns:a16="http://schemas.microsoft.com/office/drawing/2014/main" id="{BC6D4DD4-C2CD-2843-206F-8775AED1EFD6}"/>
              </a:ext>
            </a:extLst>
          </p:cNvPr>
          <p:cNvSpPr txBox="1"/>
          <p:nvPr/>
        </p:nvSpPr>
        <p:spPr>
          <a:xfrm>
            <a:off x="620713" y="5085184"/>
            <a:ext cx="10851037" cy="646331"/>
          </a:xfrm>
          <a:prstGeom prst="rect">
            <a:avLst/>
          </a:prstGeom>
          <a:noFill/>
        </p:spPr>
        <p:txBody>
          <a:bodyPr wrap="square" lIns="0">
            <a:spAutoFit/>
          </a:bodyPr>
          <a:lstStyle/>
          <a:p>
            <a:pPr marL="357188" indent="-357188">
              <a:spcBef>
                <a:spcPts val="1200"/>
              </a:spcBef>
              <a:buClr>
                <a:schemeClr val="accent2"/>
              </a:buClr>
              <a:buFont typeface="Arial"/>
              <a:buChar char="•"/>
            </a:pPr>
            <a:r>
              <a:rPr lang="en-GB" noProof="0" dirty="0">
                <a:solidFill>
                  <a:srgbClr val="5D8298"/>
                </a:solidFill>
                <a:latin typeface="Arial" panose="020B0604020202020204" pitchFamily="34" charset="0"/>
                <a:cs typeface="Arial" panose="020B0604020202020204" pitchFamily="34" charset="0"/>
              </a:rPr>
              <a:t>A consistent OS and PFS and benefit of sac-TMT over chemotherapy was observed across all predefined subgroups</a:t>
            </a:r>
          </a:p>
        </p:txBody>
      </p:sp>
      <p:graphicFrame>
        <p:nvGraphicFramePr>
          <p:cNvPr id="28" name="Table 27">
            <a:extLst>
              <a:ext uri="{FF2B5EF4-FFF2-40B4-BE49-F238E27FC236}">
                <a16:creationId xmlns:a16="http://schemas.microsoft.com/office/drawing/2014/main" id="{DDD3BDA6-93D8-9637-97B1-89B2247114F2}"/>
              </a:ext>
            </a:extLst>
          </p:cNvPr>
          <p:cNvGraphicFramePr>
            <a:graphicFrameLocks noGrp="1"/>
          </p:cNvGraphicFramePr>
          <p:nvPr>
            <p:extLst>
              <p:ext uri="{D42A27DB-BD31-4B8C-83A1-F6EECF244321}">
                <p14:modId xmlns:p14="http://schemas.microsoft.com/office/powerpoint/2010/main" val="4109287235"/>
              </p:ext>
            </p:extLst>
          </p:nvPr>
        </p:nvGraphicFramePr>
        <p:xfrm>
          <a:off x="619125" y="1844824"/>
          <a:ext cx="5964261" cy="3100896"/>
        </p:xfrm>
        <a:graphic>
          <a:graphicData uri="http://schemas.openxmlformats.org/drawingml/2006/table">
            <a:tbl>
              <a:tblPr firstRow="1" bandRow="1">
                <a:tableStyleId>{5C22544A-7EE6-4342-B048-85BDC9FD1C3A}</a:tableStyleId>
              </a:tblPr>
              <a:tblGrid>
                <a:gridCol w="3028603">
                  <a:extLst>
                    <a:ext uri="{9D8B030D-6E8A-4147-A177-3AD203B41FA5}">
                      <a16:colId xmlns:a16="http://schemas.microsoft.com/office/drawing/2014/main" val="1799754438"/>
                    </a:ext>
                  </a:extLst>
                </a:gridCol>
                <a:gridCol w="1584176">
                  <a:extLst>
                    <a:ext uri="{9D8B030D-6E8A-4147-A177-3AD203B41FA5}">
                      <a16:colId xmlns:a16="http://schemas.microsoft.com/office/drawing/2014/main" val="650896675"/>
                    </a:ext>
                  </a:extLst>
                </a:gridCol>
                <a:gridCol w="1351482">
                  <a:extLst>
                    <a:ext uri="{9D8B030D-6E8A-4147-A177-3AD203B41FA5}">
                      <a16:colId xmlns:a16="http://schemas.microsoft.com/office/drawing/2014/main" val="2074463098"/>
                    </a:ext>
                  </a:extLst>
                </a:gridCol>
              </a:tblGrid>
              <a:tr h="0">
                <a:tc>
                  <a:txBody>
                    <a:bodyPr/>
                    <a:lstStyle/>
                    <a:p>
                      <a:endParaRPr lang="en-US" sz="1200" dirty="0">
                        <a:latin typeface="Arial" panose="020B0604020202020204" pitchFamily="34" charset="0"/>
                        <a:cs typeface="Arial" panose="020B0604020202020204" pitchFamily="34" charset="0"/>
                      </a:endParaRPr>
                    </a:p>
                  </a:txBody>
                  <a:tcPr/>
                </a:tc>
                <a:tc>
                  <a:txBody>
                    <a:bodyPr/>
                    <a:lstStyle/>
                    <a:p>
                      <a:pPr algn="ctr"/>
                      <a:r>
                        <a:rPr lang="en-US" sz="1200" dirty="0">
                          <a:latin typeface="Arial" panose="020B0604020202020204" pitchFamily="34" charset="0"/>
                          <a:cs typeface="Arial" panose="020B0604020202020204" pitchFamily="34" charset="0"/>
                        </a:rPr>
                        <a:t>Sac-TMT (n=188)</a:t>
                      </a:r>
                    </a:p>
                  </a:txBody>
                  <a:tcPr/>
                </a:tc>
                <a:tc>
                  <a:txBody>
                    <a:bodyPr/>
                    <a:lstStyle/>
                    <a:p>
                      <a:pPr algn="ctr"/>
                      <a:r>
                        <a:rPr lang="en-US" sz="1200" dirty="0">
                          <a:latin typeface="Arial" panose="020B0604020202020204" pitchFamily="34" charset="0"/>
                          <a:cs typeface="Arial" panose="020B0604020202020204" pitchFamily="34" charset="0"/>
                        </a:rPr>
                        <a:t>CT (n=188)</a:t>
                      </a:r>
                    </a:p>
                    <a:p>
                      <a:pPr algn="ctr"/>
                      <a:endParaRPr lang="en-U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350777487"/>
                  </a:ext>
                </a:extLst>
              </a:tr>
              <a:tr h="177559">
                <a:tc>
                  <a:txBody>
                    <a:bodyPr/>
                    <a:lstStyle/>
                    <a:p>
                      <a:pPr>
                        <a:lnSpc>
                          <a:spcPct val="90000"/>
                        </a:lnSpc>
                      </a:pPr>
                      <a:r>
                        <a:rPr lang="en-US" sz="1200" dirty="0">
                          <a:latin typeface="Arial" panose="020B0604020202020204" pitchFamily="34" charset="0"/>
                          <a:cs typeface="Arial" panose="020B0604020202020204" pitchFamily="34" charset="0"/>
                        </a:rPr>
                        <a:t>Median PFS</a:t>
                      </a:r>
                      <a:r>
                        <a:rPr lang="en-US" sz="1200" baseline="30000" dirty="0">
                          <a:latin typeface="Arial" panose="020B0604020202020204" pitchFamily="34" charset="0"/>
                          <a:cs typeface="Arial" panose="020B0604020202020204" pitchFamily="34" charset="0"/>
                        </a:rPr>
                        <a:t>a</a:t>
                      </a:r>
                      <a:r>
                        <a:rPr lang="en-US" sz="1200" dirty="0">
                          <a:latin typeface="Arial" panose="020B0604020202020204" pitchFamily="34" charset="0"/>
                          <a:cs typeface="Arial" panose="020B0604020202020204" pitchFamily="34" charset="0"/>
                        </a:rPr>
                        <a:t> (95% CI), months </a:t>
                      </a:r>
                    </a:p>
                    <a:p>
                      <a:pPr>
                        <a:lnSpc>
                          <a:spcPct val="90000"/>
                        </a:lnSpc>
                        <a:tabLst>
                          <a:tab pos="360363" algn="l"/>
                        </a:tabLst>
                      </a:pPr>
                      <a:r>
                        <a:rPr lang="en-US" sz="1200" dirty="0">
                          <a:latin typeface="Arial" panose="020B0604020202020204" pitchFamily="34" charset="0"/>
                          <a:cs typeface="Arial" panose="020B0604020202020204" pitchFamily="34" charset="0"/>
                        </a:rPr>
                        <a:t>	HR (95% CI)</a:t>
                      </a:r>
                    </a:p>
                    <a:p>
                      <a:pPr>
                        <a:lnSpc>
                          <a:spcPct val="90000"/>
                        </a:lnSpc>
                        <a:tabLst>
                          <a:tab pos="360363" algn="l"/>
                        </a:tabLst>
                      </a:pPr>
                      <a:r>
                        <a:rPr lang="en-US" sz="1200" dirty="0">
                          <a:latin typeface="Arial" panose="020B0604020202020204" pitchFamily="34" charset="0"/>
                          <a:cs typeface="Arial" panose="020B0604020202020204" pitchFamily="34" charset="0"/>
                        </a:rPr>
                        <a:t>	p value</a:t>
                      </a:r>
                    </a:p>
                  </a:txBody>
                  <a:tcPr marT="36000" marB="36000"/>
                </a:tc>
                <a:tc>
                  <a:txBody>
                    <a:bodyPr/>
                    <a:lstStyle/>
                    <a:p>
                      <a:pPr algn="ctr">
                        <a:lnSpc>
                          <a:spcPct val="90000"/>
                        </a:lnSpc>
                      </a:pPr>
                      <a:r>
                        <a:rPr lang="en-US" sz="1200" dirty="0">
                          <a:latin typeface="Arial" panose="020B0604020202020204" pitchFamily="34" charset="0"/>
                          <a:cs typeface="Arial" panose="020B0604020202020204" pitchFamily="34" charset="0"/>
                        </a:rPr>
                        <a:t>8.3 (6.7-9.9)</a:t>
                      </a:r>
                      <a:br>
                        <a:rPr lang="en-US" sz="1200" dirty="0">
                          <a:latin typeface="Arial" panose="020B0604020202020204" pitchFamily="34" charset="0"/>
                          <a:cs typeface="Arial" panose="020B0604020202020204" pitchFamily="34" charset="0"/>
                        </a:rPr>
                      </a:br>
                      <a:r>
                        <a:rPr lang="en-US" sz="1200" dirty="0">
                          <a:latin typeface="Arial" panose="020B0604020202020204" pitchFamily="34" charset="0"/>
                          <a:cs typeface="Arial" panose="020B0604020202020204" pitchFamily="34" charset="0"/>
                        </a:rPr>
                        <a:t>0.49 (0.39-0.62)</a:t>
                      </a:r>
                    </a:p>
                    <a:p>
                      <a:pPr algn="ctr">
                        <a:lnSpc>
                          <a:spcPct val="90000"/>
                        </a:lnSpc>
                      </a:pPr>
                      <a:r>
                        <a:rPr lang="en-US" sz="1200" dirty="0">
                          <a:latin typeface="Arial" panose="020B0604020202020204" pitchFamily="34" charset="0"/>
                          <a:cs typeface="Arial" panose="020B0604020202020204" pitchFamily="34" charset="0"/>
                        </a:rPr>
                        <a:t>&lt;0.0001</a:t>
                      </a:r>
                    </a:p>
                  </a:txBody>
                  <a:tcPr marT="36000" marB="36000"/>
                </a:tc>
                <a:tc>
                  <a:txBody>
                    <a:bodyPr/>
                    <a:lstStyle/>
                    <a:p>
                      <a:pPr algn="ctr">
                        <a:lnSpc>
                          <a:spcPct val="90000"/>
                        </a:lnSpc>
                      </a:pPr>
                      <a:r>
                        <a:rPr lang="en-US" sz="1200" dirty="0">
                          <a:latin typeface="Arial" panose="020B0604020202020204" pitchFamily="34" charset="0"/>
                          <a:cs typeface="Arial" panose="020B0604020202020204" pitchFamily="34" charset="0"/>
                        </a:rPr>
                        <a:t>4.3 (4.2-5.5)</a:t>
                      </a:r>
                    </a:p>
                  </a:txBody>
                  <a:tcPr marT="36000" marB="36000"/>
                </a:tc>
                <a:extLst>
                  <a:ext uri="{0D108BD9-81ED-4DB2-BD59-A6C34878D82A}">
                    <a16:rowId xmlns:a16="http://schemas.microsoft.com/office/drawing/2014/main" val="1582559996"/>
                  </a:ext>
                </a:extLst>
              </a:tr>
              <a:tr h="0">
                <a:tc>
                  <a:txBody>
                    <a:bodyPr/>
                    <a:lstStyle/>
                    <a:p>
                      <a:pPr>
                        <a:lnSpc>
                          <a:spcPct val="90000"/>
                        </a:lnSpc>
                      </a:pPr>
                      <a:r>
                        <a:rPr lang="en-US" sz="1200" dirty="0">
                          <a:latin typeface="Arial" panose="020B0604020202020204" pitchFamily="34" charset="0"/>
                          <a:cs typeface="Arial" panose="020B0604020202020204" pitchFamily="34" charset="0"/>
                        </a:rPr>
                        <a:t>12-month PFS rate, %, (95% CI)</a:t>
                      </a:r>
                    </a:p>
                  </a:txBody>
                  <a:tcPr marT="36000" marB="36000"/>
                </a:tc>
                <a:tc>
                  <a:txBody>
                    <a:bodyPr/>
                    <a:lstStyle/>
                    <a:p>
                      <a:pPr algn="ctr">
                        <a:lnSpc>
                          <a:spcPct val="90000"/>
                        </a:lnSpc>
                      </a:pPr>
                      <a:r>
                        <a:rPr lang="en-US" sz="1200" dirty="0">
                          <a:latin typeface="Arial" panose="020B0604020202020204" pitchFamily="34" charset="0"/>
                          <a:cs typeface="Arial" panose="020B0604020202020204" pitchFamily="34" charset="0"/>
                        </a:rPr>
                        <a:t>32.3 (25.5-39.2)</a:t>
                      </a:r>
                    </a:p>
                  </a:txBody>
                  <a:tcPr marT="36000" marB="36000"/>
                </a:tc>
                <a:tc>
                  <a:txBody>
                    <a:bodyPr/>
                    <a:lstStyle/>
                    <a:p>
                      <a:pPr algn="ctr">
                        <a:lnSpc>
                          <a:spcPct val="90000"/>
                        </a:lnSpc>
                      </a:pPr>
                      <a:r>
                        <a:rPr lang="en-US" sz="1200" dirty="0">
                          <a:latin typeface="Arial" panose="020B0604020202020204" pitchFamily="34" charset="0"/>
                          <a:cs typeface="Arial" panose="020B0604020202020204" pitchFamily="34" charset="0"/>
                        </a:rPr>
                        <a:t>7.9 (4.4-12.8)</a:t>
                      </a:r>
                    </a:p>
                  </a:txBody>
                  <a:tcPr marT="36000" marB="36000"/>
                </a:tc>
                <a:extLst>
                  <a:ext uri="{0D108BD9-81ED-4DB2-BD59-A6C34878D82A}">
                    <a16:rowId xmlns:a16="http://schemas.microsoft.com/office/drawing/2014/main" val="462767948"/>
                  </a:ext>
                </a:extLst>
              </a:tr>
              <a:tr h="177559">
                <a:tc>
                  <a:txBody>
                    <a:bodyPr/>
                    <a:lstStyle/>
                    <a:p>
                      <a:pPr>
                        <a:lnSpc>
                          <a:spcPct val="90000"/>
                        </a:lnSpc>
                      </a:pPr>
                      <a:r>
                        <a:rPr lang="en-US" sz="1200" dirty="0">
                          <a:latin typeface="Arial" panose="020B0604020202020204" pitchFamily="34" charset="0"/>
                          <a:cs typeface="Arial" panose="020B0604020202020204" pitchFamily="34" charset="0"/>
                        </a:rPr>
                        <a:t>Median OS (95% CI), months</a:t>
                      </a:r>
                    </a:p>
                    <a:p>
                      <a:pPr marL="360363" indent="-360363">
                        <a:lnSpc>
                          <a:spcPct val="90000"/>
                        </a:lnSpc>
                      </a:pPr>
                      <a:r>
                        <a:rPr lang="en-US" sz="1200" dirty="0">
                          <a:latin typeface="Arial" panose="020B0604020202020204" pitchFamily="34" charset="0"/>
                          <a:cs typeface="Arial" panose="020B0604020202020204" pitchFamily="34" charset="0"/>
                        </a:rPr>
                        <a:t>	HR (95% CI)</a:t>
                      </a:r>
                    </a:p>
                    <a:p>
                      <a:pPr marL="360363" indent="-360363">
                        <a:lnSpc>
                          <a:spcPct val="90000"/>
                        </a:lnSpc>
                      </a:pPr>
                      <a:r>
                        <a:rPr lang="en-US" sz="1200" dirty="0">
                          <a:latin typeface="Arial" panose="020B0604020202020204" pitchFamily="34" charset="0"/>
                          <a:cs typeface="Arial" panose="020B0604020202020204" pitchFamily="34" charset="0"/>
                        </a:rPr>
                        <a:t>	p value</a:t>
                      </a:r>
                    </a:p>
                  </a:txBody>
                  <a:tcPr marT="36000" marB="36000"/>
                </a:tc>
                <a:tc>
                  <a:txBody>
                    <a:bodyPr/>
                    <a:lstStyle/>
                    <a:p>
                      <a:pPr algn="ctr">
                        <a:lnSpc>
                          <a:spcPct val="90000"/>
                        </a:lnSpc>
                      </a:pPr>
                      <a:r>
                        <a:rPr lang="en-US" sz="1200" dirty="0">
                          <a:latin typeface="Arial" panose="020B0604020202020204" pitchFamily="34" charset="0"/>
                          <a:cs typeface="Arial" panose="020B0604020202020204" pitchFamily="34" charset="0"/>
                        </a:rPr>
                        <a:t>NR (21.5-NE)</a:t>
                      </a:r>
                      <a:br>
                        <a:rPr lang="en-US" sz="1200" dirty="0">
                          <a:latin typeface="Arial" panose="020B0604020202020204" pitchFamily="34" charset="0"/>
                          <a:cs typeface="Arial" panose="020B0604020202020204" pitchFamily="34" charset="0"/>
                        </a:rPr>
                      </a:br>
                      <a:r>
                        <a:rPr lang="en-US" sz="1200" dirty="0">
                          <a:latin typeface="Arial" panose="020B0604020202020204" pitchFamily="34" charset="0"/>
                          <a:cs typeface="Arial" panose="020B0604020202020204" pitchFamily="34" charset="0"/>
                        </a:rPr>
                        <a:t>0.60 (0.44-0.82)</a:t>
                      </a:r>
                    </a:p>
                    <a:p>
                      <a:pPr algn="ctr">
                        <a:lnSpc>
                          <a:spcPct val="90000"/>
                        </a:lnSpc>
                      </a:pPr>
                      <a:r>
                        <a:rPr lang="en-US" sz="1200" dirty="0">
                          <a:latin typeface="Arial" panose="020B0604020202020204" pitchFamily="34" charset="0"/>
                          <a:cs typeface="Arial" panose="020B0604020202020204" pitchFamily="34" charset="0"/>
                        </a:rPr>
                        <a:t>0.0006</a:t>
                      </a:r>
                    </a:p>
                  </a:txBody>
                  <a:tcPr marT="36000" marB="36000"/>
                </a:tc>
                <a:tc>
                  <a:txBody>
                    <a:bodyPr/>
                    <a:lstStyle/>
                    <a:p>
                      <a:pPr algn="ctr">
                        <a:lnSpc>
                          <a:spcPct val="90000"/>
                        </a:lnSpc>
                      </a:pPr>
                      <a:r>
                        <a:rPr lang="en-US" sz="1200" dirty="0">
                          <a:latin typeface="Arial" panose="020B0604020202020204" pitchFamily="34" charset="0"/>
                          <a:cs typeface="Arial" panose="020B0604020202020204" pitchFamily="34" charset="0"/>
                        </a:rPr>
                        <a:t>17.4 (15.7-20.4)</a:t>
                      </a:r>
                    </a:p>
                  </a:txBody>
                  <a:tcPr marT="36000" marB="36000"/>
                </a:tc>
                <a:extLst>
                  <a:ext uri="{0D108BD9-81ED-4DB2-BD59-A6C34878D82A}">
                    <a16:rowId xmlns:a16="http://schemas.microsoft.com/office/drawing/2014/main" val="1413721089"/>
                  </a:ext>
                </a:extLst>
              </a:tr>
              <a:tr h="177559">
                <a:tc>
                  <a:txBody>
                    <a:bodyPr/>
                    <a:lstStyle/>
                    <a:p>
                      <a:pPr>
                        <a:lnSpc>
                          <a:spcPct val="90000"/>
                        </a:lnSpc>
                      </a:pPr>
                      <a:r>
                        <a:rPr lang="en-US" sz="1200" dirty="0">
                          <a:latin typeface="Arial" panose="020B0604020202020204" pitchFamily="34" charset="0"/>
                          <a:cs typeface="Arial" panose="020B0604020202020204" pitchFamily="34" charset="0"/>
                        </a:rPr>
                        <a:t>Adjusted median </a:t>
                      </a:r>
                      <a:r>
                        <a:rPr lang="en-US" sz="1200" dirty="0" err="1">
                          <a:latin typeface="Arial" panose="020B0604020202020204" pitchFamily="34" charset="0"/>
                          <a:cs typeface="Arial" panose="020B0604020202020204" pitchFamily="34" charset="0"/>
                        </a:rPr>
                        <a:t>OS</a:t>
                      </a:r>
                      <a:r>
                        <a:rPr lang="en-US" sz="1200" baseline="30000" dirty="0" err="1">
                          <a:latin typeface="Arial" panose="020B0604020202020204" pitchFamily="34" charset="0"/>
                          <a:cs typeface="Arial" panose="020B0604020202020204" pitchFamily="34" charset="0"/>
                        </a:rPr>
                        <a:t>a,b</a:t>
                      </a:r>
                      <a:r>
                        <a:rPr lang="en-US" sz="1200" baseline="300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(95% CI), months</a:t>
                      </a:r>
                    </a:p>
                    <a:p>
                      <a:pPr marL="371475" indent="-371475">
                        <a:lnSpc>
                          <a:spcPct val="90000"/>
                        </a:lnSpc>
                      </a:pPr>
                      <a:r>
                        <a:rPr lang="en-US" sz="1200" dirty="0">
                          <a:latin typeface="Arial" panose="020B0604020202020204" pitchFamily="34" charset="0"/>
                          <a:cs typeface="Arial" panose="020B0604020202020204" pitchFamily="34" charset="0"/>
                        </a:rPr>
                        <a:t>	HR (95% CI)</a:t>
                      </a:r>
                    </a:p>
                    <a:p>
                      <a:pPr marL="354013" indent="-354013">
                        <a:lnSpc>
                          <a:spcPct val="90000"/>
                        </a:lnSpc>
                      </a:pPr>
                      <a:r>
                        <a:rPr lang="en-US" sz="1200" dirty="0">
                          <a:latin typeface="Arial" panose="020B0604020202020204" pitchFamily="34" charset="0"/>
                          <a:cs typeface="Arial" panose="020B0604020202020204" pitchFamily="34" charset="0"/>
                        </a:rPr>
                        <a:t>	p value</a:t>
                      </a:r>
                    </a:p>
                  </a:txBody>
                  <a:tcPr marT="36000" marB="36000"/>
                </a:tc>
                <a:tc>
                  <a:txBody>
                    <a:bodyPr/>
                    <a:lstStyle/>
                    <a:p>
                      <a:pPr algn="ctr">
                        <a:lnSpc>
                          <a:spcPct val="90000"/>
                        </a:lnSpc>
                      </a:pPr>
                      <a:r>
                        <a:rPr lang="en-US" sz="1200" dirty="0">
                          <a:latin typeface="Arial" panose="020B0604020202020204" pitchFamily="34" charset="0"/>
                          <a:cs typeface="Arial" panose="020B0604020202020204" pitchFamily="34" charset="0"/>
                        </a:rPr>
                        <a:t>NR (21.5-NE)</a:t>
                      </a:r>
                    </a:p>
                    <a:p>
                      <a:pPr algn="ctr">
                        <a:lnSpc>
                          <a:spcPct val="90000"/>
                        </a:lnSpc>
                      </a:pPr>
                      <a:r>
                        <a:rPr lang="en-US" sz="1200" dirty="0">
                          <a:latin typeface="Arial" panose="020B0604020202020204" pitchFamily="34" charset="0"/>
                          <a:cs typeface="Arial" panose="020B0604020202020204" pitchFamily="34" charset="0"/>
                        </a:rPr>
                        <a:t>0.56 (0.41-0.77)</a:t>
                      </a:r>
                    </a:p>
                    <a:p>
                      <a:pPr algn="ctr">
                        <a:lnSpc>
                          <a:spcPct val="90000"/>
                        </a:lnSpc>
                      </a:pPr>
                      <a:r>
                        <a:rPr lang="en-US" sz="1200" dirty="0">
                          <a:latin typeface="Arial" panose="020B0604020202020204" pitchFamily="34" charset="0"/>
                          <a:cs typeface="Arial" panose="020B0604020202020204" pitchFamily="34" charset="0"/>
                        </a:rPr>
                        <a:t>0.0002</a:t>
                      </a:r>
                    </a:p>
                  </a:txBody>
                  <a:tcPr marT="36000" marB="36000"/>
                </a:tc>
                <a:tc>
                  <a:txBody>
                    <a:bodyPr/>
                    <a:lstStyle/>
                    <a:p>
                      <a:pPr algn="ctr">
                        <a:lnSpc>
                          <a:spcPct val="90000"/>
                        </a:lnSpc>
                      </a:pPr>
                      <a:r>
                        <a:rPr lang="en-US" sz="1200" dirty="0">
                          <a:latin typeface="Arial" panose="020B0604020202020204" pitchFamily="34" charset="0"/>
                          <a:cs typeface="Arial" panose="020B0604020202020204" pitchFamily="34" charset="0"/>
                        </a:rPr>
                        <a:t>17.2 (15.4-18.9)</a:t>
                      </a:r>
                    </a:p>
                  </a:txBody>
                  <a:tcPr marT="36000" marB="36000"/>
                </a:tc>
                <a:extLst>
                  <a:ext uri="{0D108BD9-81ED-4DB2-BD59-A6C34878D82A}">
                    <a16:rowId xmlns:a16="http://schemas.microsoft.com/office/drawing/2014/main" val="1339058314"/>
                  </a:ext>
                </a:extLst>
              </a:tr>
              <a:tr h="177559">
                <a:tc>
                  <a:txBody>
                    <a:bodyPr/>
                    <a:lstStyle/>
                    <a:p>
                      <a:pPr>
                        <a:lnSpc>
                          <a:spcPct val="90000"/>
                        </a:lnSpc>
                      </a:pPr>
                      <a:r>
                        <a:rPr lang="en-US" sz="1200" dirty="0">
                          <a:latin typeface="Arial" panose="020B0604020202020204" pitchFamily="34" charset="0"/>
                          <a:cs typeface="Arial" panose="020B0604020202020204" pitchFamily="34" charset="0"/>
                        </a:rPr>
                        <a:t>ORR</a:t>
                      </a:r>
                      <a:r>
                        <a:rPr lang="en-US" sz="1200" baseline="30000" dirty="0">
                          <a:latin typeface="Arial" panose="020B0604020202020204" pitchFamily="34" charset="0"/>
                          <a:cs typeface="Arial" panose="020B0604020202020204" pitchFamily="34" charset="0"/>
                        </a:rPr>
                        <a:t>a </a:t>
                      </a:r>
                      <a:r>
                        <a:rPr lang="en-US" sz="1200" dirty="0">
                          <a:latin typeface="Arial" panose="020B0604020202020204" pitchFamily="34" charset="0"/>
                          <a:cs typeface="Arial" panose="020B0604020202020204" pitchFamily="34" charset="0"/>
                        </a:rPr>
                        <a:t>(95% CI), %</a:t>
                      </a:r>
                    </a:p>
                  </a:txBody>
                  <a:tcPr marT="36000" marB="36000" anchor="ctr"/>
                </a:tc>
                <a:tc>
                  <a:txBody>
                    <a:bodyPr/>
                    <a:lstStyle/>
                    <a:p>
                      <a:pPr algn="ctr">
                        <a:lnSpc>
                          <a:spcPct val="90000"/>
                        </a:lnSpc>
                      </a:pPr>
                      <a:r>
                        <a:rPr lang="en-US" sz="1200" dirty="0">
                          <a:latin typeface="Arial" panose="020B0604020202020204" pitchFamily="34" charset="0"/>
                          <a:cs typeface="Arial" panose="020B0604020202020204" pitchFamily="34" charset="0"/>
                        </a:rPr>
                        <a:t>60.6 (53.3-67.7)</a:t>
                      </a:r>
                    </a:p>
                  </a:txBody>
                  <a:tcPr marT="36000" marB="36000" anchor="ctr"/>
                </a:tc>
                <a:tc>
                  <a:txBody>
                    <a:bodyPr/>
                    <a:lstStyle/>
                    <a:p>
                      <a:pPr algn="ctr">
                        <a:lnSpc>
                          <a:spcPct val="90000"/>
                        </a:lnSpc>
                      </a:pPr>
                      <a:r>
                        <a:rPr lang="en-US" sz="1200" dirty="0">
                          <a:latin typeface="Arial" panose="020B0604020202020204" pitchFamily="34" charset="0"/>
                          <a:cs typeface="Arial" panose="020B0604020202020204" pitchFamily="34" charset="0"/>
                        </a:rPr>
                        <a:t>43.1 (35.9-50.5)</a:t>
                      </a:r>
                    </a:p>
                  </a:txBody>
                  <a:tcPr marT="36000" marB="36000" anchor="ctr"/>
                </a:tc>
                <a:extLst>
                  <a:ext uri="{0D108BD9-81ED-4DB2-BD59-A6C34878D82A}">
                    <a16:rowId xmlns:a16="http://schemas.microsoft.com/office/drawing/2014/main" val="4152613433"/>
                  </a:ext>
                </a:extLst>
              </a:tr>
              <a:tr h="177559">
                <a:tc>
                  <a:txBody>
                    <a:bodyPr/>
                    <a:lstStyle/>
                    <a:p>
                      <a:pPr>
                        <a:lnSpc>
                          <a:spcPct val="90000"/>
                        </a:lnSpc>
                      </a:pPr>
                      <a:r>
                        <a:rPr lang="en-US" sz="1200" dirty="0">
                          <a:latin typeface="Arial" panose="020B0604020202020204" pitchFamily="34" charset="0"/>
                          <a:cs typeface="Arial" panose="020B0604020202020204" pitchFamily="34" charset="0"/>
                        </a:rPr>
                        <a:t>Median DoR</a:t>
                      </a:r>
                      <a:r>
                        <a:rPr lang="en-US" sz="1200" baseline="30000" dirty="0">
                          <a:latin typeface="Arial" panose="020B0604020202020204" pitchFamily="34" charset="0"/>
                          <a:cs typeface="Arial" panose="020B0604020202020204" pitchFamily="34" charset="0"/>
                        </a:rPr>
                        <a:t>a</a:t>
                      </a:r>
                      <a:r>
                        <a:rPr lang="en-US" sz="1200" dirty="0">
                          <a:latin typeface="Arial" panose="020B0604020202020204" pitchFamily="34" charset="0"/>
                          <a:cs typeface="Arial" panose="020B0604020202020204" pitchFamily="34" charset="0"/>
                        </a:rPr>
                        <a:t> (95% CI), months</a:t>
                      </a:r>
                    </a:p>
                  </a:txBody>
                  <a:tcPr marT="36000" marB="36000" anchor="ctr"/>
                </a:tc>
                <a:tc>
                  <a:txBody>
                    <a:bodyPr/>
                    <a:lstStyle/>
                    <a:p>
                      <a:pPr algn="ctr">
                        <a:lnSpc>
                          <a:spcPct val="90000"/>
                        </a:lnSpc>
                      </a:pPr>
                      <a:r>
                        <a:rPr lang="en-US" sz="1200" dirty="0">
                          <a:latin typeface="Arial" panose="020B0604020202020204" pitchFamily="34" charset="0"/>
                          <a:cs typeface="Arial" panose="020B0604020202020204" pitchFamily="34" charset="0"/>
                        </a:rPr>
                        <a:t>8.3 (6.2-10.0)</a:t>
                      </a:r>
                    </a:p>
                  </a:txBody>
                  <a:tcPr marT="36000" marB="36000" anchor="ctr"/>
                </a:tc>
                <a:tc>
                  <a:txBody>
                    <a:bodyPr/>
                    <a:lstStyle/>
                    <a:p>
                      <a:pPr algn="ctr">
                        <a:lnSpc>
                          <a:spcPct val="90000"/>
                        </a:lnSpc>
                      </a:pPr>
                      <a:r>
                        <a:rPr lang="en-US" sz="1200" dirty="0">
                          <a:latin typeface="Arial" panose="020B0604020202020204" pitchFamily="34" charset="0"/>
                          <a:cs typeface="Arial" panose="020B0604020202020204" pitchFamily="34" charset="0"/>
                        </a:rPr>
                        <a:t>4.2 (3.0-4.4)</a:t>
                      </a:r>
                    </a:p>
                  </a:txBody>
                  <a:tcPr marT="36000" marB="36000" anchor="ctr"/>
                </a:tc>
                <a:extLst>
                  <a:ext uri="{0D108BD9-81ED-4DB2-BD59-A6C34878D82A}">
                    <a16:rowId xmlns:a16="http://schemas.microsoft.com/office/drawing/2014/main" val="2005270395"/>
                  </a:ext>
                </a:extLst>
              </a:tr>
              <a:tr h="177559">
                <a:tc>
                  <a:txBody>
                    <a:bodyPr/>
                    <a:lstStyle/>
                    <a:p>
                      <a:pPr>
                        <a:lnSpc>
                          <a:spcPct val="90000"/>
                        </a:lnSpc>
                      </a:pPr>
                      <a:r>
                        <a:rPr lang="en-US" sz="1200" b="0" dirty="0">
                          <a:latin typeface="Arial" panose="020B0604020202020204" pitchFamily="34" charset="0"/>
                          <a:cs typeface="Arial" panose="020B0604020202020204" pitchFamily="34" charset="0"/>
                        </a:rPr>
                        <a:t>DCR, % (95% CI)</a:t>
                      </a:r>
                    </a:p>
                  </a:txBody>
                  <a:tcPr marT="36000" marB="36000" anchor="ctr"/>
                </a:tc>
                <a:tc>
                  <a:txBody>
                    <a:bodyPr/>
                    <a:lstStyle/>
                    <a:p>
                      <a:pPr algn="ctr">
                        <a:lnSpc>
                          <a:spcPct val="90000"/>
                        </a:lnSpc>
                      </a:pPr>
                      <a:r>
                        <a:rPr lang="en-US" sz="1200" b="0" dirty="0">
                          <a:latin typeface="Arial" panose="020B0604020202020204" pitchFamily="34" charset="0"/>
                          <a:cs typeface="Arial" panose="020B0604020202020204" pitchFamily="34" charset="0"/>
                        </a:rPr>
                        <a:t>87.2 (81.6-91.6)</a:t>
                      </a:r>
                    </a:p>
                  </a:txBody>
                  <a:tcPr marT="36000" marB="36000" anchor="ctr"/>
                </a:tc>
                <a:tc>
                  <a:txBody>
                    <a:bodyPr/>
                    <a:lstStyle/>
                    <a:p>
                      <a:pPr algn="ctr">
                        <a:lnSpc>
                          <a:spcPct val="90000"/>
                        </a:lnSpc>
                      </a:pPr>
                      <a:r>
                        <a:rPr lang="en-US" sz="1200" b="0" dirty="0">
                          <a:latin typeface="Arial" panose="020B0604020202020204" pitchFamily="34" charset="0"/>
                          <a:cs typeface="Arial" panose="020B0604020202020204" pitchFamily="34" charset="0"/>
                        </a:rPr>
                        <a:t>80.3 (73.9-85.7)</a:t>
                      </a:r>
                    </a:p>
                  </a:txBody>
                  <a:tcPr marT="36000" marB="36000" anchor="ctr"/>
                </a:tc>
                <a:extLst>
                  <a:ext uri="{0D108BD9-81ED-4DB2-BD59-A6C34878D82A}">
                    <a16:rowId xmlns:a16="http://schemas.microsoft.com/office/drawing/2014/main" val="2653519934"/>
                  </a:ext>
                </a:extLst>
              </a:tr>
            </a:tbl>
          </a:graphicData>
        </a:graphic>
      </p:graphicFrame>
      <p:sp>
        <p:nvSpPr>
          <p:cNvPr id="69" name="Rectangle 68">
            <a:extLst>
              <a:ext uri="{FF2B5EF4-FFF2-40B4-BE49-F238E27FC236}">
                <a16:creationId xmlns:a16="http://schemas.microsoft.com/office/drawing/2014/main" id="{F1807F4B-78E7-1D3E-8824-E2BFB9948922}"/>
              </a:ext>
            </a:extLst>
          </p:cNvPr>
          <p:cNvSpPr/>
          <p:nvPr/>
        </p:nvSpPr>
        <p:spPr>
          <a:xfrm>
            <a:off x="8254195" y="2302289"/>
            <a:ext cx="1638890" cy="19273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ln>
                <a:solidFill>
                  <a:schemeClr val="accent1">
                    <a:lumMod val="20000"/>
                    <a:lumOff val="80000"/>
                  </a:schemeClr>
                </a:solidFill>
              </a:ln>
            </a:endParaRPr>
          </a:p>
        </p:txBody>
      </p:sp>
      <p:sp>
        <p:nvSpPr>
          <p:cNvPr id="74" name="Left Arrow 73">
            <a:extLst>
              <a:ext uri="{FF2B5EF4-FFF2-40B4-BE49-F238E27FC236}">
                <a16:creationId xmlns:a16="http://schemas.microsoft.com/office/drawing/2014/main" id="{021E3785-B638-9D7B-2C4B-900335AF7B52}"/>
              </a:ext>
            </a:extLst>
          </p:cNvPr>
          <p:cNvSpPr/>
          <p:nvPr/>
        </p:nvSpPr>
        <p:spPr>
          <a:xfrm flipH="1">
            <a:off x="11336562" y="3308824"/>
            <a:ext cx="163735" cy="129284"/>
          </a:xfrm>
          <a:prstGeom prst="leftArrow">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77" name="TextBox 76">
            <a:extLst>
              <a:ext uri="{FF2B5EF4-FFF2-40B4-BE49-F238E27FC236}">
                <a16:creationId xmlns:a16="http://schemas.microsoft.com/office/drawing/2014/main" id="{937239C1-0132-578A-4D2A-0EF275BEF55E}"/>
              </a:ext>
            </a:extLst>
          </p:cNvPr>
          <p:cNvSpPr txBox="1"/>
          <p:nvPr/>
        </p:nvSpPr>
        <p:spPr>
          <a:xfrm>
            <a:off x="7496171" y="2334559"/>
            <a:ext cx="533799" cy="153888"/>
          </a:xfrm>
          <a:prstGeom prst="rect">
            <a:avLst/>
          </a:prstGeom>
          <a:noFill/>
        </p:spPr>
        <p:txBody>
          <a:bodyPr wrap="none" lIns="0" tIns="0" rIns="0" bIns="0" rtlCol="0">
            <a:spAutoFit/>
          </a:bodyPr>
          <a:lstStyle/>
          <a:p>
            <a:pPr algn="r"/>
            <a:r>
              <a:rPr lang="en-GB" sz="1000" b="1" noProof="0" dirty="0">
                <a:solidFill>
                  <a:schemeClr val="tx2"/>
                </a:solidFill>
                <a:latin typeface="Arial" panose="020B0604020202020204" pitchFamily="34" charset="0"/>
                <a:ea typeface="Calibri"/>
                <a:cs typeface="Arial" panose="020B0604020202020204" pitchFamily="34" charset="0"/>
              </a:rPr>
              <a:t>Sac-TMT</a:t>
            </a:r>
          </a:p>
        </p:txBody>
      </p:sp>
      <p:sp>
        <p:nvSpPr>
          <p:cNvPr id="78" name="TextBox 77">
            <a:extLst>
              <a:ext uri="{FF2B5EF4-FFF2-40B4-BE49-F238E27FC236}">
                <a16:creationId xmlns:a16="http://schemas.microsoft.com/office/drawing/2014/main" id="{B87C94A4-F446-915C-8505-B8030F181A19}"/>
              </a:ext>
            </a:extLst>
          </p:cNvPr>
          <p:cNvSpPr txBox="1"/>
          <p:nvPr/>
        </p:nvSpPr>
        <p:spPr>
          <a:xfrm>
            <a:off x="8319283" y="2132856"/>
            <a:ext cx="1367362" cy="153888"/>
          </a:xfrm>
          <a:prstGeom prst="rect">
            <a:avLst/>
          </a:prstGeom>
          <a:noFill/>
        </p:spPr>
        <p:txBody>
          <a:bodyPr wrap="none" lIns="0" tIns="0" rIns="0" bIns="0" rtlCol="0">
            <a:spAutoFit/>
          </a:bodyPr>
          <a:lstStyle/>
          <a:p>
            <a:r>
              <a:rPr lang="en-GB" sz="1000" b="1" noProof="0" dirty="0">
                <a:latin typeface="Arial" panose="020B0604020202020204" pitchFamily="34" charset="0"/>
                <a:ea typeface="Calibri"/>
                <a:cs typeface="Arial" panose="020B0604020202020204" pitchFamily="34" charset="0"/>
              </a:rPr>
              <a:t>PFS (months) by BICR</a:t>
            </a:r>
          </a:p>
        </p:txBody>
      </p:sp>
      <p:sp>
        <p:nvSpPr>
          <p:cNvPr id="79" name="TextBox 78">
            <a:extLst>
              <a:ext uri="{FF2B5EF4-FFF2-40B4-BE49-F238E27FC236}">
                <a16:creationId xmlns:a16="http://schemas.microsoft.com/office/drawing/2014/main" id="{1B928AD2-7C85-AE30-B483-C7B1100E49E1}"/>
              </a:ext>
            </a:extLst>
          </p:cNvPr>
          <p:cNvSpPr txBox="1"/>
          <p:nvPr/>
        </p:nvSpPr>
        <p:spPr>
          <a:xfrm>
            <a:off x="8319283" y="2733032"/>
            <a:ext cx="2228174" cy="153888"/>
          </a:xfrm>
          <a:prstGeom prst="rect">
            <a:avLst/>
          </a:prstGeom>
          <a:noFill/>
        </p:spPr>
        <p:txBody>
          <a:bodyPr wrap="none" lIns="0" tIns="0" rIns="0" bIns="0" rtlCol="0">
            <a:spAutoFit/>
          </a:bodyPr>
          <a:lstStyle/>
          <a:p>
            <a:r>
              <a:rPr lang="en-GB" sz="1000" noProof="0" dirty="0">
                <a:latin typeface="Arial" panose="020B0604020202020204" pitchFamily="34" charset="0"/>
                <a:ea typeface="Calibri"/>
                <a:cs typeface="Arial" panose="020B0604020202020204" pitchFamily="34" charset="0"/>
              </a:rPr>
              <a:t>HR: 0.49, 95% CI: 0.39-0.62, p&lt;0.0001</a:t>
            </a:r>
          </a:p>
        </p:txBody>
      </p:sp>
      <p:sp>
        <p:nvSpPr>
          <p:cNvPr id="80" name="Rectangle 79">
            <a:extLst>
              <a:ext uri="{FF2B5EF4-FFF2-40B4-BE49-F238E27FC236}">
                <a16:creationId xmlns:a16="http://schemas.microsoft.com/office/drawing/2014/main" id="{A4946DC2-69A3-F358-127B-EC83FFDD437F}"/>
              </a:ext>
            </a:extLst>
          </p:cNvPr>
          <p:cNvSpPr/>
          <p:nvPr/>
        </p:nvSpPr>
        <p:spPr>
          <a:xfrm>
            <a:off x="8254195" y="2508933"/>
            <a:ext cx="750320" cy="192738"/>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ln>
                <a:solidFill>
                  <a:schemeClr val="accent1">
                    <a:lumMod val="20000"/>
                    <a:lumOff val="80000"/>
                  </a:schemeClr>
                </a:solidFill>
              </a:ln>
            </a:endParaRPr>
          </a:p>
        </p:txBody>
      </p:sp>
      <p:sp>
        <p:nvSpPr>
          <p:cNvPr id="81" name="TextBox 80">
            <a:extLst>
              <a:ext uri="{FF2B5EF4-FFF2-40B4-BE49-F238E27FC236}">
                <a16:creationId xmlns:a16="http://schemas.microsoft.com/office/drawing/2014/main" id="{8AD33232-603C-4DFC-EEB4-9D6CFD2CBB03}"/>
              </a:ext>
            </a:extLst>
          </p:cNvPr>
          <p:cNvSpPr txBox="1"/>
          <p:nvPr/>
        </p:nvSpPr>
        <p:spPr>
          <a:xfrm>
            <a:off x="7133891" y="2551536"/>
            <a:ext cx="896079" cy="153888"/>
          </a:xfrm>
          <a:prstGeom prst="rect">
            <a:avLst/>
          </a:prstGeom>
          <a:noFill/>
        </p:spPr>
        <p:txBody>
          <a:bodyPr wrap="none" lIns="0" tIns="0" rIns="0" bIns="0" rtlCol="0">
            <a:spAutoFit/>
          </a:bodyPr>
          <a:lstStyle/>
          <a:p>
            <a:pPr algn="r"/>
            <a:r>
              <a:rPr lang="en-GB" sz="1000" b="1" noProof="0" dirty="0">
                <a:solidFill>
                  <a:schemeClr val="accent6"/>
                </a:solidFill>
                <a:latin typeface="Arial" panose="020B0604020202020204" pitchFamily="34" charset="0"/>
                <a:ea typeface="Calibri"/>
                <a:cs typeface="Arial" panose="020B0604020202020204" pitchFamily="34" charset="0"/>
              </a:rPr>
              <a:t>Chemotherapy</a:t>
            </a:r>
          </a:p>
        </p:txBody>
      </p:sp>
      <p:sp>
        <p:nvSpPr>
          <p:cNvPr id="82" name="TextBox 81">
            <a:extLst>
              <a:ext uri="{FF2B5EF4-FFF2-40B4-BE49-F238E27FC236}">
                <a16:creationId xmlns:a16="http://schemas.microsoft.com/office/drawing/2014/main" id="{C813239C-F9F8-0D20-2E6C-5BD5A23ED44B}"/>
              </a:ext>
            </a:extLst>
          </p:cNvPr>
          <p:cNvSpPr txBox="1"/>
          <p:nvPr/>
        </p:nvSpPr>
        <p:spPr>
          <a:xfrm rot="16200000">
            <a:off x="7984599" y="2433471"/>
            <a:ext cx="354264" cy="123111"/>
          </a:xfrm>
          <a:prstGeom prst="rect">
            <a:avLst/>
          </a:prstGeom>
          <a:noFill/>
        </p:spPr>
        <p:txBody>
          <a:bodyPr wrap="none" lIns="0" tIns="0" rIns="0" bIns="0" rtlCol="0">
            <a:spAutoFit/>
          </a:bodyPr>
          <a:lstStyle/>
          <a:p>
            <a:r>
              <a:rPr lang="en-GB" sz="800" b="1" noProof="0" dirty="0">
                <a:latin typeface="Arial" panose="020B0604020202020204" pitchFamily="34" charset="0"/>
                <a:ea typeface="Calibri"/>
                <a:cs typeface="Arial" panose="020B0604020202020204" pitchFamily="34" charset="0"/>
              </a:rPr>
              <a:t>Median</a:t>
            </a:r>
          </a:p>
        </p:txBody>
      </p:sp>
      <p:cxnSp>
        <p:nvCxnSpPr>
          <p:cNvPr id="84" name="Straight Connector 83">
            <a:extLst>
              <a:ext uri="{FF2B5EF4-FFF2-40B4-BE49-F238E27FC236}">
                <a16:creationId xmlns:a16="http://schemas.microsoft.com/office/drawing/2014/main" id="{C176D8E0-99B2-B58B-32B9-C60658CB6B00}"/>
              </a:ext>
            </a:extLst>
          </p:cNvPr>
          <p:cNvCxnSpPr>
            <a:cxnSpLocks/>
          </p:cNvCxnSpPr>
          <p:nvPr/>
        </p:nvCxnSpPr>
        <p:spPr>
          <a:xfrm flipH="1">
            <a:off x="7082287" y="2938187"/>
            <a:ext cx="4401957" cy="0"/>
          </a:xfrm>
          <a:prstGeom prst="line">
            <a:avLst/>
          </a:prstGeom>
          <a:ln w="12700">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76" name="Straight Connector 75">
            <a:extLst>
              <a:ext uri="{FF2B5EF4-FFF2-40B4-BE49-F238E27FC236}">
                <a16:creationId xmlns:a16="http://schemas.microsoft.com/office/drawing/2014/main" id="{BF43EFDF-00F7-3EC1-D948-B58C6BFF06B4}"/>
              </a:ext>
            </a:extLst>
          </p:cNvPr>
          <p:cNvCxnSpPr>
            <a:cxnSpLocks/>
          </p:cNvCxnSpPr>
          <p:nvPr/>
        </p:nvCxnSpPr>
        <p:spPr>
          <a:xfrm>
            <a:off x="8250399" y="2122098"/>
            <a:ext cx="0" cy="2777706"/>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7" name="TextBox 86">
            <a:extLst>
              <a:ext uri="{FF2B5EF4-FFF2-40B4-BE49-F238E27FC236}">
                <a16:creationId xmlns:a16="http://schemas.microsoft.com/office/drawing/2014/main" id="{B5523221-E485-7B3C-24F8-4572A6A5145D}"/>
              </a:ext>
            </a:extLst>
          </p:cNvPr>
          <p:cNvSpPr txBox="1"/>
          <p:nvPr/>
        </p:nvSpPr>
        <p:spPr>
          <a:xfrm>
            <a:off x="9653342" y="2317894"/>
            <a:ext cx="176330" cy="153888"/>
          </a:xfrm>
          <a:prstGeom prst="rect">
            <a:avLst/>
          </a:prstGeom>
          <a:noFill/>
        </p:spPr>
        <p:txBody>
          <a:bodyPr wrap="none" lIns="0" tIns="0" rIns="0" bIns="0" rtlCol="0">
            <a:spAutoFit/>
          </a:bodyPr>
          <a:lstStyle/>
          <a:p>
            <a:r>
              <a:rPr lang="en-GB" sz="1000" noProof="0" dirty="0">
                <a:solidFill>
                  <a:schemeClr val="bg1"/>
                </a:solidFill>
                <a:latin typeface="Arial" panose="020B0604020202020204" pitchFamily="34" charset="0"/>
                <a:ea typeface="Calibri"/>
                <a:cs typeface="Arial" panose="020B0604020202020204" pitchFamily="34" charset="0"/>
              </a:rPr>
              <a:t>8.3</a:t>
            </a:r>
          </a:p>
        </p:txBody>
      </p:sp>
      <p:sp>
        <p:nvSpPr>
          <p:cNvPr id="89" name="TextBox 88">
            <a:extLst>
              <a:ext uri="{FF2B5EF4-FFF2-40B4-BE49-F238E27FC236}">
                <a16:creationId xmlns:a16="http://schemas.microsoft.com/office/drawing/2014/main" id="{02B6AEB8-961E-65B5-8ED8-32ABEF68B2AC}"/>
              </a:ext>
            </a:extLst>
          </p:cNvPr>
          <p:cNvSpPr txBox="1"/>
          <p:nvPr/>
        </p:nvSpPr>
        <p:spPr>
          <a:xfrm>
            <a:off x="8811036" y="2524966"/>
            <a:ext cx="176330" cy="153888"/>
          </a:xfrm>
          <a:prstGeom prst="rect">
            <a:avLst/>
          </a:prstGeom>
          <a:noFill/>
        </p:spPr>
        <p:txBody>
          <a:bodyPr wrap="none" lIns="0" tIns="0" rIns="0" bIns="0" rtlCol="0">
            <a:spAutoFit/>
          </a:bodyPr>
          <a:lstStyle/>
          <a:p>
            <a:r>
              <a:rPr lang="en-GB" sz="1000" noProof="0" dirty="0">
                <a:solidFill>
                  <a:schemeClr val="bg1"/>
                </a:solidFill>
                <a:latin typeface="Arial" panose="020B0604020202020204" pitchFamily="34" charset="0"/>
                <a:ea typeface="Calibri"/>
                <a:cs typeface="Arial" panose="020B0604020202020204" pitchFamily="34" charset="0"/>
              </a:rPr>
              <a:t>4.3</a:t>
            </a:r>
          </a:p>
        </p:txBody>
      </p:sp>
      <p:sp>
        <p:nvSpPr>
          <p:cNvPr id="91" name="Rectangle 90">
            <a:extLst>
              <a:ext uri="{FF2B5EF4-FFF2-40B4-BE49-F238E27FC236}">
                <a16:creationId xmlns:a16="http://schemas.microsoft.com/office/drawing/2014/main" id="{4C2953E9-D5F6-400F-CEEA-E07A2CE71B75}"/>
              </a:ext>
            </a:extLst>
          </p:cNvPr>
          <p:cNvSpPr/>
          <p:nvPr/>
        </p:nvSpPr>
        <p:spPr>
          <a:xfrm>
            <a:off x="8254194" y="3279154"/>
            <a:ext cx="3042455" cy="19273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ln>
                <a:solidFill>
                  <a:schemeClr val="accent1">
                    <a:lumMod val="20000"/>
                    <a:lumOff val="80000"/>
                  </a:schemeClr>
                </a:solidFill>
              </a:ln>
            </a:endParaRPr>
          </a:p>
        </p:txBody>
      </p:sp>
      <p:sp>
        <p:nvSpPr>
          <p:cNvPr id="92" name="TextBox 91">
            <a:extLst>
              <a:ext uri="{FF2B5EF4-FFF2-40B4-BE49-F238E27FC236}">
                <a16:creationId xmlns:a16="http://schemas.microsoft.com/office/drawing/2014/main" id="{22A7E58F-1207-FC3A-6E57-221039126FCA}"/>
              </a:ext>
            </a:extLst>
          </p:cNvPr>
          <p:cNvSpPr txBox="1"/>
          <p:nvPr/>
        </p:nvSpPr>
        <p:spPr>
          <a:xfrm>
            <a:off x="7496171" y="3311424"/>
            <a:ext cx="533799" cy="153888"/>
          </a:xfrm>
          <a:prstGeom prst="rect">
            <a:avLst/>
          </a:prstGeom>
          <a:noFill/>
        </p:spPr>
        <p:txBody>
          <a:bodyPr wrap="none" lIns="0" tIns="0" rIns="0" bIns="0" rtlCol="0">
            <a:spAutoFit/>
          </a:bodyPr>
          <a:lstStyle/>
          <a:p>
            <a:pPr algn="r"/>
            <a:r>
              <a:rPr lang="en-GB" sz="1000" b="1" noProof="0" dirty="0">
                <a:solidFill>
                  <a:schemeClr val="tx2"/>
                </a:solidFill>
                <a:latin typeface="Arial" panose="020B0604020202020204" pitchFamily="34" charset="0"/>
                <a:ea typeface="Calibri"/>
                <a:cs typeface="Arial" panose="020B0604020202020204" pitchFamily="34" charset="0"/>
              </a:rPr>
              <a:t>Sac-TMT</a:t>
            </a:r>
          </a:p>
        </p:txBody>
      </p:sp>
      <p:sp>
        <p:nvSpPr>
          <p:cNvPr id="93" name="TextBox 92">
            <a:extLst>
              <a:ext uri="{FF2B5EF4-FFF2-40B4-BE49-F238E27FC236}">
                <a16:creationId xmlns:a16="http://schemas.microsoft.com/office/drawing/2014/main" id="{0E8444F1-9C45-FB2D-F9E9-38196CD21103}"/>
              </a:ext>
            </a:extLst>
          </p:cNvPr>
          <p:cNvSpPr txBox="1"/>
          <p:nvPr/>
        </p:nvSpPr>
        <p:spPr>
          <a:xfrm>
            <a:off x="8319283" y="3109721"/>
            <a:ext cx="769441" cy="153888"/>
          </a:xfrm>
          <a:prstGeom prst="rect">
            <a:avLst/>
          </a:prstGeom>
          <a:noFill/>
        </p:spPr>
        <p:txBody>
          <a:bodyPr wrap="none" lIns="0" tIns="0" rIns="0" bIns="0" rtlCol="0">
            <a:spAutoFit/>
          </a:bodyPr>
          <a:lstStyle/>
          <a:p>
            <a:r>
              <a:rPr lang="en-GB" sz="1000" b="1" noProof="0" dirty="0">
                <a:latin typeface="Arial" panose="020B0604020202020204" pitchFamily="34" charset="0"/>
                <a:ea typeface="Calibri"/>
                <a:cs typeface="Arial" panose="020B0604020202020204" pitchFamily="34" charset="0"/>
              </a:rPr>
              <a:t>OS (months)</a:t>
            </a:r>
          </a:p>
        </p:txBody>
      </p:sp>
      <p:sp>
        <p:nvSpPr>
          <p:cNvPr id="94" name="TextBox 93">
            <a:extLst>
              <a:ext uri="{FF2B5EF4-FFF2-40B4-BE49-F238E27FC236}">
                <a16:creationId xmlns:a16="http://schemas.microsoft.com/office/drawing/2014/main" id="{58EE020D-F8C7-3215-1318-65A438498FE7}"/>
              </a:ext>
            </a:extLst>
          </p:cNvPr>
          <p:cNvSpPr txBox="1"/>
          <p:nvPr/>
        </p:nvSpPr>
        <p:spPr>
          <a:xfrm>
            <a:off x="8319283" y="3709897"/>
            <a:ext cx="2715487" cy="153888"/>
          </a:xfrm>
          <a:prstGeom prst="rect">
            <a:avLst/>
          </a:prstGeom>
          <a:noFill/>
        </p:spPr>
        <p:txBody>
          <a:bodyPr wrap="none" lIns="0" tIns="0" rIns="0" bIns="0" rtlCol="0">
            <a:spAutoFit/>
          </a:bodyPr>
          <a:lstStyle/>
          <a:p>
            <a:r>
              <a:rPr lang="en-GB" sz="1000" noProof="0" dirty="0">
                <a:latin typeface="Arial" panose="020B0604020202020204" pitchFamily="34" charset="0"/>
                <a:ea typeface="Calibri"/>
                <a:cs typeface="Arial" panose="020B0604020202020204" pitchFamily="34" charset="0"/>
              </a:rPr>
              <a:t>HR: 0.60, 95% CI: 0.44-0.82, two-sided p=0.001</a:t>
            </a:r>
          </a:p>
        </p:txBody>
      </p:sp>
      <p:sp>
        <p:nvSpPr>
          <p:cNvPr id="95" name="Rectangle 94">
            <a:extLst>
              <a:ext uri="{FF2B5EF4-FFF2-40B4-BE49-F238E27FC236}">
                <a16:creationId xmlns:a16="http://schemas.microsoft.com/office/drawing/2014/main" id="{9072F61A-EA50-C322-D012-9A8ADFFA3151}"/>
              </a:ext>
            </a:extLst>
          </p:cNvPr>
          <p:cNvSpPr/>
          <p:nvPr/>
        </p:nvSpPr>
        <p:spPr>
          <a:xfrm>
            <a:off x="8254195" y="3485798"/>
            <a:ext cx="2620180" cy="192738"/>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ln>
                <a:solidFill>
                  <a:schemeClr val="accent1">
                    <a:lumMod val="20000"/>
                    <a:lumOff val="80000"/>
                  </a:schemeClr>
                </a:solidFill>
              </a:ln>
            </a:endParaRPr>
          </a:p>
        </p:txBody>
      </p:sp>
      <p:sp>
        <p:nvSpPr>
          <p:cNvPr id="96" name="TextBox 95">
            <a:extLst>
              <a:ext uri="{FF2B5EF4-FFF2-40B4-BE49-F238E27FC236}">
                <a16:creationId xmlns:a16="http://schemas.microsoft.com/office/drawing/2014/main" id="{F48F3440-604F-8029-AF2A-A5D2FE13007A}"/>
              </a:ext>
            </a:extLst>
          </p:cNvPr>
          <p:cNvSpPr txBox="1"/>
          <p:nvPr/>
        </p:nvSpPr>
        <p:spPr>
          <a:xfrm>
            <a:off x="7133891" y="3528401"/>
            <a:ext cx="896079" cy="153888"/>
          </a:xfrm>
          <a:prstGeom prst="rect">
            <a:avLst/>
          </a:prstGeom>
          <a:noFill/>
        </p:spPr>
        <p:txBody>
          <a:bodyPr wrap="none" lIns="0" tIns="0" rIns="0" bIns="0" rtlCol="0">
            <a:spAutoFit/>
          </a:bodyPr>
          <a:lstStyle/>
          <a:p>
            <a:pPr algn="r"/>
            <a:r>
              <a:rPr lang="en-GB" sz="1000" b="1" noProof="0" dirty="0">
                <a:solidFill>
                  <a:schemeClr val="accent6"/>
                </a:solidFill>
                <a:latin typeface="Arial" panose="020B0604020202020204" pitchFamily="34" charset="0"/>
                <a:ea typeface="Calibri"/>
                <a:cs typeface="Arial" panose="020B0604020202020204" pitchFamily="34" charset="0"/>
              </a:rPr>
              <a:t>Chemotherapy</a:t>
            </a:r>
          </a:p>
        </p:txBody>
      </p:sp>
      <p:sp>
        <p:nvSpPr>
          <p:cNvPr id="97" name="TextBox 96">
            <a:extLst>
              <a:ext uri="{FF2B5EF4-FFF2-40B4-BE49-F238E27FC236}">
                <a16:creationId xmlns:a16="http://schemas.microsoft.com/office/drawing/2014/main" id="{618DA437-8D17-9C8B-FC4F-9F398E28A0AD}"/>
              </a:ext>
            </a:extLst>
          </p:cNvPr>
          <p:cNvSpPr txBox="1"/>
          <p:nvPr/>
        </p:nvSpPr>
        <p:spPr>
          <a:xfrm rot="16200000">
            <a:off x="7984599" y="3410336"/>
            <a:ext cx="354264" cy="123111"/>
          </a:xfrm>
          <a:prstGeom prst="rect">
            <a:avLst/>
          </a:prstGeom>
          <a:noFill/>
        </p:spPr>
        <p:txBody>
          <a:bodyPr wrap="none" lIns="0" tIns="0" rIns="0" bIns="0" rtlCol="0">
            <a:spAutoFit/>
          </a:bodyPr>
          <a:lstStyle/>
          <a:p>
            <a:r>
              <a:rPr lang="en-GB" sz="800" b="1" noProof="0" dirty="0">
                <a:latin typeface="Arial" panose="020B0604020202020204" pitchFamily="34" charset="0"/>
                <a:ea typeface="Calibri"/>
                <a:cs typeface="Arial" panose="020B0604020202020204" pitchFamily="34" charset="0"/>
              </a:rPr>
              <a:t>Median</a:t>
            </a:r>
          </a:p>
        </p:txBody>
      </p:sp>
      <p:cxnSp>
        <p:nvCxnSpPr>
          <p:cNvPr id="98" name="Straight Connector 97">
            <a:extLst>
              <a:ext uri="{FF2B5EF4-FFF2-40B4-BE49-F238E27FC236}">
                <a16:creationId xmlns:a16="http://schemas.microsoft.com/office/drawing/2014/main" id="{2829F1FF-E55C-F0D2-1400-C24D78087ED3}"/>
              </a:ext>
            </a:extLst>
          </p:cNvPr>
          <p:cNvCxnSpPr>
            <a:cxnSpLocks/>
          </p:cNvCxnSpPr>
          <p:nvPr/>
        </p:nvCxnSpPr>
        <p:spPr>
          <a:xfrm flipH="1">
            <a:off x="7082287" y="4057785"/>
            <a:ext cx="4401957" cy="0"/>
          </a:xfrm>
          <a:prstGeom prst="line">
            <a:avLst/>
          </a:prstGeom>
          <a:ln w="12700">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sp>
        <p:nvSpPr>
          <p:cNvPr id="99" name="TextBox 98">
            <a:extLst>
              <a:ext uri="{FF2B5EF4-FFF2-40B4-BE49-F238E27FC236}">
                <a16:creationId xmlns:a16="http://schemas.microsoft.com/office/drawing/2014/main" id="{2053B8C8-269A-A7C5-A87E-5663DDDBB655}"/>
              </a:ext>
            </a:extLst>
          </p:cNvPr>
          <p:cNvSpPr txBox="1"/>
          <p:nvPr/>
        </p:nvSpPr>
        <p:spPr>
          <a:xfrm>
            <a:off x="10544377" y="3294759"/>
            <a:ext cx="694101" cy="153888"/>
          </a:xfrm>
          <a:prstGeom prst="rect">
            <a:avLst/>
          </a:prstGeom>
          <a:noFill/>
        </p:spPr>
        <p:txBody>
          <a:bodyPr wrap="none" lIns="0" tIns="0" rIns="0" bIns="0" rtlCol="0">
            <a:spAutoFit/>
          </a:bodyPr>
          <a:lstStyle/>
          <a:p>
            <a:pPr algn="r"/>
            <a:r>
              <a:rPr lang="en-GB" sz="1000" noProof="0" dirty="0">
                <a:solidFill>
                  <a:schemeClr val="bg1"/>
                </a:solidFill>
                <a:latin typeface="Arial" panose="020B0604020202020204" pitchFamily="34" charset="0"/>
                <a:ea typeface="Calibri"/>
                <a:cs typeface="Arial" panose="020B0604020202020204" pitchFamily="34" charset="0"/>
              </a:rPr>
              <a:t>Not reached</a:t>
            </a:r>
          </a:p>
        </p:txBody>
      </p:sp>
      <p:sp>
        <p:nvSpPr>
          <p:cNvPr id="100" name="TextBox 99">
            <a:extLst>
              <a:ext uri="{FF2B5EF4-FFF2-40B4-BE49-F238E27FC236}">
                <a16:creationId xmlns:a16="http://schemas.microsoft.com/office/drawing/2014/main" id="{C7D39AF2-264B-4C16-3D92-4DF1AE8617DD}"/>
              </a:ext>
            </a:extLst>
          </p:cNvPr>
          <p:cNvSpPr txBox="1"/>
          <p:nvPr/>
        </p:nvSpPr>
        <p:spPr>
          <a:xfrm>
            <a:off x="10555590" y="3501403"/>
            <a:ext cx="246862" cy="153888"/>
          </a:xfrm>
          <a:prstGeom prst="rect">
            <a:avLst/>
          </a:prstGeom>
          <a:noFill/>
        </p:spPr>
        <p:txBody>
          <a:bodyPr wrap="none" lIns="0" tIns="0" rIns="0" bIns="0" rtlCol="0">
            <a:spAutoFit/>
          </a:bodyPr>
          <a:lstStyle/>
          <a:p>
            <a:pPr algn="r"/>
            <a:r>
              <a:rPr lang="en-GB" sz="1000" noProof="0" dirty="0">
                <a:solidFill>
                  <a:schemeClr val="bg1"/>
                </a:solidFill>
                <a:latin typeface="Arial" panose="020B0604020202020204" pitchFamily="34" charset="0"/>
                <a:ea typeface="Calibri"/>
                <a:cs typeface="Arial" panose="020B0604020202020204" pitchFamily="34" charset="0"/>
              </a:rPr>
              <a:t>17.4</a:t>
            </a:r>
          </a:p>
        </p:txBody>
      </p:sp>
      <p:sp>
        <p:nvSpPr>
          <p:cNvPr id="111" name="Rectangle 110">
            <a:extLst>
              <a:ext uri="{FF2B5EF4-FFF2-40B4-BE49-F238E27FC236}">
                <a16:creationId xmlns:a16="http://schemas.microsoft.com/office/drawing/2014/main" id="{E0C3621E-5001-32FC-EDA8-6C806726B69A}"/>
              </a:ext>
            </a:extLst>
          </p:cNvPr>
          <p:cNvSpPr/>
          <p:nvPr/>
        </p:nvSpPr>
        <p:spPr>
          <a:xfrm>
            <a:off x="8254194" y="4284529"/>
            <a:ext cx="2813856" cy="19273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ln>
                <a:solidFill>
                  <a:schemeClr val="accent1">
                    <a:lumMod val="20000"/>
                    <a:lumOff val="80000"/>
                  </a:schemeClr>
                </a:solidFill>
              </a:ln>
            </a:endParaRPr>
          </a:p>
        </p:txBody>
      </p:sp>
      <p:sp>
        <p:nvSpPr>
          <p:cNvPr id="112" name="TextBox 111">
            <a:extLst>
              <a:ext uri="{FF2B5EF4-FFF2-40B4-BE49-F238E27FC236}">
                <a16:creationId xmlns:a16="http://schemas.microsoft.com/office/drawing/2014/main" id="{2479877A-E6B0-7026-171E-A582E2AEA5D6}"/>
              </a:ext>
            </a:extLst>
          </p:cNvPr>
          <p:cNvSpPr txBox="1"/>
          <p:nvPr/>
        </p:nvSpPr>
        <p:spPr>
          <a:xfrm>
            <a:off x="7496171" y="4316799"/>
            <a:ext cx="533799" cy="153888"/>
          </a:xfrm>
          <a:prstGeom prst="rect">
            <a:avLst/>
          </a:prstGeom>
          <a:noFill/>
        </p:spPr>
        <p:txBody>
          <a:bodyPr wrap="none" lIns="0" tIns="0" rIns="0" bIns="0" rtlCol="0">
            <a:spAutoFit/>
          </a:bodyPr>
          <a:lstStyle/>
          <a:p>
            <a:pPr algn="r"/>
            <a:r>
              <a:rPr lang="en-GB" sz="1000" b="1" noProof="0" dirty="0">
                <a:solidFill>
                  <a:schemeClr val="tx2"/>
                </a:solidFill>
                <a:latin typeface="Arial" panose="020B0604020202020204" pitchFamily="34" charset="0"/>
                <a:ea typeface="Calibri"/>
                <a:cs typeface="Arial" panose="020B0604020202020204" pitchFamily="34" charset="0"/>
              </a:rPr>
              <a:t>Sac-TMT</a:t>
            </a:r>
          </a:p>
        </p:txBody>
      </p:sp>
      <p:sp>
        <p:nvSpPr>
          <p:cNvPr id="113" name="TextBox 112">
            <a:extLst>
              <a:ext uri="{FF2B5EF4-FFF2-40B4-BE49-F238E27FC236}">
                <a16:creationId xmlns:a16="http://schemas.microsoft.com/office/drawing/2014/main" id="{C04A139A-AB0A-B457-F785-482F045857D3}"/>
              </a:ext>
            </a:extLst>
          </p:cNvPr>
          <p:cNvSpPr txBox="1"/>
          <p:nvPr/>
        </p:nvSpPr>
        <p:spPr>
          <a:xfrm>
            <a:off x="8319283" y="4115096"/>
            <a:ext cx="1054776" cy="153888"/>
          </a:xfrm>
          <a:prstGeom prst="rect">
            <a:avLst/>
          </a:prstGeom>
          <a:noFill/>
        </p:spPr>
        <p:txBody>
          <a:bodyPr wrap="none" lIns="0" tIns="0" rIns="0" bIns="0" rtlCol="0">
            <a:spAutoFit/>
          </a:bodyPr>
          <a:lstStyle/>
          <a:p>
            <a:r>
              <a:rPr lang="en-GB" sz="1000" b="1" noProof="0" dirty="0">
                <a:latin typeface="Arial" panose="020B0604020202020204" pitchFamily="34" charset="0"/>
                <a:ea typeface="Calibri"/>
                <a:cs typeface="Arial" panose="020B0604020202020204" pitchFamily="34" charset="0"/>
              </a:rPr>
              <a:t>ORR (%) by BICR</a:t>
            </a:r>
          </a:p>
        </p:txBody>
      </p:sp>
      <p:sp>
        <p:nvSpPr>
          <p:cNvPr id="114" name="TextBox 113">
            <a:extLst>
              <a:ext uri="{FF2B5EF4-FFF2-40B4-BE49-F238E27FC236}">
                <a16:creationId xmlns:a16="http://schemas.microsoft.com/office/drawing/2014/main" id="{356CAAB4-D40F-B08A-279B-05E48137DED8}"/>
              </a:ext>
            </a:extLst>
          </p:cNvPr>
          <p:cNvSpPr txBox="1"/>
          <p:nvPr/>
        </p:nvSpPr>
        <p:spPr>
          <a:xfrm>
            <a:off x="8319283" y="4715272"/>
            <a:ext cx="2039020" cy="153888"/>
          </a:xfrm>
          <a:prstGeom prst="rect">
            <a:avLst/>
          </a:prstGeom>
          <a:noFill/>
        </p:spPr>
        <p:txBody>
          <a:bodyPr wrap="none" lIns="0" tIns="0" rIns="0" bIns="0" rtlCol="0">
            <a:spAutoFit/>
          </a:bodyPr>
          <a:lstStyle/>
          <a:p>
            <a:r>
              <a:rPr lang="en-GB" sz="1000" noProof="0" dirty="0">
                <a:latin typeface="Arial" panose="020B0604020202020204" pitchFamily="34" charset="0"/>
                <a:ea typeface="Calibri"/>
                <a:cs typeface="Arial" panose="020B0604020202020204" pitchFamily="34" charset="0"/>
              </a:rPr>
              <a:t>Difference: 17.0%, 95% CI: 7.0-27.1</a:t>
            </a:r>
          </a:p>
        </p:txBody>
      </p:sp>
      <p:sp>
        <p:nvSpPr>
          <p:cNvPr id="115" name="Rectangle 114">
            <a:extLst>
              <a:ext uri="{FF2B5EF4-FFF2-40B4-BE49-F238E27FC236}">
                <a16:creationId xmlns:a16="http://schemas.microsoft.com/office/drawing/2014/main" id="{B537AA29-94E4-6414-3C6E-ABA5BEEE8046}"/>
              </a:ext>
            </a:extLst>
          </p:cNvPr>
          <p:cNvSpPr/>
          <p:nvPr/>
        </p:nvSpPr>
        <p:spPr>
          <a:xfrm>
            <a:off x="8254194" y="4491173"/>
            <a:ext cx="2032805" cy="192738"/>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ln>
                <a:solidFill>
                  <a:schemeClr val="accent1">
                    <a:lumMod val="20000"/>
                    <a:lumOff val="80000"/>
                  </a:schemeClr>
                </a:solidFill>
              </a:ln>
            </a:endParaRPr>
          </a:p>
        </p:txBody>
      </p:sp>
      <p:sp>
        <p:nvSpPr>
          <p:cNvPr id="116" name="TextBox 115">
            <a:extLst>
              <a:ext uri="{FF2B5EF4-FFF2-40B4-BE49-F238E27FC236}">
                <a16:creationId xmlns:a16="http://schemas.microsoft.com/office/drawing/2014/main" id="{785FB2FA-BBEA-F06F-D84E-6EBF5DBBEA0F}"/>
              </a:ext>
            </a:extLst>
          </p:cNvPr>
          <p:cNvSpPr txBox="1"/>
          <p:nvPr/>
        </p:nvSpPr>
        <p:spPr>
          <a:xfrm>
            <a:off x="7133891" y="4533776"/>
            <a:ext cx="896079" cy="153888"/>
          </a:xfrm>
          <a:prstGeom prst="rect">
            <a:avLst/>
          </a:prstGeom>
          <a:noFill/>
        </p:spPr>
        <p:txBody>
          <a:bodyPr wrap="none" lIns="0" tIns="0" rIns="0" bIns="0" rtlCol="0">
            <a:spAutoFit/>
          </a:bodyPr>
          <a:lstStyle/>
          <a:p>
            <a:pPr algn="r"/>
            <a:r>
              <a:rPr lang="en-GB" sz="1000" b="1" noProof="0" dirty="0">
                <a:solidFill>
                  <a:schemeClr val="accent6"/>
                </a:solidFill>
                <a:latin typeface="Arial" panose="020B0604020202020204" pitchFamily="34" charset="0"/>
                <a:ea typeface="Calibri"/>
                <a:cs typeface="Arial" panose="020B0604020202020204" pitchFamily="34" charset="0"/>
              </a:rPr>
              <a:t>Chemotherapy</a:t>
            </a:r>
          </a:p>
        </p:txBody>
      </p:sp>
      <p:sp>
        <p:nvSpPr>
          <p:cNvPr id="118" name="TextBox 117">
            <a:extLst>
              <a:ext uri="{FF2B5EF4-FFF2-40B4-BE49-F238E27FC236}">
                <a16:creationId xmlns:a16="http://schemas.microsoft.com/office/drawing/2014/main" id="{25A57FA8-A8E6-DB11-AD34-4B98CFFB5CFC}"/>
              </a:ext>
            </a:extLst>
          </p:cNvPr>
          <p:cNvSpPr txBox="1"/>
          <p:nvPr/>
        </p:nvSpPr>
        <p:spPr>
          <a:xfrm>
            <a:off x="10773868" y="4300134"/>
            <a:ext cx="246862" cy="153888"/>
          </a:xfrm>
          <a:prstGeom prst="rect">
            <a:avLst/>
          </a:prstGeom>
          <a:noFill/>
        </p:spPr>
        <p:txBody>
          <a:bodyPr wrap="none" lIns="0" tIns="0" rIns="0" bIns="0" rtlCol="0">
            <a:spAutoFit/>
          </a:bodyPr>
          <a:lstStyle/>
          <a:p>
            <a:pPr algn="r"/>
            <a:r>
              <a:rPr lang="en-GB" sz="1000" noProof="0" dirty="0">
                <a:solidFill>
                  <a:schemeClr val="bg1"/>
                </a:solidFill>
                <a:latin typeface="Arial" panose="020B0604020202020204" pitchFamily="34" charset="0"/>
                <a:ea typeface="Calibri"/>
                <a:cs typeface="Arial" panose="020B0604020202020204" pitchFamily="34" charset="0"/>
              </a:rPr>
              <a:t>60.6</a:t>
            </a:r>
          </a:p>
        </p:txBody>
      </p:sp>
      <p:sp>
        <p:nvSpPr>
          <p:cNvPr id="119" name="TextBox 118">
            <a:extLst>
              <a:ext uri="{FF2B5EF4-FFF2-40B4-BE49-F238E27FC236}">
                <a16:creationId xmlns:a16="http://schemas.microsoft.com/office/drawing/2014/main" id="{2976BFC9-60F0-AE50-3FEB-82BCD50B6C3B}"/>
              </a:ext>
            </a:extLst>
          </p:cNvPr>
          <p:cNvSpPr txBox="1"/>
          <p:nvPr/>
        </p:nvSpPr>
        <p:spPr>
          <a:xfrm>
            <a:off x="9990234" y="4506778"/>
            <a:ext cx="246862" cy="153888"/>
          </a:xfrm>
          <a:prstGeom prst="rect">
            <a:avLst/>
          </a:prstGeom>
          <a:noFill/>
        </p:spPr>
        <p:txBody>
          <a:bodyPr wrap="none" lIns="0" tIns="0" rIns="0" bIns="0" rtlCol="0">
            <a:spAutoFit/>
          </a:bodyPr>
          <a:lstStyle/>
          <a:p>
            <a:pPr algn="r"/>
            <a:r>
              <a:rPr lang="en-GB" sz="1000" noProof="0" dirty="0">
                <a:solidFill>
                  <a:schemeClr val="bg1"/>
                </a:solidFill>
                <a:latin typeface="Arial" panose="020B0604020202020204" pitchFamily="34" charset="0"/>
                <a:ea typeface="Calibri"/>
                <a:cs typeface="Arial" panose="020B0604020202020204" pitchFamily="34" charset="0"/>
              </a:rPr>
              <a:t>43.1</a:t>
            </a:r>
          </a:p>
        </p:txBody>
      </p:sp>
    </p:spTree>
    <p:extLst>
      <p:ext uri="{BB962C8B-B14F-4D97-AF65-F5344CB8AC3E}">
        <p14:creationId xmlns:p14="http://schemas.microsoft.com/office/powerpoint/2010/main" val="4057990053"/>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jdelijke aanduiding voor inhoud 10">
            <a:extLst>
              <a:ext uri="{FF2B5EF4-FFF2-40B4-BE49-F238E27FC236}">
                <a16:creationId xmlns:a16="http://schemas.microsoft.com/office/drawing/2014/main" id="{50A8DF8F-A965-254A-A13D-3C88670E2FBF}"/>
              </a:ext>
            </a:extLst>
          </p:cNvPr>
          <p:cNvSpPr>
            <a:spLocks noGrp="1"/>
          </p:cNvSpPr>
          <p:nvPr>
            <p:ph sz="quarter" idx="12"/>
          </p:nvPr>
        </p:nvSpPr>
        <p:spPr>
          <a:xfrm>
            <a:off x="619200" y="1592023"/>
            <a:ext cx="10143620" cy="5472608"/>
          </a:xfrm>
        </p:spPr>
        <p:txBody>
          <a:bodyPr>
            <a:normAutofit/>
          </a:bodyPr>
          <a:lstStyle/>
          <a:p>
            <a:pPr marL="0" indent="0">
              <a:spcBef>
                <a:spcPts val="600"/>
              </a:spcBef>
              <a:buNone/>
            </a:pPr>
            <a:endParaRPr lang="en-GB" sz="1600" noProof="0" dirty="0">
              <a:latin typeface="Arial" panose="020B0604020202020204" pitchFamily="34" charset="0"/>
            </a:endParaRPr>
          </a:p>
          <a:p>
            <a:pPr marL="0" indent="0">
              <a:spcBef>
                <a:spcPts val="600"/>
              </a:spcBef>
              <a:buNone/>
            </a:pPr>
            <a:r>
              <a:rPr lang="en-GB" sz="1600" b="1" noProof="0" dirty="0">
                <a:solidFill>
                  <a:schemeClr val="accent1"/>
                </a:solidFill>
                <a:latin typeface="Arial" panose="020B0604020202020204" pitchFamily="34" charset="0"/>
              </a:rPr>
              <a:t>Acknowledgement and disclosures</a:t>
            </a:r>
          </a:p>
          <a:p>
            <a:pPr marL="0" indent="0">
              <a:spcBef>
                <a:spcPts val="600"/>
              </a:spcBef>
              <a:buNone/>
            </a:pPr>
            <a:r>
              <a:rPr lang="en-GB" sz="1600" noProof="0" dirty="0">
                <a:latin typeface="Arial" panose="020B0604020202020204" pitchFamily="34" charset="0"/>
              </a:rPr>
              <a:t>This LUNG CONNECT programme is supported through an independent educational grant from </a:t>
            </a:r>
            <a:r>
              <a:rPr lang="en-GB" sz="1600" noProof="0" dirty="0"/>
              <a:t>Bayer</a:t>
            </a:r>
            <a:r>
              <a:rPr lang="en-GB" sz="1600" noProof="0" dirty="0">
                <a:latin typeface="Arial" panose="020B0604020202020204" pitchFamily="34" charset="0"/>
              </a:rPr>
              <a:t>. </a:t>
            </a:r>
            <a:br>
              <a:rPr lang="en-GB" sz="1600" noProof="0" dirty="0">
                <a:latin typeface="Arial" panose="020B0604020202020204" pitchFamily="34" charset="0"/>
              </a:rPr>
            </a:br>
            <a:r>
              <a:rPr lang="en-GB" sz="1600" noProof="0" dirty="0">
                <a:latin typeface="Arial" panose="020B0604020202020204" pitchFamily="34" charset="0"/>
              </a:rPr>
              <a:t>The programme is therefore independent; the content is not influenced by the supporter and is under the sole responsibility of the experts</a:t>
            </a:r>
          </a:p>
          <a:p>
            <a:pPr marL="0" indent="0">
              <a:buNone/>
            </a:pPr>
            <a:r>
              <a:rPr lang="en-GB" sz="1600" b="1" noProof="0" dirty="0">
                <a:latin typeface="Arial" panose="020B0604020202020204" pitchFamily="34" charset="0"/>
              </a:rPr>
              <a:t>Please note:</a:t>
            </a:r>
            <a:r>
              <a:rPr lang="en-GB" sz="1600" noProof="0" dirty="0">
                <a:latin typeface="Arial" panose="020B0604020202020204" pitchFamily="34" charset="0"/>
              </a:rPr>
              <a:t> </a:t>
            </a:r>
          </a:p>
          <a:p>
            <a:pPr>
              <a:spcBef>
                <a:spcPts val="600"/>
              </a:spcBef>
            </a:pPr>
            <a:r>
              <a:rPr lang="en-GB" sz="1600" noProof="0" dirty="0">
                <a:latin typeface="Arial" panose="020B0604020202020204" pitchFamily="34" charset="0"/>
              </a:rPr>
              <a:t>This educational programme is intended for healthcare professionals only</a:t>
            </a:r>
          </a:p>
          <a:p>
            <a:pPr>
              <a:spcBef>
                <a:spcPts val="600"/>
              </a:spcBef>
            </a:pPr>
            <a:r>
              <a:rPr lang="en-GB" sz="1600" noProof="0" dirty="0">
                <a:latin typeface="Arial" panose="020B0604020202020204" pitchFamily="34" charset="0"/>
              </a:rPr>
              <a:t>The views expressed within this programme are the personal opinions of the experts. They do not necessarily represent the views of the experts’ institutions, or the rest of the LUNG CONNECT group</a:t>
            </a:r>
          </a:p>
          <a:p>
            <a:pPr marL="0" indent="0">
              <a:buNone/>
            </a:pPr>
            <a:r>
              <a:rPr lang="en-GB" sz="1600" b="1" noProof="0" dirty="0">
                <a:latin typeface="Arial" panose="020B0604020202020204" pitchFamily="34" charset="0"/>
              </a:rPr>
              <a:t>Expert disclosures:</a:t>
            </a:r>
          </a:p>
          <a:p>
            <a:r>
              <a:rPr lang="en-GB" sz="1600" b="1" dirty="0">
                <a:solidFill>
                  <a:srgbClr val="C6573B"/>
                </a:solidFill>
              </a:rPr>
              <a:t>Dr Herbert H Loong </a:t>
            </a:r>
            <a:r>
              <a:rPr lang="en-GB" sz="1600" dirty="0"/>
              <a:t>has received financial support/sponsorship for research support, </a:t>
            </a:r>
            <a:br>
              <a:rPr lang="en-GB" sz="1600" dirty="0"/>
            </a:br>
            <a:r>
              <a:rPr lang="en-GB" sz="1600" dirty="0"/>
              <a:t>consultation, or speaker fees from the following companies: AbbVie, Amgen, Bayer, </a:t>
            </a:r>
            <a:br>
              <a:rPr lang="en-GB" sz="1600" dirty="0"/>
            </a:br>
            <a:r>
              <a:rPr lang="en-GB" sz="1600" dirty="0"/>
              <a:t>Boehringer Ingelheim, Celgene, Eisai, Eli Lilly, Emerald Clinical Trials, Guardant Health, Illumina, </a:t>
            </a:r>
            <a:br>
              <a:rPr lang="en-GB" sz="1600" dirty="0"/>
            </a:br>
            <a:r>
              <a:rPr lang="en-GB" sz="1600" dirty="0"/>
              <a:t>Janssen, Novartis, Merck Sereno, Pfizer, Takeda</a:t>
            </a:r>
            <a:endParaRPr lang="en-GB" sz="1600" b="1" dirty="0">
              <a:solidFill>
                <a:srgbClr val="C6573B"/>
              </a:solidFill>
            </a:endParaRPr>
          </a:p>
        </p:txBody>
      </p:sp>
      <p:sp>
        <p:nvSpPr>
          <p:cNvPr id="4" name="Title 3">
            <a:extLst>
              <a:ext uri="{FF2B5EF4-FFF2-40B4-BE49-F238E27FC236}">
                <a16:creationId xmlns:a16="http://schemas.microsoft.com/office/drawing/2014/main" id="{0B0B539B-2B35-41E4-A3FE-C1C75548FA1B}"/>
              </a:ext>
            </a:extLst>
          </p:cNvPr>
          <p:cNvSpPr>
            <a:spLocks noGrp="1"/>
          </p:cNvSpPr>
          <p:nvPr>
            <p:ph type="title"/>
          </p:nvPr>
        </p:nvSpPr>
        <p:spPr>
          <a:xfrm>
            <a:off x="619200" y="259200"/>
            <a:ext cx="10963199" cy="790544"/>
          </a:xfrm>
        </p:spPr>
        <p:txBody>
          <a:bodyPr/>
          <a:lstStyle/>
          <a:p>
            <a:r>
              <a:rPr lang="en-GB" noProof="0" dirty="0">
                <a:latin typeface="Arial" panose="020B0604020202020204" pitchFamily="34" charset="0"/>
              </a:rPr>
              <a:t>Developed by LUNG COnnect</a:t>
            </a:r>
          </a:p>
        </p:txBody>
      </p:sp>
      <p:sp>
        <p:nvSpPr>
          <p:cNvPr id="3" name="Slide Number Placeholder 2">
            <a:extLst>
              <a:ext uri="{FF2B5EF4-FFF2-40B4-BE49-F238E27FC236}">
                <a16:creationId xmlns:a16="http://schemas.microsoft.com/office/drawing/2014/main" id="{5D7A189A-0A44-4320-923C-33730346FA73}"/>
              </a:ext>
            </a:extLst>
          </p:cNvPr>
          <p:cNvSpPr>
            <a:spLocks noGrp="1"/>
          </p:cNvSpPr>
          <p:nvPr>
            <p:ph type="sldNum" sz="quarter" idx="4"/>
          </p:nvPr>
        </p:nvSpPr>
        <p:spPr>
          <a:xfrm>
            <a:off x="10800523" y="6428359"/>
            <a:ext cx="781877" cy="365125"/>
          </a:xfrm>
          <a:prstGeom prst="rect">
            <a:avLst/>
          </a:prstGeom>
        </p:spPr>
        <p:txBody>
          <a:bodyPr/>
          <a:lstStyle/>
          <a:p>
            <a:fld id="{FCE43C0F-8A7B-3A4B-9DB5-B3472E36E833}" type="slidenum">
              <a:rPr lang="en-GB" noProof="0" smtClean="0">
                <a:latin typeface="Arial" panose="020B0604020202020204" pitchFamily="34" charset="0"/>
                <a:cs typeface="Arial" panose="020B0604020202020204" pitchFamily="34" charset="0"/>
              </a:rPr>
              <a:pPr/>
              <a:t>3</a:t>
            </a:fld>
            <a:endParaRPr lang="en-GB" noProof="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94C7B53F-C89D-92EF-A4EC-981B3F5A80F8}"/>
              </a:ext>
            </a:extLst>
          </p:cNvPr>
          <p:cNvSpPr txBox="1"/>
          <p:nvPr/>
        </p:nvSpPr>
        <p:spPr>
          <a:xfrm>
            <a:off x="-10510" y="-1513490"/>
            <a:ext cx="184731" cy="461665"/>
          </a:xfrm>
          <a:prstGeom prst="rect">
            <a:avLst/>
          </a:prstGeom>
          <a:noFill/>
        </p:spPr>
        <p:txBody>
          <a:bodyPr wrap="none" rtlCol="0">
            <a:spAutoFit/>
          </a:bodyPr>
          <a:lstStyle/>
          <a:p>
            <a:endParaRPr lang="en-GB" sz="2400" noProof="0" dirty="0">
              <a:solidFill>
                <a:srgbClr val="505050"/>
              </a:solidFill>
              <a:latin typeface="Aileron" charset="0"/>
              <a:ea typeface="Aileron" charset="0"/>
              <a:cs typeface="Aileron" charset="0"/>
            </a:endParaRPr>
          </a:p>
        </p:txBody>
      </p:sp>
      <p:sp>
        <p:nvSpPr>
          <p:cNvPr id="5" name="TextBox 4">
            <a:extLst>
              <a:ext uri="{FF2B5EF4-FFF2-40B4-BE49-F238E27FC236}">
                <a16:creationId xmlns:a16="http://schemas.microsoft.com/office/drawing/2014/main" id="{10315A7D-74A6-4D5C-139B-D3EBA80E40A9}"/>
              </a:ext>
            </a:extLst>
          </p:cNvPr>
          <p:cNvSpPr txBox="1"/>
          <p:nvPr/>
        </p:nvSpPr>
        <p:spPr>
          <a:xfrm>
            <a:off x="619200" y="877781"/>
            <a:ext cx="6484912" cy="830997"/>
          </a:xfrm>
          <a:prstGeom prst="rect">
            <a:avLst/>
          </a:prstGeom>
          <a:noFill/>
        </p:spPr>
        <p:txBody>
          <a:bodyPr wrap="square" lIns="0">
            <a:spAutoFit/>
          </a:bodyPr>
          <a:lstStyle/>
          <a:p>
            <a:pPr marL="0" indent="0">
              <a:spcBef>
                <a:spcPts val="600"/>
              </a:spcBef>
              <a:buNone/>
            </a:pPr>
            <a:r>
              <a:rPr lang="en-GB" sz="1200" b="1" noProof="0" dirty="0">
                <a:solidFill>
                  <a:srgbClr val="5D8298"/>
                </a:solidFill>
                <a:latin typeface="Arial" panose="020B0604020202020204" pitchFamily="34" charset="0"/>
                <a:cs typeface="Arial" panose="020B0604020202020204" pitchFamily="34" charset="0"/>
              </a:rPr>
              <a:t>This programme is developed by LUNG CONNECT, an international group of experts in the field of thoracic oncology and brought to you alongside PRECISION ONCOLOGY CONNECT, an international group of experts in the field of detection and treatment of targetable genetic/genomic alterations in various cancers</a:t>
            </a:r>
          </a:p>
        </p:txBody>
      </p:sp>
      <p:pic>
        <p:nvPicPr>
          <p:cNvPr id="8" name="Picture 7">
            <a:extLst>
              <a:ext uri="{FF2B5EF4-FFF2-40B4-BE49-F238E27FC236}">
                <a16:creationId xmlns:a16="http://schemas.microsoft.com/office/drawing/2014/main" id="{9C3045DB-2CEF-2379-DB29-33F875A9E779}"/>
              </a:ext>
            </a:extLst>
          </p:cNvPr>
          <p:cNvPicPr>
            <a:picLocks noChangeAspect="1"/>
          </p:cNvPicPr>
          <p:nvPr/>
        </p:nvPicPr>
        <p:blipFill>
          <a:blip r:embed="rId3"/>
          <a:stretch>
            <a:fillRect/>
          </a:stretch>
        </p:blipFill>
        <p:spPr>
          <a:xfrm>
            <a:off x="9592821" y="781993"/>
            <a:ext cx="1989579" cy="1026570"/>
          </a:xfrm>
          <a:prstGeom prst="rect">
            <a:avLst/>
          </a:prstGeom>
        </p:spPr>
      </p:pic>
      <p:pic>
        <p:nvPicPr>
          <p:cNvPr id="12" name="Picture 11">
            <a:extLst>
              <a:ext uri="{FF2B5EF4-FFF2-40B4-BE49-F238E27FC236}">
                <a16:creationId xmlns:a16="http://schemas.microsoft.com/office/drawing/2014/main" id="{1E49659C-C5C8-8960-E002-4EF9FDF8BDC4}"/>
              </a:ext>
            </a:extLst>
          </p:cNvPr>
          <p:cNvPicPr>
            <a:picLocks noChangeAspect="1"/>
          </p:cNvPicPr>
          <p:nvPr/>
        </p:nvPicPr>
        <p:blipFill>
          <a:blip r:embed="rId4"/>
          <a:stretch>
            <a:fillRect/>
          </a:stretch>
        </p:blipFill>
        <p:spPr>
          <a:xfrm>
            <a:off x="7279374" y="988784"/>
            <a:ext cx="2008942" cy="726373"/>
          </a:xfrm>
          <a:prstGeom prst="rect">
            <a:avLst/>
          </a:prstGeom>
        </p:spPr>
      </p:pic>
    </p:spTree>
    <p:extLst>
      <p:ext uri="{BB962C8B-B14F-4D97-AF65-F5344CB8AC3E}">
        <p14:creationId xmlns:p14="http://schemas.microsoft.com/office/powerpoint/2010/main" val="675417861"/>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D410F5-3BF7-270B-1107-75605A1F4461}"/>
            </a:ext>
          </a:extLst>
        </p:cNvPr>
        <p:cNvGrpSpPr/>
        <p:nvPr/>
      </p:nvGrpSpPr>
      <p:grpSpPr>
        <a:xfrm>
          <a:off x="0" y="0"/>
          <a:ext cx="0" cy="0"/>
          <a:chOff x="0" y="0"/>
          <a:chExt cx="0" cy="0"/>
        </a:xfrm>
      </p:grpSpPr>
      <p:sp>
        <p:nvSpPr>
          <p:cNvPr id="7" name="Content Placeholder 6">
            <a:extLst>
              <a:ext uri="{FF2B5EF4-FFF2-40B4-BE49-F238E27FC236}">
                <a16:creationId xmlns:a16="http://schemas.microsoft.com/office/drawing/2014/main" id="{FBC39710-5C29-E653-22FC-F96A2DB5EAD5}"/>
              </a:ext>
            </a:extLst>
          </p:cNvPr>
          <p:cNvSpPr>
            <a:spLocks noGrp="1"/>
          </p:cNvSpPr>
          <p:nvPr>
            <p:ph sz="quarter" idx="12"/>
          </p:nvPr>
        </p:nvSpPr>
        <p:spPr>
          <a:xfrm>
            <a:off x="6528049" y="1393110"/>
            <a:ext cx="5256584" cy="3796159"/>
          </a:xfrm>
        </p:spPr>
        <p:txBody>
          <a:bodyPr>
            <a:noAutofit/>
          </a:bodyPr>
          <a:lstStyle/>
          <a:p>
            <a:r>
              <a:rPr lang="en-US" sz="1800" dirty="0"/>
              <a:t>Grade ≥3 TRAEs occurred in 58.0% and 53.8%, </a:t>
            </a:r>
            <a:r>
              <a:rPr lang="en-US" sz="1800" dirty="0">
                <a:solidFill>
                  <a:schemeClr val="tx2"/>
                </a:solidFill>
              </a:rPr>
              <a:t>and serious TRAEs in 9.0% and </a:t>
            </a:r>
            <a:r>
              <a:rPr lang="en-US" sz="1800" dirty="0"/>
              <a:t>17.6% </a:t>
            </a:r>
            <a:br>
              <a:rPr lang="en-US" sz="1800" dirty="0"/>
            </a:br>
            <a:r>
              <a:rPr lang="en-US" sz="1800" dirty="0"/>
              <a:t>of patients in the sac-TMT and chemotherapy </a:t>
            </a:r>
            <a:br>
              <a:rPr lang="en-US" sz="1800" dirty="0"/>
            </a:br>
            <a:r>
              <a:rPr lang="en-US" sz="1800" dirty="0"/>
              <a:t>arms, respectively</a:t>
            </a:r>
          </a:p>
          <a:p>
            <a:r>
              <a:rPr lang="en-US" sz="1800" noProof="0" dirty="0">
                <a:solidFill>
                  <a:schemeClr val="tx2"/>
                </a:solidFill>
              </a:rPr>
              <a:t>The most common TRA</a:t>
            </a:r>
            <a:r>
              <a:rPr lang="en-US" sz="1800" dirty="0">
                <a:solidFill>
                  <a:schemeClr val="tx2"/>
                </a:solidFill>
              </a:rPr>
              <a:t>Es for both treatment arms were hematological toxicities</a:t>
            </a:r>
          </a:p>
          <a:p>
            <a:r>
              <a:rPr lang="en-US" sz="1800" dirty="0"/>
              <a:t>No </a:t>
            </a:r>
            <a:r>
              <a:rPr lang="en-US" sz="1800" dirty="0">
                <a:solidFill>
                  <a:schemeClr val="tx2"/>
                </a:solidFill>
              </a:rPr>
              <a:t>drug-related ILD/ pneumonitis </a:t>
            </a:r>
            <a:r>
              <a:rPr lang="en-US" sz="1800" dirty="0"/>
              <a:t>occurred in either arm</a:t>
            </a:r>
          </a:p>
          <a:p>
            <a:r>
              <a:rPr lang="en-US" sz="1800" dirty="0"/>
              <a:t>Ocular surface </a:t>
            </a:r>
            <a:r>
              <a:rPr lang="en-US" sz="1800" dirty="0">
                <a:solidFill>
                  <a:schemeClr val="tx2"/>
                </a:solidFill>
              </a:rPr>
              <a:t>toxicity</a:t>
            </a:r>
            <a:r>
              <a:rPr lang="en-US" sz="1800" baseline="30000" dirty="0">
                <a:solidFill>
                  <a:schemeClr val="tx2"/>
                </a:solidFill>
              </a:rPr>
              <a:t>b</a:t>
            </a:r>
            <a:r>
              <a:rPr lang="en-US" sz="1800" dirty="0">
                <a:solidFill>
                  <a:schemeClr val="tx2"/>
                </a:solidFill>
              </a:rPr>
              <a:t> occurred in </a:t>
            </a:r>
            <a:br>
              <a:rPr lang="en-US" sz="1800" dirty="0">
                <a:solidFill>
                  <a:schemeClr val="tx2"/>
                </a:solidFill>
              </a:rPr>
            </a:br>
            <a:r>
              <a:rPr lang="en-US" sz="1800" dirty="0">
                <a:solidFill>
                  <a:schemeClr val="tx2"/>
                </a:solidFill>
              </a:rPr>
              <a:t>9.6% of patients in the sac-TMT </a:t>
            </a:r>
            <a:br>
              <a:rPr lang="en-US" sz="1800" dirty="0">
                <a:solidFill>
                  <a:schemeClr val="tx2"/>
                </a:solidFill>
              </a:rPr>
            </a:br>
            <a:r>
              <a:rPr lang="en-US" sz="1800" dirty="0">
                <a:solidFill>
                  <a:schemeClr val="tx2"/>
                </a:solidFill>
              </a:rPr>
              <a:t>group (all grade 1 or 2)</a:t>
            </a:r>
          </a:p>
          <a:p>
            <a:endParaRPr lang="en-GB" sz="1800" noProof="0" dirty="0">
              <a:solidFill>
                <a:schemeClr val="tx2"/>
              </a:solidFill>
            </a:endParaRPr>
          </a:p>
        </p:txBody>
      </p:sp>
      <p:sp>
        <p:nvSpPr>
          <p:cNvPr id="6" name="Title 5">
            <a:extLst>
              <a:ext uri="{FF2B5EF4-FFF2-40B4-BE49-F238E27FC236}">
                <a16:creationId xmlns:a16="http://schemas.microsoft.com/office/drawing/2014/main" id="{4E44A307-8EBA-FB5F-4DAF-D6386FBCE8EE}"/>
              </a:ext>
            </a:extLst>
          </p:cNvPr>
          <p:cNvSpPr>
            <a:spLocks noGrp="1"/>
          </p:cNvSpPr>
          <p:nvPr>
            <p:ph type="title"/>
          </p:nvPr>
        </p:nvSpPr>
        <p:spPr>
          <a:xfrm>
            <a:off x="619201" y="259200"/>
            <a:ext cx="10963199" cy="649520"/>
          </a:xfrm>
        </p:spPr>
        <p:txBody>
          <a:bodyPr/>
          <a:lstStyle/>
          <a:p>
            <a:r>
              <a:rPr lang="en-GB" noProof="0" dirty="0"/>
              <a:t>O</a:t>
            </a:r>
            <a:r>
              <a:rPr lang="en-GB" cap="none" noProof="0" dirty="0"/>
              <a:t>pti</a:t>
            </a:r>
            <a:r>
              <a:rPr lang="en-GB" noProof="0" dirty="0"/>
              <a:t>trop-l</a:t>
            </a:r>
            <a:r>
              <a:rPr lang="en-GB" cap="none" noProof="0" dirty="0"/>
              <a:t>ung</a:t>
            </a:r>
            <a:r>
              <a:rPr lang="en-GB" noProof="0" dirty="0"/>
              <a:t>04: safety results</a:t>
            </a:r>
          </a:p>
        </p:txBody>
      </p:sp>
      <p:sp>
        <p:nvSpPr>
          <p:cNvPr id="8" name="Content Placeholder 7">
            <a:extLst>
              <a:ext uri="{FF2B5EF4-FFF2-40B4-BE49-F238E27FC236}">
                <a16:creationId xmlns:a16="http://schemas.microsoft.com/office/drawing/2014/main" id="{56078546-08F3-716D-7D16-8389CC555411}"/>
              </a:ext>
            </a:extLst>
          </p:cNvPr>
          <p:cNvSpPr>
            <a:spLocks noGrp="1"/>
          </p:cNvSpPr>
          <p:nvPr>
            <p:ph sz="quarter" idx="15"/>
          </p:nvPr>
        </p:nvSpPr>
        <p:spPr>
          <a:xfrm>
            <a:off x="620183" y="6356351"/>
            <a:ext cx="10962217" cy="365125"/>
          </a:xfrm>
        </p:spPr>
        <p:txBody>
          <a:bodyPr anchor="b" anchorCtr="0"/>
          <a:lstStyle/>
          <a:p>
            <a:endParaRPr lang="en-GB" kern="100" dirty="0">
              <a:solidFill>
                <a:schemeClr val="tx2"/>
              </a:solidFill>
              <a:ea typeface="Calibri" panose="020F0502020204030204" pitchFamily="34" charset="0"/>
            </a:endParaRPr>
          </a:p>
          <a:p>
            <a:r>
              <a:rPr lang="en-GB" kern="100" baseline="30000" dirty="0">
                <a:solidFill>
                  <a:schemeClr val="tx2"/>
                </a:solidFill>
                <a:ea typeface="Calibri" panose="020F0502020204030204" pitchFamily="34" charset="0"/>
              </a:rPr>
              <a:t>a</a:t>
            </a:r>
            <a:r>
              <a:rPr lang="en-GB" kern="100" dirty="0">
                <a:solidFill>
                  <a:schemeClr val="tx2"/>
                </a:solidFill>
                <a:ea typeface="Calibri" panose="020F0502020204030204" pitchFamily="34" charset="0"/>
              </a:rPr>
              <a:t> An evaluation of alopecia consistent with hair loss was based on a patient’s self-reported experiences included in the Patient-Reported Outcome questionnaires</a:t>
            </a:r>
            <a:br>
              <a:rPr lang="en-GB" kern="100" dirty="0">
                <a:solidFill>
                  <a:schemeClr val="tx2"/>
                </a:solidFill>
                <a:ea typeface="Calibri" panose="020F0502020204030204" pitchFamily="34" charset="0"/>
              </a:rPr>
            </a:br>
            <a:r>
              <a:rPr lang="en-GB" kern="100" baseline="30000" dirty="0">
                <a:solidFill>
                  <a:schemeClr val="tx2"/>
                </a:solidFill>
                <a:ea typeface="Calibri" panose="020F0502020204030204" pitchFamily="34" charset="0"/>
              </a:rPr>
              <a:t>b</a:t>
            </a:r>
            <a:r>
              <a:rPr lang="en-GB" kern="100" dirty="0">
                <a:solidFill>
                  <a:schemeClr val="tx2"/>
                </a:solidFill>
                <a:ea typeface="Calibri" panose="020F0502020204030204" pitchFamily="34" charset="0"/>
              </a:rPr>
              <a:t> Ocular surface toxicity: comprising selected PTs from corneal disorder and select relevant PTs from eye disorder system organ class, including dry eye </a:t>
            </a:r>
            <a:br>
              <a:rPr lang="en-GB" kern="100" dirty="0">
                <a:solidFill>
                  <a:schemeClr val="tx2"/>
                </a:solidFill>
                <a:ea typeface="Calibri" panose="020F0502020204030204" pitchFamily="34" charset="0"/>
              </a:rPr>
            </a:br>
            <a:r>
              <a:rPr lang="en-GB" kern="100" dirty="0">
                <a:solidFill>
                  <a:schemeClr val="tx2"/>
                </a:solidFill>
                <a:ea typeface="Calibri" panose="020F0502020204030204" pitchFamily="34" charset="0"/>
              </a:rPr>
              <a:t>syndrome (n=7), increased lacrimation (n=4), keratitis (n=4), corneal disorder (n=2), blurred vision (n=1), and corneal exfoliation (n=1) in the sac-TMT group, and </a:t>
            </a:r>
            <a:br>
              <a:rPr lang="en-GB" kern="100" dirty="0">
                <a:solidFill>
                  <a:schemeClr val="tx2"/>
                </a:solidFill>
                <a:ea typeface="Calibri" panose="020F0502020204030204" pitchFamily="34" charset="0"/>
              </a:rPr>
            </a:br>
            <a:r>
              <a:rPr lang="en-GB" kern="100" dirty="0">
                <a:solidFill>
                  <a:schemeClr val="tx2"/>
                </a:solidFill>
                <a:ea typeface="Calibri" panose="020F0502020204030204" pitchFamily="34" charset="0"/>
              </a:rPr>
              <a:t>blurred vision (n=1) in the chemotherapy group. One patient in the sac-TMT group experienced both dry eye syndrome and corneal exfoliation</a:t>
            </a:r>
          </a:p>
          <a:p>
            <a:r>
              <a:rPr lang="en-GB" kern="100" dirty="0">
                <a:solidFill>
                  <a:schemeClr val="tx2"/>
                </a:solidFill>
                <a:ea typeface="Calibri" panose="020F0502020204030204" pitchFamily="34" charset="0"/>
              </a:rPr>
              <a:t>ALT, alanine aminotransferase; AST, aspartate aminotransferase; ILD, interstitial lung disease; PT, preferred term; </a:t>
            </a:r>
            <a:r>
              <a:rPr lang="en-GB" dirty="0">
                <a:solidFill>
                  <a:schemeClr val="tx2"/>
                </a:solidFill>
              </a:rPr>
              <a:t>sac-TMT, sacituzumab tirumotecan;</a:t>
            </a:r>
            <a:r>
              <a:rPr lang="en-GB" kern="100" dirty="0">
                <a:solidFill>
                  <a:schemeClr val="tx2"/>
                </a:solidFill>
                <a:ea typeface="Calibri" panose="020F0502020204030204" pitchFamily="34" charset="0"/>
              </a:rPr>
              <a:t> TRAE, treatment related adverse event; WBC, white blood cell</a:t>
            </a:r>
          </a:p>
          <a:p>
            <a:r>
              <a:rPr lang="en-GB" kern="100" dirty="0">
                <a:solidFill>
                  <a:schemeClr val="tx2"/>
                </a:solidFill>
                <a:ea typeface="Calibri" panose="020F0502020204030204" pitchFamily="34" charset="0"/>
              </a:rPr>
              <a:t>Zhang L, et al. Abstract LBA5, ESMO 2025. O</a:t>
            </a:r>
            <a:r>
              <a:rPr lang="en-GB" dirty="0">
                <a:solidFill>
                  <a:schemeClr val="tx2"/>
                </a:solidFill>
              </a:rPr>
              <a:t>ral presentation</a:t>
            </a:r>
            <a:endParaRPr lang="en-GB" kern="100" dirty="0">
              <a:solidFill>
                <a:schemeClr val="tx2"/>
              </a:solidFill>
              <a:ea typeface="Calibri" panose="020F0502020204030204" pitchFamily="34" charset="0"/>
            </a:endParaRPr>
          </a:p>
        </p:txBody>
      </p:sp>
      <p:sp>
        <p:nvSpPr>
          <p:cNvPr id="2" name="Slide Number Placeholder 1">
            <a:extLst>
              <a:ext uri="{FF2B5EF4-FFF2-40B4-BE49-F238E27FC236}">
                <a16:creationId xmlns:a16="http://schemas.microsoft.com/office/drawing/2014/main" id="{6A3C9BE5-E7F3-0B3F-AA62-62C3F4EDA0F6}"/>
              </a:ext>
            </a:extLst>
          </p:cNvPr>
          <p:cNvSpPr>
            <a:spLocks noGrp="1"/>
          </p:cNvSpPr>
          <p:nvPr>
            <p:ph type="sldNum" sz="quarter" idx="4"/>
          </p:nvPr>
        </p:nvSpPr>
        <p:spPr>
          <a:xfrm>
            <a:off x="10800523" y="6428359"/>
            <a:ext cx="781877" cy="365125"/>
          </a:xfrm>
        </p:spPr>
        <p:txBody>
          <a:bodyPr/>
          <a:lstStyle/>
          <a:p>
            <a:fld id="{FCE43C0F-8A7B-3A4B-9DB5-B3472E36E833}" type="slidenum">
              <a:rPr lang="en-GB" noProof="0" smtClean="0"/>
              <a:pPr/>
              <a:t>30</a:t>
            </a:fld>
            <a:endParaRPr lang="en-GB" noProof="0" dirty="0"/>
          </a:p>
        </p:txBody>
      </p:sp>
      <p:sp>
        <p:nvSpPr>
          <p:cNvPr id="5" name="TextBox 4">
            <a:extLst>
              <a:ext uri="{FF2B5EF4-FFF2-40B4-BE49-F238E27FC236}">
                <a16:creationId xmlns:a16="http://schemas.microsoft.com/office/drawing/2014/main" id="{5FC44EAE-39C1-81C6-4616-F6CF1AC26EE1}"/>
              </a:ext>
            </a:extLst>
          </p:cNvPr>
          <p:cNvSpPr txBox="1"/>
          <p:nvPr/>
        </p:nvSpPr>
        <p:spPr>
          <a:xfrm>
            <a:off x="620183" y="802091"/>
            <a:ext cx="5874429" cy="369332"/>
          </a:xfrm>
          <a:prstGeom prst="rect">
            <a:avLst/>
          </a:prstGeom>
          <a:noFill/>
        </p:spPr>
        <p:txBody>
          <a:bodyPr wrap="none" lIns="0" rtlCol="0">
            <a:spAutoFit/>
          </a:bodyPr>
          <a:lstStyle/>
          <a:p>
            <a:r>
              <a:rPr lang="en-GB" b="1" spc="100" dirty="0">
                <a:solidFill>
                  <a:schemeClr val="accent1"/>
                </a:solidFill>
                <a:latin typeface="Arial" panose="020B0604020202020204" pitchFamily="34" charset="0"/>
                <a:ea typeface="Aileron" charset="0"/>
                <a:cs typeface="Arial" panose="020B0604020202020204" pitchFamily="34" charset="0"/>
              </a:rPr>
              <a:t>TRAEs OF ANY GRADE WITH INCIDENCE ≥20%</a:t>
            </a:r>
          </a:p>
        </p:txBody>
      </p:sp>
      <p:graphicFrame>
        <p:nvGraphicFramePr>
          <p:cNvPr id="10" name="Chart 9">
            <a:extLst>
              <a:ext uri="{FF2B5EF4-FFF2-40B4-BE49-F238E27FC236}">
                <a16:creationId xmlns:a16="http://schemas.microsoft.com/office/drawing/2014/main" id="{6284B953-31A3-3B91-D214-1F32C1F032B2}"/>
              </a:ext>
            </a:extLst>
          </p:cNvPr>
          <p:cNvGraphicFramePr/>
          <p:nvPr/>
        </p:nvGraphicFramePr>
        <p:xfrm>
          <a:off x="3759888" y="1245642"/>
          <a:ext cx="2664296" cy="3959894"/>
        </p:xfrm>
        <a:graphic>
          <a:graphicData uri="http://schemas.openxmlformats.org/drawingml/2006/chart">
            <c:chart xmlns:c="http://schemas.openxmlformats.org/drawingml/2006/chart" xmlns:r="http://schemas.openxmlformats.org/officeDocument/2006/relationships" r:id="rId2"/>
          </a:graphicData>
        </a:graphic>
      </p:graphicFrame>
      <p:sp>
        <p:nvSpPr>
          <p:cNvPr id="29" name="Google Shape;392;p10">
            <a:extLst>
              <a:ext uri="{FF2B5EF4-FFF2-40B4-BE49-F238E27FC236}">
                <a16:creationId xmlns:a16="http://schemas.microsoft.com/office/drawing/2014/main" id="{C267E85E-46FC-1E6B-0753-3F2BC4BA0F2A}"/>
              </a:ext>
            </a:extLst>
          </p:cNvPr>
          <p:cNvSpPr/>
          <p:nvPr/>
        </p:nvSpPr>
        <p:spPr>
          <a:xfrm>
            <a:off x="5696268" y="4361617"/>
            <a:ext cx="625171" cy="192360"/>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spcAft>
                <a:spcPts val="300"/>
              </a:spcAft>
            </a:pPr>
            <a:r>
              <a:rPr lang="en-GB" sz="1000" b="1" noProof="0" dirty="0">
                <a:latin typeface="Arial" panose="020B0604020202020204" pitchFamily="34" charset="0"/>
                <a:ea typeface="Calibri"/>
                <a:cs typeface="Arial" panose="020B0604020202020204" pitchFamily="34" charset="0"/>
                <a:sym typeface="Calibri"/>
              </a:rPr>
              <a:t>Any grade</a:t>
            </a:r>
            <a:endParaRPr lang="en-GB" sz="1000" noProof="0" dirty="0">
              <a:latin typeface="Arial" panose="020B0604020202020204" pitchFamily="34" charset="0"/>
              <a:ea typeface="Calibri"/>
              <a:cs typeface="Arial" panose="020B0604020202020204" pitchFamily="34" charset="0"/>
              <a:sym typeface="Calibri"/>
            </a:endParaRPr>
          </a:p>
        </p:txBody>
      </p:sp>
      <p:sp>
        <p:nvSpPr>
          <p:cNvPr id="30" name="Rectangle 29">
            <a:extLst>
              <a:ext uri="{FF2B5EF4-FFF2-40B4-BE49-F238E27FC236}">
                <a16:creationId xmlns:a16="http://schemas.microsoft.com/office/drawing/2014/main" id="{83A241B5-0C81-8E39-4778-60F156A02898}"/>
              </a:ext>
            </a:extLst>
          </p:cNvPr>
          <p:cNvSpPr/>
          <p:nvPr/>
        </p:nvSpPr>
        <p:spPr>
          <a:xfrm>
            <a:off x="5492635" y="4374736"/>
            <a:ext cx="143122" cy="130409"/>
          </a:xfrm>
          <a:prstGeom prst="rect">
            <a:avLst/>
          </a:prstGeom>
          <a:solidFill>
            <a:schemeClr val="accent6">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31" name="Rectangle 30">
            <a:extLst>
              <a:ext uri="{FF2B5EF4-FFF2-40B4-BE49-F238E27FC236}">
                <a16:creationId xmlns:a16="http://schemas.microsoft.com/office/drawing/2014/main" id="{CD2A6B25-2115-48A1-294C-0E7FC8240517}"/>
              </a:ext>
            </a:extLst>
          </p:cNvPr>
          <p:cNvSpPr/>
          <p:nvPr/>
        </p:nvSpPr>
        <p:spPr>
          <a:xfrm>
            <a:off x="5308567" y="4374736"/>
            <a:ext cx="143122" cy="130409"/>
          </a:xfrm>
          <a:prstGeom prst="rect">
            <a:avLst/>
          </a:prstGeom>
          <a:solidFill>
            <a:schemeClr val="tx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graphicFrame>
        <p:nvGraphicFramePr>
          <p:cNvPr id="34" name="Chart 33">
            <a:extLst>
              <a:ext uri="{FF2B5EF4-FFF2-40B4-BE49-F238E27FC236}">
                <a16:creationId xmlns:a16="http://schemas.microsoft.com/office/drawing/2014/main" id="{9CA470D9-8956-DB37-7836-922897B013A8}"/>
              </a:ext>
            </a:extLst>
          </p:cNvPr>
          <p:cNvGraphicFramePr/>
          <p:nvPr/>
        </p:nvGraphicFramePr>
        <p:xfrm>
          <a:off x="1491375" y="1245642"/>
          <a:ext cx="2664296" cy="3959894"/>
        </p:xfrm>
        <a:graphic>
          <a:graphicData uri="http://schemas.openxmlformats.org/drawingml/2006/chart">
            <c:chart xmlns:c="http://schemas.openxmlformats.org/drawingml/2006/chart" xmlns:r="http://schemas.openxmlformats.org/officeDocument/2006/relationships" r:id="rId3"/>
          </a:graphicData>
        </a:graphic>
      </p:graphicFrame>
      <p:sp>
        <p:nvSpPr>
          <p:cNvPr id="36" name="Google Shape;392;p10">
            <a:extLst>
              <a:ext uri="{FF2B5EF4-FFF2-40B4-BE49-F238E27FC236}">
                <a16:creationId xmlns:a16="http://schemas.microsoft.com/office/drawing/2014/main" id="{F49DFA19-24C3-3412-EAD4-3F04F025F760}"/>
              </a:ext>
            </a:extLst>
          </p:cNvPr>
          <p:cNvSpPr/>
          <p:nvPr/>
        </p:nvSpPr>
        <p:spPr>
          <a:xfrm>
            <a:off x="3396233" y="4748918"/>
            <a:ext cx="99386" cy="146194"/>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spcAft>
                <a:spcPts val="300"/>
              </a:spcAft>
            </a:pPr>
            <a:r>
              <a:rPr lang="en-GB" sz="700" b="1" noProof="0" dirty="0">
                <a:latin typeface="Arial" panose="020B0604020202020204" pitchFamily="34" charset="0"/>
                <a:ea typeface="Calibri"/>
                <a:cs typeface="Arial" panose="020B0604020202020204" pitchFamily="34" charset="0"/>
                <a:sym typeface="Calibri"/>
              </a:rPr>
              <a:t>19</a:t>
            </a:r>
          </a:p>
        </p:txBody>
      </p:sp>
      <p:sp>
        <p:nvSpPr>
          <p:cNvPr id="37" name="Google Shape;392;p10">
            <a:extLst>
              <a:ext uri="{FF2B5EF4-FFF2-40B4-BE49-F238E27FC236}">
                <a16:creationId xmlns:a16="http://schemas.microsoft.com/office/drawing/2014/main" id="{D78AFB88-9AE3-DD3E-82AF-B192907744E2}"/>
              </a:ext>
            </a:extLst>
          </p:cNvPr>
          <p:cNvSpPr/>
          <p:nvPr/>
        </p:nvSpPr>
        <p:spPr>
          <a:xfrm>
            <a:off x="3359125" y="4484547"/>
            <a:ext cx="99386" cy="146194"/>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spcAft>
                <a:spcPts val="300"/>
              </a:spcAft>
            </a:pPr>
            <a:r>
              <a:rPr lang="en-GB" sz="700" b="1" noProof="0" dirty="0">
                <a:latin typeface="Arial" panose="020B0604020202020204" pitchFamily="34" charset="0"/>
                <a:ea typeface="Calibri"/>
                <a:cs typeface="Arial" panose="020B0604020202020204" pitchFamily="34" charset="0"/>
                <a:sym typeface="Calibri"/>
              </a:rPr>
              <a:t>21</a:t>
            </a:r>
          </a:p>
        </p:txBody>
      </p:sp>
      <p:sp>
        <p:nvSpPr>
          <p:cNvPr id="38" name="Google Shape;392;p10">
            <a:extLst>
              <a:ext uri="{FF2B5EF4-FFF2-40B4-BE49-F238E27FC236}">
                <a16:creationId xmlns:a16="http://schemas.microsoft.com/office/drawing/2014/main" id="{2DCD9991-957D-5C22-C245-5DC307DEC64D}"/>
              </a:ext>
            </a:extLst>
          </p:cNvPr>
          <p:cNvSpPr/>
          <p:nvPr/>
        </p:nvSpPr>
        <p:spPr>
          <a:xfrm>
            <a:off x="3293822" y="4236153"/>
            <a:ext cx="99387" cy="146194"/>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lgn="r">
              <a:spcAft>
                <a:spcPts val="300"/>
              </a:spcAft>
            </a:pPr>
            <a:r>
              <a:rPr lang="en-GB" sz="700" b="1" noProof="0" dirty="0">
                <a:latin typeface="Arial" panose="020B0604020202020204" pitchFamily="34" charset="0"/>
                <a:ea typeface="Calibri"/>
                <a:cs typeface="Arial" panose="020B0604020202020204" pitchFamily="34" charset="0"/>
                <a:sym typeface="Calibri"/>
              </a:rPr>
              <a:t>24</a:t>
            </a:r>
          </a:p>
        </p:txBody>
      </p:sp>
      <p:sp>
        <p:nvSpPr>
          <p:cNvPr id="41" name="Google Shape;392;p10">
            <a:extLst>
              <a:ext uri="{FF2B5EF4-FFF2-40B4-BE49-F238E27FC236}">
                <a16:creationId xmlns:a16="http://schemas.microsoft.com/office/drawing/2014/main" id="{28EC645E-A556-B419-680E-90ABB6599DE9}"/>
              </a:ext>
            </a:extLst>
          </p:cNvPr>
          <p:cNvSpPr/>
          <p:nvPr/>
        </p:nvSpPr>
        <p:spPr>
          <a:xfrm>
            <a:off x="3219617" y="3738956"/>
            <a:ext cx="99386" cy="146194"/>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spcAft>
                <a:spcPts val="300"/>
              </a:spcAft>
            </a:pPr>
            <a:r>
              <a:rPr lang="en-GB" sz="700" b="1" noProof="0" dirty="0">
                <a:latin typeface="Arial" panose="020B0604020202020204" pitchFamily="34" charset="0"/>
                <a:ea typeface="Calibri"/>
                <a:cs typeface="Arial" panose="020B0604020202020204" pitchFamily="34" charset="0"/>
                <a:sym typeface="Calibri"/>
              </a:rPr>
              <a:t>27</a:t>
            </a:r>
          </a:p>
        </p:txBody>
      </p:sp>
      <p:sp>
        <p:nvSpPr>
          <p:cNvPr id="42" name="Google Shape;392;p10">
            <a:extLst>
              <a:ext uri="{FF2B5EF4-FFF2-40B4-BE49-F238E27FC236}">
                <a16:creationId xmlns:a16="http://schemas.microsoft.com/office/drawing/2014/main" id="{FB730C4A-B3AB-4BA7-4899-2E52C3D6115A}"/>
              </a:ext>
            </a:extLst>
          </p:cNvPr>
          <p:cNvSpPr/>
          <p:nvPr/>
        </p:nvSpPr>
        <p:spPr>
          <a:xfrm>
            <a:off x="3197826" y="3488116"/>
            <a:ext cx="99386" cy="146194"/>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ctr" anchorCtr="0">
            <a:spAutoFit/>
          </a:bodyPr>
          <a:lstStyle/>
          <a:p>
            <a:pPr>
              <a:spcAft>
                <a:spcPts val="300"/>
              </a:spcAft>
            </a:pPr>
            <a:r>
              <a:rPr lang="en-GB" sz="700" b="1" noProof="0" dirty="0">
                <a:latin typeface="Arial" panose="020B0604020202020204" pitchFamily="34" charset="0"/>
                <a:ea typeface="Calibri"/>
                <a:cs typeface="Arial" panose="020B0604020202020204" pitchFamily="34" charset="0"/>
                <a:sym typeface="Calibri"/>
              </a:rPr>
              <a:t>28</a:t>
            </a:r>
          </a:p>
        </p:txBody>
      </p:sp>
      <p:sp>
        <p:nvSpPr>
          <p:cNvPr id="45" name="Google Shape;392;p10">
            <a:extLst>
              <a:ext uri="{FF2B5EF4-FFF2-40B4-BE49-F238E27FC236}">
                <a16:creationId xmlns:a16="http://schemas.microsoft.com/office/drawing/2014/main" id="{21C4941B-DA97-4404-E975-4A7E6DF76940}"/>
              </a:ext>
            </a:extLst>
          </p:cNvPr>
          <p:cNvSpPr/>
          <p:nvPr/>
        </p:nvSpPr>
        <p:spPr>
          <a:xfrm>
            <a:off x="2916046" y="2966069"/>
            <a:ext cx="99386" cy="146194"/>
          </a:xfrm>
          <a:prstGeom prst="roundRect">
            <a:avLst>
              <a:gd name="adj" fmla="val 0"/>
            </a:avLst>
          </a:prstGeom>
          <a:noFill/>
          <a:ln w="19050" cap="flat" cmpd="sng">
            <a:noFill/>
            <a:prstDash val="solid"/>
            <a:round/>
            <a:headEnd type="none" w="sm" len="sm"/>
            <a:tailEnd type="none" w="sm" len="sm"/>
          </a:ln>
        </p:spPr>
        <p:txBody>
          <a:bodyPr spcFirstLastPara="1" wrap="square" lIns="0" tIns="0" rIns="0" bIns="0" anchor="t" anchorCtr="0">
            <a:spAutoFit/>
          </a:bodyPr>
          <a:lstStyle/>
          <a:p>
            <a:pPr>
              <a:spcAft>
                <a:spcPts val="300"/>
              </a:spcAft>
            </a:pPr>
            <a:r>
              <a:rPr lang="en-GB" sz="700" b="1" noProof="0" dirty="0">
                <a:latin typeface="Arial" panose="020B0604020202020204" pitchFamily="34" charset="0"/>
                <a:ea typeface="Calibri"/>
                <a:cs typeface="Arial" panose="020B0604020202020204" pitchFamily="34" charset="0"/>
                <a:sym typeface="Calibri"/>
              </a:rPr>
              <a:t>41</a:t>
            </a:r>
          </a:p>
        </p:txBody>
      </p:sp>
      <p:sp>
        <p:nvSpPr>
          <p:cNvPr id="46" name="Google Shape;392;p10">
            <a:extLst>
              <a:ext uri="{FF2B5EF4-FFF2-40B4-BE49-F238E27FC236}">
                <a16:creationId xmlns:a16="http://schemas.microsoft.com/office/drawing/2014/main" id="{8D1A2918-2425-1269-A616-D232D57D612B}"/>
              </a:ext>
            </a:extLst>
          </p:cNvPr>
          <p:cNvSpPr/>
          <p:nvPr/>
        </p:nvSpPr>
        <p:spPr>
          <a:xfrm>
            <a:off x="2778731" y="2723866"/>
            <a:ext cx="99386" cy="146194"/>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spcAft>
                <a:spcPts val="300"/>
              </a:spcAft>
            </a:pPr>
            <a:r>
              <a:rPr lang="en-GB" sz="700" b="1" noProof="0" dirty="0">
                <a:latin typeface="Arial" panose="020B0604020202020204" pitchFamily="34" charset="0"/>
                <a:ea typeface="Calibri"/>
                <a:cs typeface="Arial" panose="020B0604020202020204" pitchFamily="34" charset="0"/>
                <a:sym typeface="Calibri"/>
              </a:rPr>
              <a:t>47</a:t>
            </a:r>
          </a:p>
        </p:txBody>
      </p:sp>
      <p:sp>
        <p:nvSpPr>
          <p:cNvPr id="47" name="Google Shape;392;p10">
            <a:extLst>
              <a:ext uri="{FF2B5EF4-FFF2-40B4-BE49-F238E27FC236}">
                <a16:creationId xmlns:a16="http://schemas.microsoft.com/office/drawing/2014/main" id="{49AE8E78-A545-7B9A-72B2-86B65D5409CD}"/>
              </a:ext>
            </a:extLst>
          </p:cNvPr>
          <p:cNvSpPr/>
          <p:nvPr/>
        </p:nvSpPr>
        <p:spPr>
          <a:xfrm>
            <a:off x="2446483" y="2468574"/>
            <a:ext cx="99386" cy="146194"/>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spcAft>
                <a:spcPts val="300"/>
              </a:spcAft>
            </a:pPr>
            <a:r>
              <a:rPr lang="en-GB" sz="700" b="1" noProof="0" dirty="0">
                <a:latin typeface="Arial" panose="020B0604020202020204" pitchFamily="34" charset="0"/>
                <a:ea typeface="Calibri"/>
                <a:cs typeface="Arial" panose="020B0604020202020204" pitchFamily="34" charset="0"/>
                <a:sym typeface="Calibri"/>
              </a:rPr>
              <a:t>62</a:t>
            </a:r>
          </a:p>
        </p:txBody>
      </p:sp>
      <p:sp>
        <p:nvSpPr>
          <p:cNvPr id="48" name="Google Shape;392;p10">
            <a:extLst>
              <a:ext uri="{FF2B5EF4-FFF2-40B4-BE49-F238E27FC236}">
                <a16:creationId xmlns:a16="http://schemas.microsoft.com/office/drawing/2014/main" id="{EC3ED37B-D644-A778-F4E2-6304AFCB12AE}"/>
              </a:ext>
            </a:extLst>
          </p:cNvPr>
          <p:cNvSpPr/>
          <p:nvPr/>
        </p:nvSpPr>
        <p:spPr>
          <a:xfrm>
            <a:off x="2132914" y="2216165"/>
            <a:ext cx="99387" cy="146194"/>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lgn="r">
              <a:spcAft>
                <a:spcPts val="300"/>
              </a:spcAft>
            </a:pPr>
            <a:r>
              <a:rPr lang="en-GB" sz="700" b="1" noProof="0" dirty="0">
                <a:latin typeface="Arial" panose="020B0604020202020204" pitchFamily="34" charset="0"/>
                <a:ea typeface="Calibri"/>
                <a:cs typeface="Arial" panose="020B0604020202020204" pitchFamily="34" charset="0"/>
                <a:sym typeface="Calibri"/>
              </a:rPr>
              <a:t>76</a:t>
            </a:r>
          </a:p>
        </p:txBody>
      </p:sp>
      <p:sp>
        <p:nvSpPr>
          <p:cNvPr id="51" name="Google Shape;392;p10">
            <a:extLst>
              <a:ext uri="{FF2B5EF4-FFF2-40B4-BE49-F238E27FC236}">
                <a16:creationId xmlns:a16="http://schemas.microsoft.com/office/drawing/2014/main" id="{34D0ADE2-E373-6C16-F8F4-ABDB3D26CF16}"/>
              </a:ext>
            </a:extLst>
          </p:cNvPr>
          <p:cNvSpPr/>
          <p:nvPr/>
        </p:nvSpPr>
        <p:spPr>
          <a:xfrm>
            <a:off x="1914550" y="1455929"/>
            <a:ext cx="99386" cy="146194"/>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spcAft>
                <a:spcPts val="300"/>
              </a:spcAft>
            </a:pPr>
            <a:r>
              <a:rPr lang="en-GB" sz="700" b="1" dirty="0">
                <a:latin typeface="Arial" panose="020B0604020202020204" pitchFamily="34" charset="0"/>
                <a:ea typeface="Calibri"/>
                <a:cs typeface="Arial" panose="020B0604020202020204" pitchFamily="34" charset="0"/>
                <a:sym typeface="Calibri"/>
              </a:rPr>
              <a:t>85</a:t>
            </a:r>
            <a:endParaRPr lang="en-GB" sz="700" b="1" noProof="0" dirty="0">
              <a:latin typeface="Arial" panose="020B0604020202020204" pitchFamily="34" charset="0"/>
              <a:ea typeface="Calibri"/>
              <a:cs typeface="Arial" panose="020B0604020202020204" pitchFamily="34" charset="0"/>
              <a:sym typeface="Calibri"/>
            </a:endParaRPr>
          </a:p>
        </p:txBody>
      </p:sp>
      <p:sp>
        <p:nvSpPr>
          <p:cNvPr id="62" name="Google Shape;392;p10">
            <a:extLst>
              <a:ext uri="{FF2B5EF4-FFF2-40B4-BE49-F238E27FC236}">
                <a16:creationId xmlns:a16="http://schemas.microsoft.com/office/drawing/2014/main" id="{F81FE7D0-C9CA-D9B7-158D-C11E6BBCDC47}"/>
              </a:ext>
            </a:extLst>
          </p:cNvPr>
          <p:cNvSpPr/>
          <p:nvPr/>
        </p:nvSpPr>
        <p:spPr>
          <a:xfrm>
            <a:off x="1943280" y="1703767"/>
            <a:ext cx="99387" cy="146194"/>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lgn="ctr">
              <a:spcAft>
                <a:spcPts val="300"/>
              </a:spcAft>
            </a:pPr>
            <a:r>
              <a:rPr lang="en-GB" sz="700" b="1" noProof="0" dirty="0">
                <a:latin typeface="Arial" panose="020B0604020202020204" pitchFamily="34" charset="0"/>
                <a:ea typeface="Calibri"/>
                <a:cs typeface="Arial" panose="020B0604020202020204" pitchFamily="34" charset="0"/>
                <a:sym typeface="Calibri"/>
              </a:rPr>
              <a:t>84</a:t>
            </a:r>
          </a:p>
        </p:txBody>
      </p:sp>
      <p:sp>
        <p:nvSpPr>
          <p:cNvPr id="63" name="Google Shape;392;p10">
            <a:extLst>
              <a:ext uri="{FF2B5EF4-FFF2-40B4-BE49-F238E27FC236}">
                <a16:creationId xmlns:a16="http://schemas.microsoft.com/office/drawing/2014/main" id="{2876B1C2-D9D2-ADE4-4F9A-7099F0DEFA77}"/>
              </a:ext>
            </a:extLst>
          </p:cNvPr>
          <p:cNvSpPr/>
          <p:nvPr/>
        </p:nvSpPr>
        <p:spPr>
          <a:xfrm>
            <a:off x="1943280" y="1960984"/>
            <a:ext cx="99387" cy="146194"/>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lgn="ctr">
              <a:spcAft>
                <a:spcPts val="300"/>
              </a:spcAft>
            </a:pPr>
            <a:r>
              <a:rPr lang="en-GB" sz="700" b="1" noProof="0" dirty="0">
                <a:latin typeface="Arial" panose="020B0604020202020204" pitchFamily="34" charset="0"/>
                <a:ea typeface="Calibri"/>
                <a:cs typeface="Arial" panose="020B0604020202020204" pitchFamily="34" charset="0"/>
                <a:sym typeface="Calibri"/>
              </a:rPr>
              <a:t>84</a:t>
            </a:r>
          </a:p>
        </p:txBody>
      </p:sp>
      <p:sp>
        <p:nvSpPr>
          <p:cNvPr id="65" name="Google Shape;392;p10">
            <a:extLst>
              <a:ext uri="{FF2B5EF4-FFF2-40B4-BE49-F238E27FC236}">
                <a16:creationId xmlns:a16="http://schemas.microsoft.com/office/drawing/2014/main" id="{82E94CF4-6949-7C21-5F15-AC70968EF5CE}"/>
              </a:ext>
            </a:extLst>
          </p:cNvPr>
          <p:cNvSpPr/>
          <p:nvPr/>
        </p:nvSpPr>
        <p:spPr>
          <a:xfrm>
            <a:off x="2971703" y="3224806"/>
            <a:ext cx="99386" cy="146194"/>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spcAft>
                <a:spcPts val="300"/>
              </a:spcAft>
            </a:pPr>
            <a:r>
              <a:rPr lang="en-GB" sz="700" b="1" noProof="0" dirty="0">
                <a:latin typeface="Arial" panose="020B0604020202020204" pitchFamily="34" charset="0"/>
                <a:ea typeface="Calibri"/>
                <a:cs typeface="Arial" panose="020B0604020202020204" pitchFamily="34" charset="0"/>
                <a:sym typeface="Calibri"/>
              </a:rPr>
              <a:t>38</a:t>
            </a:r>
          </a:p>
        </p:txBody>
      </p:sp>
      <p:sp>
        <p:nvSpPr>
          <p:cNvPr id="66" name="Google Shape;392;p10">
            <a:extLst>
              <a:ext uri="{FF2B5EF4-FFF2-40B4-BE49-F238E27FC236}">
                <a16:creationId xmlns:a16="http://schemas.microsoft.com/office/drawing/2014/main" id="{5CDD45EE-21EE-8685-6585-77E91EC61466}"/>
              </a:ext>
            </a:extLst>
          </p:cNvPr>
          <p:cNvSpPr/>
          <p:nvPr/>
        </p:nvSpPr>
        <p:spPr>
          <a:xfrm>
            <a:off x="3219617" y="3990879"/>
            <a:ext cx="99386" cy="146194"/>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spcAft>
                <a:spcPts val="300"/>
              </a:spcAft>
            </a:pPr>
            <a:r>
              <a:rPr lang="en-GB" sz="700" b="1" noProof="0" dirty="0">
                <a:latin typeface="Arial" panose="020B0604020202020204" pitchFamily="34" charset="0"/>
                <a:ea typeface="Calibri"/>
                <a:cs typeface="Arial" panose="020B0604020202020204" pitchFamily="34" charset="0"/>
                <a:sym typeface="Calibri"/>
              </a:rPr>
              <a:t>27</a:t>
            </a:r>
          </a:p>
        </p:txBody>
      </p:sp>
      <p:sp>
        <p:nvSpPr>
          <p:cNvPr id="67" name="Google Shape;392;p10">
            <a:extLst>
              <a:ext uri="{FF2B5EF4-FFF2-40B4-BE49-F238E27FC236}">
                <a16:creationId xmlns:a16="http://schemas.microsoft.com/office/drawing/2014/main" id="{51B1E644-5CC1-77BA-ED19-58F4A2DDDC62}"/>
              </a:ext>
            </a:extLst>
          </p:cNvPr>
          <p:cNvSpPr/>
          <p:nvPr/>
        </p:nvSpPr>
        <p:spPr>
          <a:xfrm>
            <a:off x="3597576" y="1455929"/>
            <a:ext cx="99386" cy="146194"/>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spcAft>
                <a:spcPts val="300"/>
              </a:spcAft>
            </a:pPr>
            <a:r>
              <a:rPr lang="en-GB" sz="700" b="1" dirty="0">
                <a:latin typeface="Arial" panose="020B0604020202020204" pitchFamily="34" charset="0"/>
                <a:ea typeface="Calibri"/>
                <a:cs typeface="Arial" panose="020B0604020202020204" pitchFamily="34" charset="0"/>
                <a:sym typeface="Calibri"/>
              </a:rPr>
              <a:t>11</a:t>
            </a:r>
            <a:endParaRPr lang="en-GB" sz="700" b="1" noProof="0" dirty="0">
              <a:latin typeface="Arial" panose="020B0604020202020204" pitchFamily="34" charset="0"/>
              <a:ea typeface="Calibri"/>
              <a:cs typeface="Arial" panose="020B0604020202020204" pitchFamily="34" charset="0"/>
              <a:sym typeface="Calibri"/>
            </a:endParaRPr>
          </a:p>
        </p:txBody>
      </p:sp>
      <p:sp>
        <p:nvSpPr>
          <p:cNvPr id="68" name="Google Shape;392;p10">
            <a:extLst>
              <a:ext uri="{FF2B5EF4-FFF2-40B4-BE49-F238E27FC236}">
                <a16:creationId xmlns:a16="http://schemas.microsoft.com/office/drawing/2014/main" id="{8475EA76-04E1-1C7F-013F-4188EAEDAAF5}"/>
              </a:ext>
            </a:extLst>
          </p:cNvPr>
          <p:cNvSpPr/>
          <p:nvPr/>
        </p:nvSpPr>
        <p:spPr>
          <a:xfrm>
            <a:off x="3215489" y="1703767"/>
            <a:ext cx="99387" cy="146194"/>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lgn="ctr">
              <a:spcAft>
                <a:spcPts val="300"/>
              </a:spcAft>
            </a:pPr>
            <a:r>
              <a:rPr lang="en-GB" sz="700" b="1" noProof="0" dirty="0">
                <a:latin typeface="Arial" panose="020B0604020202020204" pitchFamily="34" charset="0"/>
                <a:ea typeface="Calibri"/>
                <a:cs typeface="Arial" panose="020B0604020202020204" pitchFamily="34" charset="0"/>
                <a:sym typeface="Calibri"/>
              </a:rPr>
              <a:t>28</a:t>
            </a:r>
          </a:p>
        </p:txBody>
      </p:sp>
      <p:sp>
        <p:nvSpPr>
          <p:cNvPr id="69" name="Google Shape;392;p10">
            <a:extLst>
              <a:ext uri="{FF2B5EF4-FFF2-40B4-BE49-F238E27FC236}">
                <a16:creationId xmlns:a16="http://schemas.microsoft.com/office/drawing/2014/main" id="{061B5C81-2968-752D-8DF1-3B39F3CA90DE}"/>
              </a:ext>
            </a:extLst>
          </p:cNvPr>
          <p:cNvSpPr/>
          <p:nvPr/>
        </p:nvSpPr>
        <p:spPr>
          <a:xfrm>
            <a:off x="3888426" y="1960984"/>
            <a:ext cx="49693" cy="146194"/>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lgn="ctr">
              <a:spcAft>
                <a:spcPts val="300"/>
              </a:spcAft>
            </a:pPr>
            <a:r>
              <a:rPr lang="en-GB" sz="700" b="1" noProof="0" dirty="0">
                <a:latin typeface="Arial" panose="020B0604020202020204" pitchFamily="34" charset="0"/>
                <a:ea typeface="Calibri"/>
                <a:cs typeface="Arial" panose="020B0604020202020204" pitchFamily="34" charset="0"/>
                <a:sym typeface="Calibri"/>
              </a:rPr>
              <a:t>0</a:t>
            </a:r>
          </a:p>
        </p:txBody>
      </p:sp>
      <p:sp>
        <p:nvSpPr>
          <p:cNvPr id="70" name="Google Shape;392;p10">
            <a:extLst>
              <a:ext uri="{FF2B5EF4-FFF2-40B4-BE49-F238E27FC236}">
                <a16:creationId xmlns:a16="http://schemas.microsoft.com/office/drawing/2014/main" id="{7196449F-F55A-FF86-B6C1-9269A48AF652}"/>
              </a:ext>
            </a:extLst>
          </p:cNvPr>
          <p:cNvSpPr/>
          <p:nvPr/>
        </p:nvSpPr>
        <p:spPr>
          <a:xfrm>
            <a:off x="2941296" y="2216165"/>
            <a:ext cx="99387" cy="146194"/>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lgn="r">
              <a:spcAft>
                <a:spcPts val="300"/>
              </a:spcAft>
            </a:pPr>
            <a:r>
              <a:rPr lang="en-GB" sz="700" b="1" noProof="0" dirty="0">
                <a:latin typeface="Arial" panose="020B0604020202020204" pitchFamily="34" charset="0"/>
                <a:ea typeface="Calibri"/>
                <a:cs typeface="Arial" panose="020B0604020202020204" pitchFamily="34" charset="0"/>
                <a:sym typeface="Calibri"/>
              </a:rPr>
              <a:t>40</a:t>
            </a:r>
          </a:p>
        </p:txBody>
      </p:sp>
      <p:sp>
        <p:nvSpPr>
          <p:cNvPr id="71" name="Google Shape;392;p10">
            <a:extLst>
              <a:ext uri="{FF2B5EF4-FFF2-40B4-BE49-F238E27FC236}">
                <a16:creationId xmlns:a16="http://schemas.microsoft.com/office/drawing/2014/main" id="{3E288976-8AE5-C169-C716-F750F7A91BC4}"/>
              </a:ext>
            </a:extLst>
          </p:cNvPr>
          <p:cNvSpPr/>
          <p:nvPr/>
        </p:nvSpPr>
        <p:spPr>
          <a:xfrm>
            <a:off x="3757425" y="2468574"/>
            <a:ext cx="49694" cy="146194"/>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spcAft>
                <a:spcPts val="300"/>
              </a:spcAft>
            </a:pPr>
            <a:r>
              <a:rPr lang="en-GB" sz="700" b="1" noProof="0" dirty="0">
                <a:latin typeface="Arial" panose="020B0604020202020204" pitchFamily="34" charset="0"/>
                <a:ea typeface="Calibri"/>
                <a:cs typeface="Arial" panose="020B0604020202020204" pitchFamily="34" charset="0"/>
                <a:sym typeface="Calibri"/>
              </a:rPr>
              <a:t>5</a:t>
            </a:r>
          </a:p>
        </p:txBody>
      </p:sp>
      <p:sp>
        <p:nvSpPr>
          <p:cNvPr id="73" name="Google Shape;392;p10">
            <a:extLst>
              <a:ext uri="{FF2B5EF4-FFF2-40B4-BE49-F238E27FC236}">
                <a16:creationId xmlns:a16="http://schemas.microsoft.com/office/drawing/2014/main" id="{5ED295C0-11F9-88C2-3237-74119CB1E71D}"/>
              </a:ext>
            </a:extLst>
          </p:cNvPr>
          <p:cNvSpPr/>
          <p:nvPr/>
        </p:nvSpPr>
        <p:spPr>
          <a:xfrm>
            <a:off x="3872036" y="2723866"/>
            <a:ext cx="49694" cy="146194"/>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spcAft>
                <a:spcPts val="300"/>
              </a:spcAft>
            </a:pPr>
            <a:r>
              <a:rPr lang="en-GB" sz="700" b="1" noProof="0" dirty="0">
                <a:latin typeface="Arial" panose="020B0604020202020204" pitchFamily="34" charset="0"/>
                <a:ea typeface="Calibri"/>
                <a:cs typeface="Arial" panose="020B0604020202020204" pitchFamily="34" charset="0"/>
                <a:sym typeface="Calibri"/>
              </a:rPr>
              <a:t>1</a:t>
            </a:r>
          </a:p>
        </p:txBody>
      </p:sp>
      <p:sp>
        <p:nvSpPr>
          <p:cNvPr id="74" name="Google Shape;392;p10">
            <a:extLst>
              <a:ext uri="{FF2B5EF4-FFF2-40B4-BE49-F238E27FC236}">
                <a16:creationId xmlns:a16="http://schemas.microsoft.com/office/drawing/2014/main" id="{167BB154-B2B4-688D-0F0F-4A287C450395}"/>
              </a:ext>
            </a:extLst>
          </p:cNvPr>
          <p:cNvSpPr/>
          <p:nvPr/>
        </p:nvSpPr>
        <p:spPr>
          <a:xfrm>
            <a:off x="3888426" y="2966069"/>
            <a:ext cx="49693" cy="146194"/>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lgn="ctr">
              <a:spcAft>
                <a:spcPts val="300"/>
              </a:spcAft>
            </a:pPr>
            <a:r>
              <a:rPr lang="en-GB" sz="700" b="1" noProof="0" dirty="0">
                <a:latin typeface="Arial" panose="020B0604020202020204" pitchFamily="34" charset="0"/>
                <a:ea typeface="Calibri"/>
                <a:cs typeface="Arial" panose="020B0604020202020204" pitchFamily="34" charset="0"/>
                <a:sym typeface="Calibri"/>
              </a:rPr>
              <a:t>0</a:t>
            </a:r>
          </a:p>
        </p:txBody>
      </p:sp>
      <p:sp>
        <p:nvSpPr>
          <p:cNvPr id="75" name="Google Shape;392;p10">
            <a:extLst>
              <a:ext uri="{FF2B5EF4-FFF2-40B4-BE49-F238E27FC236}">
                <a16:creationId xmlns:a16="http://schemas.microsoft.com/office/drawing/2014/main" id="{A1F2303F-BE1C-8429-3744-DF903DE228D6}"/>
              </a:ext>
            </a:extLst>
          </p:cNvPr>
          <p:cNvSpPr/>
          <p:nvPr/>
        </p:nvSpPr>
        <p:spPr>
          <a:xfrm>
            <a:off x="3801758" y="3224806"/>
            <a:ext cx="49694" cy="146194"/>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spcAft>
                <a:spcPts val="300"/>
              </a:spcAft>
            </a:pPr>
            <a:r>
              <a:rPr lang="en-GB" sz="700" b="1" noProof="0" dirty="0">
                <a:latin typeface="Arial" panose="020B0604020202020204" pitchFamily="34" charset="0"/>
                <a:ea typeface="Calibri"/>
                <a:cs typeface="Arial" panose="020B0604020202020204" pitchFamily="34" charset="0"/>
                <a:sym typeface="Calibri"/>
              </a:rPr>
              <a:t>4</a:t>
            </a:r>
          </a:p>
        </p:txBody>
      </p:sp>
      <p:sp>
        <p:nvSpPr>
          <p:cNvPr id="76" name="Google Shape;392;p10">
            <a:extLst>
              <a:ext uri="{FF2B5EF4-FFF2-40B4-BE49-F238E27FC236}">
                <a16:creationId xmlns:a16="http://schemas.microsoft.com/office/drawing/2014/main" id="{90E64134-8C00-B3CF-0724-0A4B08A2CFF9}"/>
              </a:ext>
            </a:extLst>
          </p:cNvPr>
          <p:cNvSpPr/>
          <p:nvPr/>
        </p:nvSpPr>
        <p:spPr>
          <a:xfrm>
            <a:off x="3888426" y="3488116"/>
            <a:ext cx="49693" cy="146194"/>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ctr" anchorCtr="0">
            <a:spAutoFit/>
          </a:bodyPr>
          <a:lstStyle/>
          <a:p>
            <a:pPr algn="ctr">
              <a:spcAft>
                <a:spcPts val="300"/>
              </a:spcAft>
            </a:pPr>
            <a:r>
              <a:rPr lang="en-GB" sz="700" b="1" noProof="0" dirty="0">
                <a:latin typeface="Arial" panose="020B0604020202020204" pitchFamily="34" charset="0"/>
                <a:ea typeface="Calibri"/>
                <a:cs typeface="Arial" panose="020B0604020202020204" pitchFamily="34" charset="0"/>
                <a:sym typeface="Calibri"/>
              </a:rPr>
              <a:t>0</a:t>
            </a:r>
          </a:p>
        </p:txBody>
      </p:sp>
      <p:sp>
        <p:nvSpPr>
          <p:cNvPr id="77" name="Google Shape;392;p10">
            <a:extLst>
              <a:ext uri="{FF2B5EF4-FFF2-40B4-BE49-F238E27FC236}">
                <a16:creationId xmlns:a16="http://schemas.microsoft.com/office/drawing/2014/main" id="{AD143974-ACFB-0594-879C-AA2BFD07A21E}"/>
              </a:ext>
            </a:extLst>
          </p:cNvPr>
          <p:cNvSpPr/>
          <p:nvPr/>
        </p:nvSpPr>
        <p:spPr>
          <a:xfrm>
            <a:off x="3840427" y="3738956"/>
            <a:ext cx="49694" cy="146194"/>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spcAft>
                <a:spcPts val="300"/>
              </a:spcAft>
            </a:pPr>
            <a:r>
              <a:rPr lang="en-GB" sz="700" b="1" noProof="0" dirty="0">
                <a:latin typeface="Arial" panose="020B0604020202020204" pitchFamily="34" charset="0"/>
                <a:ea typeface="Calibri"/>
                <a:cs typeface="Arial" panose="020B0604020202020204" pitchFamily="34" charset="0"/>
                <a:sym typeface="Calibri"/>
              </a:rPr>
              <a:t>2</a:t>
            </a:r>
          </a:p>
        </p:txBody>
      </p:sp>
      <p:sp>
        <p:nvSpPr>
          <p:cNvPr id="78" name="Google Shape;392;p10">
            <a:extLst>
              <a:ext uri="{FF2B5EF4-FFF2-40B4-BE49-F238E27FC236}">
                <a16:creationId xmlns:a16="http://schemas.microsoft.com/office/drawing/2014/main" id="{C46849A8-AA7F-DEFC-95FB-5FE4DE12ADF4}"/>
              </a:ext>
            </a:extLst>
          </p:cNvPr>
          <p:cNvSpPr/>
          <p:nvPr/>
        </p:nvSpPr>
        <p:spPr>
          <a:xfrm>
            <a:off x="3872036" y="4236153"/>
            <a:ext cx="49694" cy="146194"/>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spcAft>
                <a:spcPts val="300"/>
              </a:spcAft>
            </a:pPr>
            <a:r>
              <a:rPr lang="en-GB" sz="700" b="1" noProof="0" dirty="0">
                <a:latin typeface="Arial" panose="020B0604020202020204" pitchFamily="34" charset="0"/>
                <a:ea typeface="Calibri"/>
                <a:cs typeface="Arial" panose="020B0604020202020204" pitchFamily="34" charset="0"/>
                <a:sym typeface="Calibri"/>
              </a:rPr>
              <a:t>1</a:t>
            </a:r>
          </a:p>
        </p:txBody>
      </p:sp>
      <p:sp>
        <p:nvSpPr>
          <p:cNvPr id="79" name="Google Shape;392;p10">
            <a:extLst>
              <a:ext uri="{FF2B5EF4-FFF2-40B4-BE49-F238E27FC236}">
                <a16:creationId xmlns:a16="http://schemas.microsoft.com/office/drawing/2014/main" id="{3DE09719-37C6-E382-FDEE-2E49CA3930C7}"/>
              </a:ext>
            </a:extLst>
          </p:cNvPr>
          <p:cNvSpPr/>
          <p:nvPr/>
        </p:nvSpPr>
        <p:spPr>
          <a:xfrm>
            <a:off x="3888426" y="3990879"/>
            <a:ext cx="49693" cy="146194"/>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lgn="ctr">
              <a:spcAft>
                <a:spcPts val="300"/>
              </a:spcAft>
            </a:pPr>
            <a:r>
              <a:rPr lang="en-GB" sz="700" b="1" noProof="0" dirty="0">
                <a:latin typeface="Arial" panose="020B0604020202020204" pitchFamily="34" charset="0"/>
                <a:ea typeface="Calibri"/>
                <a:cs typeface="Arial" panose="020B0604020202020204" pitchFamily="34" charset="0"/>
                <a:sym typeface="Calibri"/>
              </a:rPr>
              <a:t>0</a:t>
            </a:r>
          </a:p>
        </p:txBody>
      </p:sp>
      <p:sp>
        <p:nvSpPr>
          <p:cNvPr id="80" name="Google Shape;392;p10">
            <a:extLst>
              <a:ext uri="{FF2B5EF4-FFF2-40B4-BE49-F238E27FC236}">
                <a16:creationId xmlns:a16="http://schemas.microsoft.com/office/drawing/2014/main" id="{53C73FD9-1B44-2F7A-C5C9-8556FDDB517A}"/>
              </a:ext>
            </a:extLst>
          </p:cNvPr>
          <p:cNvSpPr/>
          <p:nvPr/>
        </p:nvSpPr>
        <p:spPr>
          <a:xfrm>
            <a:off x="3888426" y="4492149"/>
            <a:ext cx="49693" cy="146194"/>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lgn="ctr">
              <a:spcAft>
                <a:spcPts val="300"/>
              </a:spcAft>
            </a:pPr>
            <a:r>
              <a:rPr lang="en-GB" sz="700" b="1" noProof="0" dirty="0">
                <a:latin typeface="Arial" panose="020B0604020202020204" pitchFamily="34" charset="0"/>
                <a:ea typeface="Calibri"/>
                <a:cs typeface="Arial" panose="020B0604020202020204" pitchFamily="34" charset="0"/>
                <a:sym typeface="Calibri"/>
              </a:rPr>
              <a:t>0</a:t>
            </a:r>
          </a:p>
        </p:txBody>
      </p:sp>
      <p:sp>
        <p:nvSpPr>
          <p:cNvPr id="81" name="Google Shape;392;p10">
            <a:extLst>
              <a:ext uri="{FF2B5EF4-FFF2-40B4-BE49-F238E27FC236}">
                <a16:creationId xmlns:a16="http://schemas.microsoft.com/office/drawing/2014/main" id="{4CA8E2D2-042F-B6DB-5B86-F112416DFAB1}"/>
              </a:ext>
            </a:extLst>
          </p:cNvPr>
          <p:cNvSpPr/>
          <p:nvPr/>
        </p:nvSpPr>
        <p:spPr>
          <a:xfrm>
            <a:off x="3872036" y="4748918"/>
            <a:ext cx="49694" cy="146194"/>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spcAft>
                <a:spcPts val="300"/>
              </a:spcAft>
            </a:pPr>
            <a:r>
              <a:rPr lang="en-GB" sz="700" b="1" noProof="0" dirty="0">
                <a:latin typeface="Arial" panose="020B0604020202020204" pitchFamily="34" charset="0"/>
                <a:ea typeface="Calibri"/>
                <a:cs typeface="Arial" panose="020B0604020202020204" pitchFamily="34" charset="0"/>
                <a:sym typeface="Calibri"/>
              </a:rPr>
              <a:t>1</a:t>
            </a:r>
          </a:p>
        </p:txBody>
      </p:sp>
      <p:sp>
        <p:nvSpPr>
          <p:cNvPr id="84" name="Google Shape;392;p10">
            <a:extLst>
              <a:ext uri="{FF2B5EF4-FFF2-40B4-BE49-F238E27FC236}">
                <a16:creationId xmlns:a16="http://schemas.microsoft.com/office/drawing/2014/main" id="{FA86E7A3-B4C9-EEC3-59B0-B5D0F756D216}"/>
              </a:ext>
            </a:extLst>
          </p:cNvPr>
          <p:cNvSpPr/>
          <p:nvPr/>
        </p:nvSpPr>
        <p:spPr>
          <a:xfrm>
            <a:off x="4031301" y="1960984"/>
            <a:ext cx="49693" cy="146194"/>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lgn="ctr">
              <a:spcAft>
                <a:spcPts val="300"/>
              </a:spcAft>
            </a:pPr>
            <a:r>
              <a:rPr lang="en-GB" sz="700" b="1" noProof="0" dirty="0">
                <a:latin typeface="Arial" panose="020B0604020202020204" pitchFamily="34" charset="0"/>
                <a:ea typeface="Calibri"/>
                <a:cs typeface="Arial" panose="020B0604020202020204" pitchFamily="34" charset="0"/>
                <a:sym typeface="Calibri"/>
              </a:rPr>
              <a:t>0</a:t>
            </a:r>
          </a:p>
        </p:txBody>
      </p:sp>
      <p:sp>
        <p:nvSpPr>
          <p:cNvPr id="85" name="Google Shape;392;p10">
            <a:extLst>
              <a:ext uri="{FF2B5EF4-FFF2-40B4-BE49-F238E27FC236}">
                <a16:creationId xmlns:a16="http://schemas.microsoft.com/office/drawing/2014/main" id="{EFA2274F-6B65-DC5E-5BAF-5E1000F650EE}"/>
              </a:ext>
            </a:extLst>
          </p:cNvPr>
          <p:cNvSpPr/>
          <p:nvPr/>
        </p:nvSpPr>
        <p:spPr>
          <a:xfrm>
            <a:off x="4234501" y="1960984"/>
            <a:ext cx="49693" cy="146194"/>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lgn="ctr">
              <a:spcAft>
                <a:spcPts val="300"/>
              </a:spcAft>
            </a:pPr>
            <a:r>
              <a:rPr lang="en-GB" sz="700" b="1" noProof="0" dirty="0">
                <a:latin typeface="Arial" panose="020B0604020202020204" pitchFamily="34" charset="0"/>
                <a:ea typeface="Calibri"/>
                <a:cs typeface="Arial" panose="020B0604020202020204" pitchFamily="34" charset="0"/>
                <a:sym typeface="Calibri"/>
              </a:rPr>
              <a:t>9</a:t>
            </a:r>
          </a:p>
        </p:txBody>
      </p:sp>
      <p:sp>
        <p:nvSpPr>
          <p:cNvPr id="52" name="Google Shape;392;p10">
            <a:extLst>
              <a:ext uri="{FF2B5EF4-FFF2-40B4-BE49-F238E27FC236}">
                <a16:creationId xmlns:a16="http://schemas.microsoft.com/office/drawing/2014/main" id="{E62C09B6-413A-C47E-EB70-DF2F599794FF}"/>
              </a:ext>
            </a:extLst>
          </p:cNvPr>
          <p:cNvSpPr/>
          <p:nvPr/>
        </p:nvSpPr>
        <p:spPr>
          <a:xfrm>
            <a:off x="1580849" y="4977646"/>
            <a:ext cx="316111" cy="157864"/>
          </a:xfrm>
          <a:prstGeom prst="roundRect">
            <a:avLst>
              <a:gd name="adj" fmla="val 0"/>
            </a:avLst>
          </a:prstGeom>
          <a:solidFill>
            <a:schemeClr val="bg1"/>
          </a:solidFill>
          <a:ln w="19050" cap="flat" cmpd="sng">
            <a:noFill/>
            <a:prstDash val="solid"/>
            <a:round/>
            <a:headEnd type="none" w="sm" len="sm"/>
            <a:tailEnd type="none" w="sm" len="sm"/>
          </a:ln>
        </p:spPr>
        <p:txBody>
          <a:bodyPr spcFirstLastPara="1" wrap="square" lIns="0" tIns="0" rIns="0" bIns="0" anchor="t" anchorCtr="0">
            <a:spAutoFit/>
          </a:bodyPr>
          <a:lstStyle/>
          <a:p>
            <a:pPr algn="ctr">
              <a:lnSpc>
                <a:spcPct val="114000"/>
              </a:lnSpc>
            </a:pPr>
            <a:r>
              <a:rPr lang="en-GB" sz="900" noProof="0" dirty="0">
                <a:latin typeface="Arial" panose="020B0604020202020204" pitchFamily="34" charset="0"/>
                <a:ea typeface="Calibri"/>
                <a:cs typeface="Arial" panose="020B0604020202020204" pitchFamily="34" charset="0"/>
                <a:sym typeface="Calibri"/>
              </a:rPr>
              <a:t>100</a:t>
            </a:r>
          </a:p>
        </p:txBody>
      </p:sp>
      <p:sp>
        <p:nvSpPr>
          <p:cNvPr id="53" name="Google Shape;392;p10">
            <a:extLst>
              <a:ext uri="{FF2B5EF4-FFF2-40B4-BE49-F238E27FC236}">
                <a16:creationId xmlns:a16="http://schemas.microsoft.com/office/drawing/2014/main" id="{2992FA19-DD61-2DB7-9BF2-FE8482746B2F}"/>
              </a:ext>
            </a:extLst>
          </p:cNvPr>
          <p:cNvSpPr/>
          <p:nvPr/>
        </p:nvSpPr>
        <p:spPr>
          <a:xfrm>
            <a:off x="2481050" y="4977646"/>
            <a:ext cx="316111" cy="157864"/>
          </a:xfrm>
          <a:prstGeom prst="roundRect">
            <a:avLst>
              <a:gd name="adj" fmla="val 0"/>
            </a:avLst>
          </a:prstGeom>
          <a:solidFill>
            <a:schemeClr val="bg1"/>
          </a:solidFill>
          <a:ln w="19050" cap="flat" cmpd="sng">
            <a:noFill/>
            <a:prstDash val="solid"/>
            <a:round/>
            <a:headEnd type="none" w="sm" len="sm"/>
            <a:tailEnd type="none" w="sm" len="sm"/>
          </a:ln>
        </p:spPr>
        <p:txBody>
          <a:bodyPr spcFirstLastPara="1" wrap="square" lIns="0" tIns="0" rIns="0" bIns="0" anchor="t" anchorCtr="0">
            <a:spAutoFit/>
          </a:bodyPr>
          <a:lstStyle/>
          <a:p>
            <a:pPr algn="ctr">
              <a:lnSpc>
                <a:spcPct val="114000"/>
              </a:lnSpc>
            </a:pPr>
            <a:r>
              <a:rPr lang="en-GB" sz="900" noProof="0" dirty="0">
                <a:latin typeface="Arial" panose="020B0604020202020204" pitchFamily="34" charset="0"/>
                <a:ea typeface="Calibri"/>
                <a:cs typeface="Arial" panose="020B0604020202020204" pitchFamily="34" charset="0"/>
                <a:sym typeface="Calibri"/>
              </a:rPr>
              <a:t>60</a:t>
            </a:r>
          </a:p>
        </p:txBody>
      </p:sp>
      <p:sp>
        <p:nvSpPr>
          <p:cNvPr id="54" name="Google Shape;392;p10">
            <a:extLst>
              <a:ext uri="{FF2B5EF4-FFF2-40B4-BE49-F238E27FC236}">
                <a16:creationId xmlns:a16="http://schemas.microsoft.com/office/drawing/2014/main" id="{432D0AF5-CC6A-710E-3C7F-3F144DC2C423}"/>
              </a:ext>
            </a:extLst>
          </p:cNvPr>
          <p:cNvSpPr/>
          <p:nvPr/>
        </p:nvSpPr>
        <p:spPr>
          <a:xfrm>
            <a:off x="3828267" y="4977646"/>
            <a:ext cx="316111" cy="157864"/>
          </a:xfrm>
          <a:prstGeom prst="roundRect">
            <a:avLst>
              <a:gd name="adj" fmla="val 0"/>
            </a:avLst>
          </a:prstGeom>
          <a:solidFill>
            <a:schemeClr val="bg1"/>
          </a:solidFill>
          <a:ln w="19050" cap="flat" cmpd="sng">
            <a:noFill/>
            <a:prstDash val="solid"/>
            <a:round/>
            <a:headEnd type="none" w="sm" len="sm"/>
            <a:tailEnd type="none" w="sm" len="sm"/>
          </a:ln>
        </p:spPr>
        <p:txBody>
          <a:bodyPr spcFirstLastPara="1" wrap="square" lIns="0" tIns="0" rIns="0" bIns="0" anchor="t" anchorCtr="0">
            <a:spAutoFit/>
          </a:bodyPr>
          <a:lstStyle/>
          <a:p>
            <a:pPr algn="ctr">
              <a:lnSpc>
                <a:spcPct val="114000"/>
              </a:lnSpc>
            </a:pPr>
            <a:r>
              <a:rPr lang="en-GB" sz="900" noProof="0" dirty="0">
                <a:latin typeface="Arial" panose="020B0604020202020204" pitchFamily="34" charset="0"/>
                <a:ea typeface="Calibri"/>
                <a:cs typeface="Arial" panose="020B0604020202020204" pitchFamily="34" charset="0"/>
                <a:sym typeface="Calibri"/>
              </a:rPr>
              <a:t>0</a:t>
            </a:r>
          </a:p>
        </p:txBody>
      </p:sp>
      <p:sp>
        <p:nvSpPr>
          <p:cNvPr id="55" name="Google Shape;392;p10">
            <a:extLst>
              <a:ext uri="{FF2B5EF4-FFF2-40B4-BE49-F238E27FC236}">
                <a16:creationId xmlns:a16="http://schemas.microsoft.com/office/drawing/2014/main" id="{D22BD4C2-89DB-DB60-5090-7A2E1FA1A06E}"/>
              </a:ext>
            </a:extLst>
          </p:cNvPr>
          <p:cNvSpPr/>
          <p:nvPr/>
        </p:nvSpPr>
        <p:spPr>
          <a:xfrm>
            <a:off x="5696268" y="4583290"/>
            <a:ext cx="545021" cy="192360"/>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spcAft>
                <a:spcPts val="300"/>
              </a:spcAft>
            </a:pPr>
            <a:r>
              <a:rPr lang="en-GB" sz="1000" b="1" noProof="0" dirty="0">
                <a:latin typeface="Arial" panose="020B0604020202020204" pitchFamily="34" charset="0"/>
                <a:ea typeface="Calibri"/>
                <a:cs typeface="Arial" panose="020B0604020202020204" pitchFamily="34" charset="0"/>
                <a:sym typeface="Calibri"/>
              </a:rPr>
              <a:t>Grade ≥3</a:t>
            </a:r>
            <a:endParaRPr lang="en-GB" sz="1000" noProof="0" dirty="0">
              <a:latin typeface="Arial" panose="020B0604020202020204" pitchFamily="34" charset="0"/>
              <a:ea typeface="Calibri"/>
              <a:cs typeface="Arial" panose="020B0604020202020204" pitchFamily="34" charset="0"/>
              <a:sym typeface="Calibri"/>
            </a:endParaRPr>
          </a:p>
        </p:txBody>
      </p:sp>
      <p:sp>
        <p:nvSpPr>
          <p:cNvPr id="56" name="Rectangle 55">
            <a:extLst>
              <a:ext uri="{FF2B5EF4-FFF2-40B4-BE49-F238E27FC236}">
                <a16:creationId xmlns:a16="http://schemas.microsoft.com/office/drawing/2014/main" id="{21B2232B-9EB9-273B-A76C-80EEE01EBF61}"/>
              </a:ext>
            </a:extLst>
          </p:cNvPr>
          <p:cNvSpPr/>
          <p:nvPr/>
        </p:nvSpPr>
        <p:spPr>
          <a:xfrm>
            <a:off x="5492635" y="4596409"/>
            <a:ext cx="143122" cy="130409"/>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57" name="Rectangle 56">
            <a:extLst>
              <a:ext uri="{FF2B5EF4-FFF2-40B4-BE49-F238E27FC236}">
                <a16:creationId xmlns:a16="http://schemas.microsoft.com/office/drawing/2014/main" id="{8A6DA831-AE92-8716-BFCB-6EB9124FC532}"/>
              </a:ext>
            </a:extLst>
          </p:cNvPr>
          <p:cNvSpPr/>
          <p:nvPr/>
        </p:nvSpPr>
        <p:spPr>
          <a:xfrm>
            <a:off x="5308567" y="4596409"/>
            <a:ext cx="143122" cy="13040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58" name="Google Shape;392;p10">
            <a:extLst>
              <a:ext uri="{FF2B5EF4-FFF2-40B4-BE49-F238E27FC236}">
                <a16:creationId xmlns:a16="http://schemas.microsoft.com/office/drawing/2014/main" id="{916FCA46-C6A0-7591-5D44-AF8BF1E38646}"/>
              </a:ext>
            </a:extLst>
          </p:cNvPr>
          <p:cNvSpPr/>
          <p:nvPr/>
        </p:nvSpPr>
        <p:spPr>
          <a:xfrm>
            <a:off x="2033611" y="4977646"/>
            <a:ext cx="316111" cy="157864"/>
          </a:xfrm>
          <a:prstGeom prst="roundRect">
            <a:avLst>
              <a:gd name="adj" fmla="val 0"/>
            </a:avLst>
          </a:prstGeom>
          <a:solidFill>
            <a:schemeClr val="bg1"/>
          </a:solidFill>
          <a:ln w="19050" cap="flat" cmpd="sng">
            <a:noFill/>
            <a:prstDash val="solid"/>
            <a:round/>
            <a:headEnd type="none" w="sm" len="sm"/>
            <a:tailEnd type="none" w="sm" len="sm"/>
          </a:ln>
        </p:spPr>
        <p:txBody>
          <a:bodyPr spcFirstLastPara="1" wrap="square" lIns="0" tIns="0" rIns="0" bIns="0" anchor="t" anchorCtr="0">
            <a:spAutoFit/>
          </a:bodyPr>
          <a:lstStyle/>
          <a:p>
            <a:pPr algn="ctr">
              <a:lnSpc>
                <a:spcPct val="114000"/>
              </a:lnSpc>
            </a:pPr>
            <a:r>
              <a:rPr lang="en-GB" sz="900" noProof="0" dirty="0">
                <a:latin typeface="Arial" panose="020B0604020202020204" pitchFamily="34" charset="0"/>
                <a:ea typeface="Calibri"/>
                <a:cs typeface="Arial" panose="020B0604020202020204" pitchFamily="34" charset="0"/>
                <a:sym typeface="Calibri"/>
              </a:rPr>
              <a:t>80</a:t>
            </a:r>
          </a:p>
        </p:txBody>
      </p:sp>
      <p:sp>
        <p:nvSpPr>
          <p:cNvPr id="59" name="Google Shape;392;p10">
            <a:extLst>
              <a:ext uri="{FF2B5EF4-FFF2-40B4-BE49-F238E27FC236}">
                <a16:creationId xmlns:a16="http://schemas.microsoft.com/office/drawing/2014/main" id="{3E045253-6884-6394-D9CF-0C713FB10614}"/>
              </a:ext>
            </a:extLst>
          </p:cNvPr>
          <p:cNvSpPr/>
          <p:nvPr/>
        </p:nvSpPr>
        <p:spPr>
          <a:xfrm>
            <a:off x="2925550" y="4977646"/>
            <a:ext cx="316111" cy="157864"/>
          </a:xfrm>
          <a:prstGeom prst="roundRect">
            <a:avLst>
              <a:gd name="adj" fmla="val 0"/>
            </a:avLst>
          </a:prstGeom>
          <a:solidFill>
            <a:schemeClr val="bg1"/>
          </a:solidFill>
          <a:ln w="19050" cap="flat" cmpd="sng">
            <a:noFill/>
            <a:prstDash val="solid"/>
            <a:round/>
            <a:headEnd type="none" w="sm" len="sm"/>
            <a:tailEnd type="none" w="sm" len="sm"/>
          </a:ln>
        </p:spPr>
        <p:txBody>
          <a:bodyPr spcFirstLastPara="1" wrap="square" lIns="0" tIns="0" rIns="0" bIns="0" anchor="t" anchorCtr="0">
            <a:spAutoFit/>
          </a:bodyPr>
          <a:lstStyle/>
          <a:p>
            <a:pPr algn="ctr">
              <a:lnSpc>
                <a:spcPct val="114000"/>
              </a:lnSpc>
            </a:pPr>
            <a:r>
              <a:rPr lang="en-GB" sz="900" noProof="0" dirty="0">
                <a:latin typeface="Arial" panose="020B0604020202020204" pitchFamily="34" charset="0"/>
                <a:ea typeface="Calibri"/>
                <a:cs typeface="Arial" panose="020B0604020202020204" pitchFamily="34" charset="0"/>
                <a:sym typeface="Calibri"/>
              </a:rPr>
              <a:t>40</a:t>
            </a:r>
          </a:p>
        </p:txBody>
      </p:sp>
      <p:sp>
        <p:nvSpPr>
          <p:cNvPr id="60" name="Google Shape;392;p10">
            <a:extLst>
              <a:ext uri="{FF2B5EF4-FFF2-40B4-BE49-F238E27FC236}">
                <a16:creationId xmlns:a16="http://schemas.microsoft.com/office/drawing/2014/main" id="{40627214-2922-94A4-D166-D86EC683B161}"/>
              </a:ext>
            </a:extLst>
          </p:cNvPr>
          <p:cNvSpPr/>
          <p:nvPr/>
        </p:nvSpPr>
        <p:spPr>
          <a:xfrm>
            <a:off x="3373109" y="4977646"/>
            <a:ext cx="316111" cy="157864"/>
          </a:xfrm>
          <a:prstGeom prst="roundRect">
            <a:avLst>
              <a:gd name="adj" fmla="val 0"/>
            </a:avLst>
          </a:prstGeom>
          <a:solidFill>
            <a:schemeClr val="bg1"/>
          </a:solidFill>
          <a:ln w="19050" cap="flat" cmpd="sng">
            <a:noFill/>
            <a:prstDash val="solid"/>
            <a:round/>
            <a:headEnd type="none" w="sm" len="sm"/>
            <a:tailEnd type="none" w="sm" len="sm"/>
          </a:ln>
        </p:spPr>
        <p:txBody>
          <a:bodyPr spcFirstLastPara="1" wrap="square" lIns="0" tIns="0" rIns="0" bIns="0" anchor="t" anchorCtr="0">
            <a:spAutoFit/>
          </a:bodyPr>
          <a:lstStyle/>
          <a:p>
            <a:pPr algn="ctr">
              <a:lnSpc>
                <a:spcPct val="114000"/>
              </a:lnSpc>
            </a:pPr>
            <a:r>
              <a:rPr lang="en-GB" sz="900" noProof="0" dirty="0">
                <a:latin typeface="Arial" panose="020B0604020202020204" pitchFamily="34" charset="0"/>
                <a:ea typeface="Calibri"/>
                <a:cs typeface="Arial" panose="020B0604020202020204" pitchFamily="34" charset="0"/>
                <a:sym typeface="Calibri"/>
              </a:rPr>
              <a:t>20</a:t>
            </a:r>
          </a:p>
        </p:txBody>
      </p:sp>
      <p:sp>
        <p:nvSpPr>
          <p:cNvPr id="61" name="TextBox 60">
            <a:extLst>
              <a:ext uri="{FF2B5EF4-FFF2-40B4-BE49-F238E27FC236}">
                <a16:creationId xmlns:a16="http://schemas.microsoft.com/office/drawing/2014/main" id="{C6B8B998-2EA2-DA22-31AB-9DAA94BE1764}"/>
              </a:ext>
            </a:extLst>
          </p:cNvPr>
          <p:cNvSpPr txBox="1"/>
          <p:nvPr/>
        </p:nvSpPr>
        <p:spPr>
          <a:xfrm>
            <a:off x="3589435" y="5085807"/>
            <a:ext cx="840295" cy="246221"/>
          </a:xfrm>
          <a:prstGeom prst="rect">
            <a:avLst/>
          </a:prstGeom>
          <a:noFill/>
        </p:spPr>
        <p:txBody>
          <a:bodyPr wrap="none" rtlCol="0">
            <a:spAutoFit/>
          </a:bodyPr>
          <a:lstStyle/>
          <a:p>
            <a:r>
              <a:rPr lang="en-GB" sz="1000" b="1" dirty="0">
                <a:latin typeface="Arial" panose="020B0604020202020204" pitchFamily="34" charset="0"/>
                <a:ea typeface="Calibri"/>
                <a:cs typeface="Arial" panose="020B0604020202020204" pitchFamily="34" charset="0"/>
              </a:rPr>
              <a:t>TRAEs (%)</a:t>
            </a:r>
          </a:p>
        </p:txBody>
      </p:sp>
      <p:sp>
        <p:nvSpPr>
          <p:cNvPr id="9" name="Google Shape;392;p10">
            <a:extLst>
              <a:ext uri="{FF2B5EF4-FFF2-40B4-BE49-F238E27FC236}">
                <a16:creationId xmlns:a16="http://schemas.microsoft.com/office/drawing/2014/main" id="{DFFF39F6-6883-24FB-6837-893D8C25413F}"/>
              </a:ext>
            </a:extLst>
          </p:cNvPr>
          <p:cNvSpPr/>
          <p:nvPr/>
        </p:nvSpPr>
        <p:spPr>
          <a:xfrm>
            <a:off x="330911" y="1356179"/>
            <a:ext cx="1313564" cy="3554819"/>
          </a:xfrm>
          <a:prstGeom prst="roundRect">
            <a:avLst>
              <a:gd name="adj" fmla="val 0"/>
            </a:avLst>
          </a:prstGeom>
          <a:noFill/>
          <a:ln w="19050" cap="flat" cmpd="sng">
            <a:noFill/>
            <a:prstDash val="solid"/>
            <a:round/>
            <a:headEnd type="none" w="sm" len="sm"/>
            <a:tailEnd type="none" w="sm" len="sm"/>
          </a:ln>
        </p:spPr>
        <p:txBody>
          <a:bodyPr spcFirstLastPara="1" wrap="square" lIns="0" tIns="0" rIns="0" bIns="0" anchor="t" anchorCtr="0">
            <a:spAutoFit/>
          </a:bodyPr>
          <a:lstStyle/>
          <a:p>
            <a:pPr algn="r">
              <a:lnSpc>
                <a:spcPct val="165000"/>
              </a:lnSpc>
            </a:pPr>
            <a:r>
              <a:rPr lang="en-GB" sz="1000" noProof="0" dirty="0">
                <a:latin typeface="Arial" panose="020B0604020202020204" pitchFamily="34" charset="0"/>
                <a:ea typeface="Calibri"/>
                <a:cs typeface="Arial" panose="020B0604020202020204" pitchFamily="34" charset="0"/>
                <a:sym typeface="Calibri"/>
              </a:rPr>
              <a:t>Anemia</a:t>
            </a:r>
          </a:p>
          <a:p>
            <a:pPr algn="r">
              <a:lnSpc>
                <a:spcPct val="165000"/>
              </a:lnSpc>
            </a:pPr>
            <a:r>
              <a:rPr lang="en-GB" sz="1000" noProof="0" dirty="0">
                <a:latin typeface="Arial" panose="020B0604020202020204" pitchFamily="34" charset="0"/>
                <a:ea typeface="Calibri"/>
                <a:cs typeface="Arial" panose="020B0604020202020204" pitchFamily="34" charset="0"/>
                <a:sym typeface="Calibri"/>
              </a:rPr>
              <a:t>WBC decreased</a:t>
            </a:r>
          </a:p>
          <a:p>
            <a:pPr algn="r">
              <a:lnSpc>
                <a:spcPct val="165000"/>
              </a:lnSpc>
            </a:pPr>
            <a:r>
              <a:rPr lang="en-GB" sz="1000" dirty="0">
                <a:latin typeface="Arial" panose="020B0604020202020204" pitchFamily="34" charset="0"/>
                <a:ea typeface="Calibri"/>
                <a:cs typeface="Arial" panose="020B0604020202020204" pitchFamily="34" charset="0"/>
                <a:sym typeface="Calibri"/>
              </a:rPr>
              <a:t>Alopecia</a:t>
            </a:r>
            <a:r>
              <a:rPr lang="en-GB" sz="1000" baseline="30000" dirty="0">
                <a:latin typeface="Arial" panose="020B0604020202020204" pitchFamily="34" charset="0"/>
                <a:ea typeface="Calibri"/>
                <a:cs typeface="Arial" panose="020B0604020202020204" pitchFamily="34" charset="0"/>
                <a:sym typeface="Calibri"/>
              </a:rPr>
              <a:t>a</a:t>
            </a:r>
          </a:p>
          <a:p>
            <a:pPr algn="r">
              <a:lnSpc>
                <a:spcPct val="165000"/>
              </a:lnSpc>
            </a:pPr>
            <a:r>
              <a:rPr lang="en-GB" sz="1000" noProof="0" dirty="0">
                <a:latin typeface="Arial" panose="020B0604020202020204" pitchFamily="34" charset="0"/>
                <a:ea typeface="Calibri"/>
                <a:cs typeface="Arial" panose="020B0604020202020204" pitchFamily="34" charset="0"/>
                <a:sym typeface="Calibri"/>
              </a:rPr>
              <a:t>N</a:t>
            </a:r>
            <a:r>
              <a:rPr lang="en-GB" sz="1000" dirty="0">
                <a:latin typeface="Arial" panose="020B0604020202020204" pitchFamily="34" charset="0"/>
                <a:ea typeface="Calibri"/>
                <a:cs typeface="Arial" panose="020B0604020202020204" pitchFamily="34" charset="0"/>
                <a:sym typeface="Calibri"/>
              </a:rPr>
              <a:t>e</a:t>
            </a:r>
            <a:r>
              <a:rPr lang="en-GB" sz="1000" noProof="0" dirty="0">
                <a:latin typeface="Arial" panose="020B0604020202020204" pitchFamily="34" charset="0"/>
                <a:ea typeface="Calibri"/>
                <a:cs typeface="Arial" panose="020B0604020202020204" pitchFamily="34" charset="0"/>
                <a:sym typeface="Calibri"/>
              </a:rPr>
              <a:t>utrophils decreased</a:t>
            </a:r>
          </a:p>
          <a:p>
            <a:pPr algn="r">
              <a:lnSpc>
                <a:spcPct val="165000"/>
              </a:lnSpc>
            </a:pPr>
            <a:r>
              <a:rPr lang="en-GB" sz="1000" noProof="0" dirty="0">
                <a:latin typeface="Arial" panose="020B0604020202020204" pitchFamily="34" charset="0"/>
                <a:ea typeface="Calibri"/>
                <a:cs typeface="Arial" panose="020B0604020202020204" pitchFamily="34" charset="0"/>
                <a:sym typeface="Calibri"/>
              </a:rPr>
              <a:t>Stomatitis</a:t>
            </a:r>
          </a:p>
          <a:p>
            <a:pPr algn="r">
              <a:lnSpc>
                <a:spcPct val="165000"/>
              </a:lnSpc>
            </a:pPr>
            <a:r>
              <a:rPr lang="en-GB" sz="1000" noProof="0" dirty="0">
                <a:latin typeface="Arial" panose="020B0604020202020204" pitchFamily="34" charset="0"/>
                <a:ea typeface="Calibri"/>
                <a:cs typeface="Arial" panose="020B0604020202020204" pitchFamily="34" charset="0"/>
                <a:sym typeface="Calibri"/>
              </a:rPr>
              <a:t>Nausea</a:t>
            </a:r>
          </a:p>
          <a:p>
            <a:pPr algn="r">
              <a:lnSpc>
                <a:spcPct val="165000"/>
              </a:lnSpc>
            </a:pPr>
            <a:r>
              <a:rPr lang="en-GB" sz="1000" dirty="0">
                <a:latin typeface="Arial" panose="020B0604020202020204" pitchFamily="34" charset="0"/>
                <a:ea typeface="Calibri"/>
                <a:cs typeface="Arial" panose="020B0604020202020204" pitchFamily="34" charset="0"/>
                <a:sym typeface="Calibri"/>
              </a:rPr>
              <a:t>Anorexia</a:t>
            </a:r>
          </a:p>
          <a:p>
            <a:pPr algn="r">
              <a:lnSpc>
                <a:spcPct val="165000"/>
              </a:lnSpc>
            </a:pPr>
            <a:r>
              <a:rPr lang="en-GB" sz="1000" noProof="0" dirty="0">
                <a:latin typeface="Arial" panose="020B0604020202020204" pitchFamily="34" charset="0"/>
                <a:ea typeface="Calibri"/>
                <a:cs typeface="Arial" panose="020B0604020202020204" pitchFamily="34" charset="0"/>
                <a:sym typeface="Calibri"/>
              </a:rPr>
              <a:t>Fatigue</a:t>
            </a:r>
          </a:p>
          <a:p>
            <a:pPr algn="r">
              <a:lnSpc>
                <a:spcPct val="165000"/>
              </a:lnSpc>
            </a:pPr>
            <a:r>
              <a:rPr lang="en-GB" sz="1000" dirty="0">
                <a:latin typeface="Arial" panose="020B0604020202020204" pitchFamily="34" charset="0"/>
                <a:ea typeface="Calibri"/>
                <a:cs typeface="Arial" panose="020B0604020202020204" pitchFamily="34" charset="0"/>
                <a:sym typeface="Calibri"/>
              </a:rPr>
              <a:t>Weight decreased</a:t>
            </a:r>
          </a:p>
          <a:p>
            <a:pPr algn="r">
              <a:lnSpc>
                <a:spcPct val="165000"/>
              </a:lnSpc>
            </a:pPr>
            <a:r>
              <a:rPr lang="en-GB" sz="1000" noProof="0" dirty="0">
                <a:latin typeface="Arial" panose="020B0604020202020204" pitchFamily="34" charset="0"/>
                <a:ea typeface="Calibri"/>
                <a:cs typeface="Arial" panose="020B0604020202020204" pitchFamily="34" charset="0"/>
                <a:sym typeface="Calibri"/>
              </a:rPr>
              <a:t>Platelets decreased</a:t>
            </a:r>
          </a:p>
          <a:p>
            <a:pPr algn="r">
              <a:lnSpc>
                <a:spcPct val="165000"/>
              </a:lnSpc>
            </a:pPr>
            <a:r>
              <a:rPr lang="en-GB" sz="1000" noProof="0" dirty="0">
                <a:latin typeface="Arial" panose="020B0604020202020204" pitchFamily="34" charset="0"/>
                <a:ea typeface="Calibri"/>
                <a:cs typeface="Arial" panose="020B0604020202020204" pitchFamily="34" charset="0"/>
                <a:sym typeface="Calibri"/>
              </a:rPr>
              <a:t>Vomiting</a:t>
            </a:r>
          </a:p>
          <a:p>
            <a:pPr algn="r">
              <a:lnSpc>
                <a:spcPct val="165000"/>
              </a:lnSpc>
            </a:pPr>
            <a:r>
              <a:rPr lang="en-GB" sz="1000" noProof="0" dirty="0">
                <a:latin typeface="Arial" panose="020B0604020202020204" pitchFamily="34" charset="0"/>
                <a:ea typeface="Calibri"/>
                <a:cs typeface="Arial" panose="020B0604020202020204" pitchFamily="34" charset="0"/>
                <a:sym typeface="Calibri"/>
              </a:rPr>
              <a:t>ALT increased</a:t>
            </a:r>
          </a:p>
          <a:p>
            <a:pPr algn="r">
              <a:lnSpc>
                <a:spcPct val="165000"/>
              </a:lnSpc>
            </a:pPr>
            <a:r>
              <a:rPr lang="en-GB" sz="1000" dirty="0">
                <a:latin typeface="Arial" panose="020B0604020202020204" pitchFamily="34" charset="0"/>
                <a:ea typeface="Calibri"/>
                <a:cs typeface="Arial" panose="020B0604020202020204" pitchFamily="34" charset="0"/>
                <a:sym typeface="Calibri"/>
              </a:rPr>
              <a:t>Constipation</a:t>
            </a:r>
            <a:endParaRPr lang="en-GB" sz="1000" noProof="0" dirty="0">
              <a:latin typeface="Arial" panose="020B0604020202020204" pitchFamily="34" charset="0"/>
              <a:ea typeface="Calibri"/>
              <a:cs typeface="Arial" panose="020B0604020202020204" pitchFamily="34" charset="0"/>
              <a:sym typeface="Calibri"/>
            </a:endParaRPr>
          </a:p>
          <a:p>
            <a:pPr algn="r">
              <a:lnSpc>
                <a:spcPct val="165000"/>
              </a:lnSpc>
            </a:pPr>
            <a:r>
              <a:rPr lang="en-GB" sz="1000" dirty="0">
                <a:latin typeface="Arial" panose="020B0604020202020204" pitchFamily="34" charset="0"/>
                <a:ea typeface="Calibri"/>
                <a:cs typeface="Arial" panose="020B0604020202020204" pitchFamily="34" charset="0"/>
                <a:sym typeface="Calibri"/>
              </a:rPr>
              <a:t>AST increased</a:t>
            </a:r>
            <a:endParaRPr lang="en-GB" sz="1000" noProof="0" dirty="0">
              <a:latin typeface="Arial" panose="020B0604020202020204" pitchFamily="34" charset="0"/>
              <a:ea typeface="Calibri"/>
              <a:cs typeface="Arial" panose="020B0604020202020204" pitchFamily="34" charset="0"/>
              <a:sym typeface="Calibri"/>
            </a:endParaRPr>
          </a:p>
        </p:txBody>
      </p:sp>
      <p:sp>
        <p:nvSpPr>
          <p:cNvPr id="82" name="Google Shape;392;p10">
            <a:extLst>
              <a:ext uri="{FF2B5EF4-FFF2-40B4-BE49-F238E27FC236}">
                <a16:creationId xmlns:a16="http://schemas.microsoft.com/office/drawing/2014/main" id="{88F3C8EB-2181-CBE0-CE34-B301CE49CC94}"/>
              </a:ext>
            </a:extLst>
          </p:cNvPr>
          <p:cNvSpPr/>
          <p:nvPr/>
        </p:nvSpPr>
        <p:spPr>
          <a:xfrm>
            <a:off x="2925818" y="1220416"/>
            <a:ext cx="533800" cy="192360"/>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spcAft>
                <a:spcPts val="300"/>
              </a:spcAft>
            </a:pPr>
            <a:r>
              <a:rPr lang="en-GB" sz="1000" b="1" noProof="0" dirty="0">
                <a:solidFill>
                  <a:schemeClr val="tx2"/>
                </a:solidFill>
                <a:latin typeface="Arial" panose="020B0604020202020204" pitchFamily="34" charset="0"/>
                <a:ea typeface="Calibri"/>
                <a:cs typeface="Arial" panose="020B0604020202020204" pitchFamily="34" charset="0"/>
                <a:sym typeface="Calibri"/>
              </a:rPr>
              <a:t>Sac-TMT</a:t>
            </a:r>
            <a:endParaRPr lang="en-GB" sz="1000" noProof="0" dirty="0">
              <a:solidFill>
                <a:schemeClr val="tx2"/>
              </a:solidFill>
              <a:latin typeface="Arial" panose="020B0604020202020204" pitchFamily="34" charset="0"/>
              <a:ea typeface="Calibri"/>
              <a:cs typeface="Arial" panose="020B0604020202020204" pitchFamily="34" charset="0"/>
              <a:sym typeface="Calibri"/>
            </a:endParaRPr>
          </a:p>
        </p:txBody>
      </p:sp>
      <p:sp>
        <p:nvSpPr>
          <p:cNvPr id="83" name="Google Shape;392;p10">
            <a:extLst>
              <a:ext uri="{FF2B5EF4-FFF2-40B4-BE49-F238E27FC236}">
                <a16:creationId xmlns:a16="http://schemas.microsoft.com/office/drawing/2014/main" id="{663890CB-38F3-A559-4C4C-20FF28495085}"/>
              </a:ext>
            </a:extLst>
          </p:cNvPr>
          <p:cNvSpPr/>
          <p:nvPr/>
        </p:nvSpPr>
        <p:spPr>
          <a:xfrm>
            <a:off x="4303986" y="1220416"/>
            <a:ext cx="896079" cy="192360"/>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spcAft>
                <a:spcPts val="300"/>
              </a:spcAft>
            </a:pPr>
            <a:r>
              <a:rPr lang="en-GB" sz="1000" b="1" noProof="0" dirty="0">
                <a:solidFill>
                  <a:schemeClr val="accent6"/>
                </a:solidFill>
                <a:latin typeface="Arial" panose="020B0604020202020204" pitchFamily="34" charset="0"/>
                <a:ea typeface="Calibri"/>
                <a:cs typeface="Arial" panose="020B0604020202020204" pitchFamily="34" charset="0"/>
                <a:sym typeface="Calibri"/>
              </a:rPr>
              <a:t>Chemotherapy</a:t>
            </a:r>
            <a:endParaRPr lang="en-GB" sz="1000" noProof="0" dirty="0">
              <a:solidFill>
                <a:schemeClr val="accent6"/>
              </a:solidFill>
              <a:latin typeface="Arial" panose="020B0604020202020204" pitchFamily="34" charset="0"/>
              <a:ea typeface="Calibri"/>
              <a:cs typeface="Arial" panose="020B0604020202020204" pitchFamily="34" charset="0"/>
              <a:sym typeface="Calibri"/>
            </a:endParaRPr>
          </a:p>
        </p:txBody>
      </p:sp>
      <p:sp>
        <p:nvSpPr>
          <p:cNvPr id="86" name="Google Shape;392;p10">
            <a:extLst>
              <a:ext uri="{FF2B5EF4-FFF2-40B4-BE49-F238E27FC236}">
                <a16:creationId xmlns:a16="http://schemas.microsoft.com/office/drawing/2014/main" id="{A92C67E6-FE71-6145-F479-738610CE02F3}"/>
              </a:ext>
            </a:extLst>
          </p:cNvPr>
          <p:cNvSpPr/>
          <p:nvPr/>
        </p:nvSpPr>
        <p:spPr>
          <a:xfrm>
            <a:off x="4517239" y="1703767"/>
            <a:ext cx="99386" cy="146194"/>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spcAft>
                <a:spcPts val="300"/>
              </a:spcAft>
            </a:pPr>
            <a:r>
              <a:rPr lang="en-GB" sz="700" b="1" noProof="0" dirty="0">
                <a:latin typeface="Arial" panose="020B0604020202020204" pitchFamily="34" charset="0"/>
                <a:ea typeface="Calibri"/>
                <a:cs typeface="Arial" panose="020B0604020202020204" pitchFamily="34" charset="0"/>
                <a:sym typeface="Calibri"/>
              </a:rPr>
              <a:t>22</a:t>
            </a:r>
          </a:p>
        </p:txBody>
      </p:sp>
      <p:sp>
        <p:nvSpPr>
          <p:cNvPr id="87" name="Google Shape;392;p10">
            <a:extLst>
              <a:ext uri="{FF2B5EF4-FFF2-40B4-BE49-F238E27FC236}">
                <a16:creationId xmlns:a16="http://schemas.microsoft.com/office/drawing/2014/main" id="{E5EC6C32-941A-9DAE-BF55-0D3FE9CB790E}"/>
              </a:ext>
            </a:extLst>
          </p:cNvPr>
          <p:cNvSpPr/>
          <p:nvPr/>
        </p:nvSpPr>
        <p:spPr>
          <a:xfrm>
            <a:off x="5590389" y="1703767"/>
            <a:ext cx="99386" cy="146194"/>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spcAft>
                <a:spcPts val="300"/>
              </a:spcAft>
            </a:pPr>
            <a:r>
              <a:rPr lang="en-GB" sz="700" b="1" noProof="0" dirty="0">
                <a:latin typeface="Arial" panose="020B0604020202020204" pitchFamily="34" charset="0"/>
                <a:ea typeface="Calibri"/>
                <a:cs typeface="Arial" panose="020B0604020202020204" pitchFamily="34" charset="0"/>
                <a:sym typeface="Calibri"/>
              </a:rPr>
              <a:t>70</a:t>
            </a:r>
          </a:p>
        </p:txBody>
      </p:sp>
      <p:sp>
        <p:nvSpPr>
          <p:cNvPr id="88" name="Google Shape;392;p10">
            <a:extLst>
              <a:ext uri="{FF2B5EF4-FFF2-40B4-BE49-F238E27FC236}">
                <a16:creationId xmlns:a16="http://schemas.microsoft.com/office/drawing/2014/main" id="{8602FFB0-D4E4-43E9-A2EE-893115008857}"/>
              </a:ext>
            </a:extLst>
          </p:cNvPr>
          <p:cNvSpPr/>
          <p:nvPr/>
        </p:nvSpPr>
        <p:spPr>
          <a:xfrm>
            <a:off x="4350051" y="1455929"/>
            <a:ext cx="99386" cy="146194"/>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spcAft>
                <a:spcPts val="300"/>
              </a:spcAft>
            </a:pPr>
            <a:r>
              <a:rPr lang="en-GB" sz="700" b="1" dirty="0">
                <a:latin typeface="Arial" panose="020B0604020202020204" pitchFamily="34" charset="0"/>
                <a:ea typeface="Calibri"/>
                <a:cs typeface="Arial" panose="020B0604020202020204" pitchFamily="34" charset="0"/>
                <a:sym typeface="Calibri"/>
              </a:rPr>
              <a:t>14</a:t>
            </a:r>
            <a:endParaRPr lang="en-GB" sz="700" b="1" noProof="0" dirty="0">
              <a:latin typeface="Arial" panose="020B0604020202020204" pitchFamily="34" charset="0"/>
              <a:ea typeface="Calibri"/>
              <a:cs typeface="Arial" panose="020B0604020202020204" pitchFamily="34" charset="0"/>
              <a:sym typeface="Calibri"/>
            </a:endParaRPr>
          </a:p>
        </p:txBody>
      </p:sp>
      <p:sp>
        <p:nvSpPr>
          <p:cNvPr id="89" name="Google Shape;392;p10">
            <a:extLst>
              <a:ext uri="{FF2B5EF4-FFF2-40B4-BE49-F238E27FC236}">
                <a16:creationId xmlns:a16="http://schemas.microsoft.com/office/drawing/2014/main" id="{007DAD47-8817-5EEE-6DCF-1AE085E2BC63}"/>
              </a:ext>
            </a:extLst>
          </p:cNvPr>
          <p:cNvSpPr/>
          <p:nvPr/>
        </p:nvSpPr>
        <p:spPr>
          <a:xfrm>
            <a:off x="5712126" y="1455929"/>
            <a:ext cx="99386" cy="146194"/>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spcAft>
                <a:spcPts val="300"/>
              </a:spcAft>
            </a:pPr>
            <a:r>
              <a:rPr lang="en-GB" sz="700" b="1" dirty="0">
                <a:latin typeface="Arial" panose="020B0604020202020204" pitchFamily="34" charset="0"/>
                <a:ea typeface="Calibri"/>
                <a:cs typeface="Arial" panose="020B0604020202020204" pitchFamily="34" charset="0"/>
                <a:sym typeface="Calibri"/>
              </a:rPr>
              <a:t>76</a:t>
            </a:r>
            <a:endParaRPr lang="en-GB" sz="700" b="1" noProof="0" dirty="0">
              <a:latin typeface="Arial" panose="020B0604020202020204" pitchFamily="34" charset="0"/>
              <a:ea typeface="Calibri"/>
              <a:cs typeface="Arial" panose="020B0604020202020204" pitchFamily="34" charset="0"/>
              <a:sym typeface="Calibri"/>
            </a:endParaRPr>
          </a:p>
        </p:txBody>
      </p:sp>
      <p:sp>
        <p:nvSpPr>
          <p:cNvPr id="90" name="Google Shape;392;p10">
            <a:extLst>
              <a:ext uri="{FF2B5EF4-FFF2-40B4-BE49-F238E27FC236}">
                <a16:creationId xmlns:a16="http://schemas.microsoft.com/office/drawing/2014/main" id="{AD836B28-5FCC-3FFC-C1D6-8ECDEB695D93}"/>
              </a:ext>
            </a:extLst>
          </p:cNvPr>
          <p:cNvSpPr/>
          <p:nvPr/>
        </p:nvSpPr>
        <p:spPr>
          <a:xfrm>
            <a:off x="4773271" y="2216165"/>
            <a:ext cx="99386" cy="146194"/>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spcAft>
                <a:spcPts val="300"/>
              </a:spcAft>
            </a:pPr>
            <a:r>
              <a:rPr lang="en-GB" sz="700" b="1" noProof="0" dirty="0">
                <a:latin typeface="Arial" panose="020B0604020202020204" pitchFamily="34" charset="0"/>
                <a:ea typeface="Calibri"/>
                <a:cs typeface="Arial" panose="020B0604020202020204" pitchFamily="34" charset="0"/>
                <a:sym typeface="Calibri"/>
              </a:rPr>
              <a:t>33</a:t>
            </a:r>
          </a:p>
        </p:txBody>
      </p:sp>
      <p:sp>
        <p:nvSpPr>
          <p:cNvPr id="91" name="Google Shape;392;p10">
            <a:extLst>
              <a:ext uri="{FF2B5EF4-FFF2-40B4-BE49-F238E27FC236}">
                <a16:creationId xmlns:a16="http://schemas.microsoft.com/office/drawing/2014/main" id="{33593E6B-5B89-7FE1-F379-CDBC1DDED5CF}"/>
              </a:ext>
            </a:extLst>
          </p:cNvPr>
          <p:cNvSpPr/>
          <p:nvPr/>
        </p:nvSpPr>
        <p:spPr>
          <a:xfrm>
            <a:off x="5570196" y="2216165"/>
            <a:ext cx="99386" cy="146194"/>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spcAft>
                <a:spcPts val="300"/>
              </a:spcAft>
            </a:pPr>
            <a:r>
              <a:rPr lang="en-GB" sz="700" b="1" noProof="0" dirty="0">
                <a:latin typeface="Arial" panose="020B0604020202020204" pitchFamily="34" charset="0"/>
                <a:ea typeface="Calibri"/>
                <a:cs typeface="Arial" panose="020B0604020202020204" pitchFamily="34" charset="0"/>
                <a:sym typeface="Calibri"/>
              </a:rPr>
              <a:t>69</a:t>
            </a:r>
          </a:p>
        </p:txBody>
      </p:sp>
      <p:sp>
        <p:nvSpPr>
          <p:cNvPr id="92" name="Google Shape;392;p10">
            <a:extLst>
              <a:ext uri="{FF2B5EF4-FFF2-40B4-BE49-F238E27FC236}">
                <a16:creationId xmlns:a16="http://schemas.microsoft.com/office/drawing/2014/main" id="{1A848F8E-8AB7-87A5-D12D-2AF6885F6C58}"/>
              </a:ext>
            </a:extLst>
          </p:cNvPr>
          <p:cNvSpPr/>
          <p:nvPr/>
        </p:nvSpPr>
        <p:spPr>
          <a:xfrm>
            <a:off x="4043486" y="2723866"/>
            <a:ext cx="49694" cy="146194"/>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spcAft>
                <a:spcPts val="300"/>
              </a:spcAft>
            </a:pPr>
            <a:r>
              <a:rPr lang="en-GB" sz="700" b="1" noProof="0" dirty="0">
                <a:latin typeface="Arial" panose="020B0604020202020204" pitchFamily="34" charset="0"/>
                <a:ea typeface="Calibri"/>
                <a:cs typeface="Arial" panose="020B0604020202020204" pitchFamily="34" charset="0"/>
                <a:sym typeface="Calibri"/>
              </a:rPr>
              <a:t>1</a:t>
            </a:r>
          </a:p>
        </p:txBody>
      </p:sp>
      <p:sp>
        <p:nvSpPr>
          <p:cNvPr id="93" name="Google Shape;392;p10">
            <a:extLst>
              <a:ext uri="{FF2B5EF4-FFF2-40B4-BE49-F238E27FC236}">
                <a16:creationId xmlns:a16="http://schemas.microsoft.com/office/drawing/2014/main" id="{D1F42255-243C-B355-65B2-094230AA5959}"/>
              </a:ext>
            </a:extLst>
          </p:cNvPr>
          <p:cNvSpPr/>
          <p:nvPr/>
        </p:nvSpPr>
        <p:spPr>
          <a:xfrm>
            <a:off x="4034476" y="2966069"/>
            <a:ext cx="49693" cy="146194"/>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lgn="ctr">
              <a:spcAft>
                <a:spcPts val="300"/>
              </a:spcAft>
            </a:pPr>
            <a:r>
              <a:rPr lang="en-GB" sz="700" b="1" noProof="0" dirty="0">
                <a:latin typeface="Arial" panose="020B0604020202020204" pitchFamily="34" charset="0"/>
                <a:ea typeface="Calibri"/>
                <a:cs typeface="Arial" panose="020B0604020202020204" pitchFamily="34" charset="0"/>
                <a:sym typeface="Calibri"/>
              </a:rPr>
              <a:t>0</a:t>
            </a:r>
          </a:p>
        </p:txBody>
      </p:sp>
      <p:sp>
        <p:nvSpPr>
          <p:cNvPr id="94" name="Google Shape;392;p10">
            <a:extLst>
              <a:ext uri="{FF2B5EF4-FFF2-40B4-BE49-F238E27FC236}">
                <a16:creationId xmlns:a16="http://schemas.microsoft.com/office/drawing/2014/main" id="{678E277F-21C1-EEEE-4565-5201AFC63EA2}"/>
              </a:ext>
            </a:extLst>
          </p:cNvPr>
          <p:cNvSpPr/>
          <p:nvPr/>
        </p:nvSpPr>
        <p:spPr>
          <a:xfrm>
            <a:off x="4119375" y="2468574"/>
            <a:ext cx="49694" cy="146194"/>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spcAft>
                <a:spcPts val="300"/>
              </a:spcAft>
            </a:pPr>
            <a:r>
              <a:rPr lang="en-GB" sz="700" b="1" noProof="0" dirty="0">
                <a:latin typeface="Arial" panose="020B0604020202020204" pitchFamily="34" charset="0"/>
                <a:ea typeface="Calibri"/>
                <a:cs typeface="Arial" panose="020B0604020202020204" pitchFamily="34" charset="0"/>
                <a:sym typeface="Calibri"/>
              </a:rPr>
              <a:t>4</a:t>
            </a:r>
          </a:p>
        </p:txBody>
      </p:sp>
      <p:sp>
        <p:nvSpPr>
          <p:cNvPr id="95" name="Google Shape;392;p10">
            <a:extLst>
              <a:ext uri="{FF2B5EF4-FFF2-40B4-BE49-F238E27FC236}">
                <a16:creationId xmlns:a16="http://schemas.microsoft.com/office/drawing/2014/main" id="{091A14E1-1CF8-87B3-AFA7-55A16C222644}"/>
              </a:ext>
            </a:extLst>
          </p:cNvPr>
          <p:cNvSpPr/>
          <p:nvPr/>
        </p:nvSpPr>
        <p:spPr>
          <a:xfrm>
            <a:off x="5075361" y="2723866"/>
            <a:ext cx="99386" cy="146194"/>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spcAft>
                <a:spcPts val="300"/>
              </a:spcAft>
            </a:pPr>
            <a:r>
              <a:rPr lang="en-GB" sz="700" b="1" noProof="0" dirty="0">
                <a:latin typeface="Arial" panose="020B0604020202020204" pitchFamily="34" charset="0"/>
                <a:ea typeface="Calibri"/>
                <a:cs typeface="Arial" panose="020B0604020202020204" pitchFamily="34" charset="0"/>
                <a:sym typeface="Calibri"/>
              </a:rPr>
              <a:t>47</a:t>
            </a:r>
          </a:p>
        </p:txBody>
      </p:sp>
      <p:sp>
        <p:nvSpPr>
          <p:cNvPr id="96" name="Google Shape;392;p10">
            <a:extLst>
              <a:ext uri="{FF2B5EF4-FFF2-40B4-BE49-F238E27FC236}">
                <a16:creationId xmlns:a16="http://schemas.microsoft.com/office/drawing/2014/main" id="{024DC174-196A-948D-5B47-46645A2F3743}"/>
              </a:ext>
            </a:extLst>
          </p:cNvPr>
          <p:cNvSpPr/>
          <p:nvPr/>
        </p:nvSpPr>
        <p:spPr>
          <a:xfrm>
            <a:off x="4752026" y="2966069"/>
            <a:ext cx="99386" cy="146194"/>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spcAft>
                <a:spcPts val="300"/>
              </a:spcAft>
            </a:pPr>
            <a:r>
              <a:rPr lang="en-GB" sz="700" b="1" noProof="0" dirty="0">
                <a:latin typeface="Arial" panose="020B0604020202020204" pitchFamily="34" charset="0"/>
                <a:ea typeface="Calibri"/>
                <a:cs typeface="Arial" panose="020B0604020202020204" pitchFamily="34" charset="0"/>
                <a:sym typeface="Calibri"/>
              </a:rPr>
              <a:t>32</a:t>
            </a:r>
          </a:p>
        </p:txBody>
      </p:sp>
      <p:sp>
        <p:nvSpPr>
          <p:cNvPr id="97" name="Google Shape;392;p10">
            <a:extLst>
              <a:ext uri="{FF2B5EF4-FFF2-40B4-BE49-F238E27FC236}">
                <a16:creationId xmlns:a16="http://schemas.microsoft.com/office/drawing/2014/main" id="{7252CEA9-0765-6FFE-57BB-4A09B8E2FBE8}"/>
              </a:ext>
            </a:extLst>
          </p:cNvPr>
          <p:cNvSpPr/>
          <p:nvPr/>
        </p:nvSpPr>
        <p:spPr>
          <a:xfrm>
            <a:off x="4046661" y="4748918"/>
            <a:ext cx="49694" cy="146194"/>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spcAft>
                <a:spcPts val="300"/>
              </a:spcAft>
            </a:pPr>
            <a:r>
              <a:rPr lang="en-GB" sz="700" b="1" noProof="0" dirty="0">
                <a:latin typeface="Arial" panose="020B0604020202020204" pitchFamily="34" charset="0"/>
                <a:ea typeface="Calibri"/>
                <a:cs typeface="Arial" panose="020B0604020202020204" pitchFamily="34" charset="0"/>
                <a:sym typeface="Calibri"/>
              </a:rPr>
              <a:t>1</a:t>
            </a:r>
          </a:p>
        </p:txBody>
      </p:sp>
      <p:sp>
        <p:nvSpPr>
          <p:cNvPr id="98" name="Google Shape;392;p10">
            <a:extLst>
              <a:ext uri="{FF2B5EF4-FFF2-40B4-BE49-F238E27FC236}">
                <a16:creationId xmlns:a16="http://schemas.microsoft.com/office/drawing/2014/main" id="{64E93898-DA2E-1120-8313-5AC7288FE74F}"/>
              </a:ext>
            </a:extLst>
          </p:cNvPr>
          <p:cNvSpPr/>
          <p:nvPr/>
        </p:nvSpPr>
        <p:spPr>
          <a:xfrm>
            <a:off x="4821361" y="4748918"/>
            <a:ext cx="99386" cy="146194"/>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spcAft>
                <a:spcPts val="300"/>
              </a:spcAft>
            </a:pPr>
            <a:r>
              <a:rPr lang="en-GB" sz="700" b="1" noProof="0" dirty="0">
                <a:latin typeface="Arial" panose="020B0604020202020204" pitchFamily="34" charset="0"/>
                <a:ea typeface="Calibri"/>
                <a:cs typeface="Arial" panose="020B0604020202020204" pitchFamily="34" charset="0"/>
                <a:sym typeface="Calibri"/>
              </a:rPr>
              <a:t>35</a:t>
            </a:r>
          </a:p>
        </p:txBody>
      </p:sp>
      <p:sp>
        <p:nvSpPr>
          <p:cNvPr id="99" name="Google Shape;392;p10">
            <a:extLst>
              <a:ext uri="{FF2B5EF4-FFF2-40B4-BE49-F238E27FC236}">
                <a16:creationId xmlns:a16="http://schemas.microsoft.com/office/drawing/2014/main" id="{1A245EDD-61D9-3539-A079-A684F1098ED5}"/>
              </a:ext>
            </a:extLst>
          </p:cNvPr>
          <p:cNvSpPr/>
          <p:nvPr/>
        </p:nvSpPr>
        <p:spPr>
          <a:xfrm>
            <a:off x="4034476" y="4492149"/>
            <a:ext cx="49693" cy="146194"/>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lgn="ctr">
              <a:spcAft>
                <a:spcPts val="300"/>
              </a:spcAft>
            </a:pPr>
            <a:r>
              <a:rPr lang="en-GB" sz="700" b="1" noProof="0" dirty="0">
                <a:latin typeface="Arial" panose="020B0604020202020204" pitchFamily="34" charset="0"/>
                <a:ea typeface="Calibri"/>
                <a:cs typeface="Arial" panose="020B0604020202020204" pitchFamily="34" charset="0"/>
                <a:sym typeface="Calibri"/>
              </a:rPr>
              <a:t>0</a:t>
            </a:r>
          </a:p>
        </p:txBody>
      </p:sp>
      <p:sp>
        <p:nvSpPr>
          <p:cNvPr id="100" name="Google Shape;392;p10">
            <a:extLst>
              <a:ext uri="{FF2B5EF4-FFF2-40B4-BE49-F238E27FC236}">
                <a16:creationId xmlns:a16="http://schemas.microsoft.com/office/drawing/2014/main" id="{031D49FD-A7CF-22D1-0D87-B3C02111E232}"/>
              </a:ext>
            </a:extLst>
          </p:cNvPr>
          <p:cNvSpPr/>
          <p:nvPr/>
        </p:nvSpPr>
        <p:spPr>
          <a:xfrm>
            <a:off x="4421826" y="4492149"/>
            <a:ext cx="99386" cy="146194"/>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spcAft>
                <a:spcPts val="300"/>
              </a:spcAft>
            </a:pPr>
            <a:r>
              <a:rPr lang="en-GB" sz="700" b="1" noProof="0" dirty="0">
                <a:latin typeface="Arial" panose="020B0604020202020204" pitchFamily="34" charset="0"/>
                <a:ea typeface="Calibri"/>
                <a:cs typeface="Arial" panose="020B0604020202020204" pitchFamily="34" charset="0"/>
                <a:sym typeface="Calibri"/>
              </a:rPr>
              <a:t>17</a:t>
            </a:r>
          </a:p>
        </p:txBody>
      </p:sp>
      <p:sp>
        <p:nvSpPr>
          <p:cNvPr id="101" name="Google Shape;392;p10">
            <a:extLst>
              <a:ext uri="{FF2B5EF4-FFF2-40B4-BE49-F238E27FC236}">
                <a16:creationId xmlns:a16="http://schemas.microsoft.com/office/drawing/2014/main" id="{A7710BE2-F28A-1E8D-C3DB-20B01C795997}"/>
              </a:ext>
            </a:extLst>
          </p:cNvPr>
          <p:cNvSpPr/>
          <p:nvPr/>
        </p:nvSpPr>
        <p:spPr>
          <a:xfrm>
            <a:off x="4053011" y="4236153"/>
            <a:ext cx="49694" cy="146194"/>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spcAft>
                <a:spcPts val="300"/>
              </a:spcAft>
            </a:pPr>
            <a:r>
              <a:rPr lang="en-GB" sz="700" b="1" noProof="0" dirty="0">
                <a:latin typeface="Arial" panose="020B0604020202020204" pitchFamily="34" charset="0"/>
                <a:ea typeface="Calibri"/>
                <a:cs typeface="Arial" panose="020B0604020202020204" pitchFamily="34" charset="0"/>
                <a:sym typeface="Calibri"/>
              </a:rPr>
              <a:t>1</a:t>
            </a:r>
          </a:p>
        </p:txBody>
      </p:sp>
      <p:sp>
        <p:nvSpPr>
          <p:cNvPr id="102" name="Google Shape;392;p10">
            <a:extLst>
              <a:ext uri="{FF2B5EF4-FFF2-40B4-BE49-F238E27FC236}">
                <a16:creationId xmlns:a16="http://schemas.microsoft.com/office/drawing/2014/main" id="{DBDBDE11-F6ED-6686-D916-1AB7D96003A8}"/>
              </a:ext>
            </a:extLst>
          </p:cNvPr>
          <p:cNvSpPr/>
          <p:nvPr/>
        </p:nvSpPr>
        <p:spPr>
          <a:xfrm>
            <a:off x="4815011" y="4236153"/>
            <a:ext cx="99386" cy="146194"/>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spcAft>
                <a:spcPts val="300"/>
              </a:spcAft>
            </a:pPr>
            <a:r>
              <a:rPr lang="en-GB" sz="700" b="1" noProof="0" dirty="0">
                <a:latin typeface="Arial" panose="020B0604020202020204" pitchFamily="34" charset="0"/>
                <a:ea typeface="Calibri"/>
                <a:cs typeface="Arial" panose="020B0604020202020204" pitchFamily="34" charset="0"/>
                <a:sym typeface="Calibri"/>
              </a:rPr>
              <a:t>35</a:t>
            </a:r>
          </a:p>
        </p:txBody>
      </p:sp>
      <p:sp>
        <p:nvSpPr>
          <p:cNvPr id="103" name="Google Shape;392;p10">
            <a:extLst>
              <a:ext uri="{FF2B5EF4-FFF2-40B4-BE49-F238E27FC236}">
                <a16:creationId xmlns:a16="http://schemas.microsoft.com/office/drawing/2014/main" id="{B02EDBCD-4041-1C17-AE28-16A3AADEA99E}"/>
              </a:ext>
            </a:extLst>
          </p:cNvPr>
          <p:cNvSpPr/>
          <p:nvPr/>
        </p:nvSpPr>
        <p:spPr>
          <a:xfrm>
            <a:off x="4047176" y="3990879"/>
            <a:ext cx="49693" cy="146194"/>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lgn="ctr">
              <a:spcAft>
                <a:spcPts val="300"/>
              </a:spcAft>
            </a:pPr>
            <a:r>
              <a:rPr lang="en-GB" sz="700" b="1" noProof="0" dirty="0">
                <a:latin typeface="Arial" panose="020B0604020202020204" pitchFamily="34" charset="0"/>
                <a:ea typeface="Calibri"/>
                <a:cs typeface="Arial" panose="020B0604020202020204" pitchFamily="34" charset="0"/>
                <a:sym typeface="Calibri"/>
              </a:rPr>
              <a:t>1</a:t>
            </a:r>
          </a:p>
        </p:txBody>
      </p:sp>
      <p:sp>
        <p:nvSpPr>
          <p:cNvPr id="104" name="Google Shape;392;p10">
            <a:extLst>
              <a:ext uri="{FF2B5EF4-FFF2-40B4-BE49-F238E27FC236}">
                <a16:creationId xmlns:a16="http://schemas.microsoft.com/office/drawing/2014/main" id="{374642CF-4B22-ADBC-2526-DBF4C3387282}"/>
              </a:ext>
            </a:extLst>
          </p:cNvPr>
          <p:cNvSpPr/>
          <p:nvPr/>
        </p:nvSpPr>
        <p:spPr>
          <a:xfrm>
            <a:off x="4501201" y="3990879"/>
            <a:ext cx="99386" cy="146194"/>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spcAft>
                <a:spcPts val="300"/>
              </a:spcAft>
            </a:pPr>
            <a:r>
              <a:rPr lang="en-GB" sz="700" b="1" noProof="0" dirty="0">
                <a:latin typeface="Arial" panose="020B0604020202020204" pitchFamily="34" charset="0"/>
                <a:ea typeface="Calibri"/>
                <a:cs typeface="Arial" panose="020B0604020202020204" pitchFamily="34" charset="0"/>
                <a:sym typeface="Calibri"/>
              </a:rPr>
              <a:t>21</a:t>
            </a:r>
          </a:p>
        </p:txBody>
      </p:sp>
      <p:sp>
        <p:nvSpPr>
          <p:cNvPr id="105" name="Google Shape;392;p10">
            <a:extLst>
              <a:ext uri="{FF2B5EF4-FFF2-40B4-BE49-F238E27FC236}">
                <a16:creationId xmlns:a16="http://schemas.microsoft.com/office/drawing/2014/main" id="{E57C250E-7B6B-31AC-DD5A-1C9001417BD5}"/>
              </a:ext>
            </a:extLst>
          </p:cNvPr>
          <p:cNvSpPr/>
          <p:nvPr/>
        </p:nvSpPr>
        <p:spPr>
          <a:xfrm>
            <a:off x="4386527" y="3738956"/>
            <a:ext cx="99386" cy="146194"/>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spcAft>
                <a:spcPts val="300"/>
              </a:spcAft>
            </a:pPr>
            <a:r>
              <a:rPr lang="en-GB" sz="700" b="1" noProof="0" dirty="0">
                <a:latin typeface="Arial" panose="020B0604020202020204" pitchFamily="34" charset="0"/>
                <a:ea typeface="Calibri"/>
                <a:cs typeface="Arial" panose="020B0604020202020204" pitchFamily="34" charset="0"/>
                <a:sym typeface="Calibri"/>
              </a:rPr>
              <a:t>16</a:t>
            </a:r>
          </a:p>
        </p:txBody>
      </p:sp>
      <p:sp>
        <p:nvSpPr>
          <p:cNvPr id="106" name="Google Shape;392;p10">
            <a:extLst>
              <a:ext uri="{FF2B5EF4-FFF2-40B4-BE49-F238E27FC236}">
                <a16:creationId xmlns:a16="http://schemas.microsoft.com/office/drawing/2014/main" id="{2AB3DD3F-6E4A-98F7-28E5-2080874C5657}"/>
              </a:ext>
            </a:extLst>
          </p:cNvPr>
          <p:cNvSpPr/>
          <p:nvPr/>
        </p:nvSpPr>
        <p:spPr>
          <a:xfrm>
            <a:off x="5078677" y="3738956"/>
            <a:ext cx="99386" cy="146194"/>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spcAft>
                <a:spcPts val="300"/>
              </a:spcAft>
            </a:pPr>
            <a:r>
              <a:rPr lang="en-GB" sz="700" b="1" noProof="0" dirty="0">
                <a:latin typeface="Arial" panose="020B0604020202020204" pitchFamily="34" charset="0"/>
                <a:ea typeface="Calibri"/>
                <a:cs typeface="Arial" panose="020B0604020202020204" pitchFamily="34" charset="0"/>
                <a:sym typeface="Calibri"/>
              </a:rPr>
              <a:t>47</a:t>
            </a:r>
          </a:p>
        </p:txBody>
      </p:sp>
      <p:sp>
        <p:nvSpPr>
          <p:cNvPr id="107" name="Google Shape;392;p10">
            <a:extLst>
              <a:ext uri="{FF2B5EF4-FFF2-40B4-BE49-F238E27FC236}">
                <a16:creationId xmlns:a16="http://schemas.microsoft.com/office/drawing/2014/main" id="{782D49DF-36F9-49B7-15FB-CDEB5E4C0A4A}"/>
              </a:ext>
            </a:extLst>
          </p:cNvPr>
          <p:cNvSpPr/>
          <p:nvPr/>
        </p:nvSpPr>
        <p:spPr>
          <a:xfrm>
            <a:off x="4047176" y="3488116"/>
            <a:ext cx="49693" cy="146194"/>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ctr" anchorCtr="0">
            <a:spAutoFit/>
          </a:bodyPr>
          <a:lstStyle/>
          <a:p>
            <a:pPr>
              <a:spcAft>
                <a:spcPts val="300"/>
              </a:spcAft>
            </a:pPr>
            <a:r>
              <a:rPr lang="en-GB" sz="700" b="1" noProof="0" dirty="0">
                <a:latin typeface="Arial" panose="020B0604020202020204" pitchFamily="34" charset="0"/>
                <a:ea typeface="Calibri"/>
                <a:cs typeface="Arial" panose="020B0604020202020204" pitchFamily="34" charset="0"/>
                <a:sym typeface="Calibri"/>
              </a:rPr>
              <a:t>1</a:t>
            </a:r>
          </a:p>
        </p:txBody>
      </p:sp>
      <p:sp>
        <p:nvSpPr>
          <p:cNvPr id="108" name="Google Shape;392;p10">
            <a:extLst>
              <a:ext uri="{FF2B5EF4-FFF2-40B4-BE49-F238E27FC236}">
                <a16:creationId xmlns:a16="http://schemas.microsoft.com/office/drawing/2014/main" id="{7AEA12BC-0B7F-9CD7-6C25-5E42B31ECB82}"/>
              </a:ext>
            </a:extLst>
          </p:cNvPr>
          <p:cNvSpPr/>
          <p:nvPr/>
        </p:nvSpPr>
        <p:spPr>
          <a:xfrm>
            <a:off x="4371026" y="3488116"/>
            <a:ext cx="99386" cy="146194"/>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ctr" anchorCtr="0">
            <a:spAutoFit/>
          </a:bodyPr>
          <a:lstStyle/>
          <a:p>
            <a:pPr>
              <a:spcAft>
                <a:spcPts val="300"/>
              </a:spcAft>
            </a:pPr>
            <a:r>
              <a:rPr lang="en-GB" sz="700" b="1" noProof="0" dirty="0">
                <a:latin typeface="Arial" panose="020B0604020202020204" pitchFamily="34" charset="0"/>
                <a:ea typeface="Calibri"/>
                <a:cs typeface="Arial" panose="020B0604020202020204" pitchFamily="34" charset="0"/>
                <a:sym typeface="Calibri"/>
              </a:rPr>
              <a:t>15</a:t>
            </a:r>
          </a:p>
        </p:txBody>
      </p:sp>
      <p:sp>
        <p:nvSpPr>
          <p:cNvPr id="109" name="Google Shape;392;p10">
            <a:extLst>
              <a:ext uri="{FF2B5EF4-FFF2-40B4-BE49-F238E27FC236}">
                <a16:creationId xmlns:a16="http://schemas.microsoft.com/office/drawing/2014/main" id="{19A776CB-97DF-B2CC-F634-72CB1CFAFB9C}"/>
              </a:ext>
            </a:extLst>
          </p:cNvPr>
          <p:cNvSpPr/>
          <p:nvPr/>
        </p:nvSpPr>
        <p:spPr>
          <a:xfrm>
            <a:off x="4077983" y="3224806"/>
            <a:ext cx="49694" cy="146194"/>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spcAft>
                <a:spcPts val="300"/>
              </a:spcAft>
            </a:pPr>
            <a:r>
              <a:rPr lang="en-GB" sz="700" b="1" noProof="0" dirty="0">
                <a:latin typeface="Arial" panose="020B0604020202020204" pitchFamily="34" charset="0"/>
                <a:ea typeface="Calibri"/>
                <a:cs typeface="Arial" panose="020B0604020202020204" pitchFamily="34" charset="0"/>
                <a:sym typeface="Calibri"/>
              </a:rPr>
              <a:t>2</a:t>
            </a:r>
          </a:p>
        </p:txBody>
      </p:sp>
      <p:sp>
        <p:nvSpPr>
          <p:cNvPr id="110" name="Google Shape;392;p10">
            <a:extLst>
              <a:ext uri="{FF2B5EF4-FFF2-40B4-BE49-F238E27FC236}">
                <a16:creationId xmlns:a16="http://schemas.microsoft.com/office/drawing/2014/main" id="{C51213C9-F734-3E6C-11A5-EFCBDA32D3C1}"/>
              </a:ext>
            </a:extLst>
          </p:cNvPr>
          <p:cNvSpPr/>
          <p:nvPr/>
        </p:nvSpPr>
        <p:spPr>
          <a:xfrm>
            <a:off x="4922533" y="3224806"/>
            <a:ext cx="99386" cy="146194"/>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spcAft>
                <a:spcPts val="300"/>
              </a:spcAft>
            </a:pPr>
            <a:r>
              <a:rPr lang="en-GB" sz="700" b="1" noProof="0" dirty="0">
                <a:latin typeface="Arial" panose="020B0604020202020204" pitchFamily="34" charset="0"/>
                <a:ea typeface="Calibri"/>
                <a:cs typeface="Arial" panose="020B0604020202020204" pitchFamily="34" charset="0"/>
                <a:sym typeface="Calibri"/>
              </a:rPr>
              <a:t>40</a:t>
            </a:r>
          </a:p>
        </p:txBody>
      </p:sp>
      <p:sp>
        <p:nvSpPr>
          <p:cNvPr id="111" name="Google Shape;392;p10">
            <a:extLst>
              <a:ext uri="{FF2B5EF4-FFF2-40B4-BE49-F238E27FC236}">
                <a16:creationId xmlns:a16="http://schemas.microsoft.com/office/drawing/2014/main" id="{F22B2A8A-7EFA-73C7-1A3E-167015E31BE1}"/>
              </a:ext>
            </a:extLst>
          </p:cNvPr>
          <p:cNvSpPr/>
          <p:nvPr/>
        </p:nvSpPr>
        <p:spPr>
          <a:xfrm>
            <a:off x="4001900" y="2468574"/>
            <a:ext cx="49694" cy="146194"/>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spcAft>
                <a:spcPts val="300"/>
              </a:spcAft>
            </a:pPr>
            <a:r>
              <a:rPr lang="en-GB" sz="700" b="1" noProof="0" dirty="0">
                <a:latin typeface="Arial" panose="020B0604020202020204" pitchFamily="34" charset="0"/>
                <a:ea typeface="Calibri"/>
                <a:cs typeface="Arial" panose="020B0604020202020204" pitchFamily="34" charset="0"/>
                <a:sym typeface="Calibri"/>
              </a:rPr>
              <a:t>0</a:t>
            </a:r>
          </a:p>
        </p:txBody>
      </p:sp>
    </p:spTree>
    <p:extLst>
      <p:ext uri="{BB962C8B-B14F-4D97-AF65-F5344CB8AC3E}">
        <p14:creationId xmlns:p14="http://schemas.microsoft.com/office/powerpoint/2010/main" val="2943135041"/>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11519A-0068-A4FB-7EBC-D05F64363C72}"/>
            </a:ext>
          </a:extLst>
        </p:cNvPr>
        <p:cNvGrpSpPr/>
        <p:nvPr/>
      </p:nvGrpSpPr>
      <p:grpSpPr>
        <a:xfrm>
          <a:off x="0" y="0"/>
          <a:ext cx="0" cy="0"/>
          <a:chOff x="0" y="0"/>
          <a:chExt cx="0" cy="0"/>
        </a:xfrm>
      </p:grpSpPr>
      <p:sp>
        <p:nvSpPr>
          <p:cNvPr id="7" name="Content Placeholder 6">
            <a:extLst>
              <a:ext uri="{FF2B5EF4-FFF2-40B4-BE49-F238E27FC236}">
                <a16:creationId xmlns:a16="http://schemas.microsoft.com/office/drawing/2014/main" id="{EB4E3927-B66B-3F10-9ADC-8FBABD0A5FE6}"/>
              </a:ext>
            </a:extLst>
          </p:cNvPr>
          <p:cNvSpPr>
            <a:spLocks noGrp="1"/>
          </p:cNvSpPr>
          <p:nvPr>
            <p:ph sz="quarter" idx="12"/>
          </p:nvPr>
        </p:nvSpPr>
        <p:spPr>
          <a:xfrm>
            <a:off x="620184" y="1425600"/>
            <a:ext cx="10963200" cy="4525200"/>
          </a:xfrm>
        </p:spPr>
        <p:txBody>
          <a:bodyPr>
            <a:noAutofit/>
          </a:bodyPr>
          <a:lstStyle/>
          <a:p>
            <a:r>
              <a:rPr lang="en-US" dirty="0"/>
              <a:t>Sac-TMT demonstrated statistically significant and clinically meaningful improvements in </a:t>
            </a:r>
            <a:br>
              <a:rPr lang="en-US" dirty="0"/>
            </a:br>
            <a:r>
              <a:rPr lang="en-US" dirty="0"/>
              <a:t>PFS and OS compared to platinum-based chemotherapy</a:t>
            </a:r>
          </a:p>
          <a:p>
            <a:r>
              <a:rPr lang="en-US" dirty="0"/>
              <a:t>Sac-TMT had a manageable safety profile, and no unexpected safety signals arose</a:t>
            </a:r>
          </a:p>
          <a:p>
            <a:r>
              <a:rPr lang="en-US" dirty="0"/>
              <a:t>There are several ongoing phase 3 studies of sac-TMT monotherapy (NCT06305754, NCT06074588) and in combination with osimertinib in China (NCT06670196) in </a:t>
            </a:r>
            <a:br>
              <a:rPr lang="en-US" dirty="0"/>
            </a:br>
            <a:r>
              <a:rPr lang="en-US" i="1" dirty="0"/>
              <a:t>EGFR-</a:t>
            </a:r>
            <a:r>
              <a:rPr lang="en-US" dirty="0"/>
              <a:t>mutant NSCLC</a:t>
            </a:r>
            <a:endParaRPr lang="en-GB" noProof="0" dirty="0"/>
          </a:p>
        </p:txBody>
      </p:sp>
      <p:sp>
        <p:nvSpPr>
          <p:cNvPr id="6" name="Title 5">
            <a:extLst>
              <a:ext uri="{FF2B5EF4-FFF2-40B4-BE49-F238E27FC236}">
                <a16:creationId xmlns:a16="http://schemas.microsoft.com/office/drawing/2014/main" id="{0BD29E54-662B-BA5E-5240-14C6AE58C07D}"/>
              </a:ext>
            </a:extLst>
          </p:cNvPr>
          <p:cNvSpPr>
            <a:spLocks noGrp="1"/>
          </p:cNvSpPr>
          <p:nvPr>
            <p:ph type="title"/>
          </p:nvPr>
        </p:nvSpPr>
        <p:spPr>
          <a:xfrm>
            <a:off x="619201" y="259200"/>
            <a:ext cx="10963199" cy="864000"/>
          </a:xfrm>
        </p:spPr>
        <p:txBody>
          <a:bodyPr/>
          <a:lstStyle/>
          <a:p>
            <a:r>
              <a:rPr lang="en-GB" noProof="0" dirty="0"/>
              <a:t>O</a:t>
            </a:r>
            <a:r>
              <a:rPr lang="en-GB" cap="none" noProof="0" dirty="0"/>
              <a:t>pti</a:t>
            </a:r>
            <a:r>
              <a:rPr lang="en-GB" noProof="0" dirty="0"/>
              <a:t>trop-l</a:t>
            </a:r>
            <a:r>
              <a:rPr lang="en-GB" cap="none" noProof="0" dirty="0"/>
              <a:t>ung</a:t>
            </a:r>
            <a:r>
              <a:rPr lang="en-GB" noProof="0" dirty="0"/>
              <a:t>04: summary</a:t>
            </a:r>
          </a:p>
        </p:txBody>
      </p:sp>
      <p:sp>
        <p:nvSpPr>
          <p:cNvPr id="8" name="Content Placeholder 7">
            <a:extLst>
              <a:ext uri="{FF2B5EF4-FFF2-40B4-BE49-F238E27FC236}">
                <a16:creationId xmlns:a16="http://schemas.microsoft.com/office/drawing/2014/main" id="{2E7AFF68-D0FB-1377-D6E6-F5E554802AB8}"/>
              </a:ext>
            </a:extLst>
          </p:cNvPr>
          <p:cNvSpPr>
            <a:spLocks noGrp="1"/>
          </p:cNvSpPr>
          <p:nvPr>
            <p:ph sz="quarter" idx="15"/>
          </p:nvPr>
        </p:nvSpPr>
        <p:spPr>
          <a:xfrm>
            <a:off x="620183" y="6356351"/>
            <a:ext cx="10180339" cy="365125"/>
          </a:xfrm>
        </p:spPr>
        <p:txBody>
          <a:bodyPr anchor="b" anchorCtr="0"/>
          <a:lstStyle/>
          <a:p>
            <a:r>
              <a:rPr lang="en-GB" dirty="0">
                <a:solidFill>
                  <a:schemeClr val="tx2"/>
                </a:solidFill>
              </a:rPr>
              <a:t>NSCLC, non-small cell lung cancer; OS, overall survival; PFS, progression-free survival; sac-TMT, sacituzumab tirumotecan; TKI, tyrosine kinase inhibitor </a:t>
            </a:r>
          </a:p>
          <a:p>
            <a:r>
              <a:rPr lang="en-GB" dirty="0">
                <a:solidFill>
                  <a:schemeClr val="tx2"/>
                </a:solidFill>
              </a:rPr>
              <a:t>Zhang L, et al. Abstract LBA5, ESMO 2025. Oral presentation</a:t>
            </a:r>
          </a:p>
        </p:txBody>
      </p:sp>
      <p:sp>
        <p:nvSpPr>
          <p:cNvPr id="2" name="Slide Number Placeholder 1">
            <a:extLst>
              <a:ext uri="{FF2B5EF4-FFF2-40B4-BE49-F238E27FC236}">
                <a16:creationId xmlns:a16="http://schemas.microsoft.com/office/drawing/2014/main" id="{A4204DEF-673D-705A-85F2-C8AB3A05C55B}"/>
              </a:ext>
            </a:extLst>
          </p:cNvPr>
          <p:cNvSpPr>
            <a:spLocks noGrp="1"/>
          </p:cNvSpPr>
          <p:nvPr>
            <p:ph type="sldNum" sz="quarter" idx="4"/>
          </p:nvPr>
        </p:nvSpPr>
        <p:spPr>
          <a:xfrm>
            <a:off x="10800523" y="6428359"/>
            <a:ext cx="781877" cy="365125"/>
          </a:xfrm>
        </p:spPr>
        <p:txBody>
          <a:bodyPr/>
          <a:lstStyle/>
          <a:p>
            <a:fld id="{FCE43C0F-8A7B-3A4B-9DB5-B3472E36E833}" type="slidenum">
              <a:rPr lang="en-GB" noProof="0" smtClean="0"/>
              <a:pPr/>
              <a:t>31</a:t>
            </a:fld>
            <a:endParaRPr lang="en-GB" noProof="0" dirty="0"/>
          </a:p>
        </p:txBody>
      </p:sp>
      <p:sp>
        <p:nvSpPr>
          <p:cNvPr id="4" name="TextBox 3">
            <a:extLst>
              <a:ext uri="{FF2B5EF4-FFF2-40B4-BE49-F238E27FC236}">
                <a16:creationId xmlns:a16="http://schemas.microsoft.com/office/drawing/2014/main" id="{0B014BE0-1972-DEBE-05F3-B0D937826C55}"/>
              </a:ext>
            </a:extLst>
          </p:cNvPr>
          <p:cNvSpPr txBox="1"/>
          <p:nvPr/>
        </p:nvSpPr>
        <p:spPr>
          <a:xfrm>
            <a:off x="983534" y="4229812"/>
            <a:ext cx="10624487" cy="1126050"/>
          </a:xfrm>
          <a:prstGeom prst="rect">
            <a:avLst/>
          </a:prstGeom>
          <a:solidFill>
            <a:schemeClr val="bg1"/>
          </a:solidFill>
          <a:ln w="28575">
            <a:solidFill>
              <a:schemeClr val="accent1"/>
            </a:solidFill>
          </a:ln>
        </p:spPr>
        <p:txBody>
          <a:bodyPr wrap="square" lIns="288000" tIns="108000" rIns="288000" bIns="108000" rtlCol="0">
            <a:spAutoFit/>
          </a:bodyPr>
          <a:lstStyle/>
          <a:p>
            <a:pPr>
              <a:spcBef>
                <a:spcPts val="600"/>
              </a:spcBef>
            </a:pPr>
            <a:r>
              <a:rPr lang="en-GB" b="1" u="sng" noProof="0" dirty="0">
                <a:solidFill>
                  <a:schemeClr val="accent1"/>
                </a:solidFill>
                <a:latin typeface="Arial" panose="020B0604020202020204" pitchFamily="34" charset="0"/>
                <a:ea typeface="Aileron" charset="0"/>
                <a:cs typeface="Arial" panose="020B0604020202020204" pitchFamily="34" charset="0"/>
              </a:rPr>
              <a:t>Clinical perspective</a:t>
            </a:r>
          </a:p>
          <a:p>
            <a:pPr marL="365125" indent="-365125">
              <a:spcBef>
                <a:spcPts val="600"/>
              </a:spcBef>
              <a:buClr>
                <a:schemeClr val="accent1"/>
              </a:buClr>
              <a:buFont typeface="Arial" panose="020B0604020202020204" pitchFamily="34" charset="0"/>
              <a:buChar char="•"/>
            </a:pPr>
            <a:r>
              <a:rPr lang="en-GB" sz="1800" b="0" i="0" noProof="0" dirty="0">
                <a:solidFill>
                  <a:srgbClr val="000000"/>
                </a:solidFill>
                <a:effectLst/>
                <a:latin typeface="Arial" panose="020B0604020202020204" pitchFamily="34" charset="0"/>
                <a:cs typeface="Arial" panose="020B0604020202020204" pitchFamily="34" charset="0"/>
              </a:rPr>
              <a:t>The results of OptiTROP-Lung04 </a:t>
            </a:r>
            <a:r>
              <a:rPr lang="en-GB" sz="1800" b="0" i="0" noProof="0" dirty="0">
                <a:effectLst/>
                <a:latin typeface="Arial" panose="020B0604020202020204" pitchFamily="34" charset="0"/>
                <a:cs typeface="Arial" panose="020B0604020202020204" pitchFamily="34" charset="0"/>
              </a:rPr>
              <a:t>support </a:t>
            </a:r>
            <a:r>
              <a:rPr lang="en-US" dirty="0">
                <a:latin typeface="Arial" panose="020B0604020202020204" pitchFamily="34" charset="0"/>
                <a:cs typeface="Arial" panose="020B0604020202020204" pitchFamily="34" charset="0"/>
              </a:rPr>
              <a:t>sac-TMT</a:t>
            </a:r>
            <a:r>
              <a:rPr lang="en-GB" dirty="0">
                <a:latin typeface="Arial" panose="020B0604020202020204" pitchFamily="34" charset="0"/>
                <a:cs typeface="Arial" panose="020B0604020202020204" pitchFamily="34" charset="0"/>
              </a:rPr>
              <a:t> </a:t>
            </a:r>
            <a:r>
              <a:rPr lang="en-GB" sz="1800" b="0" i="0" noProof="0" dirty="0">
                <a:effectLst/>
                <a:latin typeface="Arial" panose="020B0604020202020204" pitchFamily="34" charset="0"/>
                <a:cs typeface="Arial" panose="020B0604020202020204" pitchFamily="34" charset="0"/>
              </a:rPr>
              <a:t>as a promising </a:t>
            </a:r>
            <a:r>
              <a:rPr lang="en-GB" sz="1800" b="0" i="0" noProof="0" dirty="0">
                <a:solidFill>
                  <a:srgbClr val="000000"/>
                </a:solidFill>
                <a:effectLst/>
                <a:latin typeface="Arial" panose="020B0604020202020204" pitchFamily="34" charset="0"/>
                <a:cs typeface="Arial" panose="020B0604020202020204" pitchFamily="34" charset="0"/>
              </a:rPr>
              <a:t>new treatment option for patients with </a:t>
            </a:r>
            <a:r>
              <a:rPr lang="en-GB" sz="1800" b="0" i="1" noProof="0" dirty="0">
                <a:solidFill>
                  <a:srgbClr val="000000"/>
                </a:solidFill>
                <a:effectLst/>
                <a:latin typeface="Arial" panose="020B0604020202020204" pitchFamily="34" charset="0"/>
                <a:cs typeface="Arial" panose="020B0604020202020204" pitchFamily="34" charset="0"/>
              </a:rPr>
              <a:t>EGFR</a:t>
            </a:r>
            <a:r>
              <a:rPr lang="en-GB" dirty="0">
                <a:solidFill>
                  <a:srgbClr val="000000"/>
                </a:solidFill>
                <a:latin typeface="Arial" panose="020B0604020202020204" pitchFamily="34" charset="0"/>
                <a:cs typeface="Arial" panose="020B0604020202020204" pitchFamily="34" charset="0"/>
              </a:rPr>
              <a:t>-mutant</a:t>
            </a:r>
            <a:r>
              <a:rPr lang="en-GB" sz="1800" b="0" i="0" noProof="0" dirty="0">
                <a:solidFill>
                  <a:srgbClr val="000000"/>
                </a:solidFill>
                <a:effectLst/>
                <a:latin typeface="Arial" panose="020B0604020202020204" pitchFamily="34" charset="0"/>
                <a:cs typeface="Arial" panose="020B0604020202020204" pitchFamily="34" charset="0"/>
              </a:rPr>
              <a:t> NSCLC with EGFR-TKI resistance</a:t>
            </a:r>
          </a:p>
        </p:txBody>
      </p:sp>
    </p:spTree>
    <p:extLst>
      <p:ext uri="{BB962C8B-B14F-4D97-AF65-F5344CB8AC3E}">
        <p14:creationId xmlns:p14="http://schemas.microsoft.com/office/powerpoint/2010/main" val="3307885840"/>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9205099"/>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90FADE4-735A-D3BD-A516-EE936378B3CE}"/>
              </a:ext>
            </a:extLst>
          </p:cNvPr>
          <p:cNvSpPr>
            <a:spLocks noGrp="1"/>
          </p:cNvSpPr>
          <p:nvPr>
            <p:ph sz="quarter" idx="12"/>
          </p:nvPr>
        </p:nvSpPr>
        <p:spPr>
          <a:xfrm>
            <a:off x="614400" y="1268760"/>
            <a:ext cx="10963200" cy="4525200"/>
          </a:xfrm>
        </p:spPr>
        <p:txBody>
          <a:bodyPr/>
          <a:lstStyle/>
          <a:p>
            <a:pPr marL="342900" indent="-342900">
              <a:spcBef>
                <a:spcPts val="600"/>
              </a:spcBef>
              <a:spcAft>
                <a:spcPts val="600"/>
              </a:spcAft>
              <a:buFont typeface="Arial" panose="020B0604020202020204" pitchFamily="34" charset="0"/>
              <a:buChar char="•"/>
            </a:pPr>
            <a:r>
              <a:rPr lang="en-GB" sz="1800" b="1" dirty="0">
                <a:solidFill>
                  <a:schemeClr val="accent1"/>
                </a:solidFill>
              </a:rPr>
              <a:t>SOHO-01: </a:t>
            </a:r>
            <a:r>
              <a:rPr lang="en-US" sz="1800" dirty="0" err="1"/>
              <a:t>Sevabertinib</a:t>
            </a:r>
            <a:r>
              <a:rPr lang="en-US" sz="1800" dirty="0"/>
              <a:t> produces rapid, durable, and clinically meaningful responses with manageable toxicity in pretreated and treatment-naïve patients with advanced </a:t>
            </a:r>
            <a:r>
              <a:rPr lang="en-US" sz="1800" i="1" dirty="0"/>
              <a:t>HER2</a:t>
            </a:r>
            <a:r>
              <a:rPr lang="en-US" sz="1800" dirty="0"/>
              <a:t>-mutant NSCLC. These results support sevabertinib as a potential new oral targeted therapy for this molecular subset</a:t>
            </a:r>
            <a:endParaRPr lang="en-GB" sz="1800" dirty="0"/>
          </a:p>
          <a:p>
            <a:pPr>
              <a:spcAft>
                <a:spcPts val="600"/>
              </a:spcAft>
            </a:pPr>
            <a:r>
              <a:rPr lang="en-GB" sz="1800" b="1" dirty="0">
                <a:solidFill>
                  <a:schemeClr val="accent1"/>
                </a:solidFill>
              </a:rPr>
              <a:t>Beamion LUNG1:</a:t>
            </a:r>
            <a:r>
              <a:rPr lang="en-GB" sz="1800" dirty="0"/>
              <a:t> </a:t>
            </a:r>
            <a:r>
              <a:rPr lang="en-US" sz="1800" dirty="0"/>
              <a:t>Zongertinib demonstrates </a:t>
            </a:r>
            <a:r>
              <a:rPr lang="en-GB" sz="1800" dirty="0"/>
              <a:t>strong and clinically meaningful efficacy </a:t>
            </a:r>
            <a:r>
              <a:rPr lang="en-US" sz="1800" dirty="0"/>
              <a:t>with manageable toxicity, supporting its role as a targeted treatment option for </a:t>
            </a:r>
            <a:r>
              <a:rPr lang="en-US" sz="1800" i="1" dirty="0"/>
              <a:t>HER2</a:t>
            </a:r>
            <a:r>
              <a:rPr lang="en-US" sz="1800" dirty="0"/>
              <a:t>-driven NSCLC</a:t>
            </a:r>
            <a:endParaRPr lang="en-GB" sz="1800" dirty="0"/>
          </a:p>
          <a:p>
            <a:pPr marL="365125" indent="-365125">
              <a:spcBef>
                <a:spcPts val="600"/>
              </a:spcBef>
              <a:spcAft>
                <a:spcPts val="600"/>
              </a:spcAft>
              <a:buFont typeface="Arial" panose="020B0604020202020204" pitchFamily="34" charset="0"/>
              <a:buChar char="•"/>
            </a:pPr>
            <a:r>
              <a:rPr lang="en-GB" sz="1800" b="1" noProof="0" dirty="0">
                <a:solidFill>
                  <a:schemeClr val="accent1"/>
                </a:solidFill>
              </a:rPr>
              <a:t>LOXO-RAS-20001: </a:t>
            </a:r>
            <a:r>
              <a:rPr lang="en-US" sz="1800" dirty="0"/>
              <a:t>Olomorasib provides evidence of meaningful intracranial activity, highlighting progress in addressing brain metastases in patients with </a:t>
            </a:r>
            <a:r>
              <a:rPr lang="en-US" sz="1800" i="1" dirty="0"/>
              <a:t>KRAS</a:t>
            </a:r>
            <a:r>
              <a:rPr lang="en-US" sz="1800" dirty="0"/>
              <a:t> G12C-mutant NSCLC </a:t>
            </a:r>
            <a:r>
              <a:rPr lang="en-GB" sz="1800" dirty="0"/>
              <a:t>and active, untreated brain metastases </a:t>
            </a:r>
          </a:p>
          <a:p>
            <a:pPr marL="365125" indent="-365125">
              <a:spcBef>
                <a:spcPts val="600"/>
              </a:spcBef>
              <a:spcAft>
                <a:spcPts val="600"/>
              </a:spcAft>
              <a:buFont typeface="Arial" panose="020B0604020202020204" pitchFamily="34" charset="0"/>
              <a:buChar char="•"/>
            </a:pPr>
            <a:r>
              <a:rPr lang="en-GB" sz="1800" b="1" dirty="0">
                <a:solidFill>
                  <a:schemeClr val="accent1"/>
                </a:solidFill>
              </a:rPr>
              <a:t>FURMO-003: </a:t>
            </a:r>
            <a:r>
              <a:rPr lang="en-US" sz="1800" dirty="0"/>
              <a:t>Firmonertinib continues to show promising clinical activity in EGFR exon 20 insertion </a:t>
            </a:r>
            <a:r>
              <a:rPr lang="en-US" sz="1800" dirty="0">
                <a:solidFill>
                  <a:schemeClr val="tx2"/>
                </a:solidFill>
              </a:rPr>
              <a:t>(ex20ins) NSCLC</a:t>
            </a:r>
            <a:r>
              <a:rPr lang="en-US" sz="1800" dirty="0"/>
              <a:t>, with an acceptable safety profile and ongoing phase 3 development</a:t>
            </a:r>
            <a:endParaRPr lang="en-GB" sz="1800" dirty="0"/>
          </a:p>
          <a:p>
            <a:r>
              <a:rPr lang="en-GB" sz="1800" b="1" dirty="0">
                <a:solidFill>
                  <a:schemeClr val="accent1"/>
                </a:solidFill>
              </a:rPr>
              <a:t>OptiTROP-Lung04: </a:t>
            </a:r>
            <a:r>
              <a:rPr lang="en-US" sz="1800" dirty="0">
                <a:solidFill>
                  <a:schemeClr val="tx2"/>
                </a:solidFill>
              </a:rPr>
              <a:t>Sacitizumab tirumotecan</a:t>
            </a:r>
            <a:r>
              <a:rPr lang="en-GB" sz="1800" dirty="0">
                <a:solidFill>
                  <a:schemeClr val="tx2"/>
                </a:solidFill>
              </a:rPr>
              <a:t> (sac-TMT) </a:t>
            </a:r>
            <a:r>
              <a:rPr lang="en-US" sz="1800" dirty="0"/>
              <a:t>demonstrated statistically significant and clinically meaningful improvements in PFS and OS compared to platinum-based </a:t>
            </a:r>
            <a:r>
              <a:rPr lang="en-US" sz="1800" dirty="0">
                <a:solidFill>
                  <a:schemeClr val="tx2"/>
                </a:solidFill>
              </a:rPr>
              <a:t>chemotherapy (PBC) </a:t>
            </a:r>
            <a:r>
              <a:rPr lang="en-US" sz="1800" dirty="0"/>
              <a:t>providing support for sac-TMT as a potential n</a:t>
            </a:r>
            <a:r>
              <a:rPr lang="en-GB" sz="1800" dirty="0">
                <a:solidFill>
                  <a:schemeClr val="tx2"/>
                </a:solidFill>
              </a:rPr>
              <a:t>ew treatment option for patients with </a:t>
            </a:r>
            <a:r>
              <a:rPr lang="en-GB" sz="1800" i="1" dirty="0">
                <a:solidFill>
                  <a:schemeClr val="tx2"/>
                </a:solidFill>
              </a:rPr>
              <a:t>EGFR</a:t>
            </a:r>
            <a:r>
              <a:rPr lang="en-GB" sz="1800" dirty="0">
                <a:solidFill>
                  <a:schemeClr val="tx2"/>
                </a:solidFill>
              </a:rPr>
              <a:t>-mutant NSCLC and EGFR-TKI resistance</a:t>
            </a:r>
          </a:p>
          <a:p>
            <a:endParaRPr lang="en-GB" sz="1800" noProof="0" dirty="0"/>
          </a:p>
          <a:p>
            <a:endParaRPr lang="en-GB" sz="1800" noProof="0" dirty="0"/>
          </a:p>
          <a:p>
            <a:endParaRPr lang="en-GB" sz="1800" noProof="0" dirty="0"/>
          </a:p>
          <a:p>
            <a:endParaRPr lang="en-GB" sz="1800" noProof="0" dirty="0"/>
          </a:p>
        </p:txBody>
      </p:sp>
      <p:sp>
        <p:nvSpPr>
          <p:cNvPr id="3" name="Title 2">
            <a:extLst>
              <a:ext uri="{FF2B5EF4-FFF2-40B4-BE49-F238E27FC236}">
                <a16:creationId xmlns:a16="http://schemas.microsoft.com/office/drawing/2014/main" id="{56E68B9F-C4CF-A0EB-F439-3DC4F172DB82}"/>
              </a:ext>
            </a:extLst>
          </p:cNvPr>
          <p:cNvSpPr>
            <a:spLocks noGrp="1"/>
          </p:cNvSpPr>
          <p:nvPr>
            <p:ph type="title"/>
          </p:nvPr>
        </p:nvSpPr>
        <p:spPr>
          <a:xfrm>
            <a:off x="619201" y="259200"/>
            <a:ext cx="10963199" cy="864000"/>
          </a:xfrm>
        </p:spPr>
        <p:txBody>
          <a:bodyPr/>
          <a:lstStyle/>
          <a:p>
            <a:r>
              <a:rPr lang="en-GB" noProof="0" dirty="0"/>
              <a:t>Clinical takeaways</a:t>
            </a:r>
          </a:p>
        </p:txBody>
      </p:sp>
      <p:sp>
        <p:nvSpPr>
          <p:cNvPr id="5" name="Slide Number Placeholder 4">
            <a:extLst>
              <a:ext uri="{FF2B5EF4-FFF2-40B4-BE49-F238E27FC236}">
                <a16:creationId xmlns:a16="http://schemas.microsoft.com/office/drawing/2014/main" id="{13871A03-8035-C1EE-9560-AE0D7871B517}"/>
              </a:ext>
            </a:extLst>
          </p:cNvPr>
          <p:cNvSpPr>
            <a:spLocks noGrp="1"/>
          </p:cNvSpPr>
          <p:nvPr>
            <p:ph type="sldNum" sz="quarter" idx="4"/>
          </p:nvPr>
        </p:nvSpPr>
        <p:spPr>
          <a:xfrm>
            <a:off x="10800523" y="6428359"/>
            <a:ext cx="781877" cy="365125"/>
          </a:xfrm>
        </p:spPr>
        <p:txBody>
          <a:bodyPr/>
          <a:lstStyle/>
          <a:p>
            <a:fld id="{FCE43C0F-8A7B-3A4B-9DB5-B3472E36E833}" type="slidenum">
              <a:rPr lang="en-GB" noProof="0" smtClean="0"/>
              <a:pPr/>
              <a:t>4</a:t>
            </a:fld>
            <a:endParaRPr lang="en-GB" noProof="0" dirty="0"/>
          </a:p>
        </p:txBody>
      </p:sp>
      <p:sp>
        <p:nvSpPr>
          <p:cNvPr id="6" name="Content Placeholder 7">
            <a:extLst>
              <a:ext uri="{FF2B5EF4-FFF2-40B4-BE49-F238E27FC236}">
                <a16:creationId xmlns:a16="http://schemas.microsoft.com/office/drawing/2014/main" id="{347F3F6D-1EF5-3C80-0A2F-10E84FEC27FE}"/>
              </a:ext>
            </a:extLst>
          </p:cNvPr>
          <p:cNvSpPr txBox="1">
            <a:spLocks/>
          </p:cNvSpPr>
          <p:nvPr/>
        </p:nvSpPr>
        <p:spPr>
          <a:xfrm>
            <a:off x="620183" y="6356351"/>
            <a:ext cx="10180339" cy="365125"/>
          </a:xfrm>
          <a:prstGeom prst="rect">
            <a:avLst/>
          </a:prstGeom>
        </p:spPr>
        <p:txBody>
          <a:bodyPr vert="horz" lIns="0" tIns="0" rIns="0" bIns="0" rtlCol="0" anchor="b" anchorCtr="0">
            <a:noAutofit/>
          </a:bodyPr>
          <a:lstStyle>
            <a:lvl1pPr marL="0" indent="0" algn="l" defTabSz="457200" rtl="0" eaLnBrk="1" latinLnBrk="0" hangingPunct="1">
              <a:spcBef>
                <a:spcPts val="300"/>
              </a:spcBef>
              <a:buClr>
                <a:schemeClr val="accent2"/>
              </a:buClr>
              <a:buFont typeface="Arial"/>
              <a:buNone/>
              <a:defRPr sz="1200" b="0" i="0" kern="1200" spc="-3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457200" indent="0" algn="l" defTabSz="457200" rtl="0" eaLnBrk="1" latinLnBrk="0" hangingPunct="1">
              <a:spcBef>
                <a:spcPts val="400"/>
              </a:spcBef>
              <a:buClr>
                <a:schemeClr val="accent2"/>
              </a:buClr>
              <a:buFont typeface="Lucida Grande"/>
              <a:buNone/>
              <a:defRPr sz="1200" b="0" i="0" kern="1200">
                <a:solidFill>
                  <a:srgbClr val="5D8298"/>
                </a:solidFill>
                <a:latin typeface="PT Sans Narrow"/>
                <a:ea typeface="Arial" panose="020B0604020202020204" pitchFamily="34" charset="0"/>
                <a:cs typeface="PT Sans Narrow"/>
              </a:defRPr>
            </a:lvl2pPr>
            <a:lvl3pPr marL="914400" indent="0" algn="l" defTabSz="457200" rtl="0" eaLnBrk="1" latinLnBrk="0" hangingPunct="1">
              <a:spcBef>
                <a:spcPts val="400"/>
              </a:spcBef>
              <a:buClr>
                <a:schemeClr val="accent2"/>
              </a:buClr>
              <a:buFont typeface="Arial"/>
              <a:buNone/>
              <a:defRPr sz="1200" b="0" i="0" kern="1200">
                <a:solidFill>
                  <a:srgbClr val="5D8298"/>
                </a:solidFill>
                <a:latin typeface="PT Sans Narrow"/>
                <a:ea typeface="Arial" panose="020B0604020202020204" pitchFamily="34" charset="0"/>
                <a:cs typeface="PT Sans Narrow"/>
              </a:defRPr>
            </a:lvl3pPr>
            <a:lvl4pPr marL="1371600" indent="0" algn="l" defTabSz="457200" rtl="0" eaLnBrk="1" latinLnBrk="0" hangingPunct="1">
              <a:spcBef>
                <a:spcPts val="400"/>
              </a:spcBef>
              <a:buClr>
                <a:schemeClr val="accent2"/>
              </a:buClr>
              <a:buFont typeface="Arial"/>
              <a:buNone/>
              <a:defRPr sz="1200" b="0" i="0" kern="1200">
                <a:solidFill>
                  <a:srgbClr val="5D8298"/>
                </a:solidFill>
                <a:latin typeface="PT Sans Narrow"/>
                <a:ea typeface="Arial" panose="020B0604020202020204" pitchFamily="34" charset="0"/>
                <a:cs typeface="PT Sans Narrow"/>
              </a:defRPr>
            </a:lvl4pPr>
            <a:lvl5pPr marL="1828800" indent="0" algn="l" defTabSz="457200" rtl="0" eaLnBrk="1" latinLnBrk="0" hangingPunct="1">
              <a:spcBef>
                <a:spcPts val="400"/>
              </a:spcBef>
              <a:buClr>
                <a:schemeClr val="accent2"/>
              </a:buClr>
              <a:buFont typeface="Arial"/>
              <a:buNone/>
              <a:defRPr sz="1200" b="0" i="0" kern="1200">
                <a:solidFill>
                  <a:srgbClr val="5D8298"/>
                </a:solidFill>
                <a:latin typeface="PT Sans Narrow"/>
                <a:ea typeface="Arial" panose="020B0604020202020204" pitchFamily="34" charset="0"/>
                <a:cs typeface="PT Sans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GB" sz="1000" noProof="0" dirty="0">
              <a:highlight>
                <a:srgbClr val="FFFF00"/>
              </a:highlight>
            </a:endParaRPr>
          </a:p>
        </p:txBody>
      </p:sp>
      <p:sp>
        <p:nvSpPr>
          <p:cNvPr id="11" name="Content Placeholder 10">
            <a:extLst>
              <a:ext uri="{FF2B5EF4-FFF2-40B4-BE49-F238E27FC236}">
                <a16:creationId xmlns:a16="http://schemas.microsoft.com/office/drawing/2014/main" id="{E36A44CD-5B61-0CAC-4530-877A607343F0}"/>
              </a:ext>
            </a:extLst>
          </p:cNvPr>
          <p:cNvSpPr>
            <a:spLocks noGrp="1"/>
          </p:cNvSpPr>
          <p:nvPr>
            <p:ph sz="quarter" idx="15"/>
          </p:nvPr>
        </p:nvSpPr>
        <p:spPr/>
        <p:txBody>
          <a:bodyPr anchor="b"/>
          <a:lstStyle/>
          <a:p>
            <a:r>
              <a:rPr lang="en-GB" dirty="0">
                <a:solidFill>
                  <a:schemeClr val="tx2"/>
                </a:solidFill>
              </a:rPr>
              <a:t>NSCLC, non-small cell lung cancer; OS, overall survival; PFS, progression-free survival; </a:t>
            </a:r>
            <a:r>
              <a:rPr lang="en-US" dirty="0">
                <a:solidFill>
                  <a:schemeClr val="tx2"/>
                </a:solidFill>
              </a:rPr>
              <a:t>TKI, tyrosine kinase inhibitor</a:t>
            </a:r>
            <a:r>
              <a:rPr lang="en-GB" dirty="0">
                <a:solidFill>
                  <a:schemeClr val="tx2"/>
                </a:solidFill>
              </a:rPr>
              <a:t> </a:t>
            </a:r>
          </a:p>
        </p:txBody>
      </p:sp>
    </p:spTree>
    <p:extLst>
      <p:ext uri="{BB962C8B-B14F-4D97-AF65-F5344CB8AC3E}">
        <p14:creationId xmlns:p14="http://schemas.microsoft.com/office/powerpoint/2010/main" val="4121626805"/>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4EB5E76-AF9F-22DF-BED9-F513443ACB22}"/>
              </a:ext>
            </a:extLst>
          </p:cNvPr>
          <p:cNvSpPr>
            <a:spLocks noGrp="1"/>
          </p:cNvSpPr>
          <p:nvPr>
            <p:ph sz="quarter" idx="12"/>
          </p:nvPr>
        </p:nvSpPr>
        <p:spPr>
          <a:xfrm>
            <a:off x="620184" y="1195208"/>
            <a:ext cx="10963200" cy="4755592"/>
          </a:xfrm>
        </p:spPr>
        <p:txBody>
          <a:bodyPr/>
          <a:lstStyle/>
          <a:p>
            <a:pPr>
              <a:lnSpc>
                <a:spcPct val="107000"/>
              </a:lnSpc>
              <a:spcAft>
                <a:spcPts val="600"/>
              </a:spcAft>
            </a:pPr>
            <a:r>
              <a:rPr lang="en-GB" sz="2000" noProof="0" dirty="0">
                <a:solidFill>
                  <a:srgbClr val="5D8298"/>
                </a:solidFill>
                <a:latin typeface="Arial"/>
                <a:cs typeface="Arial"/>
              </a:rPr>
              <a:t>Understand the </a:t>
            </a:r>
            <a:r>
              <a:rPr lang="en-GB" sz="2000" b="1" noProof="0" dirty="0">
                <a:solidFill>
                  <a:schemeClr val="accent1"/>
                </a:solidFill>
                <a:latin typeface="Arial"/>
                <a:cs typeface="Arial"/>
              </a:rPr>
              <a:t>clinical trial data and emerging profiles </a:t>
            </a:r>
            <a:r>
              <a:rPr lang="en-GB" sz="2000" noProof="0" dirty="0">
                <a:solidFill>
                  <a:srgbClr val="5D8298"/>
                </a:solidFill>
                <a:latin typeface="Arial"/>
                <a:cs typeface="Arial"/>
              </a:rPr>
              <a:t>of therapies for the treatment of molecularly driven lung cancer, including treatments for HER2-directed NSCLC</a:t>
            </a:r>
          </a:p>
          <a:p>
            <a:pPr marL="342900" lvl="0" indent="-342900">
              <a:lnSpc>
                <a:spcPct val="107000"/>
              </a:lnSpc>
              <a:spcAft>
                <a:spcPts val="600"/>
              </a:spcAft>
              <a:buFont typeface="+mj-lt"/>
              <a:buAutoNum type="arabicPeriod"/>
            </a:pPr>
            <a:endParaRPr lang="en-GB" sz="1200" noProof="0" dirty="0">
              <a:solidFill>
                <a:srgbClr val="5D8298"/>
              </a:solidFill>
              <a:latin typeface="Arial" panose="020B0604020202020204" pitchFamily="34" charset="0"/>
              <a:cs typeface="Arial" panose="020B0604020202020204" pitchFamily="34" charset="0"/>
            </a:endParaRPr>
          </a:p>
          <a:p>
            <a:endParaRPr lang="en-GB" sz="2400" noProof="0" dirty="0"/>
          </a:p>
        </p:txBody>
      </p:sp>
      <p:sp>
        <p:nvSpPr>
          <p:cNvPr id="3" name="Title 2">
            <a:extLst>
              <a:ext uri="{FF2B5EF4-FFF2-40B4-BE49-F238E27FC236}">
                <a16:creationId xmlns:a16="http://schemas.microsoft.com/office/drawing/2014/main" id="{132D1A28-0112-BA38-D8B2-34CBB6A9CB8A}"/>
              </a:ext>
            </a:extLst>
          </p:cNvPr>
          <p:cNvSpPr>
            <a:spLocks noGrp="1"/>
          </p:cNvSpPr>
          <p:nvPr>
            <p:ph type="title"/>
          </p:nvPr>
        </p:nvSpPr>
        <p:spPr>
          <a:xfrm>
            <a:off x="619201" y="259200"/>
            <a:ext cx="10963199" cy="790544"/>
          </a:xfrm>
        </p:spPr>
        <p:txBody>
          <a:bodyPr/>
          <a:lstStyle/>
          <a:p>
            <a:r>
              <a:rPr lang="en-GB" noProof="0" dirty="0"/>
              <a:t>Educational objectives</a:t>
            </a:r>
          </a:p>
        </p:txBody>
      </p:sp>
      <p:sp>
        <p:nvSpPr>
          <p:cNvPr id="5" name="Slide Number Placeholder 4">
            <a:extLst>
              <a:ext uri="{FF2B5EF4-FFF2-40B4-BE49-F238E27FC236}">
                <a16:creationId xmlns:a16="http://schemas.microsoft.com/office/drawing/2014/main" id="{DD3ADE44-4EAA-06CE-A4B2-477BCFDE396F}"/>
              </a:ext>
            </a:extLst>
          </p:cNvPr>
          <p:cNvSpPr>
            <a:spLocks noGrp="1"/>
          </p:cNvSpPr>
          <p:nvPr>
            <p:ph type="sldNum" sz="quarter" idx="4"/>
          </p:nvPr>
        </p:nvSpPr>
        <p:spPr>
          <a:xfrm>
            <a:off x="10800523" y="6428359"/>
            <a:ext cx="781877" cy="365125"/>
          </a:xfrm>
        </p:spPr>
        <p:txBody>
          <a:bodyPr/>
          <a:lstStyle/>
          <a:p>
            <a:fld id="{FCE43C0F-8A7B-3A4B-9DB5-B3472E36E833}" type="slidenum">
              <a:rPr lang="en-GB" noProof="0" smtClean="0"/>
              <a:pPr/>
              <a:t>5</a:t>
            </a:fld>
            <a:endParaRPr lang="en-GB" noProof="0" dirty="0"/>
          </a:p>
        </p:txBody>
      </p:sp>
      <p:sp>
        <p:nvSpPr>
          <p:cNvPr id="8" name="Content Placeholder 7">
            <a:extLst>
              <a:ext uri="{FF2B5EF4-FFF2-40B4-BE49-F238E27FC236}">
                <a16:creationId xmlns:a16="http://schemas.microsoft.com/office/drawing/2014/main" id="{5BD40846-3440-A647-110C-BD902C7FBECA}"/>
              </a:ext>
            </a:extLst>
          </p:cNvPr>
          <p:cNvSpPr>
            <a:spLocks noGrp="1"/>
          </p:cNvSpPr>
          <p:nvPr>
            <p:ph sz="quarter" idx="15"/>
          </p:nvPr>
        </p:nvSpPr>
        <p:spPr/>
        <p:txBody>
          <a:bodyPr anchor="b"/>
          <a:lstStyle/>
          <a:p>
            <a:r>
              <a:rPr lang="en-GB" noProof="0" dirty="0">
                <a:solidFill>
                  <a:schemeClr val="tx2"/>
                </a:solidFill>
              </a:rPr>
              <a:t>NSCLC, non-small cell lung cancer</a:t>
            </a:r>
          </a:p>
        </p:txBody>
      </p:sp>
    </p:spTree>
    <p:extLst>
      <p:ext uri="{BB962C8B-B14F-4D97-AF65-F5344CB8AC3E}">
        <p14:creationId xmlns:p14="http://schemas.microsoft.com/office/powerpoint/2010/main" val="3937477103"/>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5C9C9C5-D7D1-5FB5-D477-860D13823851}"/>
              </a:ext>
            </a:extLst>
          </p:cNvPr>
          <p:cNvSpPr>
            <a:spLocks noGrp="1"/>
          </p:cNvSpPr>
          <p:nvPr>
            <p:ph type="title"/>
          </p:nvPr>
        </p:nvSpPr>
        <p:spPr/>
        <p:txBody>
          <a:bodyPr>
            <a:normAutofit/>
          </a:bodyPr>
          <a:lstStyle/>
          <a:p>
            <a:r>
              <a:rPr lang="en-US" kern="0" dirty="0">
                <a:ea typeface="Arial" panose="020B0604020202020204" pitchFamily="34" charset="0"/>
              </a:rPr>
              <a:t>Sevabertinib (BAY 2927088) in advanced </a:t>
            </a:r>
            <a:r>
              <a:rPr lang="en-US" i="1" kern="0" dirty="0">
                <a:ea typeface="Arial" panose="020B0604020202020204" pitchFamily="34" charset="0"/>
              </a:rPr>
              <a:t>HER2</a:t>
            </a:r>
            <a:r>
              <a:rPr lang="en-US" kern="0" dirty="0">
                <a:ea typeface="Arial" panose="020B0604020202020204" pitchFamily="34" charset="0"/>
              </a:rPr>
              <a:t>-mutant NSCLC: Results from the SOHO-01 study</a:t>
            </a:r>
            <a:br>
              <a:rPr lang="en-US" kern="0" dirty="0">
                <a:ea typeface="Arial" panose="020B0604020202020204" pitchFamily="34" charset="0"/>
              </a:rPr>
            </a:br>
            <a:endParaRPr lang="en-GB" noProof="0" dirty="0"/>
          </a:p>
        </p:txBody>
      </p:sp>
      <p:sp>
        <p:nvSpPr>
          <p:cNvPr id="7" name="Subtitle 6">
            <a:extLst>
              <a:ext uri="{FF2B5EF4-FFF2-40B4-BE49-F238E27FC236}">
                <a16:creationId xmlns:a16="http://schemas.microsoft.com/office/drawing/2014/main" id="{8E430D2C-AD48-6F06-C10F-6B77654C6113}"/>
              </a:ext>
            </a:extLst>
          </p:cNvPr>
          <p:cNvSpPr>
            <a:spLocks noGrp="1"/>
          </p:cNvSpPr>
          <p:nvPr>
            <p:ph type="subTitle" idx="1"/>
          </p:nvPr>
        </p:nvSpPr>
        <p:spPr/>
        <p:txBody>
          <a:bodyPr>
            <a:normAutofit/>
          </a:bodyPr>
          <a:lstStyle/>
          <a:p>
            <a:r>
              <a:rPr lang="en-US" b="1" kern="0" dirty="0">
                <a:ea typeface="Arial" panose="020B0604020202020204" pitchFamily="34" charset="0"/>
              </a:rPr>
              <a:t>Le X, et al. Abstract LBA75, ESMO 2025</a:t>
            </a:r>
            <a:endParaRPr lang="en-GB" b="1" kern="100" noProof="0" dirty="0">
              <a:effectLst/>
              <a:ea typeface="Calibri" panose="020F0502020204030204" pitchFamily="34" charset="0"/>
            </a:endParaRPr>
          </a:p>
        </p:txBody>
      </p:sp>
      <p:sp>
        <p:nvSpPr>
          <p:cNvPr id="2" name="Slide Number Placeholder 1">
            <a:extLst>
              <a:ext uri="{FF2B5EF4-FFF2-40B4-BE49-F238E27FC236}">
                <a16:creationId xmlns:a16="http://schemas.microsoft.com/office/drawing/2014/main" id="{38393C7F-20D5-D7B7-34F6-C78A2F987C04}"/>
              </a:ext>
            </a:extLst>
          </p:cNvPr>
          <p:cNvSpPr>
            <a:spLocks noGrp="1"/>
          </p:cNvSpPr>
          <p:nvPr>
            <p:ph type="sldNum" sz="quarter" idx="4"/>
          </p:nvPr>
        </p:nvSpPr>
        <p:spPr/>
        <p:txBody>
          <a:bodyPr/>
          <a:lstStyle/>
          <a:p>
            <a:fld id="{FCE43C0F-8A7B-3A4B-9DB5-B3472E36E833}" type="slidenum">
              <a:rPr lang="en-GB" noProof="0" smtClean="0"/>
              <a:pPr/>
              <a:t>6</a:t>
            </a:fld>
            <a:endParaRPr lang="en-GB" noProof="0" dirty="0"/>
          </a:p>
        </p:txBody>
      </p:sp>
      <p:sp>
        <p:nvSpPr>
          <p:cNvPr id="8" name="Content Placeholder 7">
            <a:extLst>
              <a:ext uri="{FF2B5EF4-FFF2-40B4-BE49-F238E27FC236}">
                <a16:creationId xmlns:a16="http://schemas.microsoft.com/office/drawing/2014/main" id="{D597ED57-A9F2-C2C8-206F-8E15D9323819}"/>
              </a:ext>
            </a:extLst>
          </p:cNvPr>
          <p:cNvSpPr>
            <a:spLocks noGrp="1"/>
          </p:cNvSpPr>
          <p:nvPr>
            <p:ph sz="quarter" idx="15"/>
          </p:nvPr>
        </p:nvSpPr>
        <p:spPr/>
        <p:txBody>
          <a:bodyPr/>
          <a:lstStyle/>
          <a:p>
            <a:r>
              <a:rPr lang="en-GB" noProof="0" dirty="0"/>
              <a:t>NSCLC, non-small cell lung cancer</a:t>
            </a:r>
          </a:p>
        </p:txBody>
      </p:sp>
    </p:spTree>
    <p:extLst>
      <p:ext uri="{BB962C8B-B14F-4D97-AF65-F5344CB8AC3E}">
        <p14:creationId xmlns:p14="http://schemas.microsoft.com/office/powerpoint/2010/main" val="3721002484"/>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C379E5A7-6CE7-D4C5-E110-04260D1F955B}"/>
              </a:ext>
            </a:extLst>
          </p:cNvPr>
          <p:cNvSpPr>
            <a:spLocks noGrp="1"/>
          </p:cNvSpPr>
          <p:nvPr>
            <p:ph sz="quarter" idx="12"/>
          </p:nvPr>
        </p:nvSpPr>
        <p:spPr>
          <a:xfrm>
            <a:off x="620713" y="979368"/>
            <a:ext cx="5187255" cy="4525963"/>
          </a:xfrm>
        </p:spPr>
        <p:txBody>
          <a:bodyPr>
            <a:normAutofit fontScale="85000" lnSpcReduction="10000"/>
          </a:bodyPr>
          <a:lstStyle/>
          <a:p>
            <a:pPr>
              <a:lnSpc>
                <a:spcPct val="120000"/>
              </a:lnSpc>
            </a:pPr>
            <a:r>
              <a:rPr lang="en-GB" sz="1600" i="1" noProof="0" dirty="0">
                <a:solidFill>
                  <a:schemeClr val="tx2"/>
                </a:solidFill>
              </a:rPr>
              <a:t>HER2</a:t>
            </a:r>
            <a:r>
              <a:rPr lang="en-GB" sz="1600" noProof="0" dirty="0">
                <a:solidFill>
                  <a:schemeClr val="tx2"/>
                </a:solidFill>
              </a:rPr>
              <a:t>-activating mutations have been reported in approximately 1-4% of patients with NSCLC and are associated with a poor prognosis</a:t>
            </a:r>
            <a:r>
              <a:rPr lang="en-GB" sz="1600" baseline="30000" noProof="0" dirty="0">
                <a:solidFill>
                  <a:schemeClr val="tx2"/>
                </a:solidFill>
              </a:rPr>
              <a:t>1-3,9,10</a:t>
            </a:r>
          </a:p>
          <a:p>
            <a:pPr>
              <a:lnSpc>
                <a:spcPct val="120000"/>
              </a:lnSpc>
            </a:pPr>
            <a:r>
              <a:rPr lang="en-GB" sz="1600" i="1" dirty="0">
                <a:solidFill>
                  <a:schemeClr val="tx2"/>
                </a:solidFill>
              </a:rPr>
              <a:t>HER2</a:t>
            </a:r>
            <a:r>
              <a:rPr lang="en-GB" sz="1600" dirty="0">
                <a:solidFill>
                  <a:schemeClr val="tx2"/>
                </a:solidFill>
              </a:rPr>
              <a:t> tyrosine kinase domain (TKD) mutations are the most common, with the Y772_A775dup (YVMA) ex20ins being the most frequent in NSCLC</a:t>
            </a:r>
            <a:r>
              <a:rPr lang="en-GB" sz="1600" baseline="30000" dirty="0">
                <a:solidFill>
                  <a:schemeClr val="tx2"/>
                </a:solidFill>
              </a:rPr>
              <a:t>4,5,6</a:t>
            </a:r>
          </a:p>
          <a:p>
            <a:pPr>
              <a:lnSpc>
                <a:spcPct val="120000"/>
              </a:lnSpc>
            </a:pPr>
            <a:r>
              <a:rPr lang="en-GB" sz="1600" noProof="0" dirty="0">
                <a:solidFill>
                  <a:schemeClr val="tx2"/>
                </a:solidFill>
              </a:rPr>
              <a:t>Sevabertinib (BAY 2927088) is an oral, reversible TKI that potently inhibits </a:t>
            </a:r>
            <a:r>
              <a:rPr lang="en-GB" sz="1600" i="1" noProof="0" dirty="0">
                <a:solidFill>
                  <a:schemeClr val="tx2"/>
                </a:solidFill>
              </a:rPr>
              <a:t>HER2</a:t>
            </a:r>
            <a:r>
              <a:rPr lang="en-GB" sz="1600" i="1" dirty="0">
                <a:solidFill>
                  <a:schemeClr val="tx2"/>
                </a:solidFill>
              </a:rPr>
              <a:t>-</a:t>
            </a:r>
            <a:r>
              <a:rPr lang="en-GB" sz="1600" noProof="0" dirty="0">
                <a:solidFill>
                  <a:schemeClr val="tx2"/>
                </a:solidFill>
              </a:rPr>
              <a:t>activating mutations</a:t>
            </a:r>
            <a:r>
              <a:rPr lang="en-GB" sz="1600" baseline="30000" noProof="0" dirty="0">
                <a:solidFill>
                  <a:schemeClr val="tx2"/>
                </a:solidFill>
              </a:rPr>
              <a:t>3,7</a:t>
            </a:r>
            <a:r>
              <a:rPr lang="en-GB" sz="1600" noProof="0" dirty="0">
                <a:solidFill>
                  <a:schemeClr val="tx2"/>
                </a:solidFill>
              </a:rPr>
              <a:t> </a:t>
            </a:r>
          </a:p>
          <a:p>
            <a:pPr>
              <a:lnSpc>
                <a:spcPct val="120000"/>
              </a:lnSpc>
            </a:pPr>
            <a:r>
              <a:rPr lang="en-GB" sz="1600" noProof="0" dirty="0">
                <a:solidFill>
                  <a:schemeClr val="tx2"/>
                </a:solidFill>
              </a:rPr>
              <a:t>Encouraging anti-tumour activity and manageable safety were observed in patients with NSCLC harbouring a </a:t>
            </a:r>
            <a:br>
              <a:rPr lang="en-GB" sz="1600" noProof="0" dirty="0">
                <a:solidFill>
                  <a:schemeClr val="tx2"/>
                </a:solidFill>
              </a:rPr>
            </a:br>
            <a:r>
              <a:rPr lang="en-GB" sz="1600" i="1" noProof="0" dirty="0">
                <a:solidFill>
                  <a:schemeClr val="tx2"/>
                </a:solidFill>
              </a:rPr>
              <a:t>HER2-</a:t>
            </a:r>
            <a:r>
              <a:rPr lang="en-GB" sz="1600" noProof="0" dirty="0">
                <a:solidFill>
                  <a:schemeClr val="tx2"/>
                </a:solidFill>
              </a:rPr>
              <a:t>activating mutation treated with sevabertinib</a:t>
            </a:r>
            <a:r>
              <a:rPr lang="en-GB" sz="1600" baseline="30000" noProof="0" dirty="0">
                <a:solidFill>
                  <a:schemeClr val="tx2"/>
                </a:solidFill>
              </a:rPr>
              <a:t>3,7</a:t>
            </a:r>
          </a:p>
          <a:p>
            <a:pPr>
              <a:lnSpc>
                <a:spcPct val="120000"/>
              </a:lnSpc>
            </a:pPr>
            <a:r>
              <a:rPr lang="en-GB" sz="1600" noProof="0" dirty="0">
                <a:solidFill>
                  <a:schemeClr val="tx2"/>
                </a:solidFill>
              </a:rPr>
              <a:t>The FDA has granted Breakthrough Therapy designation for BAY 2927088 for previously-treated patients with advanced NSCLC and activating </a:t>
            </a:r>
            <a:r>
              <a:rPr lang="en-GB" sz="1600" i="1" noProof="0" dirty="0">
                <a:solidFill>
                  <a:schemeClr val="tx2"/>
                </a:solidFill>
              </a:rPr>
              <a:t>HER2</a:t>
            </a:r>
            <a:r>
              <a:rPr lang="en-GB" sz="1600" noProof="0" dirty="0">
                <a:solidFill>
                  <a:schemeClr val="tx2"/>
                </a:solidFill>
              </a:rPr>
              <a:t> mutations</a:t>
            </a:r>
            <a:r>
              <a:rPr lang="en-GB" sz="1600" baseline="30000" noProof="0" dirty="0">
                <a:solidFill>
                  <a:schemeClr val="tx2"/>
                </a:solidFill>
              </a:rPr>
              <a:t>3,8</a:t>
            </a:r>
            <a:r>
              <a:rPr lang="en-GB" sz="1600" noProof="0" dirty="0">
                <a:solidFill>
                  <a:schemeClr val="tx2"/>
                </a:solidFill>
              </a:rPr>
              <a:t> </a:t>
            </a:r>
          </a:p>
          <a:p>
            <a:pPr>
              <a:lnSpc>
                <a:spcPct val="120000"/>
              </a:lnSpc>
            </a:pPr>
            <a:r>
              <a:rPr lang="en-GB" sz="1600" noProof="0" dirty="0">
                <a:solidFill>
                  <a:schemeClr val="tx2"/>
                </a:solidFill>
              </a:rPr>
              <a:t>Here we report results from cohorts of the ongoing, open-label, multicentre </a:t>
            </a:r>
            <a:r>
              <a:rPr lang="en-GB" sz="1600" dirty="0">
                <a:solidFill>
                  <a:schemeClr val="tx2"/>
                </a:solidFill>
              </a:rPr>
              <a:t>p</a:t>
            </a:r>
            <a:r>
              <a:rPr lang="en-GB" sz="1600" noProof="0" dirty="0">
                <a:solidFill>
                  <a:schemeClr val="tx2"/>
                </a:solidFill>
              </a:rPr>
              <a:t>hase 1/2 SOHO-01 (NCT05099172)</a:t>
            </a:r>
            <a:r>
              <a:rPr lang="en-GB" sz="1600" baseline="30000" noProof="0" dirty="0">
                <a:solidFill>
                  <a:schemeClr val="tx2"/>
                </a:solidFill>
              </a:rPr>
              <a:t>9,10</a:t>
            </a:r>
            <a:r>
              <a:rPr lang="en-GB" sz="1600" noProof="0" dirty="0">
                <a:solidFill>
                  <a:schemeClr val="tx2"/>
                </a:solidFill>
              </a:rPr>
              <a:t> </a:t>
            </a:r>
          </a:p>
        </p:txBody>
      </p:sp>
      <p:sp>
        <p:nvSpPr>
          <p:cNvPr id="6" name="Title 5">
            <a:extLst>
              <a:ext uri="{FF2B5EF4-FFF2-40B4-BE49-F238E27FC236}">
                <a16:creationId xmlns:a16="http://schemas.microsoft.com/office/drawing/2014/main" id="{8792835E-F2F1-0156-4F92-4C468B0C8AC5}"/>
              </a:ext>
            </a:extLst>
          </p:cNvPr>
          <p:cNvSpPr>
            <a:spLocks noGrp="1"/>
          </p:cNvSpPr>
          <p:nvPr>
            <p:ph type="title"/>
          </p:nvPr>
        </p:nvSpPr>
        <p:spPr>
          <a:xfrm>
            <a:off x="619201" y="259200"/>
            <a:ext cx="10963199" cy="864000"/>
          </a:xfrm>
        </p:spPr>
        <p:txBody>
          <a:bodyPr/>
          <a:lstStyle/>
          <a:p>
            <a:r>
              <a:rPr lang="en-GB" noProof="0" dirty="0">
                <a:solidFill>
                  <a:schemeClr val="tx2"/>
                </a:solidFill>
              </a:rPr>
              <a:t>Soho-01: background and study design</a:t>
            </a:r>
            <a:endParaRPr lang="en-GB" baseline="30000" noProof="0" dirty="0">
              <a:solidFill>
                <a:schemeClr val="tx2"/>
              </a:solidFill>
              <a:highlight>
                <a:srgbClr val="FFFF00"/>
              </a:highlight>
            </a:endParaRPr>
          </a:p>
        </p:txBody>
      </p:sp>
      <p:sp>
        <p:nvSpPr>
          <p:cNvPr id="8" name="Content Placeholder 7">
            <a:extLst>
              <a:ext uri="{FF2B5EF4-FFF2-40B4-BE49-F238E27FC236}">
                <a16:creationId xmlns:a16="http://schemas.microsoft.com/office/drawing/2014/main" id="{077CE890-DBC4-1C7C-BCD7-B9676316E54E}"/>
              </a:ext>
            </a:extLst>
          </p:cNvPr>
          <p:cNvSpPr>
            <a:spLocks noGrp="1"/>
          </p:cNvSpPr>
          <p:nvPr>
            <p:ph sz="quarter" idx="15"/>
          </p:nvPr>
        </p:nvSpPr>
        <p:spPr>
          <a:xfrm>
            <a:off x="609600" y="6375226"/>
            <a:ext cx="10598968" cy="365125"/>
          </a:xfrm>
        </p:spPr>
        <p:txBody>
          <a:bodyPr anchor="b" anchorCtr="0"/>
          <a:lstStyle/>
          <a:p>
            <a:r>
              <a:rPr lang="en-GB" sz="1000" noProof="0" dirty="0">
                <a:solidFill>
                  <a:schemeClr val="tx2"/>
                </a:solidFill>
              </a:rPr>
              <a:t>ADC, antibody-drug conjugate; BICR, blinded independent central review; BID, twice daily; DCR, disease control rate; DoR, duration of response; FDA, Food and Drug Administration; NSCLC, non-small cell lung cancer; ORR, objective response rate; PFS, progression-free survival; PK, pharmacokinetics; QD, once a day; RECIST, </a:t>
            </a:r>
            <a:r>
              <a:rPr lang="en-GB" sz="1000" dirty="0">
                <a:solidFill>
                  <a:schemeClr val="tx2"/>
                </a:solidFill>
              </a:rPr>
              <a:t>Response Evaluation Criteria in Solid Tumours; TKI, tyrosine kinase inhibitor</a:t>
            </a:r>
          </a:p>
          <a:p>
            <a:r>
              <a:rPr lang="en-GB" sz="1000" noProof="0" dirty="0">
                <a:solidFill>
                  <a:schemeClr val="tx2"/>
                </a:solidFill>
              </a:rPr>
              <a:t>1. Riudavets M, et al. ESMO Open 2021;6:100260; 2. Remon J, et al. Cancer Treat Rev. 2020;90:102105; 3. Girard N, et al. J Clin Oncol 2024;42(suppl 17). Abstr LBA8598; </a:t>
            </a:r>
            <a:br>
              <a:rPr lang="en-GB" sz="1000" noProof="0" dirty="0">
                <a:solidFill>
                  <a:schemeClr val="tx2"/>
                </a:solidFill>
              </a:rPr>
            </a:br>
            <a:r>
              <a:rPr lang="en-GB" sz="1000" noProof="0" dirty="0">
                <a:solidFill>
                  <a:schemeClr val="tx2"/>
                </a:solidFill>
              </a:rPr>
              <a:t>4. Hong L, et al. NPJ Precis Oncol 2024;8:217: </a:t>
            </a:r>
            <a:r>
              <a:rPr lang="en-GB" sz="1000" dirty="0">
                <a:solidFill>
                  <a:schemeClr val="tx2"/>
                </a:solidFill>
              </a:rPr>
              <a:t>doi: 10.1038/s41698-024-00720-9; 5. Liu Z, et al. Onco Targets Ther 2018;11:7323-31; 6. Yang S, et al. Transl Lung Cancer Res. 2021;10:753-65; </a:t>
            </a:r>
            <a:r>
              <a:rPr lang="en-GB" sz="1000" noProof="0" dirty="0">
                <a:solidFill>
                  <a:schemeClr val="tx2"/>
                </a:solidFill>
              </a:rPr>
              <a:t>7. Loong HHF, et al. Ann Oncol. 2023;34(</a:t>
            </a:r>
            <a:r>
              <a:rPr lang="en-GB" sz="1000" dirty="0">
                <a:solidFill>
                  <a:schemeClr val="tx2"/>
                </a:solidFill>
              </a:rPr>
              <a:t>s</a:t>
            </a:r>
            <a:r>
              <a:rPr lang="en-GB" sz="1000" noProof="0" dirty="0">
                <a:solidFill>
                  <a:schemeClr val="tx2"/>
                </a:solidFill>
              </a:rPr>
              <a:t>uppl 2):S761-S762 (Abstract 1320MO); 8. Bayer receives U.S. FDA Breakthrough Therapy designation for BAY 2927088 for non-small cell lung cancer harboring HER2 activating mutations. Available </a:t>
            </a:r>
            <a:r>
              <a:rPr lang="en-GB" sz="1000" noProof="0" dirty="0">
                <a:solidFill>
                  <a:schemeClr val="tx2"/>
                </a:solidFill>
                <a:hlinkClick r:id="rId2">
                  <a:extLst>
                    <a:ext uri="{A12FA001-AC4F-418D-AE19-62706E023703}">
                      <ahyp:hlinkClr xmlns:ahyp="http://schemas.microsoft.com/office/drawing/2018/hyperlinkcolor" val="tx"/>
                    </a:ext>
                  </a:extLst>
                </a:hlinkClick>
              </a:rPr>
              <a:t>here</a:t>
            </a:r>
            <a:r>
              <a:rPr lang="en-GB" sz="1000" noProof="0" dirty="0">
                <a:solidFill>
                  <a:schemeClr val="tx2"/>
                </a:solidFill>
              </a:rPr>
              <a:t> (accessed June 2025); 9. </a:t>
            </a:r>
            <a:r>
              <a:rPr lang="en-US" sz="1000" kern="0" dirty="0"/>
              <a:t>Le X, et al. Abstract LBA75, ESMO 2025. Oral presentation; 10. Le X, et al. N Engl J Med 2025; </a:t>
            </a:r>
            <a:r>
              <a:rPr lang="en-GB" sz="1000" dirty="0"/>
              <a:t>DOI: 10.1056/NEJMoa2511065</a:t>
            </a:r>
            <a:endParaRPr lang="en-GB" sz="1000" kern="100" dirty="0">
              <a:ea typeface="Calibri" panose="020F0502020204030204" pitchFamily="34" charset="0"/>
            </a:endParaRPr>
          </a:p>
        </p:txBody>
      </p:sp>
      <p:sp>
        <p:nvSpPr>
          <p:cNvPr id="2" name="Slide Number Placeholder 1">
            <a:extLst>
              <a:ext uri="{FF2B5EF4-FFF2-40B4-BE49-F238E27FC236}">
                <a16:creationId xmlns:a16="http://schemas.microsoft.com/office/drawing/2014/main" id="{CB5008AC-B860-C1B0-308A-86868D1ECFF8}"/>
              </a:ext>
            </a:extLst>
          </p:cNvPr>
          <p:cNvSpPr>
            <a:spLocks noGrp="1"/>
          </p:cNvSpPr>
          <p:nvPr>
            <p:ph type="sldNum" sz="quarter" idx="4"/>
          </p:nvPr>
        </p:nvSpPr>
        <p:spPr>
          <a:xfrm>
            <a:off x="10800523" y="6428359"/>
            <a:ext cx="781877" cy="365125"/>
          </a:xfrm>
        </p:spPr>
        <p:txBody>
          <a:bodyPr/>
          <a:lstStyle/>
          <a:p>
            <a:fld id="{FCE43C0F-8A7B-3A4B-9DB5-B3472E36E833}" type="slidenum">
              <a:rPr lang="en-GB" noProof="0" smtClean="0"/>
              <a:pPr/>
              <a:t>7</a:t>
            </a:fld>
            <a:endParaRPr lang="en-GB" noProof="0" dirty="0"/>
          </a:p>
        </p:txBody>
      </p:sp>
      <p:grpSp>
        <p:nvGrpSpPr>
          <p:cNvPr id="5" name="Group 4">
            <a:extLst>
              <a:ext uri="{FF2B5EF4-FFF2-40B4-BE49-F238E27FC236}">
                <a16:creationId xmlns:a16="http://schemas.microsoft.com/office/drawing/2014/main" id="{54645773-A51E-01CC-BE5B-F8439B7DA0C3}"/>
              </a:ext>
            </a:extLst>
          </p:cNvPr>
          <p:cNvGrpSpPr/>
          <p:nvPr/>
        </p:nvGrpSpPr>
        <p:grpSpPr>
          <a:xfrm>
            <a:off x="5911719" y="980728"/>
            <a:ext cx="6015108" cy="3889791"/>
            <a:chOff x="5911719" y="1236840"/>
            <a:chExt cx="6015108" cy="3889791"/>
          </a:xfrm>
        </p:grpSpPr>
        <p:sp>
          <p:nvSpPr>
            <p:cNvPr id="28" name="Rounded Rectangle 27">
              <a:extLst>
                <a:ext uri="{FF2B5EF4-FFF2-40B4-BE49-F238E27FC236}">
                  <a16:creationId xmlns:a16="http://schemas.microsoft.com/office/drawing/2014/main" id="{07327EE9-F717-19E4-23AC-9F2CBD388292}"/>
                </a:ext>
              </a:extLst>
            </p:cNvPr>
            <p:cNvSpPr/>
            <p:nvPr/>
          </p:nvSpPr>
          <p:spPr>
            <a:xfrm>
              <a:off x="8231528" y="1236840"/>
              <a:ext cx="3625112" cy="2468385"/>
            </a:xfrm>
            <a:prstGeom prst="roundRect">
              <a:avLst>
                <a:gd name="adj" fmla="val 5662"/>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1" name="Rounded Rectangle 10">
              <a:extLst>
                <a:ext uri="{FF2B5EF4-FFF2-40B4-BE49-F238E27FC236}">
                  <a16:creationId xmlns:a16="http://schemas.microsoft.com/office/drawing/2014/main" id="{9C28C749-C405-0411-2981-7A7290DF3783}"/>
                </a:ext>
              </a:extLst>
            </p:cNvPr>
            <p:cNvSpPr/>
            <p:nvPr/>
          </p:nvSpPr>
          <p:spPr>
            <a:xfrm>
              <a:off x="5911719" y="1236840"/>
              <a:ext cx="1512000" cy="2423403"/>
            </a:xfrm>
            <a:prstGeom prst="roundRect">
              <a:avLst>
                <a:gd name="adj" fmla="val 6673"/>
              </a:avLst>
            </a:prstGeom>
            <a:solidFill>
              <a:schemeClr val="tx2"/>
            </a:solidFill>
            <a:ln w="22225">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spcAft>
                  <a:spcPts val="300"/>
                </a:spcAft>
                <a:buClr>
                  <a:schemeClr val="accent1"/>
                </a:buClr>
              </a:pPr>
              <a:endParaRPr lang="en-GB" sz="1000" noProof="0" dirty="0">
                <a:solidFill>
                  <a:schemeClr val="bg1"/>
                </a:solidFill>
                <a:latin typeface="Arial" panose="020B0604020202020204" pitchFamily="34" charset="0"/>
                <a:cs typeface="Arial" panose="020B0604020202020204" pitchFamily="34" charset="0"/>
              </a:endParaRPr>
            </a:p>
            <a:p>
              <a:pPr algn="ctr">
                <a:spcAft>
                  <a:spcPts val="300"/>
                </a:spcAft>
                <a:buClr>
                  <a:schemeClr val="accent1"/>
                </a:buClr>
              </a:pPr>
              <a:endParaRPr lang="en-GB" sz="1000" noProof="0" dirty="0">
                <a:solidFill>
                  <a:schemeClr val="bg1"/>
                </a:solidFill>
                <a:latin typeface="Arial" panose="020B0604020202020204" pitchFamily="34" charset="0"/>
                <a:cs typeface="Arial" panose="020B0604020202020204" pitchFamily="34" charset="0"/>
              </a:endParaRPr>
            </a:p>
            <a:p>
              <a:pPr algn="ctr">
                <a:spcAft>
                  <a:spcPts val="300"/>
                </a:spcAft>
                <a:buClr>
                  <a:schemeClr val="accent1"/>
                </a:buClr>
              </a:pPr>
              <a:endParaRPr lang="en-GB" sz="1000" noProof="0" dirty="0">
                <a:solidFill>
                  <a:schemeClr val="bg1"/>
                </a:solidFill>
                <a:latin typeface="Arial" panose="020B0604020202020204" pitchFamily="34" charset="0"/>
                <a:cs typeface="Arial" panose="020B0604020202020204" pitchFamily="34" charset="0"/>
              </a:endParaRPr>
            </a:p>
            <a:p>
              <a:pPr algn="ctr">
                <a:spcAft>
                  <a:spcPts val="300"/>
                </a:spcAft>
                <a:buClr>
                  <a:schemeClr val="accent1"/>
                </a:buClr>
              </a:pPr>
              <a:r>
                <a:rPr lang="en-GB" sz="900" noProof="0" dirty="0">
                  <a:solidFill>
                    <a:schemeClr val="bg1"/>
                  </a:solidFill>
                  <a:latin typeface="Arial" panose="020B0604020202020204" pitchFamily="34" charset="0"/>
                  <a:cs typeface="Arial" panose="020B0604020202020204" pitchFamily="34" charset="0"/>
                </a:rPr>
                <a:t>Patients with advanced NSCLC with </a:t>
              </a:r>
              <a:r>
                <a:rPr lang="en-GB" sz="900" i="1" noProof="0" dirty="0">
                  <a:solidFill>
                    <a:schemeClr val="bg1"/>
                  </a:solidFill>
                  <a:latin typeface="Arial" panose="020B0604020202020204" pitchFamily="34" charset="0"/>
                  <a:cs typeface="Arial" panose="020B0604020202020204" pitchFamily="34" charset="0"/>
                </a:rPr>
                <a:t>HER2</a:t>
              </a:r>
              <a:r>
                <a:rPr lang="en-GB" sz="900" noProof="0" dirty="0">
                  <a:solidFill>
                    <a:schemeClr val="bg1"/>
                  </a:solidFill>
                  <a:latin typeface="Arial" panose="020B0604020202020204" pitchFamily="34" charset="0"/>
                  <a:cs typeface="Arial" panose="020B0604020202020204" pitchFamily="34" charset="0"/>
                </a:rPr>
                <a:t> or </a:t>
              </a:r>
              <a:br>
                <a:rPr lang="en-GB" sz="900" noProof="0" dirty="0">
                  <a:solidFill>
                    <a:schemeClr val="bg1"/>
                  </a:solidFill>
                  <a:latin typeface="Arial" panose="020B0604020202020204" pitchFamily="34" charset="0"/>
                  <a:cs typeface="Arial" panose="020B0604020202020204" pitchFamily="34" charset="0"/>
                </a:rPr>
              </a:br>
              <a:r>
                <a:rPr lang="en-GB" sz="900" i="1" noProof="0" dirty="0">
                  <a:solidFill>
                    <a:schemeClr val="bg1"/>
                  </a:solidFill>
                  <a:latin typeface="Arial" panose="020B0604020202020204" pitchFamily="34" charset="0"/>
                  <a:cs typeface="Arial" panose="020B0604020202020204" pitchFamily="34" charset="0"/>
                </a:rPr>
                <a:t>EGFR</a:t>
              </a:r>
              <a:r>
                <a:rPr lang="en-GB" sz="900" noProof="0" dirty="0">
                  <a:solidFill>
                    <a:schemeClr val="bg1"/>
                  </a:solidFill>
                  <a:latin typeface="Arial" panose="020B0604020202020204" pitchFamily="34" charset="0"/>
                  <a:cs typeface="Arial" panose="020B0604020202020204" pitchFamily="34" charset="0"/>
                </a:rPr>
                <a:t> mutations</a:t>
              </a:r>
            </a:p>
            <a:p>
              <a:pPr algn="ctr">
                <a:spcAft>
                  <a:spcPts val="300"/>
                </a:spcAft>
                <a:buClr>
                  <a:schemeClr val="accent1"/>
                </a:buClr>
              </a:pPr>
              <a:endParaRPr lang="en-GB" sz="900" noProof="0" dirty="0">
                <a:solidFill>
                  <a:schemeClr val="bg1"/>
                </a:solidFill>
                <a:latin typeface="Arial" panose="020B0604020202020204" pitchFamily="34" charset="0"/>
                <a:cs typeface="Arial" panose="020B0604020202020204" pitchFamily="34" charset="0"/>
              </a:endParaRPr>
            </a:p>
            <a:p>
              <a:pPr algn="ctr">
                <a:spcAft>
                  <a:spcPts val="300"/>
                </a:spcAft>
                <a:buClr>
                  <a:schemeClr val="accent1"/>
                </a:buClr>
              </a:pPr>
              <a:r>
                <a:rPr lang="en-GB" sz="900" noProof="0" dirty="0">
                  <a:solidFill>
                    <a:schemeClr val="bg1"/>
                  </a:solidFill>
                  <a:latin typeface="Arial" panose="020B0604020202020204" pitchFamily="34" charset="0"/>
                  <a:cs typeface="Arial" panose="020B0604020202020204" pitchFamily="34" charset="0"/>
                </a:rPr>
                <a:t>Patients were treated with</a:t>
              </a:r>
              <a:br>
                <a:rPr lang="en-GB" sz="900" noProof="0" dirty="0">
                  <a:solidFill>
                    <a:schemeClr val="bg1"/>
                  </a:solidFill>
                  <a:latin typeface="Arial" panose="020B0604020202020204" pitchFamily="34" charset="0"/>
                  <a:cs typeface="Arial" panose="020B0604020202020204" pitchFamily="34" charset="0"/>
                </a:rPr>
              </a:br>
              <a:r>
                <a:rPr lang="en-GB" sz="900" noProof="0" dirty="0">
                  <a:solidFill>
                    <a:schemeClr val="bg1"/>
                  </a:solidFill>
                  <a:latin typeface="Arial" panose="020B0604020202020204" pitchFamily="34" charset="0"/>
                  <a:cs typeface="Arial" panose="020B0604020202020204" pitchFamily="34" charset="0"/>
                </a:rPr>
                <a:t>increasing oral doses of</a:t>
              </a:r>
              <a:br>
                <a:rPr lang="en-GB" sz="900" noProof="0" dirty="0">
                  <a:solidFill>
                    <a:schemeClr val="bg1"/>
                  </a:solidFill>
                  <a:latin typeface="Arial" panose="020B0604020202020204" pitchFamily="34" charset="0"/>
                  <a:cs typeface="Arial" panose="020B0604020202020204" pitchFamily="34" charset="0"/>
                </a:rPr>
              </a:br>
              <a:r>
                <a:rPr lang="en-GB" sz="900" noProof="0" dirty="0">
                  <a:solidFill>
                    <a:schemeClr val="bg1"/>
                  </a:solidFill>
                  <a:latin typeface="Arial" panose="020B0604020202020204" pitchFamily="34" charset="0"/>
                  <a:cs typeface="Arial" panose="020B0604020202020204" pitchFamily="34" charset="0"/>
                </a:rPr>
                <a:t>sevabertinib to identify the</a:t>
              </a:r>
              <a:br>
                <a:rPr lang="en-GB" sz="900" noProof="0" dirty="0">
                  <a:solidFill>
                    <a:schemeClr val="bg1"/>
                  </a:solidFill>
                  <a:latin typeface="Arial" panose="020B0604020202020204" pitchFamily="34" charset="0"/>
                  <a:cs typeface="Arial" panose="020B0604020202020204" pitchFamily="34" charset="0"/>
                </a:rPr>
              </a:br>
              <a:r>
                <a:rPr lang="en-GB" sz="900" noProof="0" dirty="0">
                  <a:solidFill>
                    <a:schemeClr val="bg1"/>
                  </a:solidFill>
                  <a:latin typeface="Arial" panose="020B0604020202020204" pitchFamily="34" charset="0"/>
                  <a:cs typeface="Arial" panose="020B0604020202020204" pitchFamily="34" charset="0"/>
                </a:rPr>
                <a:t>recommended dose for expansion (5 QD dose levels and 3 BID dose levels, from 10 mg QD to </a:t>
              </a:r>
              <a:br>
                <a:rPr lang="en-GB" sz="900" noProof="0" dirty="0">
                  <a:solidFill>
                    <a:schemeClr val="bg1"/>
                  </a:solidFill>
                  <a:latin typeface="Arial" panose="020B0604020202020204" pitchFamily="34" charset="0"/>
                  <a:cs typeface="Arial" panose="020B0604020202020204" pitchFamily="34" charset="0"/>
                </a:rPr>
              </a:br>
              <a:r>
                <a:rPr lang="en-GB" sz="900" noProof="0" dirty="0">
                  <a:solidFill>
                    <a:schemeClr val="bg1"/>
                  </a:solidFill>
                  <a:latin typeface="Arial" panose="020B0604020202020204" pitchFamily="34" charset="0"/>
                  <a:cs typeface="Arial" panose="020B0604020202020204" pitchFamily="34" charset="0"/>
                </a:rPr>
                <a:t>40 mg BID)</a:t>
              </a:r>
            </a:p>
          </p:txBody>
        </p:sp>
        <p:sp>
          <p:nvSpPr>
            <p:cNvPr id="19" name="Triangle 18">
              <a:extLst>
                <a:ext uri="{FF2B5EF4-FFF2-40B4-BE49-F238E27FC236}">
                  <a16:creationId xmlns:a16="http://schemas.microsoft.com/office/drawing/2014/main" id="{A2EF0616-64F2-D95E-B8DD-77D46211B5B2}"/>
                </a:ext>
              </a:extLst>
            </p:cNvPr>
            <p:cNvSpPr/>
            <p:nvPr/>
          </p:nvSpPr>
          <p:spPr>
            <a:xfrm rot="5400000">
              <a:off x="7265264" y="2080404"/>
              <a:ext cx="1164328" cy="736272"/>
            </a:xfrm>
            <a:prstGeom prst="triangl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0" name="Rounded Rectangle 19">
              <a:extLst>
                <a:ext uri="{FF2B5EF4-FFF2-40B4-BE49-F238E27FC236}">
                  <a16:creationId xmlns:a16="http://schemas.microsoft.com/office/drawing/2014/main" id="{613D317C-A5DD-7730-992A-B6F1B6380BDE}"/>
                </a:ext>
              </a:extLst>
            </p:cNvPr>
            <p:cNvSpPr/>
            <p:nvPr/>
          </p:nvSpPr>
          <p:spPr>
            <a:xfrm>
              <a:off x="6035519" y="1403767"/>
              <a:ext cx="1264401" cy="462609"/>
            </a:xfrm>
            <a:prstGeom prst="roundRect">
              <a:avLst>
                <a:gd name="adj" fmla="val 8811"/>
              </a:avLst>
            </a:prstGeom>
            <a:solidFill>
              <a:schemeClr val="bg1"/>
            </a:solidFill>
            <a:ln w="22225">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spcAft>
                  <a:spcPts val="300"/>
                </a:spcAft>
                <a:buClr>
                  <a:schemeClr val="accent1"/>
                </a:buClr>
              </a:pPr>
              <a:r>
                <a:rPr lang="en-GB" sz="900" b="1" noProof="0" dirty="0">
                  <a:solidFill>
                    <a:schemeClr val="tx2"/>
                  </a:solidFill>
                  <a:latin typeface="Arial" panose="020B0604020202020204" pitchFamily="34" charset="0"/>
                  <a:cs typeface="Arial" panose="020B0604020202020204" pitchFamily="34" charset="0"/>
                </a:rPr>
                <a:t>DOSE ESCALATION</a:t>
              </a:r>
              <a:br>
                <a:rPr lang="en-GB" sz="900" b="1" noProof="0" dirty="0">
                  <a:solidFill>
                    <a:schemeClr val="tx2"/>
                  </a:solidFill>
                  <a:latin typeface="Arial" panose="020B0604020202020204" pitchFamily="34" charset="0"/>
                  <a:cs typeface="Arial" panose="020B0604020202020204" pitchFamily="34" charset="0"/>
                </a:rPr>
              </a:br>
              <a:r>
                <a:rPr lang="en-GB" sz="900" b="1" noProof="0" dirty="0">
                  <a:solidFill>
                    <a:schemeClr val="tx2"/>
                  </a:solidFill>
                  <a:latin typeface="Arial" panose="020B0604020202020204" pitchFamily="34" charset="0"/>
                  <a:cs typeface="Arial" panose="020B0604020202020204" pitchFamily="34" charset="0"/>
                </a:rPr>
                <a:t>AND BACKFILL</a:t>
              </a:r>
            </a:p>
          </p:txBody>
        </p:sp>
        <p:sp>
          <p:nvSpPr>
            <p:cNvPr id="21" name="TextBox 20">
              <a:extLst>
                <a:ext uri="{FF2B5EF4-FFF2-40B4-BE49-F238E27FC236}">
                  <a16:creationId xmlns:a16="http://schemas.microsoft.com/office/drawing/2014/main" id="{0D4CD138-008C-8AA3-ADA6-A110A16613AC}"/>
                </a:ext>
              </a:extLst>
            </p:cNvPr>
            <p:cNvSpPr txBox="1"/>
            <p:nvPr/>
          </p:nvSpPr>
          <p:spPr>
            <a:xfrm>
              <a:off x="8301715" y="4046335"/>
              <a:ext cx="3625112" cy="1080296"/>
            </a:xfrm>
            <a:prstGeom prst="rect">
              <a:avLst/>
            </a:prstGeom>
            <a:noFill/>
          </p:spPr>
          <p:txBody>
            <a:bodyPr wrap="square" lIns="0" tIns="0" rIns="0" bIns="0" rtlCol="0">
              <a:spAutoFit/>
            </a:bodyPr>
            <a:lstStyle/>
            <a:p>
              <a:pPr>
                <a:lnSpc>
                  <a:spcPct val="90000"/>
                </a:lnSpc>
              </a:pPr>
              <a:r>
                <a:rPr lang="en-GB" sz="1200" b="1" noProof="0" dirty="0">
                  <a:solidFill>
                    <a:schemeClr val="accent1"/>
                  </a:solidFill>
                  <a:latin typeface="Arial" panose="020B0604020202020204" pitchFamily="34" charset="0"/>
                  <a:ea typeface="Aileron" charset="0"/>
                  <a:cs typeface="Arial" panose="020B0604020202020204" pitchFamily="34" charset="0"/>
                </a:rPr>
                <a:t>Primary endpoint (extension phase)</a:t>
              </a:r>
            </a:p>
            <a:p>
              <a:pPr marL="171450" indent="-171450">
                <a:lnSpc>
                  <a:spcPct val="90000"/>
                </a:lnSpc>
                <a:buClr>
                  <a:schemeClr val="accent1"/>
                </a:buClr>
                <a:buFont typeface="Arial" panose="020B0604020202020204" pitchFamily="34" charset="0"/>
                <a:buChar char="•"/>
              </a:pPr>
              <a:r>
                <a:rPr lang="en-GB" sz="1200" noProof="0" dirty="0">
                  <a:latin typeface="Arial" panose="020B0604020202020204" pitchFamily="34" charset="0"/>
                  <a:ea typeface="Aileron" charset="0"/>
                  <a:cs typeface="Arial" panose="020B0604020202020204" pitchFamily="34" charset="0"/>
                </a:rPr>
                <a:t>ORR per RECIST v1.1 by BICR</a:t>
              </a:r>
            </a:p>
            <a:p>
              <a:pPr>
                <a:lnSpc>
                  <a:spcPct val="90000"/>
                </a:lnSpc>
                <a:buClr>
                  <a:schemeClr val="accent1"/>
                </a:buClr>
              </a:pPr>
              <a:endParaRPr lang="en-GB" sz="600" noProof="0" dirty="0">
                <a:latin typeface="Arial" panose="020B0604020202020204" pitchFamily="34" charset="0"/>
                <a:ea typeface="Aileron" charset="0"/>
                <a:cs typeface="Arial" panose="020B0604020202020204" pitchFamily="34" charset="0"/>
              </a:endParaRPr>
            </a:p>
            <a:p>
              <a:pPr>
                <a:lnSpc>
                  <a:spcPct val="90000"/>
                </a:lnSpc>
                <a:buClr>
                  <a:schemeClr val="accent1"/>
                </a:buClr>
              </a:pPr>
              <a:r>
                <a:rPr lang="en-GB" sz="1200" b="1" noProof="0" dirty="0">
                  <a:solidFill>
                    <a:schemeClr val="accent1"/>
                  </a:solidFill>
                  <a:latin typeface="Arial" panose="020B0604020202020204" pitchFamily="34" charset="0"/>
                  <a:ea typeface="Aileron" charset="0"/>
                  <a:cs typeface="Arial" panose="020B0604020202020204" pitchFamily="34" charset="0"/>
                </a:rPr>
                <a:t>Secondary endpoints </a:t>
              </a:r>
              <a:endParaRPr lang="en-GB" sz="1200" noProof="0" dirty="0">
                <a:latin typeface="Arial" panose="020B0604020202020204" pitchFamily="34" charset="0"/>
                <a:ea typeface="Aileron" charset="0"/>
                <a:cs typeface="Arial" panose="020B0604020202020204" pitchFamily="34" charset="0"/>
              </a:endParaRPr>
            </a:p>
            <a:p>
              <a:pPr marL="171450" indent="-171450">
                <a:lnSpc>
                  <a:spcPct val="90000"/>
                </a:lnSpc>
                <a:buClr>
                  <a:schemeClr val="accent1"/>
                </a:buClr>
                <a:buFont typeface="Arial" panose="020B0604020202020204" pitchFamily="34" charset="0"/>
                <a:buChar char="•"/>
              </a:pPr>
              <a:r>
                <a:rPr lang="en-GB" sz="1200" noProof="0" dirty="0">
                  <a:latin typeface="Arial" panose="020B0604020202020204" pitchFamily="34" charset="0"/>
                  <a:ea typeface="Aileron" charset="0"/>
                  <a:cs typeface="Arial" panose="020B0604020202020204" pitchFamily="34" charset="0"/>
                </a:rPr>
                <a:t>DoR, DCR, and PFS (per RECIST v1.1) by BICR and investigator assessment</a:t>
              </a:r>
            </a:p>
            <a:p>
              <a:pPr marL="171450" indent="-171450">
                <a:lnSpc>
                  <a:spcPct val="90000"/>
                </a:lnSpc>
                <a:buClr>
                  <a:schemeClr val="accent1"/>
                </a:buClr>
                <a:buFont typeface="Arial" panose="020B0604020202020204" pitchFamily="34" charset="0"/>
                <a:buChar char="•"/>
              </a:pPr>
              <a:r>
                <a:rPr lang="en-GB" sz="1200" dirty="0">
                  <a:latin typeface="Arial" panose="020B0604020202020204" pitchFamily="34" charset="0"/>
                  <a:ea typeface="Aileron" charset="0"/>
                  <a:cs typeface="Arial" panose="020B0604020202020204" pitchFamily="34" charset="0"/>
                </a:rPr>
                <a:t>Safety and tolerability</a:t>
              </a:r>
              <a:endParaRPr lang="en-GB" sz="1200" noProof="0" dirty="0">
                <a:latin typeface="Arial" panose="020B0604020202020204" pitchFamily="34" charset="0"/>
                <a:ea typeface="Aileron" charset="0"/>
                <a:cs typeface="Arial" panose="020B0604020202020204" pitchFamily="34" charset="0"/>
              </a:endParaRPr>
            </a:p>
          </p:txBody>
        </p:sp>
        <p:sp>
          <p:nvSpPr>
            <p:cNvPr id="22" name="Rounded Rectangle 21">
              <a:extLst>
                <a:ext uri="{FF2B5EF4-FFF2-40B4-BE49-F238E27FC236}">
                  <a16:creationId xmlns:a16="http://schemas.microsoft.com/office/drawing/2014/main" id="{9BCF1FDE-B887-C06F-8CB8-26C992F4E8F5}"/>
                </a:ext>
              </a:extLst>
            </p:cNvPr>
            <p:cNvSpPr/>
            <p:nvPr/>
          </p:nvSpPr>
          <p:spPr>
            <a:xfrm>
              <a:off x="8363529" y="2256448"/>
              <a:ext cx="3354762" cy="1292135"/>
            </a:xfrm>
            <a:prstGeom prst="roundRect">
              <a:avLst>
                <a:gd name="adj" fmla="val 9626"/>
              </a:avLst>
            </a:prstGeom>
            <a:solidFill>
              <a:schemeClr val="accent1"/>
            </a:solidFill>
            <a:ln w="22225">
              <a:noFill/>
            </a:ln>
            <a:effectLst/>
          </p:spPr>
          <p:style>
            <a:lnRef idx="1">
              <a:schemeClr val="accent1"/>
            </a:lnRef>
            <a:fillRef idx="3">
              <a:schemeClr val="accent1"/>
            </a:fillRef>
            <a:effectRef idx="2">
              <a:schemeClr val="accent1"/>
            </a:effectRef>
            <a:fontRef idx="minor">
              <a:schemeClr val="lt1"/>
            </a:fontRef>
          </p:style>
          <p:txBody>
            <a:bodyPr lIns="396000" rIns="0" rtlCol="0" anchor="ctr"/>
            <a:lstStyle/>
            <a:p>
              <a:pPr>
                <a:spcAft>
                  <a:spcPts val="300"/>
                </a:spcAft>
                <a:buClr>
                  <a:schemeClr val="accent1"/>
                </a:buClr>
              </a:pPr>
              <a:endParaRPr lang="en-GB" sz="900" noProof="0" dirty="0">
                <a:solidFill>
                  <a:schemeClr val="bg1"/>
                </a:solidFill>
                <a:latin typeface="Arial" panose="020B0604020202020204" pitchFamily="34" charset="0"/>
                <a:cs typeface="Arial" panose="020B0604020202020204" pitchFamily="34" charset="0"/>
              </a:endParaRPr>
            </a:p>
            <a:p>
              <a:pPr>
                <a:spcAft>
                  <a:spcPts val="300"/>
                </a:spcAft>
                <a:buClr>
                  <a:schemeClr val="accent1"/>
                </a:buClr>
              </a:pPr>
              <a:endParaRPr lang="en-GB" sz="900" noProof="0" dirty="0">
                <a:solidFill>
                  <a:schemeClr val="bg1"/>
                </a:solidFill>
                <a:latin typeface="Arial" panose="020B0604020202020204" pitchFamily="34" charset="0"/>
                <a:cs typeface="Arial" panose="020B0604020202020204" pitchFamily="34" charset="0"/>
              </a:endParaRPr>
            </a:p>
            <a:p>
              <a:pPr>
                <a:spcAft>
                  <a:spcPts val="300"/>
                </a:spcAft>
                <a:buClr>
                  <a:schemeClr val="accent1"/>
                </a:buClr>
              </a:pPr>
              <a:br>
                <a:rPr lang="en-GB" sz="900" noProof="0" dirty="0">
                  <a:solidFill>
                    <a:schemeClr val="bg1"/>
                  </a:solidFill>
                  <a:latin typeface="Arial" panose="020B0604020202020204" pitchFamily="34" charset="0"/>
                  <a:cs typeface="Arial" panose="020B0604020202020204" pitchFamily="34" charset="0"/>
                </a:rPr>
              </a:br>
              <a:endParaRPr lang="en-GB" sz="900" noProof="0" dirty="0">
                <a:solidFill>
                  <a:schemeClr val="bg1"/>
                </a:solidFill>
                <a:latin typeface="Arial" panose="020B0604020202020204" pitchFamily="34" charset="0"/>
                <a:cs typeface="Arial" panose="020B0604020202020204" pitchFamily="34" charset="0"/>
              </a:endParaRPr>
            </a:p>
            <a:p>
              <a:pPr>
                <a:spcAft>
                  <a:spcPts val="300"/>
                </a:spcAft>
                <a:buClr>
                  <a:schemeClr val="accent1"/>
                </a:buClr>
              </a:pPr>
              <a:br>
                <a:rPr lang="en-GB" sz="900" dirty="0">
                  <a:solidFill>
                    <a:schemeClr val="bg1"/>
                  </a:solidFill>
                  <a:latin typeface="Arial" panose="020B0604020202020204" pitchFamily="34" charset="0"/>
                  <a:cs typeface="Arial" panose="020B0604020202020204" pitchFamily="34" charset="0"/>
                </a:rPr>
              </a:br>
              <a:endParaRPr lang="en-GB" sz="900" dirty="0">
                <a:solidFill>
                  <a:schemeClr val="bg1"/>
                </a:solidFill>
                <a:latin typeface="Arial" panose="020B0604020202020204" pitchFamily="34" charset="0"/>
                <a:cs typeface="Arial" panose="020B0604020202020204" pitchFamily="34" charset="0"/>
              </a:endParaRPr>
            </a:p>
            <a:p>
              <a:pPr>
                <a:spcAft>
                  <a:spcPts val="300"/>
                </a:spcAft>
                <a:buClr>
                  <a:schemeClr val="accent1"/>
                </a:buClr>
              </a:pPr>
              <a:br>
                <a:rPr lang="en-GB" sz="900" spc="-20" dirty="0">
                  <a:solidFill>
                    <a:schemeClr val="tx1"/>
                  </a:solidFill>
                  <a:latin typeface="Arial" panose="020B0604020202020204" pitchFamily="34" charset="0"/>
                  <a:cs typeface="Arial" panose="020B0604020202020204" pitchFamily="34" charset="0"/>
                </a:rPr>
              </a:br>
              <a:endParaRPr lang="en-GB" sz="900" spc="-20" noProof="0" dirty="0">
                <a:solidFill>
                  <a:schemeClr val="bg1"/>
                </a:solidFill>
                <a:latin typeface="Arial" panose="020B0604020202020204" pitchFamily="34" charset="0"/>
                <a:cs typeface="Arial" panose="020B0604020202020204" pitchFamily="34" charset="0"/>
              </a:endParaRPr>
            </a:p>
            <a:p>
              <a:pPr>
                <a:spcAft>
                  <a:spcPts val="300"/>
                </a:spcAft>
                <a:buClr>
                  <a:schemeClr val="accent1"/>
                </a:buClr>
              </a:pPr>
              <a:endParaRPr lang="en-GB" sz="900" noProof="0" dirty="0">
                <a:solidFill>
                  <a:schemeClr val="bg1"/>
                </a:solidFill>
                <a:latin typeface="Arial" panose="020B0604020202020204" pitchFamily="34" charset="0"/>
                <a:cs typeface="Arial" panose="020B0604020202020204" pitchFamily="34" charset="0"/>
              </a:endParaRPr>
            </a:p>
          </p:txBody>
        </p:sp>
        <p:sp>
          <p:nvSpPr>
            <p:cNvPr id="23" name="Oval 22">
              <a:extLst>
                <a:ext uri="{FF2B5EF4-FFF2-40B4-BE49-F238E27FC236}">
                  <a16:creationId xmlns:a16="http://schemas.microsoft.com/office/drawing/2014/main" id="{506D57F3-F99B-E139-0067-0081B2091A0A}"/>
                </a:ext>
              </a:extLst>
            </p:cNvPr>
            <p:cNvSpPr/>
            <p:nvPr/>
          </p:nvSpPr>
          <p:spPr>
            <a:xfrm>
              <a:off x="8430608" y="2438031"/>
              <a:ext cx="291485" cy="291485"/>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noProof="0" dirty="0">
                  <a:ln w="0"/>
                  <a:solidFill>
                    <a:srgbClr val="0070C0"/>
                  </a:solidFill>
                </a:rPr>
                <a:t>D</a:t>
              </a:r>
            </a:p>
          </p:txBody>
        </p:sp>
        <p:sp>
          <p:nvSpPr>
            <p:cNvPr id="24" name="Oval 23">
              <a:extLst>
                <a:ext uri="{FF2B5EF4-FFF2-40B4-BE49-F238E27FC236}">
                  <a16:creationId xmlns:a16="http://schemas.microsoft.com/office/drawing/2014/main" id="{BBC86DA6-0253-7865-FC6F-E999428628CA}"/>
                </a:ext>
              </a:extLst>
            </p:cNvPr>
            <p:cNvSpPr/>
            <p:nvPr/>
          </p:nvSpPr>
          <p:spPr>
            <a:xfrm>
              <a:off x="8430608" y="3153015"/>
              <a:ext cx="291485" cy="291485"/>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noProof="0" dirty="0">
                  <a:ln w="0"/>
                  <a:solidFill>
                    <a:schemeClr val="accent1"/>
                  </a:solidFill>
                </a:rPr>
                <a:t>F</a:t>
              </a:r>
            </a:p>
          </p:txBody>
        </p:sp>
        <p:sp>
          <p:nvSpPr>
            <p:cNvPr id="26" name="TextBox 25">
              <a:extLst>
                <a:ext uri="{FF2B5EF4-FFF2-40B4-BE49-F238E27FC236}">
                  <a16:creationId xmlns:a16="http://schemas.microsoft.com/office/drawing/2014/main" id="{889C66FB-9805-24BD-1710-9AF4F9ADB696}"/>
                </a:ext>
              </a:extLst>
            </p:cNvPr>
            <p:cNvSpPr txBox="1"/>
            <p:nvPr/>
          </p:nvSpPr>
          <p:spPr>
            <a:xfrm>
              <a:off x="7457814" y="2282341"/>
              <a:ext cx="601992" cy="276999"/>
            </a:xfrm>
            <a:prstGeom prst="rect">
              <a:avLst/>
            </a:prstGeom>
            <a:noFill/>
          </p:spPr>
          <p:txBody>
            <a:bodyPr wrap="square" lIns="0" tIns="0" rIns="0" bIns="0" rtlCol="0">
              <a:spAutoFit/>
            </a:bodyPr>
            <a:lstStyle/>
            <a:p>
              <a:pPr algn="ctr">
                <a:lnSpc>
                  <a:spcPct val="90000"/>
                </a:lnSpc>
              </a:pPr>
              <a:r>
                <a:rPr lang="en-GB" sz="1000" b="1" noProof="0" dirty="0">
                  <a:solidFill>
                    <a:schemeClr val="bg1"/>
                  </a:solidFill>
                  <a:latin typeface="Arial" panose="020B0604020202020204" pitchFamily="34" charset="0"/>
                  <a:ea typeface="Aileron" charset="0"/>
                  <a:cs typeface="Arial" panose="020B0604020202020204" pitchFamily="34" charset="0"/>
                </a:rPr>
                <a:t>20 mg</a:t>
              </a:r>
              <a:br>
                <a:rPr lang="en-GB" sz="1000" b="1" noProof="0" dirty="0">
                  <a:solidFill>
                    <a:schemeClr val="bg1"/>
                  </a:solidFill>
                  <a:latin typeface="Arial" panose="020B0604020202020204" pitchFamily="34" charset="0"/>
                  <a:ea typeface="Aileron" charset="0"/>
                  <a:cs typeface="Arial" panose="020B0604020202020204" pitchFamily="34" charset="0"/>
                </a:rPr>
              </a:br>
              <a:r>
                <a:rPr lang="en-GB" sz="1000" b="1" noProof="0" dirty="0">
                  <a:solidFill>
                    <a:schemeClr val="bg1"/>
                  </a:solidFill>
                  <a:latin typeface="Arial" panose="020B0604020202020204" pitchFamily="34" charset="0"/>
                  <a:ea typeface="Aileron" charset="0"/>
                  <a:cs typeface="Arial" panose="020B0604020202020204" pitchFamily="34" charset="0"/>
                </a:rPr>
                <a:t>BID</a:t>
              </a:r>
              <a:endParaRPr lang="en-GB" sz="1000" b="1" baseline="30000" noProof="0" dirty="0">
                <a:solidFill>
                  <a:schemeClr val="bg1"/>
                </a:solidFill>
                <a:latin typeface="Arial" panose="020B0604020202020204" pitchFamily="34" charset="0"/>
                <a:ea typeface="Aileron" charset="0"/>
                <a:cs typeface="Arial" panose="020B0604020202020204" pitchFamily="34" charset="0"/>
              </a:endParaRPr>
            </a:p>
          </p:txBody>
        </p:sp>
        <p:sp>
          <p:nvSpPr>
            <p:cNvPr id="27" name="Down Arrow 26">
              <a:extLst>
                <a:ext uri="{FF2B5EF4-FFF2-40B4-BE49-F238E27FC236}">
                  <a16:creationId xmlns:a16="http://schemas.microsoft.com/office/drawing/2014/main" id="{2C098A42-D97F-C2A1-C504-8760D97D8A83}"/>
                </a:ext>
              </a:extLst>
            </p:cNvPr>
            <p:cNvSpPr/>
            <p:nvPr/>
          </p:nvSpPr>
          <p:spPr>
            <a:xfrm>
              <a:off x="9116042" y="3528647"/>
              <a:ext cx="360040" cy="432048"/>
            </a:xfrm>
            <a:prstGeom prst="down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30" name="TextBox 29">
              <a:extLst>
                <a:ext uri="{FF2B5EF4-FFF2-40B4-BE49-F238E27FC236}">
                  <a16:creationId xmlns:a16="http://schemas.microsoft.com/office/drawing/2014/main" id="{6B1D2411-8FCD-AC3D-3E5D-04B109BC3560}"/>
                </a:ext>
              </a:extLst>
            </p:cNvPr>
            <p:cNvSpPr txBox="1"/>
            <p:nvPr/>
          </p:nvSpPr>
          <p:spPr>
            <a:xfrm>
              <a:off x="8913256" y="2016000"/>
              <a:ext cx="2402030" cy="124650"/>
            </a:xfrm>
            <a:prstGeom prst="rect">
              <a:avLst/>
            </a:prstGeom>
            <a:noFill/>
          </p:spPr>
          <p:txBody>
            <a:bodyPr wrap="square" lIns="0" tIns="0" rIns="0" bIns="0" rtlCol="0">
              <a:spAutoFit/>
            </a:bodyPr>
            <a:lstStyle/>
            <a:p>
              <a:pPr algn="ctr">
                <a:lnSpc>
                  <a:spcPct val="90000"/>
                </a:lnSpc>
              </a:pPr>
              <a:r>
                <a:rPr lang="en-GB" sz="900" b="1" noProof="0" dirty="0">
                  <a:latin typeface="Arial" panose="020B0604020202020204" pitchFamily="34" charset="0"/>
                  <a:ea typeface="Aileron" charset="0"/>
                  <a:cs typeface="Arial" panose="020B0604020202020204" pitchFamily="34" charset="0"/>
                </a:rPr>
                <a:t>Cohorts of patients with </a:t>
              </a:r>
              <a:r>
                <a:rPr lang="en-GB" sz="900" b="1" i="1" noProof="0" dirty="0">
                  <a:latin typeface="Arial" panose="020B0604020202020204" pitchFamily="34" charset="0"/>
                  <a:ea typeface="Aileron" charset="0"/>
                  <a:cs typeface="Arial" panose="020B0604020202020204" pitchFamily="34" charset="0"/>
                </a:rPr>
                <a:t>HER2</a:t>
              </a:r>
              <a:r>
                <a:rPr lang="en-GB" sz="900" b="1" noProof="0" dirty="0">
                  <a:latin typeface="Arial" panose="020B0604020202020204" pitchFamily="34" charset="0"/>
                  <a:ea typeface="Aileron" charset="0"/>
                  <a:cs typeface="Arial" panose="020B0604020202020204" pitchFamily="34" charset="0"/>
                </a:rPr>
                <a:t> mutations</a:t>
              </a:r>
              <a:r>
                <a:rPr lang="en-GB" sz="900" b="1" baseline="30000" noProof="0" dirty="0">
                  <a:latin typeface="Arial" panose="020B0604020202020204" pitchFamily="34" charset="0"/>
                  <a:ea typeface="Aileron" charset="0"/>
                  <a:cs typeface="Arial" panose="020B0604020202020204" pitchFamily="34" charset="0"/>
                </a:rPr>
                <a:t>b</a:t>
              </a:r>
            </a:p>
          </p:txBody>
        </p:sp>
        <p:sp>
          <p:nvSpPr>
            <p:cNvPr id="32" name="Oval 31">
              <a:extLst>
                <a:ext uri="{FF2B5EF4-FFF2-40B4-BE49-F238E27FC236}">
                  <a16:creationId xmlns:a16="http://schemas.microsoft.com/office/drawing/2014/main" id="{E64F65A3-E12E-E543-0DEC-3A67490DCE83}"/>
                </a:ext>
              </a:extLst>
            </p:cNvPr>
            <p:cNvSpPr/>
            <p:nvPr/>
          </p:nvSpPr>
          <p:spPr>
            <a:xfrm>
              <a:off x="8430608" y="2795523"/>
              <a:ext cx="291485" cy="291485"/>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noProof="0" dirty="0">
                  <a:ln w="0"/>
                  <a:solidFill>
                    <a:schemeClr val="tx1"/>
                  </a:solidFill>
                </a:rPr>
                <a:t>E</a:t>
              </a:r>
            </a:p>
          </p:txBody>
        </p:sp>
        <p:sp>
          <p:nvSpPr>
            <p:cNvPr id="34" name="Rounded Rectangle 33">
              <a:extLst>
                <a:ext uri="{FF2B5EF4-FFF2-40B4-BE49-F238E27FC236}">
                  <a16:creationId xmlns:a16="http://schemas.microsoft.com/office/drawing/2014/main" id="{DE7ADFDD-AC85-F240-477F-AE543BF5A30A}"/>
                </a:ext>
              </a:extLst>
            </p:cNvPr>
            <p:cNvSpPr/>
            <p:nvPr/>
          </p:nvSpPr>
          <p:spPr>
            <a:xfrm>
              <a:off x="8339120" y="1340768"/>
              <a:ext cx="3354762" cy="576069"/>
            </a:xfrm>
            <a:prstGeom prst="roundRect">
              <a:avLst>
                <a:gd name="adj" fmla="val 8811"/>
              </a:avLst>
            </a:prstGeom>
            <a:solidFill>
              <a:schemeClr val="bg1"/>
            </a:solidFill>
            <a:ln w="22225">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spcAft>
                  <a:spcPts val="300"/>
                </a:spcAft>
                <a:buClr>
                  <a:schemeClr val="accent1"/>
                </a:buClr>
              </a:pPr>
              <a:r>
                <a:rPr lang="en-GB" sz="900" b="1" noProof="0" dirty="0">
                  <a:solidFill>
                    <a:schemeClr val="tx2"/>
                  </a:solidFill>
                  <a:latin typeface="Arial" panose="020B0604020202020204" pitchFamily="34" charset="0"/>
                  <a:cs typeface="Arial" panose="020B0604020202020204" pitchFamily="34" charset="0"/>
                </a:rPr>
                <a:t>EXPANSION/EXTENSION</a:t>
              </a:r>
              <a:r>
                <a:rPr lang="en-GB" sz="900" b="1" baseline="30000" noProof="0" dirty="0">
                  <a:solidFill>
                    <a:schemeClr val="tx2"/>
                  </a:solidFill>
                  <a:latin typeface="Arial" panose="020B0604020202020204" pitchFamily="34" charset="0"/>
                  <a:cs typeface="Arial" panose="020B0604020202020204" pitchFamily="34" charset="0"/>
                </a:rPr>
                <a:t>a</a:t>
              </a:r>
            </a:p>
            <a:p>
              <a:pPr algn="ctr">
                <a:spcAft>
                  <a:spcPts val="300"/>
                </a:spcAft>
                <a:buClr>
                  <a:schemeClr val="accent1"/>
                </a:buClr>
              </a:pPr>
              <a:r>
                <a:rPr lang="en-GB" sz="800" noProof="0" dirty="0">
                  <a:solidFill>
                    <a:schemeClr val="tx1"/>
                  </a:solidFill>
                  <a:latin typeface="Arial" panose="020B0604020202020204" pitchFamily="34" charset="0"/>
                  <a:cs typeface="Arial" panose="020B0604020202020204" pitchFamily="34" charset="0"/>
                </a:rPr>
                <a:t>To evaluate the safety profile, tolerability, and efficacy and to characterise the PK of sevabertinib at the recommended dose for expansion</a:t>
              </a:r>
            </a:p>
          </p:txBody>
        </p:sp>
        <p:sp>
          <p:nvSpPr>
            <p:cNvPr id="3" name="TextBox 2">
              <a:extLst>
                <a:ext uri="{FF2B5EF4-FFF2-40B4-BE49-F238E27FC236}">
                  <a16:creationId xmlns:a16="http://schemas.microsoft.com/office/drawing/2014/main" id="{9BDDCD76-7773-48CA-5454-41A8297F5054}"/>
                </a:ext>
              </a:extLst>
            </p:cNvPr>
            <p:cNvSpPr txBox="1"/>
            <p:nvPr/>
          </p:nvSpPr>
          <p:spPr>
            <a:xfrm>
              <a:off x="9959927" y="3693272"/>
              <a:ext cx="1773242" cy="253916"/>
            </a:xfrm>
            <a:prstGeom prst="rect">
              <a:avLst/>
            </a:prstGeom>
            <a:noFill/>
          </p:spPr>
          <p:txBody>
            <a:bodyPr wrap="none" rtlCol="0">
              <a:spAutoFit/>
            </a:bodyPr>
            <a:lstStyle/>
            <a:p>
              <a:r>
                <a:rPr lang="en-GB" sz="1050" noProof="0" dirty="0">
                  <a:solidFill>
                    <a:srgbClr val="505050"/>
                  </a:solidFill>
                  <a:latin typeface="Arial" panose="020B0604020202020204" pitchFamily="34" charset="0"/>
                  <a:ea typeface="Aileron" charset="0"/>
                  <a:cs typeface="Arial" panose="020B0604020202020204" pitchFamily="34" charset="0"/>
                </a:rPr>
                <a:t>Data cut-off June 27, 2025</a:t>
              </a:r>
            </a:p>
          </p:txBody>
        </p:sp>
      </p:grpSp>
      <p:sp>
        <p:nvSpPr>
          <p:cNvPr id="4" name="TextBox 3">
            <a:extLst>
              <a:ext uri="{FF2B5EF4-FFF2-40B4-BE49-F238E27FC236}">
                <a16:creationId xmlns:a16="http://schemas.microsoft.com/office/drawing/2014/main" id="{8FC9BC2F-4BF4-8853-7B1B-40634E631D7C}"/>
              </a:ext>
            </a:extLst>
          </p:cNvPr>
          <p:cNvSpPr txBox="1"/>
          <p:nvPr/>
        </p:nvSpPr>
        <p:spPr>
          <a:xfrm>
            <a:off x="7847428" y="4941168"/>
            <a:ext cx="4209379" cy="577081"/>
          </a:xfrm>
          <a:prstGeom prst="rect">
            <a:avLst/>
          </a:prstGeom>
          <a:noFill/>
        </p:spPr>
        <p:txBody>
          <a:bodyPr wrap="square" rtlCol="0">
            <a:spAutoFit/>
          </a:bodyPr>
          <a:lstStyle/>
          <a:p>
            <a:r>
              <a:rPr lang="en-GB" sz="1050" baseline="30000" noProof="0" dirty="0">
                <a:latin typeface="Arial" panose="020B0604020202020204" pitchFamily="34" charset="0"/>
                <a:ea typeface="Aileron" charset="0"/>
                <a:cs typeface="Arial" panose="020B0604020202020204" pitchFamily="34" charset="0"/>
              </a:rPr>
              <a:t>a </a:t>
            </a:r>
            <a:r>
              <a:rPr lang="en-GB" sz="1050" noProof="0" dirty="0">
                <a:latin typeface="Arial" panose="020B0604020202020204" pitchFamily="34" charset="0"/>
                <a:ea typeface="Aileron" charset="0"/>
                <a:cs typeface="Arial" panose="020B0604020202020204" pitchFamily="34" charset="0"/>
              </a:rPr>
              <a:t>Patients from dose escalation/backfill treated with 20 mg BID and who met the same eligibility criteria were combined for statistical analysis; </a:t>
            </a:r>
            <a:r>
              <a:rPr lang="en-GB" sz="1050" baseline="30000" noProof="0" dirty="0">
                <a:latin typeface="Arial" panose="020B0604020202020204" pitchFamily="34" charset="0"/>
                <a:ea typeface="Aileron" charset="0"/>
                <a:cs typeface="Arial" panose="020B0604020202020204" pitchFamily="34" charset="0"/>
              </a:rPr>
              <a:t>b </a:t>
            </a:r>
            <a:r>
              <a:rPr lang="en-GB" sz="1050" noProof="0" dirty="0">
                <a:latin typeface="Arial" panose="020B0604020202020204" pitchFamily="34" charset="0"/>
                <a:ea typeface="Aileron" charset="0"/>
                <a:cs typeface="Arial" panose="020B0604020202020204" pitchFamily="34" charset="0"/>
              </a:rPr>
              <a:t>Cohorts of patients with </a:t>
            </a:r>
            <a:r>
              <a:rPr lang="en-GB" sz="1050" i="1" noProof="0" dirty="0">
                <a:latin typeface="Arial" panose="020B0604020202020204" pitchFamily="34" charset="0"/>
                <a:ea typeface="Aileron" charset="0"/>
                <a:cs typeface="Arial" panose="020B0604020202020204" pitchFamily="34" charset="0"/>
              </a:rPr>
              <a:t>EGFR </a:t>
            </a:r>
            <a:r>
              <a:rPr lang="en-GB" sz="1050" noProof="0" dirty="0">
                <a:latin typeface="Arial" panose="020B0604020202020204" pitchFamily="34" charset="0"/>
                <a:ea typeface="Aileron" charset="0"/>
                <a:cs typeface="Arial" panose="020B0604020202020204" pitchFamily="34" charset="0"/>
              </a:rPr>
              <a:t>mutations are not shown </a:t>
            </a:r>
          </a:p>
        </p:txBody>
      </p:sp>
      <p:sp>
        <p:nvSpPr>
          <p:cNvPr id="15" name="TextBox 14">
            <a:extLst>
              <a:ext uri="{FF2B5EF4-FFF2-40B4-BE49-F238E27FC236}">
                <a16:creationId xmlns:a16="http://schemas.microsoft.com/office/drawing/2014/main" id="{ED39FDE1-BB74-89F2-750E-2DCCF80A9A98}"/>
              </a:ext>
            </a:extLst>
          </p:cNvPr>
          <p:cNvSpPr txBox="1"/>
          <p:nvPr/>
        </p:nvSpPr>
        <p:spPr>
          <a:xfrm>
            <a:off x="8708435" y="2215748"/>
            <a:ext cx="3024734" cy="239341"/>
          </a:xfrm>
          <a:prstGeom prst="rect">
            <a:avLst/>
          </a:prstGeom>
          <a:noFill/>
        </p:spPr>
        <p:txBody>
          <a:bodyPr wrap="square" rtlCol="0">
            <a:spAutoFit/>
          </a:bodyPr>
          <a:lstStyle/>
          <a:p>
            <a:r>
              <a:rPr lang="en-GB" sz="900" dirty="0">
                <a:solidFill>
                  <a:schemeClr val="bg1"/>
                </a:solidFill>
                <a:latin typeface="Arial" panose="020B0604020202020204" pitchFamily="34" charset="0"/>
                <a:cs typeface="Arial" panose="020B0604020202020204" pitchFamily="34" charset="0"/>
              </a:rPr>
              <a:t>Previously treated, naïve to HER2-targeted therapies</a:t>
            </a:r>
          </a:p>
        </p:txBody>
      </p:sp>
      <p:sp>
        <p:nvSpPr>
          <p:cNvPr id="16" name="TextBox 15">
            <a:extLst>
              <a:ext uri="{FF2B5EF4-FFF2-40B4-BE49-F238E27FC236}">
                <a16:creationId xmlns:a16="http://schemas.microsoft.com/office/drawing/2014/main" id="{06D74577-E4FA-FB4A-9D4A-41BA6BEDC8F7}"/>
              </a:ext>
            </a:extLst>
          </p:cNvPr>
          <p:cNvSpPr txBox="1"/>
          <p:nvPr/>
        </p:nvSpPr>
        <p:spPr>
          <a:xfrm>
            <a:off x="8708435" y="2565195"/>
            <a:ext cx="3150161" cy="230832"/>
          </a:xfrm>
          <a:prstGeom prst="rect">
            <a:avLst/>
          </a:prstGeom>
          <a:noFill/>
        </p:spPr>
        <p:txBody>
          <a:bodyPr wrap="square" rtlCol="0">
            <a:spAutoFit/>
          </a:bodyPr>
          <a:lstStyle/>
          <a:p>
            <a:r>
              <a:rPr lang="en-GB" sz="900" dirty="0">
                <a:solidFill>
                  <a:schemeClr val="bg1"/>
                </a:solidFill>
                <a:latin typeface="Arial" panose="020B0604020202020204" pitchFamily="34" charset="0"/>
                <a:cs typeface="Arial" panose="020B0604020202020204" pitchFamily="34" charset="0"/>
              </a:rPr>
              <a:t>Previously treated, pretreated with HER2‑targeted ADCs</a:t>
            </a:r>
          </a:p>
        </p:txBody>
      </p:sp>
      <p:sp>
        <p:nvSpPr>
          <p:cNvPr id="17" name="TextBox 16">
            <a:extLst>
              <a:ext uri="{FF2B5EF4-FFF2-40B4-BE49-F238E27FC236}">
                <a16:creationId xmlns:a16="http://schemas.microsoft.com/office/drawing/2014/main" id="{B3FB17C2-F210-CCD0-6CCF-BAAD81E431F9}"/>
              </a:ext>
            </a:extLst>
          </p:cNvPr>
          <p:cNvSpPr txBox="1"/>
          <p:nvPr/>
        </p:nvSpPr>
        <p:spPr>
          <a:xfrm>
            <a:off x="8708435" y="2924944"/>
            <a:ext cx="3150161" cy="230832"/>
          </a:xfrm>
          <a:prstGeom prst="rect">
            <a:avLst/>
          </a:prstGeom>
          <a:noFill/>
        </p:spPr>
        <p:txBody>
          <a:bodyPr wrap="square" rtlCol="0">
            <a:spAutoFit/>
          </a:bodyPr>
          <a:lstStyle/>
          <a:p>
            <a:r>
              <a:rPr lang="en-GB" sz="900" spc="-20" dirty="0">
                <a:solidFill>
                  <a:schemeClr val="bg1"/>
                </a:solidFill>
                <a:latin typeface="Arial" panose="020B0604020202020204" pitchFamily="34" charset="0"/>
                <a:cs typeface="Arial" panose="020B0604020202020204" pitchFamily="34" charset="0"/>
              </a:rPr>
              <a:t>Naïve to systemic therapy for advanced disease</a:t>
            </a:r>
            <a:endParaRPr lang="en-GB" sz="9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75298553"/>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3699AEE3-5C82-26D8-5513-9F9C532FB850}"/>
              </a:ext>
            </a:extLst>
          </p:cNvPr>
          <p:cNvSpPr>
            <a:spLocks noGrp="1"/>
          </p:cNvSpPr>
          <p:nvPr>
            <p:ph sz="quarter" idx="12"/>
          </p:nvPr>
        </p:nvSpPr>
        <p:spPr>
          <a:xfrm>
            <a:off x="620184" y="5064189"/>
            <a:ext cx="10963200" cy="597059"/>
          </a:xfrm>
        </p:spPr>
        <p:txBody>
          <a:bodyPr/>
          <a:lstStyle/>
          <a:p>
            <a:r>
              <a:rPr lang="en-US" sz="1800" dirty="0"/>
              <a:t>Among patients with </a:t>
            </a:r>
            <a:r>
              <a:rPr lang="en-US" sz="1800" i="1" dirty="0"/>
              <a:t>HER2 </a:t>
            </a:r>
            <a:r>
              <a:rPr lang="en-US" sz="1800" dirty="0"/>
              <a:t>TKD mutations, those with Y772_A775dup (YVMA) had an ORR of 78% and a higher median PFS (12.2 vs 7.0 months) than those with other </a:t>
            </a:r>
            <a:r>
              <a:rPr lang="en-US" sz="1800" i="1" dirty="0"/>
              <a:t>HER2</a:t>
            </a:r>
            <a:r>
              <a:rPr lang="en-US" sz="1800" dirty="0"/>
              <a:t> TKD mutations </a:t>
            </a:r>
            <a:endParaRPr lang="en-GB" sz="1800" dirty="0"/>
          </a:p>
          <a:p>
            <a:endParaRPr lang="en-US" sz="1800" dirty="0"/>
          </a:p>
        </p:txBody>
      </p:sp>
      <p:sp>
        <p:nvSpPr>
          <p:cNvPr id="3" name="Title 2">
            <a:extLst>
              <a:ext uri="{FF2B5EF4-FFF2-40B4-BE49-F238E27FC236}">
                <a16:creationId xmlns:a16="http://schemas.microsoft.com/office/drawing/2014/main" id="{C89B1F12-86DB-1CEF-1A42-0C3E2F20C6D7}"/>
              </a:ext>
            </a:extLst>
          </p:cNvPr>
          <p:cNvSpPr>
            <a:spLocks noGrp="1"/>
          </p:cNvSpPr>
          <p:nvPr>
            <p:ph type="title"/>
          </p:nvPr>
        </p:nvSpPr>
        <p:spPr>
          <a:xfrm>
            <a:off x="619201" y="259200"/>
            <a:ext cx="10963199" cy="864000"/>
          </a:xfrm>
        </p:spPr>
        <p:txBody>
          <a:bodyPr/>
          <a:lstStyle/>
          <a:p>
            <a:r>
              <a:rPr lang="en-GB" dirty="0"/>
              <a:t>Soho-01: efficacy results</a:t>
            </a:r>
          </a:p>
        </p:txBody>
      </p:sp>
      <p:sp>
        <p:nvSpPr>
          <p:cNvPr id="5" name="Slide Number Placeholder 4">
            <a:extLst>
              <a:ext uri="{FF2B5EF4-FFF2-40B4-BE49-F238E27FC236}">
                <a16:creationId xmlns:a16="http://schemas.microsoft.com/office/drawing/2014/main" id="{6D079C66-409E-7B1D-3AA0-BFCC8796F05E}"/>
              </a:ext>
            </a:extLst>
          </p:cNvPr>
          <p:cNvSpPr>
            <a:spLocks noGrp="1"/>
          </p:cNvSpPr>
          <p:nvPr>
            <p:ph type="sldNum" sz="quarter" idx="4"/>
          </p:nvPr>
        </p:nvSpPr>
        <p:spPr>
          <a:xfrm>
            <a:off x="10800523" y="6428359"/>
            <a:ext cx="781877" cy="365125"/>
          </a:xfrm>
        </p:spPr>
        <p:txBody>
          <a:bodyPr/>
          <a:lstStyle/>
          <a:p>
            <a:fld id="{FCE43C0F-8A7B-3A4B-9DB5-B3472E36E833}" type="slidenum">
              <a:rPr lang="en-GB" smtClean="0"/>
              <a:pPr/>
              <a:t>8</a:t>
            </a:fld>
            <a:endParaRPr lang="en-GB" dirty="0"/>
          </a:p>
        </p:txBody>
      </p:sp>
      <p:graphicFrame>
        <p:nvGraphicFramePr>
          <p:cNvPr id="6" name="Table 5">
            <a:extLst>
              <a:ext uri="{FF2B5EF4-FFF2-40B4-BE49-F238E27FC236}">
                <a16:creationId xmlns:a16="http://schemas.microsoft.com/office/drawing/2014/main" id="{FDE4A922-02F5-8BEA-40B9-712EA793E6B8}"/>
              </a:ext>
            </a:extLst>
          </p:cNvPr>
          <p:cNvGraphicFramePr>
            <a:graphicFrameLocks noGrp="1"/>
          </p:cNvGraphicFramePr>
          <p:nvPr>
            <p:extLst>
              <p:ext uri="{D42A27DB-BD31-4B8C-83A1-F6EECF244321}">
                <p14:modId xmlns:p14="http://schemas.microsoft.com/office/powerpoint/2010/main" val="771824165"/>
              </p:ext>
            </p:extLst>
          </p:nvPr>
        </p:nvGraphicFramePr>
        <p:xfrm>
          <a:off x="586976" y="1105505"/>
          <a:ext cx="10952692" cy="3297120"/>
        </p:xfrm>
        <a:graphic>
          <a:graphicData uri="http://schemas.openxmlformats.org/drawingml/2006/table">
            <a:tbl>
              <a:tblPr firstRow="1" bandRow="1">
                <a:tableStyleId>{5C22544A-7EE6-4342-B048-85BDC9FD1C3A}</a:tableStyleId>
              </a:tblPr>
              <a:tblGrid>
                <a:gridCol w="2738173">
                  <a:extLst>
                    <a:ext uri="{9D8B030D-6E8A-4147-A177-3AD203B41FA5}">
                      <a16:colId xmlns:a16="http://schemas.microsoft.com/office/drawing/2014/main" val="3037017982"/>
                    </a:ext>
                  </a:extLst>
                </a:gridCol>
                <a:gridCol w="2738173">
                  <a:extLst>
                    <a:ext uri="{9D8B030D-6E8A-4147-A177-3AD203B41FA5}">
                      <a16:colId xmlns:a16="http://schemas.microsoft.com/office/drawing/2014/main" val="1964922190"/>
                    </a:ext>
                  </a:extLst>
                </a:gridCol>
                <a:gridCol w="2738173">
                  <a:extLst>
                    <a:ext uri="{9D8B030D-6E8A-4147-A177-3AD203B41FA5}">
                      <a16:colId xmlns:a16="http://schemas.microsoft.com/office/drawing/2014/main" val="1037380378"/>
                    </a:ext>
                  </a:extLst>
                </a:gridCol>
                <a:gridCol w="2738173">
                  <a:extLst>
                    <a:ext uri="{9D8B030D-6E8A-4147-A177-3AD203B41FA5}">
                      <a16:colId xmlns:a16="http://schemas.microsoft.com/office/drawing/2014/main" val="2651362384"/>
                    </a:ext>
                  </a:extLst>
                </a:gridCol>
              </a:tblGrid>
              <a:tr h="332199">
                <a:tc>
                  <a:txBody>
                    <a:bodyPr/>
                    <a:lstStyle/>
                    <a:p>
                      <a:r>
                        <a:rPr lang="en-GB" sz="1300" noProof="0" dirty="0">
                          <a:latin typeface="Arial" panose="020B0604020202020204" pitchFamily="34" charset="0"/>
                          <a:cs typeface="Arial" panose="020B0604020202020204" pitchFamily="34" charset="0"/>
                        </a:rPr>
                        <a:t>Efficacy per BICR</a:t>
                      </a:r>
                    </a:p>
                    <a:p>
                      <a:r>
                        <a:rPr lang="en-GB" sz="1300" noProof="0" dirty="0">
                          <a:latin typeface="Arial" panose="020B0604020202020204" pitchFamily="34" charset="0"/>
                          <a:cs typeface="Arial" panose="020B0604020202020204" pitchFamily="34" charset="0"/>
                        </a:rPr>
                        <a:t>Outcome, n (%)</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300" noProof="0" dirty="0">
                          <a:latin typeface="Arial" panose="020B0604020202020204" pitchFamily="34" charset="0"/>
                          <a:cs typeface="Arial" panose="020B0604020202020204" pitchFamily="34" charset="0"/>
                        </a:rPr>
                        <a:t>Cohort D (previously treated)</a:t>
                      </a:r>
                      <a:br>
                        <a:rPr lang="en-GB" sz="1300" noProof="0" dirty="0">
                          <a:latin typeface="Arial" panose="020B0604020202020204" pitchFamily="34" charset="0"/>
                          <a:cs typeface="Arial" panose="020B0604020202020204" pitchFamily="34" charset="0"/>
                        </a:rPr>
                      </a:br>
                      <a:r>
                        <a:rPr lang="en-GB" sz="1300" noProof="0" dirty="0">
                          <a:latin typeface="Arial" panose="020B0604020202020204" pitchFamily="34" charset="0"/>
                          <a:cs typeface="Arial" panose="020B0604020202020204" pitchFamily="34" charset="0"/>
                        </a:rPr>
                        <a:t>(n=81)</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300" noProof="0" dirty="0">
                          <a:latin typeface="Arial" panose="020B0604020202020204" pitchFamily="34" charset="0"/>
                          <a:cs typeface="Arial" panose="020B0604020202020204" pitchFamily="34" charset="0"/>
                        </a:rPr>
                        <a:t>Cohort E (previous HER2 ADCs)</a:t>
                      </a:r>
                      <a:br>
                        <a:rPr lang="en-GB" sz="1300" noProof="0" dirty="0">
                          <a:latin typeface="Arial" panose="020B0604020202020204" pitchFamily="34" charset="0"/>
                          <a:cs typeface="Arial" panose="020B0604020202020204" pitchFamily="34" charset="0"/>
                        </a:rPr>
                      </a:br>
                      <a:r>
                        <a:rPr lang="en-GB" sz="1300" noProof="0" dirty="0">
                          <a:latin typeface="Arial" panose="020B0604020202020204" pitchFamily="34" charset="0"/>
                          <a:cs typeface="Arial" panose="020B0604020202020204" pitchFamily="34" charset="0"/>
                        </a:rPr>
                        <a:t>(n=55)</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300" noProof="0" dirty="0">
                          <a:latin typeface="Arial" panose="020B0604020202020204" pitchFamily="34" charset="0"/>
                          <a:cs typeface="Arial" panose="020B0604020202020204" pitchFamily="34" charset="0"/>
                        </a:rPr>
                        <a:t>Cohort F (treatment naïve)</a:t>
                      </a:r>
                      <a:br>
                        <a:rPr lang="en-GB" sz="1300" noProof="0" dirty="0">
                          <a:latin typeface="Arial" panose="020B0604020202020204" pitchFamily="34" charset="0"/>
                          <a:cs typeface="Arial" panose="020B0604020202020204" pitchFamily="34" charset="0"/>
                        </a:rPr>
                      </a:br>
                      <a:r>
                        <a:rPr lang="en-GB" sz="1300" noProof="0" dirty="0">
                          <a:latin typeface="Arial" panose="020B0604020202020204" pitchFamily="34" charset="0"/>
                          <a:cs typeface="Arial" panose="020B0604020202020204" pitchFamily="34" charset="0"/>
                        </a:rPr>
                        <a:t>(n=73)</a:t>
                      </a:r>
                    </a:p>
                  </a:txBody>
                  <a:tcPr/>
                </a:tc>
                <a:extLst>
                  <a:ext uri="{0D108BD9-81ED-4DB2-BD59-A6C34878D82A}">
                    <a16:rowId xmlns:a16="http://schemas.microsoft.com/office/drawing/2014/main" val="1312236362"/>
                  </a:ext>
                </a:extLst>
              </a:tr>
              <a:tr h="0">
                <a:tc>
                  <a:txBody>
                    <a:bodyPr/>
                    <a:lstStyle/>
                    <a:p>
                      <a:r>
                        <a:rPr lang="en-GB" sz="1300" b="0" noProof="0" dirty="0">
                          <a:latin typeface="Arial" panose="020B0604020202020204" pitchFamily="34" charset="0"/>
                          <a:cs typeface="Arial" panose="020B0604020202020204" pitchFamily="34" charset="0"/>
                        </a:rPr>
                        <a:t>Confirmed best overall response:</a:t>
                      </a:r>
                    </a:p>
                  </a:txBody>
                  <a:tcPr marT="18000" marB="18000"/>
                </a:tc>
                <a:tc>
                  <a:txBody>
                    <a:bodyPr/>
                    <a:lstStyle/>
                    <a:p>
                      <a:pPr algn="ctr"/>
                      <a:endParaRPr lang="en-GB" sz="1300" b="0" noProof="0" dirty="0">
                        <a:latin typeface="Arial" panose="020B0604020202020204" pitchFamily="34" charset="0"/>
                        <a:cs typeface="Arial" panose="020B0604020202020204" pitchFamily="34" charset="0"/>
                      </a:endParaRPr>
                    </a:p>
                  </a:txBody>
                  <a:tcPr marT="18000" marB="18000"/>
                </a:tc>
                <a:tc>
                  <a:txBody>
                    <a:bodyPr/>
                    <a:lstStyle/>
                    <a:p>
                      <a:pPr algn="ctr"/>
                      <a:endParaRPr lang="en-GB" sz="1300" b="0" noProof="0" dirty="0">
                        <a:latin typeface="Arial" panose="020B0604020202020204" pitchFamily="34" charset="0"/>
                        <a:cs typeface="Arial" panose="020B0604020202020204" pitchFamily="34" charset="0"/>
                      </a:endParaRPr>
                    </a:p>
                  </a:txBody>
                  <a:tcPr marT="18000" marB="18000"/>
                </a:tc>
                <a:tc>
                  <a:txBody>
                    <a:bodyPr/>
                    <a:lstStyle/>
                    <a:p>
                      <a:pPr algn="ctr"/>
                      <a:endParaRPr lang="en-GB" sz="1300" b="0" noProof="0" dirty="0">
                        <a:latin typeface="Arial" panose="020B0604020202020204" pitchFamily="34" charset="0"/>
                        <a:cs typeface="Arial" panose="020B0604020202020204" pitchFamily="34" charset="0"/>
                      </a:endParaRPr>
                    </a:p>
                  </a:txBody>
                  <a:tcPr marT="18000" marB="18000"/>
                </a:tc>
                <a:extLst>
                  <a:ext uri="{0D108BD9-81ED-4DB2-BD59-A6C34878D82A}">
                    <a16:rowId xmlns:a16="http://schemas.microsoft.com/office/drawing/2014/main" val="2173303177"/>
                  </a:ext>
                </a:extLst>
              </a:tr>
              <a:tr h="0">
                <a:tc>
                  <a:txBody>
                    <a:bodyPr/>
                    <a:lstStyle/>
                    <a:p>
                      <a:pPr marL="0" indent="355600" algn="l" defTabSz="457200" rtl="0" eaLnBrk="1" latinLnBrk="0" hangingPunct="1">
                        <a:tabLst/>
                      </a:pPr>
                      <a:r>
                        <a:rPr lang="en-GB" sz="1300" b="0" kern="1200" noProof="0" dirty="0">
                          <a:solidFill>
                            <a:schemeClr val="dk1"/>
                          </a:solidFill>
                          <a:latin typeface="Arial" panose="020B0604020202020204" pitchFamily="34" charset="0"/>
                          <a:ea typeface="+mn-ea"/>
                          <a:cs typeface="Arial" panose="020B0604020202020204" pitchFamily="34" charset="0"/>
                        </a:rPr>
                        <a:t>CR</a:t>
                      </a:r>
                    </a:p>
                  </a:txBody>
                  <a:tcPr marT="18000" marB="18000"/>
                </a:tc>
                <a:tc>
                  <a:txBody>
                    <a:bodyPr/>
                    <a:lstStyle/>
                    <a:p>
                      <a:pPr algn="ctr"/>
                      <a:r>
                        <a:rPr lang="en-GB" sz="1300" b="0" noProof="0" dirty="0">
                          <a:latin typeface="Arial" panose="020B0604020202020204" pitchFamily="34" charset="0"/>
                          <a:cs typeface="Arial" panose="020B0604020202020204" pitchFamily="34" charset="0"/>
                        </a:rPr>
                        <a:t>2 (2)</a:t>
                      </a:r>
                    </a:p>
                  </a:txBody>
                  <a:tcPr marT="18000" marB="18000"/>
                </a:tc>
                <a:tc>
                  <a:txBody>
                    <a:bodyPr/>
                    <a:lstStyle/>
                    <a:p>
                      <a:pPr algn="ctr"/>
                      <a:r>
                        <a:rPr lang="en-GB" sz="1300" b="0" noProof="0" dirty="0">
                          <a:latin typeface="Arial" panose="020B0604020202020204" pitchFamily="34" charset="0"/>
                          <a:cs typeface="Arial" panose="020B0604020202020204" pitchFamily="34" charset="0"/>
                        </a:rPr>
                        <a:t>3 (5)</a:t>
                      </a:r>
                    </a:p>
                  </a:txBody>
                  <a:tcPr marT="18000" marB="18000"/>
                </a:tc>
                <a:tc>
                  <a:txBody>
                    <a:bodyPr/>
                    <a:lstStyle/>
                    <a:p>
                      <a:pPr algn="ctr"/>
                      <a:r>
                        <a:rPr lang="en-GB" sz="1300" b="0" noProof="0" dirty="0">
                          <a:latin typeface="Arial" panose="020B0604020202020204" pitchFamily="34" charset="0"/>
                          <a:cs typeface="Arial" panose="020B0604020202020204" pitchFamily="34" charset="0"/>
                        </a:rPr>
                        <a:t>3 (4)</a:t>
                      </a:r>
                    </a:p>
                  </a:txBody>
                  <a:tcPr marT="18000" marB="18000"/>
                </a:tc>
                <a:extLst>
                  <a:ext uri="{0D108BD9-81ED-4DB2-BD59-A6C34878D82A}">
                    <a16:rowId xmlns:a16="http://schemas.microsoft.com/office/drawing/2014/main" val="1109404948"/>
                  </a:ext>
                </a:extLst>
              </a:tr>
              <a:tr h="0">
                <a:tc>
                  <a:txBody>
                    <a:bodyPr/>
                    <a:lstStyle/>
                    <a:p>
                      <a:pPr marL="0" indent="355600" algn="l" defTabSz="457200" rtl="0" eaLnBrk="1" latinLnBrk="0" hangingPunct="1">
                        <a:tabLst/>
                      </a:pPr>
                      <a:r>
                        <a:rPr lang="en-GB" sz="1300" b="0" kern="1200" noProof="0" dirty="0">
                          <a:solidFill>
                            <a:schemeClr val="dk1"/>
                          </a:solidFill>
                          <a:latin typeface="Arial" panose="020B0604020202020204" pitchFamily="34" charset="0"/>
                          <a:ea typeface="+mn-ea"/>
                          <a:cs typeface="Arial" panose="020B0604020202020204" pitchFamily="34" charset="0"/>
                        </a:rPr>
                        <a:t>PR</a:t>
                      </a:r>
                    </a:p>
                  </a:txBody>
                  <a:tcPr marT="18000" marB="18000"/>
                </a:tc>
                <a:tc>
                  <a:txBody>
                    <a:bodyPr/>
                    <a:lstStyle/>
                    <a:p>
                      <a:pPr algn="ctr"/>
                      <a:r>
                        <a:rPr lang="en-GB" sz="1300" b="0" noProof="0" dirty="0">
                          <a:latin typeface="Arial" panose="020B0604020202020204" pitchFamily="34" charset="0"/>
                          <a:cs typeface="Arial" panose="020B0604020202020204" pitchFamily="34" charset="0"/>
                        </a:rPr>
                        <a:t>50 (62)</a:t>
                      </a:r>
                    </a:p>
                  </a:txBody>
                  <a:tcPr marT="18000" marB="18000"/>
                </a:tc>
                <a:tc>
                  <a:txBody>
                    <a:bodyPr/>
                    <a:lstStyle/>
                    <a:p>
                      <a:pPr algn="ctr"/>
                      <a:r>
                        <a:rPr lang="en-GB" sz="1300" b="0" noProof="0" dirty="0">
                          <a:latin typeface="Arial" panose="020B0604020202020204" pitchFamily="34" charset="0"/>
                          <a:cs typeface="Arial" panose="020B0604020202020204" pitchFamily="34" charset="0"/>
                        </a:rPr>
                        <a:t>18 (33)</a:t>
                      </a:r>
                    </a:p>
                  </a:txBody>
                  <a:tcPr marT="18000" marB="18000"/>
                </a:tc>
                <a:tc>
                  <a:txBody>
                    <a:bodyPr/>
                    <a:lstStyle/>
                    <a:p>
                      <a:pPr algn="ctr"/>
                      <a:r>
                        <a:rPr lang="en-GB" sz="1300" b="0" noProof="0" dirty="0">
                          <a:latin typeface="Arial" panose="020B0604020202020204" pitchFamily="34" charset="0"/>
                          <a:cs typeface="Arial" panose="020B0604020202020204" pitchFamily="34" charset="0"/>
                        </a:rPr>
                        <a:t>49 (67) </a:t>
                      </a:r>
                    </a:p>
                  </a:txBody>
                  <a:tcPr marT="18000" marB="18000"/>
                </a:tc>
                <a:extLst>
                  <a:ext uri="{0D108BD9-81ED-4DB2-BD59-A6C34878D82A}">
                    <a16:rowId xmlns:a16="http://schemas.microsoft.com/office/drawing/2014/main" val="3804227345"/>
                  </a:ext>
                </a:extLst>
              </a:tr>
              <a:tr h="0">
                <a:tc>
                  <a:txBody>
                    <a:bodyPr/>
                    <a:lstStyle/>
                    <a:p>
                      <a:pPr marL="0" indent="355600" algn="l" defTabSz="457200" rtl="0" eaLnBrk="1" latinLnBrk="0" hangingPunct="1">
                        <a:tabLst/>
                      </a:pPr>
                      <a:r>
                        <a:rPr lang="en-GB" sz="1300" b="0" kern="1200" noProof="0" dirty="0">
                          <a:solidFill>
                            <a:schemeClr val="dk1"/>
                          </a:solidFill>
                          <a:latin typeface="Arial" panose="020B0604020202020204" pitchFamily="34" charset="0"/>
                          <a:ea typeface="+mn-ea"/>
                          <a:cs typeface="Arial" panose="020B0604020202020204" pitchFamily="34" charset="0"/>
                        </a:rPr>
                        <a:t>SD</a:t>
                      </a:r>
                    </a:p>
                  </a:txBody>
                  <a:tcPr marT="18000" marB="18000"/>
                </a:tc>
                <a:tc>
                  <a:txBody>
                    <a:bodyPr/>
                    <a:lstStyle/>
                    <a:p>
                      <a:pPr algn="ctr"/>
                      <a:r>
                        <a:rPr lang="en-GB" sz="1300" b="0" noProof="0" dirty="0">
                          <a:latin typeface="Arial" panose="020B0604020202020204" pitchFamily="34" charset="0"/>
                          <a:cs typeface="Arial" panose="020B0604020202020204" pitchFamily="34" charset="0"/>
                        </a:rPr>
                        <a:t>20 (25)</a:t>
                      </a:r>
                    </a:p>
                  </a:txBody>
                  <a:tcPr marT="18000" marB="18000"/>
                </a:tc>
                <a:tc>
                  <a:txBody>
                    <a:bodyPr/>
                    <a:lstStyle/>
                    <a:p>
                      <a:pPr algn="ctr"/>
                      <a:r>
                        <a:rPr lang="en-GB" sz="1300" b="0" noProof="0" dirty="0">
                          <a:latin typeface="Arial" panose="020B0604020202020204" pitchFamily="34" charset="0"/>
                          <a:cs typeface="Arial" panose="020B0604020202020204" pitchFamily="34" charset="0"/>
                        </a:rPr>
                        <a:t>23 (42)</a:t>
                      </a:r>
                    </a:p>
                  </a:txBody>
                  <a:tcPr marT="18000" marB="18000"/>
                </a:tc>
                <a:tc>
                  <a:txBody>
                    <a:bodyPr/>
                    <a:lstStyle/>
                    <a:p>
                      <a:pPr algn="ctr"/>
                      <a:r>
                        <a:rPr lang="en-GB" sz="1300" b="0" noProof="0" dirty="0">
                          <a:latin typeface="Arial" panose="020B0604020202020204" pitchFamily="34" charset="0"/>
                          <a:cs typeface="Arial" panose="020B0604020202020204" pitchFamily="34" charset="0"/>
                        </a:rPr>
                        <a:t>16 (22)</a:t>
                      </a:r>
                    </a:p>
                  </a:txBody>
                  <a:tcPr marT="18000" marB="18000"/>
                </a:tc>
                <a:extLst>
                  <a:ext uri="{0D108BD9-81ED-4DB2-BD59-A6C34878D82A}">
                    <a16:rowId xmlns:a16="http://schemas.microsoft.com/office/drawing/2014/main" val="3887340998"/>
                  </a:ext>
                </a:extLst>
              </a:tr>
              <a:tr h="0">
                <a:tc>
                  <a:txBody>
                    <a:bodyPr/>
                    <a:lstStyle/>
                    <a:p>
                      <a:pPr marL="0" indent="355600" algn="l" defTabSz="457200" rtl="0" eaLnBrk="1" latinLnBrk="0" hangingPunct="1">
                        <a:tabLst/>
                      </a:pPr>
                      <a:r>
                        <a:rPr lang="en-GB" sz="1300" b="0" kern="1200" noProof="0" dirty="0">
                          <a:solidFill>
                            <a:schemeClr val="dk1"/>
                          </a:solidFill>
                          <a:latin typeface="Arial" panose="020B0604020202020204" pitchFamily="34" charset="0"/>
                          <a:ea typeface="+mn-ea"/>
                          <a:cs typeface="Arial" panose="020B0604020202020204" pitchFamily="34" charset="0"/>
                        </a:rPr>
                        <a:t>PD</a:t>
                      </a:r>
                    </a:p>
                  </a:txBody>
                  <a:tcPr marT="18000" marB="18000"/>
                </a:tc>
                <a:tc>
                  <a:txBody>
                    <a:bodyPr/>
                    <a:lstStyle/>
                    <a:p>
                      <a:pPr algn="ctr"/>
                      <a:r>
                        <a:rPr lang="en-GB" sz="1300" b="0" noProof="0" dirty="0">
                          <a:latin typeface="Arial" panose="020B0604020202020204" pitchFamily="34" charset="0"/>
                          <a:cs typeface="Arial" panose="020B0604020202020204" pitchFamily="34" charset="0"/>
                        </a:rPr>
                        <a:t>6 (7)</a:t>
                      </a:r>
                    </a:p>
                  </a:txBody>
                  <a:tcPr marT="18000" marB="18000"/>
                </a:tc>
                <a:tc>
                  <a:txBody>
                    <a:bodyPr/>
                    <a:lstStyle/>
                    <a:p>
                      <a:pPr algn="ctr"/>
                      <a:r>
                        <a:rPr lang="en-GB" sz="1300" b="0" noProof="0" dirty="0">
                          <a:latin typeface="Arial" panose="020B0604020202020204" pitchFamily="34" charset="0"/>
                          <a:cs typeface="Arial" panose="020B0604020202020204" pitchFamily="34" charset="0"/>
                        </a:rPr>
                        <a:t>7 (13)</a:t>
                      </a:r>
                    </a:p>
                  </a:txBody>
                  <a:tcPr marT="18000" marB="18000"/>
                </a:tc>
                <a:tc>
                  <a:txBody>
                    <a:bodyPr/>
                    <a:lstStyle/>
                    <a:p>
                      <a:pPr algn="ctr"/>
                      <a:r>
                        <a:rPr lang="en-GB" sz="1300" b="0" noProof="0" dirty="0">
                          <a:latin typeface="Arial" panose="020B0604020202020204" pitchFamily="34" charset="0"/>
                          <a:cs typeface="Arial" panose="020B0604020202020204" pitchFamily="34" charset="0"/>
                        </a:rPr>
                        <a:t>2 (3)</a:t>
                      </a:r>
                    </a:p>
                  </a:txBody>
                  <a:tcPr marT="18000" marB="18000"/>
                </a:tc>
                <a:extLst>
                  <a:ext uri="{0D108BD9-81ED-4DB2-BD59-A6C34878D82A}">
                    <a16:rowId xmlns:a16="http://schemas.microsoft.com/office/drawing/2014/main" val="3161644073"/>
                  </a:ext>
                </a:extLst>
              </a:tr>
              <a:tr h="0">
                <a:tc>
                  <a:txBody>
                    <a:bodyPr/>
                    <a:lstStyle/>
                    <a:p>
                      <a:pPr marL="0" indent="355600" algn="l" defTabSz="457200" rtl="0" eaLnBrk="1" latinLnBrk="0" hangingPunct="1">
                        <a:tabLst/>
                      </a:pPr>
                      <a:r>
                        <a:rPr lang="en-GB" sz="1300" b="0" kern="1200" noProof="0" dirty="0">
                          <a:solidFill>
                            <a:schemeClr val="dk1"/>
                          </a:solidFill>
                          <a:latin typeface="Arial" panose="020B0604020202020204" pitchFamily="34" charset="0"/>
                          <a:ea typeface="+mn-ea"/>
                          <a:cs typeface="Arial" panose="020B0604020202020204" pitchFamily="34" charset="0"/>
                        </a:rPr>
                        <a:t>NE</a:t>
                      </a:r>
                      <a:r>
                        <a:rPr lang="en-GB" sz="1300" b="0" kern="1200" baseline="30000" noProof="0" dirty="0">
                          <a:solidFill>
                            <a:schemeClr val="dk1"/>
                          </a:solidFill>
                          <a:latin typeface="Arial" panose="020B0604020202020204" pitchFamily="34" charset="0"/>
                          <a:ea typeface="+mn-ea"/>
                          <a:cs typeface="Arial" panose="020B0604020202020204" pitchFamily="34" charset="0"/>
                        </a:rPr>
                        <a:t>a</a:t>
                      </a:r>
                    </a:p>
                  </a:txBody>
                  <a:tcPr marT="18000" marB="18000"/>
                </a:tc>
                <a:tc>
                  <a:txBody>
                    <a:bodyPr/>
                    <a:lstStyle/>
                    <a:p>
                      <a:pPr algn="ctr"/>
                      <a:r>
                        <a:rPr lang="en-GB" sz="1300" b="0" noProof="0" dirty="0">
                          <a:latin typeface="Arial" panose="020B0604020202020204" pitchFamily="34" charset="0"/>
                          <a:cs typeface="Arial" panose="020B0604020202020204" pitchFamily="34" charset="0"/>
                        </a:rPr>
                        <a:t>3 (4)</a:t>
                      </a:r>
                    </a:p>
                  </a:txBody>
                  <a:tcPr marT="18000" marB="18000"/>
                </a:tc>
                <a:tc>
                  <a:txBody>
                    <a:bodyPr/>
                    <a:lstStyle/>
                    <a:p>
                      <a:pPr algn="ctr"/>
                      <a:r>
                        <a:rPr lang="en-GB" sz="1300" b="0" noProof="0" dirty="0">
                          <a:latin typeface="Arial" panose="020B0604020202020204" pitchFamily="34" charset="0"/>
                          <a:cs typeface="Arial" panose="020B0604020202020204" pitchFamily="34" charset="0"/>
                        </a:rPr>
                        <a:t>4 (7)</a:t>
                      </a:r>
                    </a:p>
                  </a:txBody>
                  <a:tcPr marT="18000" marB="18000"/>
                </a:tc>
                <a:tc>
                  <a:txBody>
                    <a:bodyPr/>
                    <a:lstStyle/>
                    <a:p>
                      <a:pPr algn="ctr"/>
                      <a:r>
                        <a:rPr lang="en-GB" sz="1300" b="0" noProof="0" dirty="0">
                          <a:latin typeface="Arial" panose="020B0604020202020204" pitchFamily="34" charset="0"/>
                          <a:cs typeface="Arial" panose="020B0604020202020204" pitchFamily="34" charset="0"/>
                        </a:rPr>
                        <a:t>1 (1)</a:t>
                      </a:r>
                    </a:p>
                  </a:txBody>
                  <a:tcPr marT="18000" marB="18000"/>
                </a:tc>
                <a:extLst>
                  <a:ext uri="{0D108BD9-81ED-4DB2-BD59-A6C34878D82A}">
                    <a16:rowId xmlns:a16="http://schemas.microsoft.com/office/drawing/2014/main" val="1298220998"/>
                  </a:ext>
                </a:extLst>
              </a:tr>
              <a:tr h="0">
                <a:tc>
                  <a:txBody>
                    <a:bodyPr/>
                    <a:lstStyle/>
                    <a:p>
                      <a:pPr marL="0" indent="182563">
                        <a:tabLst/>
                      </a:pPr>
                      <a:r>
                        <a:rPr lang="en-US" sz="1300" b="0" noProof="0" dirty="0">
                          <a:latin typeface="Arial" panose="020B0604020202020204" pitchFamily="34" charset="0"/>
                          <a:cs typeface="Arial" panose="020B0604020202020204" pitchFamily="34" charset="0"/>
                        </a:rPr>
                        <a:t>Not available</a:t>
                      </a:r>
                      <a:r>
                        <a:rPr lang="en-US" sz="1300" b="0" baseline="30000" noProof="0" dirty="0">
                          <a:latin typeface="Arial" panose="020B0604020202020204" pitchFamily="34" charset="0"/>
                          <a:cs typeface="Arial" panose="020B0604020202020204" pitchFamily="34" charset="0"/>
                        </a:rPr>
                        <a:t>b</a:t>
                      </a:r>
                      <a:r>
                        <a:rPr lang="en-US" sz="1300" b="0" noProof="0" dirty="0">
                          <a:latin typeface="Arial" panose="020B0604020202020204" pitchFamily="34" charset="0"/>
                          <a:cs typeface="Arial" panose="020B0604020202020204" pitchFamily="34" charset="0"/>
                        </a:rPr>
                        <a:t> </a:t>
                      </a:r>
                      <a:endParaRPr lang="en-GB" sz="1300" b="0" noProof="0" dirty="0">
                        <a:latin typeface="Arial" panose="020B0604020202020204" pitchFamily="34" charset="0"/>
                        <a:cs typeface="Arial" panose="020B0604020202020204" pitchFamily="34" charset="0"/>
                      </a:endParaRPr>
                    </a:p>
                  </a:txBody>
                  <a:tcPr marT="18000" marB="18000"/>
                </a:tc>
                <a:tc>
                  <a:txBody>
                    <a:bodyPr/>
                    <a:lstStyle/>
                    <a:p>
                      <a:pPr algn="ctr"/>
                      <a:r>
                        <a:rPr lang="en-US" sz="1300" b="0" noProof="0" dirty="0">
                          <a:latin typeface="Arial" panose="020B0604020202020204" pitchFamily="34" charset="0"/>
                          <a:cs typeface="Arial" panose="020B0604020202020204" pitchFamily="34" charset="0"/>
                        </a:rPr>
                        <a:t>–</a:t>
                      </a:r>
                      <a:endParaRPr lang="en-GB" sz="1300" b="0" noProof="0" dirty="0">
                        <a:latin typeface="Arial" panose="020B0604020202020204" pitchFamily="34" charset="0"/>
                        <a:cs typeface="Arial" panose="020B0604020202020204" pitchFamily="34" charset="0"/>
                      </a:endParaRPr>
                    </a:p>
                  </a:txBody>
                  <a:tcPr marT="18000" marB="18000"/>
                </a:tc>
                <a:tc>
                  <a:txBody>
                    <a:bodyPr/>
                    <a:lstStyle/>
                    <a:p>
                      <a:pPr algn="ctr"/>
                      <a:r>
                        <a:rPr lang="en-US" sz="1300" b="0" noProof="0" dirty="0">
                          <a:latin typeface="Arial" panose="020B0604020202020204" pitchFamily="34" charset="0"/>
                          <a:cs typeface="Arial" panose="020B0604020202020204" pitchFamily="34" charset="0"/>
                        </a:rPr>
                        <a:t>–</a:t>
                      </a:r>
                      <a:endParaRPr lang="en-GB" sz="1300" b="0" noProof="0" dirty="0">
                        <a:latin typeface="Arial" panose="020B0604020202020204" pitchFamily="34" charset="0"/>
                        <a:cs typeface="Arial" panose="020B0604020202020204" pitchFamily="34" charset="0"/>
                      </a:endParaRPr>
                    </a:p>
                  </a:txBody>
                  <a:tcPr marT="18000" marB="18000"/>
                </a:tc>
                <a:tc>
                  <a:txBody>
                    <a:bodyPr/>
                    <a:lstStyle/>
                    <a:p>
                      <a:pPr algn="ctr"/>
                      <a:r>
                        <a:rPr lang="en-US" sz="1300" b="0" noProof="0" dirty="0">
                          <a:latin typeface="Arial" panose="020B0604020202020204" pitchFamily="34" charset="0"/>
                          <a:cs typeface="Arial" panose="020B0604020202020204" pitchFamily="34" charset="0"/>
                        </a:rPr>
                        <a:t>2 (3)</a:t>
                      </a:r>
                      <a:endParaRPr lang="en-GB" sz="1300" b="0" noProof="0" dirty="0">
                        <a:latin typeface="Arial" panose="020B0604020202020204" pitchFamily="34" charset="0"/>
                        <a:cs typeface="Arial" panose="020B0604020202020204" pitchFamily="34" charset="0"/>
                      </a:endParaRPr>
                    </a:p>
                  </a:txBody>
                  <a:tcPr marT="18000" marB="18000"/>
                </a:tc>
                <a:extLst>
                  <a:ext uri="{0D108BD9-81ED-4DB2-BD59-A6C34878D82A}">
                    <a16:rowId xmlns:a16="http://schemas.microsoft.com/office/drawing/2014/main" val="603590221"/>
                  </a:ext>
                </a:extLst>
              </a:tr>
              <a:tr h="178879">
                <a:tc>
                  <a:txBody>
                    <a:bodyPr/>
                    <a:lstStyle/>
                    <a:p>
                      <a:pPr marL="0" indent="7938">
                        <a:tabLst/>
                      </a:pPr>
                      <a:r>
                        <a:rPr lang="en-GB" sz="1300" b="0" noProof="0" dirty="0">
                          <a:latin typeface="Arial" panose="020B0604020202020204" pitchFamily="34" charset="0"/>
                          <a:cs typeface="Arial" panose="020B0604020202020204" pitchFamily="34" charset="0"/>
                        </a:rPr>
                        <a:t>ORR</a:t>
                      </a:r>
                      <a:r>
                        <a:rPr lang="en-GB" sz="1300" b="0" baseline="30000" noProof="0" dirty="0">
                          <a:latin typeface="Arial" panose="020B0604020202020204" pitchFamily="34" charset="0"/>
                          <a:cs typeface="Arial" panose="020B0604020202020204" pitchFamily="34" charset="0"/>
                        </a:rPr>
                        <a:t>c</a:t>
                      </a:r>
                      <a:r>
                        <a:rPr lang="en-GB" sz="1300" b="0" noProof="0" dirty="0">
                          <a:latin typeface="Arial" panose="020B0604020202020204" pitchFamily="34" charset="0"/>
                          <a:cs typeface="Arial" panose="020B0604020202020204" pitchFamily="34" charset="0"/>
                        </a:rPr>
                        <a:t> [95% CI]</a:t>
                      </a:r>
                    </a:p>
                  </a:txBody>
                  <a:tcPr marT="18000" marB="18000"/>
                </a:tc>
                <a:tc>
                  <a:txBody>
                    <a:bodyPr/>
                    <a:lstStyle/>
                    <a:p>
                      <a:pPr algn="ctr"/>
                      <a:r>
                        <a:rPr lang="en-GB" sz="1300" b="0" noProof="0" dirty="0">
                          <a:latin typeface="Arial" panose="020B0604020202020204" pitchFamily="34" charset="0"/>
                          <a:cs typeface="Arial" panose="020B0604020202020204" pitchFamily="34" charset="0"/>
                        </a:rPr>
                        <a:t>52 (64) [53-75]</a:t>
                      </a:r>
                    </a:p>
                  </a:txBody>
                  <a:tcPr marT="18000" marB="18000"/>
                </a:tc>
                <a:tc>
                  <a:txBody>
                    <a:bodyPr/>
                    <a:lstStyle/>
                    <a:p>
                      <a:pPr algn="ctr"/>
                      <a:r>
                        <a:rPr lang="en-GB" sz="1300" b="0" noProof="0" dirty="0">
                          <a:latin typeface="Arial" panose="020B0604020202020204" pitchFamily="34" charset="0"/>
                          <a:cs typeface="Arial" panose="020B0604020202020204" pitchFamily="34" charset="0"/>
                        </a:rPr>
                        <a:t>21 (38) [25-52]</a:t>
                      </a:r>
                    </a:p>
                  </a:txBody>
                  <a:tcPr marT="18000" marB="18000"/>
                </a:tc>
                <a:tc>
                  <a:txBody>
                    <a:bodyPr/>
                    <a:lstStyle/>
                    <a:p>
                      <a:pPr algn="ctr"/>
                      <a:r>
                        <a:rPr lang="en-GB" sz="1300" b="0" noProof="0" dirty="0">
                          <a:latin typeface="Arial" panose="020B0604020202020204" pitchFamily="34" charset="0"/>
                          <a:cs typeface="Arial" panose="020B0604020202020204" pitchFamily="34" charset="0"/>
                        </a:rPr>
                        <a:t>52 (71) [59-81]</a:t>
                      </a:r>
                    </a:p>
                  </a:txBody>
                  <a:tcPr marT="18000" marB="18000"/>
                </a:tc>
                <a:extLst>
                  <a:ext uri="{0D108BD9-81ED-4DB2-BD59-A6C34878D82A}">
                    <a16:rowId xmlns:a16="http://schemas.microsoft.com/office/drawing/2014/main" val="2721408385"/>
                  </a:ext>
                </a:extLst>
              </a:tr>
              <a:tr h="0">
                <a:tc>
                  <a:txBody>
                    <a:bodyPr/>
                    <a:lstStyle/>
                    <a:p>
                      <a:pPr marL="0" indent="7938">
                        <a:tabLst/>
                      </a:pPr>
                      <a:r>
                        <a:rPr lang="en-GB" sz="1300" b="0" noProof="0" dirty="0">
                          <a:latin typeface="Arial" panose="020B0604020202020204" pitchFamily="34" charset="0"/>
                          <a:cs typeface="Arial" panose="020B0604020202020204" pitchFamily="34" charset="0"/>
                        </a:rPr>
                        <a:t>DCR</a:t>
                      </a:r>
                      <a:r>
                        <a:rPr lang="en-GB" sz="1300" b="0" baseline="30000" noProof="0" dirty="0">
                          <a:latin typeface="Arial" panose="020B0604020202020204" pitchFamily="34" charset="0"/>
                          <a:cs typeface="Arial" panose="020B0604020202020204" pitchFamily="34" charset="0"/>
                        </a:rPr>
                        <a:t>d</a:t>
                      </a:r>
                      <a:r>
                        <a:rPr lang="en-GB" sz="1300" b="0" noProof="0" dirty="0">
                          <a:latin typeface="Arial" panose="020B0604020202020204" pitchFamily="34" charset="0"/>
                          <a:cs typeface="Arial" panose="020B0604020202020204" pitchFamily="34" charset="0"/>
                        </a:rPr>
                        <a:t> [95% CI]</a:t>
                      </a:r>
                    </a:p>
                  </a:txBody>
                  <a:tcPr marT="18000" marB="18000"/>
                </a:tc>
                <a:tc>
                  <a:txBody>
                    <a:bodyPr/>
                    <a:lstStyle/>
                    <a:p>
                      <a:pPr algn="ctr"/>
                      <a:r>
                        <a:rPr lang="en-GB" sz="1300" b="0" noProof="0" dirty="0">
                          <a:latin typeface="Arial" panose="020B0604020202020204" pitchFamily="34" charset="0"/>
                          <a:cs typeface="Arial" panose="020B0604020202020204" pitchFamily="34" charset="0"/>
                        </a:rPr>
                        <a:t>66 (81) [71-89]</a:t>
                      </a:r>
                    </a:p>
                  </a:txBody>
                  <a:tcPr marT="18000" marB="18000"/>
                </a:tc>
                <a:tc>
                  <a:txBody>
                    <a:bodyPr/>
                    <a:lstStyle/>
                    <a:p>
                      <a:pPr algn="ctr"/>
                      <a:r>
                        <a:rPr lang="en-GB" sz="1300" b="0" noProof="0" dirty="0">
                          <a:latin typeface="Arial" panose="020B0604020202020204" pitchFamily="34" charset="0"/>
                          <a:cs typeface="Arial" panose="020B0604020202020204" pitchFamily="34" charset="0"/>
                        </a:rPr>
                        <a:t>39 (71) [57-82]</a:t>
                      </a:r>
                    </a:p>
                  </a:txBody>
                  <a:tcPr marT="18000" marB="18000"/>
                </a:tc>
                <a:tc>
                  <a:txBody>
                    <a:bodyPr/>
                    <a:lstStyle/>
                    <a:p>
                      <a:pPr algn="ctr"/>
                      <a:r>
                        <a:rPr lang="en-GB" sz="1300" b="0" noProof="0" dirty="0">
                          <a:latin typeface="Arial" panose="020B0604020202020204" pitchFamily="34" charset="0"/>
                          <a:cs typeface="Arial" panose="020B0604020202020204" pitchFamily="34" charset="0"/>
                        </a:rPr>
                        <a:t>65 (89) [80-95]</a:t>
                      </a:r>
                    </a:p>
                  </a:txBody>
                  <a:tcPr marT="18000" marB="18000"/>
                </a:tc>
                <a:extLst>
                  <a:ext uri="{0D108BD9-81ED-4DB2-BD59-A6C34878D82A}">
                    <a16:rowId xmlns:a16="http://schemas.microsoft.com/office/drawing/2014/main" val="857885445"/>
                  </a:ext>
                </a:extLst>
              </a:tr>
              <a:tr h="0">
                <a:tc>
                  <a:txBody>
                    <a:bodyPr/>
                    <a:lstStyle/>
                    <a:p>
                      <a:pPr marL="0" indent="7938">
                        <a:tabLst/>
                      </a:pPr>
                      <a:r>
                        <a:rPr lang="en-GB" sz="1300" b="0" noProof="0" dirty="0">
                          <a:latin typeface="Arial" panose="020B0604020202020204" pitchFamily="34" charset="0"/>
                          <a:cs typeface="Arial" panose="020B0604020202020204" pitchFamily="34" charset="0"/>
                        </a:rPr>
                        <a:t>Median DoR (95% CI), months</a:t>
                      </a:r>
                    </a:p>
                  </a:txBody>
                  <a:tcPr marT="18000" marB="18000"/>
                </a:tc>
                <a:tc>
                  <a:txBody>
                    <a:bodyPr/>
                    <a:lstStyle/>
                    <a:p>
                      <a:pPr algn="ctr"/>
                      <a:r>
                        <a:rPr lang="en-GB" sz="1300" b="0" noProof="0" dirty="0">
                          <a:latin typeface="Arial" panose="020B0604020202020204" pitchFamily="34" charset="0"/>
                          <a:cs typeface="Arial" panose="020B0604020202020204" pitchFamily="34" charset="0"/>
                        </a:rPr>
                        <a:t>9.2 (6.3-13.5)</a:t>
                      </a:r>
                    </a:p>
                  </a:txBody>
                  <a:tcPr marT="18000" marB="18000"/>
                </a:tc>
                <a:tc>
                  <a:txBody>
                    <a:bodyPr/>
                    <a:lstStyle/>
                    <a:p>
                      <a:pPr algn="ctr"/>
                      <a:r>
                        <a:rPr lang="en-GB" sz="1300" b="0" noProof="0" dirty="0">
                          <a:latin typeface="Arial" panose="020B0604020202020204" pitchFamily="34" charset="0"/>
                          <a:cs typeface="Arial" panose="020B0604020202020204" pitchFamily="34" charset="0"/>
                        </a:rPr>
                        <a:t>8.5 (5.6-16.4)</a:t>
                      </a:r>
                    </a:p>
                  </a:txBody>
                  <a:tcPr marT="18000" marB="18000"/>
                </a:tc>
                <a:tc>
                  <a:txBody>
                    <a:bodyPr/>
                    <a:lstStyle/>
                    <a:p>
                      <a:pPr algn="ctr"/>
                      <a:r>
                        <a:rPr lang="en-GB" sz="1300" b="0" noProof="0" dirty="0">
                          <a:latin typeface="Arial" panose="020B0604020202020204" pitchFamily="34" charset="0"/>
                          <a:cs typeface="Arial" panose="020B0604020202020204" pitchFamily="34" charset="0"/>
                        </a:rPr>
                        <a:t>11.0 (8.1-NE)</a:t>
                      </a:r>
                    </a:p>
                  </a:txBody>
                  <a:tcPr marT="18000" marB="18000"/>
                </a:tc>
                <a:extLst>
                  <a:ext uri="{0D108BD9-81ED-4DB2-BD59-A6C34878D82A}">
                    <a16:rowId xmlns:a16="http://schemas.microsoft.com/office/drawing/2014/main" val="3716032440"/>
                  </a:ext>
                </a:extLst>
              </a:tr>
              <a:tr h="0">
                <a:tc>
                  <a:txBody>
                    <a:bodyPr/>
                    <a:lstStyle/>
                    <a:p>
                      <a:pPr marL="0" indent="7938">
                        <a:tabLst/>
                      </a:pPr>
                      <a:r>
                        <a:rPr lang="en-GB" sz="1300" b="0" noProof="0" dirty="0">
                          <a:latin typeface="Arial" panose="020B0604020202020204" pitchFamily="34" charset="0"/>
                          <a:cs typeface="Arial" panose="020B0604020202020204" pitchFamily="34" charset="0"/>
                        </a:rPr>
                        <a:t>Median PFS (95% CI), months</a:t>
                      </a:r>
                    </a:p>
                  </a:txBody>
                  <a:tcPr marT="18000" marB="18000"/>
                </a:tc>
                <a:tc>
                  <a:txBody>
                    <a:bodyPr/>
                    <a:lstStyle/>
                    <a:p>
                      <a:pPr algn="ctr"/>
                      <a:r>
                        <a:rPr lang="en-GB" sz="1300" b="0" noProof="0" dirty="0">
                          <a:latin typeface="Arial" panose="020B0604020202020204" pitchFamily="34" charset="0"/>
                          <a:cs typeface="Arial" panose="020B0604020202020204" pitchFamily="34" charset="0"/>
                        </a:rPr>
                        <a:t>8.3 (6.9-12.3)</a:t>
                      </a:r>
                    </a:p>
                  </a:txBody>
                  <a:tcPr marT="18000" marB="18000"/>
                </a:tc>
                <a:tc>
                  <a:txBody>
                    <a:bodyPr/>
                    <a:lstStyle/>
                    <a:p>
                      <a:pPr algn="ctr"/>
                      <a:r>
                        <a:rPr lang="en-GB" sz="1300" b="0" noProof="0" dirty="0">
                          <a:latin typeface="Arial" panose="020B0604020202020204" pitchFamily="34" charset="0"/>
                          <a:cs typeface="Arial" panose="020B0604020202020204" pitchFamily="34" charset="0"/>
                        </a:rPr>
                        <a:t>5.5 (4.3-8.3)</a:t>
                      </a:r>
                    </a:p>
                  </a:txBody>
                  <a:tcPr marT="18000" marB="18000"/>
                </a:tc>
                <a:tc>
                  <a:txBody>
                    <a:bodyPr/>
                    <a:lstStyle/>
                    <a:p>
                      <a:pPr algn="ctr"/>
                      <a:r>
                        <a:rPr lang="en-GB" sz="1300" b="0" noProof="0" dirty="0">
                          <a:latin typeface="Arial" panose="020B0604020202020204" pitchFamily="34" charset="0"/>
                          <a:cs typeface="Arial" panose="020B0604020202020204" pitchFamily="34" charset="0"/>
                        </a:rPr>
                        <a:t>NE (9.6-NE)</a:t>
                      </a:r>
                    </a:p>
                  </a:txBody>
                  <a:tcPr marT="18000" marB="18000"/>
                </a:tc>
                <a:extLst>
                  <a:ext uri="{0D108BD9-81ED-4DB2-BD59-A6C34878D82A}">
                    <a16:rowId xmlns:a16="http://schemas.microsoft.com/office/drawing/2014/main" val="158207167"/>
                  </a:ext>
                </a:extLst>
              </a:tr>
              <a:tr h="0">
                <a:tc>
                  <a:txBody>
                    <a:bodyPr/>
                    <a:lstStyle/>
                    <a:p>
                      <a:pPr marL="0" indent="7938">
                        <a:tabLst/>
                      </a:pPr>
                      <a:r>
                        <a:rPr lang="en-US" sz="1300" b="0" noProof="0" dirty="0">
                          <a:latin typeface="Arial" panose="020B0604020202020204" pitchFamily="34" charset="0"/>
                          <a:cs typeface="Arial" panose="020B0604020202020204" pitchFamily="34" charset="0"/>
                        </a:rPr>
                        <a:t>Median follow-up (range), months </a:t>
                      </a:r>
                      <a:endParaRPr lang="en-GB" sz="1300" b="0" noProof="0" dirty="0">
                        <a:latin typeface="Arial" panose="020B0604020202020204" pitchFamily="34" charset="0"/>
                        <a:cs typeface="Arial" panose="020B0604020202020204" pitchFamily="34" charset="0"/>
                      </a:endParaRPr>
                    </a:p>
                  </a:txBody>
                  <a:tcPr marT="18000" marB="18000"/>
                </a:tc>
                <a:tc>
                  <a:txBody>
                    <a:bodyPr/>
                    <a:lstStyle/>
                    <a:p>
                      <a:pPr algn="ctr"/>
                      <a:r>
                        <a:rPr lang="en-US" sz="1300" b="0" noProof="0" dirty="0">
                          <a:latin typeface="Arial" panose="020B0604020202020204" pitchFamily="34" charset="0"/>
                          <a:cs typeface="Arial" panose="020B0604020202020204" pitchFamily="34" charset="0"/>
                        </a:rPr>
                        <a:t>13.8 (1-32)</a:t>
                      </a:r>
                      <a:endParaRPr lang="en-GB" sz="1300" b="0" noProof="0" dirty="0">
                        <a:latin typeface="Arial" panose="020B0604020202020204" pitchFamily="34" charset="0"/>
                        <a:cs typeface="Arial" panose="020B0604020202020204" pitchFamily="34" charset="0"/>
                      </a:endParaRPr>
                    </a:p>
                  </a:txBody>
                  <a:tcPr marT="18000" marB="18000"/>
                </a:tc>
                <a:tc>
                  <a:txBody>
                    <a:bodyPr/>
                    <a:lstStyle/>
                    <a:p>
                      <a:pPr algn="ctr"/>
                      <a:r>
                        <a:rPr lang="en-US" sz="1300" b="0" noProof="0" dirty="0">
                          <a:latin typeface="Arial" panose="020B0604020202020204" pitchFamily="34" charset="0"/>
                          <a:cs typeface="Arial" panose="020B0604020202020204" pitchFamily="34" charset="0"/>
                        </a:rPr>
                        <a:t>11.6 (2-22)</a:t>
                      </a:r>
                      <a:endParaRPr lang="en-GB" sz="1300" b="0" noProof="0" dirty="0">
                        <a:latin typeface="Arial" panose="020B0604020202020204" pitchFamily="34" charset="0"/>
                        <a:cs typeface="Arial" panose="020B0604020202020204" pitchFamily="34" charset="0"/>
                      </a:endParaRPr>
                    </a:p>
                  </a:txBody>
                  <a:tcPr marT="18000" marB="18000"/>
                </a:tc>
                <a:tc>
                  <a:txBody>
                    <a:bodyPr/>
                    <a:lstStyle/>
                    <a:p>
                      <a:pPr algn="ctr"/>
                      <a:r>
                        <a:rPr lang="en-US" sz="1300" b="0" noProof="0" dirty="0">
                          <a:latin typeface="Arial" panose="020B0604020202020204" pitchFamily="34" charset="0"/>
                          <a:cs typeface="Arial" panose="020B0604020202020204" pitchFamily="34" charset="0"/>
                        </a:rPr>
                        <a:t>9.9 (&lt;1-15)</a:t>
                      </a:r>
                      <a:endParaRPr lang="en-GB" sz="1300" b="0" noProof="0" dirty="0">
                        <a:latin typeface="Arial" panose="020B0604020202020204" pitchFamily="34" charset="0"/>
                        <a:cs typeface="Arial" panose="020B0604020202020204" pitchFamily="34" charset="0"/>
                      </a:endParaRPr>
                    </a:p>
                  </a:txBody>
                  <a:tcPr marT="18000" marB="18000"/>
                </a:tc>
                <a:extLst>
                  <a:ext uri="{0D108BD9-81ED-4DB2-BD59-A6C34878D82A}">
                    <a16:rowId xmlns:a16="http://schemas.microsoft.com/office/drawing/2014/main" val="376463482"/>
                  </a:ext>
                </a:extLst>
              </a:tr>
            </a:tbl>
          </a:graphicData>
        </a:graphic>
      </p:graphicFrame>
      <p:sp>
        <p:nvSpPr>
          <p:cNvPr id="7" name="TextBox 6">
            <a:extLst>
              <a:ext uri="{FF2B5EF4-FFF2-40B4-BE49-F238E27FC236}">
                <a16:creationId xmlns:a16="http://schemas.microsoft.com/office/drawing/2014/main" id="{65D0E6FF-BF00-F986-01F4-C7AAF64705C0}"/>
              </a:ext>
            </a:extLst>
          </p:cNvPr>
          <p:cNvSpPr txBox="1"/>
          <p:nvPr/>
        </p:nvSpPr>
        <p:spPr>
          <a:xfrm>
            <a:off x="575408" y="4402625"/>
            <a:ext cx="10964260" cy="577081"/>
          </a:xfrm>
          <a:prstGeom prst="rect">
            <a:avLst/>
          </a:prstGeom>
          <a:noFill/>
        </p:spPr>
        <p:txBody>
          <a:bodyPr wrap="square" rtlCol="0">
            <a:spAutoFit/>
          </a:bodyPr>
          <a:lstStyle/>
          <a:p>
            <a:r>
              <a:rPr lang="en-GB" sz="1050" noProof="0" dirty="0">
                <a:latin typeface="Arial" panose="020B0604020202020204" pitchFamily="34" charset="0"/>
                <a:ea typeface="Aileron" charset="0"/>
                <a:cs typeface="Arial" panose="020B0604020202020204" pitchFamily="34" charset="0"/>
              </a:rPr>
              <a:t>Data cut-off June 27, 2025; </a:t>
            </a:r>
            <a:r>
              <a:rPr lang="en-GB" sz="1050" baseline="30000" dirty="0">
                <a:latin typeface="Arial" panose="020B0604020202020204" pitchFamily="34" charset="0"/>
                <a:ea typeface="Aileron" charset="0"/>
                <a:cs typeface="Arial" panose="020B0604020202020204" pitchFamily="34" charset="0"/>
              </a:rPr>
              <a:t>a </a:t>
            </a:r>
            <a:r>
              <a:rPr lang="en-GB" sz="1050" dirty="0">
                <a:latin typeface="Arial" panose="020B0604020202020204" pitchFamily="34" charset="0"/>
                <a:ea typeface="Aileron" charset="0"/>
                <a:cs typeface="Arial" panose="020B0604020202020204" pitchFamily="34" charset="0"/>
              </a:rPr>
              <a:t>Requirement for CR, PR, SD, or PD was not met; </a:t>
            </a:r>
            <a:r>
              <a:rPr lang="en-GB" sz="1050" baseline="30000" dirty="0">
                <a:latin typeface="Arial" panose="020B0604020202020204" pitchFamily="34" charset="0"/>
                <a:ea typeface="Aileron" charset="0"/>
                <a:cs typeface="Arial" panose="020B0604020202020204" pitchFamily="34" charset="0"/>
              </a:rPr>
              <a:t>b </a:t>
            </a:r>
            <a:r>
              <a:rPr lang="en-GB" sz="1050" dirty="0">
                <a:latin typeface="Arial" panose="020B0604020202020204" pitchFamily="34" charset="0"/>
                <a:ea typeface="Aileron" charset="0"/>
                <a:cs typeface="Arial" panose="020B0604020202020204" pitchFamily="34" charset="0"/>
              </a:rPr>
              <a:t>Patients with no post-baseline tumour assessment but who discontinued due to </a:t>
            </a:r>
            <a:br>
              <a:rPr lang="en-GB" sz="1050" dirty="0">
                <a:latin typeface="Arial" panose="020B0604020202020204" pitchFamily="34" charset="0"/>
                <a:ea typeface="Aileron" charset="0"/>
                <a:cs typeface="Arial" panose="020B0604020202020204" pitchFamily="34" charset="0"/>
              </a:rPr>
            </a:br>
            <a:r>
              <a:rPr lang="en-GB" sz="1050" dirty="0">
                <a:latin typeface="Arial" panose="020B0604020202020204" pitchFamily="34" charset="0"/>
                <a:ea typeface="Aileron" charset="0"/>
                <a:cs typeface="Arial" panose="020B0604020202020204" pitchFamily="34" charset="0"/>
              </a:rPr>
              <a:t>drug-related toxicity, death, or progression by clinical judgement before disease was re-evaluated and were therefore considered evaluable (considered as non-responder); </a:t>
            </a:r>
            <a:br>
              <a:rPr lang="en-GB" sz="1050" dirty="0">
                <a:latin typeface="Arial" panose="020B0604020202020204" pitchFamily="34" charset="0"/>
                <a:ea typeface="Aileron" charset="0"/>
                <a:cs typeface="Arial" panose="020B0604020202020204" pitchFamily="34" charset="0"/>
              </a:rPr>
            </a:br>
            <a:r>
              <a:rPr lang="en-GB" sz="1050" baseline="30000" dirty="0">
                <a:latin typeface="Arial" panose="020B0604020202020204" pitchFamily="34" charset="0"/>
                <a:ea typeface="Aileron" charset="0"/>
                <a:cs typeface="Arial" panose="020B0604020202020204" pitchFamily="34" charset="0"/>
              </a:rPr>
              <a:t>c </a:t>
            </a:r>
            <a:r>
              <a:rPr lang="en-GB" sz="1050" dirty="0">
                <a:latin typeface="Arial" panose="020B0604020202020204" pitchFamily="34" charset="0"/>
                <a:ea typeface="Aileron" charset="0"/>
                <a:cs typeface="Arial" panose="020B0604020202020204" pitchFamily="34" charset="0"/>
              </a:rPr>
              <a:t>Confirmed CR or confirmed PR; </a:t>
            </a:r>
            <a:r>
              <a:rPr lang="en-GB" sz="1050" baseline="30000" dirty="0">
                <a:latin typeface="Arial" panose="020B0604020202020204" pitchFamily="34" charset="0"/>
                <a:ea typeface="Aileron" charset="0"/>
                <a:cs typeface="Arial" panose="020B0604020202020204" pitchFamily="34" charset="0"/>
              </a:rPr>
              <a:t>d </a:t>
            </a:r>
            <a:r>
              <a:rPr lang="en-GB" sz="1050" dirty="0">
                <a:latin typeface="Arial" panose="020B0604020202020204" pitchFamily="34" charset="0"/>
                <a:ea typeface="Aileron" charset="0"/>
                <a:cs typeface="Arial" panose="020B0604020202020204" pitchFamily="34" charset="0"/>
              </a:rPr>
              <a:t>Confirmed CR, confirmed PR, or SD for ≥12 weeks</a:t>
            </a:r>
            <a:endParaRPr lang="en-GB" sz="1050" noProof="0" dirty="0">
              <a:latin typeface="Arial" panose="020B0604020202020204" pitchFamily="34" charset="0"/>
              <a:ea typeface="Aileron" charset="0"/>
              <a:cs typeface="Arial" panose="020B0604020202020204" pitchFamily="34" charset="0"/>
            </a:endParaRPr>
          </a:p>
        </p:txBody>
      </p:sp>
      <p:sp>
        <p:nvSpPr>
          <p:cNvPr id="9" name="Content Placeholder 8">
            <a:extLst>
              <a:ext uri="{FF2B5EF4-FFF2-40B4-BE49-F238E27FC236}">
                <a16:creationId xmlns:a16="http://schemas.microsoft.com/office/drawing/2014/main" id="{C7945197-F680-CADC-14F7-33DD67BE7A99}"/>
              </a:ext>
            </a:extLst>
          </p:cNvPr>
          <p:cNvSpPr>
            <a:spLocks noGrp="1"/>
          </p:cNvSpPr>
          <p:nvPr>
            <p:ph sz="quarter" idx="15"/>
          </p:nvPr>
        </p:nvSpPr>
        <p:spPr/>
        <p:txBody>
          <a:bodyPr anchor="b"/>
          <a:lstStyle/>
          <a:p>
            <a:r>
              <a:rPr lang="en-GB" sz="1100" dirty="0">
                <a:solidFill>
                  <a:schemeClr val="tx2"/>
                </a:solidFill>
              </a:rPr>
              <a:t>ADC, antibody-drug conjugate; BICR, blinded independent central review; CI, confidence interval; CR, complete response; DCR, disease control rate; DoR, duration of response; NE, not evaluable; ORR, objective response rate; PD, progressive disease; PFS, progression-free survival; PR, partial response; SD, stable disease; TKD, tyrosine kinase domain </a:t>
            </a:r>
          </a:p>
          <a:p>
            <a:r>
              <a:rPr lang="en-US" sz="1100" dirty="0">
                <a:solidFill>
                  <a:schemeClr val="tx2"/>
                </a:solidFill>
              </a:rPr>
              <a:t>Le X, et al. Abstract LBA75, ESMO 2025. Oral presentation</a:t>
            </a:r>
            <a:endParaRPr lang="en-GB" sz="1100" dirty="0">
              <a:solidFill>
                <a:schemeClr val="tx2"/>
              </a:solidFill>
            </a:endParaRPr>
          </a:p>
        </p:txBody>
      </p:sp>
    </p:spTree>
    <p:extLst>
      <p:ext uri="{BB962C8B-B14F-4D97-AF65-F5344CB8AC3E}">
        <p14:creationId xmlns:p14="http://schemas.microsoft.com/office/powerpoint/2010/main" val="3391161202"/>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2B1EFAF2-3578-F44E-DF3C-8CEE8890559B}"/>
              </a:ext>
            </a:extLst>
          </p:cNvPr>
          <p:cNvSpPr>
            <a:spLocks noGrp="1"/>
          </p:cNvSpPr>
          <p:nvPr>
            <p:ph sz="quarter" idx="12"/>
          </p:nvPr>
        </p:nvSpPr>
        <p:spPr>
          <a:xfrm>
            <a:off x="619125" y="886023"/>
            <a:ext cx="10963275" cy="1034184"/>
          </a:xfrm>
        </p:spPr>
        <p:txBody>
          <a:bodyPr/>
          <a:lstStyle/>
          <a:p>
            <a:pPr>
              <a:spcBef>
                <a:spcPts val="300"/>
              </a:spcBef>
            </a:pPr>
            <a:r>
              <a:rPr lang="en-US" sz="1600" dirty="0"/>
              <a:t>Brain metastases were present in 22% (Cohort D) and 27% (Cohort E) of previously treated patients and 12% of treatment naïve patients (Cohort F)</a:t>
            </a:r>
          </a:p>
          <a:p>
            <a:pPr>
              <a:spcBef>
                <a:spcPts val="300"/>
              </a:spcBef>
            </a:pPr>
            <a:r>
              <a:rPr lang="en-US" sz="1600" dirty="0"/>
              <a:t>Similar systemic responses were observed in patients with and without brain metastases </a:t>
            </a:r>
            <a:endParaRPr lang="en-GB" sz="1600" dirty="0"/>
          </a:p>
        </p:txBody>
      </p:sp>
      <p:sp>
        <p:nvSpPr>
          <p:cNvPr id="6" name="Title 5">
            <a:extLst>
              <a:ext uri="{FF2B5EF4-FFF2-40B4-BE49-F238E27FC236}">
                <a16:creationId xmlns:a16="http://schemas.microsoft.com/office/drawing/2014/main" id="{8792835E-F2F1-0156-4F92-4C468B0C8AC5}"/>
              </a:ext>
            </a:extLst>
          </p:cNvPr>
          <p:cNvSpPr>
            <a:spLocks noGrp="1"/>
          </p:cNvSpPr>
          <p:nvPr>
            <p:ph type="title"/>
          </p:nvPr>
        </p:nvSpPr>
        <p:spPr>
          <a:xfrm>
            <a:off x="619125" y="258763"/>
            <a:ext cx="10963275" cy="865187"/>
          </a:xfrm>
        </p:spPr>
        <p:txBody>
          <a:bodyPr/>
          <a:lstStyle/>
          <a:p>
            <a:r>
              <a:rPr lang="en-GB" noProof="0" dirty="0"/>
              <a:t>Soho-01: efficacy results</a:t>
            </a:r>
          </a:p>
        </p:txBody>
      </p:sp>
      <p:sp>
        <p:nvSpPr>
          <p:cNvPr id="8" name="Content Placeholder 7">
            <a:extLst>
              <a:ext uri="{FF2B5EF4-FFF2-40B4-BE49-F238E27FC236}">
                <a16:creationId xmlns:a16="http://schemas.microsoft.com/office/drawing/2014/main" id="{077CE890-DBC4-1C7C-BCD7-B9676316E54E}"/>
              </a:ext>
            </a:extLst>
          </p:cNvPr>
          <p:cNvSpPr>
            <a:spLocks noGrp="1"/>
          </p:cNvSpPr>
          <p:nvPr>
            <p:ph sz="quarter" idx="15"/>
          </p:nvPr>
        </p:nvSpPr>
        <p:spPr>
          <a:xfrm>
            <a:off x="620183" y="6356351"/>
            <a:ext cx="10180339" cy="365125"/>
          </a:xfrm>
        </p:spPr>
        <p:txBody>
          <a:bodyPr anchor="b" anchorCtr="0"/>
          <a:lstStyle/>
          <a:p>
            <a:endParaRPr lang="en-GB" noProof="0" dirty="0"/>
          </a:p>
          <a:p>
            <a:r>
              <a:rPr lang="en-US" sz="1000" dirty="0"/>
              <a:t>Analysis cut-off date was June 27, 2025. Brain metastases were evaluated as site of first radiological progression in brain by BICR and RECIST v1.1</a:t>
            </a:r>
          </a:p>
          <a:p>
            <a:r>
              <a:rPr lang="en-US" sz="1000" baseline="30000" dirty="0"/>
              <a:t>a </a:t>
            </a:r>
            <a:r>
              <a:rPr lang="en-US" sz="1000" dirty="0"/>
              <a:t>Patients with any and/or non-target lesions having anatomical location of brain according to investigator assessment, including previously treated and asymptomatic brain metastases at baseline; </a:t>
            </a:r>
            <a:r>
              <a:rPr lang="en-US" sz="1000" baseline="30000" dirty="0"/>
              <a:t>b </a:t>
            </a:r>
            <a:r>
              <a:rPr lang="en-US" sz="1000" dirty="0"/>
              <a:t>Patients were naïve to </a:t>
            </a:r>
            <a:r>
              <a:rPr lang="en-US" sz="1000" i="1" dirty="0"/>
              <a:t>HER2</a:t>
            </a:r>
            <a:r>
              <a:rPr lang="en-US" sz="1000" dirty="0"/>
              <a:t>-targeted therapies; </a:t>
            </a:r>
            <a:r>
              <a:rPr lang="en-US" sz="1000" baseline="30000" dirty="0"/>
              <a:t>c </a:t>
            </a:r>
            <a:r>
              <a:rPr lang="en-US" sz="1000" dirty="0"/>
              <a:t>Patients were pretreated with </a:t>
            </a:r>
            <a:r>
              <a:rPr lang="en-US" sz="1000" i="1" dirty="0"/>
              <a:t>HER2</a:t>
            </a:r>
            <a:r>
              <a:rPr lang="en-US" sz="1000" dirty="0"/>
              <a:t>-targeted ADCs;</a:t>
            </a:r>
            <a:br>
              <a:rPr lang="en-US" sz="1000" dirty="0"/>
            </a:br>
            <a:r>
              <a:rPr lang="en-US" sz="1000" baseline="30000" dirty="0"/>
              <a:t>d </a:t>
            </a:r>
            <a:r>
              <a:rPr lang="en-US" sz="1000" dirty="0"/>
              <a:t>Patients were naïve to systemic therapy for advanced disease</a:t>
            </a:r>
          </a:p>
          <a:p>
            <a:r>
              <a:rPr lang="en-US" sz="1000" dirty="0"/>
              <a:t>ADC, antibody drug conjugate; BICR, blinded central independent review; CNS, central nervous system; ORR, objective response rate</a:t>
            </a:r>
            <a:r>
              <a:rPr lang="en-US" sz="1000" dirty="0">
                <a:solidFill>
                  <a:schemeClr val="tx2"/>
                </a:solidFill>
              </a:rPr>
              <a:t>; </a:t>
            </a:r>
            <a:r>
              <a:rPr lang="en-GB" sz="1000" dirty="0">
                <a:solidFill>
                  <a:schemeClr val="tx2"/>
                </a:solidFill>
              </a:rPr>
              <a:t>RECIST, Response Evaluation Criteria in Solid Tumours</a:t>
            </a:r>
            <a:endParaRPr lang="en-US" sz="1000" dirty="0">
              <a:solidFill>
                <a:schemeClr val="tx2"/>
              </a:solidFill>
            </a:endParaRPr>
          </a:p>
          <a:p>
            <a:r>
              <a:rPr lang="en-US" sz="1000" dirty="0">
                <a:solidFill>
                  <a:schemeClr val="tx2"/>
                </a:solidFill>
              </a:rPr>
              <a:t>Le X, et al. Abstract LBA75, ESMO 2025. Oral presentation</a:t>
            </a:r>
            <a:endParaRPr lang="en-GB" sz="1000" dirty="0">
              <a:solidFill>
                <a:schemeClr val="tx2"/>
              </a:solidFill>
            </a:endParaRPr>
          </a:p>
        </p:txBody>
      </p:sp>
      <p:sp>
        <p:nvSpPr>
          <p:cNvPr id="2" name="Slide Number Placeholder 1">
            <a:extLst>
              <a:ext uri="{FF2B5EF4-FFF2-40B4-BE49-F238E27FC236}">
                <a16:creationId xmlns:a16="http://schemas.microsoft.com/office/drawing/2014/main" id="{CB5008AC-B860-C1B0-308A-86868D1ECFF8}"/>
              </a:ext>
            </a:extLst>
          </p:cNvPr>
          <p:cNvSpPr>
            <a:spLocks noGrp="1"/>
          </p:cNvSpPr>
          <p:nvPr>
            <p:ph type="sldNum" sz="quarter" idx="4"/>
          </p:nvPr>
        </p:nvSpPr>
        <p:spPr>
          <a:xfrm>
            <a:off x="10800523" y="6428359"/>
            <a:ext cx="781877" cy="365125"/>
          </a:xfrm>
        </p:spPr>
        <p:txBody>
          <a:bodyPr/>
          <a:lstStyle/>
          <a:p>
            <a:fld id="{FCE43C0F-8A7B-3A4B-9DB5-B3472E36E833}" type="slidenum">
              <a:rPr lang="en-GB" noProof="0" smtClean="0"/>
              <a:pPr/>
              <a:t>9</a:t>
            </a:fld>
            <a:endParaRPr lang="en-GB" noProof="0" dirty="0"/>
          </a:p>
        </p:txBody>
      </p:sp>
      <p:sp>
        <p:nvSpPr>
          <p:cNvPr id="16" name="Content Placeholder 3">
            <a:extLst>
              <a:ext uri="{FF2B5EF4-FFF2-40B4-BE49-F238E27FC236}">
                <a16:creationId xmlns:a16="http://schemas.microsoft.com/office/drawing/2014/main" id="{120778A7-538F-CCF3-28BA-428B8C91134B}"/>
              </a:ext>
            </a:extLst>
          </p:cNvPr>
          <p:cNvSpPr txBox="1">
            <a:spLocks/>
          </p:cNvSpPr>
          <p:nvPr/>
        </p:nvSpPr>
        <p:spPr>
          <a:xfrm>
            <a:off x="619125" y="5101064"/>
            <a:ext cx="11391057" cy="704200"/>
          </a:xfrm>
          <a:prstGeom prst="rect">
            <a:avLst/>
          </a:prstGeom>
        </p:spPr>
        <p:txBody>
          <a:bodyPr vert="horz" lIns="0" tIns="0" rIns="0" bIns="0" rtlCol="0">
            <a:noAutofit/>
          </a:bodyPr>
          <a:lstStyle>
            <a:lvl1pPr marL="357188" indent="-357188" algn="l" defTabSz="457200" rtl="0" eaLnBrk="1" latinLnBrk="0" hangingPunct="1">
              <a:spcBef>
                <a:spcPts val="1200"/>
              </a:spcBef>
              <a:buClr>
                <a:schemeClr val="accent1"/>
              </a:buClr>
              <a:buFont typeface="Arial"/>
              <a:buChar char="•"/>
              <a:defRPr sz="2000" b="0" i="0" kern="120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300"/>
              </a:spcBef>
            </a:pPr>
            <a:r>
              <a:rPr lang="en-US" sz="1600" dirty="0"/>
              <a:t>In patients who did not have brain metastases,~5% developed new lesions in the brain as the </a:t>
            </a:r>
            <a:br>
              <a:rPr lang="en-US" sz="1600" dirty="0"/>
            </a:br>
            <a:r>
              <a:rPr lang="en-US" sz="1600" dirty="0"/>
              <a:t>progression site</a:t>
            </a:r>
            <a:endParaRPr lang="en-GB" sz="1600" dirty="0"/>
          </a:p>
        </p:txBody>
      </p:sp>
      <p:graphicFrame>
        <p:nvGraphicFramePr>
          <p:cNvPr id="18" name="Table 17">
            <a:extLst>
              <a:ext uri="{FF2B5EF4-FFF2-40B4-BE49-F238E27FC236}">
                <a16:creationId xmlns:a16="http://schemas.microsoft.com/office/drawing/2014/main" id="{47EF2B11-7ADC-25EE-3ADD-38A731629986}"/>
              </a:ext>
            </a:extLst>
          </p:cNvPr>
          <p:cNvGraphicFramePr>
            <a:graphicFrameLocks noGrp="1"/>
          </p:cNvGraphicFramePr>
          <p:nvPr>
            <p:extLst>
              <p:ext uri="{D42A27DB-BD31-4B8C-83A1-F6EECF244321}">
                <p14:modId xmlns:p14="http://schemas.microsoft.com/office/powerpoint/2010/main" val="1316693432"/>
              </p:ext>
            </p:extLst>
          </p:nvPr>
        </p:nvGraphicFramePr>
        <p:xfrm>
          <a:off x="551384" y="1700808"/>
          <a:ext cx="10953751" cy="3310128"/>
        </p:xfrm>
        <a:graphic>
          <a:graphicData uri="http://schemas.openxmlformats.org/drawingml/2006/table">
            <a:tbl>
              <a:tblPr firstRow="1" bandRow="1">
                <a:tableStyleId>{5C22544A-7EE6-4342-B048-85BDC9FD1C3A}</a:tableStyleId>
              </a:tblPr>
              <a:tblGrid>
                <a:gridCol w="3676675">
                  <a:extLst>
                    <a:ext uri="{9D8B030D-6E8A-4147-A177-3AD203B41FA5}">
                      <a16:colId xmlns:a16="http://schemas.microsoft.com/office/drawing/2014/main" val="2952528022"/>
                    </a:ext>
                  </a:extLst>
                </a:gridCol>
                <a:gridCol w="1819269">
                  <a:extLst>
                    <a:ext uri="{9D8B030D-6E8A-4147-A177-3AD203B41FA5}">
                      <a16:colId xmlns:a16="http://schemas.microsoft.com/office/drawing/2014/main" val="2039164832"/>
                    </a:ext>
                  </a:extLst>
                </a:gridCol>
                <a:gridCol w="1819269">
                  <a:extLst>
                    <a:ext uri="{9D8B030D-6E8A-4147-A177-3AD203B41FA5}">
                      <a16:colId xmlns:a16="http://schemas.microsoft.com/office/drawing/2014/main" val="3569542201"/>
                    </a:ext>
                  </a:extLst>
                </a:gridCol>
                <a:gridCol w="1819269">
                  <a:extLst>
                    <a:ext uri="{9D8B030D-6E8A-4147-A177-3AD203B41FA5}">
                      <a16:colId xmlns:a16="http://schemas.microsoft.com/office/drawing/2014/main" val="3362988520"/>
                    </a:ext>
                  </a:extLst>
                </a:gridCol>
                <a:gridCol w="1819269">
                  <a:extLst>
                    <a:ext uri="{9D8B030D-6E8A-4147-A177-3AD203B41FA5}">
                      <a16:colId xmlns:a16="http://schemas.microsoft.com/office/drawing/2014/main" val="1908823450"/>
                    </a:ext>
                  </a:extLst>
                </a:gridCol>
              </a:tblGrid>
              <a:tr h="0">
                <a:tc>
                  <a:txBody>
                    <a:bodyPr/>
                    <a:lstStyle/>
                    <a:p>
                      <a:pPr marL="0" marR="0" lvl="0" indent="0" algn="l" defTabSz="457200" rtl="0" eaLnBrk="1" fontAlgn="auto" latinLnBrk="0" hangingPunct="1">
                        <a:lnSpc>
                          <a:spcPct val="90000"/>
                        </a:lnSpc>
                        <a:spcBef>
                          <a:spcPts val="0"/>
                        </a:spcBef>
                        <a:spcAft>
                          <a:spcPts val="0"/>
                        </a:spcAft>
                        <a:buClrTx/>
                        <a:buSzTx/>
                        <a:buFontTx/>
                        <a:buNone/>
                        <a:tabLst/>
                        <a:defRPr/>
                      </a:pPr>
                      <a:r>
                        <a:rPr lang="en-GB" sz="1400" b="1" dirty="0">
                          <a:solidFill>
                            <a:schemeClr val="bg1"/>
                          </a:solidFill>
                          <a:latin typeface="Arial" panose="020B0604020202020204" pitchFamily="34" charset="0"/>
                          <a:ea typeface="Aileron" charset="0"/>
                          <a:cs typeface="Arial" panose="020B0604020202020204" pitchFamily="34" charset="0"/>
                        </a:rPr>
                        <a:t>ORR (RECIST v1.1)</a:t>
                      </a:r>
                    </a:p>
                  </a:txBody>
                  <a:tcPr/>
                </a:tc>
                <a:tc>
                  <a:txBody>
                    <a:bodyPr/>
                    <a:lstStyle/>
                    <a:p>
                      <a:pPr algn="ctr">
                        <a:lnSpc>
                          <a:spcPct val="90000"/>
                        </a:lnSpc>
                      </a:pPr>
                      <a:r>
                        <a:rPr lang="en-US" sz="1400" dirty="0">
                          <a:latin typeface="Arial" panose="020B0604020202020204" pitchFamily="34" charset="0"/>
                          <a:cs typeface="Arial" panose="020B0604020202020204" pitchFamily="34" charset="0"/>
                        </a:rPr>
                        <a:t>Cohort D</a:t>
                      </a:r>
                      <a:r>
                        <a:rPr lang="en-US" sz="1400" baseline="30000" dirty="0">
                          <a:latin typeface="Arial" panose="020B0604020202020204" pitchFamily="34" charset="0"/>
                          <a:cs typeface="Arial" panose="020B0604020202020204" pitchFamily="34" charset="0"/>
                        </a:rPr>
                        <a:t>b</a:t>
                      </a:r>
                    </a:p>
                  </a:txBody>
                  <a:tcPr/>
                </a:tc>
                <a:tc>
                  <a:txBody>
                    <a:bodyPr/>
                    <a:lstStyle/>
                    <a:p>
                      <a:pPr algn="ctr">
                        <a:lnSpc>
                          <a:spcPct val="90000"/>
                        </a:lnSpc>
                      </a:pPr>
                      <a:r>
                        <a:rPr lang="en-US" sz="1400" dirty="0">
                          <a:latin typeface="Arial" panose="020B0604020202020204" pitchFamily="34" charset="0"/>
                          <a:cs typeface="Arial" panose="020B0604020202020204" pitchFamily="34" charset="0"/>
                        </a:rPr>
                        <a:t>Cohort E</a:t>
                      </a:r>
                      <a:r>
                        <a:rPr lang="en-US" sz="1400" baseline="30000" dirty="0">
                          <a:latin typeface="Arial" panose="020B0604020202020204" pitchFamily="34" charset="0"/>
                          <a:cs typeface="Arial" panose="020B0604020202020204" pitchFamily="34" charset="0"/>
                        </a:rPr>
                        <a:t>c</a:t>
                      </a:r>
                    </a:p>
                  </a:txBody>
                  <a:tcPr/>
                </a:tc>
                <a:tc>
                  <a:txBody>
                    <a:bodyPr/>
                    <a:lstStyle/>
                    <a:p>
                      <a:pPr algn="ctr">
                        <a:lnSpc>
                          <a:spcPct val="90000"/>
                        </a:lnSpc>
                      </a:pPr>
                      <a:r>
                        <a:rPr lang="en-US" sz="1400" dirty="0">
                          <a:latin typeface="Arial" panose="020B0604020202020204" pitchFamily="34" charset="0"/>
                          <a:cs typeface="Arial" panose="020B0604020202020204" pitchFamily="34" charset="0"/>
                        </a:rPr>
                        <a:t>Cohort F</a:t>
                      </a:r>
                      <a:r>
                        <a:rPr lang="en-US" sz="1400" baseline="30000" dirty="0">
                          <a:latin typeface="Arial" panose="020B0604020202020204" pitchFamily="34" charset="0"/>
                          <a:cs typeface="Arial" panose="020B0604020202020204" pitchFamily="34" charset="0"/>
                        </a:rPr>
                        <a:t>d</a:t>
                      </a:r>
                    </a:p>
                  </a:txBody>
                  <a:tcPr/>
                </a:tc>
                <a:tc>
                  <a:txBody>
                    <a:bodyPr/>
                    <a:lstStyle/>
                    <a:p>
                      <a:pPr algn="ctr">
                        <a:lnSpc>
                          <a:spcPct val="90000"/>
                        </a:lnSpc>
                      </a:pPr>
                      <a:r>
                        <a:rPr lang="en-US" sz="1400" dirty="0">
                          <a:latin typeface="Arial" panose="020B0604020202020204" pitchFamily="34" charset="0"/>
                          <a:cs typeface="Arial" panose="020B0604020202020204" pitchFamily="34" charset="0"/>
                        </a:rPr>
                        <a:t>Total</a:t>
                      </a:r>
                    </a:p>
                  </a:txBody>
                  <a:tcPr/>
                </a:tc>
                <a:extLst>
                  <a:ext uri="{0D108BD9-81ED-4DB2-BD59-A6C34878D82A}">
                    <a16:rowId xmlns:a16="http://schemas.microsoft.com/office/drawing/2014/main" val="2300236743"/>
                  </a:ext>
                </a:extLst>
              </a:tr>
              <a:tr h="0">
                <a:tc>
                  <a:txBody>
                    <a:bodyPr/>
                    <a:lstStyle/>
                    <a:p>
                      <a:pPr>
                        <a:lnSpc>
                          <a:spcPct val="90000"/>
                        </a:lnSpc>
                      </a:pPr>
                      <a:r>
                        <a:rPr lang="en-US" sz="1400" dirty="0">
                          <a:latin typeface="Arial" panose="020B0604020202020204" pitchFamily="34" charset="0"/>
                          <a:cs typeface="Arial" panose="020B0604020202020204" pitchFamily="34" charset="0"/>
                        </a:rPr>
                        <a:t>Brain metastases at baseline, n/N (%)</a:t>
                      </a:r>
                      <a:r>
                        <a:rPr lang="en-US" sz="1400" baseline="30000" dirty="0">
                          <a:latin typeface="Arial" panose="020B0604020202020204" pitchFamily="34" charset="0"/>
                          <a:cs typeface="Arial" panose="020B0604020202020204" pitchFamily="34" charset="0"/>
                        </a:rPr>
                        <a:t>a</a:t>
                      </a:r>
                    </a:p>
                  </a:txBody>
                  <a:tcPr>
                    <a:solidFill>
                      <a:srgbClr val="EAD1CE"/>
                    </a:solidFill>
                  </a:tcPr>
                </a:tc>
                <a:tc>
                  <a:txBody>
                    <a:bodyPr/>
                    <a:lstStyle/>
                    <a:p>
                      <a:pPr algn="ctr">
                        <a:lnSpc>
                          <a:spcPct val="90000"/>
                        </a:lnSpc>
                      </a:pPr>
                      <a:r>
                        <a:rPr lang="en-US" sz="1400" dirty="0">
                          <a:latin typeface="Arial" panose="020B0604020202020204" pitchFamily="34" charset="0"/>
                          <a:cs typeface="Arial" panose="020B0604020202020204" pitchFamily="34" charset="0"/>
                        </a:rPr>
                        <a:t>18/81 (22)</a:t>
                      </a:r>
                    </a:p>
                  </a:txBody>
                  <a:tcPr/>
                </a:tc>
                <a:tc>
                  <a:txBody>
                    <a:bodyPr/>
                    <a:lstStyle/>
                    <a:p>
                      <a:pPr algn="ctr">
                        <a:lnSpc>
                          <a:spcPct val="90000"/>
                        </a:lnSpc>
                      </a:pPr>
                      <a:r>
                        <a:rPr lang="en-US" sz="1400" dirty="0">
                          <a:latin typeface="Arial" panose="020B0604020202020204" pitchFamily="34" charset="0"/>
                          <a:cs typeface="Arial" panose="020B0604020202020204" pitchFamily="34" charset="0"/>
                        </a:rPr>
                        <a:t>15/55 (27)</a:t>
                      </a:r>
                    </a:p>
                  </a:txBody>
                  <a:tcPr/>
                </a:tc>
                <a:tc>
                  <a:txBody>
                    <a:bodyPr/>
                    <a:lstStyle/>
                    <a:p>
                      <a:pPr algn="ctr">
                        <a:lnSpc>
                          <a:spcPct val="90000"/>
                        </a:lnSpc>
                      </a:pPr>
                      <a:r>
                        <a:rPr lang="en-US" sz="1400" dirty="0">
                          <a:latin typeface="Arial" panose="020B0604020202020204" pitchFamily="34" charset="0"/>
                          <a:cs typeface="Arial" panose="020B0604020202020204" pitchFamily="34" charset="0"/>
                        </a:rPr>
                        <a:t>9/73 (12)</a:t>
                      </a:r>
                    </a:p>
                  </a:txBody>
                  <a:tcPr/>
                </a:tc>
                <a:tc>
                  <a:txBody>
                    <a:bodyPr/>
                    <a:lstStyle/>
                    <a:p>
                      <a:pPr algn="ctr">
                        <a:lnSpc>
                          <a:spcPct val="90000"/>
                        </a:lnSpc>
                      </a:pPr>
                      <a:r>
                        <a:rPr lang="en-US" sz="1400" dirty="0">
                          <a:latin typeface="Arial" panose="020B0604020202020204" pitchFamily="34" charset="0"/>
                          <a:cs typeface="Arial" panose="020B0604020202020204" pitchFamily="34" charset="0"/>
                        </a:rPr>
                        <a:t>42/209 (20)</a:t>
                      </a:r>
                    </a:p>
                  </a:txBody>
                  <a:tcPr/>
                </a:tc>
                <a:extLst>
                  <a:ext uri="{0D108BD9-81ED-4DB2-BD59-A6C34878D82A}">
                    <a16:rowId xmlns:a16="http://schemas.microsoft.com/office/drawing/2014/main" val="591850074"/>
                  </a:ext>
                </a:extLst>
              </a:tr>
              <a:tr h="0">
                <a:tc>
                  <a:txBody>
                    <a:bodyPr/>
                    <a:lstStyle/>
                    <a:p>
                      <a:pPr marL="0" marR="0" lvl="0" indent="0" algn="l" defTabSz="457200" rtl="0" eaLnBrk="1" fontAlgn="auto" latinLnBrk="0" hangingPunct="1">
                        <a:lnSpc>
                          <a:spcPct val="9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ORR by BICR (RECIST v1.1), n/N (%)</a:t>
                      </a:r>
                    </a:p>
                  </a:txBody>
                  <a:tcPr>
                    <a:solidFill>
                      <a:srgbClr val="F5EAE8"/>
                    </a:solidFill>
                  </a:tcPr>
                </a:tc>
                <a:tc>
                  <a:txBody>
                    <a:bodyPr/>
                    <a:lstStyle/>
                    <a:p>
                      <a:pPr algn="ctr">
                        <a:lnSpc>
                          <a:spcPct val="90000"/>
                        </a:lnSpc>
                      </a:pPr>
                      <a:endParaRPr lang="en-US" sz="1400" dirty="0">
                        <a:latin typeface="Arial" panose="020B0604020202020204" pitchFamily="34" charset="0"/>
                        <a:cs typeface="Arial" panose="020B0604020202020204" pitchFamily="34" charset="0"/>
                      </a:endParaRPr>
                    </a:p>
                  </a:txBody>
                  <a:tcPr/>
                </a:tc>
                <a:tc>
                  <a:txBody>
                    <a:bodyPr/>
                    <a:lstStyle/>
                    <a:p>
                      <a:pPr algn="ctr">
                        <a:lnSpc>
                          <a:spcPct val="90000"/>
                        </a:lnSpc>
                      </a:pPr>
                      <a:endParaRPr lang="en-US" sz="1400" dirty="0">
                        <a:latin typeface="Arial" panose="020B0604020202020204" pitchFamily="34" charset="0"/>
                        <a:cs typeface="Arial" panose="020B0604020202020204" pitchFamily="34" charset="0"/>
                      </a:endParaRPr>
                    </a:p>
                  </a:txBody>
                  <a:tcPr/>
                </a:tc>
                <a:tc>
                  <a:txBody>
                    <a:bodyPr/>
                    <a:lstStyle/>
                    <a:p>
                      <a:pPr algn="ctr">
                        <a:lnSpc>
                          <a:spcPct val="90000"/>
                        </a:lnSpc>
                      </a:pPr>
                      <a:endParaRPr lang="en-US" sz="1400" dirty="0">
                        <a:latin typeface="Arial" panose="020B0604020202020204" pitchFamily="34" charset="0"/>
                        <a:cs typeface="Arial" panose="020B0604020202020204" pitchFamily="34" charset="0"/>
                      </a:endParaRPr>
                    </a:p>
                  </a:txBody>
                  <a:tcPr/>
                </a:tc>
                <a:tc>
                  <a:txBody>
                    <a:bodyPr/>
                    <a:lstStyle/>
                    <a:p>
                      <a:pPr algn="ctr">
                        <a:lnSpc>
                          <a:spcPct val="90000"/>
                        </a:lnSpc>
                      </a:pPr>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038369774"/>
                  </a:ext>
                </a:extLst>
              </a:tr>
              <a:tr h="0">
                <a:tc>
                  <a:txBody>
                    <a:bodyPr/>
                    <a:lstStyle/>
                    <a:p>
                      <a:pPr marL="355600" marR="0" lvl="0" indent="-355600" algn="l" defTabSz="457200" rtl="0" eaLnBrk="1" fontAlgn="auto" latinLnBrk="0" hangingPunct="1">
                        <a:lnSpc>
                          <a:spcPct val="9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	All patients</a:t>
                      </a:r>
                    </a:p>
                  </a:txBody>
                  <a:tcPr>
                    <a:solidFill>
                      <a:srgbClr val="EAD1CE"/>
                    </a:solidFill>
                  </a:tcPr>
                </a:tc>
                <a:tc>
                  <a:txBody>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52/81 (64)</a:t>
                      </a:r>
                    </a:p>
                  </a:txBody>
                  <a:tcPr/>
                </a:tc>
                <a:tc>
                  <a:txBody>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21/55 (38)</a:t>
                      </a:r>
                    </a:p>
                  </a:txBody>
                  <a:tcPr/>
                </a:tc>
                <a:tc>
                  <a:txBody>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52/73 (71)</a:t>
                      </a:r>
                    </a:p>
                  </a:txBody>
                  <a:tcPr/>
                </a:tc>
                <a:tc>
                  <a:txBody>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125/209 (60)</a:t>
                      </a:r>
                    </a:p>
                  </a:txBody>
                  <a:tcPr/>
                </a:tc>
                <a:extLst>
                  <a:ext uri="{0D108BD9-81ED-4DB2-BD59-A6C34878D82A}">
                    <a16:rowId xmlns:a16="http://schemas.microsoft.com/office/drawing/2014/main" val="4164364365"/>
                  </a:ext>
                </a:extLst>
              </a:tr>
              <a:tr h="0">
                <a:tc>
                  <a:txBody>
                    <a:bodyPr/>
                    <a:lstStyle/>
                    <a:p>
                      <a:pPr marL="355600" marR="0" lvl="0" indent="-355600" algn="l" defTabSz="457200" rtl="0" eaLnBrk="1" fontAlgn="auto" latinLnBrk="0" hangingPunct="1">
                        <a:lnSpc>
                          <a:spcPct val="9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	Brain metastases</a:t>
                      </a:r>
                    </a:p>
                  </a:txBody>
                  <a:tcPr>
                    <a:solidFill>
                      <a:srgbClr val="F5EAE8"/>
                    </a:solidFill>
                  </a:tcPr>
                </a:tc>
                <a:tc>
                  <a:txBody>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11/18 (61)</a:t>
                      </a:r>
                    </a:p>
                  </a:txBody>
                  <a:tcPr/>
                </a:tc>
                <a:tc>
                  <a:txBody>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4/15 (27)</a:t>
                      </a:r>
                    </a:p>
                  </a:txBody>
                  <a:tcPr/>
                </a:tc>
                <a:tc>
                  <a:txBody>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7/9 (78)</a:t>
                      </a:r>
                    </a:p>
                  </a:txBody>
                  <a:tcPr/>
                </a:tc>
                <a:tc>
                  <a:txBody>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22/42 (52)</a:t>
                      </a:r>
                    </a:p>
                  </a:txBody>
                  <a:tcPr/>
                </a:tc>
                <a:extLst>
                  <a:ext uri="{0D108BD9-81ED-4DB2-BD59-A6C34878D82A}">
                    <a16:rowId xmlns:a16="http://schemas.microsoft.com/office/drawing/2014/main" val="1099413090"/>
                  </a:ext>
                </a:extLst>
              </a:tr>
              <a:tr h="0">
                <a:tc>
                  <a:txBody>
                    <a:bodyPr/>
                    <a:lstStyle/>
                    <a:p>
                      <a:pPr marL="355600" marR="0" lvl="0" indent="0" algn="l" defTabSz="457200" rtl="0" eaLnBrk="1" fontAlgn="auto" latinLnBrk="0" hangingPunct="1">
                        <a:lnSpc>
                          <a:spcPct val="9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No brain metastases</a:t>
                      </a:r>
                    </a:p>
                  </a:txBody>
                  <a:tcPr>
                    <a:solidFill>
                      <a:srgbClr val="EAD1CE"/>
                    </a:solidFill>
                  </a:tcPr>
                </a:tc>
                <a:tc>
                  <a:txBody>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41/63 (65)</a:t>
                      </a:r>
                    </a:p>
                  </a:txBody>
                  <a:tcPr/>
                </a:tc>
                <a:tc>
                  <a:txBody>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lang="en-US" sz="1400" dirty="0">
                          <a:solidFill>
                            <a:schemeClr val="tx1"/>
                          </a:solidFill>
                          <a:latin typeface="Arial" panose="020B0604020202020204" pitchFamily="34" charset="0"/>
                          <a:cs typeface="Arial" panose="020B0604020202020204" pitchFamily="34" charset="0"/>
                        </a:rPr>
                        <a:t>17/40 (43)</a:t>
                      </a:r>
                    </a:p>
                  </a:txBody>
                  <a:tcPr/>
                </a:tc>
                <a:tc>
                  <a:txBody>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45/64 (70)</a:t>
                      </a:r>
                    </a:p>
                  </a:txBody>
                  <a:tcPr/>
                </a:tc>
                <a:tc>
                  <a:txBody>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103/167 (62)</a:t>
                      </a:r>
                    </a:p>
                  </a:txBody>
                  <a:tcPr/>
                </a:tc>
                <a:extLst>
                  <a:ext uri="{0D108BD9-81ED-4DB2-BD59-A6C34878D82A}">
                    <a16:rowId xmlns:a16="http://schemas.microsoft.com/office/drawing/2014/main" val="2963935845"/>
                  </a:ext>
                </a:extLst>
              </a:tr>
              <a:tr h="0">
                <a:tc>
                  <a:txBody>
                    <a:bodyPr/>
                    <a:lstStyle/>
                    <a:p>
                      <a:pPr marL="0" indent="11113">
                        <a:lnSpc>
                          <a:spcPct val="90000"/>
                        </a:lnSpc>
                        <a:tabLst/>
                      </a:pPr>
                      <a:r>
                        <a:rPr lang="en-US" sz="1400" b="1" dirty="0">
                          <a:solidFill>
                            <a:schemeClr val="bg1"/>
                          </a:solidFill>
                          <a:latin typeface="Arial" panose="020B0604020202020204" pitchFamily="34" charset="0"/>
                          <a:cs typeface="Arial" panose="020B0604020202020204" pitchFamily="34" charset="0"/>
                        </a:rPr>
                        <a:t>CNS progression</a:t>
                      </a:r>
                    </a:p>
                  </a:txBody>
                  <a:tcPr>
                    <a:solidFill>
                      <a:schemeClr val="accent1"/>
                    </a:solidFill>
                  </a:tcPr>
                </a:tc>
                <a:tc>
                  <a:txBody>
                    <a:bodyPr/>
                    <a:lstStyle/>
                    <a:p>
                      <a:pPr algn="ctr">
                        <a:lnSpc>
                          <a:spcPct val="90000"/>
                        </a:lnSpc>
                      </a:pPr>
                      <a:r>
                        <a:rPr lang="en-US" sz="1400" b="1" dirty="0">
                          <a:solidFill>
                            <a:schemeClr val="bg1"/>
                          </a:solidFill>
                          <a:latin typeface="Arial" panose="020B0604020202020204" pitchFamily="34" charset="0"/>
                          <a:cs typeface="Arial" panose="020B0604020202020204" pitchFamily="34" charset="0"/>
                        </a:rPr>
                        <a:t>Cohort D</a:t>
                      </a:r>
                      <a:r>
                        <a:rPr lang="en-US" sz="1400" b="1" baseline="30000" dirty="0">
                          <a:solidFill>
                            <a:schemeClr val="bg1"/>
                          </a:solidFill>
                          <a:latin typeface="Arial" panose="020B0604020202020204" pitchFamily="34" charset="0"/>
                          <a:cs typeface="Arial" panose="020B0604020202020204" pitchFamily="34" charset="0"/>
                        </a:rPr>
                        <a:t>b</a:t>
                      </a:r>
                    </a:p>
                  </a:txBody>
                  <a:tcPr>
                    <a:solidFill>
                      <a:schemeClr val="accent1"/>
                    </a:solidFill>
                  </a:tcPr>
                </a:tc>
                <a:tc>
                  <a:txBody>
                    <a:bodyPr/>
                    <a:lstStyle/>
                    <a:p>
                      <a:pPr algn="ctr">
                        <a:lnSpc>
                          <a:spcPct val="90000"/>
                        </a:lnSpc>
                      </a:pPr>
                      <a:r>
                        <a:rPr lang="en-US" sz="1400" b="1" dirty="0">
                          <a:solidFill>
                            <a:schemeClr val="bg1"/>
                          </a:solidFill>
                          <a:latin typeface="Arial" panose="020B0604020202020204" pitchFamily="34" charset="0"/>
                          <a:cs typeface="Arial" panose="020B0604020202020204" pitchFamily="34" charset="0"/>
                        </a:rPr>
                        <a:t>Cohort E</a:t>
                      </a:r>
                      <a:r>
                        <a:rPr lang="en-US" sz="1400" b="1" baseline="30000" dirty="0">
                          <a:solidFill>
                            <a:schemeClr val="bg1"/>
                          </a:solidFill>
                          <a:latin typeface="Arial" panose="020B0604020202020204" pitchFamily="34" charset="0"/>
                          <a:cs typeface="Arial" panose="020B0604020202020204" pitchFamily="34" charset="0"/>
                        </a:rPr>
                        <a:t>c</a:t>
                      </a:r>
                    </a:p>
                  </a:txBody>
                  <a:tcPr>
                    <a:solidFill>
                      <a:schemeClr val="accent1"/>
                    </a:solidFill>
                  </a:tcPr>
                </a:tc>
                <a:tc>
                  <a:txBody>
                    <a:bodyPr/>
                    <a:lstStyle/>
                    <a:p>
                      <a:pPr algn="ctr">
                        <a:lnSpc>
                          <a:spcPct val="90000"/>
                        </a:lnSpc>
                      </a:pPr>
                      <a:r>
                        <a:rPr lang="en-US" sz="1400" b="1" dirty="0">
                          <a:solidFill>
                            <a:schemeClr val="bg1"/>
                          </a:solidFill>
                          <a:latin typeface="Arial" panose="020B0604020202020204" pitchFamily="34" charset="0"/>
                          <a:cs typeface="Arial" panose="020B0604020202020204" pitchFamily="34" charset="0"/>
                        </a:rPr>
                        <a:t>Cohort F</a:t>
                      </a:r>
                      <a:r>
                        <a:rPr lang="en-US" sz="1400" b="1" baseline="30000" dirty="0">
                          <a:solidFill>
                            <a:schemeClr val="bg1"/>
                          </a:solidFill>
                          <a:latin typeface="Arial" panose="020B0604020202020204" pitchFamily="34" charset="0"/>
                          <a:cs typeface="Arial" panose="020B0604020202020204" pitchFamily="34" charset="0"/>
                        </a:rPr>
                        <a:t>d</a:t>
                      </a:r>
                    </a:p>
                  </a:txBody>
                  <a:tcPr>
                    <a:solidFill>
                      <a:schemeClr val="accent1"/>
                    </a:solidFill>
                  </a:tcPr>
                </a:tc>
                <a:tc>
                  <a:txBody>
                    <a:bodyPr/>
                    <a:lstStyle/>
                    <a:p>
                      <a:pPr algn="ctr">
                        <a:lnSpc>
                          <a:spcPct val="90000"/>
                        </a:lnSpc>
                      </a:pPr>
                      <a:r>
                        <a:rPr lang="en-US" sz="1400" b="1" dirty="0">
                          <a:solidFill>
                            <a:schemeClr val="bg1"/>
                          </a:solidFill>
                          <a:latin typeface="Arial" panose="020B0604020202020204" pitchFamily="34" charset="0"/>
                          <a:cs typeface="Arial" panose="020B0604020202020204" pitchFamily="34" charset="0"/>
                        </a:rPr>
                        <a:t>Total</a:t>
                      </a:r>
                    </a:p>
                  </a:txBody>
                  <a:tcPr>
                    <a:solidFill>
                      <a:schemeClr val="accent1"/>
                    </a:solidFill>
                  </a:tcPr>
                </a:tc>
                <a:extLst>
                  <a:ext uri="{0D108BD9-81ED-4DB2-BD59-A6C34878D82A}">
                    <a16:rowId xmlns:a16="http://schemas.microsoft.com/office/drawing/2014/main" val="1710583526"/>
                  </a:ext>
                </a:extLst>
              </a:tr>
              <a:tr h="0">
                <a:tc>
                  <a:txBody>
                    <a:bodyPr/>
                    <a:lstStyle/>
                    <a:p>
                      <a:pPr>
                        <a:lnSpc>
                          <a:spcPct val="90000"/>
                        </a:lnSpc>
                      </a:pPr>
                      <a:r>
                        <a:rPr lang="en-US" sz="1400" dirty="0">
                          <a:latin typeface="Arial" panose="020B0604020202020204" pitchFamily="34" charset="0"/>
                          <a:cs typeface="Arial" panose="020B0604020202020204" pitchFamily="34" charset="0"/>
                        </a:rPr>
                        <a:t>Brain metastases at baseline, n/N (%)</a:t>
                      </a:r>
                      <a:r>
                        <a:rPr lang="en-US" sz="1400" baseline="30000" dirty="0">
                          <a:latin typeface="Arial" panose="020B0604020202020204" pitchFamily="34" charset="0"/>
                          <a:cs typeface="Arial" panose="020B0604020202020204" pitchFamily="34" charset="0"/>
                        </a:rPr>
                        <a:t>a</a:t>
                      </a:r>
                    </a:p>
                  </a:txBody>
                  <a:tcPr>
                    <a:solidFill>
                      <a:srgbClr val="EAD1CE"/>
                    </a:solidFill>
                  </a:tcPr>
                </a:tc>
                <a:tc>
                  <a:txBody>
                    <a:bodyPr/>
                    <a:lstStyle/>
                    <a:p>
                      <a:pPr algn="ctr">
                        <a:lnSpc>
                          <a:spcPct val="90000"/>
                        </a:lnSpc>
                      </a:pPr>
                      <a:r>
                        <a:rPr lang="en-US" sz="1400" dirty="0">
                          <a:latin typeface="Arial" panose="020B0604020202020204" pitchFamily="34" charset="0"/>
                          <a:cs typeface="Arial" panose="020B0604020202020204" pitchFamily="34" charset="0"/>
                        </a:rPr>
                        <a:t>18/81 (22)</a:t>
                      </a:r>
                    </a:p>
                  </a:txBody>
                  <a:tcPr>
                    <a:solidFill>
                      <a:srgbClr val="EAD1CE"/>
                    </a:solidFill>
                  </a:tcPr>
                </a:tc>
                <a:tc>
                  <a:txBody>
                    <a:bodyPr/>
                    <a:lstStyle/>
                    <a:p>
                      <a:pPr algn="ctr">
                        <a:lnSpc>
                          <a:spcPct val="90000"/>
                        </a:lnSpc>
                      </a:pPr>
                      <a:r>
                        <a:rPr lang="en-US" sz="1400" dirty="0">
                          <a:latin typeface="Arial" panose="020B0604020202020204" pitchFamily="34" charset="0"/>
                          <a:cs typeface="Arial" panose="020B0604020202020204" pitchFamily="34" charset="0"/>
                        </a:rPr>
                        <a:t>15/55 (27)</a:t>
                      </a:r>
                    </a:p>
                  </a:txBody>
                  <a:tcPr>
                    <a:solidFill>
                      <a:srgbClr val="EAD1CE"/>
                    </a:solidFill>
                  </a:tcPr>
                </a:tc>
                <a:tc>
                  <a:txBody>
                    <a:bodyPr/>
                    <a:lstStyle/>
                    <a:p>
                      <a:pPr algn="ctr">
                        <a:lnSpc>
                          <a:spcPct val="90000"/>
                        </a:lnSpc>
                      </a:pPr>
                      <a:r>
                        <a:rPr lang="en-US" sz="1400" dirty="0">
                          <a:latin typeface="Arial" panose="020B0604020202020204" pitchFamily="34" charset="0"/>
                          <a:cs typeface="Arial" panose="020B0604020202020204" pitchFamily="34" charset="0"/>
                        </a:rPr>
                        <a:t>9/73 (12)</a:t>
                      </a:r>
                    </a:p>
                  </a:txBody>
                  <a:tcPr>
                    <a:solidFill>
                      <a:srgbClr val="EAD1CE"/>
                    </a:solidFill>
                  </a:tcPr>
                </a:tc>
                <a:tc>
                  <a:txBody>
                    <a:bodyPr/>
                    <a:lstStyle/>
                    <a:p>
                      <a:pPr algn="ctr">
                        <a:lnSpc>
                          <a:spcPct val="90000"/>
                        </a:lnSpc>
                      </a:pPr>
                      <a:r>
                        <a:rPr lang="en-US" sz="1400" dirty="0">
                          <a:latin typeface="Arial" panose="020B0604020202020204" pitchFamily="34" charset="0"/>
                          <a:cs typeface="Arial" panose="020B0604020202020204" pitchFamily="34" charset="0"/>
                        </a:rPr>
                        <a:t>42/209 (20)</a:t>
                      </a:r>
                    </a:p>
                  </a:txBody>
                  <a:tcPr>
                    <a:solidFill>
                      <a:srgbClr val="EAD1CE"/>
                    </a:solidFill>
                  </a:tcPr>
                </a:tc>
                <a:extLst>
                  <a:ext uri="{0D108BD9-81ED-4DB2-BD59-A6C34878D82A}">
                    <a16:rowId xmlns:a16="http://schemas.microsoft.com/office/drawing/2014/main" val="342696925"/>
                  </a:ext>
                </a:extLst>
              </a:tr>
              <a:tr h="0">
                <a:tc>
                  <a:txBody>
                    <a:bodyPr/>
                    <a:lstStyle/>
                    <a:p>
                      <a:pPr marL="0" marR="0" lvl="0" indent="365125" algn="l" defTabSz="457200" rtl="0" eaLnBrk="1" fontAlgn="auto" latinLnBrk="0" hangingPunct="1">
                        <a:lnSpc>
                          <a:spcPct val="90000"/>
                        </a:lnSpc>
                        <a:spcBef>
                          <a:spcPts val="0"/>
                        </a:spcBef>
                        <a:spcAft>
                          <a:spcPts val="0"/>
                        </a:spcAft>
                        <a:buClrTx/>
                        <a:buSzTx/>
                        <a:buFontTx/>
                        <a:buNone/>
                        <a:tabLst/>
                        <a:defRPr/>
                      </a:pPr>
                      <a:r>
                        <a:rPr lang="en-US" sz="1400" baseline="0" dirty="0">
                          <a:latin typeface="Arial" panose="020B0604020202020204" pitchFamily="34" charset="0"/>
                          <a:cs typeface="Arial" panose="020B0604020202020204" pitchFamily="34" charset="0"/>
                        </a:rPr>
                        <a:t>Post-baseline progression in brain</a:t>
                      </a:r>
                    </a:p>
                  </a:txBody>
                  <a:tcPr>
                    <a:solidFill>
                      <a:srgbClr val="F5EAE8"/>
                    </a:solidFill>
                  </a:tcPr>
                </a:tc>
                <a:tc>
                  <a:txBody>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4/18 (22)</a:t>
                      </a:r>
                    </a:p>
                  </a:txBody>
                  <a:tcPr>
                    <a:solidFill>
                      <a:srgbClr val="F5EAE8"/>
                    </a:solidFill>
                  </a:tcPr>
                </a:tc>
                <a:tc>
                  <a:txBody>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3/15 (20)</a:t>
                      </a:r>
                    </a:p>
                  </a:txBody>
                  <a:tcPr>
                    <a:solidFill>
                      <a:srgbClr val="F5EAE8"/>
                    </a:solidFill>
                  </a:tcPr>
                </a:tc>
                <a:tc>
                  <a:txBody>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0/9 (0)</a:t>
                      </a:r>
                    </a:p>
                  </a:txBody>
                  <a:tcPr>
                    <a:solidFill>
                      <a:srgbClr val="F5EAE8"/>
                    </a:solidFill>
                  </a:tcPr>
                </a:tc>
                <a:tc>
                  <a:txBody>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7/42 (17)</a:t>
                      </a:r>
                    </a:p>
                  </a:txBody>
                  <a:tcPr>
                    <a:solidFill>
                      <a:srgbClr val="F5EAE8"/>
                    </a:solidFill>
                  </a:tcPr>
                </a:tc>
                <a:extLst>
                  <a:ext uri="{0D108BD9-81ED-4DB2-BD59-A6C34878D82A}">
                    <a16:rowId xmlns:a16="http://schemas.microsoft.com/office/drawing/2014/main" val="2399950025"/>
                  </a:ext>
                </a:extLst>
              </a:tr>
              <a:tr h="0">
                <a:tc>
                  <a:txBody>
                    <a:bodyPr/>
                    <a:lstStyle/>
                    <a:p>
                      <a:pPr>
                        <a:lnSpc>
                          <a:spcPct val="90000"/>
                        </a:lnSpc>
                      </a:pPr>
                      <a:r>
                        <a:rPr lang="en-US" sz="1400" dirty="0">
                          <a:latin typeface="Arial" panose="020B0604020202020204" pitchFamily="34" charset="0"/>
                          <a:cs typeface="Arial" panose="020B0604020202020204" pitchFamily="34" charset="0"/>
                        </a:rPr>
                        <a:t>No brain metastases at baseline, n/N (%)</a:t>
                      </a:r>
                      <a:endParaRPr lang="en-US" sz="1400" baseline="30000" dirty="0">
                        <a:latin typeface="Arial" panose="020B0604020202020204" pitchFamily="34" charset="0"/>
                        <a:cs typeface="Arial" panose="020B0604020202020204" pitchFamily="34" charset="0"/>
                      </a:endParaRPr>
                    </a:p>
                    <a:p>
                      <a:pPr marL="0" indent="365125">
                        <a:lnSpc>
                          <a:spcPct val="90000"/>
                        </a:lnSpc>
                        <a:tabLst/>
                      </a:pPr>
                      <a:r>
                        <a:rPr lang="en-US" sz="1400" baseline="0" dirty="0">
                          <a:latin typeface="Arial" panose="020B0604020202020204" pitchFamily="34" charset="0"/>
                          <a:cs typeface="Arial" panose="020B0604020202020204" pitchFamily="34" charset="0"/>
                        </a:rPr>
                        <a:t>Post-baseline progression in brain</a:t>
                      </a:r>
                    </a:p>
                  </a:txBody>
                  <a:tcPr>
                    <a:solidFill>
                      <a:srgbClr val="EAD1CE"/>
                    </a:solidFill>
                  </a:tcPr>
                </a:tc>
                <a:tc>
                  <a:txBody>
                    <a:bodyPr/>
                    <a:lstStyle/>
                    <a:p>
                      <a:pPr algn="ctr">
                        <a:lnSpc>
                          <a:spcPct val="90000"/>
                        </a:lnSpc>
                      </a:pPr>
                      <a:r>
                        <a:rPr lang="en-US" sz="1400" dirty="0">
                          <a:latin typeface="Arial" panose="020B0604020202020204" pitchFamily="34" charset="0"/>
                          <a:cs typeface="Arial" panose="020B0604020202020204" pitchFamily="34" charset="0"/>
                        </a:rPr>
                        <a:t>63/81 (78)</a:t>
                      </a:r>
                    </a:p>
                    <a:p>
                      <a:pPr algn="ctr">
                        <a:lnSpc>
                          <a:spcPct val="90000"/>
                        </a:lnSpc>
                      </a:pPr>
                      <a:r>
                        <a:rPr lang="en-US" sz="1400" dirty="0">
                          <a:latin typeface="Arial" panose="020B0604020202020204" pitchFamily="34" charset="0"/>
                          <a:cs typeface="Arial" panose="020B0604020202020204" pitchFamily="34" charset="0"/>
                        </a:rPr>
                        <a:t>4/63 (6)</a:t>
                      </a:r>
                    </a:p>
                  </a:txBody>
                  <a:tcPr>
                    <a:solidFill>
                      <a:srgbClr val="EAD1CE"/>
                    </a:solidFill>
                  </a:tcPr>
                </a:tc>
                <a:tc>
                  <a:txBody>
                    <a:bodyPr/>
                    <a:lstStyle/>
                    <a:p>
                      <a:pPr algn="ctr">
                        <a:lnSpc>
                          <a:spcPct val="90000"/>
                        </a:lnSpc>
                      </a:pPr>
                      <a:r>
                        <a:rPr lang="en-US" sz="1400" dirty="0">
                          <a:latin typeface="Arial" panose="020B0604020202020204" pitchFamily="34" charset="0"/>
                          <a:cs typeface="Arial" panose="020B0604020202020204" pitchFamily="34" charset="0"/>
                        </a:rPr>
                        <a:t>40/55 (73)</a:t>
                      </a:r>
                    </a:p>
                    <a:p>
                      <a:pPr algn="ctr">
                        <a:lnSpc>
                          <a:spcPct val="90000"/>
                        </a:lnSpc>
                      </a:pPr>
                      <a:r>
                        <a:rPr lang="en-US" sz="1400" dirty="0">
                          <a:latin typeface="Arial" panose="020B0604020202020204" pitchFamily="34" charset="0"/>
                          <a:cs typeface="Arial" panose="020B0604020202020204" pitchFamily="34" charset="0"/>
                        </a:rPr>
                        <a:t>2/40 (5)</a:t>
                      </a:r>
                    </a:p>
                  </a:txBody>
                  <a:tcPr>
                    <a:solidFill>
                      <a:srgbClr val="EAD1CE"/>
                    </a:solidFill>
                  </a:tcPr>
                </a:tc>
                <a:tc>
                  <a:txBody>
                    <a:bodyPr/>
                    <a:lstStyle/>
                    <a:p>
                      <a:pPr algn="ctr">
                        <a:lnSpc>
                          <a:spcPct val="90000"/>
                        </a:lnSpc>
                      </a:pPr>
                      <a:r>
                        <a:rPr lang="en-US" sz="1400" dirty="0">
                          <a:latin typeface="Arial" panose="020B0604020202020204" pitchFamily="34" charset="0"/>
                          <a:cs typeface="Arial" panose="020B0604020202020204" pitchFamily="34" charset="0"/>
                        </a:rPr>
                        <a:t>64/73 (88)</a:t>
                      </a:r>
                    </a:p>
                    <a:p>
                      <a:pPr algn="ctr">
                        <a:lnSpc>
                          <a:spcPct val="90000"/>
                        </a:lnSpc>
                      </a:pPr>
                      <a:r>
                        <a:rPr lang="en-US" sz="1400" dirty="0">
                          <a:latin typeface="Arial" panose="020B0604020202020204" pitchFamily="34" charset="0"/>
                          <a:cs typeface="Arial" panose="020B0604020202020204" pitchFamily="34" charset="0"/>
                        </a:rPr>
                        <a:t>2/64 (3)</a:t>
                      </a:r>
                    </a:p>
                  </a:txBody>
                  <a:tcPr>
                    <a:solidFill>
                      <a:srgbClr val="EAD1CE"/>
                    </a:solidFill>
                  </a:tcPr>
                </a:tc>
                <a:tc>
                  <a:txBody>
                    <a:bodyPr/>
                    <a:lstStyle/>
                    <a:p>
                      <a:pPr algn="ctr">
                        <a:lnSpc>
                          <a:spcPct val="90000"/>
                        </a:lnSpc>
                      </a:pPr>
                      <a:r>
                        <a:rPr lang="en-US" sz="1400" dirty="0">
                          <a:latin typeface="Arial" panose="020B0604020202020204" pitchFamily="34" charset="0"/>
                          <a:cs typeface="Arial" panose="020B0604020202020204" pitchFamily="34" charset="0"/>
                        </a:rPr>
                        <a:t>167/209 (80)</a:t>
                      </a:r>
                    </a:p>
                    <a:p>
                      <a:pPr algn="ctr">
                        <a:lnSpc>
                          <a:spcPct val="90000"/>
                        </a:lnSpc>
                      </a:pPr>
                      <a:r>
                        <a:rPr lang="en-US" sz="1400" dirty="0">
                          <a:latin typeface="Arial" panose="020B0604020202020204" pitchFamily="34" charset="0"/>
                          <a:cs typeface="Arial" panose="020B0604020202020204" pitchFamily="34" charset="0"/>
                        </a:rPr>
                        <a:t>8/167 (5)</a:t>
                      </a:r>
                    </a:p>
                  </a:txBody>
                  <a:tcPr>
                    <a:solidFill>
                      <a:srgbClr val="EAD1CE"/>
                    </a:solidFill>
                  </a:tcPr>
                </a:tc>
                <a:extLst>
                  <a:ext uri="{0D108BD9-81ED-4DB2-BD59-A6C34878D82A}">
                    <a16:rowId xmlns:a16="http://schemas.microsoft.com/office/drawing/2014/main" val="547027020"/>
                  </a:ext>
                </a:extLst>
              </a:tr>
              <a:tr h="0">
                <a:tc>
                  <a:txBody>
                    <a:bodyPr/>
                    <a:lstStyle/>
                    <a:p>
                      <a:pPr marL="0" marR="0" lvl="0" indent="365125" algn="l" defTabSz="457200" rtl="0" eaLnBrk="1" fontAlgn="auto" latinLnBrk="0" hangingPunct="1">
                        <a:lnSpc>
                          <a:spcPct val="90000"/>
                        </a:lnSpc>
                        <a:spcBef>
                          <a:spcPts val="0"/>
                        </a:spcBef>
                        <a:spcAft>
                          <a:spcPts val="0"/>
                        </a:spcAft>
                        <a:buClrTx/>
                        <a:buSzTx/>
                        <a:buFontTx/>
                        <a:buNone/>
                        <a:tabLst/>
                        <a:defRPr/>
                      </a:pPr>
                      <a:r>
                        <a:rPr lang="en-US" sz="1400" baseline="0" dirty="0">
                          <a:latin typeface="Arial" panose="020B0604020202020204" pitchFamily="34" charset="0"/>
                          <a:cs typeface="Arial" panose="020B0604020202020204" pitchFamily="34" charset="0"/>
                        </a:rPr>
                        <a:t>Post-baseline progression in brain</a:t>
                      </a:r>
                    </a:p>
                  </a:txBody>
                  <a:tcPr>
                    <a:solidFill>
                      <a:srgbClr val="F5EAE8"/>
                    </a:solidFill>
                  </a:tcPr>
                </a:tc>
                <a:tc>
                  <a:txBody>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4/63 (6)</a:t>
                      </a:r>
                    </a:p>
                  </a:txBody>
                  <a:tcPr>
                    <a:solidFill>
                      <a:srgbClr val="F5EAE8"/>
                    </a:solidFill>
                  </a:tcPr>
                </a:tc>
                <a:tc>
                  <a:txBody>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2/40 (5)</a:t>
                      </a:r>
                    </a:p>
                  </a:txBody>
                  <a:tcPr>
                    <a:solidFill>
                      <a:srgbClr val="F5EAE8"/>
                    </a:solidFill>
                  </a:tcPr>
                </a:tc>
                <a:tc>
                  <a:txBody>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2/64 (3)</a:t>
                      </a:r>
                    </a:p>
                  </a:txBody>
                  <a:tcPr>
                    <a:solidFill>
                      <a:srgbClr val="F5EAE8"/>
                    </a:solidFill>
                  </a:tcPr>
                </a:tc>
                <a:tc>
                  <a:txBody>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8/167 (5)</a:t>
                      </a:r>
                    </a:p>
                  </a:txBody>
                  <a:tcPr>
                    <a:solidFill>
                      <a:srgbClr val="F5EAE8"/>
                    </a:solidFill>
                  </a:tcPr>
                </a:tc>
                <a:extLst>
                  <a:ext uri="{0D108BD9-81ED-4DB2-BD59-A6C34878D82A}">
                    <a16:rowId xmlns:a16="http://schemas.microsoft.com/office/drawing/2014/main" val="2462044381"/>
                  </a:ext>
                </a:extLst>
              </a:tr>
            </a:tbl>
          </a:graphicData>
        </a:graphic>
      </p:graphicFrame>
      <p:sp>
        <p:nvSpPr>
          <p:cNvPr id="19" name="Rectangle 18">
            <a:extLst>
              <a:ext uri="{FF2B5EF4-FFF2-40B4-BE49-F238E27FC236}">
                <a16:creationId xmlns:a16="http://schemas.microsoft.com/office/drawing/2014/main" id="{3B3470F3-5CEC-B841-3B57-F121533B4C77}"/>
              </a:ext>
            </a:extLst>
          </p:cNvPr>
          <p:cNvSpPr/>
          <p:nvPr/>
        </p:nvSpPr>
        <p:spPr>
          <a:xfrm>
            <a:off x="4219844" y="4733536"/>
            <a:ext cx="7277075" cy="264079"/>
          </a:xfrm>
          <a:prstGeom prst="rect">
            <a:avLst/>
          </a:prstGeom>
          <a:noFill/>
          <a:ln w="254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65262336"/>
      </p:ext>
    </p:extLst>
  </p:cSld>
  <p:clrMapOvr>
    <a:masterClrMapping/>
  </p:clrMapOvr>
  <p:transition>
    <p:fade/>
  </p:transition>
</p:sld>
</file>

<file path=ppt/theme/theme1.xml><?xml version="1.0" encoding="utf-8"?>
<a:theme xmlns:a="http://schemas.openxmlformats.org/drawingml/2006/main" name="Thème Office">
  <a:themeElements>
    <a:clrScheme name="Custom 4">
      <a:dk1>
        <a:srgbClr val="000000"/>
      </a:dk1>
      <a:lt1>
        <a:srgbClr val="FFFFFF"/>
      </a:lt1>
      <a:dk2>
        <a:srgbClr val="5D8298"/>
      </a:dk2>
      <a:lt2>
        <a:srgbClr val="EEECE1"/>
      </a:lt2>
      <a:accent1>
        <a:srgbClr val="C6573B"/>
      </a:accent1>
      <a:accent2>
        <a:srgbClr val="C0504D"/>
      </a:accent2>
      <a:accent3>
        <a:srgbClr val="E9D0CD"/>
      </a:accent3>
      <a:accent4>
        <a:srgbClr val="F4EAE7"/>
      </a:accent4>
      <a:accent5>
        <a:srgbClr val="ECE6ED"/>
      </a:accent5>
      <a:accent6>
        <a:srgbClr val="8B878B"/>
      </a:accent6>
      <a:hlink>
        <a:srgbClr val="C6573B"/>
      </a:hlink>
      <a:folHlink>
        <a:srgbClr val="C6573B"/>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12700"/>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2400" dirty="0" smtClean="0">
            <a:solidFill>
              <a:srgbClr val="505050"/>
            </a:solidFill>
            <a:latin typeface="Aileron" charset="0"/>
            <a:ea typeface="Aileron" charset="0"/>
            <a:cs typeface="Aileron" charset="0"/>
          </a:defRPr>
        </a:defPPr>
      </a:lstStyle>
    </a:txDef>
  </a:objectDefaults>
  <a:extraClrSchemeLst/>
  <a:extLst>
    <a:ext uri="{05A4C25C-085E-4340-85A3-A5531E510DB2}">
      <thm15:themeFamily xmlns:thm15="http://schemas.microsoft.com/office/thememl/2012/main" name="test1" id="{6EE5619C-8EAA-A44B-80F2-E23E4FCA5203}" vid="{AB7894ED-5683-8E4A-9ED0-7D17E9D41A6D}"/>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GUCONNECT_template_v2-good</Template>
  <TotalTime>5704</TotalTime>
  <Words>7235</Words>
  <Application>Microsoft Office PowerPoint</Application>
  <PresentationFormat>Widescreen</PresentationFormat>
  <Paragraphs>934</Paragraphs>
  <Slides>32</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Aileron</vt:lpstr>
      <vt:lpstr>Aptos</vt:lpstr>
      <vt:lpstr>Arial</vt:lpstr>
      <vt:lpstr>Calibri</vt:lpstr>
      <vt:lpstr>Lucida Grande</vt:lpstr>
      <vt:lpstr>PT Sans Narrow</vt:lpstr>
      <vt:lpstr>Thème Office</vt:lpstr>
      <vt:lpstr>PowerPoint Presentation</vt:lpstr>
      <vt:lpstr>lung connect  Oncogene-addicted nsclc highlights from ESMO 2025 </vt:lpstr>
      <vt:lpstr>Developed by LUNG COnnect</vt:lpstr>
      <vt:lpstr>Clinical takeaways</vt:lpstr>
      <vt:lpstr>Educational objectives</vt:lpstr>
      <vt:lpstr>Sevabertinib (BAY 2927088) in advanced HER2-mutant NSCLC: Results from the SOHO-01 study </vt:lpstr>
      <vt:lpstr>Soho-01: background and study design</vt:lpstr>
      <vt:lpstr>Soho-01: efficacy results</vt:lpstr>
      <vt:lpstr>Soho-01: efficacy results</vt:lpstr>
      <vt:lpstr>Soho-01: safety results</vt:lpstr>
      <vt:lpstr>Soho-01: summary</vt:lpstr>
      <vt:lpstr>Zongertinib as 1st line treatment in patients with advanced HER2-mutant NSCLC: Beamion LUNG 1</vt:lpstr>
      <vt:lpstr>Beamion LUNG-1: background and study design</vt:lpstr>
      <vt:lpstr>Beamion lung-1: efficacy data</vt:lpstr>
      <vt:lpstr>Beamion lung-1: safety data</vt:lpstr>
      <vt:lpstr>Beamion lung-1: summary</vt:lpstr>
      <vt:lpstr> Intracranial efficacy of olomorasib,  a next-generation KRAS G12C inhibitor,  in patients with KRAS G12C-mutant  NSCLC with active, untreated  brain metastases (LOXO-RAS-20001)</vt:lpstr>
      <vt:lpstr>LOXO-RAS-20001: background and study design</vt:lpstr>
      <vt:lpstr>LOXO-RAS-20001: efficacy results</vt:lpstr>
      <vt:lpstr>LOXO-RAS-20001: safety results</vt:lpstr>
      <vt:lpstr>LOXO-RAS-20001: summary</vt:lpstr>
      <vt:lpstr> FURMO-003: Phase 2 study of firmonertinib in patients with previously treated advanced or metastatic NSCLC with EGFR Exon 20 insertion mutations </vt:lpstr>
      <vt:lpstr>furmo-003: background and study design</vt:lpstr>
      <vt:lpstr>furmo-003: efficacy results</vt:lpstr>
      <vt:lpstr>furmo-003: safety results</vt:lpstr>
      <vt:lpstr>furmo-003: summary</vt:lpstr>
      <vt:lpstr>Sacituzumab tirumotecan vs platinum-based chemotherapy in EGFR-mutated NSCLC following progression on EGFR-TKIs: results from the randomised, multi-centre phase 3 OptiTROP-Lung04 study</vt:lpstr>
      <vt:lpstr>Optitrop-lung04: background and study design</vt:lpstr>
      <vt:lpstr>Optitrop-lung04: efficacy results</vt:lpstr>
      <vt:lpstr>Optitrop-lung04: safety results</vt:lpstr>
      <vt:lpstr>Optitrop-lung04: summary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Utilisateur de Microsoft Office</dc:creator>
  <cp:lastModifiedBy>elaine wills</cp:lastModifiedBy>
  <cp:revision>407</cp:revision>
  <cp:lastPrinted>2017-02-15T09:54:46Z</cp:lastPrinted>
  <dcterms:created xsi:type="dcterms:W3CDTF">2016-10-14T09:38:18Z</dcterms:created>
  <dcterms:modified xsi:type="dcterms:W3CDTF">2025-10-26T23:15:34Z</dcterms:modified>
</cp:coreProperties>
</file>