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23" r:id="rId2"/>
    <p:sldMasterId id="2147483761" r:id="rId3"/>
  </p:sldMasterIdLst>
  <p:notesMasterIdLst>
    <p:notesMasterId r:id="rId28"/>
  </p:notesMasterIdLst>
  <p:handoutMasterIdLst>
    <p:handoutMasterId r:id="rId29"/>
  </p:handoutMasterIdLst>
  <p:sldIdLst>
    <p:sldId id="12541" r:id="rId4"/>
    <p:sldId id="12542" r:id="rId5"/>
    <p:sldId id="2147473967" r:id="rId6"/>
    <p:sldId id="728" r:id="rId7"/>
    <p:sldId id="2147474267" r:id="rId8"/>
    <p:sldId id="2147473969" r:id="rId9"/>
    <p:sldId id="2147479776" r:id="rId10"/>
    <p:sldId id="260" r:id="rId11"/>
    <p:sldId id="2147481779" r:id="rId12"/>
    <p:sldId id="2147481777" r:id="rId13"/>
    <p:sldId id="2147472139" r:id="rId14"/>
    <p:sldId id="2134960257" r:id="rId15"/>
    <p:sldId id="2147481809" r:id="rId16"/>
    <p:sldId id="2147481792" r:id="rId17"/>
    <p:sldId id="1188" r:id="rId18"/>
    <p:sldId id="2147479777" r:id="rId19"/>
    <p:sldId id="2147481773" r:id="rId20"/>
    <p:sldId id="2147481803" r:id="rId21"/>
    <p:sldId id="2147481810" r:id="rId22"/>
    <p:sldId id="2147481814" r:id="rId23"/>
    <p:sldId id="2147481737" r:id="rId24"/>
    <p:sldId id="2147481815" r:id="rId25"/>
    <p:sldId id="2147481806" r:id="rId26"/>
    <p:sldId id="12539" r:id="rId27"/>
  </p:sldIdLst>
  <p:sldSz cx="12192000" cy="6858000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2" userDrawn="1">
          <p15:clr>
            <a:srgbClr val="A4A3A4"/>
          </p15:clr>
        </p15:guide>
        <p15:guide id="2" pos="3341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orient="horz" pos="3475" userDrawn="1">
          <p15:clr>
            <a:srgbClr val="A4A3A4"/>
          </p15:clr>
        </p15:guide>
        <p15:guide id="5" orient="horz" pos="3706" userDrawn="1">
          <p15:clr>
            <a:srgbClr val="A4A3A4"/>
          </p15:clr>
        </p15:guide>
        <p15:guide id="6" orient="horz" pos="3803" userDrawn="1">
          <p15:clr>
            <a:srgbClr val="A4A3A4"/>
          </p15:clr>
        </p15:guide>
        <p15:guide id="7" orient="horz" pos="4037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pos="5617" userDrawn="1">
          <p15:clr>
            <a:srgbClr val="A4A3A4"/>
          </p15:clr>
        </p15:guide>
        <p15:guide id="10" orient="horz" pos="2296" userDrawn="1">
          <p15:clr>
            <a:srgbClr val="A4A3A4"/>
          </p15:clr>
        </p15:guide>
        <p15:guide id="11" orient="horz" pos="4205" userDrawn="1">
          <p15:clr>
            <a:srgbClr val="A4A3A4"/>
          </p15:clr>
        </p15:guide>
        <p15:guide id="12" pos="18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EDB31B-ABC6-5DCB-8428-0BF9A0E4A06B}" name="Tracey Gashi" initials="TG" userId="S::traceygashi@tagclinical.com::0a651ad8-06d6-4481-87eb-3036efc10091" providerId="AD"/>
  <p188:author id="{03607475-133A-EA78-F20E-6510F23F03CB}" name="Morgans, Alicia K.,MD, MPH" initials="MAKM" userId="S::aliciak_morgans@dfci.harvard.edu::1de58f15-f3a8-40d1-985e-2497ab4aaa44" providerId="AD"/>
  <p188:author id="{D213FE9D-EF59-FC93-CB86-33805B90D06E}" name="donohue" initials="HD" userId="donohue" providerId="None"/>
  <p188:author id="{32D605C4-B716-8E6F-7DF4-66D044617EE6}" name="Howard Donohue" initials="" userId="S::HowardDonohue@hsdmedicalwriting.onmicrosoft.com::258aa254-d119-414c-a86e-bc62964324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N Michal" initials="YM" lastIdx="36" clrIdx="0">
    <p:extLst>
      <p:ext uri="{19B8F6BF-5375-455C-9EA6-DF929625EA0E}">
        <p15:presenceInfo xmlns:p15="http://schemas.microsoft.com/office/powerpoint/2012/main" userId="S-1-5-21-1292428093-1123561945-1801674531-38465" providerId="AD"/>
      </p:ext>
    </p:extLst>
  </p:cmAuthor>
  <p:cmAuthor id="2" name="Patty Cason" initials="PC" lastIdx="23" clrIdx="1">
    <p:extLst>
      <p:ext uri="{19B8F6BF-5375-455C-9EA6-DF929625EA0E}">
        <p15:presenceInfo xmlns:p15="http://schemas.microsoft.com/office/powerpoint/2012/main" userId="24469888d1861777" providerId="Windows Live"/>
      </p:ext>
    </p:extLst>
  </p:cmAuthor>
  <p:cmAuthor id="3" name="Kim Grootscholten" initials="KG" lastIdx="1" clrIdx="2">
    <p:extLst>
      <p:ext uri="{19B8F6BF-5375-455C-9EA6-DF929625EA0E}">
        <p15:presenceInfo xmlns:p15="http://schemas.microsoft.com/office/powerpoint/2012/main" userId="e7084306cf78657d" providerId="Windows Live"/>
      </p:ext>
    </p:extLst>
  </p:cmAuthor>
  <p:cmAuthor id="4" name="Howard Donohue" initials="HD" lastIdx="185" clrIdx="3">
    <p:extLst>
      <p:ext uri="{19B8F6BF-5375-455C-9EA6-DF929625EA0E}">
        <p15:presenceInfo xmlns:p15="http://schemas.microsoft.com/office/powerpoint/2012/main" userId="4648ce945642090e" providerId="Windows Live"/>
      </p:ext>
    </p:extLst>
  </p:cmAuthor>
  <p:cmAuthor id="5" name="Lee,Dr.,Sunwoo (HP Med Affairs) BI-KR-S" initials="L(MABKS" lastIdx="2" clrIdx="4">
    <p:extLst>
      <p:ext uri="{19B8F6BF-5375-455C-9EA6-DF929625EA0E}">
        <p15:presenceInfo xmlns:p15="http://schemas.microsoft.com/office/powerpoint/2012/main" userId="S::sunwoo.lee@boehringer-ingelheim.com::7e77fa3b-ed63-470d-9590-5062daff23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05050"/>
    <a:srgbClr val="F5EAE8"/>
    <a:srgbClr val="EAD1CE"/>
    <a:srgbClr val="FFCCFF"/>
    <a:srgbClr val="CCFFCC"/>
    <a:srgbClr val="595959"/>
    <a:srgbClr val="FF85FF"/>
    <a:srgbClr val="E4ECF7"/>
    <a:srgbClr val="237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266" autoAdjust="0"/>
    <p:restoredTop sz="90612" autoAdjust="0"/>
  </p:normalViewPr>
  <p:slideViewPr>
    <p:cSldViewPr snapToObjects="1">
      <p:cViewPr varScale="1">
        <p:scale>
          <a:sx n="108" d="100"/>
          <a:sy n="108" d="100"/>
        </p:scale>
        <p:origin x="106" y="77"/>
      </p:cViewPr>
      <p:guideLst>
        <p:guide orient="horz" pos="2052"/>
        <p:guide pos="3341"/>
        <p:guide pos="393"/>
        <p:guide orient="horz" pos="3475"/>
        <p:guide orient="horz" pos="3706"/>
        <p:guide orient="horz" pos="3803"/>
        <p:guide orient="horz" pos="4037"/>
        <p:guide orient="horz" pos="1162"/>
        <p:guide pos="5617"/>
        <p:guide orient="horz" pos="2296"/>
        <p:guide orient="horz" pos="4205"/>
        <p:guide pos="1804"/>
      </p:guideLst>
    </p:cSldViewPr>
  </p:slideViewPr>
  <p:outlineViewPr>
    <p:cViewPr>
      <p:scale>
        <a:sx n="33" d="100"/>
        <a:sy n="33" d="100"/>
      </p:scale>
      <p:origin x="0" y="-77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1" d="100"/>
          <a:sy n="71" d="100"/>
        </p:scale>
        <p:origin x="2456" y="6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3B1-B447-91DD-9FA112DF436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3B1-B447-91DD-9FA112DF4364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3B1-B447-91DD-9FA112DF4364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3B1-B447-91DD-9FA112DF4364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3B1-B447-91DD-9FA112DF4364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3B1-B447-91DD-9FA112DF43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3B1-B447-91DD-9FA112DF4364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3B1-B447-91DD-9FA112DF4364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3B1-B447-91DD-9FA112DF4364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3B1-B447-91DD-9FA112DF436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A60982-D81E-7440-9AD1-2E76FEB9E2E4}" type="VALUE">
                      <a:rPr lang="en-US" sz="1000" smtClean="0"/>
                      <a:pPr/>
                      <a:t>[VALUE]</a:t>
                    </a:fld>
                    <a:r>
                      <a:rPr lang="en-US" sz="1000" dirty="0"/>
                      <a:t>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B1-B447-91DD-9FA112DF43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E0E38F5-2B4D-3B4B-ADCC-5C848D8C38A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B1-B447-91DD-9FA112DF43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A300144-E023-5B4E-8092-83666029EA7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B1-B447-91DD-9FA112DF43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5628886-288B-A146-A42F-7DF0ACFA02F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3B1-B447-91DD-9FA112DF436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F296FBA-AB87-1E42-90E3-70BD6E79B0A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B1-B447-91DD-9FA112DF436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21D44D5-D233-8B45-8C40-10489D41E32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3B1-B447-91DD-9FA112DF436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181423B-C32D-834C-93A5-CE01A36B781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3B1-B447-91DD-9FA112DF436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FB0DBA9-86A2-0244-88C8-9C1B5D36762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3B1-B447-91DD-9FA112DF436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4B597E6-20C9-3145-9CCF-D1085829B2A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3B1-B447-91DD-9FA112DF436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8A122CB-CBBD-0D48-AC27-5BA17BFD5F9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3B1-B447-91DD-9FA112DF436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4A823B8-7DDD-414F-BF74-D548BFF894D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3B1-B447-91DD-9FA112DF436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5AC84A3-0359-FB4B-8AEB-BE7E2CC76F3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E3B1-B447-91DD-9FA112DF436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0.7%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E3B1-B447-91DD-9FA112DF436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65F77987-BD60-524D-A018-4E2829C70A5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E3B1-B447-91DD-9FA112DF436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ECC78009-D94E-CF46-B283-5FE3E148313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3B1-B447-91DD-9FA112DF4364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A6FE82FE-A8EC-D64C-94FC-F8D220E9D9A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E3B1-B447-91DD-9FA112DF436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042FE637-9503-6C48-874A-A0A2F227873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3B1-B447-91DD-9FA112DF436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9EE95AF1-F771-7A4F-99C0-BEFF66202FC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E3B1-B447-91DD-9FA112DF4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4"/>
                <c:pt idx="0">
                  <c:v>H1047R</c:v>
                </c:pt>
                <c:pt idx="1">
                  <c:v>E545K</c:v>
                </c:pt>
                <c:pt idx="2">
                  <c:v>E542K</c:v>
                </c:pt>
                <c:pt idx="3">
                  <c:v>N345K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35</c:v>
                </c:pt>
                <c:pt idx="1">
                  <c:v>17.5</c:v>
                </c:pt>
                <c:pt idx="2">
                  <c:v>10.7</c:v>
                </c:pt>
                <c:pt idx="3">
                  <c:v>5.5</c:v>
                </c:pt>
                <c:pt idx="4">
                  <c:v>4</c:v>
                </c:pt>
                <c:pt idx="5">
                  <c:v>2.5</c:v>
                </c:pt>
                <c:pt idx="6">
                  <c:v>1.9</c:v>
                </c:pt>
                <c:pt idx="7">
                  <c:v>1.1000000000000001</c:v>
                </c:pt>
                <c:pt idx="8">
                  <c:v>1</c:v>
                </c:pt>
                <c:pt idx="9">
                  <c:v>0.9</c:v>
                </c:pt>
                <c:pt idx="10">
                  <c:v>0.8</c:v>
                </c:pt>
                <c:pt idx="11">
                  <c:v>0.7</c:v>
                </c:pt>
                <c:pt idx="12">
                  <c:v>0.7</c:v>
                </c:pt>
                <c:pt idx="13">
                  <c:v>0.6</c:v>
                </c:pt>
                <c:pt idx="14">
                  <c:v>0.6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1-B447-91DD-9FA112DF4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180953039"/>
        <c:axId val="1653997504"/>
      </c:barChart>
      <c:catAx>
        <c:axId val="1809530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3997504"/>
        <c:crosses val="autoZero"/>
        <c:auto val="1"/>
        <c:lblAlgn val="ctr"/>
        <c:lblOffset val="100"/>
        <c:noMultiLvlLbl val="0"/>
      </c:catAx>
      <c:valAx>
        <c:axId val="1653997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953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80649012688741E-3"/>
          <c:y val="2.0222592924243429E-2"/>
          <c:w val="0.77318394883614316"/>
          <c:h val="0.974176962964018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C3-C045-89AF-83BFCE48396A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C3-C045-89AF-83BFCE48396A}"/>
              </c:ext>
            </c:extLst>
          </c:dPt>
          <c:cat>
            <c:strRef>
              <c:f>Sheet1!$A$2:$A$3</c:f>
              <c:strCache>
                <c:ptCount val="2"/>
                <c:pt idx="0">
                  <c:v>ESR1 mutation</c:v>
                </c:pt>
                <c:pt idx="1">
                  <c:v>No mutation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C3-C045-89AF-83BFCE483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80649012688741E-3"/>
          <c:y val="2.0222592924243429E-2"/>
          <c:w val="0.77318394883614316"/>
          <c:h val="0.974176962964018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FC-014B-9028-5D4B21C8DBEE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FC-014B-9028-5D4B21C8DBEE}"/>
              </c:ext>
            </c:extLst>
          </c:dPt>
          <c:cat>
            <c:strRef>
              <c:f>Sheet1!$A$2:$A$3</c:f>
              <c:strCache>
                <c:ptCount val="2"/>
                <c:pt idx="0">
                  <c:v>ESR1 mutation</c:v>
                </c:pt>
                <c:pt idx="1">
                  <c:v>No mutation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FC-014B-9028-5D4B21C8D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80649012688741E-3"/>
          <c:y val="2.0222592924243429E-2"/>
          <c:w val="0.77318394883614316"/>
          <c:h val="0.974176962964018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391D5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EC-A04B-909E-9D30469B5B5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EC-A04B-909E-9D30469B5B50}"/>
              </c:ext>
            </c:extLst>
          </c:dPt>
          <c:cat>
            <c:strRef>
              <c:f>Sheet1!$A$2:$A$3</c:f>
              <c:strCache>
                <c:ptCount val="2"/>
                <c:pt idx="0">
                  <c:v>ESR1 mutation</c:v>
                </c:pt>
                <c:pt idx="1">
                  <c:v>No mutation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EC-A04B-909E-9D30469B5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80649012688741E-3"/>
          <c:y val="2.0222592924243429E-2"/>
          <c:w val="0.77318394883614316"/>
          <c:h val="0.974176962964018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9-B24F-AD34-D5681DE1A913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C9-B24F-AD34-D5681DE1A913}"/>
              </c:ext>
            </c:extLst>
          </c:dPt>
          <c:cat>
            <c:strRef>
              <c:f>Sheet1!$A$2:$A$3</c:f>
              <c:strCache>
                <c:ptCount val="2"/>
                <c:pt idx="0">
                  <c:v>ESR1 mutation</c:v>
                </c:pt>
                <c:pt idx="1">
                  <c:v>No mutation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C9-B24F-AD34-D5681DE1A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6A51A-DEEF-4E02-9832-474DE705F79A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B5E0E6-1AD4-48FE-9117-12B8966CD31B}">
      <dgm:prSet custT="1"/>
      <dgm:spPr>
        <a:solidFill>
          <a:schemeClr val="accent1"/>
        </a:solidFill>
      </dgm:spPr>
      <dgm:t>
        <a:bodyPr/>
        <a:lstStyle/>
        <a:p>
          <a:r>
            <a: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PIK3CAm</a:t>
          </a:r>
          <a:endParaRPr lang="en-US" sz="4000" i="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30-40%</a:t>
          </a:r>
        </a:p>
      </dgm:t>
    </dgm:pt>
    <dgm:pt modelId="{1CD61754-2FC4-4B4B-AA48-18C3F76A1824}" type="parTrans" cxnId="{38F6F56F-1253-407C-88CD-ED4C02BFCA1A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909029-D044-48AC-A1C5-E719018837E1}" type="sibTrans" cxnId="{38F6F56F-1253-407C-88CD-ED4C02BFCA1A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28188B-45EA-48E8-88D5-721D24177C88}">
      <dgm:prSet custT="1"/>
      <dgm:spPr>
        <a:solidFill>
          <a:schemeClr val="accent1"/>
        </a:solidFill>
      </dgm:spPr>
      <dgm:t>
        <a:bodyPr/>
        <a:lstStyle/>
        <a:p>
          <a:r>
            <a:rPr lang="fr-FR" sz="4000" i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AKT1m</a:t>
          </a:r>
          <a:endParaRPr lang="fr-FR" sz="4000" i="1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5%</a:t>
          </a:r>
        </a:p>
      </dgm:t>
    </dgm:pt>
    <dgm:pt modelId="{C52AC13A-655B-4F40-B374-1F14CA79AEA8}" type="parTrans" cxnId="{2F23B8DA-1214-4AC7-9F15-44522C91D6AD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AFC3F-AFAF-4F46-A958-EC559A1CFA7C}" type="sibTrans" cxnId="{2F23B8DA-1214-4AC7-9F15-44522C91D6AD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0FDA8-0E18-4FEF-A8DF-6E88426064B7}">
      <dgm:prSet custT="1"/>
      <dgm:spPr>
        <a:solidFill>
          <a:schemeClr val="accent1"/>
        </a:solidFill>
      </dgm:spPr>
      <dgm:t>
        <a:bodyPr/>
        <a:lstStyle/>
        <a:p>
          <a:r>
            <a:rPr lang="fr-FR" sz="4000" i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PTEN</a:t>
          </a:r>
          <a:endParaRPr lang="fr-FR" sz="4000" i="1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FR" sz="3000" i="1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fr-FR" sz="3000" i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n-US" sz="3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AAC39-96CA-49F0-9DC2-213E23609251}" type="parTrans" cxnId="{FDA8F588-FDCE-4825-9294-B11D4D6AED40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52F65-E73D-4872-95E6-88E633E04C6D}" type="sibTrans" cxnId="{FDA8F588-FDCE-4825-9294-B11D4D6AED40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87E68-C9E6-4DE1-BA27-BE6215BBF1DA}">
      <dgm:prSet custT="1"/>
      <dgm:spPr>
        <a:solidFill>
          <a:schemeClr val="accent1"/>
        </a:solidFill>
      </dgm:spPr>
      <dgm:t>
        <a:bodyPr/>
        <a:lstStyle/>
        <a:p>
          <a:r>
            <a: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gBRCAm</a:t>
          </a:r>
          <a:endParaRPr lang="en-US" sz="4000" i="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5%</a:t>
          </a:r>
        </a:p>
      </dgm:t>
    </dgm:pt>
    <dgm:pt modelId="{CBEE2C5E-374E-47C5-BEAC-00AD3C1F991D}" type="parTrans" cxnId="{CED203B2-745B-4C46-B6EB-1E651C82FBB0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B6CA2-C601-4936-A79F-8326879CCDD1}" type="sibTrans" cxnId="{CED203B2-745B-4C46-B6EB-1E651C82FBB0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30D84-0294-45F0-86EC-0F50478C91C4}">
      <dgm:prSet custT="1"/>
      <dgm:spPr>
        <a:solidFill>
          <a:schemeClr val="accent1"/>
        </a:solidFill>
      </dgm:spPr>
      <dgm:t>
        <a:bodyPr/>
        <a:lstStyle/>
        <a:p>
          <a:r>
            <a: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ESR1m</a:t>
          </a:r>
          <a:endParaRPr lang="en-US" sz="4000" i="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~30-40%</a:t>
          </a:r>
        </a:p>
      </dgm:t>
    </dgm:pt>
    <dgm:pt modelId="{3EF075AF-C709-4A53-86C7-9AD96998FE12}" type="parTrans" cxnId="{BA5259A6-515F-4865-A73F-585B7E1E7B31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A88713-C3C7-478E-9D68-3066034B337D}" type="sibTrans" cxnId="{BA5259A6-515F-4865-A73F-585B7E1E7B31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C4FCC-C0BE-4E36-9AC2-C881264EF5A7}" type="pres">
      <dgm:prSet presAssocID="{5666A51A-DEEF-4E02-9832-474DE705F79A}" presName="diagram" presStyleCnt="0">
        <dgm:presLayoutVars>
          <dgm:dir/>
          <dgm:resizeHandles val="exact"/>
        </dgm:presLayoutVars>
      </dgm:prSet>
      <dgm:spPr/>
    </dgm:pt>
    <dgm:pt modelId="{1E8D83FA-28BA-4C0D-B022-CDF5F007A4D2}" type="pres">
      <dgm:prSet presAssocID="{F3B5E0E6-1AD4-48FE-9117-12B8966CD31B}" presName="node" presStyleLbl="node1" presStyleIdx="0" presStyleCnt="5">
        <dgm:presLayoutVars>
          <dgm:bulletEnabled val="1"/>
        </dgm:presLayoutVars>
      </dgm:prSet>
      <dgm:spPr/>
    </dgm:pt>
    <dgm:pt modelId="{B57CB320-3846-40FB-A6E7-CA69A3CF5CF9}" type="pres">
      <dgm:prSet presAssocID="{93909029-D044-48AC-A1C5-E719018837E1}" presName="sibTrans" presStyleCnt="0"/>
      <dgm:spPr/>
    </dgm:pt>
    <dgm:pt modelId="{9DDBE2FC-2EED-4760-9BEC-E1AF7EFC098B}" type="pres">
      <dgm:prSet presAssocID="{0328188B-45EA-48E8-88D5-721D24177C88}" presName="node" presStyleLbl="node1" presStyleIdx="1" presStyleCnt="5">
        <dgm:presLayoutVars>
          <dgm:bulletEnabled val="1"/>
        </dgm:presLayoutVars>
      </dgm:prSet>
      <dgm:spPr/>
    </dgm:pt>
    <dgm:pt modelId="{75ABD655-3D58-4D87-8BAB-BF012F325679}" type="pres">
      <dgm:prSet presAssocID="{04FAFC3F-AFAF-4F46-A958-EC559A1CFA7C}" presName="sibTrans" presStyleCnt="0"/>
      <dgm:spPr/>
    </dgm:pt>
    <dgm:pt modelId="{BA09AA26-8DB8-436C-ADB0-232D9B987621}" type="pres">
      <dgm:prSet presAssocID="{3900FDA8-0E18-4FEF-A8DF-6E88426064B7}" presName="node" presStyleLbl="node1" presStyleIdx="2" presStyleCnt="5">
        <dgm:presLayoutVars>
          <dgm:bulletEnabled val="1"/>
        </dgm:presLayoutVars>
      </dgm:prSet>
      <dgm:spPr/>
    </dgm:pt>
    <dgm:pt modelId="{7D2391C6-A375-431C-BA67-C4FE9D13552B}" type="pres">
      <dgm:prSet presAssocID="{86752F65-E73D-4872-95E6-88E633E04C6D}" presName="sibTrans" presStyleCnt="0"/>
      <dgm:spPr/>
    </dgm:pt>
    <dgm:pt modelId="{4ABD2527-6D7C-4258-BC0B-D4BAD28A2D2E}" type="pres">
      <dgm:prSet presAssocID="{AE487E68-C9E6-4DE1-BA27-BE6215BBF1DA}" presName="node" presStyleLbl="node1" presStyleIdx="3" presStyleCnt="5">
        <dgm:presLayoutVars>
          <dgm:bulletEnabled val="1"/>
        </dgm:presLayoutVars>
      </dgm:prSet>
      <dgm:spPr/>
    </dgm:pt>
    <dgm:pt modelId="{59BE8281-5A18-463B-9FFB-4AD58FA56BF3}" type="pres">
      <dgm:prSet presAssocID="{AA1B6CA2-C601-4936-A79F-8326879CCDD1}" presName="sibTrans" presStyleCnt="0"/>
      <dgm:spPr/>
    </dgm:pt>
    <dgm:pt modelId="{94004419-F241-455B-9D74-5744113C7A61}" type="pres">
      <dgm:prSet presAssocID="{85030D84-0294-45F0-86EC-0F50478C91C4}" presName="node" presStyleLbl="node1" presStyleIdx="4" presStyleCnt="5">
        <dgm:presLayoutVars>
          <dgm:bulletEnabled val="1"/>
        </dgm:presLayoutVars>
      </dgm:prSet>
      <dgm:spPr/>
    </dgm:pt>
  </dgm:ptLst>
  <dgm:cxnLst>
    <dgm:cxn modelId="{38F6F56F-1253-407C-88CD-ED4C02BFCA1A}" srcId="{5666A51A-DEEF-4E02-9832-474DE705F79A}" destId="{F3B5E0E6-1AD4-48FE-9117-12B8966CD31B}" srcOrd="0" destOrd="0" parTransId="{1CD61754-2FC4-4B4B-AA48-18C3F76A1824}" sibTransId="{93909029-D044-48AC-A1C5-E719018837E1}"/>
    <dgm:cxn modelId="{B48C5D74-C52B-4D10-9778-F641F6857221}" type="presOf" srcId="{F3B5E0E6-1AD4-48FE-9117-12B8966CD31B}" destId="{1E8D83FA-28BA-4C0D-B022-CDF5F007A4D2}" srcOrd="0" destOrd="0" presId="urn:microsoft.com/office/officeart/2005/8/layout/default"/>
    <dgm:cxn modelId="{2BDA7F57-4C74-469F-A56C-862AD3B23295}" type="presOf" srcId="{AE487E68-C9E6-4DE1-BA27-BE6215BBF1DA}" destId="{4ABD2527-6D7C-4258-BC0B-D4BAD28A2D2E}" srcOrd="0" destOrd="0" presId="urn:microsoft.com/office/officeart/2005/8/layout/default"/>
    <dgm:cxn modelId="{FDA8F588-FDCE-4825-9294-B11D4D6AED40}" srcId="{5666A51A-DEEF-4E02-9832-474DE705F79A}" destId="{3900FDA8-0E18-4FEF-A8DF-6E88426064B7}" srcOrd="2" destOrd="0" parTransId="{403AAC39-96CA-49F0-9DC2-213E23609251}" sibTransId="{86752F65-E73D-4872-95E6-88E633E04C6D}"/>
    <dgm:cxn modelId="{BA5259A6-515F-4865-A73F-585B7E1E7B31}" srcId="{5666A51A-DEEF-4E02-9832-474DE705F79A}" destId="{85030D84-0294-45F0-86EC-0F50478C91C4}" srcOrd="4" destOrd="0" parTransId="{3EF075AF-C709-4A53-86C7-9AD96998FE12}" sibTransId="{1EA88713-C3C7-478E-9D68-3066034B337D}"/>
    <dgm:cxn modelId="{CED203B2-745B-4C46-B6EB-1E651C82FBB0}" srcId="{5666A51A-DEEF-4E02-9832-474DE705F79A}" destId="{AE487E68-C9E6-4DE1-BA27-BE6215BBF1DA}" srcOrd="3" destOrd="0" parTransId="{CBEE2C5E-374E-47C5-BEAC-00AD3C1F991D}" sibTransId="{AA1B6CA2-C601-4936-A79F-8326879CCDD1}"/>
    <dgm:cxn modelId="{F468E7B3-E0C1-45E7-89E0-89629B3A9458}" type="presOf" srcId="{0328188B-45EA-48E8-88D5-721D24177C88}" destId="{9DDBE2FC-2EED-4760-9BEC-E1AF7EFC098B}" srcOrd="0" destOrd="0" presId="urn:microsoft.com/office/officeart/2005/8/layout/default"/>
    <dgm:cxn modelId="{832C03B8-E84B-4CE2-B109-AAD5E1F88604}" type="presOf" srcId="{5666A51A-DEEF-4E02-9832-474DE705F79A}" destId="{8E6C4FCC-C0BE-4E36-9AC2-C881264EF5A7}" srcOrd="0" destOrd="0" presId="urn:microsoft.com/office/officeart/2005/8/layout/default"/>
    <dgm:cxn modelId="{0A8E7BD6-A310-4286-9DAC-50924725958A}" type="presOf" srcId="{85030D84-0294-45F0-86EC-0F50478C91C4}" destId="{94004419-F241-455B-9D74-5744113C7A61}" srcOrd="0" destOrd="0" presId="urn:microsoft.com/office/officeart/2005/8/layout/default"/>
    <dgm:cxn modelId="{2F23B8DA-1214-4AC7-9F15-44522C91D6AD}" srcId="{5666A51A-DEEF-4E02-9832-474DE705F79A}" destId="{0328188B-45EA-48E8-88D5-721D24177C88}" srcOrd="1" destOrd="0" parTransId="{C52AC13A-655B-4F40-B374-1F14CA79AEA8}" sibTransId="{04FAFC3F-AFAF-4F46-A958-EC559A1CFA7C}"/>
    <dgm:cxn modelId="{F3F340DD-BD93-4188-8F84-104240B27124}" type="presOf" srcId="{3900FDA8-0E18-4FEF-A8DF-6E88426064B7}" destId="{BA09AA26-8DB8-436C-ADB0-232D9B987621}" srcOrd="0" destOrd="0" presId="urn:microsoft.com/office/officeart/2005/8/layout/default"/>
    <dgm:cxn modelId="{13FD7671-B537-41A3-9089-94394636C773}" type="presParOf" srcId="{8E6C4FCC-C0BE-4E36-9AC2-C881264EF5A7}" destId="{1E8D83FA-28BA-4C0D-B022-CDF5F007A4D2}" srcOrd="0" destOrd="0" presId="urn:microsoft.com/office/officeart/2005/8/layout/default"/>
    <dgm:cxn modelId="{9E3BD70D-E459-4630-B93F-885C4F5EC06D}" type="presParOf" srcId="{8E6C4FCC-C0BE-4E36-9AC2-C881264EF5A7}" destId="{B57CB320-3846-40FB-A6E7-CA69A3CF5CF9}" srcOrd="1" destOrd="0" presId="urn:microsoft.com/office/officeart/2005/8/layout/default"/>
    <dgm:cxn modelId="{21CD2FB5-CE6D-4F2A-8778-1EA43D39EFBE}" type="presParOf" srcId="{8E6C4FCC-C0BE-4E36-9AC2-C881264EF5A7}" destId="{9DDBE2FC-2EED-4760-9BEC-E1AF7EFC098B}" srcOrd="2" destOrd="0" presId="urn:microsoft.com/office/officeart/2005/8/layout/default"/>
    <dgm:cxn modelId="{DF34599C-722C-448F-A060-2533B8BFCB4B}" type="presParOf" srcId="{8E6C4FCC-C0BE-4E36-9AC2-C881264EF5A7}" destId="{75ABD655-3D58-4D87-8BAB-BF012F325679}" srcOrd="3" destOrd="0" presId="urn:microsoft.com/office/officeart/2005/8/layout/default"/>
    <dgm:cxn modelId="{9A77AAE9-F6E9-4347-86D6-6DC3DAA0F747}" type="presParOf" srcId="{8E6C4FCC-C0BE-4E36-9AC2-C881264EF5A7}" destId="{BA09AA26-8DB8-436C-ADB0-232D9B987621}" srcOrd="4" destOrd="0" presId="urn:microsoft.com/office/officeart/2005/8/layout/default"/>
    <dgm:cxn modelId="{606203C1-00EC-4A1C-8F27-3747CE4AA568}" type="presParOf" srcId="{8E6C4FCC-C0BE-4E36-9AC2-C881264EF5A7}" destId="{7D2391C6-A375-431C-BA67-C4FE9D13552B}" srcOrd="5" destOrd="0" presId="urn:microsoft.com/office/officeart/2005/8/layout/default"/>
    <dgm:cxn modelId="{2759CDD2-CDA2-4E1D-8860-54472E8BE4C5}" type="presParOf" srcId="{8E6C4FCC-C0BE-4E36-9AC2-C881264EF5A7}" destId="{4ABD2527-6D7C-4258-BC0B-D4BAD28A2D2E}" srcOrd="6" destOrd="0" presId="urn:microsoft.com/office/officeart/2005/8/layout/default"/>
    <dgm:cxn modelId="{9567D7CA-186B-4328-ADC2-7103F80933D9}" type="presParOf" srcId="{8E6C4FCC-C0BE-4E36-9AC2-C881264EF5A7}" destId="{59BE8281-5A18-463B-9FFB-4AD58FA56BF3}" srcOrd="7" destOrd="0" presId="urn:microsoft.com/office/officeart/2005/8/layout/default"/>
    <dgm:cxn modelId="{34C21604-55A8-4C16-94B4-F14AB1FEFFBB}" type="presParOf" srcId="{8E6C4FCC-C0BE-4E36-9AC2-C881264EF5A7}" destId="{94004419-F241-455B-9D74-5744113C7A6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6A51A-DEEF-4E02-9832-474DE705F79A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B5E0E6-1AD4-48FE-9117-12B8966CD31B}">
      <dgm:prSet custT="1"/>
      <dgm:spPr>
        <a:solidFill>
          <a:schemeClr val="accent1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3600" i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3600" i="1" dirty="0">
              <a:latin typeface="Arial" panose="020B0604020202020204" pitchFamily="34" charset="0"/>
              <a:cs typeface="Arial" panose="020B0604020202020204" pitchFamily="34" charset="0"/>
            </a:rPr>
            <a:t>HER2m</a:t>
          </a:r>
          <a:r>
            <a:rPr lang="en-US" sz="3600" i="1" baseline="30000" dirty="0">
              <a:latin typeface="Arial" panose="020B0604020202020204" pitchFamily="34" charset="0"/>
              <a:cs typeface="Arial" panose="020B0604020202020204" pitchFamily="34" charset="0"/>
            </a:rPr>
            <a:t>1,2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600" i="1" baseline="30000" dirty="0">
              <a:latin typeface="Arial" panose="020B0604020202020204" pitchFamily="34" charset="0"/>
              <a:cs typeface="Arial" panose="020B0604020202020204" pitchFamily="34" charset="0"/>
            </a:rPr>
            <a:t>If lobular carcinoma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600" i="1" baseline="30000" dirty="0">
              <a:latin typeface="Arial" panose="020B0604020202020204" pitchFamily="34" charset="0"/>
              <a:cs typeface="Arial" panose="020B0604020202020204" pitchFamily="34" charset="0"/>
            </a:rPr>
            <a:t>(up to 25%)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2400" i="0" baseline="30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61754-2FC4-4B4B-AA48-18C3F76A1824}" type="parTrans" cxnId="{38F6F56F-1253-407C-88CD-ED4C02BFCA1A}">
      <dgm:prSet/>
      <dgm:spPr/>
      <dgm:t>
        <a:bodyPr/>
        <a:lstStyle/>
        <a:p>
          <a:endParaRPr lang="en-US" sz="1600"/>
        </a:p>
      </dgm:t>
    </dgm:pt>
    <dgm:pt modelId="{93909029-D044-48AC-A1C5-E719018837E1}" type="sibTrans" cxnId="{38F6F56F-1253-407C-88CD-ED4C02BFCA1A}">
      <dgm:prSet/>
      <dgm:spPr/>
      <dgm:t>
        <a:bodyPr/>
        <a:lstStyle/>
        <a:p>
          <a:endParaRPr lang="en-US" sz="1600"/>
        </a:p>
      </dgm:t>
    </dgm:pt>
    <dgm:pt modelId="{0328188B-45EA-48E8-88D5-721D24177C88}">
      <dgm:prSet custT="1"/>
      <dgm:spPr>
        <a:solidFill>
          <a:schemeClr val="accent1"/>
        </a:solidFill>
      </dgm:spPr>
      <dgm:t>
        <a:bodyPr/>
        <a:lstStyle/>
        <a:p>
          <a:r>
            <a:rPr lang="fr-FR" sz="3600" i="0" baseline="0" dirty="0">
              <a:latin typeface="Arial" panose="020B0604020202020204" pitchFamily="34" charset="0"/>
              <a:cs typeface="Arial" panose="020B0604020202020204" pitchFamily="34" charset="0"/>
            </a:rPr>
            <a:t>MSI-H</a:t>
          </a:r>
          <a:r>
            <a:rPr lang="fr-FR" sz="3600" i="0" baseline="300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  <a:p>
          <a:r>
            <a:rPr lang="fr-FR" sz="2800" i="1" baseline="0" dirty="0">
              <a:latin typeface="Arial" panose="020B0604020202020204" pitchFamily="34" charset="0"/>
              <a:cs typeface="Arial" panose="020B0604020202020204" pitchFamily="34" charset="0"/>
            </a:rPr>
            <a:t>~1%</a:t>
          </a:r>
          <a:endParaRPr lang="en-US" sz="2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AC13A-655B-4F40-B374-1F14CA79AEA8}" type="parTrans" cxnId="{2F23B8DA-1214-4AC7-9F15-44522C91D6AD}">
      <dgm:prSet/>
      <dgm:spPr/>
      <dgm:t>
        <a:bodyPr/>
        <a:lstStyle/>
        <a:p>
          <a:endParaRPr lang="en-US" sz="1600"/>
        </a:p>
      </dgm:t>
    </dgm:pt>
    <dgm:pt modelId="{04FAFC3F-AFAF-4F46-A958-EC559A1CFA7C}" type="sibTrans" cxnId="{2F23B8DA-1214-4AC7-9F15-44522C91D6AD}">
      <dgm:prSet/>
      <dgm:spPr/>
      <dgm:t>
        <a:bodyPr/>
        <a:lstStyle/>
        <a:p>
          <a:endParaRPr lang="en-US" sz="1600"/>
        </a:p>
      </dgm:t>
    </dgm:pt>
    <dgm:pt modelId="{3900FDA8-0E18-4FEF-A8DF-6E88426064B7}">
      <dgm:prSet custT="1"/>
      <dgm:spPr>
        <a:solidFill>
          <a:schemeClr val="accent1"/>
        </a:solidFill>
      </dgm:spPr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TMB-H</a:t>
          </a:r>
          <a:r>
            <a:rPr lang="en-US" sz="3600" baseline="300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~10%</a:t>
          </a:r>
        </a:p>
      </dgm:t>
    </dgm:pt>
    <dgm:pt modelId="{403AAC39-96CA-49F0-9DC2-213E23609251}" type="parTrans" cxnId="{FDA8F588-FDCE-4825-9294-B11D4D6AED40}">
      <dgm:prSet/>
      <dgm:spPr/>
      <dgm:t>
        <a:bodyPr/>
        <a:lstStyle/>
        <a:p>
          <a:endParaRPr lang="en-US" sz="1600"/>
        </a:p>
      </dgm:t>
    </dgm:pt>
    <dgm:pt modelId="{86752F65-E73D-4872-95E6-88E633E04C6D}" type="sibTrans" cxnId="{FDA8F588-FDCE-4825-9294-B11D4D6AED40}">
      <dgm:prSet/>
      <dgm:spPr/>
      <dgm:t>
        <a:bodyPr/>
        <a:lstStyle/>
        <a:p>
          <a:endParaRPr lang="en-US" sz="1600"/>
        </a:p>
      </dgm:t>
    </dgm:pt>
    <dgm:pt modelId="{85030D84-0294-45F0-86EC-0F50478C91C4}">
      <dgm:prSet custT="1"/>
      <dgm:spPr>
        <a:solidFill>
          <a:schemeClr val="accent1"/>
        </a:solidFill>
      </dgm:spPr>
      <dgm:t>
        <a:bodyPr/>
        <a:lstStyle/>
        <a:p>
          <a:r>
            <a:rPr lang="fr-FR" sz="3600" i="1" baseline="0" dirty="0">
              <a:latin typeface="Arial" panose="020B0604020202020204" pitchFamily="34" charset="0"/>
              <a:cs typeface="Arial" panose="020B0604020202020204" pitchFamily="34" charset="0"/>
            </a:rPr>
            <a:t>NTRK </a:t>
          </a:r>
          <a:r>
            <a:rPr lang="fr-FR" sz="3600" i="0" baseline="0" dirty="0">
              <a:latin typeface="Arial" panose="020B0604020202020204" pitchFamily="34" charset="0"/>
              <a:cs typeface="Arial" panose="020B0604020202020204" pitchFamily="34" charset="0"/>
            </a:rPr>
            <a:t>fusions</a:t>
          </a:r>
          <a:r>
            <a:rPr lang="fr-FR" sz="3600" i="0" baseline="300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&lt;1%</a:t>
          </a:r>
        </a:p>
      </dgm:t>
    </dgm:pt>
    <dgm:pt modelId="{3EF075AF-C709-4A53-86C7-9AD96998FE12}" type="parTrans" cxnId="{BA5259A6-515F-4865-A73F-585B7E1E7B31}">
      <dgm:prSet/>
      <dgm:spPr/>
      <dgm:t>
        <a:bodyPr/>
        <a:lstStyle/>
        <a:p>
          <a:endParaRPr lang="en-US" sz="1600"/>
        </a:p>
      </dgm:t>
    </dgm:pt>
    <dgm:pt modelId="{1EA88713-C3C7-478E-9D68-3066034B337D}" type="sibTrans" cxnId="{BA5259A6-515F-4865-A73F-585B7E1E7B31}">
      <dgm:prSet/>
      <dgm:spPr/>
      <dgm:t>
        <a:bodyPr/>
        <a:lstStyle/>
        <a:p>
          <a:endParaRPr lang="en-US" sz="1600"/>
        </a:p>
      </dgm:t>
    </dgm:pt>
    <dgm:pt modelId="{8E6C4FCC-C0BE-4E36-9AC2-C881264EF5A7}" type="pres">
      <dgm:prSet presAssocID="{5666A51A-DEEF-4E02-9832-474DE705F79A}" presName="diagram" presStyleCnt="0">
        <dgm:presLayoutVars>
          <dgm:dir/>
          <dgm:resizeHandles val="exact"/>
        </dgm:presLayoutVars>
      </dgm:prSet>
      <dgm:spPr/>
    </dgm:pt>
    <dgm:pt modelId="{1E8D83FA-28BA-4C0D-B022-CDF5F007A4D2}" type="pres">
      <dgm:prSet presAssocID="{F3B5E0E6-1AD4-48FE-9117-12B8966CD31B}" presName="node" presStyleLbl="node1" presStyleIdx="0" presStyleCnt="4">
        <dgm:presLayoutVars>
          <dgm:bulletEnabled val="1"/>
        </dgm:presLayoutVars>
      </dgm:prSet>
      <dgm:spPr/>
    </dgm:pt>
    <dgm:pt modelId="{B57CB320-3846-40FB-A6E7-CA69A3CF5CF9}" type="pres">
      <dgm:prSet presAssocID="{93909029-D044-48AC-A1C5-E719018837E1}" presName="sibTrans" presStyleCnt="0"/>
      <dgm:spPr/>
    </dgm:pt>
    <dgm:pt modelId="{9DDBE2FC-2EED-4760-9BEC-E1AF7EFC098B}" type="pres">
      <dgm:prSet presAssocID="{0328188B-45EA-48E8-88D5-721D24177C88}" presName="node" presStyleLbl="node1" presStyleIdx="1" presStyleCnt="4">
        <dgm:presLayoutVars>
          <dgm:bulletEnabled val="1"/>
        </dgm:presLayoutVars>
      </dgm:prSet>
      <dgm:spPr/>
    </dgm:pt>
    <dgm:pt modelId="{75ABD655-3D58-4D87-8BAB-BF012F325679}" type="pres">
      <dgm:prSet presAssocID="{04FAFC3F-AFAF-4F46-A958-EC559A1CFA7C}" presName="sibTrans" presStyleCnt="0"/>
      <dgm:spPr/>
    </dgm:pt>
    <dgm:pt modelId="{BA09AA26-8DB8-436C-ADB0-232D9B987621}" type="pres">
      <dgm:prSet presAssocID="{3900FDA8-0E18-4FEF-A8DF-6E88426064B7}" presName="node" presStyleLbl="node1" presStyleIdx="2" presStyleCnt="4">
        <dgm:presLayoutVars>
          <dgm:bulletEnabled val="1"/>
        </dgm:presLayoutVars>
      </dgm:prSet>
      <dgm:spPr/>
    </dgm:pt>
    <dgm:pt modelId="{7D2391C6-A375-431C-BA67-C4FE9D13552B}" type="pres">
      <dgm:prSet presAssocID="{86752F65-E73D-4872-95E6-88E633E04C6D}" presName="sibTrans" presStyleCnt="0"/>
      <dgm:spPr/>
    </dgm:pt>
    <dgm:pt modelId="{94004419-F241-455B-9D74-5744113C7A61}" type="pres">
      <dgm:prSet presAssocID="{85030D84-0294-45F0-86EC-0F50478C91C4}" presName="node" presStyleLbl="node1" presStyleIdx="3" presStyleCnt="4">
        <dgm:presLayoutVars>
          <dgm:bulletEnabled val="1"/>
        </dgm:presLayoutVars>
      </dgm:prSet>
      <dgm:spPr/>
    </dgm:pt>
  </dgm:ptLst>
  <dgm:cxnLst>
    <dgm:cxn modelId="{38F6F56F-1253-407C-88CD-ED4C02BFCA1A}" srcId="{5666A51A-DEEF-4E02-9832-474DE705F79A}" destId="{F3B5E0E6-1AD4-48FE-9117-12B8966CD31B}" srcOrd="0" destOrd="0" parTransId="{1CD61754-2FC4-4B4B-AA48-18C3F76A1824}" sibTransId="{93909029-D044-48AC-A1C5-E719018837E1}"/>
    <dgm:cxn modelId="{B48C5D74-C52B-4D10-9778-F641F6857221}" type="presOf" srcId="{F3B5E0E6-1AD4-48FE-9117-12B8966CD31B}" destId="{1E8D83FA-28BA-4C0D-B022-CDF5F007A4D2}" srcOrd="0" destOrd="0" presId="urn:microsoft.com/office/officeart/2005/8/layout/default"/>
    <dgm:cxn modelId="{FDA8F588-FDCE-4825-9294-B11D4D6AED40}" srcId="{5666A51A-DEEF-4E02-9832-474DE705F79A}" destId="{3900FDA8-0E18-4FEF-A8DF-6E88426064B7}" srcOrd="2" destOrd="0" parTransId="{403AAC39-96CA-49F0-9DC2-213E23609251}" sibTransId="{86752F65-E73D-4872-95E6-88E633E04C6D}"/>
    <dgm:cxn modelId="{BA5259A6-515F-4865-A73F-585B7E1E7B31}" srcId="{5666A51A-DEEF-4E02-9832-474DE705F79A}" destId="{85030D84-0294-45F0-86EC-0F50478C91C4}" srcOrd="3" destOrd="0" parTransId="{3EF075AF-C709-4A53-86C7-9AD96998FE12}" sibTransId="{1EA88713-C3C7-478E-9D68-3066034B337D}"/>
    <dgm:cxn modelId="{F468E7B3-E0C1-45E7-89E0-89629B3A9458}" type="presOf" srcId="{0328188B-45EA-48E8-88D5-721D24177C88}" destId="{9DDBE2FC-2EED-4760-9BEC-E1AF7EFC098B}" srcOrd="0" destOrd="0" presId="urn:microsoft.com/office/officeart/2005/8/layout/default"/>
    <dgm:cxn modelId="{832C03B8-E84B-4CE2-B109-AAD5E1F88604}" type="presOf" srcId="{5666A51A-DEEF-4E02-9832-474DE705F79A}" destId="{8E6C4FCC-C0BE-4E36-9AC2-C881264EF5A7}" srcOrd="0" destOrd="0" presId="urn:microsoft.com/office/officeart/2005/8/layout/default"/>
    <dgm:cxn modelId="{0A8E7BD6-A310-4286-9DAC-50924725958A}" type="presOf" srcId="{85030D84-0294-45F0-86EC-0F50478C91C4}" destId="{94004419-F241-455B-9D74-5744113C7A61}" srcOrd="0" destOrd="0" presId="urn:microsoft.com/office/officeart/2005/8/layout/default"/>
    <dgm:cxn modelId="{2F23B8DA-1214-4AC7-9F15-44522C91D6AD}" srcId="{5666A51A-DEEF-4E02-9832-474DE705F79A}" destId="{0328188B-45EA-48E8-88D5-721D24177C88}" srcOrd="1" destOrd="0" parTransId="{C52AC13A-655B-4F40-B374-1F14CA79AEA8}" sibTransId="{04FAFC3F-AFAF-4F46-A958-EC559A1CFA7C}"/>
    <dgm:cxn modelId="{F3F340DD-BD93-4188-8F84-104240B27124}" type="presOf" srcId="{3900FDA8-0E18-4FEF-A8DF-6E88426064B7}" destId="{BA09AA26-8DB8-436C-ADB0-232D9B987621}" srcOrd="0" destOrd="0" presId="urn:microsoft.com/office/officeart/2005/8/layout/default"/>
    <dgm:cxn modelId="{13FD7671-B537-41A3-9089-94394636C773}" type="presParOf" srcId="{8E6C4FCC-C0BE-4E36-9AC2-C881264EF5A7}" destId="{1E8D83FA-28BA-4C0D-B022-CDF5F007A4D2}" srcOrd="0" destOrd="0" presId="urn:microsoft.com/office/officeart/2005/8/layout/default"/>
    <dgm:cxn modelId="{9E3BD70D-E459-4630-B93F-885C4F5EC06D}" type="presParOf" srcId="{8E6C4FCC-C0BE-4E36-9AC2-C881264EF5A7}" destId="{B57CB320-3846-40FB-A6E7-CA69A3CF5CF9}" srcOrd="1" destOrd="0" presId="urn:microsoft.com/office/officeart/2005/8/layout/default"/>
    <dgm:cxn modelId="{21CD2FB5-CE6D-4F2A-8778-1EA43D39EFBE}" type="presParOf" srcId="{8E6C4FCC-C0BE-4E36-9AC2-C881264EF5A7}" destId="{9DDBE2FC-2EED-4760-9BEC-E1AF7EFC098B}" srcOrd="2" destOrd="0" presId="urn:microsoft.com/office/officeart/2005/8/layout/default"/>
    <dgm:cxn modelId="{DF34599C-722C-448F-A060-2533B8BFCB4B}" type="presParOf" srcId="{8E6C4FCC-C0BE-4E36-9AC2-C881264EF5A7}" destId="{75ABD655-3D58-4D87-8BAB-BF012F325679}" srcOrd="3" destOrd="0" presId="urn:microsoft.com/office/officeart/2005/8/layout/default"/>
    <dgm:cxn modelId="{9A77AAE9-F6E9-4347-86D6-6DC3DAA0F747}" type="presParOf" srcId="{8E6C4FCC-C0BE-4E36-9AC2-C881264EF5A7}" destId="{BA09AA26-8DB8-436C-ADB0-232D9B987621}" srcOrd="4" destOrd="0" presId="urn:microsoft.com/office/officeart/2005/8/layout/default"/>
    <dgm:cxn modelId="{606203C1-00EC-4A1C-8F27-3747CE4AA568}" type="presParOf" srcId="{8E6C4FCC-C0BE-4E36-9AC2-C881264EF5A7}" destId="{7D2391C6-A375-431C-BA67-C4FE9D13552B}" srcOrd="5" destOrd="0" presId="urn:microsoft.com/office/officeart/2005/8/layout/default"/>
    <dgm:cxn modelId="{34C21604-55A8-4C16-94B4-F14AB1FEFFBB}" type="presParOf" srcId="{8E6C4FCC-C0BE-4E36-9AC2-C881264EF5A7}" destId="{94004419-F241-455B-9D74-5744113C7A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D83FA-28BA-4C0D-B022-CDF5F007A4D2}">
      <dsp:nvSpPr>
        <dsp:cNvPr id="0" name=""/>
        <dsp:cNvSpPr/>
      </dsp:nvSpPr>
      <dsp:spPr>
        <a:xfrm>
          <a:off x="0" y="32296"/>
          <a:ext cx="3244669" cy="194680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PIK3CAm</a:t>
          </a:r>
          <a:endParaRPr lang="en-US" sz="4000" i="0" kern="120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30-40%</a:t>
          </a:r>
        </a:p>
      </dsp:txBody>
      <dsp:txXfrm>
        <a:off x="0" y="32296"/>
        <a:ext cx="3244669" cy="1946802"/>
      </dsp:txXfrm>
    </dsp:sp>
    <dsp:sp modelId="{9DDBE2FC-2EED-4760-9BEC-E1AF7EFC098B}">
      <dsp:nvSpPr>
        <dsp:cNvPr id="0" name=""/>
        <dsp:cNvSpPr/>
      </dsp:nvSpPr>
      <dsp:spPr>
        <a:xfrm>
          <a:off x="3569137" y="32296"/>
          <a:ext cx="3244669" cy="194680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i="1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AKT1m</a:t>
          </a:r>
          <a:endParaRPr lang="fr-FR" sz="4000" i="1" kern="120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5%</a:t>
          </a:r>
        </a:p>
      </dsp:txBody>
      <dsp:txXfrm>
        <a:off x="3569137" y="32296"/>
        <a:ext cx="3244669" cy="1946802"/>
      </dsp:txXfrm>
    </dsp:sp>
    <dsp:sp modelId="{BA09AA26-8DB8-436C-ADB0-232D9B987621}">
      <dsp:nvSpPr>
        <dsp:cNvPr id="0" name=""/>
        <dsp:cNvSpPr/>
      </dsp:nvSpPr>
      <dsp:spPr>
        <a:xfrm>
          <a:off x="7138273" y="32296"/>
          <a:ext cx="3244669" cy="194680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i="1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PTEN</a:t>
          </a:r>
          <a:endParaRPr lang="fr-FR" sz="4000" i="1" kern="120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i="1" strike="noStrike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fr-FR" sz="3000" i="1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n-US" sz="3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38273" y="32296"/>
        <a:ext cx="3244669" cy="1946802"/>
      </dsp:txXfrm>
    </dsp:sp>
    <dsp:sp modelId="{4ABD2527-6D7C-4258-BC0B-D4BAD28A2D2E}">
      <dsp:nvSpPr>
        <dsp:cNvPr id="0" name=""/>
        <dsp:cNvSpPr/>
      </dsp:nvSpPr>
      <dsp:spPr>
        <a:xfrm>
          <a:off x="1784568" y="2303565"/>
          <a:ext cx="3244669" cy="194680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gBRCAm</a:t>
          </a:r>
          <a:endParaRPr lang="en-US" sz="4000" i="0" kern="120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5%</a:t>
          </a:r>
        </a:p>
      </dsp:txBody>
      <dsp:txXfrm>
        <a:off x="1784568" y="2303565"/>
        <a:ext cx="3244669" cy="1946802"/>
      </dsp:txXfrm>
    </dsp:sp>
    <dsp:sp modelId="{94004419-F241-455B-9D74-5744113C7A61}">
      <dsp:nvSpPr>
        <dsp:cNvPr id="0" name=""/>
        <dsp:cNvSpPr/>
      </dsp:nvSpPr>
      <dsp:spPr>
        <a:xfrm>
          <a:off x="5353705" y="2303565"/>
          <a:ext cx="3244669" cy="194680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ESR1m</a:t>
          </a:r>
          <a:endParaRPr lang="en-US" sz="4000" i="0" kern="120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~30-40%</a:t>
          </a:r>
        </a:p>
      </dsp:txBody>
      <dsp:txXfrm>
        <a:off x="5353705" y="2303565"/>
        <a:ext cx="3244669" cy="1946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D83FA-28BA-4C0D-B022-CDF5F007A4D2}">
      <dsp:nvSpPr>
        <dsp:cNvPr id="0" name=""/>
        <dsp:cNvSpPr/>
      </dsp:nvSpPr>
      <dsp:spPr>
        <a:xfrm>
          <a:off x="1835318" y="2788"/>
          <a:ext cx="3477220" cy="20863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>
              <a:latin typeface="Arial" panose="020B0604020202020204" pitchFamily="34" charset="0"/>
              <a:cs typeface="Arial" panose="020B0604020202020204" pitchFamily="34" charset="0"/>
            </a:rPr>
            <a:t>HER2m</a:t>
          </a:r>
          <a:r>
            <a:rPr lang="en-US" sz="3600" i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1,2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i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If lobular carcinoma 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i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(up to 25%)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i="0" kern="1200" baseline="30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5318" y="2788"/>
        <a:ext cx="3477220" cy="2086332"/>
      </dsp:txXfrm>
    </dsp:sp>
    <dsp:sp modelId="{9DDBE2FC-2EED-4760-9BEC-E1AF7EFC098B}">
      <dsp:nvSpPr>
        <dsp:cNvPr id="0" name=""/>
        <dsp:cNvSpPr/>
      </dsp:nvSpPr>
      <dsp:spPr>
        <a:xfrm>
          <a:off x="5660261" y="2788"/>
          <a:ext cx="3477220" cy="20863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MSI-H</a:t>
          </a:r>
          <a:r>
            <a:rPr lang="fr-FR" sz="3600" i="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i="1" kern="1200" baseline="0" dirty="0">
              <a:latin typeface="Arial" panose="020B0604020202020204" pitchFamily="34" charset="0"/>
              <a:cs typeface="Arial" panose="020B0604020202020204" pitchFamily="34" charset="0"/>
            </a:rPr>
            <a:t>~1%</a:t>
          </a:r>
          <a:endParaRPr lang="en-US" sz="2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60261" y="2788"/>
        <a:ext cx="3477220" cy="2086332"/>
      </dsp:txXfrm>
    </dsp:sp>
    <dsp:sp modelId="{BA09AA26-8DB8-436C-ADB0-232D9B987621}">
      <dsp:nvSpPr>
        <dsp:cNvPr id="0" name=""/>
        <dsp:cNvSpPr/>
      </dsp:nvSpPr>
      <dsp:spPr>
        <a:xfrm>
          <a:off x="1835318" y="2436842"/>
          <a:ext cx="3477220" cy="20863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TMB-H</a:t>
          </a:r>
          <a:r>
            <a:rPr lang="en-US" sz="36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~10%</a:t>
          </a:r>
        </a:p>
      </dsp:txBody>
      <dsp:txXfrm>
        <a:off x="1835318" y="2436842"/>
        <a:ext cx="3477220" cy="2086332"/>
      </dsp:txXfrm>
    </dsp:sp>
    <dsp:sp modelId="{94004419-F241-455B-9D74-5744113C7A61}">
      <dsp:nvSpPr>
        <dsp:cNvPr id="0" name=""/>
        <dsp:cNvSpPr/>
      </dsp:nvSpPr>
      <dsp:spPr>
        <a:xfrm>
          <a:off x="5660261" y="2436842"/>
          <a:ext cx="3477220" cy="20863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i="1" kern="1200" baseline="0" dirty="0">
              <a:latin typeface="Arial" panose="020B0604020202020204" pitchFamily="34" charset="0"/>
              <a:cs typeface="Arial" panose="020B0604020202020204" pitchFamily="34" charset="0"/>
            </a:rPr>
            <a:t>NTRK </a:t>
          </a:r>
          <a:r>
            <a:rPr lang="fr-FR" sz="360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fusions</a:t>
          </a:r>
          <a:r>
            <a:rPr lang="fr-FR" sz="3600" i="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&lt;1%</a:t>
          </a:r>
        </a:p>
      </dsp:txBody>
      <dsp:txXfrm>
        <a:off x="5660261" y="2436842"/>
        <a:ext cx="3477220" cy="2086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3/27/2025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3/27/2025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095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63CDFBB4-5FEF-3B47-9ED7-4017F3E18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317C09D-DCEC-144D-8A18-2039C1DB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110BC07E-7F54-0145-8965-1F344066F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CC97B9F2-7B6A-B442-8581-6E3644EA9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7EBF8-C25E-5747-B608-611B37692F4F}" type="slidenum"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8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465887">
              <a:defRPr/>
            </a:pP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3C53626E-BC0F-674C-9570-A9D62C09EB52}" type="slidenum">
              <a:rPr lang="fr-FR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3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8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77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270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60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6DAE9-9466-4FEF-B8FE-FEF4A48B7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27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05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97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svg"/><Relationship Id="rId18" Type="http://schemas.openxmlformats.org/officeDocument/2006/relationships/image" Target="../media/image14.png"/><Relationship Id="rId26" Type="http://schemas.openxmlformats.org/officeDocument/2006/relationships/hyperlink" Target="https://www.linkedin.com/company/28472044" TargetMode="External"/><Relationship Id="rId3" Type="http://schemas.openxmlformats.org/officeDocument/2006/relationships/image" Target="../media/image4.svg"/><Relationship Id="rId21" Type="http://schemas.openxmlformats.org/officeDocument/2006/relationships/image" Target="../media/image17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17" Type="http://schemas.openxmlformats.org/officeDocument/2006/relationships/hyperlink" Target="mailto:info@cor2ed" TargetMode="External"/><Relationship Id="rId25" Type="http://schemas.openxmlformats.org/officeDocument/2006/relationships/image" Target="../media/image21.svg"/><Relationship Id="rId2" Type="http://schemas.openxmlformats.org/officeDocument/2006/relationships/image" Target="../media/image3.png"/><Relationship Id="rId16" Type="http://schemas.openxmlformats.org/officeDocument/2006/relationships/image" Target="../media/image13.sv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s://cor2ed.com/" TargetMode="External"/><Relationship Id="rId24" Type="http://schemas.openxmlformats.org/officeDocument/2006/relationships/image" Target="../media/image20.png"/><Relationship Id="rId5" Type="http://schemas.openxmlformats.org/officeDocument/2006/relationships/image" Target="../media/image6.svg"/><Relationship Id="rId15" Type="http://schemas.openxmlformats.org/officeDocument/2006/relationships/image" Target="../media/image12.png"/><Relationship Id="rId23" Type="http://schemas.openxmlformats.org/officeDocument/2006/relationships/image" Target="../media/image19.svg"/><Relationship Id="rId28" Type="http://schemas.openxmlformats.org/officeDocument/2006/relationships/image" Target="../media/image22.jpg"/><Relationship Id="rId10" Type="http://schemas.openxmlformats.org/officeDocument/2006/relationships/hyperlink" Target="https://youtu.be/-frXH01_UXY" TargetMode="External"/><Relationship Id="rId19" Type="http://schemas.openxmlformats.org/officeDocument/2006/relationships/image" Target="../media/image15.sv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hyperlink" Target="https://twitter.com/ntrkconnectinfo" TargetMode="External"/><Relationship Id="rId22" Type="http://schemas.openxmlformats.org/officeDocument/2006/relationships/image" Target="../media/image18.png"/><Relationship Id="rId27" Type="http://schemas.openxmlformats.org/officeDocument/2006/relationships/hyperlink" Target="https://cor2ed.com/connects/ntrk-connect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hyperlink" Target="mailto:info@cor2ed" TargetMode="External"/><Relationship Id="rId26" Type="http://schemas.openxmlformats.org/officeDocument/2006/relationships/image" Target="../media/image21.svg"/><Relationship Id="rId3" Type="http://schemas.openxmlformats.org/officeDocument/2006/relationships/image" Target="../media/image4.svg"/><Relationship Id="rId21" Type="http://schemas.openxmlformats.org/officeDocument/2006/relationships/image" Target="../media/image16.png"/><Relationship Id="rId7" Type="http://schemas.openxmlformats.org/officeDocument/2006/relationships/image" Target="../media/image8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13.svg"/><Relationship Id="rId25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5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19.svg"/><Relationship Id="rId5" Type="http://schemas.openxmlformats.org/officeDocument/2006/relationships/image" Target="../media/image6.svg"/><Relationship Id="rId15" Type="http://schemas.openxmlformats.org/officeDocument/2006/relationships/hyperlink" Target="https://twitter.com/ntrkconnectinfo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22.jpg"/><Relationship Id="rId10" Type="http://schemas.openxmlformats.org/officeDocument/2006/relationships/hyperlink" Target="https://www.linkedin.com/company/28472044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1.svg"/><Relationship Id="rId22" Type="http://schemas.openxmlformats.org/officeDocument/2006/relationships/image" Target="../media/image17.svg"/><Relationship Id="rId27" Type="http://schemas.openxmlformats.org/officeDocument/2006/relationships/hyperlink" Target="https://cor2ed.com/connects/ntrk-connect/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hyperlink" Target="mailto:info@cor2ed" TargetMode="External"/><Relationship Id="rId26" Type="http://schemas.openxmlformats.org/officeDocument/2006/relationships/image" Target="../media/image22.jpg"/><Relationship Id="rId3" Type="http://schemas.openxmlformats.org/officeDocument/2006/relationships/image" Target="../media/image4.svg"/><Relationship Id="rId21" Type="http://schemas.openxmlformats.org/officeDocument/2006/relationships/image" Target="../media/image18.png"/><Relationship Id="rId7" Type="http://schemas.openxmlformats.org/officeDocument/2006/relationships/image" Target="../media/image8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13.svg"/><Relationship Id="rId25" Type="http://schemas.openxmlformats.org/officeDocument/2006/relationships/hyperlink" Target="https://cor2ed.com/connects/ntrk-connect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21.svg"/><Relationship Id="rId5" Type="http://schemas.openxmlformats.org/officeDocument/2006/relationships/image" Target="../media/image6.svg"/><Relationship Id="rId15" Type="http://schemas.openxmlformats.org/officeDocument/2006/relationships/hyperlink" Target="https://twitter.com/ntrkconnectinfo" TargetMode="External"/><Relationship Id="rId23" Type="http://schemas.openxmlformats.org/officeDocument/2006/relationships/image" Target="../media/image20.png"/><Relationship Id="rId28" Type="http://schemas.openxmlformats.org/officeDocument/2006/relationships/image" Target="../media/image27.svg"/><Relationship Id="rId10" Type="http://schemas.openxmlformats.org/officeDocument/2006/relationships/hyperlink" Target="https://www.linkedin.com/company/28472044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6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A7CD98BE-591D-7F02-8272-52F7F93E3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3057109-6C7D-A82F-E6A7-336469078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D012B304-72EA-8666-217E-74AFFDC6B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62BAD7A-4C1B-EC85-6780-B2045B28B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223ADA9F-04B6-A26D-5838-95448B908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A7615075-57AA-C649-B52E-A01CFD868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47669" y="5439314"/>
            <a:ext cx="301211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@PrecisionOncologyCONNECT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749827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755790" y="6057945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1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73968" y="609575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775046" y="6033948"/>
            <a:ext cx="245160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@PresOnc_Connect</a:t>
            </a:r>
          </a:p>
          <a:p>
            <a:pPr>
              <a:lnSpc>
                <a:spcPct val="90000"/>
              </a:lnSpc>
            </a:pP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4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3501838" y="5615071"/>
            <a:ext cx="261058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211389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info@cor2ed</a:t>
            </a:r>
            <a:r>
              <a:rPr lang="en-GB" sz="1200" u="sng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41834" y="5510213"/>
            <a:ext cx="371377" cy="37137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AC80E8D-BB58-544E-93AC-E1DD6BDB271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401666" y="6035310"/>
            <a:ext cx="373380" cy="37338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401666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7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5789179" y="5462619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26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381171" y="5561613"/>
            <a:ext cx="319226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0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341404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52FFC7-612C-4E4B-9164-B9925A5E0ED4}"/>
              </a:ext>
            </a:extLst>
          </p:cNvPr>
          <p:cNvSpPr txBox="1"/>
          <p:nvPr userDrawn="1"/>
        </p:nvSpPr>
        <p:spPr>
          <a:xfrm>
            <a:off x="323528" y="4130089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pic>
        <p:nvPicPr>
          <p:cNvPr id="2" name="Picture 1" descr="A picture containing text, font, logo, graphics&#10;&#10;Description automatically generated">
            <a:hlinkClick r:id="rId27"/>
            <a:extLst>
              <a:ext uri="{FF2B5EF4-FFF2-40B4-BE49-F238E27FC236}">
                <a16:creationId xmlns:a16="http://schemas.microsoft.com/office/drawing/2014/main" id="{F400ABA1-C4CC-C41A-596B-25D4EF19730E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73968" y="4472140"/>
            <a:ext cx="1833600" cy="9456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 userDrawn="1">
          <p15:clr>
            <a:srgbClr val="FBAE40"/>
          </p15:clr>
        </p15:guide>
        <p15:guide id="2" orient="horz" pos="548" userDrawn="1">
          <p15:clr>
            <a:srgbClr val="FBAE40"/>
          </p15:clr>
        </p15:guide>
        <p15:guide id="3" pos="1471" userDrawn="1">
          <p15:clr>
            <a:srgbClr val="FBAE40"/>
          </p15:clr>
        </p15:guide>
        <p15:guide id="4" pos="1317" userDrawn="1">
          <p15:clr>
            <a:srgbClr val="FBAE40"/>
          </p15:clr>
        </p15:guide>
        <p15:guide id="5" orient="horz" pos="2909" userDrawn="1">
          <p15:clr>
            <a:srgbClr val="FBAE40"/>
          </p15:clr>
        </p15:guide>
        <p15:guide id="6" orient="horz" pos="335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961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788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CE78E-2022-4702-AA04-2374A73F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7257A-D071-4FAD-88D8-0A21CE2F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1263C-591E-4D3C-A686-B7680BA0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C601-A191-4B83-9BAA-790BA786C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4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464D-B1B6-E4A8-A517-79A41E27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E88E4-7936-6108-222E-CBF29DEB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A87E6-456C-42FB-EBA7-3055233D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58890-1BFE-3E6C-4326-5A298090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6C6-D711-4242-A134-64C755FD7D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20615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A0E3-A7BD-8B4E-BCAA-1F934D7F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296D-B6C9-4C4A-9ABF-06588AE51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58FD677-205A-1F48-A2A3-1C60ADEA52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399" y="6246814"/>
            <a:ext cx="6935789" cy="490358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7FD726-8F32-144C-9152-23407ADBD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7717" y="6528526"/>
            <a:ext cx="493642" cy="2842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2DB2551F-0F36-184F-87EE-E0604C929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4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0579-79A3-4773-9E7D-6665D63C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54EE-A62F-D6F4-67F0-02C6C3BAC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68A0C-B0D1-2469-A249-DAB672CB3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F355B-891B-147A-1AD7-011E5A28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EF159-6102-F466-BA2D-3170C01F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E3CCD-800A-5AB0-A39D-E05A9935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6C6-D711-4242-A134-64C755FD7D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73702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5B899-06FF-0649-A5E1-1E6B811322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B4152D-D86B-044C-A6A9-63DD5038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CF9BD86-0FCF-8D41-A1D2-8D089663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0643" y="6491818"/>
            <a:ext cx="8413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61421-0D1F-374C-A6EF-D3B8E531E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55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3" y="1295400"/>
            <a:ext cx="11362945" cy="0"/>
          </a:xfrm>
          <a:prstGeom prst="line">
            <a:avLst/>
          </a:prstGeom>
          <a:ln w="22225">
            <a:solidFill>
              <a:srgbClr val="389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11480" y="6163056"/>
            <a:ext cx="11365992" cy="694944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864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E88E4-7936-6108-222E-CBF29DEB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A87E6-456C-42FB-EBA7-3055233D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58890-1BFE-3E6C-4326-5A298090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0648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spAutoFit/>
          </a:bodyPr>
          <a:lstStyle>
            <a:lvl1pPr>
              <a:defRPr/>
            </a:lvl1pPr>
            <a:lvl2pPr marL="576000" indent="-288000">
              <a:defRPr/>
            </a:lvl2pPr>
          </a:lstStyle>
          <a:p>
            <a:pPr lvl="0"/>
            <a:r>
              <a:rPr lang="en-US"/>
              <a:t>Click to add text here. </a:t>
            </a:r>
            <a:br>
              <a:rPr lang="en-US"/>
            </a:br>
            <a:r>
              <a:rPr lang="en-US"/>
              <a:t>When pasting copy from other slides, be sure to right-click and choose ‘Keep text only’. </a:t>
            </a:r>
            <a:br>
              <a:rPr lang="en-US"/>
            </a:br>
            <a:r>
              <a:rPr lang="en-US"/>
              <a:t>To increase bullet level, select your text and press Tab.</a:t>
            </a:r>
            <a:br>
              <a:rPr lang="en-US"/>
            </a:br>
            <a:r>
              <a:rPr lang="en-US"/>
              <a:t>To decrease bullet level, select your bullet text and press Shift + Tab.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822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126568" y="6419014"/>
            <a:ext cx="10265664" cy="365125"/>
          </a:xfrm>
        </p:spPr>
        <p:txBody>
          <a:bodyPr lIns="45720" tIns="45720" bIns="4572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35787"/>
            <a:ext cx="1194816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62633"/>
            <a:ext cx="12192000" cy="0"/>
          </a:xfrm>
          <a:prstGeom prst="line">
            <a:avLst/>
          </a:prstGeom>
          <a:ln>
            <a:solidFill>
              <a:srgbClr val="09345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9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547584"/>
            <a:ext cx="11376025" cy="86465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spAutoFit/>
          </a:bodyPr>
          <a:lstStyle>
            <a:lvl1pPr>
              <a:defRPr/>
            </a:lvl1pPr>
            <a:lvl2pPr marL="576000" indent="-288000">
              <a:defRPr/>
            </a:lvl2pPr>
          </a:lstStyle>
          <a:p>
            <a:pPr lvl="0"/>
            <a:r>
              <a:rPr lang="en-US"/>
              <a:t>Click to add text here. </a:t>
            </a:r>
            <a:br>
              <a:rPr lang="en-US"/>
            </a:br>
            <a:r>
              <a:rPr lang="en-US"/>
              <a:t>When pasting copy from other slides, be sure to right-click and choose ‘Keep text only’. </a:t>
            </a:r>
            <a:br>
              <a:rPr lang="en-US"/>
            </a:br>
            <a:r>
              <a:rPr lang="en-US"/>
              <a:t>To increase bullet level, select your text and press Tab.</a:t>
            </a:r>
            <a:br>
              <a:rPr lang="en-US"/>
            </a:br>
            <a:r>
              <a:rPr lang="en-US"/>
              <a:t>To decrease bullet level, select your bullet text and press Shift + Tab.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115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1501" y="0"/>
            <a:ext cx="122035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8" tIns="54424" rIns="108848" bIns="54424" rtlCol="0" anchor="ctr"/>
          <a:lstStyle/>
          <a:p>
            <a:pPr algn="ctr"/>
            <a:endParaRPr lang="en-US" sz="2400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685591"/>
            <a:ext cx="11176000" cy="1147631"/>
          </a:xfrm>
          <a:prstGeom prst="rect">
            <a:avLst/>
          </a:prstGeom>
        </p:spPr>
        <p:txBody>
          <a:bodyPr lIns="81636" tIns="40818" rIns="81636" bIns="40818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08000" y="2057401"/>
            <a:ext cx="11176000" cy="4025900"/>
          </a:xfrm>
          <a:prstGeom prst="rect">
            <a:avLst/>
          </a:prstGeom>
        </p:spPr>
        <p:txBody>
          <a:bodyPr lIns="81636" tIns="40818" rIns="81636" bIns="40818">
            <a:normAutofit/>
          </a:bodyPr>
          <a:lstStyle>
            <a:lvl1pPr marL="408168" indent="-408168">
              <a:buFont typeface="Arial" pitchFamily="34" charset="0"/>
              <a:buChar char="•"/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3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67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33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7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Second line goes here</a:t>
            </a:r>
          </a:p>
          <a:p>
            <a:pPr lvl="2"/>
            <a:r>
              <a:rPr lang="en-US" dirty="0"/>
              <a:t>Third line goes here</a:t>
            </a:r>
          </a:p>
          <a:p>
            <a:pPr lvl="3"/>
            <a:r>
              <a:rPr lang="en-US" dirty="0"/>
              <a:t>Forth line goes here</a:t>
            </a:r>
          </a:p>
          <a:p>
            <a:pPr lvl="4"/>
            <a:r>
              <a:rPr lang="en-US" dirty="0"/>
              <a:t>Fifth line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7CE154-8B1D-B343-AAC0-AE72495E5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4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4764-04DC-4396-825A-D267478A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074D3-B6CA-43CE-8B55-C1D40F797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891" y="6298845"/>
            <a:ext cx="469188" cy="366183"/>
          </a:xfrm>
        </p:spPr>
        <p:txBody>
          <a:bodyPr/>
          <a:lstStyle/>
          <a:p>
            <a:fld id="{642CD222-1684-4FC0-B7FF-89270E95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FA16DE8-1CB5-459C-8436-8BB4461337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80" y="5897880"/>
            <a:ext cx="10841744" cy="713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+mj-lt"/>
              <a:buNone/>
              <a:defRPr sz="933"/>
            </a:lvl1pPr>
          </a:lstStyle>
          <a:p>
            <a:pPr lvl="0"/>
            <a:r>
              <a:rPr lang="en-US" dirty="0"/>
              <a:t>Reference(s)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A2EC97-0C86-432A-B9EE-FE6F11EDD83B}"/>
              </a:ext>
            </a:extLst>
          </p:cNvPr>
          <p:cNvCxnSpPr>
            <a:cxnSpLocks/>
          </p:cNvCxnSpPr>
          <p:nvPr userDrawn="1"/>
        </p:nvCxnSpPr>
        <p:spPr>
          <a:xfrm>
            <a:off x="363499" y="6397628"/>
            <a:ext cx="0" cy="161925"/>
          </a:xfrm>
          <a:prstGeom prst="line">
            <a:avLst/>
          </a:prstGeom>
          <a:ln w="63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46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2110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77376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A7CD98BE-591D-7F02-8272-52F7F93E3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58494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74999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99994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10039EE-0CDB-289D-555F-C1511903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24544EF-9462-A8D9-B04B-5333B800A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1738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07826307-9C41-F0BA-D66F-850E45A2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05199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5AB751E-7A11-39BA-B970-3360490AC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410656F-A160-31A9-012C-04F906138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1181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43698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D6136-ABF3-8686-26B2-76FE390590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3895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34054343-BE11-AE6F-B86E-BC2DB7BD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50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3057109-6C7D-A82F-E6A7-336469078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7844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10039EE-0CDB-289D-555F-C1511903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24544EF-9462-A8D9-B04B-5333B800A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D012B304-72EA-8666-217E-74AFFDC6B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59736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62BAD7A-4C1B-EC85-6780-B2045B28B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48891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223ADA9F-04B6-A26D-5838-95448B908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8060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A7615075-57AA-C649-B52E-A01CFD868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50" y="5497848"/>
            <a:ext cx="25259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@NTRK CONNECT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749827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759785" y="6033094"/>
            <a:ext cx="23362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@ntrkconnectinfo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5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3341403" y="6013567"/>
            <a:ext cx="261058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211389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8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1834" y="5510213"/>
            <a:ext cx="371377" cy="37137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AC80E8D-BB58-544E-93AC-E1DD6BDB271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01666" y="6035310"/>
            <a:ext cx="373380" cy="37338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01666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8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5817212" y="5464311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10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358737" y="5482882"/>
            <a:ext cx="289065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341404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52FFC7-612C-4E4B-9164-B9925A5E0ED4}"/>
              </a:ext>
            </a:extLst>
          </p:cNvPr>
          <p:cNvSpPr txBox="1"/>
          <p:nvPr userDrawn="1"/>
        </p:nvSpPr>
        <p:spPr>
          <a:xfrm>
            <a:off x="323528" y="4130089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pic>
        <p:nvPicPr>
          <p:cNvPr id="2" name="Picture 1" descr="A picture containing text, font, logo, graphics&#10;&#10;Description automatically generated">
            <a:hlinkClick r:id="rId27"/>
            <a:extLst>
              <a:ext uri="{FF2B5EF4-FFF2-40B4-BE49-F238E27FC236}">
                <a16:creationId xmlns:a16="http://schemas.microsoft.com/office/drawing/2014/main" id="{F400ABA1-C4CC-C41A-596B-25D4EF19730E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73968" y="4472140"/>
            <a:ext cx="1833600" cy="94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812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  <p15:guide id="4" pos="1317">
          <p15:clr>
            <a:srgbClr val="FBAE40"/>
          </p15:clr>
        </p15:guide>
        <p15:guide id="5" orient="horz" pos="2909">
          <p15:clr>
            <a:srgbClr val="FBAE40"/>
          </p15:clr>
        </p15:guide>
        <p15:guide id="6" orient="horz" pos="335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52479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723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9BD2B10-09B3-F844-9454-208DB63A3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724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4764-04DC-4396-825A-D267478A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074D3-B6CA-43CE-8B55-C1D40F797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891" y="6298845"/>
            <a:ext cx="469188" cy="366183"/>
          </a:xfrm>
        </p:spPr>
        <p:txBody>
          <a:bodyPr/>
          <a:lstStyle/>
          <a:p>
            <a:fld id="{642CD222-1684-4FC0-B7FF-89270E95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FA16DE8-1CB5-459C-8436-8BB4461337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80" y="5897880"/>
            <a:ext cx="10841744" cy="713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+mj-lt"/>
              <a:buNone/>
              <a:defRPr sz="933"/>
            </a:lvl1pPr>
          </a:lstStyle>
          <a:p>
            <a:pPr lvl="0"/>
            <a:r>
              <a:rPr lang="en-US" dirty="0"/>
              <a:t>Reference(s)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A2EC97-0C86-432A-B9EE-FE6F11EDD83B}"/>
              </a:ext>
            </a:extLst>
          </p:cNvPr>
          <p:cNvCxnSpPr>
            <a:cxnSpLocks/>
          </p:cNvCxnSpPr>
          <p:nvPr userDrawn="1"/>
        </p:nvCxnSpPr>
        <p:spPr>
          <a:xfrm>
            <a:off x="363499" y="6397628"/>
            <a:ext cx="0" cy="161925"/>
          </a:xfrm>
          <a:prstGeom prst="line">
            <a:avLst/>
          </a:prstGeom>
          <a:ln w="63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884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4764-04DC-4396-825A-D267478A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074D3-B6CA-43CE-8B55-C1D40F797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891" y="6298845"/>
            <a:ext cx="469188" cy="366183"/>
          </a:xfrm>
        </p:spPr>
        <p:txBody>
          <a:bodyPr/>
          <a:lstStyle/>
          <a:p>
            <a:fld id="{642CD222-1684-4FC0-B7FF-89270E95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FA16DE8-1CB5-459C-8436-8BB4461337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80" y="5897880"/>
            <a:ext cx="10692920" cy="713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+mj-lt"/>
              <a:buNone/>
              <a:defRPr sz="933"/>
            </a:lvl1pPr>
          </a:lstStyle>
          <a:p>
            <a:pPr lvl="0"/>
            <a:r>
              <a:rPr lang="en-US" dirty="0"/>
              <a:t>Reference(s)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A2EC97-0C86-432A-B9EE-FE6F11EDD83B}"/>
              </a:ext>
            </a:extLst>
          </p:cNvPr>
          <p:cNvCxnSpPr>
            <a:cxnSpLocks/>
          </p:cNvCxnSpPr>
          <p:nvPr userDrawn="1"/>
        </p:nvCxnSpPr>
        <p:spPr>
          <a:xfrm>
            <a:off x="363499" y="6397628"/>
            <a:ext cx="0" cy="161925"/>
          </a:xfrm>
          <a:prstGeom prst="line">
            <a:avLst/>
          </a:prstGeom>
          <a:ln w="63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E00EC2B-A5BC-442D-8CE6-A6880880A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080" y="1322917"/>
            <a:ext cx="11145887" cy="45212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4593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464D-B1B6-E4A8-A517-79A41E27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E88E4-7936-6108-222E-CBF29DEB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A87E6-456C-42FB-EBA7-3055233D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58890-1BFE-3E6C-4326-5A298090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6C6-D711-4242-A134-64C755FD7D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59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07826307-9C41-F0BA-D66F-850E45A2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A0E3-A7BD-8B4E-BCAA-1F934D7F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296D-B6C9-4C4A-9ABF-06588AE51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58FD677-205A-1F48-A2A3-1C60ADEA52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399" y="6246814"/>
            <a:ext cx="6935789" cy="490358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7FD726-8F32-144C-9152-23407ADBD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7717" y="6528526"/>
            <a:ext cx="493642" cy="2842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2DB2551F-0F36-184F-87EE-E0604C929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81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0579-79A3-4773-9E7D-6665D63C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54EE-A62F-D6F4-67F0-02C6C3BAC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68A0C-B0D1-2469-A249-DAB672CB3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F355B-891B-147A-1AD7-011E5A28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EF159-6102-F466-BA2D-3170C01F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E3CCD-800A-5AB0-A39D-E05A9935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6C6-D711-4242-A134-64C755FD7D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3391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5B899-06FF-0649-A5E1-1E6B811322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B4152D-D86B-044C-A6A9-63DD5038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CF9BD86-0FCF-8D41-A1D2-8D089663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0643" y="6491818"/>
            <a:ext cx="8413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61421-0D1F-374C-A6EF-D3B8E531E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63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3" y="1295400"/>
            <a:ext cx="11362945" cy="0"/>
          </a:xfrm>
          <a:prstGeom prst="line">
            <a:avLst/>
          </a:prstGeom>
          <a:ln w="22225">
            <a:solidFill>
              <a:srgbClr val="389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11480" y="6163056"/>
            <a:ext cx="11365992" cy="694944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733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E88E4-7936-6108-222E-CBF29DEB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A87E6-456C-42FB-EBA7-3055233D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58890-1BFE-3E6C-4326-5A298090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374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spAutoFit/>
          </a:bodyPr>
          <a:lstStyle>
            <a:lvl1pPr>
              <a:defRPr/>
            </a:lvl1pPr>
            <a:lvl2pPr marL="576000" indent="-288000">
              <a:defRPr/>
            </a:lvl2pPr>
          </a:lstStyle>
          <a:p>
            <a:pPr lvl="0"/>
            <a:r>
              <a:rPr lang="en-US"/>
              <a:t>Click to add text here. </a:t>
            </a:r>
            <a:br>
              <a:rPr lang="en-US"/>
            </a:br>
            <a:r>
              <a:rPr lang="en-US"/>
              <a:t>When pasting copy from other slides, be sure to right-click and choose ‘Keep text only’. </a:t>
            </a:r>
            <a:br>
              <a:rPr lang="en-US"/>
            </a:br>
            <a:r>
              <a:rPr lang="en-US"/>
              <a:t>To increase bullet level, select your text and press Tab.</a:t>
            </a:r>
            <a:br>
              <a:rPr lang="en-US"/>
            </a:br>
            <a:r>
              <a:rPr lang="en-US"/>
              <a:t>To decrease bullet level, select your bullet text and press Shift + Tab.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819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126568" y="6419014"/>
            <a:ext cx="10265664" cy="365125"/>
          </a:xfrm>
        </p:spPr>
        <p:txBody>
          <a:bodyPr lIns="45720" tIns="45720" bIns="4572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35787"/>
            <a:ext cx="1194816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62633"/>
            <a:ext cx="12192000" cy="0"/>
          </a:xfrm>
          <a:prstGeom prst="line">
            <a:avLst/>
          </a:prstGeom>
          <a:ln>
            <a:solidFill>
              <a:srgbClr val="09345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20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547584"/>
            <a:ext cx="11376025" cy="86465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spAutoFit/>
          </a:bodyPr>
          <a:lstStyle>
            <a:lvl1pPr>
              <a:defRPr/>
            </a:lvl1pPr>
            <a:lvl2pPr marL="576000" indent="-288000">
              <a:defRPr/>
            </a:lvl2pPr>
          </a:lstStyle>
          <a:p>
            <a:pPr lvl="0"/>
            <a:r>
              <a:rPr lang="en-US"/>
              <a:t>Click to add text here. </a:t>
            </a:r>
            <a:br>
              <a:rPr lang="en-US"/>
            </a:br>
            <a:r>
              <a:rPr lang="en-US"/>
              <a:t>When pasting copy from other slides, be sure to right-click and choose ‘Keep text only’. </a:t>
            </a:r>
            <a:br>
              <a:rPr lang="en-US"/>
            </a:br>
            <a:r>
              <a:rPr lang="en-US"/>
              <a:t>To increase bullet level, select your text and press Tab.</a:t>
            </a:r>
            <a:br>
              <a:rPr lang="en-US"/>
            </a:br>
            <a:r>
              <a:rPr lang="en-US"/>
              <a:t>To decrease bullet level, select your bullet text and press Shift + Tab.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999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slide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b="81378"/>
          <a:stretch/>
        </p:blipFill>
        <p:spPr bwMode="auto">
          <a:xfrm>
            <a:off x="8642194" y="0"/>
            <a:ext cx="3549805" cy="12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ackground-title.png">
            <a:extLst>
              <a:ext uri="{FF2B5EF4-FFF2-40B4-BE49-F238E27FC236}">
                <a16:creationId xmlns:a16="http://schemas.microsoft.com/office/drawing/2014/main" id="{3D467BB9-5E4C-4248-93BA-9D2ACC4B38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7" t="90813" r="3152" b="4472"/>
          <a:stretch/>
        </p:blipFill>
        <p:spPr bwMode="auto">
          <a:xfrm>
            <a:off x="11246004" y="6342788"/>
            <a:ext cx="657923" cy="32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04DE0C-1B2D-48FE-A3B3-69A3030C6D2E}"/>
              </a:ext>
            </a:extLst>
          </p:cNvPr>
          <p:cNvSpPr txBox="1"/>
          <p:nvPr userDrawn="1"/>
        </p:nvSpPr>
        <p:spPr>
          <a:xfrm>
            <a:off x="6096000" y="6454468"/>
            <a:ext cx="5068649" cy="161583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Content of this </a:t>
            </a:r>
            <a:r>
              <a:rPr lang="en-US" sz="105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presentation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 is copyright</a:t>
            </a:r>
            <a:r>
              <a:rPr lang="en-CH" sz="10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10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Google Shape;17;p14">
            <a:extLst>
              <a:ext uri="{FF2B5EF4-FFF2-40B4-BE49-F238E27FC236}">
                <a16:creationId xmlns:a16="http://schemas.microsoft.com/office/drawing/2014/main" id="{15E30E08-721E-42AA-9CF9-BACF4F17DEB6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08400" y="6392913"/>
            <a:ext cx="2400778" cy="2231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2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182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slide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b="81378"/>
          <a:stretch/>
        </p:blipFill>
        <p:spPr bwMode="auto">
          <a:xfrm>
            <a:off x="8642194" y="0"/>
            <a:ext cx="3549805" cy="12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52120"/>
            <a:ext cx="80280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800" cap="all" baseline="0" dirty="0"/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599" y="1080001"/>
            <a:ext cx="8028000" cy="488795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81104F"/>
                </a:solidFill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pic>
        <p:nvPicPr>
          <p:cNvPr id="15" name="Picture 4" descr="background-title.png">
            <a:extLst>
              <a:ext uri="{FF2B5EF4-FFF2-40B4-BE49-F238E27FC236}">
                <a16:creationId xmlns:a16="http://schemas.microsoft.com/office/drawing/2014/main" id="{DE551DD1-8D59-4E01-A648-E8F09441C2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7" t="90813" r="3152" b="4472"/>
          <a:stretch/>
        </p:blipFill>
        <p:spPr bwMode="auto">
          <a:xfrm>
            <a:off x="11246004" y="6342788"/>
            <a:ext cx="657923" cy="32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7ABA41-AA1D-4E9E-8D1F-D325A1DC3ADA}"/>
              </a:ext>
            </a:extLst>
          </p:cNvPr>
          <p:cNvSpPr txBox="1"/>
          <p:nvPr userDrawn="1"/>
        </p:nvSpPr>
        <p:spPr>
          <a:xfrm>
            <a:off x="6096000" y="6454468"/>
            <a:ext cx="5068649" cy="161583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Content of this </a:t>
            </a:r>
            <a:r>
              <a:rPr lang="en-US" sz="105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presentation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 is copyright</a:t>
            </a:r>
            <a:r>
              <a:rPr lang="en-CH" sz="10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10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7" name="Google Shape;17;p14">
            <a:extLst>
              <a:ext uri="{FF2B5EF4-FFF2-40B4-BE49-F238E27FC236}">
                <a16:creationId xmlns:a16="http://schemas.microsoft.com/office/drawing/2014/main" id="{55849296-8F52-43C3-B59E-592A631EF4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08400" y="6392913"/>
            <a:ext cx="2400778" cy="2231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2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25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5AB751E-7A11-39BA-B970-3360490AC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410656F-A160-31A9-012C-04F906138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slide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b="81378"/>
          <a:stretch/>
        </p:blipFill>
        <p:spPr bwMode="auto">
          <a:xfrm>
            <a:off x="8642194" y="0"/>
            <a:ext cx="3549805" cy="12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0" y="552120"/>
            <a:ext cx="8028000" cy="553998"/>
          </a:xfrm>
        </p:spPr>
        <p:txBody>
          <a:bodyPr anchor="b">
            <a:noAutofit/>
          </a:bodyPr>
          <a:lstStyle>
            <a:lvl1pPr>
              <a:defRPr sz="2800" cap="all" baseline="0"/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8400" y="1080001"/>
            <a:ext cx="8028000" cy="488795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81104F"/>
                </a:solidFill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8400" y="2112963"/>
            <a:ext cx="10982400" cy="4020208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pic>
        <p:nvPicPr>
          <p:cNvPr id="8" name="Picture 4" descr="background-titl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7" t="90813" r="3152" b="4472"/>
          <a:stretch/>
        </p:blipFill>
        <p:spPr bwMode="auto">
          <a:xfrm>
            <a:off x="11246004" y="6342788"/>
            <a:ext cx="657923" cy="32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948C6E-FAC3-450E-B054-E8C334125454}"/>
              </a:ext>
            </a:extLst>
          </p:cNvPr>
          <p:cNvSpPr txBox="1"/>
          <p:nvPr userDrawn="1"/>
        </p:nvSpPr>
        <p:spPr>
          <a:xfrm>
            <a:off x="6096000" y="6454468"/>
            <a:ext cx="5068649" cy="161583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Content of this </a:t>
            </a:r>
            <a:r>
              <a:rPr lang="en-US" sz="105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presentation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 is copyright</a:t>
            </a:r>
            <a:r>
              <a:rPr lang="en-CH" sz="10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10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Google Shape;17;p14">
            <a:extLst>
              <a:ext uri="{FF2B5EF4-FFF2-40B4-BE49-F238E27FC236}">
                <a16:creationId xmlns:a16="http://schemas.microsoft.com/office/drawing/2014/main" id="{A5425004-736F-4525-B7AD-CD3BA1826B3A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08400" y="6392913"/>
            <a:ext cx="2400778" cy="2231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2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042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A7CD98BE-591D-7F02-8272-52F7F93E3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3606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27542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54710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10039EE-0CDB-289D-555F-C1511903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24544EF-9462-A8D9-B04B-5333B800A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41620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07826307-9C41-F0BA-D66F-850E45A2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44573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5AB751E-7A11-39BA-B970-3360490AC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410656F-A160-31A9-012C-04F906138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22048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44213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D6136-ABF3-8686-26B2-76FE390590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2163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34054343-BE11-AE6F-B86E-BC2DB7BD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34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3057109-6C7D-A82F-E6A7-336469078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71000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D012B304-72EA-8666-217E-74AFFDC6B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23974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62BAD7A-4C1B-EC85-6780-B2045B28B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03817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223ADA9F-04B6-A26D-5838-95448B908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38305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A7615075-57AA-C649-B52E-A01CFD868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6242" y="5438729"/>
            <a:ext cx="313025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u="sng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PrecisionOncology CONNECT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749827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759785" y="6033094"/>
            <a:ext cx="23362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@PresOnc_Connect</a:t>
            </a:r>
          </a:p>
        </p:txBody>
      </p:sp>
      <p:sp>
        <p:nvSpPr>
          <p:cNvPr id="31" name="Rectangle 30">
            <a:hlinkClick r:id="rId15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3357636" y="6013567"/>
            <a:ext cx="261058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211389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8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1834" y="5510213"/>
            <a:ext cx="371377" cy="37137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01666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5524" y="5451094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8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5817212" y="5464311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10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386716" y="5381863"/>
            <a:ext cx="2890655" cy="64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341404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52FFC7-612C-4E4B-9164-B9925A5E0ED4}"/>
              </a:ext>
            </a:extLst>
          </p:cNvPr>
          <p:cNvSpPr txBox="1"/>
          <p:nvPr userDrawn="1"/>
        </p:nvSpPr>
        <p:spPr>
          <a:xfrm>
            <a:off x="323528" y="4130089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pic>
        <p:nvPicPr>
          <p:cNvPr id="2" name="Picture 1" descr="A picture containing text, font, logo, graphics&#10;&#10;Description automatically generated">
            <a:hlinkClick r:id="rId25"/>
            <a:extLst>
              <a:ext uri="{FF2B5EF4-FFF2-40B4-BE49-F238E27FC236}">
                <a16:creationId xmlns:a16="http://schemas.microsoft.com/office/drawing/2014/main" id="{F400ABA1-C4CC-C41A-596B-25D4EF19730E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73968" y="4472140"/>
            <a:ext cx="1833600" cy="94569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35E5DE-250F-B0ED-F16E-C73965220E0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397805" y="6070903"/>
            <a:ext cx="373380" cy="373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9DFA1-B385-FE68-902E-2E17A92649BC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3451861" y="6144527"/>
            <a:ext cx="255950" cy="261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8495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  <p15:guide id="4" pos="1317">
          <p15:clr>
            <a:srgbClr val="FBAE40"/>
          </p15:clr>
        </p15:guide>
        <p15:guide id="5" orient="horz" pos="2909">
          <p15:clr>
            <a:srgbClr val="FBAE40"/>
          </p15:clr>
        </p15:guide>
        <p15:guide id="6" orient="horz" pos="335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56127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656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D6136-ABF3-8686-26B2-76FE390590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484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34054343-BE11-AE6F-B86E-BC2DB7BD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787A3AD-99A1-0B3D-9416-299AECA63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62" r:id="rId4"/>
    <p:sldLayoutId id="2147483661" r:id="rId5"/>
    <p:sldLayoutId id="2147483658" r:id="rId6"/>
    <p:sldLayoutId id="2147483652" r:id="rId7"/>
    <p:sldLayoutId id="2147483681" r:id="rId8"/>
    <p:sldLayoutId id="2147483657" r:id="rId9"/>
    <p:sldLayoutId id="2147483654" r:id="rId10"/>
    <p:sldLayoutId id="2147483655" r:id="rId11"/>
    <p:sldLayoutId id="2147483675" r:id="rId12"/>
    <p:sldLayoutId id="2147483676" r:id="rId13"/>
    <p:sldLayoutId id="2147483656" r:id="rId14"/>
    <p:sldLayoutId id="2147483679" r:id="rId15"/>
    <p:sldLayoutId id="2147483683" r:id="rId16"/>
    <p:sldLayoutId id="2147483685" r:id="rId17"/>
    <p:sldLayoutId id="2147483690" r:id="rId18"/>
    <p:sldLayoutId id="2147483691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54" r:id="rId27"/>
    <p:sldLayoutId id="2147483755" r:id="rId28"/>
    <p:sldLayoutId id="2147483757" r:id="rId2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787A3AD-99A1-0B3D-9416-299AECA63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7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8" r:id="rId29"/>
    <p:sldLayoutId id="2147483759" r:id="rId30"/>
    <p:sldLayoutId id="2147483760" r:id="rId3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787A3AD-99A1-0B3D-9416-299AECA63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07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2.png"/><Relationship Id="rId7" Type="http://schemas.openxmlformats.org/officeDocument/2006/relationships/image" Target="../media/image67.svg"/><Relationship Id="rId2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n.org/professionals/physician_gls/pdf/breas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71.png"/><Relationship Id="rId4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breast.pdf" TargetMode="Externa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mo.org/living-guidelines/esmo-metastatic-breast-cancer-living-guideline/er-positive-her2-negative-breast-canc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nccn.org/professionals/physician_gls/pdf/breast.pdf" TargetMode="External"/><Relationship Id="rId7" Type="http://schemas.openxmlformats.org/officeDocument/2006/relationships/diagramColors" Target="../diagrams/colors2.xml"/><Relationship Id="rId2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breast.pdf" TargetMode="Externa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n.org/professionals/physician_gls/pdf/breast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9.png"/><Relationship Id="rId11" Type="http://schemas.openxmlformats.org/officeDocument/2006/relationships/image" Target="../media/image57.png"/><Relationship Id="rId5" Type="http://schemas.openxmlformats.org/officeDocument/2006/relationships/image" Target="../media/image52.jpg"/><Relationship Id="rId10" Type="http://schemas.openxmlformats.org/officeDocument/2006/relationships/image" Target="../media/image56.png"/><Relationship Id="rId4" Type="http://schemas.openxmlformats.org/officeDocument/2006/relationships/image" Target="../media/image51.emf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1309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9E83D-104C-F37E-9D3E-392D01FD7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 descr="A yellow red and grey rectangular sign&#10;&#10;Description automatically generated">
            <a:extLst>
              <a:ext uri="{FF2B5EF4-FFF2-40B4-BE49-F238E27FC236}">
                <a16:creationId xmlns:a16="http://schemas.microsoft.com/office/drawing/2014/main" id="{6A12A8F7-A526-82A7-A79B-3BC79DC21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8809" y="2975727"/>
            <a:ext cx="417459" cy="10960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D46D82-20F0-463E-411D-B16AA4B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Technologies for </a:t>
            </a:r>
            <a:r>
              <a:rPr lang="en-GB" cap="none" dirty="0"/>
              <a:t>cf</a:t>
            </a:r>
            <a:r>
              <a:rPr lang="en-GB" dirty="0"/>
              <a:t>DNA have to be sensitive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2DF240-7896-49A2-54EC-EB1F88C8459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1020433" cy="365125"/>
          </a:xfrm>
        </p:spPr>
        <p:txBody>
          <a:bodyPr anchor="b" anchorCtr="0"/>
          <a:lstStyle/>
          <a:p>
            <a:r>
              <a:rPr lang="en-GB" sz="1050" dirty="0">
                <a:solidFill>
                  <a:schemeClr val="tx2"/>
                </a:solidFill>
              </a:rPr>
              <a:t>BEAMing, beads, emulsion, amplification, magnetics; cf(c)DNA, cell-free (circulating) DNA; ctDNA, circulating tumour DNA; dMMR, deficient DNA mismatch repair; FMI, Foundation Medicine; </a:t>
            </a:r>
            <a:r>
              <a:rPr lang="en-GB" sz="1050" dirty="0" err="1">
                <a:solidFill>
                  <a:schemeClr val="tx2"/>
                </a:solidFill>
              </a:rPr>
              <a:t>LdT</a:t>
            </a:r>
            <a:r>
              <a:rPr lang="en-GB" sz="1050" dirty="0">
                <a:solidFill>
                  <a:schemeClr val="tx2"/>
                </a:solidFill>
              </a:rPr>
              <a:t>, laboratory developed test; MSKCC, Memorial Sloane Kettering Cancer </a:t>
            </a:r>
            <a:r>
              <a:rPr lang="en-GB" sz="1050" dirty="0" err="1">
                <a:solidFill>
                  <a:schemeClr val="tx2"/>
                </a:solidFill>
              </a:rPr>
              <a:t>Center</a:t>
            </a:r>
            <a:r>
              <a:rPr lang="en-GB" sz="1050" dirty="0">
                <a:solidFill>
                  <a:schemeClr val="tx2"/>
                </a:solidFill>
              </a:rPr>
              <a:t>; NGS, next-generation sequencing; PCR, polymerase chain reaction; TMB, tumour mutational burden</a:t>
            </a:r>
          </a:p>
          <a:p>
            <a:r>
              <a:rPr lang="en-GB" sz="1050" dirty="0">
                <a:solidFill>
                  <a:schemeClr val="tx2"/>
                </a:solidFill>
              </a:rPr>
              <a:t>Cabel L, et al. Nat Rev Clin Oncol. 2018;15:639-650; Penault-Llorca F. ESMO Advanced Course on Breast Cancer: Filling the Gaps Following Progression on CDK4/6 in Hormone Receptor Positive HER2 Negative Advanced Breast Cancer 2024: Doha. </a:t>
            </a:r>
            <a:r>
              <a:rPr lang="en-GB" sz="105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050" dirty="0">
              <a:solidFill>
                <a:schemeClr val="tx2"/>
              </a:solidFill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7DDE42E-3CF6-5AC9-05A6-3BE7D98DD339}"/>
              </a:ext>
            </a:extLst>
          </p:cNvPr>
          <p:cNvCxnSpPr/>
          <p:nvPr/>
        </p:nvCxnSpPr>
        <p:spPr>
          <a:xfrm flipH="1" flipV="1">
            <a:off x="6174156" y="4735642"/>
            <a:ext cx="356135" cy="12252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AD77697-662B-34B7-101F-318E3E70CF55}"/>
              </a:ext>
            </a:extLst>
          </p:cNvPr>
          <p:cNvSpPr txBox="1"/>
          <p:nvPr/>
        </p:nvSpPr>
        <p:spPr>
          <a:xfrm>
            <a:off x="6530291" y="5813547"/>
            <a:ext cx="3764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FMI tests, Guardant, MSKCC liquid LdT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F46E8-2299-6B23-515C-958C87433E5C}"/>
              </a:ext>
            </a:extLst>
          </p:cNvPr>
          <p:cNvSpPr/>
          <p:nvPr/>
        </p:nvSpPr>
        <p:spPr>
          <a:xfrm>
            <a:off x="4249103" y="3343402"/>
            <a:ext cx="2394073" cy="2466717"/>
          </a:xfrm>
          <a:prstGeom prst="rect">
            <a:avLst/>
          </a:prstGeom>
          <a:ln w="28575">
            <a:solidFill>
              <a:srgbClr val="C00000"/>
            </a:solidFill>
            <a:prstDash val="dashDot"/>
          </a:ln>
        </p:spPr>
        <p:txBody>
          <a:bodyPr wrap="none" rtlCol="0" anchor="ctr">
            <a:noAutofit/>
          </a:bodyPr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652DA-E2EB-AE7E-08EE-B15B7892ECC6}"/>
              </a:ext>
            </a:extLst>
          </p:cNvPr>
          <p:cNvSpPr txBox="1"/>
          <p:nvPr/>
        </p:nvSpPr>
        <p:spPr>
          <a:xfrm>
            <a:off x="4249103" y="832787"/>
            <a:ext cx="16831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 fraction and</a:t>
            </a:r>
            <a:b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technical limits of detection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1E771-9471-EDF5-B4A2-64FCE27F755D}"/>
              </a:ext>
            </a:extLst>
          </p:cNvPr>
          <p:cNvSpPr txBox="1"/>
          <p:nvPr/>
        </p:nvSpPr>
        <p:spPr>
          <a:xfrm>
            <a:off x="3887201" y="1147525"/>
            <a:ext cx="82394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 fraction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 cfcDNA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E76084-0316-A19C-2525-A1A2C0F30580}"/>
              </a:ext>
            </a:extLst>
          </p:cNvPr>
          <p:cNvSpPr txBox="1"/>
          <p:nvPr/>
        </p:nvSpPr>
        <p:spPr>
          <a:xfrm>
            <a:off x="5293153" y="1147525"/>
            <a:ext cx="875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Technical limits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of detection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5BBD3-365C-662D-20A4-922E62D53CE4}"/>
              </a:ext>
            </a:extLst>
          </p:cNvPr>
          <p:cNvSpPr txBox="1"/>
          <p:nvPr/>
        </p:nvSpPr>
        <p:spPr>
          <a:xfrm>
            <a:off x="5431225" y="2137430"/>
            <a:ext cx="951789" cy="23734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Sanger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C50BA5-D4F4-81D0-12DA-042103C118A2}"/>
              </a:ext>
            </a:extLst>
          </p:cNvPr>
          <p:cNvSpPr txBox="1"/>
          <p:nvPr/>
        </p:nvSpPr>
        <p:spPr>
          <a:xfrm>
            <a:off x="5431225" y="2688043"/>
            <a:ext cx="951789" cy="491066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ctr" anchorCtr="0">
            <a:no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Real-time PCR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standard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EE627-05AE-9471-1CF1-0801A2BD62AA}"/>
              </a:ext>
            </a:extLst>
          </p:cNvPr>
          <p:cNvSpPr txBox="1"/>
          <p:nvPr/>
        </p:nvSpPr>
        <p:spPr>
          <a:xfrm>
            <a:off x="5431225" y="3407430"/>
            <a:ext cx="951789" cy="23734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Digital PCR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0136-6410-2C53-3FF0-BA338FFAD2CD}"/>
              </a:ext>
            </a:extLst>
          </p:cNvPr>
          <p:cNvSpPr txBox="1"/>
          <p:nvPr/>
        </p:nvSpPr>
        <p:spPr>
          <a:xfrm>
            <a:off x="5431225" y="3978254"/>
            <a:ext cx="951789" cy="74178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Optimised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EC1EF8-B76F-AB4F-B6A1-8DB217A5F03D}"/>
              </a:ext>
            </a:extLst>
          </p:cNvPr>
          <p:cNvSpPr txBox="1"/>
          <p:nvPr/>
        </p:nvSpPr>
        <p:spPr>
          <a:xfrm>
            <a:off x="3243208" y="2347619"/>
            <a:ext cx="43441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cfcDNA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A37BF4-81B9-3039-3A10-C58F388E8BB8}"/>
              </a:ext>
            </a:extLst>
          </p:cNvPr>
          <p:cNvSpPr txBox="1"/>
          <p:nvPr/>
        </p:nvSpPr>
        <p:spPr>
          <a:xfrm>
            <a:off x="4380067" y="2169975"/>
            <a:ext cx="25487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1C3ABA-D095-8421-92E4-CD10830C8C85}"/>
              </a:ext>
            </a:extLst>
          </p:cNvPr>
          <p:cNvSpPr/>
          <p:nvPr/>
        </p:nvSpPr>
        <p:spPr>
          <a:xfrm>
            <a:off x="4749617" y="1536576"/>
            <a:ext cx="575734" cy="360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FD21102-E7D3-782C-C6B3-D0F07AC8E2E4}"/>
              </a:ext>
            </a:extLst>
          </p:cNvPr>
          <p:cNvSpPr/>
          <p:nvPr/>
        </p:nvSpPr>
        <p:spPr>
          <a:xfrm>
            <a:off x="4749617" y="4378201"/>
            <a:ext cx="184150" cy="752475"/>
          </a:xfrm>
          <a:custGeom>
            <a:avLst/>
            <a:gdLst>
              <a:gd name="connsiteX0" fmla="*/ 184150 w 184150"/>
              <a:gd name="connsiteY0" fmla="*/ 752475 h 752475"/>
              <a:gd name="connsiteX1" fmla="*/ 0 w 184150"/>
              <a:gd name="connsiteY1" fmla="*/ 752475 h 752475"/>
              <a:gd name="connsiteX2" fmla="*/ 0 w 184150"/>
              <a:gd name="connsiteY2" fmla="*/ 0 h 752475"/>
              <a:gd name="connsiteX3" fmla="*/ 184150 w 184150"/>
              <a:gd name="connsiteY3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50" h="752475">
                <a:moveTo>
                  <a:pt x="184150" y="752475"/>
                </a:moveTo>
                <a:lnTo>
                  <a:pt x="0" y="752475"/>
                </a:lnTo>
                <a:lnTo>
                  <a:pt x="0" y="0"/>
                </a:lnTo>
                <a:lnTo>
                  <a:pt x="184150" y="7524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0469299-9657-8E04-0159-C6513C53C146}"/>
              </a:ext>
            </a:extLst>
          </p:cNvPr>
          <p:cNvSpPr/>
          <p:nvPr/>
        </p:nvSpPr>
        <p:spPr>
          <a:xfrm flipH="1" flipV="1">
            <a:off x="4749617" y="1536573"/>
            <a:ext cx="586232" cy="3594102"/>
          </a:xfrm>
          <a:custGeom>
            <a:avLst/>
            <a:gdLst>
              <a:gd name="connsiteX0" fmla="*/ 184150 w 184150"/>
              <a:gd name="connsiteY0" fmla="*/ 752475 h 752475"/>
              <a:gd name="connsiteX1" fmla="*/ 0 w 184150"/>
              <a:gd name="connsiteY1" fmla="*/ 752475 h 752475"/>
              <a:gd name="connsiteX2" fmla="*/ 0 w 184150"/>
              <a:gd name="connsiteY2" fmla="*/ 0 h 752475"/>
              <a:gd name="connsiteX3" fmla="*/ 184150 w 184150"/>
              <a:gd name="connsiteY3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50" h="752475">
                <a:moveTo>
                  <a:pt x="184150" y="752475"/>
                </a:moveTo>
                <a:lnTo>
                  <a:pt x="0" y="752475"/>
                </a:lnTo>
                <a:lnTo>
                  <a:pt x="0" y="0"/>
                </a:lnTo>
                <a:lnTo>
                  <a:pt x="184150" y="75247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43CE86-F7A8-D56A-9581-5CFEBB6C2864}"/>
              </a:ext>
            </a:extLst>
          </p:cNvPr>
          <p:cNvCxnSpPr/>
          <p:nvPr/>
        </p:nvCxnSpPr>
        <p:spPr>
          <a:xfrm>
            <a:off x="4659973" y="1534985"/>
            <a:ext cx="9065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8B595C-FFB7-6271-BF0C-597C0C1C010C}"/>
              </a:ext>
            </a:extLst>
          </p:cNvPr>
          <p:cNvCxnSpPr/>
          <p:nvPr/>
        </p:nvCxnSpPr>
        <p:spPr>
          <a:xfrm>
            <a:off x="4659973" y="2252535"/>
            <a:ext cx="9065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4BBC2E-0B7D-2D5E-5679-9E02856AA11C}"/>
              </a:ext>
            </a:extLst>
          </p:cNvPr>
          <p:cNvCxnSpPr/>
          <p:nvPr/>
        </p:nvCxnSpPr>
        <p:spPr>
          <a:xfrm>
            <a:off x="4659973" y="2935160"/>
            <a:ext cx="9065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CB131C-04B0-C598-2C3E-16224BE3EF08}"/>
              </a:ext>
            </a:extLst>
          </p:cNvPr>
          <p:cNvCxnSpPr/>
          <p:nvPr/>
        </p:nvCxnSpPr>
        <p:spPr>
          <a:xfrm>
            <a:off x="4659973" y="3522535"/>
            <a:ext cx="9065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63F04B-3706-BE58-8951-B75942CD2443}"/>
              </a:ext>
            </a:extLst>
          </p:cNvPr>
          <p:cNvCxnSpPr/>
          <p:nvPr/>
        </p:nvCxnSpPr>
        <p:spPr>
          <a:xfrm>
            <a:off x="4659973" y="4211510"/>
            <a:ext cx="9065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92D679-CE88-D597-BF40-E23F5CD43814}"/>
              </a:ext>
            </a:extLst>
          </p:cNvPr>
          <p:cNvCxnSpPr>
            <a:cxnSpLocks/>
          </p:cNvCxnSpPr>
          <p:nvPr/>
        </p:nvCxnSpPr>
        <p:spPr>
          <a:xfrm>
            <a:off x="4659973" y="5129085"/>
            <a:ext cx="68971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0747F0-B2B7-7BCB-8F0B-DA817892AC8D}"/>
              </a:ext>
            </a:extLst>
          </p:cNvPr>
          <p:cNvCxnSpPr>
            <a:cxnSpLocks/>
          </p:cNvCxnSpPr>
          <p:nvPr/>
        </p:nvCxnSpPr>
        <p:spPr>
          <a:xfrm flipV="1">
            <a:off x="4743400" y="1536573"/>
            <a:ext cx="6217" cy="359973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EE1920E-58DC-5270-8A50-66DAE0702157}"/>
              </a:ext>
            </a:extLst>
          </p:cNvPr>
          <p:cNvCxnSpPr/>
          <p:nvPr/>
        </p:nvCxnSpPr>
        <p:spPr>
          <a:xfrm>
            <a:off x="5336248" y="3522535"/>
            <a:ext cx="90654" cy="0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CDB944-2203-742C-8EED-F05B8E3949C6}"/>
              </a:ext>
            </a:extLst>
          </p:cNvPr>
          <p:cNvCxnSpPr/>
          <p:nvPr/>
        </p:nvCxnSpPr>
        <p:spPr>
          <a:xfrm>
            <a:off x="5336248" y="4357560"/>
            <a:ext cx="90654" cy="0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E89781-F6E2-C15F-A0B7-A5C4C5CBFBFC}"/>
              </a:ext>
            </a:extLst>
          </p:cNvPr>
          <p:cNvCxnSpPr/>
          <p:nvPr/>
        </p:nvCxnSpPr>
        <p:spPr>
          <a:xfrm>
            <a:off x="5336248" y="2935160"/>
            <a:ext cx="90654" cy="0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AFE508-45C9-2C0B-474B-EB1F62EE507F}"/>
              </a:ext>
            </a:extLst>
          </p:cNvPr>
          <p:cNvCxnSpPr/>
          <p:nvPr/>
        </p:nvCxnSpPr>
        <p:spPr>
          <a:xfrm>
            <a:off x="5336248" y="2255710"/>
            <a:ext cx="90654" cy="0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1A8AC8F-7993-A0BE-29DD-9DD61E02B2CC}"/>
              </a:ext>
            </a:extLst>
          </p:cNvPr>
          <p:cNvSpPr txBox="1"/>
          <p:nvPr/>
        </p:nvSpPr>
        <p:spPr>
          <a:xfrm>
            <a:off x="4309535" y="1455600"/>
            <a:ext cx="32541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36EBA5-81FC-2470-DA4D-D3B09C84771E}"/>
              </a:ext>
            </a:extLst>
          </p:cNvPr>
          <p:cNvSpPr txBox="1"/>
          <p:nvPr/>
        </p:nvSpPr>
        <p:spPr>
          <a:xfrm>
            <a:off x="4450600" y="2858950"/>
            <a:ext cx="18434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510391-D288-3142-994B-60C9A52D1CAA}"/>
              </a:ext>
            </a:extLst>
          </p:cNvPr>
          <p:cNvSpPr txBox="1"/>
          <p:nvPr/>
        </p:nvSpPr>
        <p:spPr>
          <a:xfrm>
            <a:off x="4344801" y="3439975"/>
            <a:ext cx="29014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0.1%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98BB3D-529D-C5BE-95D5-59D7CED9C98B}"/>
              </a:ext>
            </a:extLst>
          </p:cNvPr>
          <p:cNvSpPr txBox="1"/>
          <p:nvPr/>
        </p:nvSpPr>
        <p:spPr>
          <a:xfrm>
            <a:off x="4274269" y="4141650"/>
            <a:ext cx="36067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0.01%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B051CD-E6DB-CEFD-3EB8-1854E3110097}"/>
              </a:ext>
            </a:extLst>
          </p:cNvPr>
          <p:cNvSpPr txBox="1"/>
          <p:nvPr/>
        </p:nvSpPr>
        <p:spPr>
          <a:xfrm>
            <a:off x="4123587" y="4912543"/>
            <a:ext cx="51135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Single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</a:t>
            </a:r>
          </a:p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molecule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9DADFD-50A7-7C86-B5AA-C345D4DF8E9D}"/>
              </a:ext>
            </a:extLst>
          </p:cNvPr>
          <p:cNvSpPr txBox="1"/>
          <p:nvPr/>
        </p:nvSpPr>
        <p:spPr>
          <a:xfrm>
            <a:off x="4743400" y="5177277"/>
            <a:ext cx="1462484" cy="5418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Background mutational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noise from clonal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haematopoiesis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23E6010-3BB5-9FE8-3D22-012360751C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48" r="26940" b="52486"/>
          <a:stretch/>
        </p:blipFill>
        <p:spPr>
          <a:xfrm>
            <a:off x="3140717" y="2622581"/>
            <a:ext cx="635638" cy="176020"/>
          </a:xfrm>
          <a:prstGeom prst="rect">
            <a:avLst/>
          </a:prstGeom>
        </p:spPr>
      </p:pic>
      <p:pic>
        <p:nvPicPr>
          <p:cNvPr id="52" name="Picture 51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1B6814E-2A8E-1DCD-70EF-C1B064B7CF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2881451" y="3019373"/>
            <a:ext cx="581025" cy="161853"/>
          </a:xfrm>
          <a:prstGeom prst="rect">
            <a:avLst/>
          </a:prstGeom>
        </p:spPr>
      </p:pic>
      <p:pic>
        <p:nvPicPr>
          <p:cNvPr id="53" name="Picture 52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B9F0530-16E9-563B-BA19-969E75BBB5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3479919" y="2978098"/>
            <a:ext cx="581025" cy="161853"/>
          </a:xfrm>
          <a:prstGeom prst="rect">
            <a:avLst/>
          </a:prstGeom>
        </p:spPr>
      </p:pic>
      <p:pic>
        <p:nvPicPr>
          <p:cNvPr id="54" name="Picture 53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9EDFF5A-599C-B1E9-2754-DD17130037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2881451" y="3200348"/>
            <a:ext cx="581025" cy="161853"/>
          </a:xfrm>
          <a:prstGeom prst="rect">
            <a:avLst/>
          </a:prstGeom>
        </p:spPr>
      </p:pic>
      <p:pic>
        <p:nvPicPr>
          <p:cNvPr id="55" name="Picture 54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466E283-D134-5767-81BD-E0E16DDFE5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2881451" y="3374973"/>
            <a:ext cx="581025" cy="161853"/>
          </a:xfrm>
          <a:prstGeom prst="rect">
            <a:avLst/>
          </a:prstGeom>
        </p:spPr>
      </p:pic>
      <p:pic>
        <p:nvPicPr>
          <p:cNvPr id="56" name="Picture 55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9199FE1-1D8E-3471-3288-3F05B17D34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2881451" y="3549598"/>
            <a:ext cx="581025" cy="161853"/>
          </a:xfrm>
          <a:prstGeom prst="rect">
            <a:avLst/>
          </a:prstGeom>
        </p:spPr>
      </p:pic>
      <p:pic>
        <p:nvPicPr>
          <p:cNvPr id="57" name="Picture 56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8FEEF19-5340-D1A1-2D5F-8B56B51CAA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2881451" y="3727398"/>
            <a:ext cx="581025" cy="161853"/>
          </a:xfrm>
          <a:prstGeom prst="rect">
            <a:avLst/>
          </a:prstGeom>
        </p:spPr>
      </p:pic>
      <p:pic>
        <p:nvPicPr>
          <p:cNvPr id="58" name="Picture 57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F2FDEAF-C245-60F2-3937-EBD7D40181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3479919" y="3162248"/>
            <a:ext cx="581025" cy="161853"/>
          </a:xfrm>
          <a:prstGeom prst="rect">
            <a:avLst/>
          </a:prstGeom>
        </p:spPr>
      </p:pic>
      <p:pic>
        <p:nvPicPr>
          <p:cNvPr id="59" name="Picture 58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9DB782A-BD2B-F48F-12B3-06059EB5BA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3479919" y="3340048"/>
            <a:ext cx="581025" cy="161853"/>
          </a:xfrm>
          <a:prstGeom prst="rect">
            <a:avLst/>
          </a:prstGeom>
        </p:spPr>
      </p:pic>
      <p:pic>
        <p:nvPicPr>
          <p:cNvPr id="60" name="Picture 59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8F1AED5-E5E1-EB1A-F66F-3A83EFC22C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3479919" y="3517848"/>
            <a:ext cx="581025" cy="161853"/>
          </a:xfrm>
          <a:prstGeom prst="rect">
            <a:avLst/>
          </a:prstGeom>
        </p:spPr>
      </p:pic>
      <p:pic>
        <p:nvPicPr>
          <p:cNvPr id="61" name="Picture 60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85F5563-9763-CAF5-6009-2AAC6DB425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3479919" y="3692473"/>
            <a:ext cx="581025" cy="16185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6280077-34D9-DE39-C380-9E754DCC13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48" r="26940" b="52486"/>
          <a:stretch/>
        </p:blipFill>
        <p:spPr>
          <a:xfrm>
            <a:off x="2838937" y="2833792"/>
            <a:ext cx="635638" cy="17602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548E91-BAFD-0FB3-A17B-6DC271429B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48" r="26940" b="52486"/>
          <a:stretch/>
        </p:blipFill>
        <p:spPr>
          <a:xfrm>
            <a:off x="3436937" y="2790783"/>
            <a:ext cx="635638" cy="176020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84113F9A-CC4B-F3D0-6B12-8A979C7E7405}"/>
              </a:ext>
            </a:extLst>
          </p:cNvPr>
          <p:cNvSpPr/>
          <p:nvPr/>
        </p:nvSpPr>
        <p:spPr>
          <a:xfrm>
            <a:off x="3354407" y="2538021"/>
            <a:ext cx="101875" cy="101875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69548E6-E21F-ADED-1B04-02D91F2F05C1}"/>
              </a:ext>
            </a:extLst>
          </p:cNvPr>
          <p:cNvSpPr/>
          <p:nvPr/>
        </p:nvSpPr>
        <p:spPr>
          <a:xfrm>
            <a:off x="3071677" y="2747571"/>
            <a:ext cx="101875" cy="101875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B88D31-0A6B-F7F7-329F-A46F8B0ABEBD}"/>
              </a:ext>
            </a:extLst>
          </p:cNvPr>
          <p:cNvSpPr/>
          <p:nvPr/>
        </p:nvSpPr>
        <p:spPr>
          <a:xfrm>
            <a:off x="3908270" y="2696771"/>
            <a:ext cx="101875" cy="101875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A2B02D-49C3-1FDB-CBBA-BC2C04605A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748" r="26940" b="52486"/>
          <a:stretch/>
        </p:blipFill>
        <p:spPr>
          <a:xfrm>
            <a:off x="3158633" y="3895756"/>
            <a:ext cx="635638" cy="176020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C8F6E421-CCD1-0ABB-BF47-BBA62EF7D647}"/>
              </a:ext>
            </a:extLst>
          </p:cNvPr>
          <p:cNvSpPr/>
          <p:nvPr/>
        </p:nvSpPr>
        <p:spPr>
          <a:xfrm>
            <a:off x="3365973" y="4023921"/>
            <a:ext cx="101875" cy="10187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1D3788-0397-0E88-41FC-F5704C5AC1C0}"/>
              </a:ext>
            </a:extLst>
          </p:cNvPr>
          <p:cNvSpPr txBox="1"/>
          <p:nvPr/>
        </p:nvSpPr>
        <p:spPr>
          <a:xfrm>
            <a:off x="2139250" y="2837396"/>
            <a:ext cx="697083" cy="35970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ctr" anchorCtr="0">
            <a:no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DNA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extraction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641BF8-4322-1D36-CC32-416BDADA5515}"/>
              </a:ext>
            </a:extLst>
          </p:cNvPr>
          <p:cNvSpPr/>
          <p:nvPr/>
        </p:nvSpPr>
        <p:spPr>
          <a:xfrm>
            <a:off x="1142817" y="4209926"/>
            <a:ext cx="2558022" cy="10604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64A7EFD-96D6-F9F9-623F-AB03929D2DD2}"/>
              </a:ext>
            </a:extLst>
          </p:cNvPr>
          <p:cNvSpPr txBox="1"/>
          <p:nvPr/>
        </p:nvSpPr>
        <p:spPr>
          <a:xfrm>
            <a:off x="2161787" y="4357560"/>
            <a:ext cx="3702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7F5164-1A88-F2E4-AFA8-5BC83B325ED0}"/>
              </a:ext>
            </a:extLst>
          </p:cNvPr>
          <p:cNvSpPr txBox="1"/>
          <p:nvPr/>
        </p:nvSpPr>
        <p:spPr>
          <a:xfrm>
            <a:off x="2161787" y="4639363"/>
            <a:ext cx="144430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cfcDNA from normal cells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22AF61-FCF5-B303-D0C7-E98BFF1193CE}"/>
              </a:ext>
            </a:extLst>
          </p:cNvPr>
          <p:cNvSpPr txBox="1"/>
          <p:nvPr/>
        </p:nvSpPr>
        <p:spPr>
          <a:xfrm>
            <a:off x="2161787" y="4882490"/>
            <a:ext cx="117820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cfcDNA from clonal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Haematopoietic cells</a:t>
            </a:r>
          </a:p>
        </p:txBody>
      </p:sp>
      <p:pic>
        <p:nvPicPr>
          <p:cNvPr id="82" name="Picture 81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1F44EC3-5CA1-359B-476A-BF02A27867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4868" t="58475" r="45082" b="-15631"/>
          <a:stretch/>
        </p:blipFill>
        <p:spPr>
          <a:xfrm>
            <a:off x="1188586" y="4643763"/>
            <a:ext cx="938481" cy="216024"/>
          </a:xfrm>
          <a:prstGeom prst="rect">
            <a:avLst/>
          </a:prstGeom>
        </p:spPr>
      </p:pic>
      <p:pic>
        <p:nvPicPr>
          <p:cNvPr id="83" name="Picture 82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46EB1D1-195C-A768-42EA-1D9B6104231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-4868" t="58475" r="45082" b="-15631"/>
          <a:stretch/>
        </p:blipFill>
        <p:spPr>
          <a:xfrm>
            <a:off x="1188586" y="4945388"/>
            <a:ext cx="938481" cy="216024"/>
          </a:xfrm>
          <a:prstGeom prst="rect">
            <a:avLst/>
          </a:prstGeom>
        </p:spPr>
      </p:pic>
      <p:pic>
        <p:nvPicPr>
          <p:cNvPr id="84" name="Picture 83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B6D4319-2DFE-F5C4-55D9-0FFDB526DB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-4868" t="58475" r="45082" b="-15631"/>
          <a:stretch/>
        </p:blipFill>
        <p:spPr>
          <a:xfrm>
            <a:off x="1188586" y="4351663"/>
            <a:ext cx="938481" cy="216024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FAE1C999-A7EF-D368-E5E3-186759E7ED6E}"/>
              </a:ext>
            </a:extLst>
          </p:cNvPr>
          <p:cNvSpPr/>
          <p:nvPr/>
        </p:nvSpPr>
        <p:spPr>
          <a:xfrm>
            <a:off x="1714042" y="5074846"/>
            <a:ext cx="101875" cy="10187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8BFE567-3724-BEE2-F50B-8843E3127AF1}"/>
              </a:ext>
            </a:extLst>
          </p:cNvPr>
          <p:cNvSpPr/>
          <p:nvPr/>
        </p:nvSpPr>
        <p:spPr>
          <a:xfrm>
            <a:off x="1714042" y="4281096"/>
            <a:ext cx="101875" cy="101875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2300E97-F3E5-EA28-A65D-57AFA92A9216}"/>
              </a:ext>
            </a:extLst>
          </p:cNvPr>
          <p:cNvCxnSpPr>
            <a:cxnSpLocks/>
          </p:cNvCxnSpPr>
          <p:nvPr/>
        </p:nvCxnSpPr>
        <p:spPr>
          <a:xfrm>
            <a:off x="2135848" y="3268535"/>
            <a:ext cx="734169" cy="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3AAD018-1580-AD74-C594-079184E89452}"/>
              </a:ext>
            </a:extLst>
          </p:cNvPr>
          <p:cNvCxnSpPr>
            <a:cxnSpLocks/>
          </p:cNvCxnSpPr>
          <p:nvPr/>
        </p:nvCxnSpPr>
        <p:spPr>
          <a:xfrm>
            <a:off x="4180548" y="3268535"/>
            <a:ext cx="479425" cy="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AED4F43B-6FD5-3860-D253-3F7E5DDB1368}"/>
              </a:ext>
            </a:extLst>
          </p:cNvPr>
          <p:cNvSpPr txBox="1"/>
          <p:nvPr/>
        </p:nvSpPr>
        <p:spPr>
          <a:xfrm>
            <a:off x="6960097" y="818854"/>
            <a:ext cx="2287552" cy="861656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t" anchorCtr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Digital PCR-based ctDNA detection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Droplet digital PCR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BEAMing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C7D5172-2398-5B74-AEAA-518EB11007B4}"/>
              </a:ext>
            </a:extLst>
          </p:cNvPr>
          <p:cNvSpPr txBox="1"/>
          <p:nvPr/>
        </p:nvSpPr>
        <p:spPr>
          <a:xfrm>
            <a:off x="9290424" y="2951817"/>
            <a:ext cx="883395" cy="35970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ctr" anchorCtr="0">
            <a:no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quantification</a:t>
            </a:r>
          </a:p>
        </p:txBody>
      </p:sp>
      <p:pic>
        <p:nvPicPr>
          <p:cNvPr id="115" name="Picture 114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32C79A0-9FA0-CB9C-EE5F-865941F9D20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-4868" t="58475" r="45082" b="-15631"/>
          <a:stretch/>
        </p:blipFill>
        <p:spPr>
          <a:xfrm>
            <a:off x="9231919" y="3428796"/>
            <a:ext cx="938481" cy="216024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740BD4CB-8E75-FEC2-720D-B555D66C5ED5}"/>
              </a:ext>
            </a:extLst>
          </p:cNvPr>
          <p:cNvSpPr/>
          <p:nvPr/>
        </p:nvSpPr>
        <p:spPr>
          <a:xfrm>
            <a:off x="9757375" y="3358229"/>
            <a:ext cx="101875" cy="101875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C12DBA0-8EF0-1C38-9D76-0447BBA7F192}"/>
              </a:ext>
            </a:extLst>
          </p:cNvPr>
          <p:cNvSpPr txBox="1"/>
          <p:nvPr/>
        </p:nvSpPr>
        <p:spPr>
          <a:xfrm>
            <a:off x="6960096" y="4882490"/>
            <a:ext cx="2759453" cy="853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ctr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Advantages: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enables the analysis of several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genes, TMB, neoepitope discovery, and dMMR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status assessment</a:t>
            </a:r>
          </a:p>
          <a:p>
            <a:pPr>
              <a:spcAft>
                <a:spcPts val="300"/>
              </a:spcAft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Limitations: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high cost, limited sensitivity (for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standard NGS), bioinformatic turnaround time</a:t>
            </a:r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2F571B96-0744-02E3-728D-53582B9158E1}"/>
              </a:ext>
            </a:extLst>
          </p:cNvPr>
          <p:cNvSpPr/>
          <p:nvPr/>
        </p:nvSpPr>
        <p:spPr>
          <a:xfrm>
            <a:off x="9177684" y="3678643"/>
            <a:ext cx="592666" cy="668866"/>
          </a:xfrm>
          <a:custGeom>
            <a:avLst/>
            <a:gdLst>
              <a:gd name="connsiteX0" fmla="*/ 0 w 592666"/>
              <a:gd name="connsiteY0" fmla="*/ 668866 h 668866"/>
              <a:gd name="connsiteX1" fmla="*/ 592666 w 592666"/>
              <a:gd name="connsiteY1" fmla="*/ 668866 h 668866"/>
              <a:gd name="connsiteX2" fmla="*/ 592666 w 592666"/>
              <a:gd name="connsiteY2" fmla="*/ 0 h 66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666" h="668866">
                <a:moveTo>
                  <a:pt x="0" y="668866"/>
                </a:moveTo>
                <a:lnTo>
                  <a:pt x="592666" y="668866"/>
                </a:lnTo>
                <a:lnTo>
                  <a:pt x="592666" y="0"/>
                </a:ln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96AF1D3E-735B-AE56-BE09-5F78C75A593A}"/>
              </a:ext>
            </a:extLst>
          </p:cNvPr>
          <p:cNvSpPr/>
          <p:nvPr/>
        </p:nvSpPr>
        <p:spPr>
          <a:xfrm flipV="1">
            <a:off x="9177684" y="2291016"/>
            <a:ext cx="592666" cy="610443"/>
          </a:xfrm>
          <a:custGeom>
            <a:avLst/>
            <a:gdLst>
              <a:gd name="connsiteX0" fmla="*/ 0 w 592666"/>
              <a:gd name="connsiteY0" fmla="*/ 668866 h 668866"/>
              <a:gd name="connsiteX1" fmla="*/ 592666 w 592666"/>
              <a:gd name="connsiteY1" fmla="*/ 668866 h 668866"/>
              <a:gd name="connsiteX2" fmla="*/ 592666 w 592666"/>
              <a:gd name="connsiteY2" fmla="*/ 0 h 66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666" h="668866">
                <a:moveTo>
                  <a:pt x="0" y="668866"/>
                </a:moveTo>
                <a:lnTo>
                  <a:pt x="592666" y="668866"/>
                </a:lnTo>
                <a:lnTo>
                  <a:pt x="592666" y="0"/>
                </a:ln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524323A7-F4A7-AAE0-2056-ED5B3A25A3FB}"/>
              </a:ext>
            </a:extLst>
          </p:cNvPr>
          <p:cNvSpPr/>
          <p:nvPr/>
        </p:nvSpPr>
        <p:spPr>
          <a:xfrm rot="16200000" flipV="1">
            <a:off x="6300308" y="2637280"/>
            <a:ext cx="955404" cy="280653"/>
          </a:xfrm>
          <a:custGeom>
            <a:avLst/>
            <a:gdLst>
              <a:gd name="connsiteX0" fmla="*/ 0 w 592666"/>
              <a:gd name="connsiteY0" fmla="*/ 668866 h 668866"/>
              <a:gd name="connsiteX1" fmla="*/ 592666 w 592666"/>
              <a:gd name="connsiteY1" fmla="*/ 668866 h 668866"/>
              <a:gd name="connsiteX2" fmla="*/ 592666 w 592666"/>
              <a:gd name="connsiteY2" fmla="*/ 0 h 66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666" h="668866">
                <a:moveTo>
                  <a:pt x="0" y="668866"/>
                </a:moveTo>
                <a:lnTo>
                  <a:pt x="592666" y="668866"/>
                </a:lnTo>
                <a:lnTo>
                  <a:pt x="592666" y="0"/>
                </a:ln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18CC8CAD-F65E-6220-8C62-AEAC832DB962}"/>
              </a:ext>
            </a:extLst>
          </p:cNvPr>
          <p:cNvSpPr/>
          <p:nvPr/>
        </p:nvSpPr>
        <p:spPr>
          <a:xfrm rot="5400000">
            <a:off x="6210486" y="3640175"/>
            <a:ext cx="1135047" cy="280653"/>
          </a:xfrm>
          <a:custGeom>
            <a:avLst/>
            <a:gdLst>
              <a:gd name="connsiteX0" fmla="*/ 0 w 592666"/>
              <a:gd name="connsiteY0" fmla="*/ 668866 h 668866"/>
              <a:gd name="connsiteX1" fmla="*/ 592666 w 592666"/>
              <a:gd name="connsiteY1" fmla="*/ 668866 h 668866"/>
              <a:gd name="connsiteX2" fmla="*/ 592666 w 592666"/>
              <a:gd name="connsiteY2" fmla="*/ 0 h 66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666" h="668866">
                <a:moveTo>
                  <a:pt x="0" y="668866"/>
                </a:moveTo>
                <a:lnTo>
                  <a:pt x="592666" y="668866"/>
                </a:lnTo>
                <a:lnTo>
                  <a:pt x="592666" y="0"/>
                </a:ln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DB2EE54-AD30-3F8C-BCA1-088EA2A02D5D}"/>
              </a:ext>
            </a:extLst>
          </p:cNvPr>
          <p:cNvCxnSpPr>
            <a:cxnSpLocks/>
          </p:cNvCxnSpPr>
          <p:nvPr/>
        </p:nvCxnSpPr>
        <p:spPr>
          <a:xfrm>
            <a:off x="6442950" y="3268535"/>
            <a:ext cx="202142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672008A8-AACF-7C03-97A2-B4F407E0830C}"/>
              </a:ext>
            </a:extLst>
          </p:cNvPr>
          <p:cNvSpPr txBox="1"/>
          <p:nvPr/>
        </p:nvSpPr>
        <p:spPr>
          <a:xfrm>
            <a:off x="6960097" y="1775054"/>
            <a:ext cx="2287552" cy="103998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ctr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Advantages: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sensitive, low cost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quick; allows real-time serial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monitoring in large cohorts</a:t>
            </a:r>
          </a:p>
          <a:p>
            <a:pPr>
              <a:spcAft>
                <a:spcPts val="300"/>
              </a:spcAft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Limitations: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only one or a few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mutations detected and no TMB or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neoepitope prediction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9056FD9-04D2-B9B1-FE87-C3FADE0F440F}"/>
              </a:ext>
            </a:extLst>
          </p:cNvPr>
          <p:cNvSpPr txBox="1"/>
          <p:nvPr/>
        </p:nvSpPr>
        <p:spPr>
          <a:xfrm>
            <a:off x="6960097" y="3802564"/>
            <a:ext cx="2287552" cy="1016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t" anchorCtr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NGS-based ctDNA detection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Standard NGS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Optimised NGS</a:t>
            </a:r>
          </a:p>
          <a:p>
            <a:pPr marL="363538" lvl="1" indent="-177800">
              <a:spcAft>
                <a:spcPts val="100"/>
              </a:spcAft>
              <a:buFont typeface="System Font Regular"/>
              <a:buChar char="–"/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Reduced base-position error rate</a:t>
            </a:r>
          </a:p>
          <a:p>
            <a:pPr marL="363538" lvl="1" indent="-177800">
              <a:spcAft>
                <a:spcPts val="900"/>
              </a:spcAft>
              <a:buFont typeface="System Font Regular"/>
              <a:buChar char="–"/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Unique molecular identifiers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744F16C-1A04-BAF8-620C-107AD31BF27C}"/>
              </a:ext>
            </a:extLst>
          </p:cNvPr>
          <p:cNvSpPr txBox="1"/>
          <p:nvPr/>
        </p:nvSpPr>
        <p:spPr>
          <a:xfrm>
            <a:off x="1618094" y="3200348"/>
            <a:ext cx="42639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Plasma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F72C363-D709-FFBB-0F62-4AF8DD8A212A}"/>
              </a:ext>
            </a:extLst>
          </p:cNvPr>
          <p:cNvSpPr txBox="1"/>
          <p:nvPr/>
        </p:nvSpPr>
        <p:spPr>
          <a:xfrm>
            <a:off x="1618094" y="3716434"/>
            <a:ext cx="5802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Red blood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cells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488D48A-AC4F-691F-B959-B55AFFB39C6F}"/>
              </a:ext>
            </a:extLst>
          </p:cNvPr>
          <p:cNvGrpSpPr/>
          <p:nvPr/>
        </p:nvGrpSpPr>
        <p:grpSpPr>
          <a:xfrm>
            <a:off x="1462748" y="3051560"/>
            <a:ext cx="54719" cy="504000"/>
            <a:chOff x="2199531" y="3267584"/>
            <a:chExt cx="72000" cy="50400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5B133BF-4471-FFA3-189F-0B532922B148}"/>
                </a:ext>
              </a:extLst>
            </p:cNvPr>
            <p:cNvCxnSpPr/>
            <p:nvPr/>
          </p:nvCxnSpPr>
          <p:spPr>
            <a:xfrm>
              <a:off x="2199531" y="327183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F03AD4F-B489-6CDE-0F54-0CF4B1D9D4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7281" y="3267584"/>
              <a:ext cx="0" cy="5040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16793F2-7A6B-08C2-4B00-BA035149586F}"/>
              </a:ext>
            </a:extLst>
          </p:cNvPr>
          <p:cNvCxnSpPr>
            <a:cxnSpLocks/>
          </p:cNvCxnSpPr>
          <p:nvPr/>
        </p:nvCxnSpPr>
        <p:spPr>
          <a:xfrm>
            <a:off x="1521114" y="328687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74E9541-8260-C8CC-0F74-6205AA7595EA}"/>
              </a:ext>
            </a:extLst>
          </p:cNvPr>
          <p:cNvGrpSpPr/>
          <p:nvPr/>
        </p:nvGrpSpPr>
        <p:grpSpPr>
          <a:xfrm>
            <a:off x="1462748" y="3501007"/>
            <a:ext cx="54719" cy="568073"/>
            <a:chOff x="2199531" y="3255660"/>
            <a:chExt cx="72000" cy="392154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3D84C30-23BF-F45F-7930-D1785EBC4535}"/>
                </a:ext>
              </a:extLst>
            </p:cNvPr>
            <p:cNvCxnSpPr/>
            <p:nvPr/>
          </p:nvCxnSpPr>
          <p:spPr>
            <a:xfrm>
              <a:off x="2199531" y="3255660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EE7C9C5-9C19-F3E6-FC72-B77B238E1C1E}"/>
                </a:ext>
              </a:extLst>
            </p:cNvPr>
            <p:cNvCxnSpPr/>
            <p:nvPr/>
          </p:nvCxnSpPr>
          <p:spPr>
            <a:xfrm>
              <a:off x="2199531" y="364648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6361F67-76C6-205A-C595-CF5B50E59A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7281" y="3267584"/>
              <a:ext cx="0" cy="38023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B409A37-CCAB-1580-E1D0-C6F38862D743}"/>
                </a:ext>
              </a:extLst>
            </p:cNvPr>
            <p:cNvCxnSpPr/>
            <p:nvPr/>
          </p:nvCxnSpPr>
          <p:spPr>
            <a:xfrm>
              <a:off x="2199531" y="330909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4938738-1375-EC55-6EDA-828A2E620593}"/>
              </a:ext>
            </a:extLst>
          </p:cNvPr>
          <p:cNvCxnSpPr>
            <a:cxnSpLocks/>
          </p:cNvCxnSpPr>
          <p:nvPr/>
        </p:nvCxnSpPr>
        <p:spPr>
          <a:xfrm>
            <a:off x="1521114" y="3799785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775EC815-4370-33D8-AC9D-BEFF7CAE6335}"/>
              </a:ext>
            </a:extLst>
          </p:cNvPr>
          <p:cNvSpPr txBox="1"/>
          <p:nvPr/>
        </p:nvSpPr>
        <p:spPr>
          <a:xfrm>
            <a:off x="1177345" y="2593682"/>
            <a:ext cx="4119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Blood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26239A6-21EE-5F95-27BC-C3D3C401A71A}"/>
              </a:ext>
            </a:extLst>
          </p:cNvPr>
          <p:cNvSpPr/>
          <p:nvPr/>
        </p:nvSpPr>
        <p:spPr>
          <a:xfrm>
            <a:off x="7880325" y="1460571"/>
            <a:ext cx="216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62150D33-E866-214D-6404-EFBDD37A9096}"/>
              </a:ext>
            </a:extLst>
          </p:cNvPr>
          <p:cNvSpPr/>
          <p:nvPr/>
        </p:nvSpPr>
        <p:spPr>
          <a:xfrm>
            <a:off x="7802507" y="1433121"/>
            <a:ext cx="101875" cy="10187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0BF0334-D461-44C1-B5C0-D458CD2D1861}"/>
              </a:ext>
            </a:extLst>
          </p:cNvPr>
          <p:cNvSpPr/>
          <p:nvPr/>
        </p:nvSpPr>
        <p:spPr>
          <a:xfrm>
            <a:off x="7968208" y="1460571"/>
            <a:ext cx="252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ABC77C0-BAB2-7882-89FC-112AAD94D03C}"/>
              </a:ext>
            </a:extLst>
          </p:cNvPr>
          <p:cNvSpPr/>
          <p:nvPr/>
        </p:nvSpPr>
        <p:spPr>
          <a:xfrm>
            <a:off x="7968208" y="1530421"/>
            <a:ext cx="720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8C178D9-B0BA-2541-DEBC-D3EB457EA483}"/>
              </a:ext>
            </a:extLst>
          </p:cNvPr>
          <p:cNvSpPr txBox="1"/>
          <p:nvPr/>
        </p:nvSpPr>
        <p:spPr>
          <a:xfrm>
            <a:off x="1618094" y="3452909"/>
            <a:ext cx="56586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Buffy coat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37F98EC-116B-2A7F-546D-9F8BA2E8069E}"/>
              </a:ext>
            </a:extLst>
          </p:cNvPr>
          <p:cNvCxnSpPr>
            <a:cxnSpLocks/>
          </p:cNvCxnSpPr>
          <p:nvPr/>
        </p:nvCxnSpPr>
        <p:spPr>
          <a:xfrm>
            <a:off x="1521114" y="3539435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Slide Number Placeholder 141">
            <a:extLst>
              <a:ext uri="{FF2B5EF4-FFF2-40B4-BE49-F238E27FC236}">
                <a16:creationId xmlns:a16="http://schemas.microsoft.com/office/drawing/2014/main" id="{A869A683-290A-DF5B-DE11-42143DA83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7434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riangle 144">
            <a:extLst>
              <a:ext uri="{FF2B5EF4-FFF2-40B4-BE49-F238E27FC236}">
                <a16:creationId xmlns:a16="http://schemas.microsoft.com/office/drawing/2014/main" id="{C91E0951-7238-5316-BAE0-B2B65A36DE24}"/>
              </a:ext>
            </a:extLst>
          </p:cNvPr>
          <p:cNvSpPr/>
          <p:nvPr/>
        </p:nvSpPr>
        <p:spPr>
          <a:xfrm>
            <a:off x="6388940" y="3278834"/>
            <a:ext cx="4673103" cy="1086270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3000">
                <a:schemeClr val="accent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Triangle 145">
            <a:extLst>
              <a:ext uri="{FF2B5EF4-FFF2-40B4-BE49-F238E27FC236}">
                <a16:creationId xmlns:a16="http://schemas.microsoft.com/office/drawing/2014/main" id="{89E5A08C-6938-8203-8E16-029643A5AA71}"/>
              </a:ext>
            </a:extLst>
          </p:cNvPr>
          <p:cNvSpPr/>
          <p:nvPr/>
        </p:nvSpPr>
        <p:spPr>
          <a:xfrm>
            <a:off x="6936786" y="3278834"/>
            <a:ext cx="3577411" cy="1086270"/>
          </a:xfrm>
          <a:prstGeom prst="triangl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7000">
                <a:schemeClr val="accent3">
                  <a:lumMod val="90000"/>
                </a:schemeClr>
              </a:gs>
              <a:gs pos="83000">
                <a:schemeClr val="accent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8541B2-8971-01FE-1471-6F2A6F47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How to test – Which technique?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A3DD507-20FB-24C5-3FA4-CA9FC0856F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88385" cy="365125"/>
          </a:xfrm>
        </p:spPr>
        <p:txBody>
          <a:bodyPr anchor="b"/>
          <a:lstStyle/>
          <a:p>
            <a:r>
              <a:rPr lang="en-GB" dirty="0">
                <a:solidFill>
                  <a:schemeClr val="tx2"/>
                </a:solidFill>
              </a:rPr>
              <a:t>CNV, copy number variation; </a:t>
            </a:r>
            <a:r>
              <a:rPr lang="en-GB" dirty="0" err="1">
                <a:solidFill>
                  <a:schemeClr val="tx2"/>
                </a:solidFill>
              </a:rPr>
              <a:t>dPCR</a:t>
            </a:r>
            <a:r>
              <a:rPr lang="en-GB" dirty="0">
                <a:solidFill>
                  <a:schemeClr val="tx2"/>
                </a:solidFill>
              </a:rPr>
              <a:t>, digital PCR; MSI-H, microsatellite instability-high; NGS, next-generation sequencing; PCR, polymerase chain reaction; TMB, tumour mutational burden</a:t>
            </a:r>
          </a:p>
          <a:p>
            <a:r>
              <a:rPr lang="en-GB" dirty="0">
                <a:solidFill>
                  <a:schemeClr val="tx2"/>
                </a:solidFill>
              </a:rPr>
              <a:t>Penault-Llorca F. ESMO Advanced Course on Breast Cancer: Filling the Gaps Following Progression on CDK4/6 in Hormone Receptor Positive HER2 Negative Advanced Breast Cancer 2024: Doha.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Google Shape;1484;p107">
            <a:extLst>
              <a:ext uri="{FF2B5EF4-FFF2-40B4-BE49-F238E27FC236}">
                <a16:creationId xmlns:a16="http://schemas.microsoft.com/office/drawing/2014/main" id="{186B48A5-7D6D-BA85-C025-A5791BEC6D8C}"/>
              </a:ext>
            </a:extLst>
          </p:cNvPr>
          <p:cNvSpPr/>
          <p:nvPr/>
        </p:nvSpPr>
        <p:spPr>
          <a:xfrm>
            <a:off x="619201" y="1454661"/>
            <a:ext cx="5259666" cy="1584000"/>
          </a:xfrm>
          <a:prstGeom prst="roundRect">
            <a:avLst>
              <a:gd name="adj" fmla="val 1145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72000" tIns="34275" rIns="0" bIns="34275" anchor="t" anchorCtr="0">
            <a:noAutofit/>
          </a:bodyPr>
          <a:lstStyle/>
          <a:p>
            <a:pPr marL="29210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Detects a </a:t>
            </a:r>
            <a:r>
              <a:rPr lang="en-GB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predefined 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of specific genetic alterations (mutations-deletions&gt;fusions&gt;CNV)</a:t>
            </a:r>
          </a:p>
          <a:p>
            <a:pPr marL="292100" indent="-285750">
              <a:spcBef>
                <a:spcPts val="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only detect predefined mutations (hot spot mutations</a:t>
            </a:r>
            <a:r>
              <a:rPr lang="en-GB" sz="1700" b="1" dirty="0">
                <a:sym typeface="Wingdings" panose="05000000000000000000" pitchFamily="2" charset="2"/>
              </a:rPr>
              <a:t>)</a:t>
            </a:r>
            <a:endParaRPr lang="en-GB" sz="1700" b="1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292100" indent="-285750">
              <a:spcBef>
                <a:spcPts val="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general, rare mutations are not investigated</a:t>
            </a:r>
          </a:p>
        </p:txBody>
      </p:sp>
      <p:sp>
        <p:nvSpPr>
          <p:cNvPr id="5" name="Google Shape;1487;p107">
            <a:extLst>
              <a:ext uri="{FF2B5EF4-FFF2-40B4-BE49-F238E27FC236}">
                <a16:creationId xmlns:a16="http://schemas.microsoft.com/office/drawing/2014/main" id="{34D9F677-804C-0024-8A29-BE8DE569D013}"/>
              </a:ext>
            </a:extLst>
          </p:cNvPr>
          <p:cNvSpPr/>
          <p:nvPr/>
        </p:nvSpPr>
        <p:spPr>
          <a:xfrm>
            <a:off x="6613832" y="916955"/>
            <a:ext cx="4372449" cy="4065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NGS</a:t>
            </a:r>
          </a:p>
        </p:txBody>
      </p:sp>
      <p:sp>
        <p:nvSpPr>
          <p:cNvPr id="6" name="Google Shape;1488;p107">
            <a:extLst>
              <a:ext uri="{FF2B5EF4-FFF2-40B4-BE49-F238E27FC236}">
                <a16:creationId xmlns:a16="http://schemas.microsoft.com/office/drawing/2014/main" id="{55EB50BB-BB47-6AE2-1765-2F93E4E6FE99}"/>
              </a:ext>
            </a:extLst>
          </p:cNvPr>
          <p:cNvSpPr/>
          <p:nvPr/>
        </p:nvSpPr>
        <p:spPr>
          <a:xfrm>
            <a:off x="882146" y="836712"/>
            <a:ext cx="4172127" cy="4580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PCR and </a:t>
            </a:r>
            <a:r>
              <a:rPr lang="en-GB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dPCR</a:t>
            </a:r>
            <a:r>
              <a:rPr lang="en-GB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" name="Google Shape;1484;p107">
            <a:extLst>
              <a:ext uri="{FF2B5EF4-FFF2-40B4-BE49-F238E27FC236}">
                <a16:creationId xmlns:a16="http://schemas.microsoft.com/office/drawing/2014/main" id="{61E159CA-52FF-AAF9-9C18-B357F46247F6}"/>
              </a:ext>
            </a:extLst>
          </p:cNvPr>
          <p:cNvSpPr/>
          <p:nvPr/>
        </p:nvSpPr>
        <p:spPr>
          <a:xfrm>
            <a:off x="6071247" y="1454659"/>
            <a:ext cx="5511153" cy="1584000"/>
          </a:xfrm>
          <a:prstGeom prst="roundRect">
            <a:avLst>
              <a:gd name="adj" fmla="val 1145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72000" tIns="34275" rIns="0" bIns="34275" anchor="t" anchorCtr="0">
            <a:noAutofit/>
          </a:bodyPr>
          <a:lstStyle/>
          <a:p>
            <a:pPr marL="29210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 the detection of alterations in several genes in a single test</a:t>
            </a:r>
            <a:r>
              <a:rPr lang="en-GB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without preconceived ideas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Able to detect the </a:t>
            </a:r>
            <a:r>
              <a:rPr lang="en-GB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main classes of genetic alterations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also be used to characterise new alterations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7407924F-5084-A383-6FCF-AEFDE4DD592E}"/>
              </a:ext>
            </a:extLst>
          </p:cNvPr>
          <p:cNvSpPr/>
          <p:nvPr/>
        </p:nvSpPr>
        <p:spPr>
          <a:xfrm>
            <a:off x="1117600" y="3183913"/>
            <a:ext cx="2057400" cy="1312333"/>
          </a:xfrm>
          <a:custGeom>
            <a:avLst/>
            <a:gdLst>
              <a:gd name="connsiteX0" fmla="*/ 1515533 w 2057400"/>
              <a:gd name="connsiteY0" fmla="*/ 1312333 h 1312333"/>
              <a:gd name="connsiteX1" fmla="*/ 0 w 2057400"/>
              <a:gd name="connsiteY1" fmla="*/ 1312333 h 1312333"/>
              <a:gd name="connsiteX2" fmla="*/ 2057400 w 2057400"/>
              <a:gd name="connsiteY2" fmla="*/ 0 h 1312333"/>
              <a:gd name="connsiteX3" fmla="*/ 1515533 w 2057400"/>
              <a:gd name="connsiteY3" fmla="*/ 1312333 h 131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312333">
                <a:moveTo>
                  <a:pt x="1515533" y="1312333"/>
                </a:moveTo>
                <a:lnTo>
                  <a:pt x="0" y="1312333"/>
                </a:lnTo>
                <a:lnTo>
                  <a:pt x="2057400" y="0"/>
                </a:lnTo>
                <a:lnTo>
                  <a:pt x="1515533" y="131233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F10D5154-5333-4E56-0DF2-E797E0E3F3CB}"/>
              </a:ext>
            </a:extLst>
          </p:cNvPr>
          <p:cNvSpPr/>
          <p:nvPr/>
        </p:nvSpPr>
        <p:spPr>
          <a:xfrm>
            <a:off x="1312339" y="3217780"/>
            <a:ext cx="1842285" cy="1286932"/>
          </a:xfrm>
          <a:custGeom>
            <a:avLst/>
            <a:gdLst>
              <a:gd name="connsiteX0" fmla="*/ 1515533 w 2057400"/>
              <a:gd name="connsiteY0" fmla="*/ 1312333 h 1312333"/>
              <a:gd name="connsiteX1" fmla="*/ 0 w 2057400"/>
              <a:gd name="connsiteY1" fmla="*/ 1312333 h 1312333"/>
              <a:gd name="connsiteX2" fmla="*/ 2057400 w 2057400"/>
              <a:gd name="connsiteY2" fmla="*/ 0 h 1312333"/>
              <a:gd name="connsiteX3" fmla="*/ 1515533 w 2057400"/>
              <a:gd name="connsiteY3" fmla="*/ 1312333 h 1312333"/>
              <a:gd name="connsiteX0" fmla="*/ 1515533 w 2099262"/>
              <a:gd name="connsiteY0" fmla="*/ 1185333 h 1185333"/>
              <a:gd name="connsiteX1" fmla="*/ 0 w 2099262"/>
              <a:gd name="connsiteY1" fmla="*/ 1185333 h 1185333"/>
              <a:gd name="connsiteX2" fmla="*/ 2099262 w 2099262"/>
              <a:gd name="connsiteY2" fmla="*/ 0 h 1185333"/>
              <a:gd name="connsiteX3" fmla="*/ 1515533 w 2099262"/>
              <a:gd name="connsiteY3" fmla="*/ 1185333 h 1185333"/>
              <a:gd name="connsiteX0" fmla="*/ 1348090 w 2099262"/>
              <a:gd name="connsiteY0" fmla="*/ 1168400 h 1185333"/>
              <a:gd name="connsiteX1" fmla="*/ 0 w 2099262"/>
              <a:gd name="connsiteY1" fmla="*/ 1185333 h 1185333"/>
              <a:gd name="connsiteX2" fmla="*/ 2099262 w 2099262"/>
              <a:gd name="connsiteY2" fmla="*/ 0 h 1185333"/>
              <a:gd name="connsiteX3" fmla="*/ 1348090 w 2099262"/>
              <a:gd name="connsiteY3" fmla="*/ 1168400 h 1185333"/>
              <a:gd name="connsiteX0" fmla="*/ 1410882 w 2162054"/>
              <a:gd name="connsiteY0" fmla="*/ 1168400 h 1193799"/>
              <a:gd name="connsiteX1" fmla="*/ 0 w 2162054"/>
              <a:gd name="connsiteY1" fmla="*/ 1193799 h 1193799"/>
              <a:gd name="connsiteX2" fmla="*/ 2162054 w 2162054"/>
              <a:gd name="connsiteY2" fmla="*/ 0 h 1193799"/>
              <a:gd name="connsiteX3" fmla="*/ 1410882 w 2162054"/>
              <a:gd name="connsiteY3" fmla="*/ 1168400 h 1193799"/>
              <a:gd name="connsiteX0" fmla="*/ 1410882 w 2277172"/>
              <a:gd name="connsiteY0" fmla="*/ 1261533 h 1286932"/>
              <a:gd name="connsiteX1" fmla="*/ 0 w 2277172"/>
              <a:gd name="connsiteY1" fmla="*/ 1286932 h 1286932"/>
              <a:gd name="connsiteX2" fmla="*/ 2277172 w 2277172"/>
              <a:gd name="connsiteY2" fmla="*/ 0 h 1286932"/>
              <a:gd name="connsiteX3" fmla="*/ 1410882 w 2277172"/>
              <a:gd name="connsiteY3" fmla="*/ 1261533 h 128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172" h="1286932">
                <a:moveTo>
                  <a:pt x="1410882" y="1261533"/>
                </a:moveTo>
                <a:lnTo>
                  <a:pt x="0" y="1286932"/>
                </a:lnTo>
                <a:lnTo>
                  <a:pt x="2277172" y="0"/>
                </a:lnTo>
                <a:lnTo>
                  <a:pt x="1410882" y="1261533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7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 descr="A dna chain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F7A5A3F-7E1F-8D02-021B-89A3EF42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173" r="22412"/>
          <a:stretch/>
        </p:blipFill>
        <p:spPr>
          <a:xfrm>
            <a:off x="711697" y="4094625"/>
            <a:ext cx="5074674" cy="70593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896CE43-BB09-D473-90A3-B8F4E2367BC2}"/>
              </a:ext>
            </a:extLst>
          </p:cNvPr>
          <p:cNvSpPr/>
          <p:nvPr/>
        </p:nvSpPr>
        <p:spPr>
          <a:xfrm>
            <a:off x="1287521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07771A-89B7-DEA1-760C-221121E865ED}"/>
              </a:ext>
            </a:extLst>
          </p:cNvPr>
          <p:cNvSpPr/>
          <p:nvPr/>
        </p:nvSpPr>
        <p:spPr>
          <a:xfrm>
            <a:off x="4143356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62C0A6-9109-9CC3-1DCA-9559C7145F83}"/>
              </a:ext>
            </a:extLst>
          </p:cNvPr>
          <p:cNvSpPr/>
          <p:nvPr/>
        </p:nvSpPr>
        <p:spPr>
          <a:xfrm>
            <a:off x="4861331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E6FBCA-2610-668F-5E11-AB2A7D72DD6E}"/>
              </a:ext>
            </a:extLst>
          </p:cNvPr>
          <p:cNvGrpSpPr/>
          <p:nvPr/>
        </p:nvGrpSpPr>
        <p:grpSpPr>
          <a:xfrm rot="16200000">
            <a:off x="2454433" y="2681984"/>
            <a:ext cx="144000" cy="2736001"/>
            <a:chOff x="2199531" y="3271834"/>
            <a:chExt cx="72000" cy="37529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22B8DED-A53D-B540-1E25-936A3F4BBAC1}"/>
                </a:ext>
              </a:extLst>
            </p:cNvPr>
            <p:cNvCxnSpPr/>
            <p:nvPr/>
          </p:nvCxnSpPr>
          <p:spPr>
            <a:xfrm>
              <a:off x="2199531" y="364648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1A3B271-26B1-DD44-2DA9-9CDE3C2B726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80672" y="3459480"/>
              <a:ext cx="375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59D8C40-07A9-F0EB-2641-BFCF9A9CDB87}"/>
                </a:ext>
              </a:extLst>
            </p:cNvPr>
            <p:cNvCxnSpPr/>
            <p:nvPr/>
          </p:nvCxnSpPr>
          <p:spPr>
            <a:xfrm>
              <a:off x="2199531" y="327183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5CF5DEFE-746A-7D89-BD24-8B97C0C4112A}"/>
              </a:ext>
            </a:extLst>
          </p:cNvPr>
          <p:cNvSpPr/>
          <p:nvPr/>
        </p:nvSpPr>
        <p:spPr>
          <a:xfrm>
            <a:off x="2011662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583EE5D-D070-EC88-E4B0-B84976D0467A}"/>
              </a:ext>
            </a:extLst>
          </p:cNvPr>
          <p:cNvCxnSpPr>
            <a:cxnSpLocks/>
          </p:cNvCxnSpPr>
          <p:nvPr/>
        </p:nvCxnSpPr>
        <p:spPr>
          <a:xfrm>
            <a:off x="2195381" y="4223196"/>
            <a:ext cx="0" cy="71219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CE9197-0869-766A-D94C-55BD2E265F63}"/>
              </a:ext>
            </a:extLst>
          </p:cNvPr>
          <p:cNvCxnSpPr>
            <a:cxnSpLocks/>
          </p:cNvCxnSpPr>
          <p:nvPr/>
        </p:nvCxnSpPr>
        <p:spPr>
          <a:xfrm>
            <a:off x="1477831" y="4800556"/>
            <a:ext cx="0" cy="13483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F072DE07-4B5E-533F-ED4E-5539EE25AB7D}"/>
              </a:ext>
            </a:extLst>
          </p:cNvPr>
          <p:cNvSpPr/>
          <p:nvPr/>
        </p:nvSpPr>
        <p:spPr>
          <a:xfrm>
            <a:off x="2709921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8879708-24E3-1E7A-7608-F1598E86F8D7}"/>
              </a:ext>
            </a:extLst>
          </p:cNvPr>
          <p:cNvCxnSpPr>
            <a:cxnSpLocks/>
          </p:cNvCxnSpPr>
          <p:nvPr/>
        </p:nvCxnSpPr>
        <p:spPr>
          <a:xfrm>
            <a:off x="2900231" y="4800556"/>
            <a:ext cx="0" cy="13483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1AE8AB6-957B-B99B-CA7E-B3B54206998F}"/>
              </a:ext>
            </a:extLst>
          </p:cNvPr>
          <p:cNvSpPr/>
          <p:nvPr/>
        </p:nvSpPr>
        <p:spPr>
          <a:xfrm>
            <a:off x="3417128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6C0129-2C44-562A-8F0E-CAF4C1C2135C}"/>
              </a:ext>
            </a:extLst>
          </p:cNvPr>
          <p:cNvCxnSpPr>
            <a:cxnSpLocks/>
          </p:cNvCxnSpPr>
          <p:nvPr/>
        </p:nvCxnSpPr>
        <p:spPr>
          <a:xfrm>
            <a:off x="3600847" y="4223196"/>
            <a:ext cx="0" cy="71219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Graphic 46" descr="DNA with solid fill">
            <a:extLst>
              <a:ext uri="{FF2B5EF4-FFF2-40B4-BE49-F238E27FC236}">
                <a16:creationId xmlns:a16="http://schemas.microsoft.com/office/drawing/2014/main" id="{6FC60882-F46C-53DD-4BCA-3C982A2D3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33551">
            <a:off x="2766222" y="4955401"/>
            <a:ext cx="188307" cy="235046"/>
          </a:xfrm>
          <a:prstGeom prst="rect">
            <a:avLst/>
          </a:prstGeom>
        </p:spPr>
      </p:pic>
      <p:pic>
        <p:nvPicPr>
          <p:cNvPr id="48" name="Graphic 47" descr="DNA with solid fill">
            <a:extLst>
              <a:ext uri="{FF2B5EF4-FFF2-40B4-BE49-F238E27FC236}">
                <a16:creationId xmlns:a16="http://schemas.microsoft.com/office/drawing/2014/main" id="{7B32D92A-E434-5B2A-0CDD-399047241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33551">
            <a:off x="2832897" y="5047476"/>
            <a:ext cx="188307" cy="23504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81BE36B-BB2C-771E-6313-F762CF3DE234}"/>
              </a:ext>
            </a:extLst>
          </p:cNvPr>
          <p:cNvSpPr txBox="1"/>
          <p:nvPr/>
        </p:nvSpPr>
        <p:spPr>
          <a:xfrm>
            <a:off x="4193198" y="5045799"/>
            <a:ext cx="2709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TMB</a:t>
            </a:r>
          </a:p>
        </p:txBody>
      </p:sp>
      <p:pic>
        <p:nvPicPr>
          <p:cNvPr id="53" name="Graphic 52" descr="Circles with arrows with solid fill">
            <a:extLst>
              <a:ext uri="{FF2B5EF4-FFF2-40B4-BE49-F238E27FC236}">
                <a16:creationId xmlns:a16="http://schemas.microsoft.com/office/drawing/2014/main" id="{3FC92FAE-CF0E-3A3A-23F2-EE54165CF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0137" y="4993870"/>
            <a:ext cx="261420" cy="26142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7BE7D0E-6183-1732-4E31-961F888336B7}"/>
              </a:ext>
            </a:extLst>
          </p:cNvPr>
          <p:cNvSpPr txBox="1"/>
          <p:nvPr/>
        </p:nvSpPr>
        <p:spPr>
          <a:xfrm>
            <a:off x="4934505" y="5045799"/>
            <a:ext cx="2276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MSI</a:t>
            </a:r>
          </a:p>
        </p:txBody>
      </p:sp>
      <p:pic>
        <p:nvPicPr>
          <p:cNvPr id="57" name="Graphic 56" descr="Sort with solid fill">
            <a:extLst>
              <a:ext uri="{FF2B5EF4-FFF2-40B4-BE49-F238E27FC236}">
                <a16:creationId xmlns:a16="http://schemas.microsoft.com/office/drawing/2014/main" id="{C40B34FF-C06D-3137-9B41-6763B30E01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345840" y="4993710"/>
            <a:ext cx="250800" cy="2508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FC807D5-A23A-7F73-BCA8-61D639224F22}"/>
              </a:ext>
            </a:extLst>
          </p:cNvPr>
          <p:cNvSpPr txBox="1"/>
          <p:nvPr/>
        </p:nvSpPr>
        <p:spPr>
          <a:xfrm>
            <a:off x="2086441" y="5026777"/>
            <a:ext cx="2180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 –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10FE33-EFCC-0FC7-5EF8-C56AD981EB9D}"/>
              </a:ext>
            </a:extLst>
          </p:cNvPr>
          <p:cNvSpPr txBox="1"/>
          <p:nvPr/>
        </p:nvSpPr>
        <p:spPr>
          <a:xfrm>
            <a:off x="1902063" y="3808686"/>
            <a:ext cx="12487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GENOMIC ALTERATIONS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BC5ACD-E801-F989-F62C-1EDB5AEAADB2}"/>
              </a:ext>
            </a:extLst>
          </p:cNvPr>
          <p:cNvGrpSpPr/>
          <p:nvPr/>
        </p:nvGrpSpPr>
        <p:grpSpPr>
          <a:xfrm rot="16200000">
            <a:off x="4640634" y="3365985"/>
            <a:ext cx="144000" cy="1368000"/>
            <a:chOff x="2199531" y="3271834"/>
            <a:chExt cx="72000" cy="375292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983D0F9-4BA5-DB9D-ED3C-BDC81735DA36}"/>
                </a:ext>
              </a:extLst>
            </p:cNvPr>
            <p:cNvCxnSpPr/>
            <p:nvPr/>
          </p:nvCxnSpPr>
          <p:spPr>
            <a:xfrm>
              <a:off x="2199531" y="364648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503C78D-444D-8B4C-42B4-F1542E06F07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80672" y="3459480"/>
              <a:ext cx="375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D7D9983-1527-D06A-9165-BC8145EC451A}"/>
                </a:ext>
              </a:extLst>
            </p:cNvPr>
            <p:cNvCxnSpPr/>
            <p:nvPr/>
          </p:nvCxnSpPr>
          <p:spPr>
            <a:xfrm>
              <a:off x="2199531" y="327183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5F69AEE-5974-5D05-0E65-105AFA4C4E1B}"/>
              </a:ext>
            </a:extLst>
          </p:cNvPr>
          <p:cNvSpPr txBox="1"/>
          <p:nvPr/>
        </p:nvSpPr>
        <p:spPr>
          <a:xfrm>
            <a:off x="4122985" y="3808686"/>
            <a:ext cx="11926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GENOMIC SIGNATURES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EEFF5C0-0231-28F8-1996-9B1D48DF02FD}"/>
              </a:ext>
            </a:extLst>
          </p:cNvPr>
          <p:cNvSpPr/>
          <p:nvPr/>
        </p:nvSpPr>
        <p:spPr>
          <a:xfrm>
            <a:off x="498576" y="4149112"/>
            <a:ext cx="622023" cy="1263677"/>
          </a:xfrm>
          <a:prstGeom prst="rect">
            <a:avLst/>
          </a:prstGeom>
          <a:solidFill>
            <a:schemeClr val="bg1">
              <a:alpha val="68835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95E84523-E9AD-078D-8C4D-ED578DFF41C7}"/>
              </a:ext>
            </a:extLst>
          </p:cNvPr>
          <p:cNvSpPr/>
          <p:nvPr/>
        </p:nvSpPr>
        <p:spPr>
          <a:xfrm>
            <a:off x="2491760" y="4106779"/>
            <a:ext cx="3471333" cy="1439334"/>
          </a:xfrm>
          <a:custGeom>
            <a:avLst/>
            <a:gdLst>
              <a:gd name="connsiteX0" fmla="*/ 3471333 w 3471333"/>
              <a:gd name="connsiteY0" fmla="*/ 1303867 h 1439334"/>
              <a:gd name="connsiteX1" fmla="*/ 3471333 w 3471333"/>
              <a:gd name="connsiteY1" fmla="*/ 0 h 1439334"/>
              <a:gd name="connsiteX2" fmla="*/ 3369733 w 3471333"/>
              <a:gd name="connsiteY2" fmla="*/ 0 h 1439334"/>
              <a:gd name="connsiteX3" fmla="*/ 2726267 w 3471333"/>
              <a:gd name="connsiteY3" fmla="*/ 84667 h 1439334"/>
              <a:gd name="connsiteX4" fmla="*/ 2065867 w 3471333"/>
              <a:gd name="connsiteY4" fmla="*/ 50800 h 1439334"/>
              <a:gd name="connsiteX5" fmla="*/ 1388533 w 3471333"/>
              <a:gd name="connsiteY5" fmla="*/ 67734 h 1439334"/>
              <a:gd name="connsiteX6" fmla="*/ 922867 w 3471333"/>
              <a:gd name="connsiteY6" fmla="*/ 42334 h 1439334"/>
              <a:gd name="connsiteX7" fmla="*/ 347133 w 3471333"/>
              <a:gd name="connsiteY7" fmla="*/ 33867 h 1439334"/>
              <a:gd name="connsiteX8" fmla="*/ 67733 w 3471333"/>
              <a:gd name="connsiteY8" fmla="*/ 245534 h 1439334"/>
              <a:gd name="connsiteX9" fmla="*/ 0 w 3471333"/>
              <a:gd name="connsiteY9" fmla="*/ 609600 h 1439334"/>
              <a:gd name="connsiteX10" fmla="*/ 16933 w 3471333"/>
              <a:gd name="connsiteY10" fmla="*/ 1439334 h 1439334"/>
              <a:gd name="connsiteX11" fmla="*/ 3471333 w 3471333"/>
              <a:gd name="connsiteY11" fmla="*/ 1303867 h 143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1333" h="1439334">
                <a:moveTo>
                  <a:pt x="3471333" y="1303867"/>
                </a:moveTo>
                <a:lnTo>
                  <a:pt x="3471333" y="0"/>
                </a:lnTo>
                <a:lnTo>
                  <a:pt x="3369733" y="0"/>
                </a:lnTo>
                <a:lnTo>
                  <a:pt x="2726267" y="84667"/>
                </a:lnTo>
                <a:lnTo>
                  <a:pt x="2065867" y="50800"/>
                </a:lnTo>
                <a:lnTo>
                  <a:pt x="1388533" y="67734"/>
                </a:lnTo>
                <a:lnTo>
                  <a:pt x="922867" y="42334"/>
                </a:lnTo>
                <a:lnTo>
                  <a:pt x="347133" y="33867"/>
                </a:lnTo>
                <a:lnTo>
                  <a:pt x="67733" y="245534"/>
                </a:lnTo>
                <a:lnTo>
                  <a:pt x="0" y="609600"/>
                </a:lnTo>
                <a:lnTo>
                  <a:pt x="16933" y="1439334"/>
                </a:lnTo>
                <a:lnTo>
                  <a:pt x="3471333" y="1303867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0DE062F-AD3C-DB00-EC6F-38E0E0636D06}"/>
              </a:ext>
            </a:extLst>
          </p:cNvPr>
          <p:cNvSpPr/>
          <p:nvPr/>
        </p:nvSpPr>
        <p:spPr>
          <a:xfrm>
            <a:off x="3081870" y="3140968"/>
            <a:ext cx="137866" cy="137866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9E35AF5A-86B3-4418-2E3E-4AEFA94CF09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55885" r="28551" b="-8076"/>
          <a:stretch/>
        </p:blipFill>
        <p:spPr>
          <a:xfrm>
            <a:off x="6172697" y="4112539"/>
            <a:ext cx="4673103" cy="821904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682C722A-F22B-B1C8-4818-1268287F9C8E}"/>
              </a:ext>
            </a:extLst>
          </p:cNvPr>
          <p:cNvSpPr/>
          <p:nvPr/>
        </p:nvSpPr>
        <p:spPr>
          <a:xfrm>
            <a:off x="6748521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8DDD43-238C-10C7-F40A-7688BE78E695}"/>
              </a:ext>
            </a:extLst>
          </p:cNvPr>
          <p:cNvSpPr/>
          <p:nvPr/>
        </p:nvSpPr>
        <p:spPr>
          <a:xfrm>
            <a:off x="9604356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CA3CABA-D26D-B081-0D6E-60FD418FDA83}"/>
              </a:ext>
            </a:extLst>
          </p:cNvPr>
          <p:cNvSpPr/>
          <p:nvPr/>
        </p:nvSpPr>
        <p:spPr>
          <a:xfrm>
            <a:off x="10322331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3C17461-1E2E-F1AD-41EA-6A46B2E31782}"/>
              </a:ext>
            </a:extLst>
          </p:cNvPr>
          <p:cNvGrpSpPr/>
          <p:nvPr/>
        </p:nvGrpSpPr>
        <p:grpSpPr>
          <a:xfrm rot="16200000">
            <a:off x="7915433" y="2681984"/>
            <a:ext cx="144000" cy="2736001"/>
            <a:chOff x="2199531" y="3271834"/>
            <a:chExt cx="72000" cy="37529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B51AE29-FD4D-1CA4-70F7-ACA6FB8DE6BA}"/>
                </a:ext>
              </a:extLst>
            </p:cNvPr>
            <p:cNvCxnSpPr/>
            <p:nvPr/>
          </p:nvCxnSpPr>
          <p:spPr>
            <a:xfrm>
              <a:off x="2199531" y="364648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1E13C1E-A8F0-EA19-66F9-48888D7F78F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80672" y="3459480"/>
              <a:ext cx="375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D1EB602-7C9A-C790-9254-048850F3B2C5}"/>
                </a:ext>
              </a:extLst>
            </p:cNvPr>
            <p:cNvCxnSpPr/>
            <p:nvPr/>
          </p:nvCxnSpPr>
          <p:spPr>
            <a:xfrm>
              <a:off x="2199531" y="327183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4369648-4F9D-810D-78D5-BBDE06A04C6C}"/>
              </a:ext>
            </a:extLst>
          </p:cNvPr>
          <p:cNvSpPr/>
          <p:nvPr/>
        </p:nvSpPr>
        <p:spPr>
          <a:xfrm>
            <a:off x="7472662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C463E6-6916-A9C1-D1EC-7E371D5D84CE}"/>
              </a:ext>
            </a:extLst>
          </p:cNvPr>
          <p:cNvCxnSpPr>
            <a:cxnSpLocks/>
          </p:cNvCxnSpPr>
          <p:nvPr/>
        </p:nvCxnSpPr>
        <p:spPr>
          <a:xfrm>
            <a:off x="7656381" y="4223196"/>
            <a:ext cx="0" cy="71219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6A558FF-6D2E-BE51-34AF-49E7EA1FE822}"/>
              </a:ext>
            </a:extLst>
          </p:cNvPr>
          <p:cNvCxnSpPr>
            <a:cxnSpLocks/>
          </p:cNvCxnSpPr>
          <p:nvPr/>
        </p:nvCxnSpPr>
        <p:spPr>
          <a:xfrm>
            <a:off x="6938831" y="4800556"/>
            <a:ext cx="0" cy="13483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FE19D11A-4C00-7A2D-C535-2B0089158A85}"/>
              </a:ext>
            </a:extLst>
          </p:cNvPr>
          <p:cNvSpPr/>
          <p:nvPr/>
        </p:nvSpPr>
        <p:spPr>
          <a:xfrm>
            <a:off x="8170921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81DF39E-AE6F-0854-76C7-F7B86373886F}"/>
              </a:ext>
            </a:extLst>
          </p:cNvPr>
          <p:cNvCxnSpPr>
            <a:cxnSpLocks/>
          </p:cNvCxnSpPr>
          <p:nvPr/>
        </p:nvCxnSpPr>
        <p:spPr>
          <a:xfrm>
            <a:off x="8361231" y="4800556"/>
            <a:ext cx="0" cy="13483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1A7DAE93-F12C-6C8A-C89E-2C89C45F66B6}"/>
              </a:ext>
            </a:extLst>
          </p:cNvPr>
          <p:cNvSpPr/>
          <p:nvPr/>
        </p:nvSpPr>
        <p:spPr>
          <a:xfrm>
            <a:off x="8878128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11F94A7-8218-1698-0AA3-63CF8EA562BD}"/>
              </a:ext>
            </a:extLst>
          </p:cNvPr>
          <p:cNvCxnSpPr>
            <a:cxnSpLocks/>
          </p:cNvCxnSpPr>
          <p:nvPr/>
        </p:nvCxnSpPr>
        <p:spPr>
          <a:xfrm>
            <a:off x="9061847" y="4223196"/>
            <a:ext cx="0" cy="71219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Graphic 86" descr="DNA with solid fill">
            <a:extLst>
              <a:ext uri="{FF2B5EF4-FFF2-40B4-BE49-F238E27FC236}">
                <a16:creationId xmlns:a16="http://schemas.microsoft.com/office/drawing/2014/main" id="{2E34BE68-5219-AFE4-57E6-947DC8138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33551">
            <a:off x="8227222" y="4955401"/>
            <a:ext cx="188307" cy="235046"/>
          </a:xfrm>
          <a:prstGeom prst="rect">
            <a:avLst/>
          </a:prstGeom>
        </p:spPr>
      </p:pic>
      <p:pic>
        <p:nvPicPr>
          <p:cNvPr id="88" name="Graphic 87" descr="DNA with solid fill">
            <a:extLst>
              <a:ext uri="{FF2B5EF4-FFF2-40B4-BE49-F238E27FC236}">
                <a16:creationId xmlns:a16="http://schemas.microsoft.com/office/drawing/2014/main" id="{A9064CF3-3F4C-2685-F02A-4A0FF07F1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33551">
            <a:off x="8293897" y="5047476"/>
            <a:ext cx="188307" cy="235046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1D2DB1A-D020-979F-196D-E4CBF8E0EC1C}"/>
              </a:ext>
            </a:extLst>
          </p:cNvPr>
          <p:cNvSpPr txBox="1"/>
          <p:nvPr/>
        </p:nvSpPr>
        <p:spPr>
          <a:xfrm>
            <a:off x="9654198" y="5045799"/>
            <a:ext cx="2709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TMB</a:t>
            </a:r>
          </a:p>
        </p:txBody>
      </p:sp>
      <p:pic>
        <p:nvPicPr>
          <p:cNvPr id="90" name="Graphic 89" descr="Circles with arrows with solid fill">
            <a:extLst>
              <a:ext uri="{FF2B5EF4-FFF2-40B4-BE49-F238E27FC236}">
                <a16:creationId xmlns:a16="http://schemas.microsoft.com/office/drawing/2014/main" id="{2B43A9F0-FF36-0BD4-9E02-87A2DED37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1137" y="4993870"/>
            <a:ext cx="261420" cy="26142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F7B0D25A-BE8C-7234-3858-0B86EAE00882}"/>
              </a:ext>
            </a:extLst>
          </p:cNvPr>
          <p:cNvSpPr txBox="1"/>
          <p:nvPr/>
        </p:nvSpPr>
        <p:spPr>
          <a:xfrm>
            <a:off x="10395505" y="5045799"/>
            <a:ext cx="2276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MSI</a:t>
            </a:r>
          </a:p>
        </p:txBody>
      </p:sp>
      <p:pic>
        <p:nvPicPr>
          <p:cNvPr id="92" name="Graphic 91" descr="Sort with solid fill">
            <a:extLst>
              <a:ext uri="{FF2B5EF4-FFF2-40B4-BE49-F238E27FC236}">
                <a16:creationId xmlns:a16="http://schemas.microsoft.com/office/drawing/2014/main" id="{03A04A81-0388-CB28-984A-72992B3D3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6806840" y="4993710"/>
            <a:ext cx="250800" cy="25080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356408B-909B-C2B6-7459-9141EF82B9EA}"/>
              </a:ext>
            </a:extLst>
          </p:cNvPr>
          <p:cNvSpPr txBox="1"/>
          <p:nvPr/>
        </p:nvSpPr>
        <p:spPr>
          <a:xfrm>
            <a:off x="7547441" y="5026777"/>
            <a:ext cx="2180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 –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1BD6DD9-9A07-B4B9-F1ED-CF887AD98727}"/>
              </a:ext>
            </a:extLst>
          </p:cNvPr>
          <p:cNvSpPr txBox="1"/>
          <p:nvPr/>
        </p:nvSpPr>
        <p:spPr>
          <a:xfrm>
            <a:off x="7363063" y="3808686"/>
            <a:ext cx="12487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GENOMIC ALTERATIONS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9E1D185-BB44-91DF-FC8B-531D1224BEA8}"/>
              </a:ext>
            </a:extLst>
          </p:cNvPr>
          <p:cNvGrpSpPr/>
          <p:nvPr/>
        </p:nvGrpSpPr>
        <p:grpSpPr>
          <a:xfrm rot="16200000">
            <a:off x="10101634" y="3365985"/>
            <a:ext cx="144000" cy="1368000"/>
            <a:chOff x="2199531" y="3271834"/>
            <a:chExt cx="72000" cy="375292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85EE730-C18F-B8AD-4D3D-FC3B30BA47BD}"/>
                </a:ext>
              </a:extLst>
            </p:cNvPr>
            <p:cNvCxnSpPr/>
            <p:nvPr/>
          </p:nvCxnSpPr>
          <p:spPr>
            <a:xfrm>
              <a:off x="2199531" y="364648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C0F6B73-149A-8096-83FF-3E9E46946D7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80672" y="3459480"/>
              <a:ext cx="375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5EBA336-DF29-1BD6-2955-BE7A7C089202}"/>
                </a:ext>
              </a:extLst>
            </p:cNvPr>
            <p:cNvCxnSpPr/>
            <p:nvPr/>
          </p:nvCxnSpPr>
          <p:spPr>
            <a:xfrm>
              <a:off x="2199531" y="327183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30BDA324-D4F7-FC66-EF68-F8992F623F57}"/>
              </a:ext>
            </a:extLst>
          </p:cNvPr>
          <p:cNvSpPr txBox="1"/>
          <p:nvPr/>
        </p:nvSpPr>
        <p:spPr>
          <a:xfrm>
            <a:off x="9583985" y="3808686"/>
            <a:ext cx="11926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GENOMIC SIGNATURES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96B508F-19FE-F095-6A41-3AD577D7447C}"/>
              </a:ext>
            </a:extLst>
          </p:cNvPr>
          <p:cNvSpPr txBox="1"/>
          <p:nvPr/>
        </p:nvSpPr>
        <p:spPr>
          <a:xfrm>
            <a:off x="6752882" y="5343603"/>
            <a:ext cx="37189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Detects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942BA87-12BD-3613-7A72-FAF86C18E790}"/>
              </a:ext>
            </a:extLst>
          </p:cNvPr>
          <p:cNvSpPr txBox="1"/>
          <p:nvPr/>
        </p:nvSpPr>
        <p:spPr>
          <a:xfrm>
            <a:off x="7472548" y="5343603"/>
            <a:ext cx="37189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Detects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684B51B-1BB4-DCB2-2B07-9C34BB145B63}"/>
              </a:ext>
            </a:extLst>
          </p:cNvPr>
          <p:cNvSpPr txBox="1"/>
          <p:nvPr/>
        </p:nvSpPr>
        <p:spPr>
          <a:xfrm>
            <a:off x="8166815" y="5343603"/>
            <a:ext cx="37189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Detects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EFF0025-B462-6620-C4DC-B89F5738915D}"/>
              </a:ext>
            </a:extLst>
          </p:cNvPr>
          <p:cNvSpPr txBox="1"/>
          <p:nvPr/>
        </p:nvSpPr>
        <p:spPr>
          <a:xfrm>
            <a:off x="8878015" y="5343603"/>
            <a:ext cx="37189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Detects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71E5413-F457-2455-FC9A-A8E5E08C5339}"/>
              </a:ext>
            </a:extLst>
          </p:cNvPr>
          <p:cNvSpPr txBox="1"/>
          <p:nvPr/>
        </p:nvSpPr>
        <p:spPr>
          <a:xfrm>
            <a:off x="9562518" y="5343603"/>
            <a:ext cx="4760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Measures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06A46F1-0B48-4E87-46D5-20996E76ABC8}"/>
              </a:ext>
            </a:extLst>
          </p:cNvPr>
          <p:cNvSpPr txBox="1"/>
          <p:nvPr/>
        </p:nvSpPr>
        <p:spPr>
          <a:xfrm>
            <a:off x="10273718" y="5343603"/>
            <a:ext cx="4760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Measures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605A403-1AE9-703F-D1B2-642550CB78D6}"/>
              </a:ext>
            </a:extLst>
          </p:cNvPr>
          <p:cNvCxnSpPr>
            <a:cxnSpLocks/>
          </p:cNvCxnSpPr>
          <p:nvPr/>
        </p:nvCxnSpPr>
        <p:spPr>
          <a:xfrm>
            <a:off x="6640026" y="5509541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A4AD6DF-3B9C-4B32-6B2C-C774D28E5FA1}"/>
              </a:ext>
            </a:extLst>
          </p:cNvPr>
          <p:cNvCxnSpPr>
            <a:cxnSpLocks/>
          </p:cNvCxnSpPr>
          <p:nvPr/>
        </p:nvCxnSpPr>
        <p:spPr>
          <a:xfrm>
            <a:off x="6640026" y="5883134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7E31BA8-0A5F-A6C0-E329-7057D3681E6C}"/>
              </a:ext>
            </a:extLst>
          </p:cNvPr>
          <p:cNvSpPr txBox="1"/>
          <p:nvPr/>
        </p:nvSpPr>
        <p:spPr>
          <a:xfrm>
            <a:off x="6618233" y="5581442"/>
            <a:ext cx="641202" cy="2492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substitutions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5A4FDAB-12A9-6072-9B59-940CBF64B7B7}"/>
              </a:ext>
            </a:extLst>
          </p:cNvPr>
          <p:cNvCxnSpPr>
            <a:cxnSpLocks/>
          </p:cNvCxnSpPr>
          <p:nvPr/>
        </p:nvCxnSpPr>
        <p:spPr>
          <a:xfrm>
            <a:off x="7371355" y="5509541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007F7B3-7959-9745-C382-8FD812F6D111}"/>
              </a:ext>
            </a:extLst>
          </p:cNvPr>
          <p:cNvCxnSpPr>
            <a:cxnSpLocks/>
          </p:cNvCxnSpPr>
          <p:nvPr/>
        </p:nvCxnSpPr>
        <p:spPr>
          <a:xfrm>
            <a:off x="7371355" y="5883134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76DA251-ACD3-78A5-D4E0-5820B6773A54}"/>
              </a:ext>
            </a:extLst>
          </p:cNvPr>
          <p:cNvSpPr txBox="1"/>
          <p:nvPr/>
        </p:nvSpPr>
        <p:spPr>
          <a:xfrm>
            <a:off x="7327122" y="5581442"/>
            <a:ext cx="686086" cy="2492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Insertions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deletions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CC4AA07-5401-1207-214F-C8FAADE578B1}"/>
              </a:ext>
            </a:extLst>
          </p:cNvPr>
          <p:cNvCxnSpPr>
            <a:cxnSpLocks/>
          </p:cNvCxnSpPr>
          <p:nvPr/>
        </p:nvCxnSpPr>
        <p:spPr>
          <a:xfrm>
            <a:off x="8094522" y="5509541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FF3E5FA-690F-1433-E599-914D7586FEE6}"/>
              </a:ext>
            </a:extLst>
          </p:cNvPr>
          <p:cNvCxnSpPr>
            <a:cxnSpLocks/>
          </p:cNvCxnSpPr>
          <p:nvPr/>
        </p:nvCxnSpPr>
        <p:spPr>
          <a:xfrm>
            <a:off x="8094522" y="5883134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CB615AF4-CF51-A805-DFD2-69448E398C1F}"/>
              </a:ext>
            </a:extLst>
          </p:cNvPr>
          <p:cNvSpPr txBox="1"/>
          <p:nvPr/>
        </p:nvSpPr>
        <p:spPr>
          <a:xfrm>
            <a:off x="8047083" y="5581442"/>
            <a:ext cx="692497" cy="2492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Copy number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alterations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B46BF02-4F14-4A4D-2180-0818B54C837D}"/>
              </a:ext>
            </a:extLst>
          </p:cNvPr>
          <p:cNvCxnSpPr>
            <a:cxnSpLocks/>
          </p:cNvCxnSpPr>
          <p:nvPr/>
        </p:nvCxnSpPr>
        <p:spPr>
          <a:xfrm>
            <a:off x="8806313" y="5509541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B1D7B5D-896D-2DBA-1BC9-8263915C07A8}"/>
              </a:ext>
            </a:extLst>
          </p:cNvPr>
          <p:cNvCxnSpPr>
            <a:cxnSpLocks/>
          </p:cNvCxnSpPr>
          <p:nvPr/>
        </p:nvCxnSpPr>
        <p:spPr>
          <a:xfrm>
            <a:off x="8806313" y="5883134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CABF1DE1-D145-164A-9BAA-486C7FAFDB95}"/>
              </a:ext>
            </a:extLst>
          </p:cNvPr>
          <p:cNvSpPr txBox="1"/>
          <p:nvPr/>
        </p:nvSpPr>
        <p:spPr>
          <a:xfrm>
            <a:off x="8733866" y="5581442"/>
            <a:ext cx="742511" cy="2492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spc="-4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Gene</a:t>
            </a:r>
            <a:br>
              <a:rPr lang="en-GB" sz="900" spc="-4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spc="-4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rearrangements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73068B9-D56E-DBC7-F193-B4211148BA8E}"/>
              </a:ext>
            </a:extLst>
          </p:cNvPr>
          <p:cNvCxnSpPr>
            <a:cxnSpLocks/>
          </p:cNvCxnSpPr>
          <p:nvPr/>
        </p:nvCxnSpPr>
        <p:spPr>
          <a:xfrm>
            <a:off x="9518104" y="5509541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1A21E1A-1E8F-441F-B776-7C061ECD8BB5}"/>
              </a:ext>
            </a:extLst>
          </p:cNvPr>
          <p:cNvCxnSpPr>
            <a:cxnSpLocks/>
          </p:cNvCxnSpPr>
          <p:nvPr/>
        </p:nvCxnSpPr>
        <p:spPr>
          <a:xfrm>
            <a:off x="9518104" y="5883134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CB03CCDE-14E0-3372-30C3-E99C4EE7D624}"/>
              </a:ext>
            </a:extLst>
          </p:cNvPr>
          <p:cNvSpPr txBox="1"/>
          <p:nvPr/>
        </p:nvSpPr>
        <p:spPr>
          <a:xfrm>
            <a:off x="9550364" y="5539892"/>
            <a:ext cx="532198" cy="3323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mutational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burden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50EEC8D-EDDF-EE82-C04F-03B95F2A7246}"/>
              </a:ext>
            </a:extLst>
          </p:cNvPr>
          <p:cNvCxnSpPr>
            <a:cxnSpLocks/>
          </p:cNvCxnSpPr>
          <p:nvPr/>
        </p:nvCxnSpPr>
        <p:spPr>
          <a:xfrm>
            <a:off x="10229894" y="5509541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98BCE4F-A5BC-E6E9-8A71-D856E5401F71}"/>
              </a:ext>
            </a:extLst>
          </p:cNvPr>
          <p:cNvCxnSpPr>
            <a:cxnSpLocks/>
          </p:cNvCxnSpPr>
          <p:nvPr/>
        </p:nvCxnSpPr>
        <p:spPr>
          <a:xfrm>
            <a:off x="10229894" y="5883134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91A63527-F6F7-DF5D-3027-DD3B685E8027}"/>
              </a:ext>
            </a:extLst>
          </p:cNvPr>
          <p:cNvSpPr txBox="1"/>
          <p:nvPr/>
        </p:nvSpPr>
        <p:spPr>
          <a:xfrm>
            <a:off x="10197685" y="5581442"/>
            <a:ext cx="662041" cy="2492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spc="-4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Microsatellite</a:t>
            </a:r>
            <a:br>
              <a:rPr lang="en-GB" sz="900" spc="-4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spc="-4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instability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9C7A162-9411-C3BF-C9D6-0052088E1A2F}"/>
              </a:ext>
            </a:extLst>
          </p:cNvPr>
          <p:cNvSpPr/>
          <p:nvPr/>
        </p:nvSpPr>
        <p:spPr>
          <a:xfrm>
            <a:off x="8652937" y="3183913"/>
            <a:ext cx="137866" cy="137866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8" name="Slide Number Placeholder 147">
            <a:extLst>
              <a:ext uri="{FF2B5EF4-FFF2-40B4-BE49-F238E27FC236}">
                <a16:creationId xmlns:a16="http://schemas.microsoft.com/office/drawing/2014/main" id="{EA7BD971-E1C8-309E-C6C4-CC129F422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8719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A0259-FC92-46D3-9699-9636F5CE22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Samples should be taken at disease progression for tumour genotyping</a:t>
            </a:r>
            <a:r>
              <a:rPr lang="en-GB" baseline="30000" dirty="0">
                <a:solidFill>
                  <a:schemeClr val="tx2"/>
                </a:solidFill>
              </a:rPr>
              <a:t>1  </a:t>
            </a:r>
          </a:p>
          <a:p>
            <a:r>
              <a:rPr lang="en-GB" dirty="0">
                <a:solidFill>
                  <a:schemeClr val="tx2"/>
                </a:solidFill>
              </a:rPr>
              <a:t>Consider tumour biopsy testing to confirm negative results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9339D-3D4F-4F16-B922-6C1FF07E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Mutation Testing in HR+/HER2− </a:t>
            </a:r>
            <a:r>
              <a:rPr lang="en-GB" cap="none" dirty="0"/>
              <a:t>m</a:t>
            </a:r>
            <a:r>
              <a:rPr lang="en-GB" dirty="0"/>
              <a:t>BC: </a:t>
            </a:r>
            <a:br>
              <a:rPr lang="en-GB" dirty="0"/>
            </a:br>
            <a:r>
              <a:rPr lang="en-GB" dirty="0"/>
              <a:t>Liquid Biopsy</a:t>
            </a:r>
            <a:r>
              <a:rPr lang="en-GB" baseline="30000" dirty="0"/>
              <a:t>1,2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A38D3-19B8-4206-B32B-7A5B85873F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100" dirty="0">
                <a:solidFill>
                  <a:schemeClr val="tx2"/>
                </a:solidFill>
              </a:rPr>
              <a:t>HR, hormone receptor; mBC, metastatic breast cancer</a:t>
            </a:r>
          </a:p>
          <a:p>
            <a:r>
              <a:rPr lang="en-GB" sz="1100" dirty="0">
                <a:solidFill>
                  <a:schemeClr val="tx2"/>
                </a:solidFill>
              </a:rPr>
              <a:t>1. Merker JD, et al. J Clin Oncol. 2018;36:1631-41; 2. NCCN Guidelines Version 6.2024 for Invasive Breast Cancer. Available at: </a:t>
            </a:r>
            <a:r>
              <a:rPr lang="en-GB" sz="11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https://www.nccn.org/professionals/physician_gls/pdf/breast.pdf</a:t>
            </a:r>
            <a:r>
              <a:rPr lang="en-GB" sz="1100" dirty="0">
                <a:solidFill>
                  <a:schemeClr val="tx2"/>
                </a:solidFill>
              </a:rPr>
              <a:t> (accessed January 2025); Penault-Llorca F. ESMO Advanced Course on Breast Cancer: Filling the Gaps Following Progression on CDK4/6 in Hormone Receptor Positive HER2 Negative Advanced Breast Cancer 2024: Doha. </a:t>
            </a:r>
            <a:r>
              <a:rPr lang="en-GB" sz="11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DCDFF-9BE2-4875-A8DC-44743A998D5B}"/>
              </a:ext>
            </a:extLst>
          </p:cNvPr>
          <p:cNvSpPr/>
          <p:nvPr/>
        </p:nvSpPr>
        <p:spPr>
          <a:xfrm>
            <a:off x="2559379" y="2372558"/>
            <a:ext cx="2430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Liquid biopsy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02E051-CDD0-411E-9494-3E46D35682AE}"/>
              </a:ext>
            </a:extLst>
          </p:cNvPr>
          <p:cNvSpPr/>
          <p:nvPr/>
        </p:nvSpPr>
        <p:spPr>
          <a:xfrm>
            <a:off x="4135326" y="2893558"/>
            <a:ext cx="2430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Variant detected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129CC3-073E-49CE-AE50-58109DEF6832}"/>
              </a:ext>
            </a:extLst>
          </p:cNvPr>
          <p:cNvSpPr/>
          <p:nvPr/>
        </p:nvSpPr>
        <p:spPr>
          <a:xfrm>
            <a:off x="983432" y="2893558"/>
            <a:ext cx="2430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Variant not detected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257D8F-F528-404E-B23B-7D2A8741FE21}"/>
              </a:ext>
            </a:extLst>
          </p:cNvPr>
          <p:cNvSpPr/>
          <p:nvPr/>
        </p:nvSpPr>
        <p:spPr>
          <a:xfrm>
            <a:off x="983432" y="3414557"/>
            <a:ext cx="243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Tumour biopsy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88E0E1-3A14-4C10-A7D1-46B78822BE18}"/>
              </a:ext>
            </a:extLst>
          </p:cNvPr>
          <p:cNvSpPr/>
          <p:nvPr/>
        </p:nvSpPr>
        <p:spPr>
          <a:xfrm>
            <a:off x="983432" y="4151557"/>
            <a:ext cx="2430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Variant not detected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398622-1E31-427E-9DE7-284135C939CB}"/>
              </a:ext>
            </a:extLst>
          </p:cNvPr>
          <p:cNvSpPr/>
          <p:nvPr/>
        </p:nvSpPr>
        <p:spPr>
          <a:xfrm>
            <a:off x="983432" y="4672556"/>
            <a:ext cx="2430000" cy="599550"/>
          </a:xfrm>
          <a:prstGeom prst="rect">
            <a:avLst/>
          </a:prstGeom>
          <a:solidFill>
            <a:schemeClr val="bg1"/>
          </a:solidFill>
          <a:ln w="190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b="1" dirty="0">
                <a:solidFill>
                  <a:schemeClr val="tx2"/>
                </a:solidFill>
                <a:latin typeface="Arial"/>
              </a:rPr>
              <a:t>Consider alternative therapy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968CB0-47E2-436F-ACE3-70FD7C419776}"/>
              </a:ext>
            </a:extLst>
          </p:cNvPr>
          <p:cNvSpPr/>
          <p:nvPr/>
        </p:nvSpPr>
        <p:spPr>
          <a:xfrm>
            <a:off x="7287220" y="2696558"/>
            <a:ext cx="1890000" cy="7878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b="1" dirty="0">
                <a:solidFill>
                  <a:schemeClr val="tx2"/>
                </a:solidFill>
                <a:latin typeface="Arial"/>
              </a:rPr>
              <a:t>Consider treatment with targeted therapy</a:t>
            </a:r>
            <a:r>
              <a:rPr lang="en-GB" sz="1400" b="1" baseline="30000" dirty="0">
                <a:solidFill>
                  <a:schemeClr val="tx2"/>
                </a:solidFill>
                <a:latin typeface="Arial"/>
              </a:rPr>
              <a:t>1,2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837DC8-4119-4C53-8FE7-5B73884D1413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2198432" y="4475558"/>
            <a:ext cx="0" cy="196999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AA498E-F753-41E1-BA85-97BDA9EE488B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2198432" y="3954557"/>
            <a:ext cx="0" cy="19700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33FA53-7897-46B1-B0F2-EE43390E8141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2198432" y="3217558"/>
            <a:ext cx="0" cy="19700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BC5637-FEE7-4594-9FAD-BA70B3B3E96F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6565327" y="3055558"/>
            <a:ext cx="721894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FFD60FB-016A-4F7F-94F4-C8F196608505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>
            <a:off x="4989381" y="2534558"/>
            <a:ext cx="360947" cy="359000"/>
          </a:xfrm>
          <a:prstGeom prst="bentConnector2">
            <a:avLst/>
          </a:prstGeom>
          <a:ln w="28575"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49B376B-39D4-4184-9FF5-5BD0B886746C}"/>
              </a:ext>
            </a:extLst>
          </p:cNvPr>
          <p:cNvCxnSpPr>
            <a:cxnSpLocks/>
            <a:stCxn id="6" idx="1"/>
            <a:endCxn id="8" idx="0"/>
          </p:cNvCxnSpPr>
          <p:nvPr/>
        </p:nvCxnSpPr>
        <p:spPr>
          <a:xfrm rot="10800000" flipV="1">
            <a:off x="2198434" y="2534558"/>
            <a:ext cx="360947" cy="359000"/>
          </a:xfrm>
          <a:prstGeom prst="bentConnector2">
            <a:avLst/>
          </a:prstGeom>
          <a:ln w="28575"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10ED8AF-5964-4C6D-8DCB-83D0CBE20883}"/>
              </a:ext>
            </a:extLst>
          </p:cNvPr>
          <p:cNvCxnSpPr>
            <a:cxnSpLocks/>
            <a:stCxn id="9" idx="3"/>
            <a:endCxn id="7" idx="2"/>
          </p:cNvCxnSpPr>
          <p:nvPr/>
        </p:nvCxnSpPr>
        <p:spPr>
          <a:xfrm flipV="1">
            <a:off x="3413433" y="3217558"/>
            <a:ext cx="1936895" cy="467000"/>
          </a:xfrm>
          <a:prstGeom prst="bentConnector2">
            <a:avLst/>
          </a:prstGeom>
          <a:ln w="28575"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A821176-46DC-C7E4-01DC-2DD7DD0D65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08"/>
          <a:stretch/>
        </p:blipFill>
        <p:spPr>
          <a:xfrm>
            <a:off x="4864662" y="3783336"/>
            <a:ext cx="6735115" cy="2221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4654D-B835-CCFF-8123-46E3E6877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1976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91FB2-2D0E-A785-2294-35B316DD6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A9FBBC5-0BB5-8957-0B47-358FD6D959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5400" y="1036171"/>
            <a:ext cx="3578760" cy="466689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E4488FD-0645-3A60-1BC5-83A118A3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liquid biopsy: when to use it?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6C6BDEC-9B17-6941-9091-4618B924EE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6416659"/>
            <a:ext cx="10180339" cy="365125"/>
          </a:xfrm>
        </p:spPr>
        <p:txBody>
          <a:bodyPr anchor="b" anchorCtr="0"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000" baseline="30000" dirty="0">
                <a:solidFill>
                  <a:schemeClr val="tx2"/>
                </a:solidFill>
              </a:rPr>
              <a:t>a</a:t>
            </a:r>
            <a:r>
              <a:rPr lang="en-GB" sz="1000" dirty="0">
                <a:solidFill>
                  <a:schemeClr val="tx2"/>
                </a:solidFill>
              </a:rPr>
              <a:t> Stream plot representing the change of individual mutations (colours indicate different genes and specific mutations on the panels)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000" dirty="0">
                <a:solidFill>
                  <a:schemeClr val="tx2"/>
                </a:solidFill>
              </a:rPr>
              <a:t>1L, first-line; 2L, second-line; BC, breast cancer; CCF, ctDNA content fraction; ctDNA, circulating tumour DNA; OR, objective response; SD, stable disease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000" dirty="0">
                <a:solidFill>
                  <a:schemeClr val="tx2"/>
                </a:solidFill>
              </a:rPr>
              <a:t>1. Li J, et al. J Transl Med. 2020;18:293; 2. Kuligina ES, et al. Cancer Genet. 2021;256-257:165-178; 3. Pascual J, et al. Annals of Oncology 2022; 33: 750-768; 4. Penault-Llorca F. ESMO Advanced Course on Breast Cancer: Filling the Gaps Following Progression on CDK4/6 in Hormone Receptor Positive HER2 Negative Advanced Breast Cancer 2024: Doha. </a:t>
            </a:r>
            <a:r>
              <a:rPr lang="en-GB" sz="1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38012C-3FAF-872B-11B7-135FC617422A}"/>
              </a:ext>
            </a:extLst>
          </p:cNvPr>
          <p:cNvSpPr/>
          <p:nvPr/>
        </p:nvSpPr>
        <p:spPr>
          <a:xfrm>
            <a:off x="5535351" y="2817751"/>
            <a:ext cx="5625679" cy="1464231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</a:rPr>
              <a:t>Better to test with liquid biopsy when the tumour is progressing </a:t>
            </a:r>
            <a:r>
              <a:rPr lang="en-GB" sz="2000" dirty="0">
                <a:latin typeface="Arial" panose="020B0604020202020204" pitchFamily="34" charset="0"/>
              </a:rPr>
              <a:t>(higher probability of shedding, higher tumour burden) </a:t>
            </a:r>
            <a:r>
              <a:rPr lang="en-GB" sz="2000" i="0" u="none" strike="noStrike" baseline="0" dirty="0"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2000" i="0" u="none" strike="noStrike" baseline="0" dirty="0">
                <a:latin typeface="Arial" panose="020B0604020202020204" pitchFamily="34" charset="0"/>
              </a:rPr>
              <a:t>either before </a:t>
            </a:r>
            <a:r>
              <a:rPr lang="en-GB" sz="2000" dirty="0">
                <a:latin typeface="Arial" panose="020B0604020202020204" pitchFamily="34" charset="0"/>
              </a:rPr>
              <a:t>1L</a:t>
            </a:r>
            <a:r>
              <a:rPr lang="en-GB" sz="2000" i="0" u="none" strike="noStrike" baseline="0" dirty="0">
                <a:latin typeface="Arial" panose="020B0604020202020204" pitchFamily="34" charset="0"/>
              </a:rPr>
              <a:t>, or at progression before </a:t>
            </a:r>
            <a:r>
              <a:rPr lang="en-GB" sz="2000" dirty="0">
                <a:latin typeface="Arial" panose="020B0604020202020204" pitchFamily="34" charset="0"/>
              </a:rPr>
              <a:t>2L</a:t>
            </a:r>
            <a:r>
              <a:rPr lang="en-GB" sz="2000" i="0" u="none" strike="noStrike" baseline="0" dirty="0">
                <a:latin typeface="Arial" panose="020B0604020202020204" pitchFamily="34" charset="0"/>
              </a:rPr>
              <a:t>)</a:t>
            </a:r>
            <a:r>
              <a:rPr lang="en-GB" sz="2000" i="0" u="none" strike="noStrike" baseline="30000" dirty="0">
                <a:latin typeface="Arial" panose="020B0604020202020204" pitchFamily="34" charset="0"/>
              </a:rPr>
              <a:t>2,3,4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3D76B9A-730F-0A64-5700-C2A3257FA695}"/>
              </a:ext>
            </a:extLst>
          </p:cNvPr>
          <p:cNvSpPr/>
          <p:nvPr/>
        </p:nvSpPr>
        <p:spPr>
          <a:xfrm>
            <a:off x="5535351" y="1708858"/>
            <a:ext cx="5625679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0" i="0" u="none" strike="noStrike" baseline="0" dirty="0">
                <a:latin typeface="Arial" panose="020B0604020202020204" pitchFamily="34" charset="0"/>
              </a:rPr>
              <a:t>Risk of false negative in ctDNA if disease is responding to therapy (no shedding)</a:t>
            </a:r>
            <a:r>
              <a:rPr lang="en-GB" sz="2000" b="0" i="0" u="none" strike="noStrike" baseline="30000" dirty="0">
                <a:latin typeface="Arial" panose="020B0604020202020204" pitchFamily="34" charset="0"/>
              </a:rPr>
              <a:t>2,4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5C8249D-6360-B5D8-312A-1B13FC4FC3B5}"/>
              </a:ext>
            </a:extLst>
          </p:cNvPr>
          <p:cNvSpPr/>
          <p:nvPr/>
        </p:nvSpPr>
        <p:spPr>
          <a:xfrm>
            <a:off x="5587586" y="4607682"/>
            <a:ext cx="5716368" cy="1123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kern="1200" dirty="0">
                <a:latin typeface="Arial" panose="020B0604020202020204" pitchFamily="34" charset="0"/>
                <a:ea typeface="+mn-ea"/>
                <a:cs typeface="Arial Narrow"/>
              </a:rPr>
              <a:t>Don’t anticipate testing when the patient is stable under therapy as the risk of false negative is very high</a:t>
            </a:r>
            <a:r>
              <a:rPr lang="en-GB" sz="2000" b="1" kern="1200" baseline="30000" dirty="0">
                <a:latin typeface="Arial" panose="020B0604020202020204" pitchFamily="34" charset="0"/>
                <a:ea typeface="+mn-ea"/>
                <a:cs typeface="Arial Narrow"/>
              </a:rPr>
              <a:t>2,4</a:t>
            </a:r>
            <a:r>
              <a:rPr lang="en-GB" sz="2000" b="1" kern="1200" dirty="0">
                <a:latin typeface="Arial" panose="020B0604020202020204" pitchFamily="34" charset="0"/>
                <a:ea typeface="+mn-ea"/>
                <a:cs typeface="Arial Narrow"/>
              </a:rPr>
              <a:t> </a:t>
            </a:r>
            <a:endParaRPr lang="en-GB" sz="2000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6189C0-25E0-7124-88CA-98D075D3E175}"/>
              </a:ext>
            </a:extLst>
          </p:cNvPr>
          <p:cNvSpPr txBox="1"/>
          <p:nvPr/>
        </p:nvSpPr>
        <p:spPr>
          <a:xfrm rot="16200000">
            <a:off x="552318" y="4707645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CCF (%)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D313BD-FA62-88C4-44B4-AA1ED8846BDD}"/>
              </a:ext>
            </a:extLst>
          </p:cNvPr>
          <p:cNvSpPr txBox="1"/>
          <p:nvPr/>
        </p:nvSpPr>
        <p:spPr>
          <a:xfrm>
            <a:off x="3696795" y="3378527"/>
            <a:ext cx="2500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B236B9-9647-F4A1-2ECD-F003EC08F71D}"/>
              </a:ext>
            </a:extLst>
          </p:cNvPr>
          <p:cNvSpPr txBox="1"/>
          <p:nvPr/>
        </p:nvSpPr>
        <p:spPr>
          <a:xfrm>
            <a:off x="2598245" y="3378527"/>
            <a:ext cx="2693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5C7041-3BDE-F33A-DE56-DD17955B4155}"/>
              </a:ext>
            </a:extLst>
          </p:cNvPr>
          <p:cNvSpPr txBox="1"/>
          <p:nvPr/>
        </p:nvSpPr>
        <p:spPr>
          <a:xfrm>
            <a:off x="3504434" y="3623002"/>
            <a:ext cx="6347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2018/05/07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6569D2-9F69-253E-25B0-1256CADF5F36}"/>
              </a:ext>
            </a:extLst>
          </p:cNvPr>
          <p:cNvSpPr txBox="1"/>
          <p:nvPr/>
        </p:nvSpPr>
        <p:spPr>
          <a:xfrm>
            <a:off x="2415505" y="3623002"/>
            <a:ext cx="6347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2018/03/09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E4BF2F-B61C-412B-8D13-CC9621E8103E}"/>
              </a:ext>
            </a:extLst>
          </p:cNvPr>
          <p:cNvSpPr txBox="1"/>
          <p:nvPr/>
        </p:nvSpPr>
        <p:spPr>
          <a:xfrm>
            <a:off x="1234405" y="3623002"/>
            <a:ext cx="6347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2017/12/22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59B477-6855-E941-63C7-D3C3519448B5}"/>
              </a:ext>
            </a:extLst>
          </p:cNvPr>
          <p:cNvSpPr txBox="1"/>
          <p:nvPr/>
        </p:nvSpPr>
        <p:spPr>
          <a:xfrm>
            <a:off x="1703512" y="4595921"/>
            <a:ext cx="7662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2017/12/22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836380-5BC9-91B0-9087-BFC92A5FDDFB}"/>
              </a:ext>
            </a:extLst>
          </p:cNvPr>
          <p:cNvSpPr txBox="1"/>
          <p:nvPr/>
        </p:nvSpPr>
        <p:spPr>
          <a:xfrm>
            <a:off x="3438711" y="5099977"/>
            <a:ext cx="7662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2018/05/07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59D3D1-41EF-BF7E-E459-ED93C26E31A5}"/>
              </a:ext>
            </a:extLst>
          </p:cNvPr>
          <p:cNvSpPr txBox="1"/>
          <p:nvPr/>
        </p:nvSpPr>
        <p:spPr>
          <a:xfrm>
            <a:off x="1199456" y="4019857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D406AA-B41A-7A36-3DD7-24FFBA53B3F8}"/>
              </a:ext>
            </a:extLst>
          </p:cNvPr>
          <p:cNvSpPr txBox="1"/>
          <p:nvPr/>
        </p:nvSpPr>
        <p:spPr>
          <a:xfrm>
            <a:off x="1199456" y="4413557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627CB5-9176-ECAB-D8D6-03B3572654A3}"/>
              </a:ext>
            </a:extLst>
          </p:cNvPr>
          <p:cNvSpPr txBox="1"/>
          <p:nvPr/>
        </p:nvSpPr>
        <p:spPr>
          <a:xfrm>
            <a:off x="1199456" y="4781857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CD1F46-C7F3-968C-AF78-AC14E5F338A1}"/>
              </a:ext>
            </a:extLst>
          </p:cNvPr>
          <p:cNvSpPr txBox="1"/>
          <p:nvPr/>
        </p:nvSpPr>
        <p:spPr>
          <a:xfrm>
            <a:off x="1199456" y="5534332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BC02A1-2464-2DE9-EB31-247D49A0EA32}"/>
              </a:ext>
            </a:extLst>
          </p:cNvPr>
          <p:cNvSpPr txBox="1"/>
          <p:nvPr/>
        </p:nvSpPr>
        <p:spPr>
          <a:xfrm>
            <a:off x="1199456" y="5162857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274F22-FDA5-F578-8851-1E6C1D47C772}"/>
              </a:ext>
            </a:extLst>
          </p:cNvPr>
          <p:cNvSpPr txBox="1"/>
          <p:nvPr/>
        </p:nvSpPr>
        <p:spPr>
          <a:xfrm>
            <a:off x="4220865" y="570260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906944-4110-CF79-317A-61FDD863C022}"/>
              </a:ext>
            </a:extLst>
          </p:cNvPr>
          <p:cNvSpPr txBox="1"/>
          <p:nvPr/>
        </p:nvSpPr>
        <p:spPr>
          <a:xfrm>
            <a:off x="3547765" y="570260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558A56-64E6-E90C-1CDB-39556C77C8DE}"/>
              </a:ext>
            </a:extLst>
          </p:cNvPr>
          <p:cNvSpPr txBox="1"/>
          <p:nvPr/>
        </p:nvSpPr>
        <p:spPr>
          <a:xfrm>
            <a:off x="2865140" y="570260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6F578F-019A-366C-DB48-C2A817DCA415}"/>
              </a:ext>
            </a:extLst>
          </p:cNvPr>
          <p:cNvSpPr txBox="1"/>
          <p:nvPr/>
        </p:nvSpPr>
        <p:spPr>
          <a:xfrm>
            <a:off x="2172990" y="570260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917DE4-34EC-8CCD-FCB1-BB829C9C95DE}"/>
              </a:ext>
            </a:extLst>
          </p:cNvPr>
          <p:cNvSpPr txBox="1"/>
          <p:nvPr/>
        </p:nvSpPr>
        <p:spPr>
          <a:xfrm>
            <a:off x="1484015" y="570260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95ED11-822F-0604-DC40-88D751EA2590}"/>
              </a:ext>
            </a:extLst>
          </p:cNvPr>
          <p:cNvSpPr txBox="1"/>
          <p:nvPr/>
        </p:nvSpPr>
        <p:spPr>
          <a:xfrm>
            <a:off x="2252829" y="5791861"/>
            <a:ext cx="12294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665CCE-D145-1547-5DED-4D1BBD9D3EDE}"/>
              </a:ext>
            </a:extLst>
          </p:cNvPr>
          <p:cNvSpPr txBox="1"/>
          <p:nvPr/>
        </p:nvSpPr>
        <p:spPr>
          <a:xfrm>
            <a:off x="1368872" y="1036171"/>
            <a:ext cx="809517" cy="6232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AP1M2-p.R245W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C2orf40-p.S9C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GNB2L1-p.S297I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MROH2A-p.E619K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PDSS2-p.Q83*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USP28-p.G939E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198C03-D1F3-C2E1-F264-5E7E7EA955FF}"/>
              </a:ext>
            </a:extLst>
          </p:cNvPr>
          <p:cNvSpPr txBox="1"/>
          <p:nvPr/>
        </p:nvSpPr>
        <p:spPr>
          <a:xfrm>
            <a:off x="2346772" y="1036171"/>
            <a:ext cx="772647" cy="6232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C1orf51-p.N25Y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ERBB2-p.V777L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KCNH2-p.M801L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NRXN3-p.G81V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STAT5A-p.D605N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XKR3-p.I149L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8B5D31-5B57-FB97-0CF8-2D53976F161A}"/>
              </a:ext>
            </a:extLst>
          </p:cNvPr>
          <p:cNvSpPr txBox="1"/>
          <p:nvPr/>
        </p:nvSpPr>
        <p:spPr>
          <a:xfrm>
            <a:off x="3315147" y="1036171"/>
            <a:ext cx="718145" cy="6232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C1orf51-p.K95*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ERBB3-p.T355I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MLLT4-p.Q445*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OR7C1-p.S148A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THBS3-p.S923T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ZFP2-p.Q233E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A7638F-FBF4-63FE-1BA7-EA8BB56A7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2ADF7-4FC9-EDE3-988D-FD7733F2A99D}"/>
              </a:ext>
            </a:extLst>
          </p:cNvPr>
          <p:cNvSpPr txBox="1"/>
          <p:nvPr/>
        </p:nvSpPr>
        <p:spPr>
          <a:xfrm>
            <a:off x="551384" y="692696"/>
            <a:ext cx="5487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A. Change of individual mutations in a patient with BC</a:t>
            </a:r>
            <a:r>
              <a:rPr lang="en-GB" sz="14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1,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97BF3-695A-2A2F-6DC6-CDB117354CDD}"/>
              </a:ext>
            </a:extLst>
          </p:cNvPr>
          <p:cNvSpPr txBox="1"/>
          <p:nvPr/>
        </p:nvSpPr>
        <p:spPr>
          <a:xfrm>
            <a:off x="551384" y="3778880"/>
            <a:ext cx="483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B. Overall change (sum) of all mutations on the panels</a:t>
            </a:r>
            <a:r>
              <a:rPr lang="en-GB" sz="14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284354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6EF15-AF17-4321-79CE-49B4CFB6C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D924E-8596-5DC6-4513-56538BB98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00000"/>
            <a:ext cx="10972800" cy="701675"/>
          </a:xfrm>
        </p:spPr>
        <p:txBody>
          <a:bodyPr>
            <a:normAutofit/>
          </a:bodyPr>
          <a:lstStyle/>
          <a:p>
            <a:r>
              <a:rPr lang="en-GB" dirty="0"/>
              <a:t>Frequency of Level IA Biomarkers in HR+ breast cancer</a:t>
            </a:r>
            <a:r>
              <a:rPr lang="en-GB" baseline="30000" dirty="0"/>
              <a:t>1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17A3FE8-0541-0F03-3277-E0A584A59F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667289" cy="365125"/>
          </a:xfrm>
        </p:spPr>
        <p:txBody>
          <a:bodyPr anchor="b"/>
          <a:lstStyle/>
          <a:p>
            <a:r>
              <a:rPr lang="en-GB" sz="1100" dirty="0">
                <a:solidFill>
                  <a:schemeClr val="tx2"/>
                </a:solidFill>
              </a:rPr>
              <a:t>g, germline; HR+, hormone receptor positive; m, mutated</a:t>
            </a:r>
          </a:p>
          <a:p>
            <a:r>
              <a:rPr lang="en-GB" sz="1100" dirty="0">
                <a:solidFill>
                  <a:schemeClr val="tx2"/>
                </a:solidFill>
              </a:rPr>
              <a:t>1. Mosele M, et al. Annals of Oncology 2024; 35: 588-606; 2. Penault-Llorca F. ESMO Advanced Course on Breast Cancer: Filling the Gaps Following Progression on CDK4/6 in Hormone Receptor Positive HER2 Negative Advanced Breast Cancer 2024: Doha. </a:t>
            </a:r>
            <a:r>
              <a:rPr lang="en-GB" sz="11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1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20" name="Espace réservé du texte 5">
            <a:extLst>
              <a:ext uri="{FF2B5EF4-FFF2-40B4-BE49-F238E27FC236}">
                <a16:creationId xmlns:a16="http://schemas.microsoft.com/office/drawing/2014/main" id="{DDAF883E-9B4E-1C9A-0676-E11B6F9D1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091846"/>
              </p:ext>
            </p:extLst>
          </p:nvPr>
        </p:nvGraphicFramePr>
        <p:xfrm>
          <a:off x="904528" y="1340768"/>
          <a:ext cx="10382944" cy="428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itle 22">
            <a:extLst>
              <a:ext uri="{FF2B5EF4-FFF2-40B4-BE49-F238E27FC236}">
                <a16:creationId xmlns:a16="http://schemas.microsoft.com/office/drawing/2014/main" id="{35636001-2FD1-68F7-A40C-86A87D22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Biomarkers For targeted therapy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72C043-33D0-24DD-E3F0-94783A0D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73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975B5-4219-43EA-22DA-E69764E0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Importance of using ‘broad’ NGS-type tests </a:t>
            </a:r>
            <a:br>
              <a:rPr lang="en-GB" dirty="0"/>
            </a:br>
            <a:r>
              <a:rPr lang="en-GB" dirty="0"/>
              <a:t>instead of PCR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BEEB990-B1F6-E16D-6C33-DA0D4502A7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9174" y="6173788"/>
            <a:ext cx="10180339" cy="365125"/>
          </a:xfrm>
        </p:spPr>
        <p:txBody>
          <a:bodyPr/>
          <a:lstStyle/>
          <a:p>
            <a:r>
              <a:rPr lang="en-GB" dirty="0"/>
              <a:t>BC, breast cancer; NGS, next-generation sequencing; PCR, polymerase chain reaction</a:t>
            </a:r>
          </a:p>
          <a:p>
            <a:r>
              <a:rPr lang="en-GB" dirty="0"/>
              <a:t>Martínez-Sáez O, et al. Breast Cancer Res. 2020;22:45; </a:t>
            </a:r>
            <a:r>
              <a:rPr lang="en-GB" sz="1200" dirty="0">
                <a:solidFill>
                  <a:schemeClr val="tx2"/>
                </a:solidFill>
              </a:rPr>
              <a:t>Penault-Llorca F. ESMO Advanced Course on Breast Cancer: Filling the Gaps Following Progression on CDK4/6 in Hormone Receptor Positive HER2 Negative Advanced Breast Cancer 2024: Doha. </a:t>
            </a:r>
            <a:r>
              <a:rPr lang="en-GB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200" dirty="0">
              <a:highlight>
                <a:srgbClr val="FFFF00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E17551-4A00-51C9-21EA-80D593EF4206}"/>
              </a:ext>
            </a:extLst>
          </p:cNvPr>
          <p:cNvSpPr txBox="1"/>
          <p:nvPr/>
        </p:nvSpPr>
        <p:spPr>
          <a:xfrm>
            <a:off x="8622356" y="1988840"/>
            <a:ext cx="3044455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800" b="0" i="0" u="none" strike="noStrike" baseline="0" dirty="0">
                <a:solidFill>
                  <a:srgbClr val="131413"/>
                </a:solidFill>
                <a:latin typeface="GsqrnwAdvTT86d47313"/>
              </a:rPr>
              <a:t>The currently validated therascreen</a:t>
            </a:r>
          </a:p>
          <a:p>
            <a:pPr algn="l"/>
            <a:r>
              <a:rPr lang="en-US" sz="1800" b="0" i="0" u="none" strike="noStrike" baseline="0" dirty="0">
                <a:solidFill>
                  <a:srgbClr val="131413"/>
                </a:solidFill>
                <a:latin typeface="GsqrnwAdvTT86d47313"/>
              </a:rPr>
              <a:t>companion diagnostic PCR test, which covers 11 hotspot mutations,</a:t>
            </a:r>
          </a:p>
          <a:p>
            <a:pPr algn="l"/>
            <a:r>
              <a:rPr lang="en-US" sz="1800" b="0" i="0" u="none" strike="noStrike" baseline="0" dirty="0">
                <a:solidFill>
                  <a:srgbClr val="131413"/>
                </a:solidFill>
                <a:latin typeface="GsqrnwAdvTT86d47313"/>
              </a:rPr>
              <a:t>might not capture up to 20% of patients with</a:t>
            </a:r>
          </a:p>
          <a:p>
            <a:pPr algn="l"/>
            <a:r>
              <a:rPr lang="en-GB" sz="1800" b="0" i="0" u="none" strike="noStrike" baseline="0" dirty="0">
                <a:solidFill>
                  <a:srgbClr val="131413"/>
                </a:solidFill>
                <a:latin typeface="DyxvdpAdvTT8861b38f.I"/>
              </a:rPr>
              <a:t>PIK3CA </a:t>
            </a:r>
            <a:r>
              <a:rPr lang="en-GB" sz="1800" b="0" i="0" u="none" strike="noStrike" baseline="0" dirty="0">
                <a:solidFill>
                  <a:srgbClr val="131413"/>
                </a:solidFill>
                <a:latin typeface="GsqrnwAdvTT86d47313"/>
              </a:rPr>
              <a:t>mutations</a:t>
            </a:r>
            <a:endParaRPr lang="en-GB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CDDA1D3-8648-2F65-B318-6974AE6F5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417216"/>
              </p:ext>
            </p:extLst>
          </p:nvPr>
        </p:nvGraphicFramePr>
        <p:xfrm>
          <a:off x="1055440" y="1556793"/>
          <a:ext cx="75608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A30B3D3-892D-E304-0A49-19CACBD8DDC2}"/>
              </a:ext>
            </a:extLst>
          </p:cNvPr>
          <p:cNvSpPr txBox="1"/>
          <p:nvPr/>
        </p:nvSpPr>
        <p:spPr>
          <a:xfrm rot="16200000">
            <a:off x="-986341" y="3238535"/>
            <a:ext cx="3702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Proportion of PIK3CA mutations (%)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6182B-CB26-2676-C04F-E42594D18B39}"/>
              </a:ext>
            </a:extLst>
          </p:cNvPr>
          <p:cNvSpPr txBox="1"/>
          <p:nvPr/>
        </p:nvSpPr>
        <p:spPr>
          <a:xfrm rot="-2700000">
            <a:off x="1223336" y="5388190"/>
            <a:ext cx="56105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H1047R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D8A31C-F4D1-8B0F-4FF1-D9021A4B156E}"/>
              </a:ext>
            </a:extLst>
          </p:cNvPr>
          <p:cNvSpPr txBox="1"/>
          <p:nvPr/>
        </p:nvSpPr>
        <p:spPr>
          <a:xfrm rot="-2700000">
            <a:off x="1673881" y="5388190"/>
            <a:ext cx="4600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E545K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2DA733-43B1-4B91-855B-27524E2A72D4}"/>
              </a:ext>
            </a:extLst>
          </p:cNvPr>
          <p:cNvSpPr txBox="1"/>
          <p:nvPr/>
        </p:nvSpPr>
        <p:spPr>
          <a:xfrm rot="-2700000">
            <a:off x="2054881" y="5388191"/>
            <a:ext cx="4600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E542K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37628B-F580-8BF5-B0B1-95A4C25C64E0}"/>
              </a:ext>
            </a:extLst>
          </p:cNvPr>
          <p:cNvSpPr txBox="1"/>
          <p:nvPr/>
        </p:nvSpPr>
        <p:spPr>
          <a:xfrm rot="-2700000">
            <a:off x="2442108" y="5388191"/>
            <a:ext cx="4857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N345K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B80C95-0EAB-6AE1-9870-56A486B66B02}"/>
              </a:ext>
            </a:extLst>
          </p:cNvPr>
          <p:cNvSpPr txBox="1"/>
          <p:nvPr/>
        </p:nvSpPr>
        <p:spPr>
          <a:xfrm rot="-2700000">
            <a:off x="2804610" y="5388192"/>
            <a:ext cx="5354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H1047L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70E750-590D-003F-D46B-87D7FEA86BAF}"/>
              </a:ext>
            </a:extLst>
          </p:cNvPr>
          <p:cNvSpPr txBox="1"/>
          <p:nvPr/>
        </p:nvSpPr>
        <p:spPr>
          <a:xfrm rot="-2700000">
            <a:off x="3274082" y="5388190"/>
            <a:ext cx="4600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E726K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EED78B-360F-82EC-92C8-BE992C238C46}"/>
              </a:ext>
            </a:extLst>
          </p:cNvPr>
          <p:cNvSpPr txBox="1"/>
          <p:nvPr/>
        </p:nvSpPr>
        <p:spPr>
          <a:xfrm rot="-2700000">
            <a:off x="3640718" y="5388190"/>
            <a:ext cx="4760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C420R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5E4611-782D-1EB7-9EDC-29583BFA4013}"/>
              </a:ext>
            </a:extLst>
          </p:cNvPr>
          <p:cNvSpPr txBox="1"/>
          <p:nvPr/>
        </p:nvSpPr>
        <p:spPr>
          <a:xfrm rot="-2700000">
            <a:off x="4032786" y="5388190"/>
            <a:ext cx="4857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Q546R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31BF15-C837-C683-3E2F-478165B26295}"/>
              </a:ext>
            </a:extLst>
          </p:cNvPr>
          <p:cNvSpPr txBox="1"/>
          <p:nvPr/>
        </p:nvSpPr>
        <p:spPr>
          <a:xfrm rot="-2700000">
            <a:off x="4419494" y="5388189"/>
            <a:ext cx="47429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G118D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919F7E-9084-C8EB-7066-F8F39604382D}"/>
              </a:ext>
            </a:extLst>
          </p:cNvPr>
          <p:cNvSpPr txBox="1"/>
          <p:nvPr/>
        </p:nvSpPr>
        <p:spPr>
          <a:xfrm rot="-2700000">
            <a:off x="4829835" y="5388189"/>
            <a:ext cx="4600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E453K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E7CB4-F685-D17A-CA82-999F3AAB65A3}"/>
              </a:ext>
            </a:extLst>
          </p:cNvPr>
          <p:cNvSpPr txBox="1"/>
          <p:nvPr/>
        </p:nvSpPr>
        <p:spPr>
          <a:xfrm rot="-2700000">
            <a:off x="5194836" y="5388188"/>
            <a:ext cx="4857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Q546K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19638F-CB88-B340-3238-2DD1B1957FCE}"/>
              </a:ext>
            </a:extLst>
          </p:cNvPr>
          <p:cNvSpPr txBox="1"/>
          <p:nvPr/>
        </p:nvSpPr>
        <p:spPr>
          <a:xfrm rot="-2700000">
            <a:off x="5536533" y="5388187"/>
            <a:ext cx="57067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G1049R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A4103A-DD7D-2A1F-30DE-1C9020D3DA5C}"/>
              </a:ext>
            </a:extLst>
          </p:cNvPr>
          <p:cNvSpPr txBox="1"/>
          <p:nvPr/>
        </p:nvSpPr>
        <p:spPr>
          <a:xfrm rot="-2700000">
            <a:off x="5931316" y="5388187"/>
            <a:ext cx="51135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M1043I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DF9B37-9845-F7B0-0D58-28698D164DCB}"/>
              </a:ext>
            </a:extLst>
          </p:cNvPr>
          <p:cNvSpPr txBox="1"/>
          <p:nvPr/>
        </p:nvSpPr>
        <p:spPr>
          <a:xfrm rot="-2700000">
            <a:off x="6381128" y="5388187"/>
            <a:ext cx="4372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K111E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B4F053-D627-232E-BE74-6245B42B299F}"/>
              </a:ext>
            </a:extLst>
          </p:cNvPr>
          <p:cNvSpPr txBox="1"/>
          <p:nvPr/>
        </p:nvSpPr>
        <p:spPr>
          <a:xfrm rot="-2700000">
            <a:off x="6850344" y="5388187"/>
            <a:ext cx="3751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E81K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1C857D-641F-48B4-090C-CD291D172DC9}"/>
              </a:ext>
            </a:extLst>
          </p:cNvPr>
          <p:cNvSpPr txBox="1"/>
          <p:nvPr/>
        </p:nvSpPr>
        <p:spPr>
          <a:xfrm rot="-2700000">
            <a:off x="7182510" y="5388189"/>
            <a:ext cx="4600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E545A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AB1752-535D-E4A8-0A68-5248A63C7E52}"/>
              </a:ext>
            </a:extLst>
          </p:cNvPr>
          <p:cNvSpPr txBox="1"/>
          <p:nvPr/>
        </p:nvSpPr>
        <p:spPr>
          <a:xfrm rot="-2700000">
            <a:off x="7561043" y="5388189"/>
            <a:ext cx="4776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E545G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ECBF59-5B47-6F44-9605-270B3C34B4B2}"/>
              </a:ext>
            </a:extLst>
          </p:cNvPr>
          <p:cNvSpPr txBox="1"/>
          <p:nvPr/>
        </p:nvSpPr>
        <p:spPr>
          <a:xfrm rot="-2700000">
            <a:off x="7920249" y="5388189"/>
            <a:ext cx="5530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N1044K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1F36C9-B6FA-9821-2EFA-DD0F0E5D6E37}"/>
              </a:ext>
            </a:extLst>
          </p:cNvPr>
          <p:cNvGrpSpPr/>
          <p:nvPr/>
        </p:nvGrpSpPr>
        <p:grpSpPr>
          <a:xfrm>
            <a:off x="5735960" y="1700808"/>
            <a:ext cx="2436631" cy="523220"/>
            <a:chOff x="5159896" y="2204864"/>
            <a:chExt cx="2436631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4A2746-607F-1869-B993-600CB843E201}"/>
                </a:ext>
              </a:extLst>
            </p:cNvPr>
            <p:cNvSpPr txBox="1"/>
            <p:nvPr/>
          </p:nvSpPr>
          <p:spPr>
            <a:xfrm>
              <a:off x="5303912" y="2204864"/>
              <a:ext cx="22926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Present in therascreen</a:t>
              </a:r>
            </a:p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Not present in therascreen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158993-D7A0-4449-EA94-CC5BA075D8AD}"/>
                </a:ext>
              </a:extLst>
            </p:cNvPr>
            <p:cNvSpPr/>
            <p:nvPr/>
          </p:nvSpPr>
          <p:spPr>
            <a:xfrm>
              <a:off x="5159896" y="2287935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D7950E8-FDC6-F7EF-F368-D99690972136}"/>
                </a:ext>
              </a:extLst>
            </p:cNvPr>
            <p:cNvSpPr/>
            <p:nvPr/>
          </p:nvSpPr>
          <p:spPr>
            <a:xfrm>
              <a:off x="5159896" y="2491135"/>
              <a:ext cx="144016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1E8916-828F-33D5-C6BE-73DCBB606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0AAAE-5A9B-1BB0-D6D2-75EA90AF587E}"/>
              </a:ext>
            </a:extLst>
          </p:cNvPr>
          <p:cNvSpPr txBox="1"/>
          <p:nvPr/>
        </p:nvSpPr>
        <p:spPr>
          <a:xfrm>
            <a:off x="671901" y="1123200"/>
            <a:ext cx="1085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the 18 most-frequent </a:t>
            </a:r>
            <a:r>
              <a:rPr lang="en-GB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PIK3CA</a:t>
            </a:r>
            <a:r>
              <a:rPr lang="en-GB" sz="18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mutations in </a:t>
            </a:r>
            <a:r>
              <a:rPr lang="en-GB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PIK3CA</a:t>
            </a:r>
            <a:r>
              <a:rPr lang="en-GB" sz="18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 BC from a combined dataset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542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B1332FE4-592A-E0C1-723A-F7A8280D1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248832"/>
              </p:ext>
            </p:extLst>
          </p:nvPr>
        </p:nvGraphicFramePr>
        <p:xfrm>
          <a:off x="3471665" y="-600272"/>
          <a:ext cx="1812212" cy="118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2D80D00-0131-47C0-1BD8-7FD4A34B024B}"/>
              </a:ext>
            </a:extLst>
          </p:cNvPr>
          <p:cNvSpPr txBox="1"/>
          <p:nvPr/>
        </p:nvSpPr>
        <p:spPr>
          <a:xfrm>
            <a:off x="1084517" y="-437590"/>
            <a:ext cx="1849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909647-DF70-C8A1-7C7F-E062EDFA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Autofit/>
          </a:bodyPr>
          <a:lstStyle/>
          <a:p>
            <a:r>
              <a:rPr lang="en-GB" dirty="0"/>
              <a:t>Longer exposure to ET in 1L increases the chance of developing </a:t>
            </a:r>
            <a:r>
              <a:rPr lang="en-GB" i="1" dirty="0"/>
              <a:t>ESR1</a:t>
            </a:r>
            <a:r>
              <a:rPr lang="en-GB" dirty="0"/>
              <a:t> mutation during treatment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23073-1990-CE6D-7C19-39B6B20ED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958112-BAD0-C3B3-689A-EC6DE421E6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200" dirty="0">
                <a:sym typeface="Calibri"/>
              </a:rPr>
              <a:t>1L, first line; ET, endocrine therapy; ESR1, estrogen receptor 1</a:t>
            </a:r>
          </a:p>
          <a:p>
            <a:r>
              <a:rPr lang="en-GB" dirty="0">
                <a:latin typeface="Arial"/>
                <a:cs typeface="Arial"/>
                <a:sym typeface="Calibri"/>
              </a:rPr>
              <a:t>Modified from: 1. Jeselsohn R, et al. Clin. Cancer Res. 2014;20:1757-67; 2. Jeselsohn R, et al. Cancer Cell. 2018;33:173-86; </a:t>
            </a:r>
            <a:br>
              <a:rPr lang="en-GB" dirty="0">
                <a:latin typeface="Arial"/>
                <a:cs typeface="Arial"/>
                <a:sym typeface="Calibri"/>
              </a:rPr>
            </a:br>
            <a:r>
              <a:rPr lang="en-GB" dirty="0">
                <a:latin typeface="Arial"/>
                <a:cs typeface="Arial"/>
                <a:sym typeface="Calibri"/>
              </a:rPr>
              <a:t>3. Allouchery V, et al. Breast Cancer Res. 2018;20:40; 4. Schiavon G, et al. Sci Transl Med. 2015;7(313);313ra182; </a:t>
            </a:r>
            <a:br>
              <a:rPr lang="en-GB" dirty="0">
                <a:latin typeface="Arial"/>
                <a:cs typeface="Arial"/>
                <a:sym typeface="Calibri"/>
              </a:rPr>
            </a:br>
            <a:r>
              <a:rPr lang="en-GB" dirty="0">
                <a:latin typeface="Arial"/>
                <a:cs typeface="Arial"/>
                <a:sym typeface="Calibri"/>
              </a:rPr>
              <a:t>5. Brett </a:t>
            </a:r>
            <a:r>
              <a:rPr lang="en-GB" dirty="0">
                <a:latin typeface="Arial"/>
                <a:cs typeface="Arial"/>
              </a:rPr>
              <a:t>JO, et al. Breast Cancer Res. 2021;23(1):85; 6. Toy W, et al. Nat Genet. 2013;45(12):1439-45; 7. Bidard FC et al. J Clin Oncol 2022;40:3246-56; 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8. Jhaveri et al, Annals of Oncology. 2023;34 (suppl_2): S334-90; 10.1016/annonc/annonc1299; 9. Lin et al, Annals of Oncology. 2023;34 (suppl_2): S334-90; 10.1016/annonc/</a:t>
            </a:r>
            <a:r>
              <a:rPr lang="en-GB" dirty="0">
                <a:latin typeface="Arial"/>
                <a:cs typeface="Arial"/>
                <a:sym typeface="Calibri"/>
              </a:rPr>
              <a:t>annonc1299; 10. Bhave et </a:t>
            </a:r>
            <a:r>
              <a:rPr lang="en-GB" dirty="0">
                <a:latin typeface="Arial"/>
                <a:cs typeface="Arial"/>
              </a:rPr>
              <a:t>al, SABCS 2023_PO2-1605; 11. Lee N, et al Int J Mol Sci. 2020;21(22):8807; 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12. </a:t>
            </a:r>
            <a:r>
              <a:rPr lang="en-GB" dirty="0">
                <a:latin typeface="Arial"/>
                <a:cs typeface="Arial"/>
                <a:sym typeface="Calibri"/>
              </a:rPr>
              <a:t>Gennari A, et al. </a:t>
            </a:r>
            <a:r>
              <a:rPr lang="en-GB" dirty="0">
                <a:latin typeface="Arial"/>
                <a:cs typeface="Arial"/>
              </a:rPr>
              <a:t>Ann Oncol. </a:t>
            </a:r>
            <a:r>
              <a:rPr lang="en-GB" dirty="0">
                <a:latin typeface="Arial"/>
                <a:cs typeface="Arial"/>
                <a:sym typeface="Calibri"/>
              </a:rPr>
              <a:t>2021;32(12):1475-95; 13. </a:t>
            </a:r>
            <a:r>
              <a:rPr lang="en-GB" dirty="0">
                <a:latin typeface="Arial"/>
                <a:cs typeface="Arial"/>
              </a:rPr>
              <a:t>Burstein HJ, et al  J Clin Oncol. 2023;41(18):3423-5</a:t>
            </a:r>
          </a:p>
        </p:txBody>
      </p:sp>
      <p:sp>
        <p:nvSpPr>
          <p:cNvPr id="2" name="Google Shape;2494;p44">
            <a:extLst>
              <a:ext uri="{FF2B5EF4-FFF2-40B4-BE49-F238E27FC236}">
                <a16:creationId xmlns:a16="http://schemas.microsoft.com/office/drawing/2014/main" id="{3CAFC0DF-419C-D146-28EE-869902408092}"/>
              </a:ext>
            </a:extLst>
          </p:cNvPr>
          <p:cNvSpPr/>
          <p:nvPr/>
        </p:nvSpPr>
        <p:spPr>
          <a:xfrm>
            <a:off x="4981607" y="1530206"/>
            <a:ext cx="1959072" cy="674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5440" tIns="27712" rIns="55440" bIns="27712" anchor="ctr" anchorCtr="0">
            <a:noAutofit/>
          </a:bodyPr>
          <a:lstStyle/>
          <a:p>
            <a:pPr>
              <a:buSzPts val="2968"/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</a:t>
            </a:r>
            <a:r>
              <a:rPr lang="en-GB" baseline="300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line ET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495;p44">
            <a:extLst>
              <a:ext uri="{FF2B5EF4-FFF2-40B4-BE49-F238E27FC236}">
                <a16:creationId xmlns:a16="http://schemas.microsoft.com/office/drawing/2014/main" id="{C6B3E87C-11DC-9A94-3598-BA6F619C008D}"/>
              </a:ext>
            </a:extLst>
          </p:cNvPr>
          <p:cNvSpPr txBox="1"/>
          <p:nvPr/>
        </p:nvSpPr>
        <p:spPr>
          <a:xfrm>
            <a:off x="4999791" y="1232066"/>
            <a:ext cx="3040979" cy="33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968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Metastatic breast cancer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2496;p44">
            <a:extLst>
              <a:ext uri="{FF2B5EF4-FFF2-40B4-BE49-F238E27FC236}">
                <a16:creationId xmlns:a16="http://schemas.microsoft.com/office/drawing/2014/main" id="{36F555A1-1062-075C-6A73-5DBFB8B6E81D}"/>
              </a:ext>
            </a:extLst>
          </p:cNvPr>
          <p:cNvCxnSpPr/>
          <p:nvPr/>
        </p:nvCxnSpPr>
        <p:spPr>
          <a:xfrm>
            <a:off x="4971865" y="1253324"/>
            <a:ext cx="0" cy="95168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2497;p44">
            <a:extLst>
              <a:ext uri="{FF2B5EF4-FFF2-40B4-BE49-F238E27FC236}">
                <a16:creationId xmlns:a16="http://schemas.microsoft.com/office/drawing/2014/main" id="{8A6AC987-F5D4-2893-B55A-8A93B7AEB4BF}"/>
              </a:ext>
            </a:extLst>
          </p:cNvPr>
          <p:cNvSpPr txBox="1"/>
          <p:nvPr/>
        </p:nvSpPr>
        <p:spPr>
          <a:xfrm>
            <a:off x="4427412" y="2248312"/>
            <a:ext cx="1572629" cy="3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638"/>
            </a:pPr>
            <a:r>
              <a:rPr lang="en-GB" sz="1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RECURRENCE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oogle Shape;2498;p44">
            <a:extLst>
              <a:ext uri="{FF2B5EF4-FFF2-40B4-BE49-F238E27FC236}">
                <a16:creationId xmlns:a16="http://schemas.microsoft.com/office/drawing/2014/main" id="{D45A4033-3D59-E7B8-B173-F55A457E5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030490"/>
              </p:ext>
            </p:extLst>
          </p:nvPr>
        </p:nvGraphicFramePr>
        <p:xfrm>
          <a:off x="5099297" y="2850368"/>
          <a:ext cx="2058681" cy="180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2499;p44">
            <a:extLst>
              <a:ext uri="{FF2B5EF4-FFF2-40B4-BE49-F238E27FC236}">
                <a16:creationId xmlns:a16="http://schemas.microsoft.com/office/drawing/2014/main" id="{13CE8098-9B96-7E84-F5D0-6DF40F1E8902}"/>
              </a:ext>
            </a:extLst>
          </p:cNvPr>
          <p:cNvSpPr txBox="1"/>
          <p:nvPr/>
        </p:nvSpPr>
        <p:spPr>
          <a:xfrm>
            <a:off x="5919730" y="3049166"/>
            <a:ext cx="406751" cy="27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399"/>
            </a:pPr>
            <a:r>
              <a:rPr lang="en-GB" sz="1455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5%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501;p44">
            <a:extLst>
              <a:ext uri="{FF2B5EF4-FFF2-40B4-BE49-F238E27FC236}">
                <a16:creationId xmlns:a16="http://schemas.microsoft.com/office/drawing/2014/main" id="{79033000-8C9D-2775-76A2-A3F007B7D487}"/>
              </a:ext>
            </a:extLst>
          </p:cNvPr>
          <p:cNvSpPr txBox="1"/>
          <p:nvPr/>
        </p:nvSpPr>
        <p:spPr>
          <a:xfrm>
            <a:off x="802150" y="1232066"/>
            <a:ext cx="2524358" cy="33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968"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Early breast cancer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502;p44">
            <a:extLst>
              <a:ext uri="{FF2B5EF4-FFF2-40B4-BE49-F238E27FC236}">
                <a16:creationId xmlns:a16="http://schemas.microsoft.com/office/drawing/2014/main" id="{17600F79-FCFB-72D9-23E2-69AF6D261124}"/>
              </a:ext>
            </a:extLst>
          </p:cNvPr>
          <p:cNvSpPr/>
          <p:nvPr/>
        </p:nvSpPr>
        <p:spPr>
          <a:xfrm>
            <a:off x="761286" y="1544178"/>
            <a:ext cx="3390357" cy="6748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5440" tIns="27712" rIns="55440" bIns="27712" anchor="ctr" anchorCtr="0">
            <a:noAutofit/>
          </a:bodyPr>
          <a:lstStyle/>
          <a:p>
            <a:pPr>
              <a:buSzPts val="2968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Adjuvant 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oogle Shape;2503;p44">
            <a:extLst>
              <a:ext uri="{FF2B5EF4-FFF2-40B4-BE49-F238E27FC236}">
                <a16:creationId xmlns:a16="http://schemas.microsoft.com/office/drawing/2014/main" id="{18895055-CB70-DC1E-FDDE-7545EA649BAB}"/>
              </a:ext>
            </a:extLst>
          </p:cNvPr>
          <p:cNvCxnSpPr/>
          <p:nvPr/>
        </p:nvCxnSpPr>
        <p:spPr>
          <a:xfrm>
            <a:off x="755616" y="1267186"/>
            <a:ext cx="0" cy="95169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7" name="Google Shape;2504;p44">
            <a:extLst>
              <a:ext uri="{FF2B5EF4-FFF2-40B4-BE49-F238E27FC236}">
                <a16:creationId xmlns:a16="http://schemas.microsoft.com/office/drawing/2014/main" id="{44375566-4121-630E-DBD2-AB26C61D6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013298"/>
              </p:ext>
            </p:extLst>
          </p:nvPr>
        </p:nvGraphicFramePr>
        <p:xfrm>
          <a:off x="1583313" y="2820125"/>
          <a:ext cx="2058681" cy="180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Google Shape;2505;p44">
            <a:extLst>
              <a:ext uri="{FF2B5EF4-FFF2-40B4-BE49-F238E27FC236}">
                <a16:creationId xmlns:a16="http://schemas.microsoft.com/office/drawing/2014/main" id="{D67F3DFC-CBDF-285E-77E0-E6820C11AB12}"/>
              </a:ext>
            </a:extLst>
          </p:cNvPr>
          <p:cNvSpPr txBox="1"/>
          <p:nvPr/>
        </p:nvSpPr>
        <p:spPr>
          <a:xfrm>
            <a:off x="188391" y="3484322"/>
            <a:ext cx="1212996" cy="50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399"/>
            </a:pPr>
            <a:r>
              <a:rPr lang="en-GB" sz="1455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Prevalence of </a:t>
            </a:r>
            <a:r>
              <a:rPr lang="en-GB" sz="1455" i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ESR1-mut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2506;p44">
            <a:extLst>
              <a:ext uri="{FF2B5EF4-FFF2-40B4-BE49-F238E27FC236}">
                <a16:creationId xmlns:a16="http://schemas.microsoft.com/office/drawing/2014/main" id="{F3754587-DD5D-0C9B-F79A-035E3B71A49D}"/>
              </a:ext>
            </a:extLst>
          </p:cNvPr>
          <p:cNvSpPr txBox="1"/>
          <p:nvPr/>
        </p:nvSpPr>
        <p:spPr>
          <a:xfrm>
            <a:off x="2403976" y="3061261"/>
            <a:ext cx="395389" cy="27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399"/>
            </a:pPr>
            <a:r>
              <a:rPr lang="en-GB" sz="1455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1%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Google Shape;2507;p44">
            <a:extLst>
              <a:ext uri="{FF2B5EF4-FFF2-40B4-BE49-F238E27FC236}">
                <a16:creationId xmlns:a16="http://schemas.microsoft.com/office/drawing/2014/main" id="{F7740297-263D-866F-64CC-12F7AFBAC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292522"/>
              </p:ext>
            </p:extLst>
          </p:nvPr>
        </p:nvGraphicFramePr>
        <p:xfrm>
          <a:off x="7411141" y="2850368"/>
          <a:ext cx="2058681" cy="180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Google Shape;2508;p44">
            <a:extLst>
              <a:ext uri="{FF2B5EF4-FFF2-40B4-BE49-F238E27FC236}">
                <a16:creationId xmlns:a16="http://schemas.microsoft.com/office/drawing/2014/main" id="{DE412288-FAE6-7011-0749-723E5106E806}"/>
              </a:ext>
            </a:extLst>
          </p:cNvPr>
          <p:cNvSpPr txBox="1"/>
          <p:nvPr/>
        </p:nvSpPr>
        <p:spPr>
          <a:xfrm>
            <a:off x="8238013" y="3408477"/>
            <a:ext cx="599676" cy="27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399"/>
            </a:pPr>
            <a:r>
              <a:rPr lang="en-GB" sz="1455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33%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2509;p44">
            <a:extLst>
              <a:ext uri="{FF2B5EF4-FFF2-40B4-BE49-F238E27FC236}">
                <a16:creationId xmlns:a16="http://schemas.microsoft.com/office/drawing/2014/main" id="{BEDB588D-463E-C35B-E778-228EECA04EF7}"/>
              </a:ext>
            </a:extLst>
          </p:cNvPr>
          <p:cNvSpPr txBox="1"/>
          <p:nvPr/>
        </p:nvSpPr>
        <p:spPr>
          <a:xfrm>
            <a:off x="6328265" y="2244616"/>
            <a:ext cx="1662897" cy="3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638"/>
            </a:pPr>
            <a:r>
              <a:rPr lang="en-GB" sz="1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PROGRESSION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2510;p44">
            <a:extLst>
              <a:ext uri="{FF2B5EF4-FFF2-40B4-BE49-F238E27FC236}">
                <a16:creationId xmlns:a16="http://schemas.microsoft.com/office/drawing/2014/main" id="{160031AB-02A2-02A9-6FF8-45FF1773E3E9}"/>
              </a:ext>
            </a:extLst>
          </p:cNvPr>
          <p:cNvSpPr/>
          <p:nvPr/>
        </p:nvSpPr>
        <p:spPr>
          <a:xfrm>
            <a:off x="6980084" y="1530316"/>
            <a:ext cx="2349195" cy="6748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55440" tIns="27712" rIns="55440" bIns="27712" anchor="ctr" anchorCtr="0">
            <a:noAutofit/>
          </a:bodyPr>
          <a:lstStyle/>
          <a:p>
            <a:pPr>
              <a:buSzPts val="2968"/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</a:t>
            </a:r>
            <a:r>
              <a:rPr lang="en-GB" baseline="300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nd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line ET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2511;p44">
            <a:extLst>
              <a:ext uri="{FF2B5EF4-FFF2-40B4-BE49-F238E27FC236}">
                <a16:creationId xmlns:a16="http://schemas.microsoft.com/office/drawing/2014/main" id="{AD2304D9-ED59-BF63-92DF-6D8A1B2DD136}"/>
              </a:ext>
            </a:extLst>
          </p:cNvPr>
          <p:cNvSpPr/>
          <p:nvPr/>
        </p:nvSpPr>
        <p:spPr>
          <a:xfrm>
            <a:off x="9375812" y="1530206"/>
            <a:ext cx="2624312" cy="674807"/>
          </a:xfrm>
          <a:prstGeom prst="homePlate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55440" tIns="27712" rIns="55440" bIns="27712" anchor="ctr" anchorCtr="0">
            <a:noAutofit/>
          </a:bodyPr>
          <a:lstStyle/>
          <a:p>
            <a:pPr>
              <a:buSzPts val="2968"/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</a:t>
            </a:r>
            <a:r>
              <a:rPr lang="en-GB" baseline="300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rd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line ET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2512;p44">
            <a:extLst>
              <a:ext uri="{FF2B5EF4-FFF2-40B4-BE49-F238E27FC236}">
                <a16:creationId xmlns:a16="http://schemas.microsoft.com/office/drawing/2014/main" id="{44190756-089B-773B-5C9A-2CEE94C172F6}"/>
              </a:ext>
            </a:extLst>
          </p:cNvPr>
          <p:cNvSpPr txBox="1"/>
          <p:nvPr/>
        </p:nvSpPr>
        <p:spPr>
          <a:xfrm>
            <a:off x="8684370" y="2248898"/>
            <a:ext cx="1662897" cy="3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 algn="ctr">
              <a:buSzPts val="2638"/>
            </a:pPr>
            <a:r>
              <a:rPr lang="en-GB" sz="1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PROGRESSION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Google Shape;2513;p44">
            <a:extLst>
              <a:ext uri="{FF2B5EF4-FFF2-40B4-BE49-F238E27FC236}">
                <a16:creationId xmlns:a16="http://schemas.microsoft.com/office/drawing/2014/main" id="{B2BDB3E0-0990-40E0-CA0A-4391A1A46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457448"/>
              </p:ext>
            </p:extLst>
          </p:nvPr>
        </p:nvGraphicFramePr>
        <p:xfrm>
          <a:off x="9835900" y="2850368"/>
          <a:ext cx="2058681" cy="180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Google Shape;2514;p44">
            <a:extLst>
              <a:ext uri="{FF2B5EF4-FFF2-40B4-BE49-F238E27FC236}">
                <a16:creationId xmlns:a16="http://schemas.microsoft.com/office/drawing/2014/main" id="{8FB4EA6A-3AF3-75E4-2A8D-3EFB4B5C7D52}"/>
              </a:ext>
            </a:extLst>
          </p:cNvPr>
          <p:cNvSpPr txBox="1"/>
          <p:nvPr/>
        </p:nvSpPr>
        <p:spPr>
          <a:xfrm>
            <a:off x="10730676" y="3157921"/>
            <a:ext cx="551987" cy="72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399"/>
            </a:pPr>
            <a:r>
              <a:rPr lang="en-GB" sz="1455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Up to 40%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oogle Shape;2515;p44">
            <a:extLst>
              <a:ext uri="{FF2B5EF4-FFF2-40B4-BE49-F238E27FC236}">
                <a16:creationId xmlns:a16="http://schemas.microsoft.com/office/drawing/2014/main" id="{CB8FB22B-A2BD-39D1-BAD2-10DA6EA7A2A6}"/>
              </a:ext>
            </a:extLst>
          </p:cNvPr>
          <p:cNvCxnSpPr/>
          <p:nvPr/>
        </p:nvCxnSpPr>
        <p:spPr>
          <a:xfrm rot="16200000" flipH="1">
            <a:off x="4432805" y="3006206"/>
            <a:ext cx="1063324" cy="269788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2" name="Google Shape;2518;p44">
            <a:extLst>
              <a:ext uri="{FF2B5EF4-FFF2-40B4-BE49-F238E27FC236}">
                <a16:creationId xmlns:a16="http://schemas.microsoft.com/office/drawing/2014/main" id="{5C9484F1-FC23-3E3D-C840-E602050611A7}"/>
              </a:ext>
            </a:extLst>
          </p:cNvPr>
          <p:cNvCxnSpPr/>
          <p:nvPr/>
        </p:nvCxnSpPr>
        <p:spPr>
          <a:xfrm rot="16200000" flipH="1">
            <a:off x="785953" y="2845154"/>
            <a:ext cx="1412793" cy="18192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9" name="Google Shape;2521;p44">
            <a:extLst>
              <a:ext uri="{FF2B5EF4-FFF2-40B4-BE49-F238E27FC236}">
                <a16:creationId xmlns:a16="http://schemas.microsoft.com/office/drawing/2014/main" id="{2A6E8BB0-55C5-7334-22C5-7DBA1A57A2C9}"/>
              </a:ext>
            </a:extLst>
          </p:cNvPr>
          <p:cNvSpPr txBox="1"/>
          <p:nvPr/>
        </p:nvSpPr>
        <p:spPr>
          <a:xfrm>
            <a:off x="955337" y="4660309"/>
            <a:ext cx="9624101" cy="582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algn="ctr"/>
            <a:r>
              <a:rPr lang="en-GB" sz="1600" b="1" i="1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ESR1</a:t>
            </a: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-mut occur almost exclusively after aromatase inhibitors in the metastatic setting</a:t>
            </a:r>
            <a:r>
              <a:rPr lang="en-GB" sz="1600" b="1" baseline="30000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5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Testing for </a:t>
            </a:r>
            <a:r>
              <a:rPr lang="en-GB" sz="1600" b="1" i="1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ESR1-</a:t>
            </a: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mut should occur at each progression on ET if not detected</a:t>
            </a:r>
            <a:r>
              <a:rPr lang="en-GB" sz="1600" b="1" baseline="30000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11-13</a:t>
            </a:r>
            <a:endParaRPr lang="en-GB" sz="1600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3" name="Google Shape;2515;p44">
            <a:extLst>
              <a:ext uri="{FF2B5EF4-FFF2-40B4-BE49-F238E27FC236}">
                <a16:creationId xmlns:a16="http://schemas.microsoft.com/office/drawing/2014/main" id="{00F43F5B-B6F9-D38A-4861-87E193038DB8}"/>
              </a:ext>
            </a:extLst>
          </p:cNvPr>
          <p:cNvCxnSpPr/>
          <p:nvPr/>
        </p:nvCxnSpPr>
        <p:spPr>
          <a:xfrm rot="16200000" flipH="1">
            <a:off x="6750585" y="3006206"/>
            <a:ext cx="1063324" cy="269788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54" name="Google Shape;2515;p44">
            <a:extLst>
              <a:ext uri="{FF2B5EF4-FFF2-40B4-BE49-F238E27FC236}">
                <a16:creationId xmlns:a16="http://schemas.microsoft.com/office/drawing/2014/main" id="{D26D8944-C7D6-BF4B-0781-341A8E1C82B7}"/>
              </a:ext>
            </a:extLst>
          </p:cNvPr>
          <p:cNvCxnSpPr/>
          <p:nvPr/>
        </p:nvCxnSpPr>
        <p:spPr>
          <a:xfrm rot="16200000" flipH="1">
            <a:off x="9168174" y="3006206"/>
            <a:ext cx="1063324" cy="269788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8288015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E456C-AA1C-B106-BA96-A807CA89F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3E28826A-CB80-3E6E-5B1B-75FA03373CDD}"/>
              </a:ext>
            </a:extLst>
          </p:cNvPr>
          <p:cNvSpPr/>
          <p:nvPr/>
        </p:nvSpPr>
        <p:spPr>
          <a:xfrm>
            <a:off x="7696200" y="1957634"/>
            <a:ext cx="381000" cy="36718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B204BE-D54E-83C1-D26D-E0066DFEA6B9}"/>
              </a:ext>
            </a:extLst>
          </p:cNvPr>
          <p:cNvSpPr txBox="1"/>
          <p:nvPr/>
        </p:nvSpPr>
        <p:spPr>
          <a:xfrm>
            <a:off x="620713" y="3891863"/>
            <a:ext cx="44122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REFERENCE METHOD in PADA-1 trial: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droplet digital PCR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9B22E6-51D7-70E4-A402-CF620E26EDB0}"/>
              </a:ext>
            </a:extLst>
          </p:cNvPr>
          <p:cNvSpPr/>
          <p:nvPr/>
        </p:nvSpPr>
        <p:spPr>
          <a:xfrm>
            <a:off x="8229600" y="2537890"/>
            <a:ext cx="2741971" cy="348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C99CFF-DD97-1CB9-18A0-5FCCCF94646B}"/>
              </a:ext>
            </a:extLst>
          </p:cNvPr>
          <p:cNvSpPr/>
          <p:nvPr/>
        </p:nvSpPr>
        <p:spPr>
          <a:xfrm>
            <a:off x="7696200" y="2690290"/>
            <a:ext cx="609600" cy="196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73FFEE-87EA-D9C9-AD4E-B1F7B799314A}"/>
              </a:ext>
            </a:extLst>
          </p:cNvPr>
          <p:cNvSpPr txBox="1"/>
          <p:nvPr/>
        </p:nvSpPr>
        <p:spPr>
          <a:xfrm>
            <a:off x="7036080" y="3891863"/>
            <a:ext cx="471154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REFERENCE METHOD in EMERALD trial: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Guardant360</a:t>
            </a:r>
            <a:r>
              <a:rPr lang="en-GB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CDx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(Guardant Health)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6830817D-C240-B2C6-1272-B29D5EA5A9F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68643455"/>
              </p:ext>
            </p:extLst>
          </p:nvPr>
        </p:nvGraphicFramePr>
        <p:xfrm>
          <a:off x="620713" y="2389682"/>
          <a:ext cx="10963272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0818">
                  <a:extLst>
                    <a:ext uri="{9D8B030D-6E8A-4147-A177-3AD203B41FA5}">
                      <a16:colId xmlns:a16="http://schemas.microsoft.com/office/drawing/2014/main" val="1122171220"/>
                    </a:ext>
                  </a:extLst>
                </a:gridCol>
                <a:gridCol w="2740818">
                  <a:extLst>
                    <a:ext uri="{9D8B030D-6E8A-4147-A177-3AD203B41FA5}">
                      <a16:colId xmlns:a16="http://schemas.microsoft.com/office/drawing/2014/main" val="3656215082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643368640"/>
                    </a:ext>
                  </a:extLst>
                </a:gridCol>
                <a:gridCol w="4119833">
                  <a:extLst>
                    <a:ext uri="{9D8B030D-6E8A-4147-A177-3AD203B41FA5}">
                      <a16:colId xmlns:a16="http://schemas.microsoft.com/office/drawing/2014/main" val="3612029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 cancer</a:t>
                      </a:r>
                      <a:r>
                        <a:rPr lang="en-GB" sz="14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PIK3CA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mutations</a:t>
                      </a:r>
                    </a:p>
                    <a:p>
                      <a:r>
                        <a:rPr lang="en-GB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ERBB2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amplification</a:t>
                      </a:r>
                    </a:p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BRCA1/2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mutations</a:t>
                      </a:r>
                    </a:p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ESR1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mutations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MSI-H</a:t>
                      </a:r>
                    </a:p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1/2/3 fusions</a:t>
                      </a: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ESR1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mutations should preferentially be 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tested in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ctDNA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95440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835D6AE-2C0B-2BB3-458B-935E147A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i="1" dirty="0"/>
              <a:t>ESR1</a:t>
            </a:r>
            <a:r>
              <a:rPr lang="en-GB" dirty="0"/>
              <a:t>: TESTING RECOMMENDATIONS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0DAFAD6-CB11-FD98-9A64-8459137F10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631346" cy="365125"/>
          </a:xfrm>
        </p:spPr>
        <p:txBody>
          <a:bodyPr anchor="b"/>
          <a:lstStyle/>
          <a:p>
            <a:r>
              <a:rPr lang="en-GB" dirty="0">
                <a:solidFill>
                  <a:schemeClr val="tx2"/>
                </a:solidFill>
              </a:rPr>
              <a:t>CDx, companion diagnostic; ctDNA, circulating tumour DNA; MSI-H, microsatellite instability-high; NGS, next-generation sequencing; PCR, polymerase chain reaction</a:t>
            </a:r>
          </a:p>
          <a:p>
            <a:r>
              <a:rPr lang="en-GB" dirty="0">
                <a:solidFill>
                  <a:schemeClr val="tx2"/>
                </a:solidFill>
              </a:rPr>
              <a:t>1. Burstein H, et al. J Clin Oncol 2024; 42: 1450-1453; 2. Pascual J, et al. Ann Oncol. 2022;33:750-768; 3. Mosele MF, et al. Ann Oncol. 2024;35:588-606; 4. Callens C, et al. Anal Chem. 2022;94:6297-6303; 5. Bidard F-C, et al. J Clin Oncol. 2022:3246-3256</a:t>
            </a:r>
            <a:endParaRPr lang="en-GB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GB" sz="1200" dirty="0">
                <a:solidFill>
                  <a:schemeClr val="tx2"/>
                </a:solidFill>
              </a:rPr>
              <a:t>Penault-Llorca F. ESMO Advanced Course on Breast Cancer: Filling the Gaps Following Progression on CDK4/6 in Hormone Receptor Positive HER2 Negative Advanced Breast Cancer 2024: Doha. </a:t>
            </a:r>
            <a:r>
              <a:rPr lang="en-GB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2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57AC5F-2979-EFD2-FCE3-3E0A4789546B}"/>
              </a:ext>
            </a:extLst>
          </p:cNvPr>
          <p:cNvSpPr/>
          <p:nvPr/>
        </p:nvSpPr>
        <p:spPr>
          <a:xfrm>
            <a:off x="3287688" y="3091953"/>
            <a:ext cx="3348000" cy="1845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32CC0A-0CC6-572C-94F3-5298C4514812}"/>
              </a:ext>
            </a:extLst>
          </p:cNvPr>
          <p:cNvSpPr txBox="1"/>
          <p:nvPr/>
        </p:nvSpPr>
        <p:spPr>
          <a:xfrm>
            <a:off x="6672064" y="2965746"/>
            <a:ext cx="9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IA</a:t>
            </a:r>
            <a:r>
              <a:rPr lang="en-GB" baseline="30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284D9-8C56-9943-9DE5-650F9BEB7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9D566-1D19-3559-9E07-D23F6BF54C21}"/>
              </a:ext>
            </a:extLst>
          </p:cNvPr>
          <p:cNvSpPr txBox="1"/>
          <p:nvPr/>
        </p:nvSpPr>
        <p:spPr>
          <a:xfrm>
            <a:off x="6410536" y="1140907"/>
            <a:ext cx="295232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Test at progression of first-line therapy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379556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8B61C1F-092E-4B06-7317-EC88FE15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Important message: Tumour NGS does not replace germline testing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B797E4D-68C0-D351-C949-CE048CE36D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50" dirty="0">
                <a:solidFill>
                  <a:schemeClr val="tx2"/>
                </a:solidFill>
              </a:rPr>
              <a:t>CI, confidence interval; DDR, DNA damage response; del, deletion; dup, duplication; HRD, homologous recombination deficiency; MMR, mismatch repair; NGS, next-generation sequencing; P/LP, pathogenic/likely pathogenic; SNV, single-nucleotide variant</a:t>
            </a:r>
          </a:p>
          <a:p>
            <a:r>
              <a:rPr lang="en-GB" sz="1050" dirty="0">
                <a:solidFill>
                  <a:schemeClr val="tx2"/>
                </a:solidFill>
              </a:rPr>
              <a:t>Terraf P, et al. Ann Oncol. 2022;33:426-433; Penault-Llorca F. ESMO Advanced Course on Breast Cancer: Filling the Gaps Following Progression on CDK4/6 in Hormone Receptor Positive HER2 Negative Advanced Breast Cancer 2024: Doha. </a:t>
            </a:r>
            <a:r>
              <a:rPr lang="en-GB" sz="105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05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A3AB395-2125-EF6A-2561-700EE9C0D25D}"/>
              </a:ext>
            </a:extLst>
          </p:cNvPr>
          <p:cNvSpPr/>
          <p:nvPr/>
        </p:nvSpPr>
        <p:spPr>
          <a:xfrm>
            <a:off x="693754" y="5408354"/>
            <a:ext cx="5136216" cy="612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Breast cancer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ariants not detected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affecting </a:t>
            </a:r>
            <a:r>
              <a:rPr lang="en-GB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HRD 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DDR genes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13.2% 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(95% CI: 8.9-19.1)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592CC9B-409A-A2B0-1EA0-4398A1EA3F01}"/>
              </a:ext>
            </a:extLst>
          </p:cNvPr>
          <p:cNvSpPr/>
          <p:nvPr/>
        </p:nvSpPr>
        <p:spPr>
          <a:xfrm>
            <a:off x="6110609" y="5408354"/>
            <a:ext cx="5519246" cy="612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More frequently missed: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BRCA 1/2, PALB2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ntronic 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variants, insertions, large rearrangements 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false negative</a:t>
            </a:r>
            <a:endParaRPr lang="en-GB" sz="15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EB8AA1-153A-08F9-E8C3-98F5804541C6}"/>
              </a:ext>
            </a:extLst>
          </p:cNvPr>
          <p:cNvSpPr txBox="1"/>
          <p:nvPr/>
        </p:nvSpPr>
        <p:spPr>
          <a:xfrm rot="16200000">
            <a:off x="-360815" y="2732320"/>
            <a:ext cx="2380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P/LP germline variants (#)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F2BDE4-3838-AFCF-1C05-BBBA5892B5FF}"/>
              </a:ext>
            </a:extLst>
          </p:cNvPr>
          <p:cNvSpPr txBox="1"/>
          <p:nvPr/>
        </p:nvSpPr>
        <p:spPr>
          <a:xfrm>
            <a:off x="983431" y="147982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F0AECA-0944-115F-5615-8825D9B210CB}"/>
              </a:ext>
            </a:extLst>
          </p:cNvPr>
          <p:cNvCxnSpPr/>
          <p:nvPr/>
        </p:nvCxnSpPr>
        <p:spPr>
          <a:xfrm>
            <a:off x="1269305" y="1556274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F4C17B-5C35-8813-D100-A135DAB59E6C}"/>
              </a:ext>
            </a:extLst>
          </p:cNvPr>
          <p:cNvCxnSpPr/>
          <p:nvPr/>
        </p:nvCxnSpPr>
        <p:spPr>
          <a:xfrm>
            <a:off x="1269305" y="2419874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E12159-D6F8-0DC2-45AB-309338060E9A}"/>
              </a:ext>
            </a:extLst>
          </p:cNvPr>
          <p:cNvCxnSpPr/>
          <p:nvPr/>
        </p:nvCxnSpPr>
        <p:spPr>
          <a:xfrm>
            <a:off x="1269305" y="3280299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6477A4-7259-4EA1-E2D8-0953C7BAA4A5}"/>
              </a:ext>
            </a:extLst>
          </p:cNvPr>
          <p:cNvCxnSpPr>
            <a:cxnSpLocks/>
          </p:cNvCxnSpPr>
          <p:nvPr/>
        </p:nvCxnSpPr>
        <p:spPr>
          <a:xfrm flipV="1">
            <a:off x="1374328" y="1551834"/>
            <a:ext cx="0" cy="259654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3EE118E-33D1-E0CA-99C1-FD64CBCEB9E7}"/>
              </a:ext>
            </a:extLst>
          </p:cNvPr>
          <p:cNvSpPr txBox="1"/>
          <p:nvPr/>
        </p:nvSpPr>
        <p:spPr>
          <a:xfrm rot="-5400000">
            <a:off x="1003012" y="4729450"/>
            <a:ext cx="10868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(n=281)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86E3AD4-E871-48AF-7BC6-C62AB07A34BD}"/>
              </a:ext>
            </a:extLst>
          </p:cNvPr>
          <p:cNvCxnSpPr>
            <a:cxnSpLocks/>
          </p:cNvCxnSpPr>
          <p:nvPr/>
        </p:nvCxnSpPr>
        <p:spPr>
          <a:xfrm rot="16200000">
            <a:off x="1494134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4EA8FD3-F699-45E9-5D8B-A59FF4FECA41}"/>
              </a:ext>
            </a:extLst>
          </p:cNvPr>
          <p:cNvSpPr/>
          <p:nvPr/>
        </p:nvSpPr>
        <p:spPr>
          <a:xfrm>
            <a:off x="1470347" y="1720084"/>
            <a:ext cx="155575" cy="2416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37CD9F-4436-7D72-68B6-EA85FBCE69E7}"/>
              </a:ext>
            </a:extLst>
          </p:cNvPr>
          <p:cNvSpPr/>
          <p:nvPr/>
        </p:nvSpPr>
        <p:spPr>
          <a:xfrm>
            <a:off x="1470347" y="1767857"/>
            <a:ext cx="155575" cy="23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468488-A672-4FD9-1CDD-F9DB9406E96F}"/>
              </a:ext>
            </a:extLst>
          </p:cNvPr>
          <p:cNvSpPr txBox="1"/>
          <p:nvPr/>
        </p:nvSpPr>
        <p:spPr>
          <a:xfrm>
            <a:off x="2091769" y="1628800"/>
            <a:ext cx="3318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HRD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201AB4-D2C3-04BD-4BDB-7DFE75C40124}"/>
              </a:ext>
            </a:extLst>
          </p:cNvPr>
          <p:cNvSpPr txBox="1"/>
          <p:nvPr/>
        </p:nvSpPr>
        <p:spPr>
          <a:xfrm rot="-5400000">
            <a:off x="1250663" y="4729450"/>
            <a:ext cx="10868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(n=161)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F6891E7-1A9F-8AD2-49F0-1A8D655CC207}"/>
              </a:ext>
            </a:extLst>
          </p:cNvPr>
          <p:cNvCxnSpPr>
            <a:cxnSpLocks/>
          </p:cNvCxnSpPr>
          <p:nvPr/>
        </p:nvCxnSpPr>
        <p:spPr>
          <a:xfrm rot="16200000">
            <a:off x="1741785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65ECEF1-A50D-19A0-B5CD-CEB13ED199C6}"/>
              </a:ext>
            </a:extLst>
          </p:cNvPr>
          <p:cNvSpPr/>
          <p:nvPr/>
        </p:nvSpPr>
        <p:spPr>
          <a:xfrm>
            <a:off x="1717998" y="2758310"/>
            <a:ext cx="155575" cy="137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468A9FF-4BFB-75EE-22EB-E5B91E939659}"/>
              </a:ext>
            </a:extLst>
          </p:cNvPr>
          <p:cNvSpPr/>
          <p:nvPr/>
        </p:nvSpPr>
        <p:spPr>
          <a:xfrm>
            <a:off x="1717998" y="2840859"/>
            <a:ext cx="155575" cy="1302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2C3139B-5801-945E-8C02-394D548C4738}"/>
              </a:ext>
            </a:extLst>
          </p:cNvPr>
          <p:cNvSpPr txBox="1"/>
          <p:nvPr/>
        </p:nvSpPr>
        <p:spPr>
          <a:xfrm rot="-5400000">
            <a:off x="1563333" y="4664432"/>
            <a:ext cx="9568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PALB2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(n=78)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28C63A2-E10C-BA63-D63B-696B56D4EFBA}"/>
              </a:ext>
            </a:extLst>
          </p:cNvPr>
          <p:cNvCxnSpPr>
            <a:cxnSpLocks/>
          </p:cNvCxnSpPr>
          <p:nvPr/>
        </p:nvCxnSpPr>
        <p:spPr>
          <a:xfrm rot="16200000">
            <a:off x="1989436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F7B2E343-52B9-71F0-BCCC-6E5A5828BA63}"/>
              </a:ext>
            </a:extLst>
          </p:cNvPr>
          <p:cNvSpPr/>
          <p:nvPr/>
        </p:nvSpPr>
        <p:spPr>
          <a:xfrm>
            <a:off x="1965649" y="3469509"/>
            <a:ext cx="155575" cy="666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E61595-1B6A-B246-1E4B-132B2DCB7BD2}"/>
              </a:ext>
            </a:extLst>
          </p:cNvPr>
          <p:cNvSpPr/>
          <p:nvPr/>
        </p:nvSpPr>
        <p:spPr>
          <a:xfrm>
            <a:off x="1965649" y="3580635"/>
            <a:ext cx="155575" cy="563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2E5E56-B82B-6DED-E6E1-A830FE827A78}"/>
              </a:ext>
            </a:extLst>
          </p:cNvPr>
          <p:cNvSpPr txBox="1"/>
          <p:nvPr/>
        </p:nvSpPr>
        <p:spPr>
          <a:xfrm rot="-5400000">
            <a:off x="1812584" y="4653307"/>
            <a:ext cx="9345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BRIP1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(n=51)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89DD5C5-4B97-B14F-09D2-0901AE5FC51B}"/>
              </a:ext>
            </a:extLst>
          </p:cNvPr>
          <p:cNvCxnSpPr>
            <a:cxnSpLocks/>
          </p:cNvCxnSpPr>
          <p:nvPr/>
        </p:nvCxnSpPr>
        <p:spPr>
          <a:xfrm rot="16200000">
            <a:off x="2227562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A429B201-54DA-A5B3-906F-0350E52CB4C5}"/>
              </a:ext>
            </a:extLst>
          </p:cNvPr>
          <p:cNvSpPr/>
          <p:nvPr/>
        </p:nvSpPr>
        <p:spPr>
          <a:xfrm>
            <a:off x="2203775" y="3704459"/>
            <a:ext cx="155575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903B35B-EFDE-7BBA-E37D-4189C083C435}"/>
              </a:ext>
            </a:extLst>
          </p:cNvPr>
          <p:cNvSpPr/>
          <p:nvPr/>
        </p:nvSpPr>
        <p:spPr>
          <a:xfrm>
            <a:off x="2203775" y="3723509"/>
            <a:ext cx="155575" cy="4203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FC2C89-31AF-535E-745E-6DFE922B0411}"/>
              </a:ext>
            </a:extLst>
          </p:cNvPr>
          <p:cNvSpPr txBox="1"/>
          <p:nvPr/>
        </p:nvSpPr>
        <p:spPr>
          <a:xfrm rot="-5400000">
            <a:off x="1976909" y="4733457"/>
            <a:ext cx="109485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RAD51D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(n=25)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9D202F6-663B-B067-BC60-10455163FB9B}"/>
              </a:ext>
            </a:extLst>
          </p:cNvPr>
          <p:cNvCxnSpPr>
            <a:cxnSpLocks/>
          </p:cNvCxnSpPr>
          <p:nvPr/>
        </p:nvCxnSpPr>
        <p:spPr>
          <a:xfrm rot="16200000">
            <a:off x="2472038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ACBD181B-9532-F339-B0A5-D32F986FC0F7}"/>
              </a:ext>
            </a:extLst>
          </p:cNvPr>
          <p:cNvSpPr/>
          <p:nvPr/>
        </p:nvSpPr>
        <p:spPr>
          <a:xfrm>
            <a:off x="2448251" y="3929883"/>
            <a:ext cx="155575" cy="2139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0C6497-2197-F7B9-0C44-6D9EC080675E}"/>
              </a:ext>
            </a:extLst>
          </p:cNvPr>
          <p:cNvSpPr txBox="1"/>
          <p:nvPr/>
        </p:nvSpPr>
        <p:spPr>
          <a:xfrm rot="-5400000">
            <a:off x="2221385" y="4733457"/>
            <a:ext cx="109485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RAD51C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(n=20)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0A81516-A93E-4546-5AD7-A861D9AA76D3}"/>
              </a:ext>
            </a:extLst>
          </p:cNvPr>
          <p:cNvCxnSpPr>
            <a:cxnSpLocks/>
          </p:cNvCxnSpPr>
          <p:nvPr/>
        </p:nvCxnSpPr>
        <p:spPr>
          <a:xfrm rot="16200000">
            <a:off x="2716514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59A45E-608F-AB00-BAD5-6855E4834CAF}"/>
              </a:ext>
            </a:extLst>
          </p:cNvPr>
          <p:cNvSpPr/>
          <p:nvPr/>
        </p:nvSpPr>
        <p:spPr>
          <a:xfrm>
            <a:off x="2692727" y="3974334"/>
            <a:ext cx="155575" cy="161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20E4CA9-9485-73E8-D65C-76A644FB787D}"/>
              </a:ext>
            </a:extLst>
          </p:cNvPr>
          <p:cNvSpPr/>
          <p:nvPr/>
        </p:nvSpPr>
        <p:spPr>
          <a:xfrm>
            <a:off x="2692727" y="3999733"/>
            <a:ext cx="155575" cy="14412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E3D7607-42C5-D2D9-7A51-97A0B0F1F19E}"/>
              </a:ext>
            </a:extLst>
          </p:cNvPr>
          <p:cNvSpPr txBox="1"/>
          <p:nvPr/>
        </p:nvSpPr>
        <p:spPr>
          <a:xfrm rot="-5400000">
            <a:off x="2574834" y="4627659"/>
            <a:ext cx="88325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BAP1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(n=17)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FE1F97-10F8-33EE-9159-542A62141F3F}"/>
              </a:ext>
            </a:extLst>
          </p:cNvPr>
          <p:cNvCxnSpPr>
            <a:cxnSpLocks/>
          </p:cNvCxnSpPr>
          <p:nvPr/>
        </p:nvCxnSpPr>
        <p:spPr>
          <a:xfrm rot="16200000">
            <a:off x="2964165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7AF1AF84-DB93-79F9-7128-39379442E0FE}"/>
              </a:ext>
            </a:extLst>
          </p:cNvPr>
          <p:cNvSpPr/>
          <p:nvPr/>
        </p:nvSpPr>
        <p:spPr>
          <a:xfrm>
            <a:off x="2940378" y="3993384"/>
            <a:ext cx="155575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348B90A-4311-06B5-0F16-01CF93C3B27E}"/>
              </a:ext>
            </a:extLst>
          </p:cNvPr>
          <p:cNvSpPr/>
          <p:nvPr/>
        </p:nvSpPr>
        <p:spPr>
          <a:xfrm>
            <a:off x="2940378" y="4031485"/>
            <a:ext cx="155575" cy="1123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579FBE-2273-826E-956A-A2F6A58CF5BC}"/>
              </a:ext>
            </a:extLst>
          </p:cNvPr>
          <p:cNvCxnSpPr>
            <a:cxnSpLocks/>
          </p:cNvCxnSpPr>
          <p:nvPr/>
        </p:nvCxnSpPr>
        <p:spPr>
          <a:xfrm>
            <a:off x="1269305" y="4143899"/>
            <a:ext cx="190125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2D68443-95FB-EA8E-8BDF-4590ECBAABC5}"/>
              </a:ext>
            </a:extLst>
          </p:cNvPr>
          <p:cNvCxnSpPr>
            <a:cxnSpLocks/>
          </p:cNvCxnSpPr>
          <p:nvPr/>
        </p:nvCxnSpPr>
        <p:spPr>
          <a:xfrm rot="16200000">
            <a:off x="3453109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7AAED690-4998-845C-BA17-342608D53184}"/>
              </a:ext>
            </a:extLst>
          </p:cNvPr>
          <p:cNvSpPr/>
          <p:nvPr/>
        </p:nvSpPr>
        <p:spPr>
          <a:xfrm>
            <a:off x="3429322" y="2228084"/>
            <a:ext cx="155575" cy="1908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DBD3BA7-4780-3A1B-0AA5-D7BF37147BB0}"/>
              </a:ext>
            </a:extLst>
          </p:cNvPr>
          <p:cNvSpPr/>
          <p:nvPr/>
        </p:nvSpPr>
        <p:spPr>
          <a:xfrm>
            <a:off x="3429322" y="2339209"/>
            <a:ext cx="155575" cy="18046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81AEE6-472C-4D77-3F15-27221CF0A5C1}"/>
              </a:ext>
            </a:extLst>
          </p:cNvPr>
          <p:cNvCxnSpPr>
            <a:cxnSpLocks/>
          </p:cNvCxnSpPr>
          <p:nvPr/>
        </p:nvCxnSpPr>
        <p:spPr>
          <a:xfrm rot="16200000">
            <a:off x="3700760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BBD0A36B-86B2-717A-657B-A9478C1B1535}"/>
              </a:ext>
            </a:extLst>
          </p:cNvPr>
          <p:cNvSpPr/>
          <p:nvPr/>
        </p:nvSpPr>
        <p:spPr>
          <a:xfrm>
            <a:off x="3676973" y="3567934"/>
            <a:ext cx="155575" cy="568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63ECE96-363F-966A-696E-FC7675971ECC}"/>
              </a:ext>
            </a:extLst>
          </p:cNvPr>
          <p:cNvSpPr/>
          <p:nvPr/>
        </p:nvSpPr>
        <p:spPr>
          <a:xfrm>
            <a:off x="3676973" y="3698109"/>
            <a:ext cx="155575" cy="4457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9D70793-9AFA-4091-BD64-B8584F464E42}"/>
              </a:ext>
            </a:extLst>
          </p:cNvPr>
          <p:cNvCxnSpPr>
            <a:cxnSpLocks/>
          </p:cNvCxnSpPr>
          <p:nvPr/>
        </p:nvCxnSpPr>
        <p:spPr>
          <a:xfrm>
            <a:off x="3352105" y="4143899"/>
            <a:ext cx="56140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0E15949-3345-9942-81BE-1C55693E8CB4}"/>
              </a:ext>
            </a:extLst>
          </p:cNvPr>
          <p:cNvSpPr txBox="1"/>
          <p:nvPr/>
        </p:nvSpPr>
        <p:spPr>
          <a:xfrm>
            <a:off x="3403044" y="1628800"/>
            <a:ext cx="3318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DDR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74D2DE-239A-EDF3-7C88-D93CF36D62D6}"/>
              </a:ext>
            </a:extLst>
          </p:cNvPr>
          <p:cNvSpPr txBox="1"/>
          <p:nvPr/>
        </p:nvSpPr>
        <p:spPr>
          <a:xfrm rot="-5400000">
            <a:off x="3044801" y="4630768"/>
            <a:ext cx="8894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ATM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(n=222)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BE1F5EE-7751-345D-CAD7-3D926F529C72}"/>
              </a:ext>
            </a:extLst>
          </p:cNvPr>
          <p:cNvSpPr txBox="1"/>
          <p:nvPr/>
        </p:nvSpPr>
        <p:spPr>
          <a:xfrm rot="-5400000">
            <a:off x="3245598" y="4686970"/>
            <a:ext cx="10018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CHEK2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(n=67)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CAF06AE-6E76-3B56-E450-727FDD0CDB33}"/>
              </a:ext>
            </a:extLst>
          </p:cNvPr>
          <p:cNvCxnSpPr>
            <a:cxnSpLocks/>
          </p:cNvCxnSpPr>
          <p:nvPr/>
        </p:nvCxnSpPr>
        <p:spPr>
          <a:xfrm rot="16200000">
            <a:off x="4181243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DC8058F8-1CDE-9AA2-731D-44C6AE18CA8C}"/>
              </a:ext>
            </a:extLst>
          </p:cNvPr>
          <p:cNvSpPr/>
          <p:nvPr/>
        </p:nvSpPr>
        <p:spPr>
          <a:xfrm>
            <a:off x="4157456" y="3450459"/>
            <a:ext cx="155575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0DDFFEF-31EF-A11D-3B18-E3AB188B43B6}"/>
              </a:ext>
            </a:extLst>
          </p:cNvPr>
          <p:cNvSpPr/>
          <p:nvPr/>
        </p:nvSpPr>
        <p:spPr>
          <a:xfrm>
            <a:off x="4157456" y="3650484"/>
            <a:ext cx="155575" cy="4933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B573760-5044-2CC6-5D67-0DDE87D4429A}"/>
              </a:ext>
            </a:extLst>
          </p:cNvPr>
          <p:cNvCxnSpPr>
            <a:cxnSpLocks/>
          </p:cNvCxnSpPr>
          <p:nvPr/>
        </p:nvCxnSpPr>
        <p:spPr>
          <a:xfrm rot="16200000">
            <a:off x="4428894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A09B666-A534-4B68-4CFE-424061D1A9A9}"/>
              </a:ext>
            </a:extLst>
          </p:cNvPr>
          <p:cNvSpPr/>
          <p:nvPr/>
        </p:nvSpPr>
        <p:spPr>
          <a:xfrm>
            <a:off x="4405107" y="3653659"/>
            <a:ext cx="155575" cy="4826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4582361-7734-27FD-397C-1C59A6AC0292}"/>
              </a:ext>
            </a:extLst>
          </p:cNvPr>
          <p:cNvSpPr/>
          <p:nvPr/>
        </p:nvSpPr>
        <p:spPr>
          <a:xfrm>
            <a:off x="4405107" y="3831459"/>
            <a:ext cx="155575" cy="3123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EA71B2-A7B5-D5B3-2E41-D48726CB713B}"/>
              </a:ext>
            </a:extLst>
          </p:cNvPr>
          <p:cNvSpPr txBox="1"/>
          <p:nvPr/>
        </p:nvSpPr>
        <p:spPr>
          <a:xfrm>
            <a:off x="4404549" y="1628800"/>
            <a:ext cx="3670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MMR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7197E3D-D3D0-067C-B8BB-BABBB1797504}"/>
              </a:ext>
            </a:extLst>
          </p:cNvPr>
          <p:cNvSpPr txBox="1"/>
          <p:nvPr/>
        </p:nvSpPr>
        <p:spPr>
          <a:xfrm rot="-5400000">
            <a:off x="3759214" y="4644490"/>
            <a:ext cx="916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MSH2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(n=80)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F1B7DA-3BB7-9F74-EB18-CFAF69368839}"/>
              </a:ext>
            </a:extLst>
          </p:cNvPr>
          <p:cNvSpPr txBox="1"/>
          <p:nvPr/>
        </p:nvSpPr>
        <p:spPr>
          <a:xfrm rot="-5400000">
            <a:off x="4020219" y="4640483"/>
            <a:ext cx="9089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PMS2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(n=57)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81F4FFC-91EB-A710-D4E7-E700F2270425}"/>
              </a:ext>
            </a:extLst>
          </p:cNvPr>
          <p:cNvCxnSpPr>
            <a:cxnSpLocks/>
          </p:cNvCxnSpPr>
          <p:nvPr/>
        </p:nvCxnSpPr>
        <p:spPr>
          <a:xfrm rot="16200000">
            <a:off x="4676544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667A862-62C2-8968-A7FD-C2F5D09A1B5C}"/>
              </a:ext>
            </a:extLst>
          </p:cNvPr>
          <p:cNvSpPr/>
          <p:nvPr/>
        </p:nvSpPr>
        <p:spPr>
          <a:xfrm>
            <a:off x="4652757" y="3660009"/>
            <a:ext cx="155575" cy="4838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44F5EA9-875D-7F9C-14EA-2C3F3C4D1136}"/>
              </a:ext>
            </a:extLst>
          </p:cNvPr>
          <p:cNvSpPr txBox="1"/>
          <p:nvPr/>
        </p:nvSpPr>
        <p:spPr>
          <a:xfrm rot="-5400000">
            <a:off x="4272679" y="4635674"/>
            <a:ext cx="89928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MLH1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(n=56)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191880-AE62-DE9E-C285-4C0FBD531CC0}"/>
              </a:ext>
            </a:extLst>
          </p:cNvPr>
          <p:cNvCxnSpPr>
            <a:cxnSpLocks/>
          </p:cNvCxnSpPr>
          <p:nvPr/>
        </p:nvCxnSpPr>
        <p:spPr>
          <a:xfrm rot="16200000">
            <a:off x="4917845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1031806-F256-3C5A-D7CE-D2B60DE48E02}"/>
              </a:ext>
            </a:extLst>
          </p:cNvPr>
          <p:cNvSpPr/>
          <p:nvPr/>
        </p:nvSpPr>
        <p:spPr>
          <a:xfrm>
            <a:off x="4894058" y="3695834"/>
            <a:ext cx="155575" cy="434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13F9A77-23C7-2221-CE97-A073E8E44D66}"/>
              </a:ext>
            </a:extLst>
          </p:cNvPr>
          <p:cNvSpPr/>
          <p:nvPr/>
        </p:nvSpPr>
        <p:spPr>
          <a:xfrm>
            <a:off x="4894058" y="3717159"/>
            <a:ext cx="155575" cy="4266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F039F4A-12A5-3714-44EC-B13C39C10FB4}"/>
              </a:ext>
            </a:extLst>
          </p:cNvPr>
          <p:cNvSpPr txBox="1"/>
          <p:nvPr/>
        </p:nvSpPr>
        <p:spPr>
          <a:xfrm rot="-5400000">
            <a:off x="4505164" y="4644490"/>
            <a:ext cx="916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MSH6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(n=52)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27BC2BA-7F91-0044-3B6F-337B8B6B08E5}"/>
              </a:ext>
            </a:extLst>
          </p:cNvPr>
          <p:cNvCxnSpPr>
            <a:cxnSpLocks/>
          </p:cNvCxnSpPr>
          <p:nvPr/>
        </p:nvCxnSpPr>
        <p:spPr>
          <a:xfrm>
            <a:off x="4080239" y="4143899"/>
            <a:ext cx="105247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331605F-2F28-3B31-534D-3955A2F28D5D}"/>
              </a:ext>
            </a:extLst>
          </p:cNvPr>
          <p:cNvCxnSpPr>
            <a:cxnSpLocks/>
          </p:cNvCxnSpPr>
          <p:nvPr/>
        </p:nvCxnSpPr>
        <p:spPr>
          <a:xfrm rot="16200000">
            <a:off x="5406793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0FC67AB-5AAF-C86B-9C8E-6AA41C8DC1D0}"/>
              </a:ext>
            </a:extLst>
          </p:cNvPr>
          <p:cNvCxnSpPr>
            <a:cxnSpLocks/>
          </p:cNvCxnSpPr>
          <p:nvPr/>
        </p:nvCxnSpPr>
        <p:spPr>
          <a:xfrm rot="16200000">
            <a:off x="5654444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AA71698B-0410-1879-6DFF-5623DC892764}"/>
              </a:ext>
            </a:extLst>
          </p:cNvPr>
          <p:cNvSpPr txBox="1"/>
          <p:nvPr/>
        </p:nvSpPr>
        <p:spPr>
          <a:xfrm rot="-5400000">
            <a:off x="5052891" y="4576363"/>
            <a:ext cx="7806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NF1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(n=48)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E3B1647-B460-28CF-12B9-4E523920FEAA}"/>
              </a:ext>
            </a:extLst>
          </p:cNvPr>
          <p:cNvSpPr txBox="1"/>
          <p:nvPr/>
        </p:nvSpPr>
        <p:spPr>
          <a:xfrm rot="-5400000">
            <a:off x="5305882" y="4580370"/>
            <a:ext cx="7886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RB1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(n=47)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820913C-9A3D-E9E1-6730-C68EC070988E}"/>
              </a:ext>
            </a:extLst>
          </p:cNvPr>
          <p:cNvCxnSpPr>
            <a:cxnSpLocks/>
          </p:cNvCxnSpPr>
          <p:nvPr/>
        </p:nvCxnSpPr>
        <p:spPr>
          <a:xfrm rot="16200000">
            <a:off x="5902094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052901E-0B9F-0DBC-AD73-0490F0DC33F2}"/>
              </a:ext>
            </a:extLst>
          </p:cNvPr>
          <p:cNvSpPr/>
          <p:nvPr/>
        </p:nvSpPr>
        <p:spPr>
          <a:xfrm>
            <a:off x="5878307" y="3771134"/>
            <a:ext cx="155575" cy="3727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978B187-1524-59E7-EC0E-000EB762EF0E}"/>
              </a:ext>
            </a:extLst>
          </p:cNvPr>
          <p:cNvSpPr txBox="1"/>
          <p:nvPr/>
        </p:nvSpPr>
        <p:spPr>
          <a:xfrm rot="-5400000">
            <a:off x="5519069" y="4614835"/>
            <a:ext cx="8576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TP53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(n=44)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7DF53B3-D343-871E-6B67-CB120260CC67}"/>
              </a:ext>
            </a:extLst>
          </p:cNvPr>
          <p:cNvSpPr/>
          <p:nvPr/>
        </p:nvSpPr>
        <p:spPr>
          <a:xfrm>
            <a:off x="5383006" y="3726684"/>
            <a:ext cx="155575" cy="3454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1F4170E-BA3D-A160-EE19-2B23F9430EDD}"/>
              </a:ext>
            </a:extLst>
          </p:cNvPr>
          <p:cNvSpPr/>
          <p:nvPr/>
        </p:nvSpPr>
        <p:spPr>
          <a:xfrm>
            <a:off x="5383006" y="3739384"/>
            <a:ext cx="155575" cy="4044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C778653-9834-FFA0-41B3-1B65EDD0B521}"/>
              </a:ext>
            </a:extLst>
          </p:cNvPr>
          <p:cNvSpPr/>
          <p:nvPr/>
        </p:nvSpPr>
        <p:spPr>
          <a:xfrm>
            <a:off x="5630657" y="3739384"/>
            <a:ext cx="155575" cy="4064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A0293F8-2A2C-85D0-FF68-FC960F076B6D}"/>
              </a:ext>
            </a:extLst>
          </p:cNvPr>
          <p:cNvSpPr/>
          <p:nvPr/>
        </p:nvSpPr>
        <p:spPr>
          <a:xfrm>
            <a:off x="5630657" y="3761609"/>
            <a:ext cx="155575" cy="3822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2104B82-7BE4-5C34-F588-5F89619DB038}"/>
              </a:ext>
            </a:extLst>
          </p:cNvPr>
          <p:cNvCxnSpPr>
            <a:cxnSpLocks/>
          </p:cNvCxnSpPr>
          <p:nvPr/>
        </p:nvCxnSpPr>
        <p:spPr>
          <a:xfrm>
            <a:off x="5305789" y="4143899"/>
            <a:ext cx="8048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7193B3C7-EF53-8A90-CAE5-1DEFC092C617}"/>
              </a:ext>
            </a:extLst>
          </p:cNvPr>
          <p:cNvSpPr txBox="1"/>
          <p:nvPr/>
        </p:nvSpPr>
        <p:spPr>
          <a:xfrm>
            <a:off x="5419600" y="1628800"/>
            <a:ext cx="41037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Other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E0C0645-C246-6CE1-0401-C397A860A911}"/>
              </a:ext>
            </a:extLst>
          </p:cNvPr>
          <p:cNvGrpSpPr/>
          <p:nvPr/>
        </p:nvGrpSpPr>
        <p:grpSpPr>
          <a:xfrm>
            <a:off x="4727848" y="2199906"/>
            <a:ext cx="1343383" cy="523220"/>
            <a:chOff x="5159896" y="2204864"/>
            <a:chExt cx="1343383" cy="52322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A45A333-29D6-9CED-1CA9-58F40F90A292}"/>
                </a:ext>
              </a:extLst>
            </p:cNvPr>
            <p:cNvSpPr txBox="1"/>
            <p:nvPr/>
          </p:nvSpPr>
          <p:spPr>
            <a:xfrm>
              <a:off x="5303912" y="2204864"/>
              <a:ext cx="1199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Not detected</a:t>
              </a:r>
            </a:p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Detected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28EDD6-45BD-73EF-1C0E-DE09EA218CB9}"/>
                </a:ext>
              </a:extLst>
            </p:cNvPr>
            <p:cNvSpPr/>
            <p:nvPr/>
          </p:nvSpPr>
          <p:spPr>
            <a:xfrm>
              <a:off x="5159896" y="2287935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DA659B5-8576-EDEF-24CB-53FDAC767D03}"/>
                </a:ext>
              </a:extLst>
            </p:cNvPr>
            <p:cNvSpPr/>
            <p:nvPr/>
          </p:nvSpPr>
          <p:spPr>
            <a:xfrm>
              <a:off x="5159896" y="2491135"/>
              <a:ext cx="144016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57BB9B47-99E5-2652-C1DE-344DA9D19BDD}"/>
              </a:ext>
            </a:extLst>
          </p:cNvPr>
          <p:cNvSpPr txBox="1"/>
          <p:nvPr/>
        </p:nvSpPr>
        <p:spPr>
          <a:xfrm>
            <a:off x="983431" y="232437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6BA2869-2B18-7206-43A3-777969801CBD}"/>
              </a:ext>
            </a:extLst>
          </p:cNvPr>
          <p:cNvSpPr txBox="1"/>
          <p:nvPr/>
        </p:nvSpPr>
        <p:spPr>
          <a:xfrm>
            <a:off x="983431" y="318162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EBA6D88-97C0-E589-356F-3E88526B5697}"/>
              </a:ext>
            </a:extLst>
          </p:cNvPr>
          <p:cNvSpPr txBox="1"/>
          <p:nvPr/>
        </p:nvSpPr>
        <p:spPr>
          <a:xfrm>
            <a:off x="1153350" y="4042051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AA01DE6-E5D8-031C-4DDC-CAC9AB0FAB62}"/>
              </a:ext>
            </a:extLst>
          </p:cNvPr>
          <p:cNvSpPr txBox="1"/>
          <p:nvPr/>
        </p:nvSpPr>
        <p:spPr>
          <a:xfrm>
            <a:off x="621152" y="1449629"/>
            <a:ext cx="2164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80C7906-C4BA-6CB6-9AB1-24E0DB22B14E}"/>
              </a:ext>
            </a:extLst>
          </p:cNvPr>
          <p:cNvSpPr txBox="1"/>
          <p:nvPr/>
        </p:nvSpPr>
        <p:spPr>
          <a:xfrm rot="16200000">
            <a:off x="6205274" y="2624599"/>
            <a:ext cx="203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Missed P/LP germline</a:t>
            </a:r>
            <a:b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variants (#)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9FFB456-DD88-8820-5D1E-300C1098CE2D}"/>
              </a:ext>
            </a:extLst>
          </p:cNvPr>
          <p:cNvSpPr txBox="1"/>
          <p:nvPr/>
        </p:nvSpPr>
        <p:spPr>
          <a:xfrm>
            <a:off x="7579256" y="1695850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240F3B8-5740-61C6-BFA4-3EE2B4264669}"/>
              </a:ext>
            </a:extLst>
          </p:cNvPr>
          <p:cNvCxnSpPr>
            <a:cxnSpLocks/>
          </p:cNvCxnSpPr>
          <p:nvPr/>
        </p:nvCxnSpPr>
        <p:spPr>
          <a:xfrm flipV="1">
            <a:off x="7885194" y="1551834"/>
            <a:ext cx="0" cy="259654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CD24705D-F1F6-4DBC-FDE2-12AC452B59B1}"/>
              </a:ext>
            </a:extLst>
          </p:cNvPr>
          <p:cNvSpPr txBox="1"/>
          <p:nvPr/>
        </p:nvSpPr>
        <p:spPr>
          <a:xfrm rot="16200000">
            <a:off x="7613498" y="4664432"/>
            <a:ext cx="9568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PALB2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(n=13)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8EEC400-43CF-7041-A2AB-9F7A1EFD32DF}"/>
              </a:ext>
            </a:extLst>
          </p:cNvPr>
          <p:cNvSpPr txBox="1"/>
          <p:nvPr/>
        </p:nvSpPr>
        <p:spPr>
          <a:xfrm>
            <a:off x="8744098" y="1627751"/>
            <a:ext cx="3318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HRD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9A0C318-75FD-17A0-11F0-8789C1768FF3}"/>
              </a:ext>
            </a:extLst>
          </p:cNvPr>
          <p:cNvSpPr txBox="1"/>
          <p:nvPr/>
        </p:nvSpPr>
        <p:spPr>
          <a:xfrm rot="16200000">
            <a:off x="7872720" y="4686970"/>
            <a:ext cx="10018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(n=10)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19AEF31-03AB-1FF3-896B-842446E08E94}"/>
              </a:ext>
            </a:extLst>
          </p:cNvPr>
          <p:cNvSpPr txBox="1"/>
          <p:nvPr/>
        </p:nvSpPr>
        <p:spPr>
          <a:xfrm rot="16200000">
            <a:off x="8196960" y="4644490"/>
            <a:ext cx="916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(n=6)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FC5F5DE-40E7-886B-5599-675A65C9600B}"/>
              </a:ext>
            </a:extLst>
          </p:cNvPr>
          <p:cNvSpPr txBox="1"/>
          <p:nvPr/>
        </p:nvSpPr>
        <p:spPr>
          <a:xfrm rot="16200000">
            <a:off x="8538031" y="4585179"/>
            <a:ext cx="79829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BAP1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(n=3)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C2ACCBB-F7CB-AFD2-4E17-46E0F956EB60}"/>
              </a:ext>
            </a:extLst>
          </p:cNvPr>
          <p:cNvSpPr txBox="1"/>
          <p:nvPr/>
        </p:nvSpPr>
        <p:spPr>
          <a:xfrm rot="16200000">
            <a:off x="8713993" y="4690977"/>
            <a:ext cx="10098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RAD51C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(n=3)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62A9D2F-A49A-0E2A-8932-513077EA8711}"/>
              </a:ext>
            </a:extLst>
          </p:cNvPr>
          <p:cNvSpPr txBox="1"/>
          <p:nvPr/>
        </p:nvSpPr>
        <p:spPr>
          <a:xfrm rot="16200000">
            <a:off x="9118385" y="4568347"/>
            <a:ext cx="7646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BRIP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(n=2)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E4AD190-74BF-B3EA-6987-E0650B862120}"/>
              </a:ext>
            </a:extLst>
          </p:cNvPr>
          <p:cNvGrpSpPr/>
          <p:nvPr/>
        </p:nvGrpSpPr>
        <p:grpSpPr>
          <a:xfrm>
            <a:off x="9480376" y="2343922"/>
            <a:ext cx="1335368" cy="738664"/>
            <a:chOff x="5159896" y="2204864"/>
            <a:chExt cx="1335368" cy="738664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8F3B1F62-ECA2-B1F4-BCA5-11EFEC182F7B}"/>
                </a:ext>
              </a:extLst>
            </p:cNvPr>
            <p:cNvSpPr txBox="1"/>
            <p:nvPr/>
          </p:nvSpPr>
          <p:spPr>
            <a:xfrm>
              <a:off x="5303912" y="2204864"/>
              <a:ext cx="119135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Alu insertion</a:t>
              </a:r>
            </a:p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Intronic SNV</a:t>
              </a:r>
            </a:p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Del/dup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87F0024-C3EF-A5EC-36F5-E0FEF552FAEC}"/>
                </a:ext>
              </a:extLst>
            </p:cNvPr>
            <p:cNvSpPr/>
            <p:nvPr/>
          </p:nvSpPr>
          <p:spPr>
            <a:xfrm>
              <a:off x="5159896" y="2287935"/>
              <a:ext cx="144016" cy="14401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5959976-EF0C-9611-3E51-F12FFFA80AF0}"/>
                </a:ext>
              </a:extLst>
            </p:cNvPr>
            <p:cNvSpPr/>
            <p:nvPr/>
          </p:nvSpPr>
          <p:spPr>
            <a:xfrm>
              <a:off x="5159896" y="2491135"/>
              <a:ext cx="144016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1F2B27E1-71AD-1E57-26F4-C3B5F68B1A56}"/>
                </a:ext>
              </a:extLst>
            </p:cNvPr>
            <p:cNvSpPr/>
            <p:nvPr/>
          </p:nvSpPr>
          <p:spPr>
            <a:xfrm>
              <a:off x="5159896" y="2700685"/>
              <a:ext cx="144016" cy="14401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EC9C82DD-0C00-A02A-27F3-D5E7913AAD3A}"/>
              </a:ext>
            </a:extLst>
          </p:cNvPr>
          <p:cNvSpPr txBox="1"/>
          <p:nvPr/>
        </p:nvSpPr>
        <p:spPr>
          <a:xfrm>
            <a:off x="7664216" y="4042051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AD02BB9-389C-5DB1-76B6-545AF1470C8D}"/>
              </a:ext>
            </a:extLst>
          </p:cNvPr>
          <p:cNvSpPr txBox="1"/>
          <p:nvPr/>
        </p:nvSpPr>
        <p:spPr>
          <a:xfrm>
            <a:off x="6960096" y="1449629"/>
            <a:ext cx="2164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B)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2B80E749-1356-9A16-BE80-A1EFCDA3E4FD}"/>
              </a:ext>
            </a:extLst>
          </p:cNvPr>
          <p:cNvCxnSpPr/>
          <p:nvPr/>
        </p:nvCxnSpPr>
        <p:spPr>
          <a:xfrm>
            <a:off x="7780171" y="1803924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51C05331-6B4A-B6E3-BECE-5723DDE33090}"/>
              </a:ext>
            </a:extLst>
          </p:cNvPr>
          <p:cNvSpPr txBox="1"/>
          <p:nvPr/>
        </p:nvSpPr>
        <p:spPr>
          <a:xfrm>
            <a:off x="7579256" y="2861075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AC8DD832-68E1-AA47-4F73-F8D2107A9763}"/>
              </a:ext>
            </a:extLst>
          </p:cNvPr>
          <p:cNvCxnSpPr/>
          <p:nvPr/>
        </p:nvCxnSpPr>
        <p:spPr>
          <a:xfrm>
            <a:off x="7780171" y="2969149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3FC522B-B430-7BB7-2AC7-C3B12F5FD582}"/>
              </a:ext>
            </a:extLst>
          </p:cNvPr>
          <p:cNvCxnSpPr>
            <a:cxnSpLocks/>
          </p:cNvCxnSpPr>
          <p:nvPr/>
        </p:nvCxnSpPr>
        <p:spPr>
          <a:xfrm rot="16200000">
            <a:off x="8056546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608A764-F9D0-8893-F851-34BA6C2AA2D6}"/>
              </a:ext>
            </a:extLst>
          </p:cNvPr>
          <p:cNvSpPr/>
          <p:nvPr/>
        </p:nvSpPr>
        <p:spPr>
          <a:xfrm>
            <a:off x="8022998" y="2575300"/>
            <a:ext cx="180000" cy="15609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83B9BFC-AB08-E8F3-0C48-47A8CB211A4B}"/>
              </a:ext>
            </a:extLst>
          </p:cNvPr>
          <p:cNvSpPr/>
          <p:nvPr/>
        </p:nvSpPr>
        <p:spPr>
          <a:xfrm>
            <a:off x="8022998" y="2679654"/>
            <a:ext cx="180000" cy="14466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B8761545-C918-8680-7526-24F2B1F6AB75}"/>
              </a:ext>
            </a:extLst>
          </p:cNvPr>
          <p:cNvSpPr/>
          <p:nvPr/>
        </p:nvSpPr>
        <p:spPr>
          <a:xfrm>
            <a:off x="8020546" y="3051549"/>
            <a:ext cx="180000" cy="10923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AD20F11-7985-A62C-0978-D65B4A766868}"/>
              </a:ext>
            </a:extLst>
          </p:cNvPr>
          <p:cNvCxnSpPr>
            <a:cxnSpLocks/>
          </p:cNvCxnSpPr>
          <p:nvPr/>
        </p:nvCxnSpPr>
        <p:spPr>
          <a:xfrm rot="16200000">
            <a:off x="8339121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590746E-97AA-FA11-8B65-0268D6C25370}"/>
              </a:ext>
            </a:extLst>
          </p:cNvPr>
          <p:cNvSpPr/>
          <p:nvPr/>
        </p:nvSpPr>
        <p:spPr>
          <a:xfrm>
            <a:off x="8303121" y="2930900"/>
            <a:ext cx="180000" cy="12053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BAED276-5AEF-69DD-A5A9-34A52F1A6A5B}"/>
              </a:ext>
            </a:extLst>
          </p:cNvPr>
          <p:cNvSpPr/>
          <p:nvPr/>
        </p:nvSpPr>
        <p:spPr>
          <a:xfrm>
            <a:off x="8303121" y="3537325"/>
            <a:ext cx="180000" cy="6065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F966961-468D-6637-8F9E-DFA295676923}"/>
              </a:ext>
            </a:extLst>
          </p:cNvPr>
          <p:cNvCxnSpPr>
            <a:cxnSpLocks/>
          </p:cNvCxnSpPr>
          <p:nvPr/>
        </p:nvCxnSpPr>
        <p:spPr>
          <a:xfrm rot="16200000">
            <a:off x="8615346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1F2F3F2-FE3A-D8E8-D8AC-890F54142158}"/>
              </a:ext>
            </a:extLst>
          </p:cNvPr>
          <p:cNvSpPr/>
          <p:nvPr/>
        </p:nvSpPr>
        <p:spPr>
          <a:xfrm>
            <a:off x="8579346" y="3413500"/>
            <a:ext cx="180000" cy="7227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E99BFDCA-EC37-3117-C1CB-ED4A8ABAF1F0}"/>
              </a:ext>
            </a:extLst>
          </p:cNvPr>
          <p:cNvSpPr/>
          <p:nvPr/>
        </p:nvSpPr>
        <p:spPr>
          <a:xfrm>
            <a:off x="8579346" y="3654800"/>
            <a:ext cx="180000" cy="481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3447BE6-D1A5-E310-4A7E-FE9F16207193}"/>
              </a:ext>
            </a:extLst>
          </p:cNvPr>
          <p:cNvSpPr/>
          <p:nvPr/>
        </p:nvSpPr>
        <p:spPr>
          <a:xfrm>
            <a:off x="8579346" y="3896101"/>
            <a:ext cx="180000" cy="2477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612B093-3572-5135-14B6-AAFC433A53D9}"/>
              </a:ext>
            </a:extLst>
          </p:cNvPr>
          <p:cNvCxnSpPr>
            <a:cxnSpLocks/>
          </p:cNvCxnSpPr>
          <p:nvPr/>
        </p:nvCxnSpPr>
        <p:spPr>
          <a:xfrm rot="16200000">
            <a:off x="8897921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8F5F2FA-8D11-D183-5D2A-EB21D6D6899D}"/>
              </a:ext>
            </a:extLst>
          </p:cNvPr>
          <p:cNvSpPr/>
          <p:nvPr/>
        </p:nvSpPr>
        <p:spPr>
          <a:xfrm>
            <a:off x="8861921" y="3772275"/>
            <a:ext cx="180000" cy="3639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305546-C0A7-565F-5FFA-63266FEFD3F4}"/>
              </a:ext>
            </a:extLst>
          </p:cNvPr>
          <p:cNvSpPr/>
          <p:nvPr/>
        </p:nvSpPr>
        <p:spPr>
          <a:xfrm>
            <a:off x="8861921" y="4013575"/>
            <a:ext cx="180000" cy="13028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0ED958DD-A6F3-A4F6-C47D-D318D225A11C}"/>
              </a:ext>
            </a:extLst>
          </p:cNvPr>
          <p:cNvCxnSpPr>
            <a:cxnSpLocks/>
          </p:cNvCxnSpPr>
          <p:nvPr/>
        </p:nvCxnSpPr>
        <p:spPr>
          <a:xfrm rot="16200000">
            <a:off x="9170971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Rectangle 218">
            <a:extLst>
              <a:ext uri="{FF2B5EF4-FFF2-40B4-BE49-F238E27FC236}">
                <a16:creationId xmlns:a16="http://schemas.microsoft.com/office/drawing/2014/main" id="{71021E41-7434-A840-5779-1DD87744F01A}"/>
              </a:ext>
            </a:extLst>
          </p:cNvPr>
          <p:cNvSpPr/>
          <p:nvPr/>
        </p:nvSpPr>
        <p:spPr>
          <a:xfrm>
            <a:off x="9134971" y="3775450"/>
            <a:ext cx="180000" cy="36080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3A5A3F1-D36D-92B5-6525-9A1D9F1F7047}"/>
              </a:ext>
            </a:extLst>
          </p:cNvPr>
          <p:cNvSpPr/>
          <p:nvPr/>
        </p:nvSpPr>
        <p:spPr>
          <a:xfrm>
            <a:off x="9134971" y="4013575"/>
            <a:ext cx="180000" cy="13028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E1571475-465E-337B-90B8-5643194F236E}"/>
              </a:ext>
            </a:extLst>
          </p:cNvPr>
          <p:cNvCxnSpPr>
            <a:cxnSpLocks/>
          </p:cNvCxnSpPr>
          <p:nvPr/>
        </p:nvCxnSpPr>
        <p:spPr>
          <a:xfrm rot="16200000">
            <a:off x="9453546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760326E-AF4E-9951-4AE4-CA63CC6ADC99}"/>
              </a:ext>
            </a:extLst>
          </p:cNvPr>
          <p:cNvSpPr/>
          <p:nvPr/>
        </p:nvSpPr>
        <p:spPr>
          <a:xfrm>
            <a:off x="9417546" y="3892925"/>
            <a:ext cx="180000" cy="2509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09A62C0-80E0-7885-8A81-3B66AA716BC8}"/>
              </a:ext>
            </a:extLst>
          </p:cNvPr>
          <p:cNvCxnSpPr>
            <a:cxnSpLocks/>
          </p:cNvCxnSpPr>
          <p:nvPr/>
        </p:nvCxnSpPr>
        <p:spPr>
          <a:xfrm>
            <a:off x="7780171" y="4143899"/>
            <a:ext cx="194167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4412B-CD6C-E027-3230-0D0E5C422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3F5AD-32DC-6A18-8F7D-9EFDAC551F8C}"/>
              </a:ext>
            </a:extLst>
          </p:cNvPr>
          <p:cNvSpPr txBox="1"/>
          <p:nvPr/>
        </p:nvSpPr>
        <p:spPr>
          <a:xfrm>
            <a:off x="845346" y="1075272"/>
            <a:ext cx="552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Tumour-only sequencing: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germline variants detected/not detected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B4759-E8AB-FC9F-F6D1-5F46BE82D574}"/>
              </a:ext>
            </a:extLst>
          </p:cNvPr>
          <p:cNvSpPr txBox="1"/>
          <p:nvPr/>
        </p:nvSpPr>
        <p:spPr>
          <a:xfrm>
            <a:off x="6384032" y="1076748"/>
            <a:ext cx="610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Tumour-only sequencing: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germline variants missed</a:t>
            </a:r>
          </a:p>
        </p:txBody>
      </p:sp>
    </p:spTree>
    <p:extLst>
      <p:ext uri="{BB962C8B-B14F-4D97-AF65-F5344CB8AC3E}">
        <p14:creationId xmlns:p14="http://schemas.microsoft.com/office/powerpoint/2010/main" val="423832966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15FB9E-E80D-525A-8FA6-2FD86C0A4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08720"/>
            <a:ext cx="11103024" cy="702470"/>
          </a:xfrm>
        </p:spPr>
        <p:txBody>
          <a:bodyPr>
            <a:normAutofit/>
          </a:bodyPr>
          <a:lstStyle/>
          <a:p>
            <a:r>
              <a:rPr lang="en-GB" dirty="0"/>
              <a:t>Targeted therapies and associated biomarker testing for recurrent unresectable (local or regional) or stage Iv (m1) disease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3252C-7E83-6139-A392-5DCE9045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NCCN targeted therapy recommendations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27D27C-9989-F6C8-23C1-E0749145D94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88385" cy="365125"/>
          </a:xfrm>
        </p:spPr>
        <p:txBody>
          <a:bodyPr anchor="b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dirty="0">
                <a:solidFill>
                  <a:schemeClr val="tx2"/>
                </a:solidFill>
              </a:rPr>
              <a:t>FDA, Food and Drug Administration; HR, hormone receptor; M, metastatic stage; NCCN, National Comprehensive Cancer Network; NGS, next-generation sequencing; PCR, polymerase chain reaction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dirty="0">
                <a:solidFill>
                  <a:schemeClr val="tx2"/>
                </a:solidFill>
              </a:rPr>
              <a:t>NCCN Guidelines Version 6.2024 for Invasive Breast Cancer. Available at: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https://www.nccn.org/professionals/physician_gls/pdf/breast.pdf</a:t>
            </a:r>
            <a:r>
              <a:rPr lang="en-GB" dirty="0">
                <a:solidFill>
                  <a:schemeClr val="tx2"/>
                </a:solidFill>
              </a:rPr>
              <a:t> (accessed January 2025)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04AA3-6AAA-2427-50E7-DB5A7E8AB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15" name="Content Placeholder 11">
            <a:extLst>
              <a:ext uri="{FF2B5EF4-FFF2-40B4-BE49-F238E27FC236}">
                <a16:creationId xmlns:a16="http://schemas.microsoft.com/office/drawing/2014/main" id="{BFB2B96D-B648-0189-EC20-3F45E9337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35991"/>
              </p:ext>
            </p:extLst>
          </p:nvPr>
        </p:nvGraphicFramePr>
        <p:xfrm>
          <a:off x="619125" y="1681908"/>
          <a:ext cx="10963272" cy="381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443">
                  <a:extLst>
                    <a:ext uri="{9D8B030D-6E8A-4147-A177-3AD203B41FA5}">
                      <a16:colId xmlns:a16="http://schemas.microsoft.com/office/drawing/2014/main" val="81581696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6507082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30835019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336575270"/>
                    </a:ext>
                  </a:extLst>
                </a:gridCol>
                <a:gridCol w="1714969">
                  <a:extLst>
                    <a:ext uri="{9D8B030D-6E8A-4147-A177-3AD203B41FA5}">
                      <a16:colId xmlns:a16="http://schemas.microsoft.com/office/drawing/2014/main" val="3163072437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425850911"/>
                    </a:ext>
                  </a:extLst>
                </a:gridCol>
              </a:tblGrid>
              <a:tr h="404872">
                <a:tc gridSpan="6"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Biomarkers associated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FDA-approved therapies</a:t>
                      </a:r>
                    </a:p>
                  </a:txBody>
                  <a:tcPr marL="55440" marR="5544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178600"/>
                  </a:ext>
                </a:extLst>
              </a:tr>
              <a:tr h="40487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 cancer subtype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Biomarker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FDA-approved agents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NCCN category of evidence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NCCN category of preference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01918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HR-positive, HER2-negative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PIK3CA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activating mutation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NGS, PCR (tumour tissue 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blood)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Inavolisib + palbociclib + fulvestrant</a:t>
                      </a:r>
                    </a:p>
                  </a:txBody>
                  <a:tcPr marL="55440" marR="55440" marT="36000" marB="36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 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Useful in certain circumstances first-line therapy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974307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HR-positive/ HER2-negative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PIK3CA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activating mutation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NGS, PCR (tumour tissue 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blood)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Alpelisib + fulvestrant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 second- or subsequent-line therapy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63301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HR-positive/ HER2-negative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PIK3CA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AKT1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activating mutations or </a:t>
                      </a:r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PTEN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alterations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NGS, PCR (tumour tissue 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blood)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Capivasertib + fulvestrant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 second- or subsequent-line therapy in select patients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02219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HR-positive/ HER2-negative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ESR1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mutation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NGS, PCR (blood preferred)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Elacestrant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2A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recommended regimen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143220"/>
                  </a:ext>
                </a:extLst>
              </a:tr>
            </a:tbl>
          </a:graphicData>
        </a:graphic>
      </p:graphicFrame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5F823BE-A1C7-5EF6-48D9-B5F946FBF037}"/>
              </a:ext>
            </a:extLst>
          </p:cNvPr>
          <p:cNvSpPr/>
          <p:nvPr/>
        </p:nvSpPr>
        <p:spPr>
          <a:xfrm>
            <a:off x="623392" y="5661248"/>
            <a:ext cx="10945216" cy="5040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liquid biopsy is negative, tumour tissue testing is recommended</a:t>
            </a:r>
            <a:endParaRPr lang="en-GB" sz="2200" b="1" dirty="0">
              <a:solidFill>
                <a:schemeClr val="bg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6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65DA5-B6EB-17C2-6273-A7B265DE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78694"/>
            <a:ext cx="10972800" cy="4234482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504D"/>
              </a:buClr>
              <a:buSzTx/>
              <a:buFont typeface="Arial"/>
              <a:buNone/>
              <a:tabLst/>
              <a:defRPr/>
            </a:pPr>
            <a:br>
              <a:rPr lang="en-GB" noProof="0" dirty="0"/>
            </a:br>
            <a:r>
              <a:rPr lang="en-GB" noProof="0" dirty="0"/>
              <a:t>Clinical Topic</a:t>
            </a:r>
            <a:br>
              <a:rPr lang="en-GB" noProof="0" dirty="0"/>
            </a:br>
            <a:br>
              <a:rPr lang="en-GB" noProof="0" dirty="0"/>
            </a:br>
            <a:r>
              <a:rPr lang="en-GB" dirty="0"/>
              <a:t>The evolving role of liquid biopsy in HR+/HER2- metastatic breast cancer</a:t>
            </a:r>
            <a:br>
              <a:rPr lang="en-GB" dirty="0"/>
            </a:br>
            <a:br>
              <a:rPr lang="en-GB" dirty="0"/>
            </a:br>
            <a:r>
              <a:rPr lang="en-US" sz="3100" b="1" cap="none" dirty="0"/>
              <a:t>Prof. Frédérique Penault-Llorca</a:t>
            </a:r>
            <a:br>
              <a:rPr kumimoji="0" lang="en-GB" alt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Molecular Pathologist, University of Clermont-Ferrand, France </a:t>
            </a:r>
            <a:b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GB" sz="3100" cap="none" dirty="0"/>
              <a:t>Dr </a:t>
            </a:r>
            <a:r>
              <a:rPr lang="en-GB" sz="31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Aditya Bardia </a:t>
            </a:r>
            <a:br>
              <a:rPr kumimoji="0" lang="en-GB" alt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Medical Oncologist, David Geffen School of Medicine at UCLA, United States</a:t>
            </a:r>
            <a:b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6C10A3-DA5F-A9D1-38B7-84261F776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252715"/>
            <a:ext cx="10972800" cy="864096"/>
          </a:xfrm>
        </p:spPr>
        <p:txBody>
          <a:bodyPr>
            <a:noAutofit/>
          </a:bodyPr>
          <a:lstStyle/>
          <a:p>
            <a:r>
              <a:rPr lang="en-GB" b="1" noProof="0" dirty="0"/>
              <a:t>January 2025</a:t>
            </a:r>
            <a:endParaRPr lang="en-GB" altLang="es-ES" sz="3200" b="1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BD749-348B-3E78-7BBD-1037DE15F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115C4AC-067F-D22F-E29A-4CBA955AE5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GB" dirty="0"/>
              <a:t>HR, hormone receptor</a:t>
            </a:r>
          </a:p>
        </p:txBody>
      </p:sp>
    </p:spTree>
    <p:extLst>
      <p:ext uri="{BB962C8B-B14F-4D97-AF65-F5344CB8AC3E}">
        <p14:creationId xmlns:p14="http://schemas.microsoft.com/office/powerpoint/2010/main" val="381637058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3DEC-3F4D-8495-8FD7-743EE1A8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ESMO targeted therapy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6E29-7D4D-E75D-9C7A-5F3D86B62F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3" y="6356350"/>
            <a:ext cx="7131471" cy="365125"/>
          </a:xfrm>
        </p:spPr>
        <p:txBody>
          <a:bodyPr anchor="b" anchorCtr="0"/>
          <a:lstStyle/>
          <a:p>
            <a:r>
              <a:rPr lang="en-GB" dirty="0">
                <a:solidFill>
                  <a:schemeClr val="tx2"/>
                </a:solidFill>
              </a:rPr>
              <a:t>ChT, chemotherapy; ER, estrogen receptor; ESMO, European Society for Medical Oncology; ET, endocrine therapy; m, mutation; MBC, metastatic breast cancer; PARP, poly (ADP-ribose) polymerase; PD, progressive disease; PFS, progression-free survival</a:t>
            </a:r>
          </a:p>
          <a:p>
            <a:r>
              <a:rPr lang="en-GB" dirty="0">
                <a:solidFill>
                  <a:schemeClr val="tx2"/>
                </a:solidFill>
              </a:rPr>
              <a:t>Gennari A, et al. Ann Oncol. 2021;32:1475-1495; ESMO Metastatic Breast Cancer Living Guideline &gt; ER-positive HER2-negative Breast Cancer. Available at: </a:t>
            </a:r>
            <a:r>
              <a:rPr lang="en-GB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https://www.esmo.org/living-guidelines/esmo-metastatic-breast-cancer-living-guideline/er-positive-her2-negative-breast-cancer</a:t>
            </a:r>
            <a:r>
              <a:rPr lang="en-GB" dirty="0">
                <a:solidFill>
                  <a:schemeClr val="tx2"/>
                </a:solidFill>
              </a:rPr>
              <a:t> (accessed January 2025)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2CA231-6A3A-31D8-7EE0-2F480433134D}"/>
              </a:ext>
            </a:extLst>
          </p:cNvPr>
          <p:cNvCxnSpPr>
            <a:cxnSpLocks/>
          </p:cNvCxnSpPr>
          <p:nvPr/>
        </p:nvCxnSpPr>
        <p:spPr>
          <a:xfrm>
            <a:off x="4559300" y="2132856"/>
            <a:ext cx="473075" cy="0"/>
          </a:xfrm>
          <a:prstGeom prst="line">
            <a:avLst/>
          </a:prstGeom>
          <a:ln w="22225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E3E88A6-E2AE-0817-D178-D5A172C9320B}"/>
              </a:ext>
            </a:extLst>
          </p:cNvPr>
          <p:cNvSpPr/>
          <p:nvPr/>
        </p:nvSpPr>
        <p:spPr>
          <a:xfrm>
            <a:off x="3215680" y="1772816"/>
            <a:ext cx="1339850" cy="7985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Somatic mutation testing</a:t>
            </a:r>
            <a:b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(tissue or liquid)</a:t>
            </a:r>
            <a:b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900" spc="-2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Germline BRCA1/2 testing </a:t>
            </a:r>
            <a:b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PALB2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05D8A67-B11D-46D5-9BD5-AB768364FC98}"/>
              </a:ext>
            </a:extLst>
          </p:cNvPr>
          <p:cNvCxnSpPr>
            <a:cxnSpLocks/>
          </p:cNvCxnSpPr>
          <p:nvPr/>
        </p:nvCxnSpPr>
        <p:spPr>
          <a:xfrm>
            <a:off x="3725689" y="3127375"/>
            <a:ext cx="0" cy="126654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D3D4E13-1EA2-463D-672C-4DB2C8022491}"/>
              </a:ext>
            </a:extLst>
          </p:cNvPr>
          <p:cNvCxnSpPr>
            <a:cxnSpLocks/>
          </p:cNvCxnSpPr>
          <p:nvPr/>
        </p:nvCxnSpPr>
        <p:spPr>
          <a:xfrm>
            <a:off x="5190629" y="3127375"/>
            <a:ext cx="0" cy="126654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345826-D088-F2B0-DB71-21B5B3270161}"/>
              </a:ext>
            </a:extLst>
          </p:cNvPr>
          <p:cNvCxnSpPr>
            <a:cxnSpLocks/>
          </p:cNvCxnSpPr>
          <p:nvPr/>
        </p:nvCxnSpPr>
        <p:spPr>
          <a:xfrm>
            <a:off x="6365230" y="3127375"/>
            <a:ext cx="0" cy="126654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FAF703A-9CE0-080D-1A2E-4FA32456E8E0}"/>
              </a:ext>
            </a:extLst>
          </p:cNvPr>
          <p:cNvCxnSpPr>
            <a:cxnSpLocks/>
          </p:cNvCxnSpPr>
          <p:nvPr/>
        </p:nvCxnSpPr>
        <p:spPr>
          <a:xfrm>
            <a:off x="7514307" y="3127375"/>
            <a:ext cx="0" cy="126654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733A46E-40C0-6611-E2A4-C81487BE1348}"/>
              </a:ext>
            </a:extLst>
          </p:cNvPr>
          <p:cNvCxnSpPr>
            <a:cxnSpLocks/>
          </p:cNvCxnSpPr>
          <p:nvPr/>
        </p:nvCxnSpPr>
        <p:spPr>
          <a:xfrm>
            <a:off x="4845495" y="2510929"/>
            <a:ext cx="6426" cy="158917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86E8AE3-8702-F5D3-DA99-058025645AEF}"/>
              </a:ext>
            </a:extLst>
          </p:cNvPr>
          <p:cNvCxnSpPr>
            <a:cxnSpLocks/>
          </p:cNvCxnSpPr>
          <p:nvPr/>
        </p:nvCxnSpPr>
        <p:spPr>
          <a:xfrm>
            <a:off x="4845495" y="2520529"/>
            <a:ext cx="4284000" cy="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6920FBE-2097-6848-2463-D39049C70B83}"/>
              </a:ext>
            </a:extLst>
          </p:cNvPr>
          <p:cNvCxnSpPr>
            <a:cxnSpLocks/>
          </p:cNvCxnSpPr>
          <p:nvPr/>
        </p:nvCxnSpPr>
        <p:spPr>
          <a:xfrm>
            <a:off x="9120336" y="2510929"/>
            <a:ext cx="0" cy="197000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4D8A536-BACC-D24E-CE6C-9D4C7CD6311D}"/>
              </a:ext>
            </a:extLst>
          </p:cNvPr>
          <p:cNvCxnSpPr>
            <a:cxnSpLocks/>
          </p:cNvCxnSpPr>
          <p:nvPr/>
        </p:nvCxnSpPr>
        <p:spPr>
          <a:xfrm rot="16200000">
            <a:off x="5618260" y="1231894"/>
            <a:ext cx="0" cy="380520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7DD0064-2DE2-3757-396E-552A5D69F052}"/>
              </a:ext>
            </a:extLst>
          </p:cNvPr>
          <p:cNvCxnSpPr>
            <a:cxnSpLocks/>
          </p:cNvCxnSpPr>
          <p:nvPr/>
        </p:nvCxnSpPr>
        <p:spPr>
          <a:xfrm>
            <a:off x="4851921" y="2933204"/>
            <a:ext cx="0" cy="197000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3E68768-9CEB-EF06-472D-0EF9D0C062E3}"/>
              </a:ext>
            </a:extLst>
          </p:cNvPr>
          <p:cNvSpPr/>
          <p:nvPr/>
        </p:nvSpPr>
        <p:spPr>
          <a:xfrm>
            <a:off x="3971960" y="2650764"/>
            <a:ext cx="1764000" cy="3461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imminent organ failure and</a:t>
            </a:r>
            <a:b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PFS on prior endocrine therapy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274A9F2-48B7-0C04-413F-DDA26D0EFAC5}"/>
              </a:ext>
            </a:extLst>
          </p:cNvPr>
          <p:cNvCxnSpPr>
            <a:cxnSpLocks/>
          </p:cNvCxnSpPr>
          <p:nvPr/>
        </p:nvCxnSpPr>
        <p:spPr>
          <a:xfrm>
            <a:off x="3725689" y="3683000"/>
            <a:ext cx="0" cy="67945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A734082-DF82-2701-82DB-C19243680817}"/>
              </a:ext>
            </a:extLst>
          </p:cNvPr>
          <p:cNvCxnSpPr>
            <a:cxnSpLocks/>
          </p:cNvCxnSpPr>
          <p:nvPr/>
        </p:nvCxnSpPr>
        <p:spPr>
          <a:xfrm>
            <a:off x="5190629" y="3501008"/>
            <a:ext cx="0" cy="861442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DED637B-41A9-B5BD-2F0C-4CFD565902AC}"/>
              </a:ext>
            </a:extLst>
          </p:cNvPr>
          <p:cNvCxnSpPr>
            <a:cxnSpLocks/>
          </p:cNvCxnSpPr>
          <p:nvPr/>
        </p:nvCxnSpPr>
        <p:spPr>
          <a:xfrm>
            <a:off x="6365230" y="3501008"/>
            <a:ext cx="0" cy="861442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9E847C7-21F6-DAA3-9EB3-E0A0EA5DFAB7}"/>
              </a:ext>
            </a:extLst>
          </p:cNvPr>
          <p:cNvCxnSpPr>
            <a:cxnSpLocks/>
          </p:cNvCxnSpPr>
          <p:nvPr/>
        </p:nvCxnSpPr>
        <p:spPr>
          <a:xfrm>
            <a:off x="7514307" y="3427412"/>
            <a:ext cx="0" cy="935038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7462CD8-519F-B0EE-2F74-0EC934396245}"/>
              </a:ext>
            </a:extLst>
          </p:cNvPr>
          <p:cNvSpPr/>
          <p:nvPr/>
        </p:nvSpPr>
        <p:spPr>
          <a:xfrm>
            <a:off x="3059832" y="3260723"/>
            <a:ext cx="1339850" cy="101383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Everolimus–exemestane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Everolimus–fulvestrant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Switch endocrine therapy ± CDK4/6 inhibitor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Fulvestrant monotherapy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237CDE1-9928-C154-0731-57B47CF6221E}"/>
              </a:ext>
            </a:extLst>
          </p:cNvPr>
          <p:cNvSpPr/>
          <p:nvPr/>
        </p:nvSpPr>
        <p:spPr>
          <a:xfrm>
            <a:off x="4513370" y="3260725"/>
            <a:ext cx="1339850" cy="39969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If PIK3CAm+: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Fulvestrant–alpelisib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0156BF-6FA9-71E1-E2EA-27C0974DAB93}"/>
              </a:ext>
            </a:extLst>
          </p:cNvPr>
          <p:cNvSpPr/>
          <p:nvPr/>
        </p:nvSpPr>
        <p:spPr>
          <a:xfrm>
            <a:off x="5967201" y="3260725"/>
            <a:ext cx="763200" cy="3974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If ESR1m+: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Elacestrant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55BBFC8-0E47-6560-3C89-54014FB5C4A9}"/>
              </a:ext>
            </a:extLst>
          </p:cNvPr>
          <p:cNvCxnSpPr>
            <a:cxnSpLocks/>
          </p:cNvCxnSpPr>
          <p:nvPr/>
        </p:nvCxnSpPr>
        <p:spPr>
          <a:xfrm rot="16200000">
            <a:off x="5620060" y="2455644"/>
            <a:ext cx="0" cy="380880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5B08A64-8946-29E6-0789-97D588C20ADE}"/>
              </a:ext>
            </a:extLst>
          </p:cNvPr>
          <p:cNvCxnSpPr>
            <a:cxnSpLocks/>
            <a:endCxn id="105" idx="0"/>
          </p:cNvCxnSpPr>
          <p:nvPr/>
        </p:nvCxnSpPr>
        <p:spPr>
          <a:xfrm>
            <a:off x="6023992" y="4365104"/>
            <a:ext cx="32" cy="212229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CC0DBA9-61F2-5CD3-B2BE-4962D09DD6AB}"/>
              </a:ext>
            </a:extLst>
          </p:cNvPr>
          <p:cNvSpPr/>
          <p:nvPr/>
        </p:nvSpPr>
        <p:spPr>
          <a:xfrm>
            <a:off x="5736024" y="4577333"/>
            <a:ext cx="576000" cy="36383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3A6F431-A3EB-D17F-DA37-5886259CF992}"/>
              </a:ext>
            </a:extLst>
          </p:cNvPr>
          <p:cNvCxnSpPr>
            <a:cxnSpLocks/>
          </p:cNvCxnSpPr>
          <p:nvPr/>
        </p:nvCxnSpPr>
        <p:spPr>
          <a:xfrm>
            <a:off x="6312024" y="4653136"/>
            <a:ext cx="2809751" cy="0"/>
          </a:xfrm>
          <a:prstGeom prst="line">
            <a:avLst/>
          </a:prstGeom>
          <a:ln w="22225"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B7456E5-4D18-8F76-2058-9EA72CEBCFCD}"/>
              </a:ext>
            </a:extLst>
          </p:cNvPr>
          <p:cNvCxnSpPr>
            <a:cxnSpLocks/>
          </p:cNvCxnSpPr>
          <p:nvPr/>
        </p:nvCxnSpPr>
        <p:spPr>
          <a:xfrm>
            <a:off x="9120336" y="2914154"/>
            <a:ext cx="0" cy="1882998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E12BC37B-FADD-FB60-D4B1-06E7D05EBFC0}"/>
              </a:ext>
            </a:extLst>
          </p:cNvPr>
          <p:cNvSpPr/>
          <p:nvPr/>
        </p:nvSpPr>
        <p:spPr>
          <a:xfrm>
            <a:off x="8328248" y="2708920"/>
            <a:ext cx="1620000" cy="3861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Imminent organ failure or short </a:t>
            </a:r>
            <a:b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on endocrine-based therapy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B3669F5-FF09-7050-8B38-DFDF70F6EDE3}"/>
              </a:ext>
            </a:extLst>
          </p:cNvPr>
          <p:cNvCxnSpPr>
            <a:cxnSpLocks/>
          </p:cNvCxnSpPr>
          <p:nvPr/>
        </p:nvCxnSpPr>
        <p:spPr>
          <a:xfrm>
            <a:off x="8346184" y="4797152"/>
            <a:ext cx="0" cy="187846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D1537AC-9F76-EEEA-BDC2-B4EA4E1DAD88}"/>
              </a:ext>
            </a:extLst>
          </p:cNvPr>
          <p:cNvCxnSpPr>
            <a:cxnSpLocks/>
          </p:cNvCxnSpPr>
          <p:nvPr/>
        </p:nvCxnSpPr>
        <p:spPr>
          <a:xfrm>
            <a:off x="8334377" y="4801619"/>
            <a:ext cx="1497600" cy="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9AFA2E7-8484-4E8A-99C2-3A912EA4A658}"/>
              </a:ext>
            </a:extLst>
          </p:cNvPr>
          <p:cNvCxnSpPr>
            <a:cxnSpLocks/>
          </p:cNvCxnSpPr>
          <p:nvPr/>
        </p:nvCxnSpPr>
        <p:spPr>
          <a:xfrm>
            <a:off x="8346184" y="5194027"/>
            <a:ext cx="0" cy="187846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AE59188-70B6-CD67-AEE6-38272C445293}"/>
              </a:ext>
            </a:extLst>
          </p:cNvPr>
          <p:cNvCxnSpPr>
            <a:cxnSpLocks/>
          </p:cNvCxnSpPr>
          <p:nvPr/>
        </p:nvCxnSpPr>
        <p:spPr>
          <a:xfrm>
            <a:off x="8346184" y="5601548"/>
            <a:ext cx="0" cy="16200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88D8DE7-7D25-B60D-8504-6C0253CBE1BC}"/>
              </a:ext>
            </a:extLst>
          </p:cNvPr>
          <p:cNvCxnSpPr>
            <a:cxnSpLocks/>
          </p:cNvCxnSpPr>
          <p:nvPr/>
        </p:nvCxnSpPr>
        <p:spPr>
          <a:xfrm>
            <a:off x="9822480" y="4797152"/>
            <a:ext cx="0" cy="187846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3DD558C-4384-0446-57B5-06B971F561CA}"/>
              </a:ext>
            </a:extLst>
          </p:cNvPr>
          <p:cNvCxnSpPr>
            <a:cxnSpLocks/>
          </p:cNvCxnSpPr>
          <p:nvPr/>
        </p:nvCxnSpPr>
        <p:spPr>
          <a:xfrm>
            <a:off x="9822480" y="5194027"/>
            <a:ext cx="0" cy="187846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BC82C93-F095-81C8-B4F6-069D0DEBB376}"/>
              </a:ext>
            </a:extLst>
          </p:cNvPr>
          <p:cNvCxnSpPr>
            <a:cxnSpLocks/>
          </p:cNvCxnSpPr>
          <p:nvPr/>
        </p:nvCxnSpPr>
        <p:spPr>
          <a:xfrm>
            <a:off x="9822480" y="5601548"/>
            <a:ext cx="0" cy="16200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31DBD52-1DCF-5A64-01A2-7BFFE3C49EF6}"/>
              </a:ext>
            </a:extLst>
          </p:cNvPr>
          <p:cNvCxnSpPr>
            <a:cxnSpLocks/>
          </p:cNvCxnSpPr>
          <p:nvPr/>
        </p:nvCxnSpPr>
        <p:spPr>
          <a:xfrm>
            <a:off x="8334377" y="5764765"/>
            <a:ext cx="1497600" cy="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DF1CF6D-DA17-6F29-5830-37D6520EB8D9}"/>
              </a:ext>
            </a:extLst>
          </p:cNvPr>
          <p:cNvCxnSpPr>
            <a:cxnSpLocks/>
          </p:cNvCxnSpPr>
          <p:nvPr/>
        </p:nvCxnSpPr>
        <p:spPr>
          <a:xfrm>
            <a:off x="9084332" y="5753912"/>
            <a:ext cx="0" cy="186786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0EEB607-2FF6-2830-E6A1-52F29E9FD1FA}"/>
              </a:ext>
            </a:extLst>
          </p:cNvPr>
          <p:cNvSpPr/>
          <p:nvPr/>
        </p:nvSpPr>
        <p:spPr>
          <a:xfrm>
            <a:off x="8022180" y="4985990"/>
            <a:ext cx="648008" cy="24170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HER2-0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813386-ADAC-E5B1-D3F0-6DF2FE6FB0FB}"/>
              </a:ext>
            </a:extLst>
          </p:cNvPr>
          <p:cNvSpPr/>
          <p:nvPr/>
        </p:nvSpPr>
        <p:spPr>
          <a:xfrm>
            <a:off x="7752184" y="5390798"/>
            <a:ext cx="1188000" cy="30012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Sacituzumab govitecan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A4B1955-F021-1247-9CD7-0ABF87382E06}"/>
              </a:ext>
            </a:extLst>
          </p:cNvPr>
          <p:cNvSpPr/>
          <p:nvPr/>
        </p:nvSpPr>
        <p:spPr>
          <a:xfrm>
            <a:off x="9498476" y="4985990"/>
            <a:ext cx="648008" cy="22887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HER2-low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3B4A16C-2F1E-3960-D3AF-8D3FF03D47FE}"/>
              </a:ext>
            </a:extLst>
          </p:cNvPr>
          <p:cNvSpPr/>
          <p:nvPr/>
        </p:nvSpPr>
        <p:spPr>
          <a:xfrm>
            <a:off x="9228480" y="5390798"/>
            <a:ext cx="1188000" cy="30012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Trastuzumab deruxtecan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1F87DB7-372C-6BD2-B4D5-1DCB0E1D823B}"/>
              </a:ext>
            </a:extLst>
          </p:cNvPr>
          <p:cNvSpPr/>
          <p:nvPr/>
        </p:nvSpPr>
        <p:spPr>
          <a:xfrm>
            <a:off x="8490332" y="5946495"/>
            <a:ext cx="1188000" cy="74155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</a:p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Sacituzumab govitecan 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if not used before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2A3C668-662A-39F3-8DD8-6C587632DFD2}"/>
              </a:ext>
            </a:extLst>
          </p:cNvPr>
          <p:cNvSpPr/>
          <p:nvPr/>
        </p:nvSpPr>
        <p:spPr>
          <a:xfrm>
            <a:off x="6844382" y="3260725"/>
            <a:ext cx="1339850" cy="3951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If germline BRCA/PALB2m+: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PARP inhibitor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E2A248E-042D-90AE-2BB3-503260C2E2B6}"/>
              </a:ext>
            </a:extLst>
          </p:cNvPr>
          <p:cNvSpPr txBox="1"/>
          <p:nvPr/>
        </p:nvSpPr>
        <p:spPr>
          <a:xfrm>
            <a:off x="6418059" y="1409725"/>
            <a:ext cx="13336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PD or intolerable toxicities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A381F94-62BD-7D20-A05F-93F92F59C116}"/>
              </a:ext>
            </a:extLst>
          </p:cNvPr>
          <p:cNvCxnSpPr>
            <a:cxnSpLocks/>
          </p:cNvCxnSpPr>
          <p:nvPr/>
        </p:nvCxnSpPr>
        <p:spPr>
          <a:xfrm>
            <a:off x="5626100" y="2034431"/>
            <a:ext cx="2016000" cy="0"/>
          </a:xfrm>
          <a:prstGeom prst="line">
            <a:avLst/>
          </a:prstGeom>
          <a:ln w="22225"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8B7D129-68C5-A0F0-F9DE-F4FB00856EB0}"/>
              </a:ext>
            </a:extLst>
          </p:cNvPr>
          <p:cNvCxnSpPr>
            <a:cxnSpLocks/>
          </p:cNvCxnSpPr>
          <p:nvPr/>
        </p:nvCxnSpPr>
        <p:spPr>
          <a:xfrm flipH="1">
            <a:off x="5626100" y="2212231"/>
            <a:ext cx="2032000" cy="0"/>
          </a:xfrm>
          <a:prstGeom prst="line">
            <a:avLst/>
          </a:prstGeom>
          <a:ln w="22225"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D926DCB-763B-F4AD-EEF9-0875C6D4BF41}"/>
              </a:ext>
            </a:extLst>
          </p:cNvPr>
          <p:cNvCxnSpPr>
            <a:cxnSpLocks/>
          </p:cNvCxnSpPr>
          <p:nvPr/>
        </p:nvCxnSpPr>
        <p:spPr>
          <a:xfrm>
            <a:off x="5336126" y="2344535"/>
            <a:ext cx="32" cy="179999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EE17468-E4D8-25C7-69DB-7122D42A8098}"/>
              </a:ext>
            </a:extLst>
          </p:cNvPr>
          <p:cNvSpPr/>
          <p:nvPr/>
        </p:nvSpPr>
        <p:spPr>
          <a:xfrm>
            <a:off x="5048190" y="1942921"/>
            <a:ext cx="576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87E01B1-E943-77D4-64AD-764FF3F425AC}"/>
              </a:ext>
            </a:extLst>
          </p:cNvPr>
          <p:cNvCxnSpPr>
            <a:cxnSpLocks/>
          </p:cNvCxnSpPr>
          <p:nvPr/>
        </p:nvCxnSpPr>
        <p:spPr>
          <a:xfrm>
            <a:off x="5336126" y="1687309"/>
            <a:ext cx="32" cy="252000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BFC7EB0-5EC1-AF9E-0D39-E161F5D8E043}"/>
              </a:ext>
            </a:extLst>
          </p:cNvPr>
          <p:cNvCxnSpPr>
            <a:cxnSpLocks/>
          </p:cNvCxnSpPr>
          <p:nvPr/>
        </p:nvCxnSpPr>
        <p:spPr>
          <a:xfrm flipH="1">
            <a:off x="5997575" y="1576338"/>
            <a:ext cx="2032000" cy="0"/>
          </a:xfrm>
          <a:prstGeom prst="line">
            <a:avLst/>
          </a:prstGeom>
          <a:ln w="22225"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52D0BB9-039A-185F-2E35-7C482A3A4722}"/>
              </a:ext>
            </a:extLst>
          </p:cNvPr>
          <p:cNvSpPr/>
          <p:nvPr/>
        </p:nvSpPr>
        <p:spPr>
          <a:xfrm>
            <a:off x="4655840" y="1481733"/>
            <a:ext cx="1339850" cy="2190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ET–CDK4/6 inhibitor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CE4E940B-65E7-D54C-E2F2-CA4CBC95157A}"/>
              </a:ext>
            </a:extLst>
          </p:cNvPr>
          <p:cNvCxnSpPr>
            <a:cxnSpLocks/>
          </p:cNvCxnSpPr>
          <p:nvPr/>
        </p:nvCxnSpPr>
        <p:spPr>
          <a:xfrm>
            <a:off x="5336158" y="1347465"/>
            <a:ext cx="0" cy="133759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7983DED1-44DB-6380-E7A7-D690F43888FD}"/>
              </a:ext>
            </a:extLst>
          </p:cNvPr>
          <p:cNvCxnSpPr>
            <a:cxnSpLocks/>
          </p:cNvCxnSpPr>
          <p:nvPr/>
        </p:nvCxnSpPr>
        <p:spPr>
          <a:xfrm>
            <a:off x="5324400" y="1343869"/>
            <a:ext cx="2994100" cy="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58A4C29-4A01-C739-BF5B-CC7509EE8746}"/>
              </a:ext>
            </a:extLst>
          </p:cNvPr>
          <p:cNvSpPr/>
          <p:nvPr/>
        </p:nvSpPr>
        <p:spPr>
          <a:xfrm>
            <a:off x="7636470" y="1869825"/>
            <a:ext cx="1339850" cy="46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If HER2-low: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Trastuzumab deruxtecan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82CC9BD-2B9A-B09E-DFC6-4DD12C392237}"/>
              </a:ext>
            </a:extLst>
          </p:cNvPr>
          <p:cNvSpPr/>
          <p:nvPr/>
        </p:nvSpPr>
        <p:spPr>
          <a:xfrm>
            <a:off x="8000395" y="1478682"/>
            <a:ext cx="612000" cy="2190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8BD570EC-A12B-154B-4C37-78363D5FC8EC}"/>
              </a:ext>
            </a:extLst>
          </p:cNvPr>
          <p:cNvCxnSpPr>
            <a:cxnSpLocks/>
          </p:cNvCxnSpPr>
          <p:nvPr/>
        </p:nvCxnSpPr>
        <p:spPr>
          <a:xfrm>
            <a:off x="8306411" y="1687309"/>
            <a:ext cx="32" cy="180000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FE01C104-415F-6BC1-74AB-23DCB35886E7}"/>
              </a:ext>
            </a:extLst>
          </p:cNvPr>
          <p:cNvCxnSpPr>
            <a:cxnSpLocks/>
          </p:cNvCxnSpPr>
          <p:nvPr/>
        </p:nvCxnSpPr>
        <p:spPr>
          <a:xfrm>
            <a:off x="8306411" y="1347465"/>
            <a:ext cx="0" cy="133759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B5A238D-247E-9510-F2B9-EEAFEAA3B8C6}"/>
              </a:ext>
            </a:extLst>
          </p:cNvPr>
          <p:cNvCxnSpPr>
            <a:cxnSpLocks/>
          </p:cNvCxnSpPr>
          <p:nvPr/>
        </p:nvCxnSpPr>
        <p:spPr>
          <a:xfrm>
            <a:off x="6760749" y="1155175"/>
            <a:ext cx="32" cy="179999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39037A1-F58D-1FC4-1A08-1167A0881556}"/>
              </a:ext>
            </a:extLst>
          </p:cNvPr>
          <p:cNvSpPr/>
          <p:nvPr/>
        </p:nvSpPr>
        <p:spPr>
          <a:xfrm>
            <a:off x="6023992" y="922707"/>
            <a:ext cx="1512000" cy="29140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ER+/HER2– MBC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7AABB-6144-2381-7EAF-FD1EB8F71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6DDBA-F66C-46F5-7C48-8D0129C70691}"/>
              </a:ext>
            </a:extLst>
          </p:cNvPr>
          <p:cNvSpPr txBox="1"/>
          <p:nvPr/>
        </p:nvSpPr>
        <p:spPr>
          <a:xfrm>
            <a:off x="7713491" y="1167077"/>
            <a:ext cx="12375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If imminent organ failure</a:t>
            </a:r>
          </a:p>
        </p:txBody>
      </p:sp>
    </p:spTree>
    <p:extLst>
      <p:ext uri="{BB962C8B-B14F-4D97-AF65-F5344CB8AC3E}">
        <p14:creationId xmlns:p14="http://schemas.microsoft.com/office/powerpoint/2010/main" val="55935029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77B0A3B-7694-FFAD-3ABC-73748B1D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574" y="723079"/>
            <a:ext cx="10972800" cy="701675"/>
          </a:xfrm>
        </p:spPr>
        <p:txBody>
          <a:bodyPr>
            <a:normAutofit/>
          </a:bodyPr>
          <a:lstStyle/>
          <a:p>
            <a:r>
              <a:rPr lang="en-GB" dirty="0"/>
              <a:t>If drugs are available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D6F68CF-A653-2D89-D90A-9DE24A67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78716"/>
            <a:ext cx="10963199" cy="466614"/>
          </a:xfrm>
        </p:spPr>
        <p:txBody>
          <a:bodyPr>
            <a:normAutofit fontScale="90000"/>
          </a:bodyPr>
          <a:lstStyle/>
          <a:p>
            <a:r>
              <a:rPr lang="en-GB" dirty="0"/>
              <a:t>targeted therapy for less frequent alterations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67559-9E02-7573-EF82-3AD99022A2F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6140" y="6416237"/>
            <a:ext cx="10180339" cy="365125"/>
          </a:xfrm>
        </p:spPr>
        <p:txBody>
          <a:bodyPr anchor="b"/>
          <a:lstStyle/>
          <a:p>
            <a:r>
              <a:rPr lang="en-GB" sz="1050" dirty="0">
                <a:solidFill>
                  <a:schemeClr val="tx2"/>
                </a:solidFill>
              </a:rPr>
              <a:t>HR, hormone receptor; MSI-H, microsatellite instability-high; TMB-H, tumour mutational burden-high</a:t>
            </a:r>
          </a:p>
          <a:p>
            <a:r>
              <a:rPr lang="en-GB" sz="1050" dirty="0">
                <a:solidFill>
                  <a:schemeClr val="tx2"/>
                </a:solidFill>
              </a:rPr>
              <a:t>1. Ma J, et al. Transl Oncol. 2022;21:101444; 2. Kennedy LC, et al. J Clin Oncol. 2024;42(16 suppl):TPS630 (presented at 2024 ASCO Annual Meeting I); 3. Vidula N, et al. NPJ Breast Cancer. 2022;8:117; 4. </a:t>
            </a:r>
            <a:r>
              <a:rPr lang="pt-BR" sz="1050" dirty="0">
                <a:solidFill>
                  <a:schemeClr val="tx2"/>
                </a:solidFill>
              </a:rPr>
              <a:t>Barroso-Sousa R, et al. Cancers (Basel). 2023;15:3997; 5. </a:t>
            </a:r>
            <a:r>
              <a:rPr lang="nl-NL" sz="1050" dirty="0">
                <a:solidFill>
                  <a:schemeClr val="tx2"/>
                </a:solidFill>
              </a:rPr>
              <a:t>Theik NWY, et al. Int J Mol Sci. 2024;25:2366</a:t>
            </a:r>
            <a:r>
              <a:rPr lang="pt-BR" sz="1050" dirty="0">
                <a:solidFill>
                  <a:schemeClr val="tx2"/>
                </a:solidFill>
              </a:rPr>
              <a:t> </a:t>
            </a:r>
            <a:endParaRPr lang="en-GB" sz="1050" dirty="0">
              <a:solidFill>
                <a:schemeClr val="tx2"/>
              </a:solidFill>
            </a:endParaRPr>
          </a:p>
          <a:p>
            <a:r>
              <a:rPr lang="en-GB" sz="1050" dirty="0">
                <a:solidFill>
                  <a:schemeClr val="tx2"/>
                </a:solidFill>
              </a:rPr>
              <a:t>Mosele M, et al. Annals of Oncology 2024; 35: 588-606; Penault-Llorca F. ESMO Advanced Course on Breast Cancer: Filling the Gaps Following Progression on CDK4/6 in Hormone Receptor Positive HER2 Negative Advanced Breast Cancer 2024: Doha. </a:t>
            </a:r>
            <a:r>
              <a:rPr lang="en-GB" sz="105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r>
              <a:rPr lang="en-GB" sz="1050" dirty="0">
                <a:solidFill>
                  <a:schemeClr val="tx2"/>
                </a:solidFill>
              </a:rPr>
              <a:t>; NCCN Guidelines Version 6.2024 for Invasive Breast Cancer. Available at: </a:t>
            </a:r>
            <a:r>
              <a:rPr lang="en-GB" sz="105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https://www.nccn.org/professionals/physician_gls/pdf/breast.pdf</a:t>
            </a:r>
            <a:r>
              <a:rPr lang="en-GB" sz="1050" dirty="0">
                <a:solidFill>
                  <a:schemeClr val="tx2"/>
                </a:solidFill>
              </a:rPr>
              <a:t> (accessed January 2025)</a:t>
            </a:r>
            <a:endParaRPr lang="en-GB" sz="105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4EAB00-C4D9-0E07-1905-C23044BFF9DB}"/>
              </a:ext>
            </a:extLst>
          </p:cNvPr>
          <p:cNvSpPr txBox="1"/>
          <p:nvPr/>
        </p:nvSpPr>
        <p:spPr bwMode="auto">
          <a:xfrm>
            <a:off x="1990725" y="6431743"/>
            <a:ext cx="792907" cy="17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marR="0" indent="-342900" latinLnBrk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u"/>
              <a:tabLst/>
            </a:pPr>
            <a:r>
              <a:rPr lang="en-GB" sz="20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 Narrow"/>
              </a:rPr>
              <a:t>HER2m</a:t>
            </a:r>
          </a:p>
          <a:p>
            <a:pPr marL="342900" marR="0" indent="-342900" latinLnBrk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u"/>
              <a:tabLst/>
            </a:pPr>
            <a:r>
              <a:rPr lang="en-GB" sz="20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 Narrow"/>
              </a:rPr>
              <a:t>NTRK</a:t>
            </a:r>
          </a:p>
          <a:p>
            <a:pPr marL="342900" marR="0" indent="-342900" latinLnBrk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u"/>
              <a:tabLst/>
            </a:pPr>
            <a:r>
              <a:rPr lang="en-GB" sz="200" dirty="0">
                <a:solidFill>
                  <a:schemeClr val="tx2">
                    <a:lumMod val="50000"/>
                  </a:schemeClr>
                </a:solidFill>
                <a:latin typeface="Arial Narrow"/>
              </a:rPr>
              <a:t>MSI</a:t>
            </a:r>
          </a:p>
          <a:p>
            <a:pPr marL="342900" marR="0" indent="-342900" latinLnBrk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u"/>
              <a:tabLst/>
            </a:pPr>
            <a:r>
              <a:rPr lang="en-GB" sz="20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 Narrow"/>
              </a:rPr>
              <a:t>TMB</a:t>
            </a:r>
          </a:p>
        </p:txBody>
      </p:sp>
      <p:graphicFrame>
        <p:nvGraphicFramePr>
          <p:cNvPr id="20" name="Espace réservé du texte 5">
            <a:extLst>
              <a:ext uri="{FF2B5EF4-FFF2-40B4-BE49-F238E27FC236}">
                <a16:creationId xmlns:a16="http://schemas.microsoft.com/office/drawing/2014/main" id="{D3081A36-9BAC-5112-A3A5-136E533B0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323558"/>
              </p:ext>
            </p:extLst>
          </p:nvPr>
        </p:nvGraphicFramePr>
        <p:xfrm>
          <a:off x="609600" y="1168539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9A97E-2AFF-A5B7-8341-3072FE69E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129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D6384-36EB-6A7B-9532-B6D43F521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9EAD-E99D-54FF-2DB5-8300BB44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NCCN targeted therapy recommendations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2B613-96E3-B6AF-130C-8766905EB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43F9B-98A9-7ABC-5F2F-96246E22E5F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16377" cy="365125"/>
          </a:xfrm>
        </p:spPr>
        <p:txBody>
          <a:bodyPr anchor="b"/>
          <a:lstStyle/>
          <a:p>
            <a:r>
              <a:rPr lang="en-GB" dirty="0">
                <a:solidFill>
                  <a:schemeClr val="tx2"/>
                </a:solidFill>
              </a:rPr>
              <a:t>FDA, Food and Drug Administration; FISH, fluorescence in-situ hybridisation; IHC, immunohistochemistry; Mb, megabase; MSI-H, microsatellite instability-high; mut, mutation; NCCN, National Comprehensive Cancer Network; NGS, next-generation sequencing; PCR, polymerase chain reaction; TMB-H, tumour mutational burden-high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dirty="0">
                <a:solidFill>
                  <a:schemeClr val="tx2"/>
                </a:solidFill>
              </a:rPr>
              <a:t>NCCN Guidelines Version 6.2024 for Invasive Breast Cancer. Available at: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https://www.nccn.org/professionals/physician_gls/pdf/breast.pdf</a:t>
            </a:r>
            <a:r>
              <a:rPr lang="en-GB" dirty="0">
                <a:solidFill>
                  <a:schemeClr val="tx2"/>
                </a:solidFill>
              </a:rPr>
              <a:t> (accessed January 2025)</a:t>
            </a:r>
          </a:p>
        </p:txBody>
      </p:sp>
      <p:graphicFrame>
        <p:nvGraphicFramePr>
          <p:cNvPr id="14" name="Content Placeholder 11">
            <a:extLst>
              <a:ext uri="{FF2B5EF4-FFF2-40B4-BE49-F238E27FC236}">
                <a16:creationId xmlns:a16="http://schemas.microsoft.com/office/drawing/2014/main" id="{7B1AFFDB-7F74-066C-B00E-B9E9DDFC9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04518"/>
              </p:ext>
            </p:extLst>
          </p:nvPr>
        </p:nvGraphicFramePr>
        <p:xfrm>
          <a:off x="620184" y="1425600"/>
          <a:ext cx="10963272" cy="347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443">
                  <a:extLst>
                    <a:ext uri="{9D8B030D-6E8A-4147-A177-3AD203B41FA5}">
                      <a16:colId xmlns:a16="http://schemas.microsoft.com/office/drawing/2014/main" val="81581696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6507082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30835019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336575270"/>
                    </a:ext>
                  </a:extLst>
                </a:gridCol>
                <a:gridCol w="1714969">
                  <a:extLst>
                    <a:ext uri="{9D8B030D-6E8A-4147-A177-3AD203B41FA5}">
                      <a16:colId xmlns:a16="http://schemas.microsoft.com/office/drawing/2014/main" val="3163072437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425850911"/>
                    </a:ext>
                  </a:extLst>
                </a:gridCol>
              </a:tblGrid>
              <a:tr h="404872">
                <a:tc gridSpan="6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Biomarkers associated with FDA-approved therapies</a:t>
                      </a:r>
                    </a:p>
                  </a:txBody>
                  <a:tcPr marL="55440" marR="5544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178600"/>
                  </a:ext>
                </a:extLst>
              </a:tr>
              <a:tr h="40487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 cancer subtype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Biomarker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FDA-approved agents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NCCN category of evidence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NCCN category of preference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01918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Germline </a:t>
                      </a:r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BRCA1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BRCA2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Germline sequencing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Talazoparib</a:t>
                      </a:r>
                    </a:p>
                  </a:txBody>
                  <a:tcPr marL="55440" marR="55440" marT="36000" marB="36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 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</a:t>
                      </a:r>
                    </a:p>
                  </a:txBody>
                  <a:tcPr marL="55440" marR="55440" marT="36000" marB="36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7974307"/>
                  </a:ext>
                </a:extLst>
              </a:tr>
              <a:tr h="5114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fusion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FISH, NGS, PCR (tumour tissue or blood)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Larotrectinib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Entrectinib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Repotrectinib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2A</a:t>
                      </a:r>
                    </a:p>
                  </a:txBody>
                  <a:tcPr marL="55440" marR="55440" marT="36000" marB="36000" anchor="ctr"/>
                </a:tc>
                <a:tc rowSpan="5"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Useful in certain circumstances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3680546877"/>
                  </a:ext>
                </a:extLst>
              </a:tr>
              <a:tr h="259260"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MSI-H/dMMR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IHC, NGS, PCR, 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(tumour tissue or blood)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Pembrolizumab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2A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198509"/>
                  </a:ext>
                </a:extLst>
              </a:tr>
              <a:tr h="259260"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Dostarlimab-gxly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D1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482347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</a:p>
                  </a:txBody>
                  <a:tcPr marL="55440" marR="55440" marT="36000" marB="3600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TMB-H (≥10 mut/Mb)</a:t>
                      </a:r>
                    </a:p>
                  </a:txBody>
                  <a:tcPr marL="55440" marR="55440" marT="36000" marB="3600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NGS (tumour tissue)</a:t>
                      </a:r>
                    </a:p>
                  </a:txBody>
                  <a:tcPr marL="55440" marR="55440" marT="36000" marB="3600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Pembrolizumab</a:t>
                      </a:r>
                    </a:p>
                  </a:txBody>
                  <a:tcPr marL="55440" marR="55440" marT="36000" marB="3600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2A</a:t>
                      </a:r>
                    </a:p>
                  </a:txBody>
                  <a:tcPr marL="55440" marR="55440" marT="36000" marB="36000" anchor="ctr">
                    <a:solidFill>
                      <a:srgbClr val="EAD1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629367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RET-fusion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NGS (tumour tissue or blood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Selpercatinib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2A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71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19497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36FA712-1B82-6951-E824-AFABA1E543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400" y="1124037"/>
            <a:ext cx="10963200" cy="4525200"/>
          </a:xfrm>
        </p:spPr>
        <p:txBody>
          <a:bodyPr/>
          <a:lstStyle/>
          <a:p>
            <a:r>
              <a:rPr lang="en-GB" sz="1800" dirty="0"/>
              <a:t>Liquid biopsy has completely changed the diagnostic pathway of our patients</a:t>
            </a:r>
          </a:p>
          <a:p>
            <a:pPr lvl="1"/>
            <a:r>
              <a:rPr lang="en-GB" sz="1600" dirty="0"/>
              <a:t>It provides </a:t>
            </a:r>
            <a:r>
              <a:rPr lang="en-GB" sz="1600" b="1" dirty="0">
                <a:solidFill>
                  <a:schemeClr val="accent1"/>
                </a:solidFill>
              </a:rPr>
              <a:t>quick results </a:t>
            </a:r>
            <a:r>
              <a:rPr lang="en-GB" sz="1600" dirty="0"/>
              <a:t>and is </a:t>
            </a:r>
            <a:r>
              <a:rPr lang="en-GB" sz="1600" b="1" dirty="0">
                <a:solidFill>
                  <a:schemeClr val="accent1"/>
                </a:solidFill>
              </a:rPr>
              <a:t>useful for serial testing of alterations </a:t>
            </a:r>
            <a:r>
              <a:rPr lang="en-GB" sz="1600" dirty="0"/>
              <a:t>and the dynamic evaluation of the </a:t>
            </a:r>
            <a:r>
              <a:rPr lang="en-GB" sz="1600" b="1" dirty="0">
                <a:solidFill>
                  <a:schemeClr val="accent1"/>
                </a:solidFill>
              </a:rPr>
              <a:t>appearance or disappearance of some alterations</a:t>
            </a:r>
          </a:p>
          <a:p>
            <a:r>
              <a:rPr lang="en-GB" sz="1800" dirty="0"/>
              <a:t>Tissue biopsy remains important - plasma and tissue generally provide </a:t>
            </a:r>
            <a:r>
              <a:rPr lang="en-GB" sz="1800" b="1" dirty="0">
                <a:solidFill>
                  <a:schemeClr val="accent1"/>
                </a:solidFill>
              </a:rPr>
              <a:t>complementary</a:t>
            </a:r>
            <a:r>
              <a:rPr lang="en-GB" sz="1800" dirty="0"/>
              <a:t> information</a:t>
            </a:r>
          </a:p>
          <a:p>
            <a:r>
              <a:rPr lang="en-GB" sz="1800" dirty="0"/>
              <a:t>Biomarkers with clinical utility in HR+ HER2- metastatic breast cancer are </a:t>
            </a:r>
            <a:r>
              <a:rPr lang="en-GB" sz="1800" b="1" dirty="0">
                <a:solidFill>
                  <a:schemeClr val="accent1"/>
                </a:solidFill>
              </a:rPr>
              <a:t>somatic </a:t>
            </a:r>
            <a:r>
              <a:rPr lang="en-GB" sz="1800" b="1" i="1" dirty="0">
                <a:solidFill>
                  <a:schemeClr val="accent1"/>
                </a:solidFill>
              </a:rPr>
              <a:t>PIK3CA/AKT1/PTEN, ESR1, BRCA </a:t>
            </a:r>
            <a:r>
              <a:rPr lang="en-GB" sz="1800" b="1" dirty="0">
                <a:solidFill>
                  <a:schemeClr val="accent1"/>
                </a:solidFill>
              </a:rPr>
              <a:t>alterations </a:t>
            </a:r>
            <a:r>
              <a:rPr lang="en-GB" sz="1800" dirty="0"/>
              <a:t>and </a:t>
            </a:r>
            <a:r>
              <a:rPr lang="en-GB" sz="1800" b="1" dirty="0">
                <a:solidFill>
                  <a:schemeClr val="accent1"/>
                </a:solidFill>
              </a:rPr>
              <a:t>germline </a:t>
            </a:r>
            <a:r>
              <a:rPr lang="en-GB" sz="1800" b="1" i="1" dirty="0">
                <a:solidFill>
                  <a:schemeClr val="accent1"/>
                </a:solidFill>
              </a:rPr>
              <a:t>BRCA/PALB2</a:t>
            </a:r>
          </a:p>
          <a:p>
            <a:r>
              <a:rPr lang="en-GB" sz="1800" dirty="0"/>
              <a:t>Multigene NGS testing is </a:t>
            </a:r>
            <a:r>
              <a:rPr lang="en-GB" sz="1800" b="1" dirty="0">
                <a:solidFill>
                  <a:schemeClr val="accent1"/>
                </a:solidFill>
              </a:rPr>
              <a:t>recommended </a:t>
            </a:r>
            <a:r>
              <a:rPr lang="en-GB" sz="1800" dirty="0"/>
              <a:t>by the ESMO and NCCN guidelines. Tumour NGS does not replace germline testing</a:t>
            </a:r>
          </a:p>
          <a:p>
            <a:r>
              <a:rPr lang="en-GB" sz="1800" b="1" dirty="0">
                <a:solidFill>
                  <a:schemeClr val="accent1"/>
                </a:solidFill>
              </a:rPr>
              <a:t>Timing of testing</a:t>
            </a:r>
            <a:r>
              <a:rPr lang="en-GB" sz="1800" dirty="0"/>
              <a:t> depends on the alteration</a:t>
            </a:r>
          </a:p>
          <a:p>
            <a:r>
              <a:rPr lang="en-GB" sz="1800" dirty="0"/>
              <a:t>Use of plasma to detect </a:t>
            </a:r>
            <a:r>
              <a:rPr lang="en-GB" sz="1800" b="1" dirty="0">
                <a:solidFill>
                  <a:schemeClr val="accent1"/>
                </a:solidFill>
              </a:rPr>
              <a:t>resistance</a:t>
            </a:r>
            <a:r>
              <a:rPr lang="en-GB" sz="1800" dirty="0"/>
              <a:t> mechanisms to prior therapy should occur when the disease is </a:t>
            </a:r>
            <a:r>
              <a:rPr lang="en-GB" sz="1800" b="1" dirty="0">
                <a:solidFill>
                  <a:schemeClr val="accent1"/>
                </a:solidFill>
              </a:rPr>
              <a:t>progressing</a:t>
            </a:r>
            <a:r>
              <a:rPr lang="en-GB" sz="1800" dirty="0"/>
              <a:t> (e.g. </a:t>
            </a:r>
            <a:r>
              <a:rPr lang="en-GB" sz="1800" i="1" dirty="0"/>
              <a:t>ESR1m</a:t>
            </a:r>
            <a:r>
              <a:rPr lang="en-GB" sz="1800" dirty="0"/>
              <a:t>)</a:t>
            </a:r>
          </a:p>
          <a:p>
            <a:r>
              <a:rPr lang="en-GB" sz="1800" dirty="0"/>
              <a:t>A negative liquid biopsy does not mean there are no relevant alterations – confirm with tissue testing</a:t>
            </a:r>
          </a:p>
          <a:p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24969A-17CB-952A-42A3-A607844A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F0F38A-68D5-2FF3-DFD1-CBFEFA7B4E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7408" y="6165304"/>
            <a:ext cx="10180339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ESMO, European Society for Medical Oncology; HR, hormone receptor; NGS, next-generation sequencing; NCCN, National Comprehensive Cancer Network</a:t>
            </a:r>
          </a:p>
          <a:p>
            <a:pPr algn="l"/>
            <a:r>
              <a:rPr lang="en-GB" sz="1200" dirty="0">
                <a:solidFill>
                  <a:schemeClr val="tx2"/>
                </a:solidFill>
              </a:rPr>
              <a:t>NCCN Guidelines Version 6.2024 for Invasive Breast Cancer. Available at: </a:t>
            </a:r>
            <a:r>
              <a:rPr lang="en-GB" sz="1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https://www.nccn.org/professionals/physician_gls/pdf/breast.pdf</a:t>
            </a:r>
            <a:r>
              <a:rPr lang="en-GB" sz="1200" dirty="0">
                <a:solidFill>
                  <a:schemeClr val="tx2"/>
                </a:solidFill>
              </a:rPr>
              <a:t> (accessed January 2025); Turner B, et al. Human Pathology Reports 2021: </a:t>
            </a:r>
            <a:r>
              <a:rPr lang="en-GB" dirty="0">
                <a:solidFill>
                  <a:schemeClr val="tx2"/>
                </a:solidFill>
              </a:rPr>
              <a:t>doi.org/10.1016/j.hpr.2021.300574; </a:t>
            </a:r>
            <a:r>
              <a:rPr lang="en-GB" sz="1200" dirty="0">
                <a:solidFill>
                  <a:schemeClr val="tx2"/>
                </a:solidFill>
              </a:rPr>
              <a:t>Mosele M, et al. Annals of Oncology 2024; 35: 588-606; 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sz="1200" dirty="0">
                <a:solidFill>
                  <a:schemeClr val="tx2"/>
                </a:solidFill>
              </a:rPr>
              <a:t>Penault-Llorca F. ESMO Advanced Course on Breast Cancer: Filling the Gaps Following Progression on CDK4/6 in Hormone Receptor Positive HER2 Negative Advanced Breast Cancer 2024: Doha. </a:t>
            </a:r>
            <a:r>
              <a:rPr lang="en-GB" sz="12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2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8FD37-72FE-95F3-D467-1207FB3BF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85160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50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nt, logo, graphic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66E5599-D24C-970C-A2D0-D68177AD4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5" y="692696"/>
            <a:ext cx="2304256" cy="11884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0B539B-2B35-41E4-A3FE-C1C75548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</a:rPr>
              <a:t>Developed by PRECISION ONCOLOGY COnnect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A8DF8F-A965-254A-A13D-3C88670E2F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184" y="1141588"/>
            <a:ext cx="10962216" cy="54557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altLang="en-US" sz="1600" b="1" dirty="0">
                <a:latin typeface="Arial" panose="020B0604020202020204" pitchFamily="34" charset="0"/>
              </a:rPr>
              <a:t>This programme is developed by PRECISION ONCOLOGY CONNECT, </a:t>
            </a:r>
            <a:br>
              <a:rPr lang="en-GB" altLang="en-US" sz="1600" b="1" dirty="0">
                <a:latin typeface="Arial" panose="020B0604020202020204" pitchFamily="34" charset="0"/>
              </a:rPr>
            </a:br>
            <a:r>
              <a:rPr lang="en-GB" altLang="en-US" sz="1600" b="1" dirty="0">
                <a:latin typeface="Arial" panose="020B0604020202020204" pitchFamily="34" charset="0"/>
              </a:rPr>
              <a:t>an international group of experts in the field of </a:t>
            </a:r>
            <a:r>
              <a:rPr lang="en-GB" altLang="en-US" sz="1600" b="1" dirty="0"/>
              <a:t>oncology</a:t>
            </a:r>
            <a:r>
              <a:rPr lang="en-GB" sz="1600" b="1" dirty="0"/>
              <a:t>.</a:t>
            </a:r>
            <a:endParaRPr lang="en-GB" altLang="en-US" sz="1600" b="1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altLang="en-US" sz="500" dirty="0"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</a:rPr>
              <a:t>Acknowledgement and disclosures</a:t>
            </a:r>
            <a:endParaRPr lang="en-GB" altLang="en-US" sz="16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This PRECISION ONCOLOGY CONNECT programme is supported through an independent educational grant from </a:t>
            </a:r>
            <a:r>
              <a:rPr lang="en-GB" sz="1600" dirty="0"/>
              <a:t>Thermo Fisher Scientific</a:t>
            </a:r>
            <a:r>
              <a:rPr lang="en-GB" altLang="en-US" sz="1600" dirty="0">
                <a:latin typeface="Arial" panose="020B0604020202020204" pitchFamily="34" charset="0"/>
              </a:rPr>
              <a:t>. The programme is therefore independent, the content is not influenced by the supporter and is under the sole responsibility of the experts.</a:t>
            </a:r>
            <a:endParaRPr lang="en-GB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latin typeface="Arial" panose="020B0604020202020204" pitchFamily="34" charset="0"/>
              </a:rPr>
              <a:t>Please note:</a:t>
            </a:r>
            <a:r>
              <a:rPr lang="en-GB" sz="16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This educational programme is intended for healthcare professionals only. </a:t>
            </a:r>
          </a:p>
          <a:p>
            <a:pPr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</a:rPr>
              <a:t>The views</a:t>
            </a:r>
            <a:r>
              <a:rPr lang="en-GB" sz="1600" dirty="0"/>
              <a:t> expressed within this programme are the personal opinions of the experts. They do not necessarily represent the views of the experts’ academic institutions, organisations, or other group or individual</a:t>
            </a:r>
            <a:endParaRPr lang="en-GB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latin typeface="Arial" panose="020B0604020202020204" pitchFamily="34" charset="0"/>
              </a:rPr>
              <a:t>Expert disclosures </a:t>
            </a:r>
            <a:r>
              <a:rPr lang="en-GB" sz="1600" dirty="0">
                <a:latin typeface="Arial" panose="020B0604020202020204" pitchFamily="34" charset="0"/>
              </a:rPr>
              <a:t>– the experts </a:t>
            </a:r>
            <a:r>
              <a:rPr lang="en-GB" sz="1600" dirty="0"/>
              <a:t>have received financial support/sponsorship for research support, consultation, travel or speaker fees from the following companies: </a:t>
            </a:r>
            <a:endParaRPr lang="en-GB" sz="1600" dirty="0">
              <a:latin typeface="Arial" panose="020B0604020202020204" pitchFamily="34" charset="0"/>
            </a:endParaRPr>
          </a:p>
          <a:p>
            <a:r>
              <a:rPr lang="en-GB" sz="1400" b="1" dirty="0">
                <a:solidFill>
                  <a:schemeClr val="accent1"/>
                </a:solidFill>
              </a:rPr>
              <a:t>Dr Aditya Bardia</a:t>
            </a:r>
            <a:r>
              <a:rPr lang="en-GB" altLang="es-ES" sz="1400" b="1" dirty="0">
                <a:solidFill>
                  <a:schemeClr val="accent1"/>
                </a:solidFill>
              </a:rPr>
              <a:t>: </a:t>
            </a:r>
            <a:r>
              <a:rPr lang="en-GB" altLang="es-ES" sz="1400" dirty="0">
                <a:solidFill>
                  <a:schemeClr val="tx2"/>
                </a:solidFill>
              </a:rPr>
              <a:t>Consultant: Pfizer, Novartis, Genentech, Merck, Menarini, Gilead, Sanofi, AstraZeneca/Daiichi Sankyo, Alyssum, Eli Lilly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Prof. Frédérique Penault-Llorca:</a:t>
            </a:r>
            <a:r>
              <a:rPr lang="en-US" sz="1400" dirty="0">
                <a:solidFill>
                  <a:schemeClr val="tx2"/>
                </a:solidFill>
              </a:rPr>
              <a:t>  Personal honoraria: AbbVie, Amgen, Astellas, AstraZeneca, Bayer, BMS, Clovis, Daiichi-Sankyo, EISAI, Exact Science, GSK, Illumina, Invitae, Lilly, MSD, Myriad, Novartis, Pfizer, Pierre Fabre, Roche, Sanofi, Veracyte. Funding to institution for translational research: AbbVie, Astellas, AstraZeneca, Bayer, BMS, Genomic Health, Illumina, Lilly, MSD, Myriad, NanoString, Novartis, Pfizer, Pierre Fabre, Roche. Travel grants: AbbVie, AstraZeneca, Bayer, BMS, Daiichi Sankyo, Gilead, MSD, Novartis, Pfizer, Roche</a:t>
            </a:r>
            <a:endParaRPr lang="en-GB" sz="16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ileron" charset="0"/>
              <a:ea typeface="Aileron" charset="0"/>
              <a:cs typeface="Ailer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806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7A1E4-94EA-48ED-844D-6F0729F6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programme has been developed by a Group of experts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7D3FD-1CEE-F940-8B61-C2D15929B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3EB309C-7108-8D40-8457-D57FBD92E19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5083C-70B9-8D4A-A2C9-87219F291CA6}"/>
              </a:ext>
            </a:extLst>
          </p:cNvPr>
          <p:cNvSpPr/>
          <p:nvPr/>
        </p:nvSpPr>
        <p:spPr>
          <a:xfrm>
            <a:off x="2855640" y="1838631"/>
            <a:ext cx="3083374" cy="3894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BFCD7A2-CC47-E942-92E4-EB88D7101B04}"/>
              </a:ext>
            </a:extLst>
          </p:cNvPr>
          <p:cNvSpPr/>
          <p:nvPr/>
        </p:nvSpPr>
        <p:spPr>
          <a:xfrm>
            <a:off x="3006977" y="1983836"/>
            <a:ext cx="2728983" cy="847704"/>
          </a:xfrm>
          <a:custGeom>
            <a:avLst/>
            <a:gdLst>
              <a:gd name="connsiteX0" fmla="*/ 0 w 2262981"/>
              <a:gd name="connsiteY0" fmla="*/ 0 h 452596"/>
              <a:gd name="connsiteX1" fmla="*/ 2262981 w 2262981"/>
              <a:gd name="connsiteY1" fmla="*/ 0 h 452596"/>
              <a:gd name="connsiteX2" fmla="*/ 2262981 w 2262981"/>
              <a:gd name="connsiteY2" fmla="*/ 452596 h 452596"/>
              <a:gd name="connsiteX3" fmla="*/ 0 w 2262981"/>
              <a:gd name="connsiteY3" fmla="*/ 452596 h 452596"/>
              <a:gd name="connsiteX4" fmla="*/ 0 w 2262981"/>
              <a:gd name="connsiteY4" fmla="*/ 0 h 45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981" h="452596">
                <a:moveTo>
                  <a:pt x="0" y="0"/>
                </a:moveTo>
                <a:lnTo>
                  <a:pt x="2262981" y="0"/>
                </a:lnTo>
                <a:lnTo>
                  <a:pt x="2262981" y="452596"/>
                </a:lnTo>
                <a:lnTo>
                  <a:pt x="0" y="452596"/>
                </a:lnTo>
                <a:lnTo>
                  <a:pt x="0" y="0"/>
                </a:lnTo>
                <a:close/>
              </a:path>
            </a:pathLst>
          </a:custGeom>
          <a:solidFill>
            <a:srgbClr val="C7583B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GB" sz="1400" b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Frédérique Penault-Llorca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Clermont-Ferrand, France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F28EE6-69E2-3D4A-BDE5-953DA1F31B67}"/>
              </a:ext>
            </a:extLst>
          </p:cNvPr>
          <p:cNvSpPr/>
          <p:nvPr/>
        </p:nvSpPr>
        <p:spPr>
          <a:xfrm>
            <a:off x="6108974" y="1831492"/>
            <a:ext cx="3083374" cy="3894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AE58506-9B35-1A46-9D51-D9D057AB862F}"/>
              </a:ext>
            </a:extLst>
          </p:cNvPr>
          <p:cNvSpPr/>
          <p:nvPr/>
        </p:nvSpPr>
        <p:spPr>
          <a:xfrm>
            <a:off x="6243786" y="1976698"/>
            <a:ext cx="2785094" cy="847704"/>
          </a:xfrm>
          <a:custGeom>
            <a:avLst/>
            <a:gdLst>
              <a:gd name="connsiteX0" fmla="*/ 0 w 2262981"/>
              <a:gd name="connsiteY0" fmla="*/ 0 h 452596"/>
              <a:gd name="connsiteX1" fmla="*/ 2262981 w 2262981"/>
              <a:gd name="connsiteY1" fmla="*/ 0 h 452596"/>
              <a:gd name="connsiteX2" fmla="*/ 2262981 w 2262981"/>
              <a:gd name="connsiteY2" fmla="*/ 452596 h 452596"/>
              <a:gd name="connsiteX3" fmla="*/ 0 w 2262981"/>
              <a:gd name="connsiteY3" fmla="*/ 452596 h 452596"/>
              <a:gd name="connsiteX4" fmla="*/ 0 w 2262981"/>
              <a:gd name="connsiteY4" fmla="*/ 0 h 45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981" h="452596">
                <a:moveTo>
                  <a:pt x="0" y="0"/>
                </a:moveTo>
                <a:lnTo>
                  <a:pt x="2262981" y="0"/>
                </a:lnTo>
                <a:lnTo>
                  <a:pt x="2262981" y="452596"/>
                </a:lnTo>
                <a:lnTo>
                  <a:pt x="0" y="452596"/>
                </a:lnTo>
                <a:lnTo>
                  <a:pt x="0" y="0"/>
                </a:lnTo>
                <a:close/>
              </a:path>
            </a:pathLst>
          </a:custGeom>
          <a:solidFill>
            <a:srgbClr val="C7583B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Aditya Bardia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David Geffen School of Medicine at UCLA, United States</a:t>
            </a:r>
            <a:endParaRPr lang="en-GB" sz="1400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ortrait of Frederique Penault-Llorca">
            <a:extLst>
              <a:ext uri="{FF2B5EF4-FFF2-40B4-BE49-F238E27FC236}">
                <a16:creationId xmlns:a16="http://schemas.microsoft.com/office/drawing/2014/main" id="{6B07F9C8-0834-62CD-674B-CB911E110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920276"/>
            <a:ext cx="2320163" cy="26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00B605-CF59-9CAD-E487-0641DE337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82474" y="2920276"/>
            <a:ext cx="2536373" cy="26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F751D3-C590-4430-C571-436615FC46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Liquid biopsies </a:t>
            </a:r>
            <a:r>
              <a:rPr lang="en-GB" dirty="0"/>
              <a:t>offer a </a:t>
            </a:r>
            <a:r>
              <a:rPr lang="en-GB" b="1" dirty="0">
                <a:solidFill>
                  <a:schemeClr val="accent1"/>
                </a:solidFill>
              </a:rPr>
              <a:t>less invasive alternative to traditional tissue biopsies </a:t>
            </a:r>
            <a:r>
              <a:rPr lang="en-GB" dirty="0"/>
              <a:t>in patients with advanced breast cancer, to examine molecular features</a:t>
            </a:r>
          </a:p>
          <a:p>
            <a:r>
              <a:rPr lang="en-GB" dirty="0"/>
              <a:t>The role of </a:t>
            </a:r>
            <a:r>
              <a:rPr lang="en-GB" b="1" dirty="0">
                <a:solidFill>
                  <a:schemeClr val="accent1"/>
                </a:solidFill>
              </a:rPr>
              <a:t>liquid biopsy </a:t>
            </a:r>
            <a:r>
              <a:rPr lang="en-GB" dirty="0"/>
              <a:t>should be seen as a </a:t>
            </a:r>
            <a:r>
              <a:rPr lang="en-GB" b="1" dirty="0">
                <a:solidFill>
                  <a:schemeClr val="accent1"/>
                </a:solidFill>
              </a:rPr>
              <a:t>complementary testing method to tissue-based assays</a:t>
            </a:r>
            <a:r>
              <a:rPr lang="en-GB" dirty="0"/>
              <a:t> and the information derived should be reviewed in combination with tissue results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Liquid biopsy can detect mutations </a:t>
            </a:r>
            <a:r>
              <a:rPr lang="en-US" dirty="0"/>
              <a:t>such as </a:t>
            </a:r>
            <a:r>
              <a:rPr lang="en-US" i="1" dirty="0"/>
              <a:t>ESR1</a:t>
            </a:r>
            <a:r>
              <a:rPr lang="en-US" dirty="0"/>
              <a:t> and </a:t>
            </a:r>
            <a:r>
              <a:rPr lang="en-US" i="1" dirty="0"/>
              <a:t>PIK3CA</a:t>
            </a:r>
            <a:r>
              <a:rPr lang="en-US" dirty="0"/>
              <a:t> that are often </a:t>
            </a:r>
            <a:r>
              <a:rPr lang="en-US" b="1" dirty="0">
                <a:solidFill>
                  <a:schemeClr val="accent1"/>
                </a:solidFill>
              </a:rPr>
              <a:t>associated with resistance to endocrine therapies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may be therapeutic targets</a:t>
            </a:r>
            <a:r>
              <a:rPr lang="en-US" strike="sngStrike" dirty="0">
                <a:solidFill>
                  <a:schemeClr val="tx2"/>
                </a:solidFill>
              </a:rPr>
              <a:t> 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Multigene NGS testing is </a:t>
            </a:r>
            <a:r>
              <a:rPr lang="en-GB" b="1" dirty="0">
                <a:solidFill>
                  <a:schemeClr val="accent1"/>
                </a:solidFill>
              </a:rPr>
              <a:t>recommended</a:t>
            </a:r>
            <a:r>
              <a:rPr lang="en-GB" sz="2000" b="1" dirty="0">
                <a:solidFill>
                  <a:schemeClr val="accent1"/>
                </a:solidFill>
              </a:rPr>
              <a:t> by the ESMO and NCCN guidelines </a:t>
            </a:r>
            <a:r>
              <a:rPr lang="en-GB" sz="2000" dirty="0"/>
              <a:t>to ensure a broad spectrum of genetic alterations can be detected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178DC0-F425-80FA-4C92-BD3451D2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Clinical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6BFA5-62D4-FB15-F052-235E9D31B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6FAC1B-F110-4E20-DDA6-99B37D1BC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GB" dirty="0"/>
              <a:t>NGS, next-generation sequencing</a:t>
            </a:r>
          </a:p>
        </p:txBody>
      </p:sp>
    </p:spTree>
    <p:extLst>
      <p:ext uri="{BB962C8B-B14F-4D97-AF65-F5344CB8AC3E}">
        <p14:creationId xmlns:p14="http://schemas.microsoft.com/office/powerpoint/2010/main" val="32728515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D5DF07-703A-4D83-2B99-5CECE2477F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landscape 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HR+/HER2- metastatic breast cancer,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test using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and tumour biopsies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sz="2000" dirty="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all relevant biomarkers 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test requests across the breast cancer </a:t>
            </a:r>
            <a:b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journey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sz="2000" dirty="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 the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of biomarker testing results 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management of HR+/HER2- metastatic breast cancer patients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804651-1B01-4EC0-0C20-7E4A760D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Educational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F873C-C721-2208-71C7-EF23C63B0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DA6D42-E520-AC14-EC71-4F8E6DC0A93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HR, hormone receptor</a:t>
            </a:r>
          </a:p>
        </p:txBody>
      </p:sp>
    </p:spTree>
    <p:extLst>
      <p:ext uri="{BB962C8B-B14F-4D97-AF65-F5344CB8AC3E}">
        <p14:creationId xmlns:p14="http://schemas.microsoft.com/office/powerpoint/2010/main" val="371863040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DAD2ADB-09AE-3F97-6F3C-C7A7E1590E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/>
          <a:lstStyle/>
          <a:p>
            <a:r>
              <a:rPr lang="en-GB" dirty="0"/>
              <a:t>A liquid biopsy can be derived from the blood and other body fluids, e.g., saliva, </a:t>
            </a:r>
            <a:br>
              <a:rPr lang="en-GB" dirty="0"/>
            </a:br>
            <a:r>
              <a:rPr lang="en-GB" dirty="0"/>
              <a:t>ascites fluid, urine, cerebrospinal and pleural fluid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35E675-F205-C8CD-E4C8-694CCA24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What is a liquid biopsy?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3683B-657E-2AE2-9941-E36A3DFAE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91AEB9-9194-0DCB-C50B-48785EDC14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/>
          <a:lstStyle/>
          <a:p>
            <a:r>
              <a:rPr lang="en-GB" dirty="0"/>
              <a:t>lncRNA, long non-coding RNA; mRNA, messenger RNA</a:t>
            </a:r>
          </a:p>
          <a:p>
            <a:r>
              <a:rPr lang="en-GB" dirty="0"/>
              <a:t>Raimondi L, et al. Oncotarget. 2017;8:100831-51; Nikanjam M, et al. J Hematol Oncol. 2022;15:131</a:t>
            </a:r>
          </a:p>
        </p:txBody>
      </p:sp>
      <p:pic>
        <p:nvPicPr>
          <p:cNvPr id="3" name="Graphic 2" descr="Man with solid fill">
            <a:extLst>
              <a:ext uri="{FF2B5EF4-FFF2-40B4-BE49-F238E27FC236}">
                <a16:creationId xmlns:a16="http://schemas.microsoft.com/office/drawing/2014/main" id="{0F5BB32D-AD06-7AC7-7C9B-7B157F828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7652" y="3226325"/>
            <a:ext cx="680842" cy="680842"/>
          </a:xfrm>
          <a:prstGeom prst="rect">
            <a:avLst/>
          </a:prstGeom>
        </p:spPr>
      </p:pic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1CE094A7-5EF4-CC9F-C0BD-852D2ACC5629}"/>
              </a:ext>
            </a:extLst>
          </p:cNvPr>
          <p:cNvSpPr txBox="1">
            <a:spLocks/>
          </p:cNvSpPr>
          <p:nvPr/>
        </p:nvSpPr>
        <p:spPr>
          <a:xfrm>
            <a:off x="5860278" y="3416985"/>
            <a:ext cx="4989679" cy="1942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1600" b="1" dirty="0">
                <a:solidFill>
                  <a:schemeClr val="accent1"/>
                </a:solidFill>
              </a:rPr>
              <a:t>Enrichment and detection from plasma/serum of: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600" dirty="0"/>
              <a:t>Circulating tumour cells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600" dirty="0"/>
              <a:t>Circulating tumour nucleic acids </a:t>
            </a:r>
            <a:br>
              <a:rPr lang="en-GB" sz="1600" dirty="0"/>
            </a:br>
            <a:r>
              <a:rPr lang="en-GB" sz="1600" dirty="0"/>
              <a:t>(cell-free DNA, microRNA, mRNA, IncRNA)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600" dirty="0"/>
              <a:t>Circulating tumour microvesicles/exosomes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BA48F-21CF-C389-B3D2-AC2DAD536F80}"/>
              </a:ext>
            </a:extLst>
          </p:cNvPr>
          <p:cNvSpPr txBox="1"/>
          <p:nvPr/>
        </p:nvSpPr>
        <p:spPr>
          <a:xfrm>
            <a:off x="839416" y="2532870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LIQUID BIOPSY</a:t>
            </a:r>
            <a:br>
              <a:rPr lang="en-GB" sz="1600" b="1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PERSONALISED MEDICINE</a:t>
            </a:r>
          </a:p>
        </p:txBody>
      </p:sp>
      <p:pic>
        <p:nvPicPr>
          <p:cNvPr id="15" name="Graphic 14" descr="Woman with solid fill">
            <a:extLst>
              <a:ext uri="{FF2B5EF4-FFF2-40B4-BE49-F238E27FC236}">
                <a16:creationId xmlns:a16="http://schemas.microsoft.com/office/drawing/2014/main" id="{DBC281CF-6BD4-B26C-C329-FC0B1F853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9491" y="3226325"/>
            <a:ext cx="680842" cy="680842"/>
          </a:xfrm>
          <a:prstGeom prst="rect">
            <a:avLst/>
          </a:prstGeom>
        </p:spPr>
      </p:pic>
      <p:pic>
        <p:nvPicPr>
          <p:cNvPr id="16" name="Graphic 15" descr="Woman with solid fill">
            <a:extLst>
              <a:ext uri="{FF2B5EF4-FFF2-40B4-BE49-F238E27FC236}">
                <a16:creationId xmlns:a16="http://schemas.microsoft.com/office/drawing/2014/main" id="{6F013447-DA22-7799-FB83-ECE699EE0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5166" y="3226325"/>
            <a:ext cx="680842" cy="680842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869B10CF-B396-3A35-B703-656860D57A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6927" y="3785125"/>
            <a:ext cx="680842" cy="680842"/>
          </a:xfrm>
          <a:prstGeom prst="rect">
            <a:avLst/>
          </a:prstGeom>
        </p:spPr>
      </p:pic>
      <p:pic>
        <p:nvPicPr>
          <p:cNvPr id="18" name="Graphic 17" descr="Woman with solid fill">
            <a:extLst>
              <a:ext uri="{FF2B5EF4-FFF2-40B4-BE49-F238E27FC236}">
                <a16:creationId xmlns:a16="http://schemas.microsoft.com/office/drawing/2014/main" id="{F0EE6BD2-5DF7-96D3-906F-41AA39B8DD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4441" y="3785125"/>
            <a:ext cx="680842" cy="680842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8177F698-6F05-039B-7C84-BAACF628B5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43077" y="3785125"/>
            <a:ext cx="680842" cy="680842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0D4703F8-EA10-532D-62D3-80439AED3A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95462" y="4388375"/>
            <a:ext cx="680842" cy="680842"/>
          </a:xfrm>
          <a:prstGeom prst="rect">
            <a:avLst/>
          </a:prstGeom>
        </p:spPr>
      </p:pic>
      <p:pic>
        <p:nvPicPr>
          <p:cNvPr id="22" name="Graphic 21" descr="Woman with solid fill">
            <a:extLst>
              <a:ext uri="{FF2B5EF4-FFF2-40B4-BE49-F238E27FC236}">
                <a16:creationId xmlns:a16="http://schemas.microsoft.com/office/drawing/2014/main" id="{C8097D4E-6FC8-F533-1274-7B807CF50D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41141" y="4388375"/>
            <a:ext cx="680842" cy="680842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730BB2D6-4486-399A-2D09-5D010DD9A9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82887" y="4388375"/>
            <a:ext cx="680842" cy="68084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7743636-05D8-12EE-37FB-22268AA4C136}"/>
              </a:ext>
            </a:extLst>
          </p:cNvPr>
          <p:cNvSpPr/>
          <p:nvPr/>
        </p:nvSpPr>
        <p:spPr>
          <a:xfrm>
            <a:off x="958144" y="3147522"/>
            <a:ext cx="2651125" cy="201502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07B38EB1-96C2-70F1-1205-1DEAF02BC474}"/>
              </a:ext>
            </a:extLst>
          </p:cNvPr>
          <p:cNvSpPr/>
          <p:nvPr/>
        </p:nvSpPr>
        <p:spPr>
          <a:xfrm rot="16200000">
            <a:off x="2783098" y="3110261"/>
            <a:ext cx="2064470" cy="229426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B7125F02-0964-2AE8-112F-03615290F2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39951" y="3159108"/>
            <a:ext cx="558747" cy="2253308"/>
          </a:xfrm>
          <a:prstGeom prst="rect">
            <a:avLst/>
          </a:prstGeom>
        </p:spPr>
      </p:pic>
      <p:pic>
        <p:nvPicPr>
          <p:cNvPr id="30" name="Picture 29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D954EF50-F1C4-49AE-A9BC-707BCD40519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229280" y="3626336"/>
            <a:ext cx="123788" cy="499210"/>
          </a:xfrm>
          <a:prstGeom prst="rect">
            <a:avLst/>
          </a:prstGeom>
        </p:spPr>
      </p:pic>
      <p:pic>
        <p:nvPicPr>
          <p:cNvPr id="31" name="Picture 30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E12FB29C-0C68-A8E6-1552-58675B0A048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3848280" y="3767991"/>
            <a:ext cx="123788" cy="499210"/>
          </a:xfrm>
          <a:prstGeom prst="rect">
            <a:avLst/>
          </a:prstGeom>
        </p:spPr>
      </p:pic>
      <p:pic>
        <p:nvPicPr>
          <p:cNvPr id="32" name="Picture 31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0B0EC046-B38C-BC6F-7723-AF333C4C0AD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743630" y="3448536"/>
            <a:ext cx="123788" cy="499210"/>
          </a:xfrm>
          <a:prstGeom prst="rect">
            <a:avLst/>
          </a:prstGeom>
        </p:spPr>
      </p:pic>
      <p:pic>
        <p:nvPicPr>
          <p:cNvPr id="33" name="Picture 32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AC8A65C8-6A69-85BE-F3EE-6CF3767959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743630" y="4035911"/>
            <a:ext cx="123788" cy="499210"/>
          </a:xfrm>
          <a:prstGeom prst="rect">
            <a:avLst/>
          </a:prstGeom>
        </p:spPr>
      </p:pic>
      <p:pic>
        <p:nvPicPr>
          <p:cNvPr id="34" name="Picture 33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E84722E5-4961-8C46-B8DB-825AF091CB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743630" y="4623286"/>
            <a:ext cx="123788" cy="499210"/>
          </a:xfrm>
          <a:prstGeom prst="rect">
            <a:avLst/>
          </a:prstGeom>
        </p:spPr>
      </p:pic>
      <p:pic>
        <p:nvPicPr>
          <p:cNvPr id="35" name="Picture 34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A1451457-4F55-2E05-9B3C-479A438D7B7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448355" y="3994636"/>
            <a:ext cx="123788" cy="499210"/>
          </a:xfrm>
          <a:prstGeom prst="rect">
            <a:avLst/>
          </a:prstGeom>
        </p:spPr>
      </p:pic>
      <p:pic>
        <p:nvPicPr>
          <p:cNvPr id="36" name="Picture 35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CEC0309A-472E-2CD2-9F8E-520E34E1AA4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229280" y="4381986"/>
            <a:ext cx="123788" cy="499210"/>
          </a:xfrm>
          <a:prstGeom prst="rect">
            <a:avLst/>
          </a:prstGeom>
        </p:spPr>
      </p:pic>
      <p:pic>
        <p:nvPicPr>
          <p:cNvPr id="37" name="Picture 36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D3232332-881B-804E-5C7B-E29B15CBC02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3848280" y="4285516"/>
            <a:ext cx="123788" cy="499210"/>
          </a:xfrm>
          <a:prstGeom prst="rect">
            <a:avLst/>
          </a:prstGeom>
        </p:spPr>
      </p:pic>
      <p:pic>
        <p:nvPicPr>
          <p:cNvPr id="38" name="Picture 37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B77DF339-9D27-4B1E-AF4E-20D20891BC7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3381555" y="4004161"/>
            <a:ext cx="123788" cy="4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50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What is cell-free DNA (</a:t>
            </a:r>
            <a:r>
              <a:rPr lang="en-GB" cap="none" dirty="0"/>
              <a:t>cf</a:t>
            </a:r>
            <a:r>
              <a:rPr lang="en-GB" dirty="0"/>
              <a:t>DNA) and circulating </a:t>
            </a:r>
            <a:br>
              <a:rPr lang="en-GB" dirty="0"/>
            </a:br>
            <a:r>
              <a:rPr lang="en-GB" dirty="0"/>
              <a:t>tumour dna (</a:t>
            </a:r>
            <a:r>
              <a:rPr lang="en-GB" cap="none" dirty="0"/>
              <a:t>ct</a:t>
            </a:r>
            <a:r>
              <a:rPr lang="en-GB" dirty="0"/>
              <a:t>DNA)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5F7105-261D-7E75-71F9-C3E2B1E87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814D7-01BB-A9F0-E43A-02EF3FD02B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dirty="0"/>
              <a:t>cfDNA, cell-free DNA, CTC, circulating tumour cell; ctDNA, circulating tumour DNA, dsDNA, double-stranded DNA; RBC, red blood cell</a:t>
            </a:r>
          </a:p>
          <a:p>
            <a:r>
              <a:rPr lang="en-GB" dirty="0"/>
              <a:t>Hahn AW, et al. Kidney Cancer 3, 2019;7-13; Qi T, et al. Int J. Mol Sci. 2023;24:1503; Sanchez-Herrero E, et al. Front. Oncol. 2022;12:943253; </a:t>
            </a:r>
            <a:br>
              <a:rPr lang="en-GB" dirty="0"/>
            </a:br>
            <a:r>
              <a:rPr lang="en-GB" dirty="0"/>
              <a:t>Parsons HA. ASCO 2024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058151-ED5F-4B7D-B966-66A6C6BE3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0" t="20776" r="6354" b="13051"/>
          <a:stretch/>
        </p:blipFill>
        <p:spPr bwMode="auto">
          <a:xfrm>
            <a:off x="6172942" y="1628800"/>
            <a:ext cx="521107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C43943-D8F5-7B66-18AA-ED0E462BD975}"/>
              </a:ext>
            </a:extLst>
          </p:cNvPr>
          <p:cNvSpPr/>
          <p:nvPr/>
        </p:nvSpPr>
        <p:spPr>
          <a:xfrm>
            <a:off x="6075180" y="1603028"/>
            <a:ext cx="1460980" cy="1543397"/>
          </a:xfrm>
          <a:prstGeom prst="roundRect">
            <a:avLst>
              <a:gd name="adj" fmla="val 13514"/>
            </a:avLst>
          </a:prstGeom>
          <a:solidFill>
            <a:srgbClr val="F4EFF5"/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97CA0F-1857-23F2-8603-8BABF3AB2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5" t="21412" r="48577" b="57275"/>
          <a:stretch/>
        </p:blipFill>
        <p:spPr bwMode="auto">
          <a:xfrm>
            <a:off x="6216169" y="1695450"/>
            <a:ext cx="30683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EBA375-E1C9-68ED-02AE-29B61702AB5E}"/>
              </a:ext>
            </a:extLst>
          </p:cNvPr>
          <p:cNvSpPr txBox="1"/>
          <p:nvPr/>
        </p:nvSpPr>
        <p:spPr>
          <a:xfrm>
            <a:off x="6566235" y="1569492"/>
            <a:ext cx="855487" cy="1628817"/>
          </a:xfrm>
          <a:prstGeom prst="rect">
            <a:avLst/>
          </a:prstGeom>
          <a:noFill/>
        </p:spPr>
        <p:txBody>
          <a:bodyPr wrap="none" lIns="36000" tIns="108000" rIns="0" bIns="108000" rtlCol="0">
            <a:spAutoFit/>
          </a:bodyPr>
          <a:lstStyle/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RBC</a:t>
            </a:r>
          </a:p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Macrophage</a:t>
            </a:r>
          </a:p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Normal cell</a:t>
            </a:r>
          </a:p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 cell</a:t>
            </a:r>
          </a:p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CTC</a:t>
            </a:r>
          </a:p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Normal cfDNA</a:t>
            </a:r>
          </a:p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2297C-3C98-724A-3358-1740621918B0}"/>
              </a:ext>
            </a:extLst>
          </p:cNvPr>
          <p:cNvSpPr txBox="1"/>
          <p:nvPr/>
        </p:nvSpPr>
        <p:spPr>
          <a:xfrm>
            <a:off x="11384017" y="3243098"/>
            <a:ext cx="616639" cy="67977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108000" rIns="0" bIns="10800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Plasma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Leucocyte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RBC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C199828-6B6D-BA62-046E-013900D72B2A}"/>
              </a:ext>
            </a:extLst>
          </p:cNvPr>
          <p:cNvSpPr/>
          <p:nvPr/>
        </p:nvSpPr>
        <p:spPr>
          <a:xfrm>
            <a:off x="10459118" y="4478624"/>
            <a:ext cx="1328723" cy="1398648"/>
          </a:xfrm>
          <a:prstGeom prst="roundRect">
            <a:avLst>
              <a:gd name="adj" fmla="val 13514"/>
            </a:avLst>
          </a:prstGeom>
          <a:solidFill>
            <a:srgbClr val="F4EFF5"/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C94A3-B352-5735-3E1E-EBEA7101C361}"/>
              </a:ext>
            </a:extLst>
          </p:cNvPr>
          <p:cNvSpPr txBox="1"/>
          <p:nvPr/>
        </p:nvSpPr>
        <p:spPr>
          <a:xfrm>
            <a:off x="11063571" y="4433110"/>
            <a:ext cx="595800" cy="1389905"/>
          </a:xfrm>
          <a:prstGeom prst="rect">
            <a:avLst/>
          </a:prstGeom>
          <a:noFill/>
        </p:spPr>
        <p:txBody>
          <a:bodyPr wrap="none" lIns="36000" tIns="108000" rIns="0" bIns="108000" rtlCol="0">
            <a:spAutoFit/>
          </a:bodyPr>
          <a:lstStyle/>
          <a:p>
            <a:pPr>
              <a:lnSpc>
                <a:spcPct val="27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Apoptosis</a:t>
            </a:r>
          </a:p>
          <a:p>
            <a:pPr>
              <a:lnSpc>
                <a:spcPct val="27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Necrosis</a:t>
            </a:r>
          </a:p>
          <a:p>
            <a:pPr>
              <a:lnSpc>
                <a:spcPct val="27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Shedding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88D2B6B-7A4A-BF92-9DC7-1774DA082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7" t="67700" r="9281" b="14091"/>
          <a:stretch/>
        </p:blipFill>
        <p:spPr bwMode="auto">
          <a:xfrm>
            <a:off x="10593131" y="4582796"/>
            <a:ext cx="428263" cy="116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34AAA6-184F-EC49-4449-B546A2FA28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rmAutofit/>
          </a:bodyPr>
          <a:lstStyle/>
          <a:p>
            <a:r>
              <a:rPr lang="en-GB" dirty="0"/>
              <a:t>cfDNA</a:t>
            </a:r>
          </a:p>
          <a:p>
            <a:pPr lvl="1"/>
            <a:r>
              <a:rPr lang="en-GB" dirty="0"/>
              <a:t>dsDNA fragments associated with </a:t>
            </a:r>
            <a:br>
              <a:rPr lang="en-GB" dirty="0"/>
            </a:br>
            <a:r>
              <a:rPr lang="en-GB" dirty="0"/>
              <a:t>histones in circulation that have </a:t>
            </a:r>
            <a:br>
              <a:rPr lang="en-GB" dirty="0"/>
            </a:br>
            <a:r>
              <a:rPr lang="en-GB" dirty="0"/>
              <a:t>been released by cells</a:t>
            </a:r>
          </a:p>
          <a:p>
            <a:r>
              <a:rPr lang="en-GB" dirty="0"/>
              <a:t>Circulating tumour DNA (ctDNA)</a:t>
            </a:r>
          </a:p>
          <a:p>
            <a:pPr lvl="1"/>
            <a:r>
              <a:rPr lang="en-GB" dirty="0"/>
              <a:t>cfDNA derived from cancer cells</a:t>
            </a:r>
          </a:p>
          <a:p>
            <a:pPr lvl="1"/>
            <a:r>
              <a:rPr lang="en-GB" dirty="0"/>
              <a:t>Characterised by somatic, cancer-specific </a:t>
            </a:r>
            <a:br>
              <a:rPr lang="en-GB" dirty="0"/>
            </a:br>
            <a:r>
              <a:rPr lang="en-GB" dirty="0"/>
              <a:t>alterations, cancer-specific methylation patterns</a:t>
            </a:r>
          </a:p>
          <a:p>
            <a:r>
              <a:rPr lang="en-GB" dirty="0"/>
              <a:t>Most cfDNA is released by normal leukocytes</a:t>
            </a:r>
          </a:p>
          <a:p>
            <a:r>
              <a:rPr lang="en-GB" dirty="0"/>
              <a:t>Higher levels of ctDNA associated with:</a:t>
            </a:r>
          </a:p>
          <a:p>
            <a:pPr lvl="1"/>
            <a:r>
              <a:rPr lang="en-GB" dirty="0"/>
              <a:t>Certain cancer subtypes</a:t>
            </a:r>
          </a:p>
          <a:p>
            <a:pPr lvl="1"/>
            <a:r>
              <a:rPr lang="en-GB" dirty="0"/>
              <a:t>Higher burden of disease</a:t>
            </a:r>
          </a:p>
          <a:p>
            <a:pPr lvl="1"/>
            <a:r>
              <a:rPr lang="en-GB" dirty="0"/>
              <a:t>Liver metastases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 : coins arrondis 13">
            <a:extLst>
              <a:ext uri="{FF2B5EF4-FFF2-40B4-BE49-F238E27FC236}">
                <a16:creationId xmlns:a16="http://schemas.microsoft.com/office/drawing/2014/main" id="{5884B953-A3CC-A11E-8CB0-03492AA98750}"/>
              </a:ext>
            </a:extLst>
          </p:cNvPr>
          <p:cNvSpPr/>
          <p:nvPr/>
        </p:nvSpPr>
        <p:spPr>
          <a:xfrm>
            <a:off x="356360" y="495496"/>
            <a:ext cx="3262912" cy="1925888"/>
          </a:xfrm>
          <a:prstGeom prst="roundRect">
            <a:avLst>
              <a:gd name="adj" fmla="val 66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151DD25-AAD4-B8C2-EF0B-A6789D09B9C4}"/>
              </a:ext>
            </a:extLst>
          </p:cNvPr>
          <p:cNvSpPr/>
          <p:nvPr/>
        </p:nvSpPr>
        <p:spPr>
          <a:xfrm>
            <a:off x="356360" y="2534069"/>
            <a:ext cx="3262912" cy="408623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i="0" u="none" strike="noStrike" kern="1200" baseline="0" dirty="0">
                <a:latin typeface="Arial Narrow"/>
                <a:ea typeface="+mn-ea"/>
                <a:cs typeface="Arial Narrow"/>
              </a:rPr>
              <a:t>GOLD STANDARD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A429DB7-F0F1-6A76-8A8C-923F75362EBE}"/>
              </a:ext>
            </a:extLst>
          </p:cNvPr>
          <p:cNvSpPr/>
          <p:nvPr/>
        </p:nvSpPr>
        <p:spPr>
          <a:xfrm>
            <a:off x="360994" y="3090623"/>
            <a:ext cx="3262912" cy="715089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Provides important histopathological information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CFF75EE-090E-1B58-0375-4DD4DE4D9150}"/>
              </a:ext>
            </a:extLst>
          </p:cNvPr>
          <p:cNvSpPr/>
          <p:nvPr/>
        </p:nvSpPr>
        <p:spPr>
          <a:xfrm>
            <a:off x="356357" y="3953643"/>
            <a:ext cx="3262911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Captures neither tumour  heterogeneity nor dynamic changes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70299FD-2A07-A009-2D63-919AC327AF1E}"/>
              </a:ext>
            </a:extLst>
          </p:cNvPr>
          <p:cNvSpPr/>
          <p:nvPr/>
        </p:nvSpPr>
        <p:spPr>
          <a:xfrm>
            <a:off x="356359" y="4816663"/>
            <a:ext cx="3262911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Invasive procedure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7E07F52-197D-307F-0FA3-FA15AC63DE70}"/>
              </a:ext>
            </a:extLst>
          </p:cNvPr>
          <p:cNvSpPr/>
          <p:nvPr/>
        </p:nvSpPr>
        <p:spPr>
          <a:xfrm>
            <a:off x="356358" y="5373216"/>
            <a:ext cx="3262911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Allows IHC, ISH, CGP, targeted molecular testing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BA9A95D-F64D-701B-25C2-E495765FDB40}"/>
              </a:ext>
            </a:extLst>
          </p:cNvPr>
          <p:cNvSpPr/>
          <p:nvPr/>
        </p:nvSpPr>
        <p:spPr>
          <a:xfrm>
            <a:off x="8459041" y="2534069"/>
            <a:ext cx="3262912" cy="408623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i="0" u="none" strike="noStrike" kern="1200" baseline="0" dirty="0">
                <a:latin typeface="Arial Narrow"/>
                <a:ea typeface="+mn-ea"/>
                <a:cs typeface="Arial Narrow"/>
              </a:rPr>
              <a:t>Rapid and minimally invasive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9EFA752A-5E7F-DE97-9A7E-6B427695E187}"/>
              </a:ext>
            </a:extLst>
          </p:cNvPr>
          <p:cNvSpPr/>
          <p:nvPr/>
        </p:nvSpPr>
        <p:spPr>
          <a:xfrm>
            <a:off x="8459041" y="2993577"/>
            <a:ext cx="3262912" cy="408623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Captures tumour heterogeneity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464DE1C8-F548-DFD3-1E01-98995C630E64}"/>
              </a:ext>
            </a:extLst>
          </p:cNvPr>
          <p:cNvSpPr/>
          <p:nvPr/>
        </p:nvSpPr>
        <p:spPr>
          <a:xfrm>
            <a:off x="8459042" y="3912593"/>
            <a:ext cx="3262911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Requires sensitive assays, and high ctDNA shedding 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23DBDA0-90ED-BBC1-08DE-F0A051DD09EC}"/>
              </a:ext>
            </a:extLst>
          </p:cNvPr>
          <p:cNvSpPr/>
          <p:nvPr/>
        </p:nvSpPr>
        <p:spPr>
          <a:xfrm>
            <a:off x="8459042" y="4678567"/>
            <a:ext cx="3262911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Cannot replace histopathological assessment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9262B047-1BE0-1A2E-58C0-D27B722FF677}"/>
              </a:ext>
            </a:extLst>
          </p:cNvPr>
          <p:cNvSpPr/>
          <p:nvPr/>
        </p:nvSpPr>
        <p:spPr>
          <a:xfrm>
            <a:off x="8459041" y="3453085"/>
            <a:ext cx="3262912" cy="408623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Allows serial, dynamic testing 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68E8ABF-61C4-DF6E-3A81-F294E1B7DF64}"/>
              </a:ext>
            </a:extLst>
          </p:cNvPr>
          <p:cNvSpPr/>
          <p:nvPr/>
        </p:nvSpPr>
        <p:spPr>
          <a:xfrm>
            <a:off x="8427559" y="5444542"/>
            <a:ext cx="3262911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Allows targeted molecular testing, CGP (with some limitations)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900E1A6-D600-79A8-9207-76AE65B7A0E1}"/>
              </a:ext>
            </a:extLst>
          </p:cNvPr>
          <p:cNvSpPr txBox="1"/>
          <p:nvPr/>
        </p:nvSpPr>
        <p:spPr>
          <a:xfrm>
            <a:off x="335360" y="126164"/>
            <a:ext cx="324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i="0" u="none" strike="noStrike" kern="1200" baseline="0" dirty="0">
                <a:latin typeface="Arial Narrow"/>
                <a:ea typeface="+mn-ea"/>
                <a:cs typeface="Arial Narrow"/>
              </a:rPr>
              <a:t>Tissue biopsy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FDBBDA-458F-B291-D24B-955430F41EB3}"/>
              </a:ext>
            </a:extLst>
          </p:cNvPr>
          <p:cNvSpPr txBox="1"/>
          <p:nvPr/>
        </p:nvSpPr>
        <p:spPr>
          <a:xfrm>
            <a:off x="8843464" y="126164"/>
            <a:ext cx="243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i="0" u="none" strike="noStrike" kern="1200" baseline="0" dirty="0">
                <a:latin typeface="Arial Narrow"/>
                <a:ea typeface="+mn-ea"/>
                <a:cs typeface="Arial Narrow"/>
              </a:rPr>
              <a:t>Liquid biopsy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3CC18E-F49F-13C3-D75D-6050C97202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6399150"/>
            <a:ext cx="10180339" cy="365125"/>
          </a:xfrm>
        </p:spPr>
        <p:txBody>
          <a:bodyPr anchor="b"/>
          <a:lstStyle/>
          <a:p>
            <a:r>
              <a:rPr lang="en-GB" sz="1050" dirty="0"/>
              <a:t>CGP, comprehensive genomic profiling; ctDNA, circulating tumour DNA; IHC, immunohistochemistry; ISH, in-situ hybridisation</a:t>
            </a:r>
          </a:p>
          <a:p>
            <a:r>
              <a:rPr lang="en-GB" sz="1050" dirty="0"/>
              <a:t>Kavan S, et al. Cancer and Metastasis Rev. 2022;41:433-446; </a:t>
            </a:r>
            <a:r>
              <a:rPr lang="en-GB" sz="1050" dirty="0">
                <a:solidFill>
                  <a:schemeClr val="tx2"/>
                </a:solidFill>
              </a:rPr>
              <a:t>Penault-Llorca F. ESMO Advanced Course on Breast Cancer: Filling the Gaps Following Progression on CDK4/6 in Hormone Receptor Positive HER2 Negative Advanced Breast Cancer 2024: Doha. </a:t>
            </a:r>
            <a:r>
              <a:rPr lang="en-GB" sz="105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050" dirty="0">
              <a:solidFill>
                <a:schemeClr val="tx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5037BC-F1C3-C7E0-1CA5-805860C86AC7}"/>
              </a:ext>
            </a:extLst>
          </p:cNvPr>
          <p:cNvSpPr txBox="1"/>
          <p:nvPr/>
        </p:nvSpPr>
        <p:spPr>
          <a:xfrm>
            <a:off x="5662120" y="116632"/>
            <a:ext cx="85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Versus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C285281-8B9F-15A1-10DE-F5EB262B19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170901" y="412660"/>
            <a:ext cx="1816498" cy="5904656"/>
          </a:xfrm>
          <a:prstGeom prst="rect">
            <a:avLst/>
          </a:prstGeom>
          <a:effectLst/>
        </p:spPr>
      </p:pic>
      <p:pic>
        <p:nvPicPr>
          <p:cNvPr id="10" name="Picture 9" descr="A scalpel with a blade&#10;&#10;Description automatically generated">
            <a:extLst>
              <a:ext uri="{FF2B5EF4-FFF2-40B4-BE49-F238E27FC236}">
                <a16:creationId xmlns:a16="http://schemas.microsoft.com/office/drawing/2014/main" id="{28C9DA3B-F2EA-E12D-8421-4BE3FE41C4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7064" b="26419"/>
          <a:stretch/>
        </p:blipFill>
        <p:spPr>
          <a:xfrm rot="20188696">
            <a:off x="4361916" y="920045"/>
            <a:ext cx="731860" cy="34043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A6D184-4537-8201-A1FD-64F479D34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3" name="Rectangle : coins arrondis 16">
            <a:extLst>
              <a:ext uri="{FF2B5EF4-FFF2-40B4-BE49-F238E27FC236}">
                <a16:creationId xmlns:a16="http://schemas.microsoft.com/office/drawing/2014/main" id="{221CE826-025F-417C-5F84-40CB6F1512ED}"/>
              </a:ext>
            </a:extLst>
          </p:cNvPr>
          <p:cNvSpPr/>
          <p:nvPr/>
        </p:nvSpPr>
        <p:spPr>
          <a:xfrm>
            <a:off x="6168008" y="5221759"/>
            <a:ext cx="1296144" cy="355402"/>
          </a:xfrm>
          <a:prstGeom prst="roundRect">
            <a:avLst>
              <a:gd name="adj" fmla="val 23465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Arial Narrow"/>
                <a:ea typeface="+mn-ea"/>
                <a:cs typeface="Arial Narrow"/>
              </a:rPr>
              <a:t>Limitations</a:t>
            </a:r>
            <a:endParaRPr lang="en-GB" sz="1400" b="1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9" name="Rectangle : coins arrondis 16">
            <a:extLst>
              <a:ext uri="{FF2B5EF4-FFF2-40B4-BE49-F238E27FC236}">
                <a16:creationId xmlns:a16="http://schemas.microsoft.com/office/drawing/2014/main" id="{188D45A0-3150-8FC2-812A-40C680A231A0}"/>
              </a:ext>
            </a:extLst>
          </p:cNvPr>
          <p:cNvSpPr/>
          <p:nvPr/>
        </p:nvSpPr>
        <p:spPr>
          <a:xfrm>
            <a:off x="4727848" y="5221759"/>
            <a:ext cx="1296144" cy="355402"/>
          </a:xfrm>
          <a:prstGeom prst="roundRect">
            <a:avLst>
              <a:gd name="adj" fmla="val 23465"/>
            </a:avLst>
          </a:prstGeom>
          <a:solidFill>
            <a:schemeClr val="accent5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Arial Narrow"/>
                <a:cs typeface="Arial Narrow"/>
              </a:rPr>
              <a:t>Advantages</a:t>
            </a:r>
            <a:endParaRPr lang="en-GB" sz="1400" b="1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03DFFC-5CF4-DBFE-59F7-2E81A653A6BF}"/>
              </a:ext>
            </a:extLst>
          </p:cNvPr>
          <p:cNvSpPr txBox="1"/>
          <p:nvPr/>
        </p:nvSpPr>
        <p:spPr>
          <a:xfrm>
            <a:off x="5028872" y="4293096"/>
            <a:ext cx="2122697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 with metastatic</a:t>
            </a:r>
            <a:b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breast cancer</a:t>
            </a:r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E0EF30A2-E257-E82C-1D1C-A98EDA638DB5}"/>
              </a:ext>
            </a:extLst>
          </p:cNvPr>
          <p:cNvSpPr/>
          <p:nvPr/>
        </p:nvSpPr>
        <p:spPr>
          <a:xfrm>
            <a:off x="4749800" y="2277451"/>
            <a:ext cx="1143000" cy="389466"/>
          </a:xfrm>
          <a:custGeom>
            <a:avLst/>
            <a:gdLst>
              <a:gd name="connsiteX0" fmla="*/ 160867 w 1143000"/>
              <a:gd name="connsiteY0" fmla="*/ 0 h 389466"/>
              <a:gd name="connsiteX1" fmla="*/ 1143000 w 1143000"/>
              <a:gd name="connsiteY1" fmla="*/ 389466 h 389466"/>
              <a:gd name="connsiteX2" fmla="*/ 0 w 1143000"/>
              <a:gd name="connsiteY2" fmla="*/ 381000 h 389466"/>
              <a:gd name="connsiteX3" fmla="*/ 160867 w 1143000"/>
              <a:gd name="connsiteY3" fmla="*/ 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389466">
                <a:moveTo>
                  <a:pt x="160867" y="0"/>
                </a:moveTo>
                <a:lnTo>
                  <a:pt x="1143000" y="389466"/>
                </a:lnTo>
                <a:lnTo>
                  <a:pt x="0" y="381000"/>
                </a:lnTo>
                <a:lnTo>
                  <a:pt x="160867" y="0"/>
                </a:lnTo>
                <a:close/>
              </a:path>
            </a:pathLst>
          </a:custGeom>
          <a:solidFill>
            <a:schemeClr val="accent6">
              <a:alpha val="2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1432A42-C672-E257-5539-141E23D9C76F}"/>
              </a:ext>
            </a:extLst>
          </p:cNvPr>
          <p:cNvSpPr/>
          <p:nvPr/>
        </p:nvSpPr>
        <p:spPr>
          <a:xfrm>
            <a:off x="4367807" y="2120648"/>
            <a:ext cx="587776" cy="5877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2878C12-6E13-D53F-5F9E-B1ECBF460DC6}"/>
              </a:ext>
            </a:extLst>
          </p:cNvPr>
          <p:cNvGrpSpPr/>
          <p:nvPr/>
        </p:nvGrpSpPr>
        <p:grpSpPr>
          <a:xfrm rot="20732530">
            <a:off x="4562185" y="2206829"/>
            <a:ext cx="136510" cy="98975"/>
            <a:chOff x="7112015" y="1190075"/>
            <a:chExt cx="136510" cy="98975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87BB25B-E392-6879-F3C3-62C5988B30CC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D514697-4126-59FA-D2B3-99C6D4A51144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EB02077-D467-4DA8-5FC8-F56BB2ADDDAF}"/>
              </a:ext>
            </a:extLst>
          </p:cNvPr>
          <p:cNvGrpSpPr/>
          <p:nvPr/>
        </p:nvGrpSpPr>
        <p:grpSpPr>
          <a:xfrm>
            <a:off x="4581235" y="2257628"/>
            <a:ext cx="136510" cy="98975"/>
            <a:chOff x="7112015" y="1190075"/>
            <a:chExt cx="136510" cy="98975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05C9BCE-6CA5-FEB3-8A1D-E6544B855C1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9115672-6D97-3549-C377-1EBC2FA88B3F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4784302-488E-8231-3D42-2D88A11598AC}"/>
              </a:ext>
            </a:extLst>
          </p:cNvPr>
          <p:cNvGrpSpPr/>
          <p:nvPr/>
        </p:nvGrpSpPr>
        <p:grpSpPr>
          <a:xfrm>
            <a:off x="4581235" y="2330653"/>
            <a:ext cx="136510" cy="98975"/>
            <a:chOff x="7112015" y="1190075"/>
            <a:chExt cx="136510" cy="98975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0F2240A-CEF2-72C5-8EB3-44F1D43296E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690E882-F6E2-A0A2-FDDF-8E7617BAC13E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C443024-60A0-1C49-D27B-C0D21299F922}"/>
              </a:ext>
            </a:extLst>
          </p:cNvPr>
          <p:cNvGrpSpPr/>
          <p:nvPr/>
        </p:nvGrpSpPr>
        <p:grpSpPr>
          <a:xfrm rot="2887806">
            <a:off x="4663785" y="2263978"/>
            <a:ext cx="136510" cy="98975"/>
            <a:chOff x="7112015" y="1190075"/>
            <a:chExt cx="136510" cy="98975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1DA964B-93DD-E901-6E0D-B5D916662A75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2D07125-3F59-DB45-25CF-001CA36B9189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1BFAC29-710B-E630-845F-D4D2F972EFDA}"/>
              </a:ext>
            </a:extLst>
          </p:cNvPr>
          <p:cNvGrpSpPr/>
          <p:nvPr/>
        </p:nvGrpSpPr>
        <p:grpSpPr>
          <a:xfrm rot="2887806">
            <a:off x="4647909" y="2352879"/>
            <a:ext cx="136510" cy="98975"/>
            <a:chOff x="7112015" y="1190075"/>
            <a:chExt cx="136510" cy="98975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5DF5D74-8289-93F0-DCDF-9A1191579DA9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73B77F5-B144-37D4-E7A6-636B57A19F69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7F755B5-AA86-12E5-8F5D-A4184D81F9BC}"/>
              </a:ext>
            </a:extLst>
          </p:cNvPr>
          <p:cNvGrpSpPr/>
          <p:nvPr/>
        </p:nvGrpSpPr>
        <p:grpSpPr>
          <a:xfrm rot="2887806">
            <a:off x="4527259" y="2321129"/>
            <a:ext cx="136510" cy="98975"/>
            <a:chOff x="7112015" y="1190075"/>
            <a:chExt cx="136510" cy="98975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0DE1286-2B0F-C577-3045-8691A8963F4A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AFA89DE-630F-1FF9-B9B2-3F7B0F9D991B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E1943CE-99EC-6996-13A1-9AB0340018CA}"/>
              </a:ext>
            </a:extLst>
          </p:cNvPr>
          <p:cNvGrpSpPr/>
          <p:nvPr/>
        </p:nvGrpSpPr>
        <p:grpSpPr>
          <a:xfrm rot="2887806">
            <a:off x="4593933" y="2403679"/>
            <a:ext cx="136510" cy="98975"/>
            <a:chOff x="7112015" y="1190075"/>
            <a:chExt cx="136510" cy="98975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99704A0-F452-ECA1-8369-8637266DDD9D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E9BE40C6-100B-40FD-399D-3F584CCB6268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06E9EE6-81E8-0287-85A4-4BBD8CE213AC}"/>
              </a:ext>
            </a:extLst>
          </p:cNvPr>
          <p:cNvGrpSpPr/>
          <p:nvPr/>
        </p:nvGrpSpPr>
        <p:grpSpPr>
          <a:xfrm rot="2887806">
            <a:off x="4714586" y="2324303"/>
            <a:ext cx="136510" cy="98975"/>
            <a:chOff x="7112015" y="1190075"/>
            <a:chExt cx="136510" cy="98975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718A1EF-EBC2-9CA2-B0CA-952CFCED3C1E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A4EB0FB-D6B2-2BB6-32CE-A677993EF60E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910C684-C54B-DF12-31EB-C67A5C2CC752}"/>
              </a:ext>
            </a:extLst>
          </p:cNvPr>
          <p:cNvGrpSpPr/>
          <p:nvPr/>
        </p:nvGrpSpPr>
        <p:grpSpPr>
          <a:xfrm rot="20732530">
            <a:off x="4514560" y="2254454"/>
            <a:ext cx="136510" cy="98975"/>
            <a:chOff x="7112015" y="1190075"/>
            <a:chExt cx="136510" cy="98975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891C79C-5CA5-157F-8F91-8CF59DC78EBC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D3E3717-4040-9B3C-0387-741BC507DA41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CCEB7E2-9BA3-C128-8AC8-CB7CC2B2B891}"/>
              </a:ext>
            </a:extLst>
          </p:cNvPr>
          <p:cNvGrpSpPr/>
          <p:nvPr/>
        </p:nvGrpSpPr>
        <p:grpSpPr>
          <a:xfrm rot="2887806">
            <a:off x="4692361" y="2403679"/>
            <a:ext cx="136510" cy="98975"/>
            <a:chOff x="7112015" y="1190075"/>
            <a:chExt cx="136510" cy="98975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1053997-A2FC-B114-A260-8252685A838B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DFAD264-43DC-F30E-7ADE-86A303BFEE6A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D3A5BC9-D9B1-40F7-9FB5-BD58E5F32033}"/>
              </a:ext>
            </a:extLst>
          </p:cNvPr>
          <p:cNvGrpSpPr/>
          <p:nvPr/>
        </p:nvGrpSpPr>
        <p:grpSpPr>
          <a:xfrm rot="2887806">
            <a:off x="4511387" y="2375102"/>
            <a:ext cx="136510" cy="98975"/>
            <a:chOff x="7112015" y="1190075"/>
            <a:chExt cx="136510" cy="98975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FA8009D4-1348-7460-4A28-BB6100233B74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B13F414-B72C-AD98-979D-B97E3BCF5234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C16C76C-DED1-2D4B-F9C6-3A1BA0E677FC}"/>
              </a:ext>
            </a:extLst>
          </p:cNvPr>
          <p:cNvGrpSpPr/>
          <p:nvPr/>
        </p:nvGrpSpPr>
        <p:grpSpPr>
          <a:xfrm rot="2887806">
            <a:off x="4612986" y="2311604"/>
            <a:ext cx="136510" cy="98975"/>
            <a:chOff x="7112015" y="1190075"/>
            <a:chExt cx="136510" cy="98975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3AAEF59-F3CF-86CF-890E-BF3491CA8D15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65F1170-E2D8-33D1-259F-95E8115589A3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99D739A-D799-5630-7960-CC333F25AF9D}"/>
              </a:ext>
            </a:extLst>
          </p:cNvPr>
          <p:cNvGrpSpPr/>
          <p:nvPr/>
        </p:nvGrpSpPr>
        <p:grpSpPr>
          <a:xfrm rot="2887806">
            <a:off x="4574886" y="2457653"/>
            <a:ext cx="136510" cy="98975"/>
            <a:chOff x="7112015" y="1190075"/>
            <a:chExt cx="136510" cy="98975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BA1BEC2-1B32-9491-25A4-0032A9E1D024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75B2CBB-BE41-ED20-002C-078AC9A6B37B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F76F4DA-4CF2-F9A4-583B-3971F0171025}"/>
              </a:ext>
            </a:extLst>
          </p:cNvPr>
          <p:cNvGrpSpPr/>
          <p:nvPr/>
        </p:nvGrpSpPr>
        <p:grpSpPr>
          <a:xfrm rot="20732530">
            <a:off x="4657435" y="2451303"/>
            <a:ext cx="136510" cy="98975"/>
            <a:chOff x="7112015" y="1190075"/>
            <a:chExt cx="136510" cy="98975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742BFBB1-A5FB-529C-B0CD-F8AD2374A731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A4EE42B-8D97-34A2-B155-B7C923E8B792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F546404-EC30-2D84-D813-FAF25A022B56}"/>
              </a:ext>
            </a:extLst>
          </p:cNvPr>
          <p:cNvGrpSpPr/>
          <p:nvPr/>
        </p:nvGrpSpPr>
        <p:grpSpPr>
          <a:xfrm rot="20732530">
            <a:off x="4476461" y="2317953"/>
            <a:ext cx="136510" cy="98975"/>
            <a:chOff x="7112015" y="1190075"/>
            <a:chExt cx="136510" cy="98975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4F4831-0241-F97F-08B1-43F90002E1F0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C0D03A0-87D2-CEA9-31C4-2F7C6A03A6C7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4BF5606-CE29-42A7-2E22-D5EC240B5F97}"/>
              </a:ext>
            </a:extLst>
          </p:cNvPr>
          <p:cNvGrpSpPr/>
          <p:nvPr/>
        </p:nvGrpSpPr>
        <p:grpSpPr>
          <a:xfrm rot="20732530">
            <a:off x="4482811" y="2416377"/>
            <a:ext cx="136510" cy="98975"/>
            <a:chOff x="7112015" y="1190075"/>
            <a:chExt cx="136510" cy="98975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B00A3DB-A30C-4E23-15E1-0AED2500E4E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282C41B-BDB0-E31C-9C4A-B4A5ABFB573A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D5C1A85-1B18-BF90-526E-FB6BD655BFD7}"/>
              </a:ext>
            </a:extLst>
          </p:cNvPr>
          <p:cNvGrpSpPr/>
          <p:nvPr/>
        </p:nvGrpSpPr>
        <p:grpSpPr>
          <a:xfrm rot="20732530">
            <a:off x="4673310" y="2495754"/>
            <a:ext cx="136510" cy="98975"/>
            <a:chOff x="7112015" y="1190075"/>
            <a:chExt cx="136510" cy="98975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674CC0B-44DF-CA8A-C263-9E9ECC3D21B8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F3E8525-25DF-EB4D-C34C-6A7D97DAEED0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0778080-5A72-4FC7-78A6-2C7C213F21F2}"/>
              </a:ext>
            </a:extLst>
          </p:cNvPr>
          <p:cNvGrpSpPr/>
          <p:nvPr/>
        </p:nvGrpSpPr>
        <p:grpSpPr>
          <a:xfrm rot="2887806">
            <a:off x="4539961" y="2505278"/>
            <a:ext cx="136510" cy="98975"/>
            <a:chOff x="7112015" y="1190075"/>
            <a:chExt cx="136510" cy="98975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3C491AE-D324-3ECE-38E8-22CC83B6AB10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B739723-FDA2-1779-CDE2-B47D20C7097E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6372841-E3C6-55C3-25AA-9C66F63A4C3A}"/>
              </a:ext>
            </a:extLst>
          </p:cNvPr>
          <p:cNvGrpSpPr/>
          <p:nvPr/>
        </p:nvGrpSpPr>
        <p:grpSpPr>
          <a:xfrm rot="20732530">
            <a:off x="4600285" y="2387804"/>
            <a:ext cx="136510" cy="98975"/>
            <a:chOff x="7112015" y="1190075"/>
            <a:chExt cx="136510" cy="98975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C6ACF84C-2099-AADB-F3AB-338533BAFCFE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3E237827-5D2D-88CD-561A-AB2C6D1641DA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D57601F-01C4-D847-EBD6-6F067B105522}"/>
              </a:ext>
            </a:extLst>
          </p:cNvPr>
          <p:cNvGrpSpPr/>
          <p:nvPr/>
        </p:nvGrpSpPr>
        <p:grpSpPr>
          <a:xfrm rot="20732530">
            <a:off x="4730460" y="2273504"/>
            <a:ext cx="136510" cy="98975"/>
            <a:chOff x="7112015" y="1190075"/>
            <a:chExt cx="136510" cy="98975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B0E6951-B9C3-FC01-A5B7-8A8C22332C43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7ECACDE-E552-3A3C-5F3F-B7D062C6A1F0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0D4E8D4-D0A2-087F-289B-BD03AD116781}"/>
              </a:ext>
            </a:extLst>
          </p:cNvPr>
          <p:cNvGrpSpPr/>
          <p:nvPr/>
        </p:nvGrpSpPr>
        <p:grpSpPr>
          <a:xfrm rot="2887806">
            <a:off x="4409786" y="2368754"/>
            <a:ext cx="136510" cy="98975"/>
            <a:chOff x="7112015" y="1190075"/>
            <a:chExt cx="136510" cy="98975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DF733E8-8821-FF17-4277-530AEAE9073E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27394167-94E9-0B42-32D0-F58E9DBA9C9A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3D5575C-BD21-2125-07A4-6A7113B5ACB2}"/>
              </a:ext>
            </a:extLst>
          </p:cNvPr>
          <p:cNvGrpSpPr/>
          <p:nvPr/>
        </p:nvGrpSpPr>
        <p:grpSpPr>
          <a:xfrm rot="20732530">
            <a:off x="4492335" y="2467180"/>
            <a:ext cx="136510" cy="98975"/>
            <a:chOff x="7112015" y="1190075"/>
            <a:chExt cx="136510" cy="98975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B2CD4C8-8586-E752-1E06-172A4B5E72B7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01230BC-A1DA-5B59-A746-AA7B0422E251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16575C4-33D4-0AD4-DF69-16F6A490489F}"/>
              </a:ext>
            </a:extLst>
          </p:cNvPr>
          <p:cNvGrpSpPr/>
          <p:nvPr/>
        </p:nvGrpSpPr>
        <p:grpSpPr>
          <a:xfrm rot="2887806">
            <a:off x="4759036" y="2387804"/>
            <a:ext cx="136510" cy="98975"/>
            <a:chOff x="7112015" y="1190075"/>
            <a:chExt cx="136510" cy="98975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943866C-5835-BC1D-2897-8B7CDF2C0F72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9FF7D26-E069-F7AC-FB3D-35E8C6339948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B8B0649-82EB-E104-D4E7-283F959DF35B}"/>
              </a:ext>
            </a:extLst>
          </p:cNvPr>
          <p:cNvGrpSpPr/>
          <p:nvPr/>
        </p:nvGrpSpPr>
        <p:grpSpPr>
          <a:xfrm rot="20732530">
            <a:off x="4552660" y="2333829"/>
            <a:ext cx="136510" cy="98975"/>
            <a:chOff x="7112015" y="1190075"/>
            <a:chExt cx="136510" cy="98975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5DE3F29A-FBC2-8993-1B13-739D7DB1EF99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EB7E686-5C2A-A421-0085-972348D252E7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47480A0-8A2E-1EE8-CEF5-43A6D53FEE16}"/>
              </a:ext>
            </a:extLst>
          </p:cNvPr>
          <p:cNvGrpSpPr/>
          <p:nvPr/>
        </p:nvGrpSpPr>
        <p:grpSpPr>
          <a:xfrm rot="20732530">
            <a:off x="4663784" y="2343355"/>
            <a:ext cx="136510" cy="98975"/>
            <a:chOff x="7112015" y="1190075"/>
            <a:chExt cx="136510" cy="98975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78D42BAE-F428-A17D-B224-347A8D04EF12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F72CE90-88E0-2FE4-E62F-DD3E2221852D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2" name="Freeform 191">
            <a:extLst>
              <a:ext uri="{FF2B5EF4-FFF2-40B4-BE49-F238E27FC236}">
                <a16:creationId xmlns:a16="http://schemas.microsoft.com/office/drawing/2014/main" id="{7FB10664-FC87-4B9F-23BD-AF2F38776341}"/>
              </a:ext>
            </a:extLst>
          </p:cNvPr>
          <p:cNvSpPr/>
          <p:nvPr/>
        </p:nvSpPr>
        <p:spPr>
          <a:xfrm rot="7557833">
            <a:off x="6791055" y="2043481"/>
            <a:ext cx="1143000" cy="753533"/>
          </a:xfrm>
          <a:custGeom>
            <a:avLst/>
            <a:gdLst>
              <a:gd name="connsiteX0" fmla="*/ 160867 w 1143000"/>
              <a:gd name="connsiteY0" fmla="*/ 0 h 389466"/>
              <a:gd name="connsiteX1" fmla="*/ 1143000 w 1143000"/>
              <a:gd name="connsiteY1" fmla="*/ 389466 h 389466"/>
              <a:gd name="connsiteX2" fmla="*/ 0 w 1143000"/>
              <a:gd name="connsiteY2" fmla="*/ 381000 h 389466"/>
              <a:gd name="connsiteX3" fmla="*/ 160867 w 1143000"/>
              <a:gd name="connsiteY3" fmla="*/ 0 h 389466"/>
              <a:gd name="connsiteX0" fmla="*/ 160867 w 1143000"/>
              <a:gd name="connsiteY0" fmla="*/ 0 h 753533"/>
              <a:gd name="connsiteX1" fmla="*/ 1143000 w 1143000"/>
              <a:gd name="connsiteY1" fmla="*/ 753533 h 753533"/>
              <a:gd name="connsiteX2" fmla="*/ 0 w 1143000"/>
              <a:gd name="connsiteY2" fmla="*/ 381000 h 753533"/>
              <a:gd name="connsiteX3" fmla="*/ 160867 w 1143000"/>
              <a:gd name="connsiteY3" fmla="*/ 0 h 75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753533">
                <a:moveTo>
                  <a:pt x="160867" y="0"/>
                </a:moveTo>
                <a:lnTo>
                  <a:pt x="1143000" y="753533"/>
                </a:lnTo>
                <a:lnTo>
                  <a:pt x="0" y="381000"/>
                </a:lnTo>
                <a:lnTo>
                  <a:pt x="160867" y="0"/>
                </a:lnTo>
                <a:close/>
              </a:path>
            </a:pathLst>
          </a:custGeom>
          <a:solidFill>
            <a:schemeClr val="accent6">
              <a:alpha val="2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32E3479-00F9-BD40-3D2F-15A5041248C8}"/>
              </a:ext>
            </a:extLst>
          </p:cNvPr>
          <p:cNvSpPr/>
          <p:nvPr/>
        </p:nvSpPr>
        <p:spPr>
          <a:xfrm>
            <a:off x="4367808" y="1257048"/>
            <a:ext cx="587776" cy="5877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E38879-8B8F-733A-89F6-BD113EF2A67F}"/>
              </a:ext>
            </a:extLst>
          </p:cNvPr>
          <p:cNvGrpSpPr/>
          <p:nvPr/>
        </p:nvGrpSpPr>
        <p:grpSpPr>
          <a:xfrm rot="20732530">
            <a:off x="4562186" y="1343229"/>
            <a:ext cx="136510" cy="98975"/>
            <a:chOff x="7112015" y="1190075"/>
            <a:chExt cx="136510" cy="9897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40832EE-C744-73F1-7DDF-3EB84E69568C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81DA827-0C3F-936D-1276-F40AE036D066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D7B04C-348D-BF77-1D0D-0352A677A51B}"/>
              </a:ext>
            </a:extLst>
          </p:cNvPr>
          <p:cNvGrpSpPr/>
          <p:nvPr/>
        </p:nvGrpSpPr>
        <p:grpSpPr>
          <a:xfrm>
            <a:off x="4581236" y="1394028"/>
            <a:ext cx="136510" cy="98975"/>
            <a:chOff x="7112015" y="1190075"/>
            <a:chExt cx="136510" cy="9897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9045E9A-5F90-8497-37A9-BB0964D50DC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7D6614-17F9-7958-68B3-A36F9704DF6B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9B1DC4-71D0-7FE0-207F-B598BB8C88EC}"/>
              </a:ext>
            </a:extLst>
          </p:cNvPr>
          <p:cNvGrpSpPr/>
          <p:nvPr/>
        </p:nvGrpSpPr>
        <p:grpSpPr>
          <a:xfrm>
            <a:off x="4581236" y="1467053"/>
            <a:ext cx="136510" cy="98975"/>
            <a:chOff x="7112015" y="1190075"/>
            <a:chExt cx="136510" cy="9897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D679FAD-B0B0-9BC8-506A-0E36D7D2B0B3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136F4B-CDDA-7DF3-83AD-E9B6AAF18934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07361B-8EFA-93D9-70D5-58DDA76765B4}"/>
              </a:ext>
            </a:extLst>
          </p:cNvPr>
          <p:cNvGrpSpPr/>
          <p:nvPr/>
        </p:nvGrpSpPr>
        <p:grpSpPr>
          <a:xfrm rot="2887806">
            <a:off x="4663786" y="1400378"/>
            <a:ext cx="136510" cy="98975"/>
            <a:chOff x="7112015" y="1190075"/>
            <a:chExt cx="136510" cy="9897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0316531-F318-50E2-5E7C-6CE9D48F07BD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9559688-E944-33B0-6BD2-32C2538BA014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FF17D18-BBC6-C0EB-6DC4-93C628E1B1B6}"/>
              </a:ext>
            </a:extLst>
          </p:cNvPr>
          <p:cNvGrpSpPr/>
          <p:nvPr/>
        </p:nvGrpSpPr>
        <p:grpSpPr>
          <a:xfrm rot="2887806">
            <a:off x="4647910" y="1489279"/>
            <a:ext cx="136510" cy="98975"/>
            <a:chOff x="7112015" y="1190075"/>
            <a:chExt cx="136510" cy="9897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48C7302-7DD8-3F57-D7A7-C047C40A869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644C28A-0537-6EB9-1A94-38D99D6724A6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EA691B-8AEC-2AFB-068F-4D92B53FD908}"/>
              </a:ext>
            </a:extLst>
          </p:cNvPr>
          <p:cNvGrpSpPr/>
          <p:nvPr/>
        </p:nvGrpSpPr>
        <p:grpSpPr>
          <a:xfrm rot="2887806">
            <a:off x="4527260" y="1457529"/>
            <a:ext cx="136510" cy="98975"/>
            <a:chOff x="7112015" y="1190075"/>
            <a:chExt cx="136510" cy="9897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DFD17CC-0024-B7E4-1335-756CC1DB1A8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FDB6077-92E3-D833-D55C-4AA86AB361C0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9CEF9A-1548-72FB-F170-8DC02035DED3}"/>
              </a:ext>
            </a:extLst>
          </p:cNvPr>
          <p:cNvGrpSpPr/>
          <p:nvPr/>
        </p:nvGrpSpPr>
        <p:grpSpPr>
          <a:xfrm rot="2887806">
            <a:off x="4593934" y="1540079"/>
            <a:ext cx="136510" cy="98975"/>
            <a:chOff x="7112015" y="1190075"/>
            <a:chExt cx="136510" cy="9897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8D0EC4-C89A-38BF-3008-732B6C3F46AB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77A11C7-F66E-D13C-D05E-8E3008FB974F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7CCBEC6-70CD-1B55-7847-6D9C579ED0DC}"/>
              </a:ext>
            </a:extLst>
          </p:cNvPr>
          <p:cNvGrpSpPr/>
          <p:nvPr/>
        </p:nvGrpSpPr>
        <p:grpSpPr>
          <a:xfrm rot="2887806">
            <a:off x="4714587" y="1460703"/>
            <a:ext cx="136510" cy="98975"/>
            <a:chOff x="7112015" y="1190075"/>
            <a:chExt cx="136510" cy="9897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7CF4DB-F534-C632-DC0B-5657BB097FE0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9F9E2A9-83CE-BF36-A7E5-B979F5B2D5A0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ECAD757-DD83-52E3-6C93-2D23CF82FC7F}"/>
              </a:ext>
            </a:extLst>
          </p:cNvPr>
          <p:cNvGrpSpPr/>
          <p:nvPr/>
        </p:nvGrpSpPr>
        <p:grpSpPr>
          <a:xfrm rot="20732530">
            <a:off x="4514561" y="1390854"/>
            <a:ext cx="136510" cy="98975"/>
            <a:chOff x="7112015" y="1190075"/>
            <a:chExt cx="136510" cy="98975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37059B-6258-F00A-A0A2-F73FB2398BF3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FEA21A-7573-B731-A7DF-293E0E9334A6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923A6D-7D82-16C9-8FE4-533975761883}"/>
              </a:ext>
            </a:extLst>
          </p:cNvPr>
          <p:cNvGrpSpPr/>
          <p:nvPr/>
        </p:nvGrpSpPr>
        <p:grpSpPr>
          <a:xfrm rot="2887806">
            <a:off x="4692362" y="1540079"/>
            <a:ext cx="136510" cy="98975"/>
            <a:chOff x="7112015" y="1190075"/>
            <a:chExt cx="136510" cy="98975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1935695-3FCF-C775-0495-9C526CCD4FB3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70FFBB-7384-9ED4-BA86-E455A6120547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E1B5A02-2847-B820-8064-78D17AB2E85A}"/>
              </a:ext>
            </a:extLst>
          </p:cNvPr>
          <p:cNvGrpSpPr/>
          <p:nvPr/>
        </p:nvGrpSpPr>
        <p:grpSpPr>
          <a:xfrm rot="2887806">
            <a:off x="4511388" y="1511502"/>
            <a:ext cx="136510" cy="98975"/>
            <a:chOff x="7112015" y="1190075"/>
            <a:chExt cx="136510" cy="98975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A2C787A-CE09-9F50-2EDE-6B79AE84257A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98FFB5C-A349-8659-3EF0-FEEFA164706C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FFABD6-A3AA-8E98-FB81-71EC2B0BB4D7}"/>
              </a:ext>
            </a:extLst>
          </p:cNvPr>
          <p:cNvGrpSpPr/>
          <p:nvPr/>
        </p:nvGrpSpPr>
        <p:grpSpPr>
          <a:xfrm rot="2887806">
            <a:off x="4612987" y="1448004"/>
            <a:ext cx="136510" cy="98975"/>
            <a:chOff x="7112015" y="1190075"/>
            <a:chExt cx="136510" cy="989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2426012-A1D2-9B1B-0514-A087A6844CD6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BDE72EC-3052-5F86-91D3-698F81AE1D59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A10492D-FC23-5F0F-6819-BDADF5BCD404}"/>
              </a:ext>
            </a:extLst>
          </p:cNvPr>
          <p:cNvGrpSpPr/>
          <p:nvPr/>
        </p:nvGrpSpPr>
        <p:grpSpPr>
          <a:xfrm rot="2887806">
            <a:off x="4574887" y="1594053"/>
            <a:ext cx="136510" cy="98975"/>
            <a:chOff x="7112015" y="1190075"/>
            <a:chExt cx="136510" cy="98975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7948FA0-D351-FB2C-3ED5-B4F0AF1D155D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409E753-1CD2-C65D-A6B4-7EFF0D0848CE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6598E63-B6F0-62C1-548F-D91BF96720AB}"/>
              </a:ext>
            </a:extLst>
          </p:cNvPr>
          <p:cNvGrpSpPr/>
          <p:nvPr/>
        </p:nvGrpSpPr>
        <p:grpSpPr>
          <a:xfrm rot="20732530">
            <a:off x="4657436" y="1587703"/>
            <a:ext cx="136510" cy="98975"/>
            <a:chOff x="7112015" y="1190075"/>
            <a:chExt cx="136510" cy="98975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D7219F7-8F87-9535-C148-951DA4CEFA62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5F1306A-4A37-DD99-7559-E94CE3BC62AF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BF62DF7-25A9-6F00-B715-0C3FBD69E540}"/>
              </a:ext>
            </a:extLst>
          </p:cNvPr>
          <p:cNvGrpSpPr/>
          <p:nvPr/>
        </p:nvGrpSpPr>
        <p:grpSpPr>
          <a:xfrm rot="20732530">
            <a:off x="4476462" y="1454353"/>
            <a:ext cx="136510" cy="98975"/>
            <a:chOff x="7112015" y="1190075"/>
            <a:chExt cx="136510" cy="98975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5EC5A85-285D-8736-13F2-BDC384AFFC12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CCC445A-7179-265A-FBF3-A4C20C2D79FC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651224C-4D54-67F2-B382-6910D9370FFA}"/>
              </a:ext>
            </a:extLst>
          </p:cNvPr>
          <p:cNvGrpSpPr/>
          <p:nvPr/>
        </p:nvGrpSpPr>
        <p:grpSpPr>
          <a:xfrm rot="20732530">
            <a:off x="4482812" y="1552777"/>
            <a:ext cx="136510" cy="98975"/>
            <a:chOff x="7112015" y="1190075"/>
            <a:chExt cx="136510" cy="98975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E1C7188-2BF8-CE4D-0428-DC3A153DD78A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5795EB5-BBF5-4FF4-A0F4-4ADA82330AAF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9329AC2-11C1-72C8-223D-1642259FED28}"/>
              </a:ext>
            </a:extLst>
          </p:cNvPr>
          <p:cNvGrpSpPr/>
          <p:nvPr/>
        </p:nvGrpSpPr>
        <p:grpSpPr>
          <a:xfrm rot="20732530">
            <a:off x="4673311" y="1632154"/>
            <a:ext cx="136510" cy="98975"/>
            <a:chOff x="7112015" y="1190075"/>
            <a:chExt cx="136510" cy="98975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4A6C3CE-2F9E-A129-01AB-6FEEA179C711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51837D6-A709-7705-DC74-7AC2BE17D842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36BFFAB-DC89-65E8-B16C-F9B8ED348C0D}"/>
              </a:ext>
            </a:extLst>
          </p:cNvPr>
          <p:cNvGrpSpPr/>
          <p:nvPr/>
        </p:nvGrpSpPr>
        <p:grpSpPr>
          <a:xfrm rot="2887806">
            <a:off x="4539962" y="1641678"/>
            <a:ext cx="136510" cy="98975"/>
            <a:chOff x="7112015" y="1190075"/>
            <a:chExt cx="136510" cy="98975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959B1D5-0BDB-4135-8D75-A11E1A5F2126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83BD4AA-DCA5-AD6E-C508-9DDDF09AF81B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443D71D-C90A-3497-DF9A-EF62A26B7214}"/>
              </a:ext>
            </a:extLst>
          </p:cNvPr>
          <p:cNvGrpSpPr/>
          <p:nvPr/>
        </p:nvGrpSpPr>
        <p:grpSpPr>
          <a:xfrm rot="20732530">
            <a:off x="4600286" y="1524204"/>
            <a:ext cx="136510" cy="98975"/>
            <a:chOff x="7112015" y="1190075"/>
            <a:chExt cx="136510" cy="9897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90C8BEA-ED13-0968-09CF-4DFDAF075E8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7FE125E-9F7F-EF8F-7DFD-BC05A4D65698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8557999-1FF6-ADDC-2DC3-18D7E52EFFEF}"/>
              </a:ext>
            </a:extLst>
          </p:cNvPr>
          <p:cNvGrpSpPr/>
          <p:nvPr/>
        </p:nvGrpSpPr>
        <p:grpSpPr>
          <a:xfrm rot="20732530">
            <a:off x="4730461" y="1409904"/>
            <a:ext cx="136510" cy="98975"/>
            <a:chOff x="7112015" y="1190075"/>
            <a:chExt cx="136510" cy="98975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182B9EA-DBED-FCBB-A9FB-2FD665558F8A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22E19EE-780C-B8F0-72EB-F7C6B76CB5D4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9D89456-1A16-48A7-2B1A-51D97BF7DD9F}"/>
              </a:ext>
            </a:extLst>
          </p:cNvPr>
          <p:cNvGrpSpPr/>
          <p:nvPr/>
        </p:nvGrpSpPr>
        <p:grpSpPr>
          <a:xfrm rot="2887806">
            <a:off x="4409787" y="1505154"/>
            <a:ext cx="136510" cy="98975"/>
            <a:chOff x="7112015" y="1190075"/>
            <a:chExt cx="136510" cy="98975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1C9BA1C-6659-E071-D774-24931D185B32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BEBA774-A345-6FC2-C904-D02EFEA11E0F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3754765-66C4-14ED-5881-1EF16D45A56A}"/>
              </a:ext>
            </a:extLst>
          </p:cNvPr>
          <p:cNvGrpSpPr/>
          <p:nvPr/>
        </p:nvGrpSpPr>
        <p:grpSpPr>
          <a:xfrm rot="20732530">
            <a:off x="4492336" y="1603580"/>
            <a:ext cx="136510" cy="98975"/>
            <a:chOff x="7112015" y="1190075"/>
            <a:chExt cx="136510" cy="98975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47E2C79-AF14-5684-2AF0-310BDD7873E2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A9A7C9A-5D4F-2453-2934-26AECCF6DD74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E705B9A-2483-B214-2CD7-7827ED3F2BF4}"/>
              </a:ext>
            </a:extLst>
          </p:cNvPr>
          <p:cNvGrpSpPr/>
          <p:nvPr/>
        </p:nvGrpSpPr>
        <p:grpSpPr>
          <a:xfrm rot="2887806">
            <a:off x="4759037" y="1524204"/>
            <a:ext cx="136510" cy="98975"/>
            <a:chOff x="7112015" y="1190075"/>
            <a:chExt cx="136510" cy="9897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8337E88-B231-50EA-2CF4-478E697B49B9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FD1C446-7A49-C0F6-163A-831F157DA48A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1" name="Freeform 190">
            <a:extLst>
              <a:ext uri="{FF2B5EF4-FFF2-40B4-BE49-F238E27FC236}">
                <a16:creationId xmlns:a16="http://schemas.microsoft.com/office/drawing/2014/main" id="{1526AFDD-BC55-33A7-057E-FA26E2AAE630}"/>
              </a:ext>
            </a:extLst>
          </p:cNvPr>
          <p:cNvSpPr/>
          <p:nvPr/>
        </p:nvSpPr>
        <p:spPr>
          <a:xfrm>
            <a:off x="5704118" y="2114918"/>
            <a:ext cx="162378" cy="149379"/>
          </a:xfrm>
          <a:custGeom>
            <a:avLst/>
            <a:gdLst>
              <a:gd name="connsiteX0" fmla="*/ 2951 w 152212"/>
              <a:gd name="connsiteY0" fmla="*/ 47783 h 140026"/>
              <a:gd name="connsiteX1" fmla="*/ 47401 w 152212"/>
              <a:gd name="connsiteY1" fmla="*/ 158 h 140026"/>
              <a:gd name="connsiteX2" fmla="*/ 82326 w 152212"/>
              <a:gd name="connsiteY2" fmla="*/ 31908 h 140026"/>
              <a:gd name="connsiteX3" fmla="*/ 107726 w 152212"/>
              <a:gd name="connsiteY3" fmla="*/ 19208 h 140026"/>
              <a:gd name="connsiteX4" fmla="*/ 123601 w 152212"/>
              <a:gd name="connsiteY4" fmla="*/ 60483 h 140026"/>
              <a:gd name="connsiteX5" fmla="*/ 152176 w 152212"/>
              <a:gd name="connsiteY5" fmla="*/ 70008 h 140026"/>
              <a:gd name="connsiteX6" fmla="*/ 117251 w 152212"/>
              <a:gd name="connsiteY6" fmla="*/ 98583 h 140026"/>
              <a:gd name="connsiteX7" fmla="*/ 120426 w 152212"/>
              <a:gd name="connsiteY7" fmla="*/ 123983 h 140026"/>
              <a:gd name="connsiteX8" fmla="*/ 69626 w 152212"/>
              <a:gd name="connsiteY8" fmla="*/ 120808 h 140026"/>
              <a:gd name="connsiteX9" fmla="*/ 44226 w 152212"/>
              <a:gd name="connsiteY9" fmla="*/ 139858 h 140026"/>
              <a:gd name="connsiteX10" fmla="*/ 34701 w 152212"/>
              <a:gd name="connsiteY10" fmla="*/ 108108 h 140026"/>
              <a:gd name="connsiteX11" fmla="*/ 6126 w 152212"/>
              <a:gd name="connsiteY11" fmla="*/ 114458 h 140026"/>
              <a:gd name="connsiteX12" fmla="*/ 2951 w 152212"/>
              <a:gd name="connsiteY12" fmla="*/ 47783 h 14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212" h="140026">
                <a:moveTo>
                  <a:pt x="2951" y="47783"/>
                </a:moveTo>
                <a:cubicBezTo>
                  <a:pt x="9830" y="28733"/>
                  <a:pt x="34172" y="2804"/>
                  <a:pt x="47401" y="158"/>
                </a:cubicBezTo>
                <a:cubicBezTo>
                  <a:pt x="60630" y="-2488"/>
                  <a:pt x="72272" y="28733"/>
                  <a:pt x="82326" y="31908"/>
                </a:cubicBezTo>
                <a:cubicBezTo>
                  <a:pt x="92380" y="35083"/>
                  <a:pt x="100847" y="14446"/>
                  <a:pt x="107726" y="19208"/>
                </a:cubicBezTo>
                <a:cubicBezTo>
                  <a:pt x="114605" y="23970"/>
                  <a:pt x="116193" y="52016"/>
                  <a:pt x="123601" y="60483"/>
                </a:cubicBezTo>
                <a:cubicBezTo>
                  <a:pt x="131009" y="68950"/>
                  <a:pt x="153234" y="63658"/>
                  <a:pt x="152176" y="70008"/>
                </a:cubicBezTo>
                <a:cubicBezTo>
                  <a:pt x="151118" y="76358"/>
                  <a:pt x="122543" y="89587"/>
                  <a:pt x="117251" y="98583"/>
                </a:cubicBezTo>
                <a:cubicBezTo>
                  <a:pt x="111959" y="107579"/>
                  <a:pt x="128363" y="120279"/>
                  <a:pt x="120426" y="123983"/>
                </a:cubicBezTo>
                <a:cubicBezTo>
                  <a:pt x="112489" y="127687"/>
                  <a:pt x="82326" y="118162"/>
                  <a:pt x="69626" y="120808"/>
                </a:cubicBezTo>
                <a:cubicBezTo>
                  <a:pt x="56926" y="123454"/>
                  <a:pt x="50047" y="141975"/>
                  <a:pt x="44226" y="139858"/>
                </a:cubicBezTo>
                <a:cubicBezTo>
                  <a:pt x="38405" y="137741"/>
                  <a:pt x="41051" y="112341"/>
                  <a:pt x="34701" y="108108"/>
                </a:cubicBezTo>
                <a:cubicBezTo>
                  <a:pt x="28351" y="103875"/>
                  <a:pt x="9301" y="119220"/>
                  <a:pt x="6126" y="114458"/>
                </a:cubicBezTo>
                <a:cubicBezTo>
                  <a:pt x="2951" y="109696"/>
                  <a:pt x="-3928" y="66833"/>
                  <a:pt x="2951" y="4778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69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F5ECFF5-7BB1-A4A7-E401-4AE7067E4BD6}"/>
              </a:ext>
            </a:extLst>
          </p:cNvPr>
          <p:cNvSpPr/>
          <p:nvPr/>
        </p:nvSpPr>
        <p:spPr>
          <a:xfrm>
            <a:off x="7391553" y="1878864"/>
            <a:ext cx="587776" cy="5877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616CF8EC-F3A6-DCAA-27B0-4F69E5119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28308" y="1942345"/>
            <a:ext cx="114267" cy="460814"/>
          </a:xfrm>
          <a:prstGeom prst="rect">
            <a:avLst/>
          </a:prstGeom>
        </p:spPr>
      </p:pic>
      <p:pic>
        <p:nvPicPr>
          <p:cNvPr id="32" name="Picture 31" descr="A cartoon of a liver&#10;&#10;Description automatically generated">
            <a:extLst>
              <a:ext uri="{FF2B5EF4-FFF2-40B4-BE49-F238E27FC236}">
                <a16:creationId xmlns:a16="http://schemas.microsoft.com/office/drawing/2014/main" id="{CBEDD61E-ED19-23E7-E644-73AA0CB72AE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>
            <a:off x="5725542" y="2511251"/>
            <a:ext cx="596900" cy="385689"/>
          </a:xfrm>
          <a:prstGeom prst="rect">
            <a:avLst/>
          </a:prstGeom>
        </p:spPr>
      </p:pic>
      <p:sp>
        <p:nvSpPr>
          <p:cNvPr id="190" name="Freeform 189">
            <a:extLst>
              <a:ext uri="{FF2B5EF4-FFF2-40B4-BE49-F238E27FC236}">
                <a16:creationId xmlns:a16="http://schemas.microsoft.com/office/drawing/2014/main" id="{81069E9B-2360-8FFF-9142-8E7E34E73292}"/>
              </a:ext>
            </a:extLst>
          </p:cNvPr>
          <p:cNvSpPr/>
          <p:nvPr/>
        </p:nvSpPr>
        <p:spPr>
          <a:xfrm>
            <a:off x="5801330" y="2598540"/>
            <a:ext cx="129548" cy="119177"/>
          </a:xfrm>
          <a:custGeom>
            <a:avLst/>
            <a:gdLst>
              <a:gd name="connsiteX0" fmla="*/ 2951 w 152212"/>
              <a:gd name="connsiteY0" fmla="*/ 47783 h 140026"/>
              <a:gd name="connsiteX1" fmla="*/ 47401 w 152212"/>
              <a:gd name="connsiteY1" fmla="*/ 158 h 140026"/>
              <a:gd name="connsiteX2" fmla="*/ 82326 w 152212"/>
              <a:gd name="connsiteY2" fmla="*/ 31908 h 140026"/>
              <a:gd name="connsiteX3" fmla="*/ 107726 w 152212"/>
              <a:gd name="connsiteY3" fmla="*/ 19208 h 140026"/>
              <a:gd name="connsiteX4" fmla="*/ 123601 w 152212"/>
              <a:gd name="connsiteY4" fmla="*/ 60483 h 140026"/>
              <a:gd name="connsiteX5" fmla="*/ 152176 w 152212"/>
              <a:gd name="connsiteY5" fmla="*/ 70008 h 140026"/>
              <a:gd name="connsiteX6" fmla="*/ 117251 w 152212"/>
              <a:gd name="connsiteY6" fmla="*/ 98583 h 140026"/>
              <a:gd name="connsiteX7" fmla="*/ 120426 w 152212"/>
              <a:gd name="connsiteY7" fmla="*/ 123983 h 140026"/>
              <a:gd name="connsiteX8" fmla="*/ 69626 w 152212"/>
              <a:gd name="connsiteY8" fmla="*/ 120808 h 140026"/>
              <a:gd name="connsiteX9" fmla="*/ 44226 w 152212"/>
              <a:gd name="connsiteY9" fmla="*/ 139858 h 140026"/>
              <a:gd name="connsiteX10" fmla="*/ 34701 w 152212"/>
              <a:gd name="connsiteY10" fmla="*/ 108108 h 140026"/>
              <a:gd name="connsiteX11" fmla="*/ 6126 w 152212"/>
              <a:gd name="connsiteY11" fmla="*/ 114458 h 140026"/>
              <a:gd name="connsiteX12" fmla="*/ 2951 w 152212"/>
              <a:gd name="connsiteY12" fmla="*/ 47783 h 14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212" h="140026">
                <a:moveTo>
                  <a:pt x="2951" y="47783"/>
                </a:moveTo>
                <a:cubicBezTo>
                  <a:pt x="9830" y="28733"/>
                  <a:pt x="34172" y="2804"/>
                  <a:pt x="47401" y="158"/>
                </a:cubicBezTo>
                <a:cubicBezTo>
                  <a:pt x="60630" y="-2488"/>
                  <a:pt x="72272" y="28733"/>
                  <a:pt x="82326" y="31908"/>
                </a:cubicBezTo>
                <a:cubicBezTo>
                  <a:pt x="92380" y="35083"/>
                  <a:pt x="100847" y="14446"/>
                  <a:pt x="107726" y="19208"/>
                </a:cubicBezTo>
                <a:cubicBezTo>
                  <a:pt x="114605" y="23970"/>
                  <a:pt x="116193" y="52016"/>
                  <a:pt x="123601" y="60483"/>
                </a:cubicBezTo>
                <a:cubicBezTo>
                  <a:pt x="131009" y="68950"/>
                  <a:pt x="153234" y="63658"/>
                  <a:pt x="152176" y="70008"/>
                </a:cubicBezTo>
                <a:cubicBezTo>
                  <a:pt x="151118" y="76358"/>
                  <a:pt x="122543" y="89587"/>
                  <a:pt x="117251" y="98583"/>
                </a:cubicBezTo>
                <a:cubicBezTo>
                  <a:pt x="111959" y="107579"/>
                  <a:pt x="128363" y="120279"/>
                  <a:pt x="120426" y="123983"/>
                </a:cubicBezTo>
                <a:cubicBezTo>
                  <a:pt x="112489" y="127687"/>
                  <a:pt x="82326" y="118162"/>
                  <a:pt x="69626" y="120808"/>
                </a:cubicBezTo>
                <a:cubicBezTo>
                  <a:pt x="56926" y="123454"/>
                  <a:pt x="50047" y="141975"/>
                  <a:pt x="44226" y="139858"/>
                </a:cubicBezTo>
                <a:cubicBezTo>
                  <a:pt x="38405" y="137741"/>
                  <a:pt x="41051" y="112341"/>
                  <a:pt x="34701" y="108108"/>
                </a:cubicBezTo>
                <a:cubicBezTo>
                  <a:pt x="28351" y="103875"/>
                  <a:pt x="9301" y="119220"/>
                  <a:pt x="6126" y="114458"/>
                </a:cubicBezTo>
                <a:cubicBezTo>
                  <a:pt x="2951" y="109696"/>
                  <a:pt x="-3928" y="66833"/>
                  <a:pt x="2951" y="4778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69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4" name="Picture 193" descr="A close-up of a syringe&#10;&#10;Description automatically generated">
            <a:extLst>
              <a:ext uri="{FF2B5EF4-FFF2-40B4-BE49-F238E27FC236}">
                <a16:creationId xmlns:a16="http://schemas.microsoft.com/office/drawing/2014/main" id="{47290796-F3B9-48C0-ADBD-6CE4057C1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526955">
            <a:off x="4425369" y="568625"/>
            <a:ext cx="648862" cy="650687"/>
          </a:xfrm>
          <a:prstGeom prst="rect">
            <a:avLst/>
          </a:prstGeom>
        </p:spPr>
      </p:pic>
      <p:pic>
        <p:nvPicPr>
          <p:cNvPr id="195" name="Image 3">
            <a:extLst>
              <a:ext uri="{FF2B5EF4-FFF2-40B4-BE49-F238E27FC236}">
                <a16:creationId xmlns:a16="http://schemas.microsoft.com/office/drawing/2014/main" id="{F6025C87-3E70-D0AA-1298-E24AC96D95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6933" t="12047" b="76858"/>
          <a:stretch/>
        </p:blipFill>
        <p:spPr>
          <a:xfrm>
            <a:off x="7200897" y="1219127"/>
            <a:ext cx="969087" cy="602029"/>
          </a:xfrm>
          <a:prstGeom prst="rect">
            <a:avLst/>
          </a:prstGeom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5BC109A5-4421-19D6-C868-E51C8CECF293}"/>
              </a:ext>
            </a:extLst>
          </p:cNvPr>
          <p:cNvCxnSpPr>
            <a:cxnSpLocks/>
          </p:cNvCxnSpPr>
          <p:nvPr/>
        </p:nvCxnSpPr>
        <p:spPr>
          <a:xfrm flipH="1">
            <a:off x="2999656" y="980728"/>
            <a:ext cx="479425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E59640B-DD5E-129B-5E35-BEF3EAB8A7BC}"/>
              </a:ext>
            </a:extLst>
          </p:cNvPr>
          <p:cNvGrpSpPr/>
          <p:nvPr/>
        </p:nvGrpSpPr>
        <p:grpSpPr>
          <a:xfrm rot="10800000">
            <a:off x="2050929" y="1188798"/>
            <a:ext cx="144000" cy="684000"/>
            <a:chOff x="2199531" y="3271834"/>
            <a:chExt cx="72000" cy="375292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36F0FE25-2805-FB83-40AE-CF9DC2E547FC}"/>
                </a:ext>
              </a:extLst>
            </p:cNvPr>
            <p:cNvCxnSpPr/>
            <p:nvPr/>
          </p:nvCxnSpPr>
          <p:spPr>
            <a:xfrm>
              <a:off x="2199531" y="3646484"/>
              <a:ext cx="7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D2CCEE86-916B-D143-D1BC-B32C039E4DA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80672" y="3459480"/>
              <a:ext cx="3752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6FF198E-64BD-940C-1FE8-6BFD472D22E0}"/>
                </a:ext>
              </a:extLst>
            </p:cNvPr>
            <p:cNvCxnSpPr/>
            <p:nvPr/>
          </p:nvCxnSpPr>
          <p:spPr>
            <a:xfrm>
              <a:off x="2199531" y="3271835"/>
              <a:ext cx="7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2CF4D46-8CB2-D4F1-BA5E-2C50FCF58BE0}"/>
              </a:ext>
            </a:extLst>
          </p:cNvPr>
          <p:cNvCxnSpPr>
            <a:cxnSpLocks/>
          </p:cNvCxnSpPr>
          <p:nvPr/>
        </p:nvCxnSpPr>
        <p:spPr>
          <a:xfrm flipH="1">
            <a:off x="2999656" y="1979795"/>
            <a:ext cx="479425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90203D87-549A-15CF-AEB9-2F2B032DB9E4}"/>
              </a:ext>
            </a:extLst>
          </p:cNvPr>
          <p:cNvCxnSpPr>
            <a:cxnSpLocks/>
          </p:cNvCxnSpPr>
          <p:nvPr/>
        </p:nvCxnSpPr>
        <p:spPr>
          <a:xfrm flipH="1">
            <a:off x="1721190" y="1530798"/>
            <a:ext cx="324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F7FCEC4-B737-C9D0-D62C-63FC9E3B5330}"/>
              </a:ext>
            </a:extLst>
          </p:cNvPr>
          <p:cNvGrpSpPr/>
          <p:nvPr/>
        </p:nvGrpSpPr>
        <p:grpSpPr>
          <a:xfrm rot="16200000">
            <a:off x="-51540" y="1350591"/>
            <a:ext cx="1356899" cy="232010"/>
            <a:chOff x="5170901" y="3425825"/>
            <a:chExt cx="1356899" cy="232010"/>
          </a:xfrm>
        </p:grpSpPr>
        <p:sp>
          <p:nvSpPr>
            <p:cNvPr id="207" name="Stored Data 206">
              <a:extLst>
                <a:ext uri="{FF2B5EF4-FFF2-40B4-BE49-F238E27FC236}">
                  <a16:creationId xmlns:a16="http://schemas.microsoft.com/office/drawing/2014/main" id="{D5029179-6570-A522-F35A-48F584C470A3}"/>
                </a:ext>
              </a:extLst>
            </p:cNvPr>
            <p:cNvSpPr/>
            <p:nvPr/>
          </p:nvSpPr>
          <p:spPr>
            <a:xfrm rot="16200000">
              <a:off x="5316803" y="3484029"/>
              <a:ext cx="228812" cy="118800"/>
            </a:xfrm>
            <a:prstGeom prst="flowChartOnlineStorag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Off-page Connector 230">
              <a:extLst>
                <a:ext uri="{FF2B5EF4-FFF2-40B4-BE49-F238E27FC236}">
                  <a16:creationId xmlns:a16="http://schemas.microsoft.com/office/drawing/2014/main" id="{46C0A4FE-50DB-BCBB-81E4-80006942B0C4}"/>
                </a:ext>
              </a:extLst>
            </p:cNvPr>
            <p:cNvSpPr/>
            <p:nvPr/>
          </p:nvSpPr>
          <p:spPr>
            <a:xfrm flipV="1">
              <a:off x="6200474" y="3429024"/>
              <a:ext cx="118800" cy="216000"/>
            </a:xfrm>
            <a:prstGeom prst="flowChartOffpage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2ACB9888-0E52-C8B0-0968-F8DA0576B9C6}"/>
                </a:ext>
              </a:extLst>
            </p:cNvPr>
            <p:cNvSpPr txBox="1"/>
            <p:nvPr/>
          </p:nvSpPr>
          <p:spPr>
            <a:xfrm>
              <a:off x="6216457" y="3474000"/>
              <a:ext cx="9297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35" name="Off-page Connector 234">
              <a:extLst>
                <a:ext uri="{FF2B5EF4-FFF2-40B4-BE49-F238E27FC236}">
                  <a16:creationId xmlns:a16="http://schemas.microsoft.com/office/drawing/2014/main" id="{AE13CC30-21D9-FBE3-9834-9934BD968807}"/>
                </a:ext>
              </a:extLst>
            </p:cNvPr>
            <p:cNvSpPr/>
            <p:nvPr/>
          </p:nvSpPr>
          <p:spPr>
            <a:xfrm flipV="1">
              <a:off x="5703275" y="3429024"/>
              <a:ext cx="118800" cy="216000"/>
            </a:xfrm>
            <a:prstGeom prst="flowChartOffpageConnector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1BCA00E4-7C32-E5F8-8BEB-4E9CC0DBBC60}"/>
                </a:ext>
              </a:extLst>
            </p:cNvPr>
            <p:cNvSpPr txBox="1"/>
            <p:nvPr/>
          </p:nvSpPr>
          <p:spPr>
            <a:xfrm>
              <a:off x="5716188" y="3474000"/>
              <a:ext cx="9297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37" name="Round Same-side Corner of Rectangle 236">
              <a:extLst>
                <a:ext uri="{FF2B5EF4-FFF2-40B4-BE49-F238E27FC236}">
                  <a16:creationId xmlns:a16="http://schemas.microsoft.com/office/drawing/2014/main" id="{A48291E4-A20C-8129-F6D6-25DCB53FA9BF}"/>
                </a:ext>
              </a:extLst>
            </p:cNvPr>
            <p:cNvSpPr/>
            <p:nvPr/>
          </p:nvSpPr>
          <p:spPr>
            <a:xfrm>
              <a:off x="5206076" y="3429000"/>
              <a:ext cx="118800" cy="216024"/>
            </a:xfrm>
            <a:prstGeom prst="round2SameRect">
              <a:avLst>
                <a:gd name="adj1" fmla="val 33668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332CB966-218B-DAA2-BEFB-95451D9750FE}"/>
                </a:ext>
              </a:extLst>
            </p:cNvPr>
            <p:cNvSpPr txBox="1"/>
            <p:nvPr/>
          </p:nvSpPr>
          <p:spPr>
            <a:xfrm>
              <a:off x="5222997" y="3474000"/>
              <a:ext cx="849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39" name="Round Same-side Corner of Rectangle 238">
              <a:extLst>
                <a:ext uri="{FF2B5EF4-FFF2-40B4-BE49-F238E27FC236}">
                  <a16:creationId xmlns:a16="http://schemas.microsoft.com/office/drawing/2014/main" id="{FF274997-6BD0-002E-0BC1-D26D5AC84958}"/>
                </a:ext>
              </a:extLst>
            </p:cNvPr>
            <p:cNvSpPr/>
            <p:nvPr/>
          </p:nvSpPr>
          <p:spPr>
            <a:xfrm>
              <a:off x="6034741" y="3429000"/>
              <a:ext cx="118800" cy="216024"/>
            </a:xfrm>
            <a:prstGeom prst="round2SameRect">
              <a:avLst>
                <a:gd name="adj1" fmla="val 33668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E84C8340-CBA7-2BFA-DC54-BAAC9CF286E2}"/>
                </a:ext>
              </a:extLst>
            </p:cNvPr>
            <p:cNvSpPr txBox="1"/>
            <p:nvPr/>
          </p:nvSpPr>
          <p:spPr>
            <a:xfrm>
              <a:off x="6051672" y="3474000"/>
              <a:ext cx="849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3697896-09A8-6E45-CE1B-BEE550CFB729}"/>
                </a:ext>
              </a:extLst>
            </p:cNvPr>
            <p:cNvSpPr txBox="1"/>
            <p:nvPr/>
          </p:nvSpPr>
          <p:spPr>
            <a:xfrm>
              <a:off x="5391935" y="3474000"/>
              <a:ext cx="7854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44" name="Stored Data 243">
              <a:extLst>
                <a:ext uri="{FF2B5EF4-FFF2-40B4-BE49-F238E27FC236}">
                  <a16:creationId xmlns:a16="http://schemas.microsoft.com/office/drawing/2014/main" id="{BF32AE77-987F-90FF-69B5-E1A1E88F97FF}"/>
                </a:ext>
              </a:extLst>
            </p:cNvPr>
            <p:cNvSpPr/>
            <p:nvPr/>
          </p:nvSpPr>
          <p:spPr>
            <a:xfrm rot="16200000">
              <a:off x="6311199" y="3484027"/>
              <a:ext cx="228809" cy="118800"/>
            </a:xfrm>
            <a:prstGeom prst="flowChartOnlineStorag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C9B48A5-B97E-097F-7EF2-372C3F82782C}"/>
                </a:ext>
              </a:extLst>
            </p:cNvPr>
            <p:cNvSpPr txBox="1"/>
            <p:nvPr/>
          </p:nvSpPr>
          <p:spPr>
            <a:xfrm>
              <a:off x="6386330" y="3474000"/>
              <a:ext cx="7854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T</a:t>
              </a:r>
            </a:p>
          </p:txBody>
        </p: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18DFF40-CF53-B40A-CE03-B713950702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0901" y="3651110"/>
              <a:ext cx="1334674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0E9A116B-5560-F965-E93F-AAA7553E9F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3126" y="3651110"/>
              <a:ext cx="1334674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ff-page Connector 247">
              <a:extLst>
                <a:ext uri="{FF2B5EF4-FFF2-40B4-BE49-F238E27FC236}">
                  <a16:creationId xmlns:a16="http://schemas.microsoft.com/office/drawing/2014/main" id="{1AD06C45-FBBC-28CC-4F03-824C73E03E1F}"/>
                </a:ext>
              </a:extLst>
            </p:cNvPr>
            <p:cNvSpPr/>
            <p:nvPr/>
          </p:nvSpPr>
          <p:spPr>
            <a:xfrm flipV="1">
              <a:off x="5869008" y="3425825"/>
              <a:ext cx="118800" cy="2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267 w 10000"/>
                <a:gd name="connsiteY3" fmla="*/ 5590 h 8000"/>
                <a:gd name="connsiteX4" fmla="*/ 0 w 10000"/>
                <a:gd name="connsiteY4" fmla="*/ 8000 h 8000"/>
                <a:gd name="connsiteX5" fmla="*/ 0 w 10000"/>
                <a:gd name="connsiteY5" fmla="*/ 0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8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267" y="559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9" name="Off-page Connector 247">
              <a:extLst>
                <a:ext uri="{FF2B5EF4-FFF2-40B4-BE49-F238E27FC236}">
                  <a16:creationId xmlns:a16="http://schemas.microsoft.com/office/drawing/2014/main" id="{B024169F-6862-43C5-B42B-BD74471C279A}"/>
                </a:ext>
              </a:extLst>
            </p:cNvPr>
            <p:cNvSpPr/>
            <p:nvPr/>
          </p:nvSpPr>
          <p:spPr>
            <a:xfrm flipV="1">
              <a:off x="5537244" y="3425825"/>
              <a:ext cx="118800" cy="2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267 w 10000"/>
                <a:gd name="connsiteY3" fmla="*/ 5590 h 8000"/>
                <a:gd name="connsiteX4" fmla="*/ 0 w 10000"/>
                <a:gd name="connsiteY4" fmla="*/ 8000 h 8000"/>
                <a:gd name="connsiteX5" fmla="*/ 0 w 10000"/>
                <a:gd name="connsiteY5" fmla="*/ 0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8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267" y="559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DF0C1F9C-C66F-2410-68FB-24264C779324}"/>
                </a:ext>
              </a:extLst>
            </p:cNvPr>
            <p:cNvSpPr txBox="1"/>
            <p:nvPr/>
          </p:nvSpPr>
          <p:spPr>
            <a:xfrm>
              <a:off x="5546951" y="3474000"/>
              <a:ext cx="9938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FC0B449-F506-E2EC-95BC-BD4BD3A56FC0}"/>
                </a:ext>
              </a:extLst>
            </p:cNvPr>
            <p:cNvSpPr txBox="1"/>
            <p:nvPr/>
          </p:nvSpPr>
          <p:spPr>
            <a:xfrm>
              <a:off x="5877151" y="3474000"/>
              <a:ext cx="9938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</a:t>
              </a:r>
            </a:p>
          </p:txBody>
        </p:sp>
      </p:grpSp>
      <p:pic>
        <p:nvPicPr>
          <p:cNvPr id="254" name="Picture 253">
            <a:extLst>
              <a:ext uri="{FF2B5EF4-FFF2-40B4-BE49-F238E27FC236}">
                <a16:creationId xmlns:a16="http://schemas.microsoft.com/office/drawing/2014/main" id="{37C6E4A3-FB83-6138-B099-2B7E1E5B1AF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flipH="1">
            <a:off x="2575598" y="606346"/>
            <a:ext cx="302324" cy="813601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A828FAD9-E963-F0E7-9620-CA00C05AD41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flipH="1">
            <a:off x="2575598" y="1529213"/>
            <a:ext cx="302324" cy="813601"/>
          </a:xfrm>
          <a:prstGeom prst="rect">
            <a:avLst/>
          </a:prstGeom>
        </p:spPr>
      </p:pic>
      <p:pic>
        <p:nvPicPr>
          <p:cNvPr id="259" name="Picture 258" descr="A dna strand on a black background&#10;&#10;Description automatically generated">
            <a:extLst>
              <a:ext uri="{FF2B5EF4-FFF2-40B4-BE49-F238E27FC236}">
                <a16:creationId xmlns:a16="http://schemas.microsoft.com/office/drawing/2014/main" id="{5BDD37CE-BD4B-45FD-0344-44849B3D86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7804" y="1845192"/>
            <a:ext cx="97911" cy="365125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52ECB0F2-33D1-F726-8087-13AB816FF6D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677804" y="905392"/>
            <a:ext cx="97910" cy="365125"/>
          </a:xfrm>
          <a:prstGeom prst="rect">
            <a:avLst/>
          </a:prstGeom>
        </p:spPr>
      </p:pic>
      <p:sp>
        <p:nvSpPr>
          <p:cNvPr id="261" name="Rectangle : coins arrondis 13">
            <a:extLst>
              <a:ext uri="{FF2B5EF4-FFF2-40B4-BE49-F238E27FC236}">
                <a16:creationId xmlns:a16="http://schemas.microsoft.com/office/drawing/2014/main" id="{95D2D277-D686-F3DD-475A-FC9B14DA2F11}"/>
              </a:ext>
            </a:extLst>
          </p:cNvPr>
          <p:cNvSpPr/>
          <p:nvPr/>
        </p:nvSpPr>
        <p:spPr>
          <a:xfrm>
            <a:off x="8459041" y="495496"/>
            <a:ext cx="3262912" cy="1925888"/>
          </a:xfrm>
          <a:prstGeom prst="roundRect">
            <a:avLst>
              <a:gd name="adj" fmla="val 66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180DED08-0528-1C0B-6D4E-0FCC5787BC82}"/>
              </a:ext>
            </a:extLst>
          </p:cNvPr>
          <p:cNvGrpSpPr/>
          <p:nvPr/>
        </p:nvGrpSpPr>
        <p:grpSpPr>
          <a:xfrm rot="5400000">
            <a:off x="10805635" y="1350595"/>
            <a:ext cx="1356899" cy="232006"/>
            <a:chOff x="7200897" y="3387999"/>
            <a:chExt cx="1356899" cy="232006"/>
          </a:xfrm>
        </p:grpSpPr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19E776CD-33A5-1A74-BB21-0C41C673597D}"/>
                </a:ext>
              </a:extLst>
            </p:cNvPr>
            <p:cNvSpPr txBox="1"/>
            <p:nvPr/>
          </p:nvSpPr>
          <p:spPr>
            <a:xfrm flipH="1">
              <a:off x="8243787" y="3436174"/>
              <a:ext cx="9297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</a:t>
              </a:r>
            </a:p>
          </p:txBody>
        </p: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37160F22-C2DB-8D61-1210-58C57359EF78}"/>
                </a:ext>
              </a:extLst>
            </p:cNvPr>
            <p:cNvCxnSpPr>
              <a:cxnSpLocks/>
            </p:cNvCxnSpPr>
            <p:nvPr/>
          </p:nvCxnSpPr>
          <p:spPr>
            <a:xfrm>
              <a:off x="7223122" y="3613284"/>
              <a:ext cx="1334674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Round Same-side Corner of Rectangle 302">
              <a:extLst>
                <a:ext uri="{FF2B5EF4-FFF2-40B4-BE49-F238E27FC236}">
                  <a16:creationId xmlns:a16="http://schemas.microsoft.com/office/drawing/2014/main" id="{45A214D7-668D-D20B-6771-EBD9D1758944}"/>
                </a:ext>
              </a:extLst>
            </p:cNvPr>
            <p:cNvSpPr/>
            <p:nvPr/>
          </p:nvSpPr>
          <p:spPr>
            <a:xfrm flipH="1">
              <a:off x="7241771" y="3391174"/>
              <a:ext cx="118800" cy="216024"/>
            </a:xfrm>
            <a:prstGeom prst="round2SameRect">
              <a:avLst>
                <a:gd name="adj1" fmla="val 33668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27D0837B-1B61-68AA-6D95-BE9160ABC393}"/>
                </a:ext>
              </a:extLst>
            </p:cNvPr>
            <p:cNvSpPr txBox="1"/>
            <p:nvPr/>
          </p:nvSpPr>
          <p:spPr>
            <a:xfrm flipH="1">
              <a:off x="7258691" y="3436174"/>
              <a:ext cx="849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05" name="Stored Data 304">
              <a:extLst>
                <a:ext uri="{FF2B5EF4-FFF2-40B4-BE49-F238E27FC236}">
                  <a16:creationId xmlns:a16="http://schemas.microsoft.com/office/drawing/2014/main" id="{7FF477E5-B888-8091-5C84-DD48AEB1F0DD}"/>
                </a:ext>
              </a:extLst>
            </p:cNvPr>
            <p:cNvSpPr/>
            <p:nvPr/>
          </p:nvSpPr>
          <p:spPr>
            <a:xfrm rot="5400000" flipH="1">
              <a:off x="8350739" y="3446201"/>
              <a:ext cx="228809" cy="118800"/>
            </a:xfrm>
            <a:prstGeom prst="flowChartOnlineStorag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97F14D5F-2EA9-9E48-7621-4A53911DAEC9}"/>
                </a:ext>
              </a:extLst>
            </p:cNvPr>
            <p:cNvSpPr txBox="1"/>
            <p:nvPr/>
          </p:nvSpPr>
          <p:spPr>
            <a:xfrm flipH="1">
              <a:off x="8427152" y="3436174"/>
              <a:ext cx="7854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306" name="Off-page Connector 305">
              <a:extLst>
                <a:ext uri="{FF2B5EF4-FFF2-40B4-BE49-F238E27FC236}">
                  <a16:creationId xmlns:a16="http://schemas.microsoft.com/office/drawing/2014/main" id="{09B4E0A3-625B-E405-77A2-4D6BFEC82DB0}"/>
                </a:ext>
              </a:extLst>
            </p:cNvPr>
            <p:cNvSpPr/>
            <p:nvPr/>
          </p:nvSpPr>
          <p:spPr>
            <a:xfrm flipH="1" flipV="1">
              <a:off x="8238098" y="3391198"/>
              <a:ext cx="118800" cy="216000"/>
            </a:xfrm>
            <a:prstGeom prst="flowChartOffpage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D73FB84D-DBFA-DBC3-3C31-5A56C5768065}"/>
                </a:ext>
              </a:extLst>
            </p:cNvPr>
            <p:cNvSpPr txBox="1"/>
            <p:nvPr/>
          </p:nvSpPr>
          <p:spPr>
            <a:xfrm flipH="1">
              <a:off x="8251115" y="3436174"/>
              <a:ext cx="9297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09" name="Round Same-side Corner of Rectangle 308">
              <a:extLst>
                <a:ext uri="{FF2B5EF4-FFF2-40B4-BE49-F238E27FC236}">
                  <a16:creationId xmlns:a16="http://schemas.microsoft.com/office/drawing/2014/main" id="{F2A144A7-CA0C-0F35-3B23-44FCEFED7161}"/>
                </a:ext>
              </a:extLst>
            </p:cNvPr>
            <p:cNvSpPr/>
            <p:nvPr/>
          </p:nvSpPr>
          <p:spPr>
            <a:xfrm flipH="1">
              <a:off x="8070456" y="3391174"/>
              <a:ext cx="118800" cy="216024"/>
            </a:xfrm>
            <a:prstGeom prst="round2SameRect">
              <a:avLst>
                <a:gd name="adj1" fmla="val 33668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FDBEEB25-B2C9-823D-E015-0D16C681D98C}"/>
                </a:ext>
              </a:extLst>
            </p:cNvPr>
            <p:cNvSpPr txBox="1"/>
            <p:nvPr/>
          </p:nvSpPr>
          <p:spPr>
            <a:xfrm flipH="1">
              <a:off x="8087377" y="3436174"/>
              <a:ext cx="849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10" name="Stored Data 309">
              <a:extLst>
                <a:ext uri="{FF2B5EF4-FFF2-40B4-BE49-F238E27FC236}">
                  <a16:creationId xmlns:a16="http://schemas.microsoft.com/office/drawing/2014/main" id="{99A1BFE7-2CC9-C567-E41F-C40C03738D9A}"/>
                </a:ext>
              </a:extLst>
            </p:cNvPr>
            <p:cNvSpPr/>
            <p:nvPr/>
          </p:nvSpPr>
          <p:spPr>
            <a:xfrm rot="5400000" flipH="1">
              <a:off x="7350614" y="3446201"/>
              <a:ext cx="228809" cy="118800"/>
            </a:xfrm>
            <a:prstGeom prst="flowChartOnlineStorag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17823EF6-8142-E0D8-F67D-7F36CD2B216D}"/>
                </a:ext>
              </a:extLst>
            </p:cNvPr>
            <p:cNvSpPr txBox="1"/>
            <p:nvPr/>
          </p:nvSpPr>
          <p:spPr>
            <a:xfrm flipH="1">
              <a:off x="7425745" y="3436174"/>
              <a:ext cx="7854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311" name="Off-page Connector 247">
              <a:extLst>
                <a:ext uri="{FF2B5EF4-FFF2-40B4-BE49-F238E27FC236}">
                  <a16:creationId xmlns:a16="http://schemas.microsoft.com/office/drawing/2014/main" id="{BACEDD58-FB67-75F9-E5FE-C9975B6F3935}"/>
                </a:ext>
              </a:extLst>
            </p:cNvPr>
            <p:cNvSpPr/>
            <p:nvPr/>
          </p:nvSpPr>
          <p:spPr>
            <a:xfrm flipH="1" flipV="1">
              <a:off x="7572614" y="3387999"/>
              <a:ext cx="118800" cy="2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267 w 10000"/>
                <a:gd name="connsiteY3" fmla="*/ 5590 h 8000"/>
                <a:gd name="connsiteX4" fmla="*/ 0 w 10000"/>
                <a:gd name="connsiteY4" fmla="*/ 8000 h 8000"/>
                <a:gd name="connsiteX5" fmla="*/ 0 w 10000"/>
                <a:gd name="connsiteY5" fmla="*/ 0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8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267" y="559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EF085B92-2F45-913F-BCD0-28799B15FE17}"/>
                </a:ext>
              </a:extLst>
            </p:cNvPr>
            <p:cNvSpPr txBox="1"/>
            <p:nvPr/>
          </p:nvSpPr>
          <p:spPr>
            <a:xfrm flipH="1">
              <a:off x="7582321" y="3436174"/>
              <a:ext cx="993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312" name="Off-page Connector 311">
              <a:extLst>
                <a:ext uri="{FF2B5EF4-FFF2-40B4-BE49-F238E27FC236}">
                  <a16:creationId xmlns:a16="http://schemas.microsoft.com/office/drawing/2014/main" id="{FE62D995-F0C1-FFAA-D5A3-66BAAC1F3E36}"/>
                </a:ext>
              </a:extLst>
            </p:cNvPr>
            <p:cNvSpPr/>
            <p:nvPr/>
          </p:nvSpPr>
          <p:spPr>
            <a:xfrm flipH="1" flipV="1">
              <a:off x="7738347" y="3391198"/>
              <a:ext cx="118800" cy="216000"/>
            </a:xfrm>
            <a:prstGeom prst="flowChartOffpageConnector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B4F1DF73-57D1-2CAC-2234-B812DFC25E31}"/>
                </a:ext>
              </a:extLst>
            </p:cNvPr>
            <p:cNvSpPr txBox="1"/>
            <p:nvPr/>
          </p:nvSpPr>
          <p:spPr>
            <a:xfrm flipH="1">
              <a:off x="7751260" y="3436174"/>
              <a:ext cx="9297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13" name="Off-page Connector 247">
              <a:extLst>
                <a:ext uri="{FF2B5EF4-FFF2-40B4-BE49-F238E27FC236}">
                  <a16:creationId xmlns:a16="http://schemas.microsoft.com/office/drawing/2014/main" id="{89C87267-7383-4301-E21C-1F51AAA9F99E}"/>
                </a:ext>
              </a:extLst>
            </p:cNvPr>
            <p:cNvSpPr/>
            <p:nvPr/>
          </p:nvSpPr>
          <p:spPr>
            <a:xfrm flipH="1" flipV="1">
              <a:off x="7902814" y="3387999"/>
              <a:ext cx="118800" cy="2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267 w 10000"/>
                <a:gd name="connsiteY3" fmla="*/ 5590 h 8000"/>
                <a:gd name="connsiteX4" fmla="*/ 0 w 10000"/>
                <a:gd name="connsiteY4" fmla="*/ 8000 h 8000"/>
                <a:gd name="connsiteX5" fmla="*/ 0 w 10000"/>
                <a:gd name="connsiteY5" fmla="*/ 0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8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267" y="559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0FF7D84A-26CD-8DF8-19CC-8E5D50A62B64}"/>
                </a:ext>
              </a:extLst>
            </p:cNvPr>
            <p:cNvSpPr txBox="1"/>
            <p:nvPr/>
          </p:nvSpPr>
          <p:spPr>
            <a:xfrm flipH="1">
              <a:off x="7913123" y="3436174"/>
              <a:ext cx="9938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</a:t>
              </a:r>
            </a:p>
          </p:txBody>
        </p: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FAE38C3-DD56-0BFE-0B2C-ADCCF679F15B}"/>
                </a:ext>
              </a:extLst>
            </p:cNvPr>
            <p:cNvCxnSpPr>
              <a:cxnSpLocks/>
            </p:cNvCxnSpPr>
            <p:nvPr/>
          </p:nvCxnSpPr>
          <p:spPr>
            <a:xfrm>
              <a:off x="7200897" y="3613284"/>
              <a:ext cx="1334674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5" name="Picture 314">
            <a:extLst>
              <a:ext uri="{FF2B5EF4-FFF2-40B4-BE49-F238E27FC236}">
                <a16:creationId xmlns:a16="http://schemas.microsoft.com/office/drawing/2014/main" id="{D9085B9A-2FE0-B3EB-5EC6-A0DCADF8821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flipH="1">
            <a:off x="9083956" y="611765"/>
            <a:ext cx="640501" cy="1723688"/>
          </a:xfrm>
          <a:prstGeom prst="rect">
            <a:avLst/>
          </a:prstGeom>
        </p:spPr>
      </p:pic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2E1E6972-B32E-4BBE-119A-424AFBE664F0}"/>
              </a:ext>
            </a:extLst>
          </p:cNvPr>
          <p:cNvCxnSpPr>
            <a:cxnSpLocks/>
          </p:cNvCxnSpPr>
          <p:nvPr/>
        </p:nvCxnSpPr>
        <p:spPr>
          <a:xfrm>
            <a:off x="8604531" y="1444024"/>
            <a:ext cx="479425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11B17E18-5E39-2580-D880-B51631F629B2}"/>
              </a:ext>
            </a:extLst>
          </p:cNvPr>
          <p:cNvCxnSpPr>
            <a:cxnSpLocks/>
          </p:cNvCxnSpPr>
          <p:nvPr/>
        </p:nvCxnSpPr>
        <p:spPr>
          <a:xfrm>
            <a:off x="9696731" y="1444024"/>
            <a:ext cx="360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8" name="Picture 317">
            <a:extLst>
              <a:ext uri="{FF2B5EF4-FFF2-40B4-BE49-F238E27FC236}">
                <a16:creationId xmlns:a16="http://schemas.microsoft.com/office/drawing/2014/main" id="{A352ABE1-1359-E75D-83FD-E8E523B84F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69758" y="1152654"/>
            <a:ext cx="133130" cy="496467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ABC012DA-395C-0124-71A7-86B75CDCB43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396758" y="1721131"/>
            <a:ext cx="133130" cy="496463"/>
          </a:xfrm>
          <a:prstGeom prst="rect">
            <a:avLst/>
          </a:prstGeom>
        </p:spPr>
      </p:pic>
      <p:pic>
        <p:nvPicPr>
          <p:cNvPr id="321" name="Picture 320" descr="A white rectangular object with a green strip&#10;&#10;Description automatically generated">
            <a:extLst>
              <a:ext uri="{FF2B5EF4-FFF2-40B4-BE49-F238E27FC236}">
                <a16:creationId xmlns:a16="http://schemas.microsoft.com/office/drawing/2014/main" id="{1E948228-E066-B26E-9420-739C4E76B8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4437" y="912736"/>
            <a:ext cx="673100" cy="1244600"/>
          </a:xfrm>
          <a:prstGeom prst="rect">
            <a:avLst/>
          </a:prstGeom>
        </p:spPr>
      </p:pic>
      <p:pic>
        <p:nvPicPr>
          <p:cNvPr id="324" name="Picture 323" descr="A machine with a shelf and a container&#10;&#10;Description automatically generated with medium confidence">
            <a:extLst>
              <a:ext uri="{FF2B5EF4-FFF2-40B4-BE49-F238E27FC236}">
                <a16:creationId xmlns:a16="http://schemas.microsoft.com/office/drawing/2014/main" id="{27A92182-6741-95B5-E9B3-470F2EF63AB5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10144808" y="877174"/>
            <a:ext cx="1151485" cy="1185352"/>
          </a:xfrm>
          <a:prstGeom prst="rect">
            <a:avLst/>
          </a:prstGeom>
        </p:spPr>
      </p:pic>
      <p:pic>
        <p:nvPicPr>
          <p:cNvPr id="325" name="Picture 324" descr="A close-up of a syringe&#10;&#10;Description automatically generated">
            <a:extLst>
              <a:ext uri="{FF2B5EF4-FFF2-40B4-BE49-F238E27FC236}">
                <a16:creationId xmlns:a16="http://schemas.microsoft.com/office/drawing/2014/main" id="{3F4C157E-BF75-51ED-E01C-DCBE0DF2B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25221">
            <a:off x="6698032" y="1951529"/>
            <a:ext cx="648862" cy="6506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4F692B-31CE-3811-A43E-2ED3DFB140A7}"/>
              </a:ext>
            </a:extLst>
          </p:cNvPr>
          <p:cNvSpPr txBox="1"/>
          <p:nvPr/>
        </p:nvSpPr>
        <p:spPr>
          <a:xfrm>
            <a:off x="6278374" y="5662414"/>
            <a:ext cx="2149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Adapted from Kavan S, et al. 2022</a:t>
            </a:r>
          </a:p>
        </p:txBody>
      </p:sp>
    </p:spTree>
    <p:extLst>
      <p:ext uri="{BB962C8B-B14F-4D97-AF65-F5344CB8AC3E}">
        <p14:creationId xmlns:p14="http://schemas.microsoft.com/office/powerpoint/2010/main" val="223472163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Custom 12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5D8298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2_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3.xml><?xml version="1.0" encoding="utf-8"?>
<a:theme xmlns:a="http://schemas.openxmlformats.org/drawingml/2006/main" name="1_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111</TotalTime>
  <Words>4417</Words>
  <Application>Microsoft Office PowerPoint</Application>
  <PresentationFormat>Widescreen</PresentationFormat>
  <Paragraphs>560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Aileron</vt:lpstr>
      <vt:lpstr>Arial</vt:lpstr>
      <vt:lpstr>Arial Narrow</vt:lpstr>
      <vt:lpstr>Calibri</vt:lpstr>
      <vt:lpstr>DyxvdpAdvTT8861b38f.I</vt:lpstr>
      <vt:lpstr>GsqrnwAdvTT86d47313</vt:lpstr>
      <vt:lpstr>Lucida Grande</vt:lpstr>
      <vt:lpstr>Noto Sans Symbols</vt:lpstr>
      <vt:lpstr>PT Sans Narrow</vt:lpstr>
      <vt:lpstr>System Font Regular</vt:lpstr>
      <vt:lpstr>Wingdings</vt:lpstr>
      <vt:lpstr>Thème Office</vt:lpstr>
      <vt:lpstr>2_Thème Office</vt:lpstr>
      <vt:lpstr>1_Thème Office</vt:lpstr>
      <vt:lpstr>PowerPoint Presentation</vt:lpstr>
      <vt:lpstr> Clinical Topic  The evolving role of liquid biopsy in HR+/HER2- metastatic breast cancer  Prof. Frédérique Penault-Llorca Molecular Pathologist, University of Clermont-Ferrand, France  Dr Aditya Bardia  Medical Oncologist, David Geffen School of Medicine at UCLA, United States  </vt:lpstr>
      <vt:lpstr>Developed by PRECISION ONCOLOGY COnnect</vt:lpstr>
      <vt:lpstr>This programme has been developed by a Group of experts</vt:lpstr>
      <vt:lpstr>Clinical takeaways</vt:lpstr>
      <vt:lpstr>Educational objectives</vt:lpstr>
      <vt:lpstr>What is a liquid biopsy?</vt:lpstr>
      <vt:lpstr>What is cell-free DNA (cfDNA) and circulating  tumour dna (ctDNA)</vt:lpstr>
      <vt:lpstr>PowerPoint Presentation</vt:lpstr>
      <vt:lpstr>Technologies for cfDNA have to be sensitive </vt:lpstr>
      <vt:lpstr>How to test – Which technique?</vt:lpstr>
      <vt:lpstr>Mutation Testing in HR+/HER2− mBC:  Liquid Biopsy1,2</vt:lpstr>
      <vt:lpstr>liquid biopsy: when to use it?</vt:lpstr>
      <vt:lpstr>Biomarkers For targeted therapy</vt:lpstr>
      <vt:lpstr>Importance of using ‘broad’ NGS-type tests  instead of PCR</vt:lpstr>
      <vt:lpstr>Longer exposure to ET in 1L increases the chance of developing ESR1 mutation during treatment </vt:lpstr>
      <vt:lpstr>ESR1: TESTING RECOMMENDATIONS</vt:lpstr>
      <vt:lpstr>Important message: Tumour NGS does not replace germline testing</vt:lpstr>
      <vt:lpstr>NCCN targeted therapy recommendations</vt:lpstr>
      <vt:lpstr>ESMO targeted therapy recommendations</vt:lpstr>
      <vt:lpstr>targeted therapy for less frequent alterations                                                                                                         </vt:lpstr>
      <vt:lpstr>NCCN targeted therapy recommendations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Tracey Gashi</cp:lastModifiedBy>
  <cp:revision>734</cp:revision>
  <cp:lastPrinted>2024-03-19T12:07:57Z</cp:lastPrinted>
  <dcterms:created xsi:type="dcterms:W3CDTF">2016-10-14T09:38:18Z</dcterms:created>
  <dcterms:modified xsi:type="dcterms:W3CDTF">2025-03-27T15:06:43Z</dcterms:modified>
</cp:coreProperties>
</file>