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bookmarkIdSeed="2">
  <p:sldMasterIdLst>
    <p:sldMasterId id="2147483941" r:id="rId4"/>
  </p:sldMasterIdLst>
  <p:notesMasterIdLst>
    <p:notesMasterId r:id="rId7"/>
  </p:notesMasterIdLst>
  <p:handoutMasterIdLst>
    <p:handoutMasterId r:id="rId8"/>
  </p:handoutMasterIdLst>
  <p:sldIdLst>
    <p:sldId id="262" r:id="rId5"/>
    <p:sldId id="263" r:id="rId6"/>
  </p:sldIdLst>
  <p:sldSz cx="42119550" cy="21059775"/>
  <p:notesSz cx="9296400" cy="6881813"/>
  <p:custDataLst>
    <p:tags r:id="rId9"/>
  </p:custDataLst>
  <p:defaultTextStyle>
    <a:defPPr>
      <a:defRPr lang="en-US"/>
    </a:defPPr>
    <a:lvl1pPr marL="0" algn="l" defTabSz="576570" rtl="0" eaLnBrk="1" latinLnBrk="0" hangingPunct="1">
      <a:defRPr sz="2270" kern="1200">
        <a:solidFill>
          <a:schemeClr val="tx1"/>
        </a:solidFill>
        <a:latin typeface="+mn-lt"/>
        <a:ea typeface="+mn-ea"/>
        <a:cs typeface="+mn-cs"/>
      </a:defRPr>
    </a:lvl1pPr>
    <a:lvl2pPr marL="576570" algn="l" defTabSz="576570" rtl="0" eaLnBrk="1" latinLnBrk="0" hangingPunct="1">
      <a:defRPr sz="2270" kern="1200">
        <a:solidFill>
          <a:schemeClr val="tx1"/>
        </a:solidFill>
        <a:latin typeface="+mn-lt"/>
        <a:ea typeface="+mn-ea"/>
        <a:cs typeface="+mn-cs"/>
      </a:defRPr>
    </a:lvl2pPr>
    <a:lvl3pPr marL="1153143" algn="l" defTabSz="576570" rtl="0" eaLnBrk="1" latinLnBrk="0" hangingPunct="1">
      <a:defRPr sz="2270" kern="1200">
        <a:solidFill>
          <a:schemeClr val="tx1"/>
        </a:solidFill>
        <a:latin typeface="+mn-lt"/>
        <a:ea typeface="+mn-ea"/>
        <a:cs typeface="+mn-cs"/>
      </a:defRPr>
    </a:lvl3pPr>
    <a:lvl4pPr marL="1729714" algn="l" defTabSz="576570" rtl="0" eaLnBrk="1" latinLnBrk="0" hangingPunct="1">
      <a:defRPr sz="2270" kern="1200">
        <a:solidFill>
          <a:schemeClr val="tx1"/>
        </a:solidFill>
        <a:latin typeface="+mn-lt"/>
        <a:ea typeface="+mn-ea"/>
        <a:cs typeface="+mn-cs"/>
      </a:defRPr>
    </a:lvl4pPr>
    <a:lvl5pPr marL="2306286" algn="l" defTabSz="576570" rtl="0" eaLnBrk="1" latinLnBrk="0" hangingPunct="1">
      <a:defRPr sz="2270" kern="1200">
        <a:solidFill>
          <a:schemeClr val="tx1"/>
        </a:solidFill>
        <a:latin typeface="+mn-lt"/>
        <a:ea typeface="+mn-ea"/>
        <a:cs typeface="+mn-cs"/>
      </a:defRPr>
    </a:lvl5pPr>
    <a:lvl6pPr marL="2882854" algn="l" defTabSz="576570" rtl="0" eaLnBrk="1" latinLnBrk="0" hangingPunct="1">
      <a:defRPr sz="2270" kern="1200">
        <a:solidFill>
          <a:schemeClr val="tx1"/>
        </a:solidFill>
        <a:latin typeface="+mn-lt"/>
        <a:ea typeface="+mn-ea"/>
        <a:cs typeface="+mn-cs"/>
      </a:defRPr>
    </a:lvl6pPr>
    <a:lvl7pPr marL="3459428" algn="l" defTabSz="576570" rtl="0" eaLnBrk="1" latinLnBrk="0" hangingPunct="1">
      <a:defRPr sz="2270" kern="1200">
        <a:solidFill>
          <a:schemeClr val="tx1"/>
        </a:solidFill>
        <a:latin typeface="+mn-lt"/>
        <a:ea typeface="+mn-ea"/>
        <a:cs typeface="+mn-cs"/>
      </a:defRPr>
    </a:lvl7pPr>
    <a:lvl8pPr marL="4035997" algn="l" defTabSz="576570" rtl="0" eaLnBrk="1" latinLnBrk="0" hangingPunct="1">
      <a:defRPr sz="2270" kern="1200">
        <a:solidFill>
          <a:schemeClr val="tx1"/>
        </a:solidFill>
        <a:latin typeface="+mn-lt"/>
        <a:ea typeface="+mn-ea"/>
        <a:cs typeface="+mn-cs"/>
      </a:defRPr>
    </a:lvl8pPr>
    <a:lvl9pPr marL="4612569" algn="l" defTabSz="576570" rtl="0" eaLnBrk="1" latinLnBrk="0" hangingPunct="1">
      <a:defRPr sz="227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543" userDrawn="1">
          <p15:clr>
            <a:srgbClr val="A4A3A4"/>
          </p15:clr>
        </p15:guide>
        <p15:guide id="2" orient="horz" pos="2684" userDrawn="1">
          <p15:clr>
            <a:srgbClr val="A4A3A4"/>
          </p15:clr>
        </p15:guide>
        <p15:guide id="3" pos="8702" userDrawn="1">
          <p15:clr>
            <a:srgbClr val="A4A3A4"/>
          </p15:clr>
        </p15:guide>
        <p15:guide id="4" pos="13266" userDrawn="1">
          <p15:clr>
            <a:srgbClr val="A4A3A4"/>
          </p15:clr>
        </p15:guide>
        <p15:guide id="5" orient="horz" pos="2856" userDrawn="1">
          <p15:clr>
            <a:srgbClr val="A4A3A4"/>
          </p15:clr>
        </p15:guide>
        <p15:guide id="6" orient="horz" pos="5473" userDrawn="1">
          <p15:clr>
            <a:srgbClr val="A4A3A4"/>
          </p15:clr>
        </p15:guide>
        <p15:guide id="7" orient="horz" pos="9167" userDrawn="1">
          <p15:clr>
            <a:srgbClr val="A4A3A4"/>
          </p15:clr>
        </p15:guide>
      </p15:sldGuideLst>
    </p:ext>
    <p:ext uri="{2D200454-40CA-4A62-9FC3-DE9A4176ACB9}">
      <p15:notesGuideLst xmlns:p15="http://schemas.microsoft.com/office/powerpoint/2012/main">
        <p15:guide id="1" orient="horz" pos="2168" userDrawn="1">
          <p15:clr>
            <a:srgbClr val="A4A3A4"/>
          </p15:clr>
        </p15:guide>
        <p15:guide id="2" pos="2929"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55DE1F-F847-38A7-B872-22AD64009FF6}" name="Monica Smart" initials="MS" userId="S::Monica.Smart@nucleusglobal.com::8cc9a80e-1230-47d6-a209-c17e0d71b2f8" providerId="AD"/>
  <p188:author id="{BF744423-19CD-253C-C1B5-C22768734115}" name="Trisha Prince" initials="TP" userId="69618a207f3489f0" providerId="Windows Live"/>
  <p188:author id="{01770A24-8D8F-E346-CB37-E2BE2F02FCD7}" name="Eva Giannakouri" initials="EG" userId="Eva Giannakouri" providerId="None"/>
  <p188:author id="{BF8C8224-384A-A4D5-2540-35404D613618}" name="Perreault Sébastien" initials="PS" userId="b7d046158fc05690" providerId="Windows Live"/>
  <p188:author id="{0EECA927-FE43-7F80-547E-D78647DB2856}" name="Michaela Dunckova" initials="MD" userId="S::michaela.dunckova@primeglobalpeople.com::c30fb600-ad6c-4ba7-8b01-7f9092828fac" providerId="AD"/>
  <p188:author id="{942EE52A-273E-2BA5-88C9-7370D2907830}" name="Alison Schram" initials="EG" userId="Alison Schram" providerId="None"/>
  <p188:author id="{A54FBA38-6C4F-2D94-DB1A-7974A78BEE8E}" name="Megan Speakman" initials="MS" userId="S::Megan.Speakman@nucleusglobal.com::efa29f2f-3cd6-4cfb-b31e-cfabcf9bfc37" providerId="AD"/>
  <p188:author id="{FF228A39-EEFF-0688-245C-06635255FF00}" name="Anastasija Pesevska" initials="AP" userId="Anastasija Pesevska" providerId="None"/>
  <p188:author id="{C6025D3D-543F-E118-1EA7-4132807F3A2B}" name="Jing Li" initials="JL" userId="S::jli@pmvpharma.com::b949e74d-5f22-4142-b124-e309dde4377b" providerId="AD"/>
  <p188:author id="{81E4B042-B0F9-ADAD-FE9A-3F101071550D}" name="Lucretia Ramnath" initials="LR" userId="Lucretia Ramnath" providerId="None"/>
  <p188:author id="{CC684A46-8D76-EEB4-7025-9E5B0F415332}" name="Angela Kaya" initials="AK" userId="S::akaya@pmvpharma.com::e94474e2-5343-49ef-844f-05238355344e" providerId="AD"/>
  <p188:author id="{FFF8BB52-C804-B9BD-1736-BF7A16417963}" name="Deepika Jalota" initials="DJ" userId="S::djalota@pmvpharma.com::13f3ef7b-faf5-432a-8299-e023d2b031d6" providerId="AD"/>
  <p188:author id="{E27EA86E-2992-D069-9479-9A7B46C8938A}" name="Carolyn Maskin" initials="CM" userId="S::Carolyn.Maskin@nucleusglobal.com::27b6464f-0fc2-4f67-aaa6-00960ef160d8" providerId="AD"/>
  <p188:author id="{41FD0471-404A-739E-9AA2-FBDF0E91F967}" name="Tina Wasmeier" initials="TW" userId="Tina Wasmeier" providerId="None"/>
  <p188:author id="{41EA097A-3D91-8C4D-A426-E6B67C593C36}" name="Heather Tiscia" initials="HT" userId="S::htiscia@pmvpharma.com::b2b0a472-387d-4db6-9959-30ab07d835b7" providerId="AD"/>
  <p188:author id="{EA74287F-E9F2-677C-F33B-8255877E820D}" name="Marc Fellous" initials="MF" userId="S::mfellous@pmvpharma.com::d04fd9ab-af53-4bbf-af8f-9b496fa58cbf" providerId="AD"/>
  <p188:author id="{B4CF8083-1FBD-29A2-B429-7C67A39023DD}" name="Carolyn Mahler, ELS, MWC" initials="CMEM" userId="Carolyn Mahler, ELS, MWC" providerId="None"/>
  <p188:author id="{6F3F4884-598F-99D2-AC38-630DDA877F92}" name="Josh Abbott" initials="JA" userId="S::Josh.Abbott@primeglobalpeople.com::3003d4f3-a58b-4ed5-8fa2-8578038179b7" providerId="AD"/>
  <p188:author id="{8EB81188-4447-A01E-FA03-B39F1A8800F6}" name="Louise Martin" initials="LM" userId="S::Louise.Martin@primeglobalpeople.com::4fcac71d-3899-4a5b-ba16-0351c4500b46" providerId="AD"/>
  <p188:author id="{33CC8589-2686-5251-6352-D3119B39172D}" name="Vadim Bernard-Gauthier" initials="VB" userId="S::vadim.bernard-gauthier@bayer.com::6e17ecd6-130b-4491-9538-115b953f1a46" providerId="AD"/>
  <p188:author id="{8AF2188D-A9C5-C8C9-7001-FE76338E85B5}" name="Elke Sims" initials="ES" userId="S::Elke.Sims@primeglobalpeople.com::010dde81-0049-48ca-b697-c6cb11f0c34a" providerId="AD"/>
  <p188:author id="{E30D16A0-A97D-3277-A024-6CD20AD9EB83}" name="Dina (Hsiao Chen) Kuo" initials="HK" userId="S::hckuo@pmvpharma.com::46ef4c5b-d65f-4444-ac9d-7eb66ca2bbb7" providerId="AD"/>
  <p188:author id="{F5DAF6A7-EB48-5EB9-0B5C-51D347CA23FE}" name="Lucretia Ramnath" initials="LR" userId="S::Lucretia.Ramnath@inizio.com::1cc67d68-c335-4dac-a7a8-d039aa10a85b" providerId="AD"/>
  <p188:author id="{5A4936AD-F7AC-821C-568D-0728802A822E}" name="Cindy Cheung" initials="CC" userId="S::Cindy.Cheung@primeglobalpeople.com::e509f65b-1945-4a01-8ec6-1d3ae108d0d3" providerId="AD"/>
  <p188:author id="{462D96B0-F8F2-1A58-6F34-4E93D6B27D07}" name="Danielle Lindley" initials="DL" userId="S::Danielle.Lindley@nucleusglobal.com::f1103dc2-a19b-4c73-9b43-61e115f5c401" providerId="AD"/>
  <p188:author id="{FAE96FB8-A4AB-7DEF-E7A9-6F8E25C0EA47}" name="Greg Ford" initials="R" userId="Greg Ford" providerId="None"/>
  <p188:author id="{DB1985BF-D545-C9B3-D4D5-7C1E7EB75274}" name="Charlotte Simpson" initials="CS" userId="S::Charlotte.Simpson@primeglobalpeople.com::63e17798-60ac-42c0-aa3b-771e227f23d0" providerId="AD"/>
  <p188:author id="{1DF034C4-C261-6DDD-D6DB-689430C93A54}" name="Arthur Buchberg" initials="AB" userId="S::arthur.buchberg@bayer.com::36554f01-e5cb-402b-8997-12d4ad7666e4" providerId="AD"/>
  <p188:author id="{5EE02DC8-6F58-9DE8-C6BB-3B51624D1E10}" name="Schram, Alison" initials="SA" userId="S::schrama@mskcc.org::15845e62-645a-4c62-a4a5-b79c64a0b911" providerId="AD"/>
  <p188:author id="{CAA987D7-E77E-CD35-D97A-DAF692F2AC86}" name="Lauren Moreton" initials="LM" userId="S::Lauren.Moreton@primeglobalpeople.com::cdabfdff-20db-4b9c-956b-2d1a27af0ff3" providerId="AD"/>
  <p188:author id="{077CFADB-DAC5-D7B5-FF76-8B67DDFD2D9D}" name="Ian Norton" initials="IN" userId="S::Ian.Norton@primeglobalpeople.com::8bb9fa79-a96a-40e8-a12a-5eec30e35af4" providerId="AD"/>
  <p188:author id="{9C4258EC-4A2C-B438-A568-6DC5B095080F}" name="Richard McDonald" initials="RM" userId="S::Richard.McDonald@primeglobalpeople.com::87bb0a1e-f58b-4c14-b9df-829acf4967a9" providerId="AD"/>
  <p188:author id="{76B4E5EE-F5B1-2168-24B4-893DB3D7B0F4}" name="Lucretia Ramnath" initials="LR" userId="S::Lucretia.Ramnath@nucleusglobal.com::1cc67d68-c335-4dac-a7a8-d039aa10a85b" providerId="AD"/>
  <p188:author id="{39B6B8F8-1E8B-AEEA-AEAB-4EFDCD965A39}" name="Danielle Lindley" initials="DL" userId="Danielle Lindley" providerId="None"/>
  <p188:author id="{EEB4FAF9-C18F-D0EC-38FE-FA9F9B060742}" name="Lisa Sheehan" initials="LS" userId="S::lsheehan@pmvpharma.com::ac8c7ac2-23ae-46d8-9300-c92b72b7dd8e" providerId="AD"/>
  <p188:author id="{961ED4FB-5426-61B9-8C7F-CFC60BA904D3}" name="George Chappell" initials="GC" userId="S::George.Chappell@primeglobalpeople.com::2a229c31-0799-4d6c-9baf-f070edba223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Cindy Cheung" initials="CC [2]" lastIdx="15" clrIdx="6">
    <p:extLst>
      <p:ext uri="{19B8F6BF-5375-455C-9EA6-DF929625EA0E}">
        <p15:presenceInfo xmlns:p15="http://schemas.microsoft.com/office/powerpoint/2012/main" userId="S::Cindy.Cheung@primeglobalpeople.com::e509f65b-1945-4a01-8ec6-1d3ae108d0d3" providerId="AD"/>
      </p:ext>
    </p:extLst>
  </p:cmAuthor>
  <p:cmAuthor id="1" name="Waguespack,Steven G" initials="WG" lastIdx="1" clrIdx="0">
    <p:extLst>
      <p:ext uri="{19B8F6BF-5375-455C-9EA6-DF929625EA0E}">
        <p15:presenceInfo xmlns:p15="http://schemas.microsoft.com/office/powerpoint/2012/main" userId="S-1-5-21-1567877469-3263605706-1227183214-17738" providerId="AD"/>
      </p:ext>
    </p:extLst>
  </p:cmAuthor>
  <p:cmAuthor id="8" name="Kiran Nandra" initials="KN" lastIdx="27" clrIdx="7">
    <p:extLst>
      <p:ext uri="{19B8F6BF-5375-455C-9EA6-DF929625EA0E}">
        <p15:presenceInfo xmlns:p15="http://schemas.microsoft.com/office/powerpoint/2012/main" userId="S::Kiran.Nandra@primeglobalpeople.com::d1e63f0e-8fe0-4b2b-b5af-d3e8f82cddc9" providerId="AD"/>
      </p:ext>
    </p:extLst>
  </p:cmAuthor>
  <p:cmAuthor id="2" name="Arthur Buchberg" initials="AB" lastIdx="24" clrIdx="1">
    <p:extLst>
      <p:ext uri="{19B8F6BF-5375-455C-9EA6-DF929625EA0E}">
        <p15:presenceInfo xmlns:p15="http://schemas.microsoft.com/office/powerpoint/2012/main" userId="S-1-5-21-1482476501-484061587-682003330-1127300" providerId="AD"/>
      </p:ext>
    </p:extLst>
  </p:cmAuthor>
  <p:cmAuthor id="3" name="Cindy Cheung" initials="CC" lastIdx="60" clrIdx="2">
    <p:extLst>
      <p:ext uri="{19B8F6BF-5375-455C-9EA6-DF929625EA0E}">
        <p15:presenceInfo xmlns:p15="http://schemas.microsoft.com/office/powerpoint/2012/main" userId="S::Cindy.Cheung@scion-medica.com::e509f65b-1945-4a01-8ec6-1d3ae108d0d3" providerId="AD"/>
      </p:ext>
    </p:extLst>
  </p:cmAuthor>
  <p:cmAuthor id="4" name="Annabel Ola" initials="AO" lastIdx="11" clrIdx="3">
    <p:extLst>
      <p:ext uri="{19B8F6BF-5375-455C-9EA6-DF929625EA0E}">
        <p15:presenceInfo xmlns:p15="http://schemas.microsoft.com/office/powerpoint/2012/main" userId="S::Annabel.Ola@primeglobalpeople.com::9f9ed544-9b93-40d1-b1f6-b36625f2c860" providerId="AD"/>
      </p:ext>
    </p:extLst>
  </p:cmAuthor>
  <p:cmAuthor id="5" name="Arthur Buchberg" initials="AB [2]" lastIdx="39" clrIdx="4">
    <p:extLst>
      <p:ext uri="{19B8F6BF-5375-455C-9EA6-DF929625EA0E}">
        <p15:presenceInfo xmlns:p15="http://schemas.microsoft.com/office/powerpoint/2012/main" userId="S::arthur.buchberg@bayer.com::36554f01-e5cb-402b-8997-12d4ad7666e4" providerId="AD"/>
      </p:ext>
    </p:extLst>
  </p:cmAuthor>
  <p:cmAuthor id="6" name="Anastasija Pesevska" initials="AP" lastIdx="52" clrIdx="5">
    <p:extLst>
      <p:ext uri="{19B8F6BF-5375-455C-9EA6-DF929625EA0E}">
        <p15:presenceInfo xmlns:p15="http://schemas.microsoft.com/office/powerpoint/2012/main" userId="Anastasija Pesevsk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F0E7"/>
    <a:srgbClr val="8DD1B8"/>
    <a:srgbClr val="CBDAF4"/>
    <a:srgbClr val="98B4E8"/>
    <a:srgbClr val="EBEDF0"/>
    <a:srgbClr val="E8F6F1"/>
    <a:srgbClr val="E0E9F8"/>
    <a:srgbClr val="D3DCEC"/>
    <a:srgbClr val="234FA0"/>
    <a:srgbClr val="46AD88"/>
  </p:clrMru>
  <p:extLst>
    <p:ext uri="{E76CE94A-603C-4142-B9EB-6D1370010A27}">
      <p14:discardImageEditData xmlns:p14="http://schemas.microsoft.com/office/powerpoint/2010/main" val="1"/>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C64559-27F9-4081-9512-DD002D7E23E8}" v="12" dt="2025-10-21T15:21:43.516"/>
    <p1510:client id="{82EAABA5-9633-4C0B-93F2-4FADFFCA5C77}" v="1" dt="2025-10-22T15:31:14.681"/>
    <p1510:client id="{A6812701-D494-462D-8F02-D46E68059F80}" v="34" dt="2025-10-21T20:17:55.784"/>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6081" autoAdjust="0"/>
  </p:normalViewPr>
  <p:slideViewPr>
    <p:cSldViewPr snapToGrid="0">
      <p:cViewPr varScale="1">
        <p:scale>
          <a:sx n="29" d="100"/>
          <a:sy n="29" d="100"/>
        </p:scale>
        <p:origin x="384" y="254"/>
      </p:cViewPr>
      <p:guideLst>
        <p:guide orient="horz" pos="11543"/>
        <p:guide orient="horz" pos="2684"/>
        <p:guide pos="8702"/>
        <p:guide pos="13266"/>
        <p:guide orient="horz" pos="2856"/>
        <p:guide orient="horz" pos="5473"/>
        <p:guide orient="horz" pos="9167"/>
      </p:guideLst>
    </p:cSldViewPr>
  </p:slideViewPr>
  <p:notesTextViewPr>
    <p:cViewPr>
      <p:scale>
        <a:sx n="1" d="1"/>
        <a:sy n="1" d="1"/>
      </p:scale>
      <p:origin x="0" y="0"/>
    </p:cViewPr>
  </p:notesTextViewPr>
  <p:notesViewPr>
    <p:cSldViewPr snapToGrid="0">
      <p:cViewPr>
        <p:scale>
          <a:sx n="1" d="2"/>
          <a:sy n="1" d="2"/>
        </p:scale>
        <p:origin x="0" y="0"/>
      </p:cViewPr>
      <p:guideLst>
        <p:guide orient="horz" pos="2168"/>
        <p:guide pos="29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3400084383085238E-2"/>
          <c:y val="0.16354684214861823"/>
          <c:w val="0.90627588767406442"/>
          <c:h val="0.57640110149827872"/>
        </c:manualLayout>
      </c:layout>
      <c:barChart>
        <c:barDir val="col"/>
        <c:grouping val="clustered"/>
        <c:varyColors val="0"/>
        <c:ser>
          <c:idx val="0"/>
          <c:order val="0"/>
          <c:tx>
            <c:strRef>
              <c:f>Sheet1!$B$1</c:f>
              <c:strCache>
                <c:ptCount val="1"/>
                <c:pt idx="0">
                  <c:v>TP53 Y220C</c:v>
                </c:pt>
              </c:strCache>
            </c:strRef>
          </c:tx>
          <c:spPr>
            <a:solidFill>
              <a:srgbClr val="234FA0"/>
            </a:solidFill>
            <a:ln>
              <a:noFill/>
            </a:ln>
            <a:effectLst/>
          </c:spPr>
          <c:invertIfNegative val="0"/>
          <c:dLbls>
            <c:dLbl>
              <c:idx val="0"/>
              <c:layout>
                <c:manualLayout>
                  <c:x val="-1.1673041131407475E-3"/>
                  <c:y val="-3.51059730463526E-3"/>
                </c:manualLayout>
              </c:layout>
              <c:tx>
                <c:rich>
                  <a:bodyPr/>
                  <a:lstStyle/>
                  <a:p>
                    <a:r>
                      <a:rPr lang="en-US" dirty="0"/>
                      <a:t>28.5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311-4053-8EA2-50E083DF2635}"/>
                </c:ext>
              </c:extLst>
            </c:dLbl>
            <c:dLbl>
              <c:idx val="1"/>
              <c:tx>
                <c:rich>
                  <a:bodyPr/>
                  <a:lstStyle/>
                  <a:p>
                    <a:r>
                      <a:rPr lang="en-US" dirty="0"/>
                      <a:t>30.0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FB27-4160-9712-84541F8FD736}"/>
                </c:ext>
              </c:extLst>
            </c:dLbl>
            <c:dLbl>
              <c:idx val="2"/>
              <c:layout>
                <c:manualLayout>
                  <c:x val="1.5031480632114414E-3"/>
                  <c:y val="-6.3657909707437966E-3"/>
                </c:manualLayout>
              </c:layout>
              <c:tx>
                <c:rich>
                  <a:bodyPr/>
                  <a:lstStyle/>
                  <a:p>
                    <a:r>
                      <a:rPr lang="en-US" dirty="0"/>
                      <a:t>26.7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311-4053-8EA2-50E083DF2635}"/>
                </c:ext>
              </c:extLst>
            </c:dLbl>
            <c:dLbl>
              <c:idx val="3"/>
              <c:layout>
                <c:manualLayout>
                  <c:x val="-2.1073639282370468E-3"/>
                  <c:y val="-3.1830336978641749E-3"/>
                </c:manualLayout>
              </c:layout>
              <c:tx>
                <c:rich>
                  <a:bodyPr/>
                  <a:lstStyle/>
                  <a:p>
                    <a:r>
                      <a:rPr lang="en-US" dirty="0"/>
                      <a:t>14.6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311-4053-8EA2-50E083DF2635}"/>
                </c:ext>
              </c:extLst>
            </c:dLbl>
            <c:dLbl>
              <c:idx val="4"/>
              <c:tx>
                <c:rich>
                  <a:bodyPr/>
                  <a:lstStyle/>
                  <a:p>
                    <a:r>
                      <a:rPr lang="en-US" dirty="0"/>
                      <a:t>56.3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FB27-4160-9712-84541F8FD736}"/>
                </c:ext>
              </c:extLst>
            </c:dLbl>
            <c:dLbl>
              <c:idx val="5"/>
              <c:layout>
                <c:manualLayout>
                  <c:x val="-3.0474237433333459E-3"/>
                  <c:y val="0"/>
                </c:manualLayout>
              </c:layout>
              <c:tx>
                <c:rich>
                  <a:bodyPr/>
                  <a:lstStyle/>
                  <a:p>
                    <a:r>
                      <a:rPr lang="en-US" dirty="0"/>
                      <a:t>33.8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311-4053-8EA2-50E083DF2635}"/>
                </c:ext>
              </c:extLst>
            </c:dLbl>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solidFill>
                      <a:srgbClr val="234FA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Overall</c:v>
                </c:pt>
                <c:pt idx="1">
                  <c:v>Breast</c:v>
                </c:pt>
                <c:pt idx="2">
                  <c:v>Endometrial</c:v>
                </c:pt>
                <c:pt idx="3">
                  <c:v>NSCLC</c:v>
                </c:pt>
                <c:pt idx="4">
                  <c:v>Ovarian</c:v>
                </c:pt>
                <c:pt idx="5">
                  <c:v>Prostate</c:v>
                </c:pt>
              </c:strCache>
            </c:strRef>
          </c:cat>
          <c:val>
            <c:numRef>
              <c:f>Sheet1!$B$2:$B$7</c:f>
              <c:numCache>
                <c:formatCode>General</c:formatCode>
                <c:ptCount val="6"/>
                <c:pt idx="0">
                  <c:v>28.48</c:v>
                </c:pt>
                <c:pt idx="1">
                  <c:v>30</c:v>
                </c:pt>
                <c:pt idx="2">
                  <c:v>26.74</c:v>
                </c:pt>
                <c:pt idx="3">
                  <c:v>14.55</c:v>
                </c:pt>
                <c:pt idx="4">
                  <c:v>56.31</c:v>
                </c:pt>
                <c:pt idx="5">
                  <c:v>33.770000000000003</c:v>
                </c:pt>
              </c:numCache>
            </c:numRef>
          </c:val>
          <c:extLst>
            <c:ext xmlns:c16="http://schemas.microsoft.com/office/drawing/2014/chart" uri="{C3380CC4-5D6E-409C-BE32-E72D297353CC}">
              <c16:uniqueId val="{00000000-E939-475A-9781-A9CB56C9F587}"/>
            </c:ext>
          </c:extLst>
        </c:ser>
        <c:ser>
          <c:idx val="1"/>
          <c:order val="1"/>
          <c:tx>
            <c:strRef>
              <c:f>Sheet1!$C$1</c:f>
              <c:strCache>
                <c:ptCount val="1"/>
                <c:pt idx="0">
                  <c:v>Non-TP53 Y220C</c:v>
                </c:pt>
              </c:strCache>
            </c:strRef>
          </c:tx>
          <c:spPr>
            <a:solidFill>
              <a:srgbClr val="46AD88"/>
            </a:solidFill>
            <a:ln>
              <a:noFill/>
            </a:ln>
            <a:effectLst/>
          </c:spPr>
          <c:invertIfNegative val="0"/>
          <c:dLbls>
            <c:dLbl>
              <c:idx val="0"/>
              <c:tx>
                <c:rich>
                  <a:bodyPr/>
                  <a:lstStyle/>
                  <a:p>
                    <a:r>
                      <a:rPr lang="en-US" dirty="0"/>
                      <a:t>35.8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B27-4160-9712-84541F8FD736}"/>
                </c:ext>
              </c:extLst>
            </c:dLbl>
            <c:dLbl>
              <c:idx val="1"/>
              <c:tx>
                <c:rich>
                  <a:bodyPr/>
                  <a:lstStyle/>
                  <a:p>
                    <a:r>
                      <a:rPr lang="en-US" dirty="0"/>
                      <a:t>50.4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FB27-4160-9712-84541F8FD736}"/>
                </c:ext>
              </c:extLst>
            </c:dLbl>
            <c:dLbl>
              <c:idx val="2"/>
              <c:tx>
                <c:rich>
                  <a:bodyPr/>
                  <a:lstStyle/>
                  <a:p>
                    <a:r>
                      <a:rPr lang="en-US" dirty="0"/>
                      <a:t>52.1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B27-4160-9712-84541F8FD736}"/>
                </c:ext>
              </c:extLst>
            </c:dLbl>
            <c:dLbl>
              <c:idx val="3"/>
              <c:tx>
                <c:rich>
                  <a:bodyPr/>
                  <a:lstStyle/>
                  <a:p>
                    <a:r>
                      <a:rPr lang="en-US" dirty="0"/>
                      <a:t>22.1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FB27-4160-9712-84541F8FD736}"/>
                </c:ext>
              </c:extLst>
            </c:dLbl>
            <c:dLbl>
              <c:idx val="4"/>
              <c:tx>
                <c:rich>
                  <a:bodyPr/>
                  <a:lstStyle/>
                  <a:p>
                    <a:r>
                      <a:rPr lang="en-US" dirty="0"/>
                      <a:t>52.3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FB27-4160-9712-84541F8FD736}"/>
                </c:ext>
              </c:extLst>
            </c:dLbl>
            <c:dLbl>
              <c:idx val="5"/>
              <c:tx>
                <c:rich>
                  <a:bodyPr/>
                  <a:lstStyle/>
                  <a:p>
                    <a:r>
                      <a:rPr lang="en-US" dirty="0"/>
                      <a:t>47.1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FB27-4160-9712-84541F8FD736}"/>
                </c:ext>
              </c:extLst>
            </c:dLbl>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ln>
                      <a:noFill/>
                    </a:ln>
                    <a:solidFill>
                      <a:srgbClr val="46AD88"/>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Overall</c:v>
                </c:pt>
                <c:pt idx="1">
                  <c:v>Breast</c:v>
                </c:pt>
                <c:pt idx="2">
                  <c:v>Endometrial</c:v>
                </c:pt>
                <c:pt idx="3">
                  <c:v>NSCLC</c:v>
                </c:pt>
                <c:pt idx="4">
                  <c:v>Ovarian</c:v>
                </c:pt>
                <c:pt idx="5">
                  <c:v>Prostate</c:v>
                </c:pt>
              </c:strCache>
            </c:strRef>
          </c:cat>
          <c:val>
            <c:numRef>
              <c:f>Sheet1!$C$2:$C$7</c:f>
              <c:numCache>
                <c:formatCode>General</c:formatCode>
                <c:ptCount val="6"/>
                <c:pt idx="0">
                  <c:v>35.840000000000003</c:v>
                </c:pt>
                <c:pt idx="1">
                  <c:v>50.37</c:v>
                </c:pt>
                <c:pt idx="2">
                  <c:v>52.14</c:v>
                </c:pt>
                <c:pt idx="3">
                  <c:v>22.08</c:v>
                </c:pt>
                <c:pt idx="4">
                  <c:v>52.3</c:v>
                </c:pt>
                <c:pt idx="5">
                  <c:v>47.05</c:v>
                </c:pt>
              </c:numCache>
            </c:numRef>
          </c:val>
          <c:extLst>
            <c:ext xmlns:c16="http://schemas.microsoft.com/office/drawing/2014/chart" uri="{C3380CC4-5D6E-409C-BE32-E72D297353CC}">
              <c16:uniqueId val="{00000001-E939-475A-9781-A9CB56C9F587}"/>
            </c:ext>
          </c:extLst>
        </c:ser>
        <c:dLbls>
          <c:showLegendKey val="0"/>
          <c:showVal val="0"/>
          <c:showCatName val="0"/>
          <c:showSerName val="0"/>
          <c:showPercent val="0"/>
          <c:showBubbleSize val="0"/>
        </c:dLbls>
        <c:gapWidth val="100"/>
        <c:overlap val="-20"/>
        <c:axId val="323554464"/>
        <c:axId val="323563104"/>
      </c:barChart>
      <c:catAx>
        <c:axId val="323554464"/>
        <c:scaling>
          <c:orientation val="minMax"/>
        </c:scaling>
        <c:delete val="0"/>
        <c:axPos val="b"/>
        <c:numFmt formatCode="General" sourceLinked="1"/>
        <c:majorTickMark val="none"/>
        <c:minorTickMark val="none"/>
        <c:tickLblPos val="nextTo"/>
        <c:spPr>
          <a:noFill/>
          <a:ln w="9525" cap="flat" cmpd="sng" algn="ctr">
            <a:solidFill>
              <a:srgbClr val="595959"/>
            </a:solidFill>
            <a:round/>
          </a:ln>
          <a:effectLst/>
        </c:spPr>
        <c:txPr>
          <a:bodyPr rot="-60000000" spcFirstLastPara="1" vertOverflow="ellipsis" vert="horz" wrap="square" anchor="ctr" anchorCtr="1"/>
          <a:lstStyle/>
          <a:p>
            <a:pPr>
              <a:defRPr sz="155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3563104"/>
        <c:crosses val="autoZero"/>
        <c:auto val="1"/>
        <c:lblAlgn val="ctr"/>
        <c:lblOffset val="100"/>
        <c:noMultiLvlLbl val="0"/>
      </c:catAx>
      <c:valAx>
        <c:axId val="323563104"/>
        <c:scaling>
          <c:orientation val="minMax"/>
        </c:scaling>
        <c:delete val="0"/>
        <c:axPos val="l"/>
        <c:title>
          <c:tx>
            <c:rich>
              <a:bodyPr rot="-5400000" spcFirstLastPara="1" vertOverflow="ellipsis" vert="horz" wrap="square" anchor="ctr" anchorCtr="1"/>
              <a:lstStyle/>
              <a:p>
                <a:pPr>
                  <a:defRPr sz="1550" b="1" i="0" u="none" strike="noStrike" kern="1200" baseline="0">
                    <a:solidFill>
                      <a:schemeClr val="tx1"/>
                    </a:solidFill>
                    <a:latin typeface="Arial" panose="020B0604020202020204" pitchFamily="34" charset="0"/>
                    <a:ea typeface="+mn-ea"/>
                    <a:cs typeface="Arial" panose="020B0604020202020204" pitchFamily="34" charset="0"/>
                  </a:defRPr>
                </a:pPr>
                <a:r>
                  <a:rPr lang="en-US" sz="1550" b="1" dirty="0">
                    <a:solidFill>
                      <a:schemeClr val="tx1"/>
                    </a:solidFill>
                  </a:rPr>
                  <a:t>Median </a:t>
                </a:r>
                <a:r>
                  <a:rPr lang="en-US" sz="1550" b="1" dirty="0" err="1">
                    <a:solidFill>
                      <a:schemeClr val="tx1"/>
                    </a:solidFill>
                  </a:rPr>
                  <a:t>rwOS</a:t>
                </a:r>
                <a:r>
                  <a:rPr lang="en-US" sz="1550" b="1" baseline="0" dirty="0">
                    <a:solidFill>
                      <a:schemeClr val="tx1"/>
                    </a:solidFill>
                  </a:rPr>
                  <a:t> (</a:t>
                </a:r>
                <a:r>
                  <a:rPr lang="en-US" sz="1550" b="1" dirty="0">
                    <a:solidFill>
                      <a:schemeClr val="tx1"/>
                    </a:solidFill>
                  </a:rPr>
                  <a:t>months)</a:t>
                </a:r>
              </a:p>
            </c:rich>
          </c:tx>
          <c:layout>
            <c:manualLayout>
              <c:xMode val="edge"/>
              <c:yMode val="edge"/>
              <c:x val="1.9974375788911085E-2"/>
              <c:y val="0.14290452999736292"/>
            </c:manualLayout>
          </c:layout>
          <c:overlay val="0"/>
          <c:spPr>
            <a:noFill/>
            <a:ln>
              <a:noFill/>
            </a:ln>
            <a:effectLst/>
          </c:spPr>
          <c:txPr>
            <a:bodyPr rot="-5400000" spcFirstLastPara="1" vertOverflow="ellipsis" vert="horz" wrap="square" anchor="ctr" anchorCtr="1"/>
            <a:lstStyle/>
            <a:p>
              <a:pPr>
                <a:defRPr sz="155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solidFill>
              <a:srgbClr val="595959"/>
            </a:solidFill>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235544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1"/>
            <a:ext cx="4028844" cy="343635"/>
          </a:xfrm>
          <a:prstGeom prst="rect">
            <a:avLst/>
          </a:prstGeom>
          <a:noFill/>
          <a:ln w="9525">
            <a:noFill/>
            <a:miter lim="800000"/>
            <a:headEnd/>
            <a:tailEnd/>
          </a:ln>
        </p:spPr>
        <p:txBody>
          <a:bodyPr vert="horz" wrap="square" lIns="92437" tIns="46219" rIns="92437" bIns="46219" numCol="1" anchor="t" anchorCtr="0" compatLnSpc="1">
            <a:prstTxWarp prst="textNoShape">
              <a:avLst/>
            </a:prstTxWarp>
          </a:bodyPr>
          <a:lstStyle>
            <a:lvl1pPr algn="l" defTabSz="924539">
              <a:defRPr sz="1200" b="0" dirty="0"/>
            </a:lvl1pPr>
          </a:lstStyle>
          <a:p>
            <a:pPr>
              <a:defRPr/>
            </a:pPr>
            <a:endParaRPr lang="en-US" altLang="en-US" dirty="0"/>
          </a:p>
        </p:txBody>
      </p:sp>
      <p:sp>
        <p:nvSpPr>
          <p:cNvPr id="20483" name="Rectangle 3"/>
          <p:cNvSpPr>
            <a:spLocks noGrp="1" noChangeArrowheads="1"/>
          </p:cNvSpPr>
          <p:nvPr>
            <p:ph type="dt" sz="quarter" idx="1"/>
          </p:nvPr>
        </p:nvSpPr>
        <p:spPr bwMode="auto">
          <a:xfrm>
            <a:off x="5267558" y="1"/>
            <a:ext cx="4028843" cy="343635"/>
          </a:xfrm>
          <a:prstGeom prst="rect">
            <a:avLst/>
          </a:prstGeom>
          <a:noFill/>
          <a:ln w="9525">
            <a:noFill/>
            <a:miter lim="800000"/>
            <a:headEnd/>
            <a:tailEnd/>
          </a:ln>
        </p:spPr>
        <p:txBody>
          <a:bodyPr vert="horz" wrap="square" lIns="92437" tIns="46219" rIns="92437" bIns="46219" numCol="1" anchor="t" anchorCtr="0" compatLnSpc="1">
            <a:prstTxWarp prst="textNoShape">
              <a:avLst/>
            </a:prstTxWarp>
          </a:bodyPr>
          <a:lstStyle>
            <a:lvl1pPr algn="r" defTabSz="924539">
              <a:defRPr sz="1200" b="0" dirty="0"/>
            </a:lvl1pPr>
          </a:lstStyle>
          <a:p>
            <a:pPr>
              <a:defRPr/>
            </a:pPr>
            <a:endParaRPr lang="en-US" altLang="en-US" dirty="0"/>
          </a:p>
        </p:txBody>
      </p:sp>
      <p:sp>
        <p:nvSpPr>
          <p:cNvPr id="20484" name="Rectangle 4"/>
          <p:cNvSpPr>
            <a:spLocks noGrp="1" noChangeArrowheads="1"/>
          </p:cNvSpPr>
          <p:nvPr>
            <p:ph type="ftr" sz="quarter" idx="2"/>
          </p:nvPr>
        </p:nvSpPr>
        <p:spPr bwMode="auto">
          <a:xfrm>
            <a:off x="0" y="6538178"/>
            <a:ext cx="4028844" cy="343635"/>
          </a:xfrm>
          <a:prstGeom prst="rect">
            <a:avLst/>
          </a:prstGeom>
          <a:noFill/>
          <a:ln w="9525">
            <a:noFill/>
            <a:miter lim="800000"/>
            <a:headEnd/>
            <a:tailEnd/>
          </a:ln>
        </p:spPr>
        <p:txBody>
          <a:bodyPr vert="horz" wrap="square" lIns="92437" tIns="46219" rIns="92437" bIns="46219" numCol="1" anchor="b" anchorCtr="0" compatLnSpc="1">
            <a:prstTxWarp prst="textNoShape">
              <a:avLst/>
            </a:prstTxWarp>
          </a:bodyPr>
          <a:lstStyle>
            <a:lvl1pPr algn="l" defTabSz="924539">
              <a:defRPr sz="1200" b="0" dirty="0"/>
            </a:lvl1pPr>
          </a:lstStyle>
          <a:p>
            <a:pPr>
              <a:defRPr/>
            </a:pPr>
            <a:endParaRPr lang="en-US" altLang="en-US" dirty="0"/>
          </a:p>
        </p:txBody>
      </p:sp>
      <p:sp>
        <p:nvSpPr>
          <p:cNvPr id="20485" name="Rectangle 5"/>
          <p:cNvSpPr>
            <a:spLocks noGrp="1" noChangeArrowheads="1"/>
          </p:cNvSpPr>
          <p:nvPr>
            <p:ph type="sldNum" sz="quarter" idx="3"/>
          </p:nvPr>
        </p:nvSpPr>
        <p:spPr bwMode="auto">
          <a:xfrm>
            <a:off x="5267558" y="6538178"/>
            <a:ext cx="4028843" cy="343635"/>
          </a:xfrm>
          <a:prstGeom prst="rect">
            <a:avLst/>
          </a:prstGeom>
          <a:noFill/>
          <a:ln w="9525">
            <a:noFill/>
            <a:miter lim="800000"/>
            <a:headEnd/>
            <a:tailEnd/>
          </a:ln>
        </p:spPr>
        <p:txBody>
          <a:bodyPr vert="horz" wrap="square" lIns="92437" tIns="46219" rIns="92437" bIns="46219" numCol="1" anchor="b" anchorCtr="0" compatLnSpc="1">
            <a:prstTxWarp prst="textNoShape">
              <a:avLst/>
            </a:prstTxWarp>
          </a:bodyPr>
          <a:lstStyle>
            <a:lvl1pPr algn="r" defTabSz="924539">
              <a:defRPr sz="1200" b="0"/>
            </a:lvl1pPr>
          </a:lstStyle>
          <a:p>
            <a:pPr>
              <a:defRPr/>
            </a:pPr>
            <a:fld id="{16EE19FE-5851-410F-993F-CF80AF1CFC84}" type="slidenum">
              <a:rPr lang="en-US" altLang="en-US"/>
              <a:pPr>
                <a:defRPr/>
              </a:pPr>
              <a:t>‹#›</a:t>
            </a:fld>
            <a:endParaRPr lang="en-US" altLang="en-US" dirty="0"/>
          </a:p>
        </p:txBody>
      </p:sp>
    </p:spTree>
    <p:extLst>
      <p:ext uri="{BB962C8B-B14F-4D97-AF65-F5344CB8AC3E}">
        <p14:creationId xmlns:p14="http://schemas.microsoft.com/office/powerpoint/2010/main" val="197438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1"/>
            <a:ext cx="4028844" cy="343635"/>
          </a:xfrm>
          <a:prstGeom prst="rect">
            <a:avLst/>
          </a:prstGeom>
          <a:noFill/>
          <a:ln w="9525">
            <a:noFill/>
            <a:miter lim="800000"/>
            <a:headEnd/>
            <a:tailEnd/>
          </a:ln>
        </p:spPr>
        <p:txBody>
          <a:bodyPr vert="horz" wrap="square" lIns="92437" tIns="46219" rIns="92437" bIns="46219" numCol="1" anchor="t" anchorCtr="0" compatLnSpc="1">
            <a:prstTxWarp prst="textNoShape">
              <a:avLst/>
            </a:prstTxWarp>
          </a:bodyPr>
          <a:lstStyle>
            <a:lvl1pPr algn="l" defTabSz="924539">
              <a:defRPr sz="1200" b="0" dirty="0"/>
            </a:lvl1pPr>
          </a:lstStyle>
          <a:p>
            <a:pPr>
              <a:defRPr/>
            </a:pPr>
            <a:endParaRPr lang="en-US" dirty="0"/>
          </a:p>
        </p:txBody>
      </p:sp>
      <p:sp>
        <p:nvSpPr>
          <p:cNvPr id="121859" name="Rectangle 3"/>
          <p:cNvSpPr>
            <a:spLocks noGrp="1" noChangeArrowheads="1"/>
          </p:cNvSpPr>
          <p:nvPr>
            <p:ph type="dt" idx="1"/>
          </p:nvPr>
        </p:nvSpPr>
        <p:spPr bwMode="auto">
          <a:xfrm>
            <a:off x="5267558" y="1"/>
            <a:ext cx="4028843" cy="343635"/>
          </a:xfrm>
          <a:prstGeom prst="rect">
            <a:avLst/>
          </a:prstGeom>
          <a:noFill/>
          <a:ln w="9525">
            <a:noFill/>
            <a:miter lim="800000"/>
            <a:headEnd/>
            <a:tailEnd/>
          </a:ln>
        </p:spPr>
        <p:txBody>
          <a:bodyPr vert="horz" wrap="square" lIns="92437" tIns="46219" rIns="92437" bIns="46219" numCol="1" anchor="t" anchorCtr="0" compatLnSpc="1">
            <a:prstTxWarp prst="textNoShape">
              <a:avLst/>
            </a:prstTxWarp>
          </a:bodyPr>
          <a:lstStyle>
            <a:lvl1pPr algn="r" defTabSz="924539">
              <a:defRPr sz="1200" b="0" dirty="0"/>
            </a:lvl1pPr>
          </a:lstStyle>
          <a:p>
            <a:pPr>
              <a:defRPr/>
            </a:pPr>
            <a:endParaRPr lang="en-US" dirty="0"/>
          </a:p>
        </p:txBody>
      </p:sp>
      <p:sp>
        <p:nvSpPr>
          <p:cNvPr id="67588" name="Rectangle 4"/>
          <p:cNvSpPr>
            <a:spLocks noGrp="1" noRot="1" noChangeAspect="1" noChangeArrowheads="1" noTextEdit="1"/>
          </p:cNvSpPr>
          <p:nvPr>
            <p:ph type="sldImg" idx="2"/>
          </p:nvPr>
        </p:nvSpPr>
        <p:spPr bwMode="auto">
          <a:xfrm>
            <a:off x="2068513" y="517525"/>
            <a:ext cx="5159375" cy="2579688"/>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1238714" y="3269090"/>
            <a:ext cx="6818974" cy="3096133"/>
          </a:xfrm>
          <a:prstGeom prst="rect">
            <a:avLst/>
          </a:prstGeom>
          <a:noFill/>
          <a:ln w="9525">
            <a:noFill/>
            <a:miter lim="800000"/>
            <a:headEnd/>
            <a:tailEnd/>
          </a:ln>
        </p:spPr>
        <p:txBody>
          <a:bodyPr vert="horz" wrap="square" lIns="92437" tIns="46219" rIns="92437" bIns="462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1862" name="Rectangle 6"/>
          <p:cNvSpPr>
            <a:spLocks noGrp="1" noChangeArrowheads="1"/>
          </p:cNvSpPr>
          <p:nvPr>
            <p:ph type="ftr" sz="quarter" idx="4"/>
          </p:nvPr>
        </p:nvSpPr>
        <p:spPr bwMode="auto">
          <a:xfrm>
            <a:off x="0" y="6538178"/>
            <a:ext cx="4028844" cy="343635"/>
          </a:xfrm>
          <a:prstGeom prst="rect">
            <a:avLst/>
          </a:prstGeom>
          <a:noFill/>
          <a:ln w="9525">
            <a:noFill/>
            <a:miter lim="800000"/>
            <a:headEnd/>
            <a:tailEnd/>
          </a:ln>
        </p:spPr>
        <p:txBody>
          <a:bodyPr vert="horz" wrap="square" lIns="92437" tIns="46219" rIns="92437" bIns="46219" numCol="1" anchor="b" anchorCtr="0" compatLnSpc="1">
            <a:prstTxWarp prst="textNoShape">
              <a:avLst/>
            </a:prstTxWarp>
          </a:bodyPr>
          <a:lstStyle>
            <a:lvl1pPr algn="l" defTabSz="924539">
              <a:defRPr sz="1200" b="0" dirty="0"/>
            </a:lvl1pPr>
          </a:lstStyle>
          <a:p>
            <a:pPr>
              <a:defRPr/>
            </a:pPr>
            <a:endParaRPr lang="en-US" dirty="0"/>
          </a:p>
        </p:txBody>
      </p:sp>
      <p:sp>
        <p:nvSpPr>
          <p:cNvPr id="121863" name="Rectangle 7"/>
          <p:cNvSpPr>
            <a:spLocks noGrp="1" noChangeArrowheads="1"/>
          </p:cNvSpPr>
          <p:nvPr>
            <p:ph type="sldNum" sz="quarter" idx="5"/>
          </p:nvPr>
        </p:nvSpPr>
        <p:spPr bwMode="auto">
          <a:xfrm>
            <a:off x="5267558" y="6538178"/>
            <a:ext cx="4028843" cy="343635"/>
          </a:xfrm>
          <a:prstGeom prst="rect">
            <a:avLst/>
          </a:prstGeom>
          <a:noFill/>
          <a:ln w="9525">
            <a:noFill/>
            <a:miter lim="800000"/>
            <a:headEnd/>
            <a:tailEnd/>
          </a:ln>
        </p:spPr>
        <p:txBody>
          <a:bodyPr vert="horz" wrap="square" lIns="92437" tIns="46219" rIns="92437" bIns="46219" numCol="1" anchor="b" anchorCtr="0" compatLnSpc="1">
            <a:prstTxWarp prst="textNoShape">
              <a:avLst/>
            </a:prstTxWarp>
          </a:bodyPr>
          <a:lstStyle>
            <a:lvl1pPr algn="r" defTabSz="924539">
              <a:defRPr sz="1200" b="0"/>
            </a:lvl1pPr>
          </a:lstStyle>
          <a:p>
            <a:pPr>
              <a:defRPr/>
            </a:pPr>
            <a:fld id="{39A8A980-40AE-4E80-9B6C-4CCE86024D84}" type="slidenum">
              <a:rPr lang="en-US"/>
              <a:pPr>
                <a:defRPr/>
              </a:pPr>
              <a:t>‹#›</a:t>
            </a:fld>
            <a:endParaRPr lang="en-US" dirty="0"/>
          </a:p>
        </p:txBody>
      </p:sp>
    </p:spTree>
    <p:extLst>
      <p:ext uri="{BB962C8B-B14F-4D97-AF65-F5344CB8AC3E}">
        <p14:creationId xmlns:p14="http://schemas.microsoft.com/office/powerpoint/2010/main" val="33741950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4074" kern="1200">
        <a:solidFill>
          <a:schemeClr val="tx1"/>
        </a:solidFill>
        <a:latin typeface="Arial" panose="020B0604020202020204" pitchFamily="34" charset="0"/>
        <a:ea typeface="+mn-ea"/>
        <a:cs typeface="+mn-cs"/>
      </a:defRPr>
    </a:lvl1pPr>
    <a:lvl2pPr marL="1552038" algn="l" rtl="0" eaLnBrk="0" fontAlgn="base" hangingPunct="0">
      <a:spcBef>
        <a:spcPct val="30000"/>
      </a:spcBef>
      <a:spcAft>
        <a:spcPct val="0"/>
      </a:spcAft>
      <a:defRPr sz="4074" kern="1200">
        <a:solidFill>
          <a:schemeClr val="tx1"/>
        </a:solidFill>
        <a:latin typeface="Arial" panose="020B0604020202020204" pitchFamily="34" charset="0"/>
        <a:ea typeface="+mn-ea"/>
        <a:cs typeface="+mn-cs"/>
      </a:defRPr>
    </a:lvl2pPr>
    <a:lvl3pPr marL="3104068" algn="l" rtl="0" eaLnBrk="0" fontAlgn="base" hangingPunct="0">
      <a:spcBef>
        <a:spcPct val="30000"/>
      </a:spcBef>
      <a:spcAft>
        <a:spcPct val="0"/>
      </a:spcAft>
      <a:defRPr sz="4074" kern="1200">
        <a:solidFill>
          <a:schemeClr val="tx1"/>
        </a:solidFill>
        <a:latin typeface="Arial" panose="020B0604020202020204" pitchFamily="34" charset="0"/>
        <a:ea typeface="+mn-ea"/>
        <a:cs typeface="+mn-cs"/>
      </a:defRPr>
    </a:lvl3pPr>
    <a:lvl4pPr marL="4656106" algn="l" rtl="0" eaLnBrk="0" fontAlgn="base" hangingPunct="0">
      <a:spcBef>
        <a:spcPct val="30000"/>
      </a:spcBef>
      <a:spcAft>
        <a:spcPct val="0"/>
      </a:spcAft>
      <a:defRPr sz="4074" kern="1200">
        <a:solidFill>
          <a:schemeClr val="tx1"/>
        </a:solidFill>
        <a:latin typeface="Arial" panose="020B0604020202020204" pitchFamily="34" charset="0"/>
        <a:ea typeface="+mn-ea"/>
        <a:cs typeface="+mn-cs"/>
      </a:defRPr>
    </a:lvl4pPr>
    <a:lvl5pPr marL="6208135" algn="l" rtl="0" eaLnBrk="0" fontAlgn="base" hangingPunct="0">
      <a:spcBef>
        <a:spcPct val="30000"/>
      </a:spcBef>
      <a:spcAft>
        <a:spcPct val="0"/>
      </a:spcAft>
      <a:defRPr sz="4074" kern="1200">
        <a:solidFill>
          <a:schemeClr val="tx1"/>
        </a:solidFill>
        <a:latin typeface="Arial" panose="020B0604020202020204" pitchFamily="34" charset="0"/>
        <a:ea typeface="+mn-ea"/>
        <a:cs typeface="+mn-cs"/>
      </a:defRPr>
    </a:lvl5pPr>
    <a:lvl6pPr marL="7760172" algn="l" defTabSz="3104068" rtl="0" eaLnBrk="1" latinLnBrk="0" hangingPunct="1">
      <a:defRPr sz="4074" kern="1200">
        <a:solidFill>
          <a:schemeClr val="tx1"/>
        </a:solidFill>
        <a:latin typeface="+mn-lt"/>
        <a:ea typeface="+mn-ea"/>
        <a:cs typeface="+mn-cs"/>
      </a:defRPr>
    </a:lvl6pPr>
    <a:lvl7pPr marL="9312205" algn="l" defTabSz="3104068" rtl="0" eaLnBrk="1" latinLnBrk="0" hangingPunct="1">
      <a:defRPr sz="4074" kern="1200">
        <a:solidFill>
          <a:schemeClr val="tx1"/>
        </a:solidFill>
        <a:latin typeface="+mn-lt"/>
        <a:ea typeface="+mn-ea"/>
        <a:cs typeface="+mn-cs"/>
      </a:defRPr>
    </a:lvl7pPr>
    <a:lvl8pPr marL="10864240" algn="l" defTabSz="3104068" rtl="0" eaLnBrk="1" latinLnBrk="0" hangingPunct="1">
      <a:defRPr sz="4074" kern="1200">
        <a:solidFill>
          <a:schemeClr val="tx1"/>
        </a:solidFill>
        <a:latin typeface="+mn-lt"/>
        <a:ea typeface="+mn-ea"/>
        <a:cs typeface="+mn-cs"/>
      </a:defRPr>
    </a:lvl8pPr>
    <a:lvl9pPr marL="12416280" algn="l" defTabSz="3104068" rtl="0" eaLnBrk="1" latinLnBrk="0" hangingPunct="1">
      <a:defRPr sz="40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68513" y="517525"/>
            <a:ext cx="5159375" cy="2579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9A8A980-40AE-4E80-9B6C-4CCE86024D84}" type="slidenum">
              <a:rPr lang="en-US" smtClean="0"/>
              <a:pPr>
                <a:defRPr/>
              </a:pPr>
              <a:t>1</a:t>
            </a:fld>
            <a:endParaRPr lang="en-US" dirty="0"/>
          </a:p>
        </p:txBody>
      </p:sp>
    </p:spTree>
    <p:extLst>
      <p:ext uri="{BB962C8B-B14F-4D97-AF65-F5344CB8AC3E}">
        <p14:creationId xmlns:p14="http://schemas.microsoft.com/office/powerpoint/2010/main" val="2781319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4E5DAB-1866-45CB-8160-F4DFCA71F305}"/>
              </a:ext>
            </a:extLst>
          </p:cNvPr>
          <p:cNvSpPr>
            <a:spLocks noGrp="1"/>
          </p:cNvSpPr>
          <p:nvPr>
            <p:ph idx="1"/>
          </p:nvPr>
        </p:nvSpPr>
        <p:spPr>
          <a:xfrm>
            <a:off x="465275" y="5350630"/>
            <a:ext cx="9762590" cy="1609713"/>
          </a:xfrm>
          <a:prstGeom prst="rect">
            <a:avLst/>
          </a:prstGeo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3">
            <a:extLst>
              <a:ext uri="{FF2B5EF4-FFF2-40B4-BE49-F238E27FC236}">
                <a16:creationId xmlns:a16="http://schemas.microsoft.com/office/drawing/2014/main" id="{079DA7F4-9064-D0E3-4ED3-C795EFAFA151}"/>
              </a:ext>
            </a:extLst>
          </p:cNvPr>
          <p:cNvSpPr>
            <a:spLocks noGrp="1"/>
          </p:cNvSpPr>
          <p:nvPr>
            <p:ph type="title"/>
          </p:nvPr>
        </p:nvSpPr>
        <p:spPr>
          <a:xfrm>
            <a:off x="465285" y="5"/>
            <a:ext cx="40539206" cy="1340308"/>
          </a:xfrm>
        </p:spPr>
        <p:txBody>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2612359253"/>
      </p:ext>
    </p:extLst>
  </p:cSld>
  <p:clrMapOvr>
    <a:masterClrMapping/>
  </p:clrMapOvr>
  <p:extLst>
    <p:ext uri="{DCECCB84-F9BA-43D5-87BE-67443E8EF086}">
      <p15:sldGuideLst xmlns:p15="http://schemas.microsoft.com/office/powerpoint/2012/main">
        <p15:guide id="1" pos="13101" userDrawn="1">
          <p15:clr>
            <a:srgbClr val="FBAE40"/>
          </p15:clr>
        </p15:guide>
        <p15:guide id="2" pos="6551" userDrawn="1">
          <p15:clr>
            <a:srgbClr val="FBAE40"/>
          </p15:clr>
        </p15:guide>
        <p15:guide id="3" pos="19981" userDrawn="1">
          <p15:clr>
            <a:srgbClr val="FBAE40"/>
          </p15:clr>
        </p15:guide>
        <p15:guide id="4" pos="6879" userDrawn="1">
          <p15:clr>
            <a:srgbClr val="FBAE40"/>
          </p15:clr>
        </p15:guide>
        <p15:guide id="5" pos="13431" userDrawn="1">
          <p15:clr>
            <a:srgbClr val="FBAE40"/>
          </p15:clr>
        </p15:guide>
        <p15:guide id="6" pos="1965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4E5DAB-1866-45CB-8160-F4DFCA71F305}"/>
              </a:ext>
            </a:extLst>
          </p:cNvPr>
          <p:cNvSpPr>
            <a:spLocks noGrp="1"/>
          </p:cNvSpPr>
          <p:nvPr>
            <p:ph idx="1"/>
          </p:nvPr>
        </p:nvSpPr>
        <p:spPr>
          <a:xfrm>
            <a:off x="465271" y="5350631"/>
            <a:ext cx="7860028" cy="1609713"/>
          </a:xfrm>
          <a:prstGeom prst="rect">
            <a:avLst/>
          </a:prstGeo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9">
            <a:extLst>
              <a:ext uri="{FF2B5EF4-FFF2-40B4-BE49-F238E27FC236}">
                <a16:creationId xmlns:a16="http://schemas.microsoft.com/office/drawing/2014/main" id="{CD55BA2A-E618-39F1-A18A-B12F323F7E2C}"/>
              </a:ext>
            </a:extLst>
          </p:cNvPr>
          <p:cNvSpPr>
            <a:spLocks noGrp="1"/>
          </p:cNvSpPr>
          <p:nvPr>
            <p:ph type="title"/>
          </p:nvPr>
        </p:nvSpPr>
        <p:spPr>
          <a:xfrm>
            <a:off x="465285" y="5"/>
            <a:ext cx="40539206" cy="1340308"/>
          </a:xfrm>
        </p:spPr>
        <p:txBody>
          <a:bodyPr/>
          <a:lstStyle/>
          <a:p>
            <a:r>
              <a:rPr lang="en-US"/>
              <a:t>Click to edit Master title style</a:t>
            </a:r>
            <a:endParaRPr lang="en-GB"/>
          </a:p>
        </p:txBody>
      </p:sp>
    </p:spTree>
    <p:custDataLst>
      <p:tags r:id="rId1"/>
    </p:custDataLst>
    <p:extLst>
      <p:ext uri="{BB962C8B-B14F-4D97-AF65-F5344CB8AC3E}">
        <p14:creationId xmlns:p14="http://schemas.microsoft.com/office/powerpoint/2010/main" val="1928051741"/>
      </p:ext>
    </p:extLst>
  </p:cSld>
  <p:clrMapOvr>
    <a:masterClrMapping/>
  </p:clrMapOvr>
  <p:extLst>
    <p:ext uri="{DCECCB84-F9BA-43D5-87BE-67443E8EF086}">
      <p15:sldGuideLst xmlns:p15="http://schemas.microsoft.com/office/powerpoint/2012/main">
        <p15:guide id="1" pos="10484" userDrawn="1">
          <p15:clr>
            <a:srgbClr val="FBAE40"/>
          </p15:clr>
        </p15:guide>
        <p15:guide id="2" pos="5244" userDrawn="1">
          <p15:clr>
            <a:srgbClr val="FBAE40"/>
          </p15:clr>
        </p15:guide>
        <p15:guide id="3" pos="15723" userDrawn="1">
          <p15:clr>
            <a:srgbClr val="FBAE40"/>
          </p15:clr>
        </p15:guide>
        <p15:guide id="4" pos="20963" userDrawn="1">
          <p15:clr>
            <a:srgbClr val="FBAE40"/>
          </p15:clr>
        </p15:guide>
        <p15:guide id="5" pos="5569" userDrawn="1">
          <p15:clr>
            <a:srgbClr val="FBAE40"/>
          </p15:clr>
        </p15:guide>
        <p15:guide id="6" pos="10809" userDrawn="1">
          <p15:clr>
            <a:srgbClr val="FBAE40"/>
          </p15:clr>
        </p15:guide>
        <p15:guide id="7" pos="16048" userDrawn="1">
          <p15:clr>
            <a:srgbClr val="FBAE40"/>
          </p15:clr>
        </p15:guide>
        <p15:guide id="8" pos="2128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494E625-D80A-9306-6A7C-BFF31BCA818D}"/>
              </a:ext>
            </a:extLst>
          </p:cNvPr>
          <p:cNvSpPr/>
          <p:nvPr userDrawn="1"/>
        </p:nvSpPr>
        <p:spPr>
          <a:xfrm>
            <a:off x="1" y="3"/>
            <a:ext cx="42119550" cy="2915262"/>
          </a:xfrm>
          <a:prstGeom prst="rect">
            <a:avLst/>
          </a:prstGeom>
          <a:solidFill>
            <a:srgbClr val="394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US" sz="2014" dirty="0"/>
          </a:p>
        </p:txBody>
      </p:sp>
      <p:sp>
        <p:nvSpPr>
          <p:cNvPr id="3" name="Text Placeholder 2"/>
          <p:cNvSpPr>
            <a:spLocks noGrp="1"/>
          </p:cNvSpPr>
          <p:nvPr>
            <p:ph type="body" idx="1"/>
          </p:nvPr>
        </p:nvSpPr>
        <p:spPr>
          <a:xfrm>
            <a:off x="472609" y="5606199"/>
            <a:ext cx="12979848" cy="1609713"/>
          </a:xfrm>
          <a:prstGeom prst="rect">
            <a:avLst/>
          </a:prstGeom>
        </p:spPr>
        <p:txBody>
          <a:bodyPr vert="horz" lIns="0" tIns="180000" rIns="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3" name="Picture 22">
            <a:extLst>
              <a:ext uri="{FF2B5EF4-FFF2-40B4-BE49-F238E27FC236}">
                <a16:creationId xmlns:a16="http://schemas.microsoft.com/office/drawing/2014/main" id="{0E37D0AA-1D22-A994-D7B1-599BAF0A4699}"/>
              </a:ext>
            </a:extLst>
          </p:cNvPr>
          <p:cNvPicPr>
            <a:picLocks noChangeAspect="1"/>
          </p:cNvPicPr>
          <p:nvPr userDrawn="1"/>
        </p:nvPicPr>
        <p:blipFill>
          <a:blip r:embed="rId5"/>
          <a:stretch>
            <a:fillRect/>
          </a:stretch>
        </p:blipFill>
        <p:spPr>
          <a:xfrm>
            <a:off x="39775260" y="3"/>
            <a:ext cx="1899500" cy="2915262"/>
          </a:xfrm>
          <a:prstGeom prst="rect">
            <a:avLst/>
          </a:prstGeom>
        </p:spPr>
      </p:pic>
      <p:sp>
        <p:nvSpPr>
          <p:cNvPr id="2" name="Title Placeholder 1"/>
          <p:cNvSpPr>
            <a:spLocks noGrp="1"/>
          </p:cNvSpPr>
          <p:nvPr>
            <p:ph type="title"/>
          </p:nvPr>
        </p:nvSpPr>
        <p:spPr>
          <a:xfrm>
            <a:off x="790185" y="5"/>
            <a:ext cx="40539206" cy="1340308"/>
          </a:xfrm>
          <a:prstGeom prst="rect">
            <a:avLst/>
          </a:prstGeom>
        </p:spPr>
        <p:txBody>
          <a:bodyPr vert="horz" lIns="0" tIns="468000" rIns="0" bIns="45720" rtlCol="0" anchor="t">
            <a:spAutoFit/>
          </a:bodyPr>
          <a:lstStyle/>
          <a:p>
            <a:r>
              <a:rPr lang="en-US"/>
              <a:t>Click to edit Master title style</a:t>
            </a:r>
          </a:p>
        </p:txBody>
      </p:sp>
      <p:cxnSp>
        <p:nvCxnSpPr>
          <p:cNvPr id="4" name="Straight Connector 3">
            <a:extLst>
              <a:ext uri="{FF2B5EF4-FFF2-40B4-BE49-F238E27FC236}">
                <a16:creationId xmlns:a16="http://schemas.microsoft.com/office/drawing/2014/main" id="{D8F81F7E-83DE-6B83-436B-626453BA56D3}"/>
              </a:ext>
            </a:extLst>
          </p:cNvPr>
          <p:cNvCxnSpPr>
            <a:cxnSpLocks/>
          </p:cNvCxnSpPr>
          <p:nvPr userDrawn="1"/>
        </p:nvCxnSpPr>
        <p:spPr>
          <a:xfrm>
            <a:off x="1" y="20513039"/>
            <a:ext cx="421195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custDataLst>
      <p:tags r:id="rId4"/>
    </p:custDataLst>
    <p:extLst>
      <p:ext uri="{BB962C8B-B14F-4D97-AF65-F5344CB8AC3E}">
        <p14:creationId xmlns:p14="http://schemas.microsoft.com/office/powerpoint/2010/main" val="2088710304"/>
      </p:ext>
    </p:extLst>
  </p:cSld>
  <p:clrMap bg1="lt1" tx1="dk1" bg2="lt2" tx2="dk2" accent1="accent1" accent2="accent2" accent3="accent3" accent4="accent4" accent5="accent5" accent6="accent6" hlink="hlink" folHlink="folHlink"/>
  <p:sldLayoutIdLst>
    <p:sldLayoutId id="2147483943" r:id="rId1"/>
    <p:sldLayoutId id="2147483944" r:id="rId2"/>
  </p:sldLayoutIdLst>
  <p:hf hdr="0" ftr="0" dt="0"/>
  <p:txStyles>
    <p:titleStyle>
      <a:lvl1pPr algn="l" defTabSz="2569393" rtl="0" eaLnBrk="1" latinLnBrk="0" hangingPunct="1">
        <a:lnSpc>
          <a:spcPct val="90000"/>
        </a:lnSpc>
        <a:spcBef>
          <a:spcPct val="0"/>
        </a:spcBef>
        <a:buNone/>
        <a:defRPr sz="5736" b="1" kern="1200">
          <a:solidFill>
            <a:schemeClr val="bg1"/>
          </a:solidFill>
          <a:latin typeface="+mj-lt"/>
          <a:ea typeface="+mj-ea"/>
          <a:cs typeface="+mj-cs"/>
        </a:defRPr>
      </a:lvl1pPr>
    </p:titleStyle>
    <p:bodyStyle>
      <a:lvl1pPr marL="159335" indent="-159335" algn="l" defTabSz="2569393" rtl="0" eaLnBrk="1" latinLnBrk="0" hangingPunct="1">
        <a:lnSpc>
          <a:spcPct val="100000"/>
        </a:lnSpc>
        <a:spcBef>
          <a:spcPts val="308"/>
        </a:spcBef>
        <a:spcAft>
          <a:spcPts val="308"/>
        </a:spcAft>
        <a:buFont typeface="Arial" panose="020B0604020202020204" pitchFamily="34" charset="0"/>
        <a:buChar char="•"/>
        <a:defRPr sz="1543" kern="1200">
          <a:solidFill>
            <a:schemeClr val="tx1"/>
          </a:solidFill>
          <a:latin typeface="+mn-lt"/>
          <a:ea typeface="+mn-ea"/>
          <a:cs typeface="+mn-cs"/>
        </a:defRPr>
      </a:lvl1pPr>
      <a:lvl2pPr marL="371781" indent="-204859" algn="l" defTabSz="2569393" rtl="0" eaLnBrk="1" latinLnBrk="0" hangingPunct="1">
        <a:lnSpc>
          <a:spcPct val="100000"/>
        </a:lnSpc>
        <a:spcBef>
          <a:spcPts val="0"/>
        </a:spcBef>
        <a:spcAft>
          <a:spcPts val="308"/>
        </a:spcAft>
        <a:buFont typeface="Arial" panose="020B0604020202020204" pitchFamily="34" charset="0"/>
        <a:buChar char="–"/>
        <a:defRPr sz="1543" kern="1200">
          <a:solidFill>
            <a:schemeClr val="tx1"/>
          </a:solidFill>
          <a:latin typeface="+mn-lt"/>
          <a:ea typeface="+mn-ea"/>
          <a:cs typeface="+mn-cs"/>
        </a:defRPr>
      </a:lvl2pPr>
      <a:lvl3pPr marL="540219" indent="-166921" algn="l" defTabSz="2569393" rtl="0" eaLnBrk="1" latinLnBrk="0" hangingPunct="1">
        <a:lnSpc>
          <a:spcPct val="100000"/>
        </a:lnSpc>
        <a:spcBef>
          <a:spcPts val="0"/>
        </a:spcBef>
        <a:spcAft>
          <a:spcPts val="308"/>
        </a:spcAft>
        <a:buFont typeface="Arial" panose="020B0604020202020204" pitchFamily="34" charset="0"/>
        <a:buChar char="•"/>
        <a:tabLst/>
        <a:defRPr sz="1543" kern="1200">
          <a:solidFill>
            <a:schemeClr val="tx1"/>
          </a:solidFill>
          <a:latin typeface="+mn-lt"/>
          <a:ea typeface="+mn-ea"/>
          <a:cs typeface="+mn-cs"/>
        </a:defRPr>
      </a:lvl3pPr>
      <a:lvl4pPr marL="737489" indent="-197271" algn="l" defTabSz="2569393" rtl="0" eaLnBrk="1" latinLnBrk="0" hangingPunct="1">
        <a:lnSpc>
          <a:spcPct val="100000"/>
        </a:lnSpc>
        <a:spcBef>
          <a:spcPts val="0"/>
        </a:spcBef>
        <a:spcAft>
          <a:spcPts val="308"/>
        </a:spcAft>
        <a:buFont typeface="Arial" panose="020B0604020202020204" pitchFamily="34" charset="0"/>
        <a:buChar char="–"/>
        <a:defRPr sz="1543" kern="1200">
          <a:solidFill>
            <a:schemeClr val="tx1"/>
          </a:solidFill>
          <a:latin typeface="+mn-lt"/>
          <a:ea typeface="+mn-ea"/>
          <a:cs typeface="+mn-cs"/>
        </a:defRPr>
      </a:lvl4pPr>
      <a:lvl5pPr marL="895306" indent="-153263" algn="l" defTabSz="2569393" rtl="0" eaLnBrk="1" latinLnBrk="0" hangingPunct="1">
        <a:lnSpc>
          <a:spcPct val="100000"/>
        </a:lnSpc>
        <a:spcBef>
          <a:spcPts val="0"/>
        </a:spcBef>
        <a:spcAft>
          <a:spcPts val="308"/>
        </a:spcAft>
        <a:buFont typeface="Arial" panose="020B0604020202020204" pitchFamily="34" charset="0"/>
        <a:buChar char="•"/>
        <a:defRPr sz="1543" kern="1200">
          <a:solidFill>
            <a:schemeClr val="tx1"/>
          </a:solidFill>
          <a:latin typeface="+mn-lt"/>
          <a:ea typeface="+mn-ea"/>
          <a:cs typeface="+mn-cs"/>
        </a:defRPr>
      </a:lvl5pPr>
      <a:lvl6pPr marL="7065826" indent="-642349" algn="l" defTabSz="2569393" rtl="0" eaLnBrk="1" latinLnBrk="0" hangingPunct="1">
        <a:lnSpc>
          <a:spcPct val="90000"/>
        </a:lnSpc>
        <a:spcBef>
          <a:spcPts val="1404"/>
        </a:spcBef>
        <a:buFont typeface="Arial" panose="020B0604020202020204" pitchFamily="34" charset="0"/>
        <a:buChar char="•"/>
        <a:defRPr sz="5060" kern="1200">
          <a:solidFill>
            <a:schemeClr val="tx1"/>
          </a:solidFill>
          <a:latin typeface="+mn-lt"/>
          <a:ea typeface="+mn-ea"/>
          <a:cs typeface="+mn-cs"/>
        </a:defRPr>
      </a:lvl6pPr>
      <a:lvl7pPr marL="8350522" indent="-642349" algn="l" defTabSz="2569393" rtl="0" eaLnBrk="1" latinLnBrk="0" hangingPunct="1">
        <a:lnSpc>
          <a:spcPct val="90000"/>
        </a:lnSpc>
        <a:spcBef>
          <a:spcPts val="1404"/>
        </a:spcBef>
        <a:buFont typeface="Arial" panose="020B0604020202020204" pitchFamily="34" charset="0"/>
        <a:buChar char="•"/>
        <a:defRPr sz="5060" kern="1200">
          <a:solidFill>
            <a:schemeClr val="tx1"/>
          </a:solidFill>
          <a:latin typeface="+mn-lt"/>
          <a:ea typeface="+mn-ea"/>
          <a:cs typeface="+mn-cs"/>
        </a:defRPr>
      </a:lvl7pPr>
      <a:lvl8pPr marL="9635216" indent="-642349" algn="l" defTabSz="2569393" rtl="0" eaLnBrk="1" latinLnBrk="0" hangingPunct="1">
        <a:lnSpc>
          <a:spcPct val="90000"/>
        </a:lnSpc>
        <a:spcBef>
          <a:spcPts val="1404"/>
        </a:spcBef>
        <a:buFont typeface="Arial" panose="020B0604020202020204" pitchFamily="34" charset="0"/>
        <a:buChar char="•"/>
        <a:defRPr sz="5060" kern="1200">
          <a:solidFill>
            <a:schemeClr val="tx1"/>
          </a:solidFill>
          <a:latin typeface="+mn-lt"/>
          <a:ea typeface="+mn-ea"/>
          <a:cs typeface="+mn-cs"/>
        </a:defRPr>
      </a:lvl8pPr>
      <a:lvl9pPr marL="10919913" indent="-642349" algn="l" defTabSz="2569393" rtl="0" eaLnBrk="1" latinLnBrk="0" hangingPunct="1">
        <a:lnSpc>
          <a:spcPct val="90000"/>
        </a:lnSpc>
        <a:spcBef>
          <a:spcPts val="1404"/>
        </a:spcBef>
        <a:buFont typeface="Arial" panose="020B0604020202020204" pitchFamily="34" charset="0"/>
        <a:buChar char="•"/>
        <a:defRPr sz="5060" kern="1200">
          <a:solidFill>
            <a:schemeClr val="tx1"/>
          </a:solidFill>
          <a:latin typeface="+mn-lt"/>
          <a:ea typeface="+mn-ea"/>
          <a:cs typeface="+mn-cs"/>
        </a:defRPr>
      </a:lvl9pPr>
    </p:bodyStyle>
    <p:otherStyle>
      <a:defPPr>
        <a:defRPr lang="en-US"/>
      </a:defPPr>
      <a:lvl1pPr marL="0" algn="l" defTabSz="2569393" rtl="0" eaLnBrk="1" latinLnBrk="0" hangingPunct="1">
        <a:defRPr sz="5060" kern="1200">
          <a:solidFill>
            <a:schemeClr val="tx1"/>
          </a:solidFill>
          <a:latin typeface="+mn-lt"/>
          <a:ea typeface="+mn-ea"/>
          <a:cs typeface="+mn-cs"/>
        </a:defRPr>
      </a:lvl1pPr>
      <a:lvl2pPr marL="1284695" algn="l" defTabSz="2569393" rtl="0" eaLnBrk="1" latinLnBrk="0" hangingPunct="1">
        <a:defRPr sz="5060" kern="1200">
          <a:solidFill>
            <a:schemeClr val="tx1"/>
          </a:solidFill>
          <a:latin typeface="+mn-lt"/>
          <a:ea typeface="+mn-ea"/>
          <a:cs typeface="+mn-cs"/>
        </a:defRPr>
      </a:lvl2pPr>
      <a:lvl3pPr marL="2569393" algn="l" defTabSz="2569393" rtl="0" eaLnBrk="1" latinLnBrk="0" hangingPunct="1">
        <a:defRPr sz="5060" kern="1200">
          <a:solidFill>
            <a:schemeClr val="tx1"/>
          </a:solidFill>
          <a:latin typeface="+mn-lt"/>
          <a:ea typeface="+mn-ea"/>
          <a:cs typeface="+mn-cs"/>
        </a:defRPr>
      </a:lvl3pPr>
      <a:lvl4pPr marL="3854084" algn="l" defTabSz="2569393" rtl="0" eaLnBrk="1" latinLnBrk="0" hangingPunct="1">
        <a:defRPr sz="5060" kern="1200">
          <a:solidFill>
            <a:schemeClr val="tx1"/>
          </a:solidFill>
          <a:latin typeface="+mn-lt"/>
          <a:ea typeface="+mn-ea"/>
          <a:cs typeface="+mn-cs"/>
        </a:defRPr>
      </a:lvl4pPr>
      <a:lvl5pPr marL="5138784" algn="l" defTabSz="2569393" rtl="0" eaLnBrk="1" latinLnBrk="0" hangingPunct="1">
        <a:defRPr sz="5060" kern="1200">
          <a:solidFill>
            <a:schemeClr val="tx1"/>
          </a:solidFill>
          <a:latin typeface="+mn-lt"/>
          <a:ea typeface="+mn-ea"/>
          <a:cs typeface="+mn-cs"/>
        </a:defRPr>
      </a:lvl5pPr>
      <a:lvl6pPr marL="6423477" algn="l" defTabSz="2569393" rtl="0" eaLnBrk="1" latinLnBrk="0" hangingPunct="1">
        <a:defRPr sz="5060" kern="1200">
          <a:solidFill>
            <a:schemeClr val="tx1"/>
          </a:solidFill>
          <a:latin typeface="+mn-lt"/>
          <a:ea typeface="+mn-ea"/>
          <a:cs typeface="+mn-cs"/>
        </a:defRPr>
      </a:lvl6pPr>
      <a:lvl7pPr marL="7708175" algn="l" defTabSz="2569393" rtl="0" eaLnBrk="1" latinLnBrk="0" hangingPunct="1">
        <a:defRPr sz="5060" kern="1200">
          <a:solidFill>
            <a:schemeClr val="tx1"/>
          </a:solidFill>
          <a:latin typeface="+mn-lt"/>
          <a:ea typeface="+mn-ea"/>
          <a:cs typeface="+mn-cs"/>
        </a:defRPr>
      </a:lvl7pPr>
      <a:lvl8pPr marL="8992870" algn="l" defTabSz="2569393" rtl="0" eaLnBrk="1" latinLnBrk="0" hangingPunct="1">
        <a:defRPr sz="5060" kern="1200">
          <a:solidFill>
            <a:schemeClr val="tx1"/>
          </a:solidFill>
          <a:latin typeface="+mn-lt"/>
          <a:ea typeface="+mn-ea"/>
          <a:cs typeface="+mn-cs"/>
        </a:defRPr>
      </a:lvl8pPr>
      <a:lvl9pPr marL="10277564" algn="l" defTabSz="2569393" rtl="0" eaLnBrk="1" latinLnBrk="0" hangingPunct="1">
        <a:defRPr sz="50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41" userDrawn="1">
          <p15:clr>
            <a:srgbClr val="F26B43"/>
          </p15:clr>
        </p15:guide>
        <p15:guide id="2" orient="horz" pos="2173" userDrawn="1">
          <p15:clr>
            <a:srgbClr val="F26B43"/>
          </p15:clr>
        </p15:guide>
        <p15:guide id="3" userDrawn="1">
          <p15:clr>
            <a:srgbClr val="F26B43"/>
          </p15:clr>
        </p15:guide>
        <p15:guide id="4" pos="329" userDrawn="1">
          <p15:clr>
            <a:srgbClr val="F26B43"/>
          </p15:clr>
        </p15:guide>
        <p15:guide id="9" orient="horz" userDrawn="1">
          <p15:clr>
            <a:srgbClr val="F26B43"/>
          </p15:clr>
        </p15:guide>
        <p15:guide id="10" orient="horz" pos="332" userDrawn="1">
          <p15:clr>
            <a:srgbClr val="F26B43"/>
          </p15:clr>
        </p15:guide>
        <p15:guide id="13" orient="horz" pos="12919" userDrawn="1">
          <p15:clr>
            <a:srgbClr val="F26B43"/>
          </p15:clr>
        </p15:guide>
        <p15:guide id="14" orient="horz" pos="13266" userDrawn="1">
          <p15:clr>
            <a:srgbClr val="F26B43"/>
          </p15:clr>
        </p15:guide>
        <p15:guide id="17" orient="horz" pos="12674" userDrawn="1">
          <p15:clr>
            <a:srgbClr val="F26B43"/>
          </p15:clr>
        </p15:guide>
        <p15:guide id="19" pos="26203" userDrawn="1">
          <p15:clr>
            <a:srgbClr val="F26B43"/>
          </p15:clr>
        </p15:guide>
        <p15:guide id="20" pos="2653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9" name="Rectangle: Rounded Corners 1348">
            <a:extLst>
              <a:ext uri="{FF2B5EF4-FFF2-40B4-BE49-F238E27FC236}">
                <a16:creationId xmlns:a16="http://schemas.microsoft.com/office/drawing/2014/main" id="{89BC2B44-8547-4BBB-FEA4-4562B7B9A2B1}"/>
              </a:ext>
            </a:extLst>
          </p:cNvPr>
          <p:cNvSpPr/>
          <p:nvPr/>
        </p:nvSpPr>
        <p:spPr>
          <a:xfrm>
            <a:off x="19862509" y="11438007"/>
            <a:ext cx="10938333" cy="1157541"/>
          </a:xfrm>
          <a:prstGeom prst="round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98" name="Rectangle: Rounded Corners 2297">
            <a:extLst>
              <a:ext uri="{FF2B5EF4-FFF2-40B4-BE49-F238E27FC236}">
                <a16:creationId xmlns:a16="http://schemas.microsoft.com/office/drawing/2014/main" id="{410ED442-80B2-0614-BC87-FE4DA05364BF}"/>
              </a:ext>
            </a:extLst>
          </p:cNvPr>
          <p:cNvSpPr/>
          <p:nvPr/>
        </p:nvSpPr>
        <p:spPr>
          <a:xfrm>
            <a:off x="14585454" y="13105259"/>
            <a:ext cx="5220000" cy="7329237"/>
          </a:xfrm>
          <a:prstGeom prst="roundRect">
            <a:avLst>
              <a:gd name="adj" fmla="val 6941"/>
            </a:avLst>
          </a:prstGeom>
          <a:solidFill>
            <a:schemeClr val="accent4">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4" dirty="0">
              <a:solidFill>
                <a:schemeClr val="accent6">
                  <a:lumMod val="75000"/>
                </a:schemeClr>
              </a:solidFill>
            </a:endParaRPr>
          </a:p>
        </p:txBody>
      </p:sp>
      <p:sp>
        <p:nvSpPr>
          <p:cNvPr id="46" name="Rectangle: Rounded Corners 45">
            <a:extLst>
              <a:ext uri="{FF2B5EF4-FFF2-40B4-BE49-F238E27FC236}">
                <a16:creationId xmlns:a16="http://schemas.microsoft.com/office/drawing/2014/main" id="{26087D7B-E277-1CE4-FC2A-03AC04158F89}"/>
              </a:ext>
            </a:extLst>
          </p:cNvPr>
          <p:cNvSpPr/>
          <p:nvPr/>
        </p:nvSpPr>
        <p:spPr>
          <a:xfrm>
            <a:off x="8847134" y="5644775"/>
            <a:ext cx="12212641" cy="2345842"/>
          </a:xfrm>
          <a:prstGeom prst="roundRect">
            <a:avLst>
              <a:gd name="adj" fmla="val 8112"/>
            </a:avLst>
          </a:prstGeom>
          <a:solidFill>
            <a:srgbClr val="CBDAF4"/>
          </a:solidFill>
          <a:ln w="12700" cap="flat" cmpd="sng" algn="ctr">
            <a:noFill/>
            <a:prstDash val="solid"/>
            <a:miter lim="800000"/>
          </a:ln>
          <a:effectLst/>
        </p:spPr>
        <p:txBody>
          <a:bodyPr rtlCol="0" anchor="ctr"/>
          <a:lstStyle/>
          <a:p>
            <a:pPr algn="ctr" defTabSz="575016">
              <a:defRPr/>
            </a:pPr>
            <a:endParaRPr lang="en-US" sz="2014" kern="0" dirty="0">
              <a:solidFill>
                <a:srgbClr val="FFFFFF"/>
              </a:solidFill>
              <a:latin typeface="Arial" panose="020F0302020204030204"/>
            </a:endParaRPr>
          </a:p>
        </p:txBody>
      </p:sp>
      <p:sp>
        <p:nvSpPr>
          <p:cNvPr id="40" name="Content Placeholder 229">
            <a:extLst>
              <a:ext uri="{FF2B5EF4-FFF2-40B4-BE49-F238E27FC236}">
                <a16:creationId xmlns:a16="http://schemas.microsoft.com/office/drawing/2014/main" id="{B44396BD-3A0F-BB3E-C69F-1D9F623F74DF}"/>
              </a:ext>
            </a:extLst>
          </p:cNvPr>
          <p:cNvSpPr txBox="1">
            <a:spLocks/>
          </p:cNvSpPr>
          <p:nvPr/>
        </p:nvSpPr>
        <p:spPr>
          <a:xfrm>
            <a:off x="8919324" y="5804263"/>
            <a:ext cx="12026816" cy="1276616"/>
          </a:xfrm>
          <a:prstGeom prst="rect">
            <a:avLst/>
          </a:prstGeom>
        </p:spPr>
        <p:txBody>
          <a:bodyPr vert="horz" wrap="square" lIns="90000" tIns="185323" rIns="90000" bIns="47072" rtlCol="0" anchor="t">
            <a:spAutoFit/>
          </a:bodyPr>
          <a:lstStyle>
            <a:lvl1pPr marL="154786" indent="-154786" algn="l" defTabSz="2496049" rtl="0" eaLnBrk="1" latinLnBrk="0" hangingPunct="1">
              <a:lnSpc>
                <a:spcPct val="100000"/>
              </a:lnSpc>
              <a:spcBef>
                <a:spcPts val="279"/>
              </a:spcBef>
              <a:spcAft>
                <a:spcPts val="279"/>
              </a:spcAft>
              <a:buFont typeface="Arial" panose="020B0604020202020204" pitchFamily="34" charset="0"/>
              <a:buChar char="•"/>
              <a:defRPr sz="1500" kern="1200">
                <a:solidFill>
                  <a:schemeClr val="tx1"/>
                </a:solidFill>
                <a:latin typeface="+mn-lt"/>
                <a:ea typeface="+mn-ea"/>
                <a:cs typeface="+mn-cs"/>
              </a:defRPr>
            </a:lvl1pPr>
            <a:lvl2pPr marL="361168" indent="-199011"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2pPr>
            <a:lvl3pPr marL="524798" indent="-162157" algn="l" defTabSz="2496049" rtl="0" eaLnBrk="1" latinLnBrk="0" hangingPunct="1">
              <a:lnSpc>
                <a:spcPct val="100000"/>
              </a:lnSpc>
              <a:spcBef>
                <a:spcPts val="0"/>
              </a:spcBef>
              <a:spcAft>
                <a:spcPts val="279"/>
              </a:spcAft>
              <a:buFont typeface="Arial" panose="020B0604020202020204" pitchFamily="34" charset="0"/>
              <a:buChar char="•"/>
              <a:tabLst/>
              <a:defRPr sz="1500" kern="1200">
                <a:solidFill>
                  <a:schemeClr val="tx1"/>
                </a:solidFill>
                <a:latin typeface="+mn-lt"/>
                <a:ea typeface="+mn-ea"/>
                <a:cs typeface="+mn-cs"/>
              </a:defRPr>
            </a:lvl3pPr>
            <a:lvl4pPr marL="716438" indent="-19164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4pPr>
            <a:lvl5pPr marL="869750" indent="-14889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5pPr>
            <a:lvl6pPr marL="6864135"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6pPr>
            <a:lvl7pPr marL="8112160"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7pPr>
            <a:lvl8pPr marL="9360184"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8pPr>
            <a:lvl9pPr marL="10608209"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9pPr>
          </a:lstStyle>
          <a:p>
            <a:pPr marL="0" indent="-277200">
              <a:spcBef>
                <a:spcPts val="0"/>
              </a:spcBef>
              <a:spcAft>
                <a:spcPts val="0"/>
              </a:spcAft>
              <a:buClr>
                <a:schemeClr val="tx2"/>
              </a:buClr>
              <a:buNone/>
            </a:pPr>
            <a:r>
              <a:rPr lang="en-US" sz="1354" b="1" dirty="0">
                <a:cs typeface="Times New Roman"/>
              </a:rPr>
              <a:t>Primary objective:</a:t>
            </a:r>
          </a:p>
          <a:p>
            <a:pPr marL="277200" indent="-277200">
              <a:spcBef>
                <a:spcPts val="0"/>
              </a:spcBef>
              <a:spcAft>
                <a:spcPts val="0"/>
              </a:spcAft>
              <a:buClr>
                <a:schemeClr val="tx2"/>
              </a:buClr>
            </a:pPr>
            <a:r>
              <a:rPr lang="en-US" sz="1354" dirty="0">
                <a:cs typeface="Times New Roman"/>
              </a:rPr>
              <a:t>Participation in a clinical trial (assessed any time prior to the index date); also served to exclude any patients who may have received rezatapopt through the PYNNACLE Phase 1/2 trial</a:t>
            </a:r>
          </a:p>
          <a:p>
            <a:pPr marL="277200" indent="-277200">
              <a:spcBef>
                <a:spcPts val="0"/>
              </a:spcBef>
              <a:spcAft>
                <a:spcPts val="0"/>
              </a:spcAft>
              <a:buClr>
                <a:schemeClr val="tx2"/>
              </a:buClr>
            </a:pPr>
            <a:r>
              <a:rPr lang="en-US" sz="1354" dirty="0">
                <a:cs typeface="Times New Roman"/>
              </a:rPr>
              <a:t>Presence of more than one primary cancer (assessed at any time prior to the index date)</a:t>
            </a:r>
          </a:p>
          <a:p>
            <a:pPr marL="277200" indent="-277200">
              <a:spcBef>
                <a:spcPts val="0"/>
              </a:spcBef>
              <a:spcAft>
                <a:spcPts val="0"/>
              </a:spcAft>
              <a:buClr>
                <a:schemeClr val="tx2"/>
              </a:buClr>
            </a:pPr>
            <a:r>
              <a:rPr lang="en-US" sz="1354" dirty="0">
                <a:cs typeface="Times New Roman"/>
              </a:rPr>
              <a:t>Death record prior to the index month (assessed at any time prior to the index month)</a:t>
            </a:r>
            <a:r>
              <a:rPr lang="en-US" sz="1354" baseline="30000" dirty="0">
                <a:cs typeface="Times New Roman"/>
              </a:rPr>
              <a:t>a</a:t>
            </a:r>
          </a:p>
        </p:txBody>
      </p:sp>
      <p:sp>
        <p:nvSpPr>
          <p:cNvPr id="34" name="Content Placeholder 229">
            <a:extLst>
              <a:ext uri="{FF2B5EF4-FFF2-40B4-BE49-F238E27FC236}">
                <a16:creationId xmlns:a16="http://schemas.microsoft.com/office/drawing/2014/main" id="{EA771188-2836-F350-B645-78C36332EC24}"/>
              </a:ext>
            </a:extLst>
          </p:cNvPr>
          <p:cNvSpPr>
            <a:spLocks noGrp="1"/>
          </p:cNvSpPr>
          <p:nvPr>
            <p:ph idx="1"/>
          </p:nvPr>
        </p:nvSpPr>
        <p:spPr>
          <a:xfrm>
            <a:off x="139226" y="3502464"/>
            <a:ext cx="8052273" cy="3055395"/>
          </a:xfrm>
        </p:spPr>
        <p:txBody>
          <a:bodyPr vert="horz" wrap="square" lIns="0" tIns="164630" rIns="0" bIns="41816" rtlCol="0">
            <a:spAutoFit/>
          </a:bodyPr>
          <a:lstStyle/>
          <a:p>
            <a:pPr marL="246913" indent="-246913">
              <a:spcBef>
                <a:spcPts val="261"/>
              </a:spcBef>
              <a:spcAft>
                <a:spcPts val="261"/>
              </a:spcAft>
              <a:buClr>
                <a:schemeClr val="tx2"/>
              </a:buClr>
            </a:pP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mutations, the most common genomic alterations in cancer, are associated with poor prognosis across many tumor types</a:t>
            </a:r>
            <a:r>
              <a:rPr lang="en-US" sz="1500" baseline="30000" dirty="0">
                <a:ea typeface="Times New Roman" panose="02020603050405020304" pitchFamily="18" charset="0"/>
                <a:cs typeface="Times New Roman" panose="02020603050405020304" pitchFamily="18" charset="0"/>
              </a:rPr>
              <a:t>1,2</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The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mutation occurs in ~1% of solid tumors and more frequently in ovarian, pancreatic, gastric, lung, and breast tumors</a:t>
            </a:r>
            <a:r>
              <a:rPr lang="en-US" sz="1500" baseline="30000" dirty="0">
                <a:ea typeface="Times New Roman" panose="02020603050405020304" pitchFamily="18" charset="0"/>
                <a:cs typeface="Times New Roman" panose="02020603050405020304" pitchFamily="18" charset="0"/>
              </a:rPr>
              <a:t>2,3</a:t>
            </a:r>
            <a:endParaRPr lang="en-US" sz="1500" dirty="0">
              <a:ea typeface="Times New Roman" panose="02020603050405020304" pitchFamily="18" charset="0"/>
              <a:cs typeface="Times New Roman" panose="02020603050405020304" pitchFamily="18" charset="0"/>
            </a:endParaRP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This mutation creates a pocket on the surface of the p53 protein, destabilizing the protein structure and causing loss of tumor suppressor function</a:t>
            </a:r>
            <a:r>
              <a:rPr lang="en-US" sz="1500" baseline="30000" dirty="0">
                <a:ea typeface="Times New Roman" panose="02020603050405020304" pitchFamily="18" charset="0"/>
                <a:cs typeface="Times New Roman" panose="02020603050405020304" pitchFamily="18" charset="0"/>
              </a:rPr>
              <a:t>2,3</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The role of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mutations in increasing cancer risk and influencing prognosis and clinical outcomes across various solid tumor types is well established;</a:t>
            </a:r>
            <a:r>
              <a:rPr lang="en-US" sz="1500" baseline="30000" dirty="0">
                <a:ea typeface="Times New Roman" panose="02020603050405020304" pitchFamily="18" charset="0"/>
                <a:cs typeface="Times New Roman" panose="02020603050405020304" pitchFamily="18" charset="0"/>
              </a:rPr>
              <a:t>4,5</a:t>
            </a:r>
            <a:r>
              <a:rPr lang="en-US" sz="1500" dirty="0">
                <a:ea typeface="Times New Roman" panose="02020603050405020304" pitchFamily="18" charset="0"/>
                <a:cs typeface="Times New Roman" panose="02020603050405020304" pitchFamily="18" charset="0"/>
              </a:rPr>
              <a:t> the impact of the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mutation on survival in patients with solid tumors has not been previously assessed</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This real-world study evaluates the natural history of locally advanced or metastatic solid tumors harboring a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mutation and the prognostic significance of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a:t>
            </a:r>
          </a:p>
        </p:txBody>
      </p:sp>
      <p:sp>
        <p:nvSpPr>
          <p:cNvPr id="42" name="TextBox 41">
            <a:extLst>
              <a:ext uri="{FF2B5EF4-FFF2-40B4-BE49-F238E27FC236}">
                <a16:creationId xmlns:a16="http://schemas.microsoft.com/office/drawing/2014/main" id="{6C7BDC73-4B31-B8C5-1A81-3E39B7A02CD9}"/>
              </a:ext>
            </a:extLst>
          </p:cNvPr>
          <p:cNvSpPr txBox="1"/>
          <p:nvPr/>
        </p:nvSpPr>
        <p:spPr>
          <a:xfrm>
            <a:off x="8000044" y="20491943"/>
            <a:ext cx="26119470" cy="504462"/>
          </a:xfrm>
          <a:prstGeom prst="rect">
            <a:avLst/>
          </a:prstGeom>
          <a:noFill/>
        </p:spPr>
        <p:txBody>
          <a:bodyPr wrap="square" lIns="0" rIns="0" rtlCol="0" anchor="ctr" anchorCtr="0">
            <a:noAutofit/>
          </a:bodyPr>
          <a:lstStyle/>
          <a:p>
            <a:pPr algn="ctr"/>
            <a:r>
              <a:rPr lang="en-US" sz="1647" b="1" dirty="0">
                <a:latin typeface="+mj-lt"/>
                <a:ea typeface="Times New Roman" panose="02020603050405020304" pitchFamily="18" charset="0"/>
              </a:rPr>
              <a:t>Presented at the AACR-NCI-EORTC International Conference on Molecular Targets and Cancer Therapeutics; October 22–26, 2025; Boston, MA, USA</a:t>
            </a:r>
            <a:endParaRPr lang="en-US" sz="1647" b="1" dirty="0">
              <a:latin typeface="+mj-lt"/>
              <a:ea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CB0C7A0-F9DE-B0FB-51DE-89D27A525037}"/>
              </a:ext>
            </a:extLst>
          </p:cNvPr>
          <p:cNvSpPr txBox="1"/>
          <p:nvPr/>
        </p:nvSpPr>
        <p:spPr>
          <a:xfrm>
            <a:off x="87191" y="3059698"/>
            <a:ext cx="8104308" cy="542777"/>
          </a:xfrm>
          <a:prstGeom prst="rect">
            <a:avLst/>
          </a:prstGeom>
          <a:solidFill>
            <a:schemeClr val="tx2"/>
          </a:solidFill>
        </p:spPr>
        <p:txBody>
          <a:bodyPr wrap="square" rtlCol="0">
            <a:spAutoFit/>
          </a:bodyPr>
          <a:lstStyle/>
          <a:p>
            <a:pPr algn="ctr"/>
            <a:r>
              <a:rPr lang="en-US" sz="2927" b="1" dirty="0">
                <a:solidFill>
                  <a:schemeClr val="bg1"/>
                </a:solidFill>
                <a:latin typeface="+mj-lt"/>
              </a:rPr>
              <a:t>BACKGROUND </a:t>
            </a:r>
          </a:p>
        </p:txBody>
      </p:sp>
      <p:sp>
        <p:nvSpPr>
          <p:cNvPr id="2" name="TextBox 1">
            <a:extLst>
              <a:ext uri="{FF2B5EF4-FFF2-40B4-BE49-F238E27FC236}">
                <a16:creationId xmlns:a16="http://schemas.microsoft.com/office/drawing/2014/main" id="{3E0E2354-1DCD-65ED-3E56-72E757BC0300}"/>
              </a:ext>
            </a:extLst>
          </p:cNvPr>
          <p:cNvSpPr txBox="1"/>
          <p:nvPr/>
        </p:nvSpPr>
        <p:spPr>
          <a:xfrm>
            <a:off x="37877971" y="20571274"/>
            <a:ext cx="2569614" cy="345800"/>
          </a:xfrm>
          <a:prstGeom prst="rect">
            <a:avLst/>
          </a:prstGeom>
          <a:noFill/>
        </p:spPr>
        <p:txBody>
          <a:bodyPr wrap="none" lIns="0" rIns="0" rtlCol="0" anchor="ctr" anchorCtr="0">
            <a:spAutoFit/>
          </a:bodyPr>
          <a:lstStyle/>
          <a:p>
            <a:pPr algn="r"/>
            <a:r>
              <a:rPr lang="en-US" sz="1647" dirty="0">
                <a:latin typeface="+mj-lt"/>
                <a:ea typeface="Arial" panose="020B0604020202020204" pitchFamily="34" charset="0"/>
                <a:cs typeface="Arial" panose="020B0604020202020204" pitchFamily="34" charset="0"/>
              </a:rPr>
              <a:t>Presented by: Marc Fellous</a:t>
            </a:r>
          </a:p>
        </p:txBody>
      </p:sp>
      <p:sp>
        <p:nvSpPr>
          <p:cNvPr id="27" name="TextBox 26">
            <a:extLst>
              <a:ext uri="{FF2B5EF4-FFF2-40B4-BE49-F238E27FC236}">
                <a16:creationId xmlns:a16="http://schemas.microsoft.com/office/drawing/2014/main" id="{10B90892-DC25-E488-57E5-898D3D20EAC6}"/>
              </a:ext>
            </a:extLst>
          </p:cNvPr>
          <p:cNvSpPr txBox="1"/>
          <p:nvPr/>
        </p:nvSpPr>
        <p:spPr>
          <a:xfrm>
            <a:off x="87195" y="10117728"/>
            <a:ext cx="41893137" cy="542777"/>
          </a:xfrm>
          <a:prstGeom prst="rect">
            <a:avLst/>
          </a:prstGeom>
          <a:solidFill>
            <a:schemeClr val="tx2"/>
          </a:solidFill>
        </p:spPr>
        <p:txBody>
          <a:bodyPr wrap="square" rtlCol="0">
            <a:spAutoFit/>
          </a:bodyPr>
          <a:lstStyle/>
          <a:p>
            <a:pPr algn="ctr"/>
            <a:r>
              <a:rPr lang="en-US" sz="2927" b="1" dirty="0">
                <a:solidFill>
                  <a:schemeClr val="bg1"/>
                </a:solidFill>
                <a:latin typeface="+mj-lt"/>
              </a:rPr>
              <a:t>RESULTS</a:t>
            </a:r>
          </a:p>
        </p:txBody>
      </p:sp>
      <p:sp>
        <p:nvSpPr>
          <p:cNvPr id="28" name="TextBox 27">
            <a:extLst>
              <a:ext uri="{FF2B5EF4-FFF2-40B4-BE49-F238E27FC236}">
                <a16:creationId xmlns:a16="http://schemas.microsoft.com/office/drawing/2014/main" id="{9B8621F0-1C31-C748-7531-329FB308B08A}"/>
              </a:ext>
            </a:extLst>
          </p:cNvPr>
          <p:cNvSpPr txBox="1"/>
          <p:nvPr/>
        </p:nvSpPr>
        <p:spPr>
          <a:xfrm>
            <a:off x="8576280" y="3059739"/>
            <a:ext cx="33404044" cy="542777"/>
          </a:xfrm>
          <a:prstGeom prst="rect">
            <a:avLst/>
          </a:prstGeom>
          <a:solidFill>
            <a:schemeClr val="tx2"/>
          </a:solidFill>
        </p:spPr>
        <p:txBody>
          <a:bodyPr wrap="square" rtlCol="0">
            <a:spAutoFit/>
          </a:bodyPr>
          <a:lstStyle/>
          <a:p>
            <a:pPr algn="ctr"/>
            <a:r>
              <a:rPr lang="en-US" sz="2927" b="1" dirty="0">
                <a:solidFill>
                  <a:schemeClr val="bg1"/>
                </a:solidFill>
                <a:latin typeface="+mj-lt"/>
              </a:rPr>
              <a:t>METHODS</a:t>
            </a:r>
          </a:p>
        </p:txBody>
      </p:sp>
      <p:sp>
        <p:nvSpPr>
          <p:cNvPr id="347" name="Content Placeholder 229">
            <a:extLst>
              <a:ext uri="{FF2B5EF4-FFF2-40B4-BE49-F238E27FC236}">
                <a16:creationId xmlns:a16="http://schemas.microsoft.com/office/drawing/2014/main" id="{7C19BC17-8035-97C2-F635-4EDC0477B21B}"/>
              </a:ext>
            </a:extLst>
          </p:cNvPr>
          <p:cNvSpPr txBox="1">
            <a:spLocks/>
          </p:cNvSpPr>
          <p:nvPr/>
        </p:nvSpPr>
        <p:spPr>
          <a:xfrm>
            <a:off x="31280749" y="15498979"/>
            <a:ext cx="10699575" cy="2264877"/>
          </a:xfrm>
          <a:prstGeom prst="rect">
            <a:avLst/>
          </a:prstGeom>
          <a:solidFill>
            <a:srgbClr val="CBDAF4"/>
          </a:solidFill>
        </p:spPr>
        <p:txBody>
          <a:bodyPr vert="horz" lIns="197556" tIns="180000" rIns="86044" bIns="43712" rtlCol="0" anchor="ctr">
            <a:noAutofit/>
          </a:bodyPr>
          <a:lstStyle>
            <a:lvl1pPr marL="166688" indent="-166688" algn="l" defTabSz="268797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1pPr>
            <a:lvl2pPr marL="388938" indent="-214313"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2pPr>
            <a:lvl3pPr marL="565150" indent="-174625" algn="l" defTabSz="2687970" rtl="0" eaLnBrk="1" latinLnBrk="0" hangingPunct="1">
              <a:lnSpc>
                <a:spcPct val="100000"/>
              </a:lnSpc>
              <a:spcBef>
                <a:spcPts val="0"/>
              </a:spcBef>
              <a:spcAft>
                <a:spcPts val="300"/>
              </a:spcAft>
              <a:buFont typeface="Arial" panose="020B0604020202020204" pitchFamily="34" charset="0"/>
              <a:buChar char="•"/>
              <a:tabLst/>
              <a:defRPr sz="1600" kern="1200">
                <a:solidFill>
                  <a:schemeClr val="tx1"/>
                </a:solidFill>
                <a:latin typeface="+mn-lt"/>
                <a:ea typeface="+mn-ea"/>
                <a:cs typeface="+mn-cs"/>
              </a:defRPr>
            </a:lvl3pPr>
            <a:lvl4pPr marL="771525" indent="-206375"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4pPr>
            <a:lvl5pPr marL="936625" indent="-160338"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5pPr>
            <a:lvl6pPr marL="739191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6pPr>
            <a:lvl7pPr marL="8735903"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7pPr>
            <a:lvl8pPr marL="1007988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8pPr>
            <a:lvl9pPr marL="11423874"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9pPr>
          </a:lstStyle>
          <a:p>
            <a:pPr marL="246913" indent="-246913">
              <a:spcBef>
                <a:spcPts val="261"/>
              </a:spcBef>
              <a:spcAft>
                <a:spcPts val="261"/>
              </a:spcAft>
              <a:buClr>
                <a:schemeClr val="tx2"/>
              </a:buClr>
            </a:pPr>
            <a:r>
              <a:rPr lang="en-US" sz="1700" dirty="0">
                <a:ea typeface="Times New Roman" panose="02020603050405020304" pitchFamily="18" charset="0"/>
                <a:cs typeface="Times New Roman" panose="02020603050405020304" pitchFamily="18" charset="0"/>
              </a:rPr>
              <a:t>In this real-world study, patients with </a:t>
            </a:r>
            <a:r>
              <a:rPr lang="en-US" sz="1700" i="1" dirty="0">
                <a:ea typeface="Times New Roman" panose="02020603050405020304" pitchFamily="18" charset="0"/>
                <a:cs typeface="Times New Roman" panose="02020603050405020304" pitchFamily="18" charset="0"/>
              </a:rPr>
              <a:t>TP53</a:t>
            </a:r>
            <a:r>
              <a:rPr lang="en-US" sz="1700" dirty="0">
                <a:ea typeface="Times New Roman" panose="02020603050405020304" pitchFamily="18" charset="0"/>
                <a:cs typeface="Times New Roman" panose="02020603050405020304" pitchFamily="18" charset="0"/>
              </a:rPr>
              <a:t> Y220C-mutated solid tumors had poor prognoses and reduced rwOS vs patients with solid tumors without this mutation</a:t>
            </a:r>
          </a:p>
          <a:p>
            <a:pPr marL="246913" indent="-246913">
              <a:spcBef>
                <a:spcPts val="261"/>
              </a:spcBef>
              <a:spcAft>
                <a:spcPts val="261"/>
              </a:spcAft>
              <a:buClr>
                <a:schemeClr val="tx2"/>
              </a:buClr>
            </a:pPr>
            <a:r>
              <a:rPr lang="en-US" sz="1700" dirty="0">
                <a:ea typeface="Times New Roman" panose="02020603050405020304" pitchFamily="18" charset="0"/>
                <a:cs typeface="Times New Roman" panose="02020603050405020304" pitchFamily="18" charset="0"/>
              </a:rPr>
              <a:t>Such findings highlight a substantial unmet clinical need and contribute to the body of evidence </a:t>
            </a:r>
            <a:br>
              <a:rPr lang="en-US" sz="1700" dirty="0">
                <a:ea typeface="Times New Roman" panose="02020603050405020304" pitchFamily="18" charset="0"/>
                <a:cs typeface="Times New Roman" panose="02020603050405020304" pitchFamily="18" charset="0"/>
              </a:rPr>
            </a:br>
            <a:r>
              <a:rPr lang="en-US" sz="1700" dirty="0">
                <a:ea typeface="Times New Roman" panose="02020603050405020304" pitchFamily="18" charset="0"/>
                <a:cs typeface="Times New Roman" panose="02020603050405020304" pitchFamily="18" charset="0"/>
              </a:rPr>
              <a:t>on real-world clinical characteristics, and outcomes associated with </a:t>
            </a:r>
            <a:r>
              <a:rPr lang="en-US" sz="1700" i="1" dirty="0">
                <a:ea typeface="Times New Roman" panose="02020603050405020304" pitchFamily="18" charset="0"/>
                <a:cs typeface="Times New Roman" panose="02020603050405020304" pitchFamily="18" charset="0"/>
              </a:rPr>
              <a:t>TP53</a:t>
            </a:r>
            <a:r>
              <a:rPr lang="en-US" sz="1700" dirty="0">
                <a:ea typeface="Times New Roman" panose="02020603050405020304" pitchFamily="18" charset="0"/>
                <a:cs typeface="Times New Roman" panose="02020603050405020304" pitchFamily="18" charset="0"/>
              </a:rPr>
              <a:t> mutations</a:t>
            </a:r>
          </a:p>
          <a:p>
            <a:pPr marL="246913" indent="-246913">
              <a:spcBef>
                <a:spcPts val="261"/>
              </a:spcBef>
              <a:spcAft>
                <a:spcPts val="261"/>
              </a:spcAft>
              <a:buClr>
                <a:schemeClr val="tx2"/>
              </a:buClr>
            </a:pPr>
            <a:r>
              <a:rPr lang="en-US" sz="1700" dirty="0">
                <a:ea typeface="Times New Roman" panose="02020603050405020304" pitchFamily="18" charset="0"/>
                <a:cs typeface="Times New Roman" panose="02020603050405020304" pitchFamily="18" charset="0"/>
              </a:rPr>
              <a:t>Reactivating p53 offers an attractive therapeutic approach in patients with solid tumors harboring </a:t>
            </a:r>
            <a:r>
              <a:rPr lang="en-US" sz="1700" i="1" dirty="0">
                <a:ea typeface="Times New Roman" panose="02020603050405020304" pitchFamily="18" charset="0"/>
                <a:cs typeface="Times New Roman" panose="02020603050405020304" pitchFamily="18" charset="0"/>
              </a:rPr>
              <a:t>TP53</a:t>
            </a:r>
            <a:r>
              <a:rPr lang="en-US" sz="1700" dirty="0">
                <a:ea typeface="Times New Roman" panose="02020603050405020304" pitchFamily="18" charset="0"/>
                <a:cs typeface="Times New Roman" panose="02020603050405020304" pitchFamily="18" charset="0"/>
              </a:rPr>
              <a:t> mutations, addressing a high unmet medical need where targeted treatments are lacking</a:t>
            </a:r>
          </a:p>
        </p:txBody>
      </p:sp>
      <p:sp>
        <p:nvSpPr>
          <p:cNvPr id="193" name="TextBox 192">
            <a:extLst>
              <a:ext uri="{FF2B5EF4-FFF2-40B4-BE49-F238E27FC236}">
                <a16:creationId xmlns:a16="http://schemas.microsoft.com/office/drawing/2014/main" id="{519D4E16-6539-AB96-1C92-8D093297D286}"/>
              </a:ext>
            </a:extLst>
          </p:cNvPr>
          <p:cNvSpPr txBox="1"/>
          <p:nvPr/>
        </p:nvSpPr>
        <p:spPr>
          <a:xfrm>
            <a:off x="31280749" y="15114998"/>
            <a:ext cx="10699575" cy="536888"/>
          </a:xfrm>
          <a:prstGeom prst="rect">
            <a:avLst/>
          </a:prstGeom>
          <a:solidFill>
            <a:schemeClr val="tx2"/>
          </a:solidFill>
        </p:spPr>
        <p:txBody>
          <a:bodyPr wrap="square" lIns="82315" tIns="42804" rIns="82315" bIns="42804" rtlCol="0">
            <a:spAutoFit/>
          </a:bodyPr>
          <a:lstStyle/>
          <a:p>
            <a:pPr algn="ctr"/>
            <a:r>
              <a:rPr lang="en-US" sz="2927" b="1" dirty="0">
                <a:solidFill>
                  <a:schemeClr val="bg1"/>
                </a:solidFill>
                <a:latin typeface="+mj-lt"/>
              </a:rPr>
              <a:t>CONCLUSIONS</a:t>
            </a:r>
          </a:p>
        </p:txBody>
      </p:sp>
      <p:sp>
        <p:nvSpPr>
          <p:cNvPr id="47" name="Title 3">
            <a:extLst>
              <a:ext uri="{FF2B5EF4-FFF2-40B4-BE49-F238E27FC236}">
                <a16:creationId xmlns:a16="http://schemas.microsoft.com/office/drawing/2014/main" id="{92357FA5-0419-4A33-912D-0AD92E6E905A}"/>
              </a:ext>
            </a:extLst>
          </p:cNvPr>
          <p:cNvSpPr>
            <a:spLocks noGrp="1"/>
          </p:cNvSpPr>
          <p:nvPr>
            <p:ph type="title"/>
          </p:nvPr>
        </p:nvSpPr>
        <p:spPr>
          <a:xfrm>
            <a:off x="450115" y="660332"/>
            <a:ext cx="39813751" cy="797464"/>
          </a:xfrm>
        </p:spPr>
        <p:txBody>
          <a:bodyPr vert="horz" wrap="square" lIns="0" tIns="32926" rIns="0" bIns="32926" rtlCol="0" anchor="t">
            <a:spAutoFit/>
          </a:bodyPr>
          <a:lstStyle/>
          <a:p>
            <a:pPr>
              <a:lnSpc>
                <a:spcPts val="5670"/>
              </a:lnSpc>
              <a:spcAft>
                <a:spcPts val="548"/>
              </a:spcAft>
            </a:pPr>
            <a:r>
              <a:rPr lang="en-US" sz="5302" dirty="0">
                <a:ea typeface="Times New Roman" panose="02020603050405020304" pitchFamily="18" charset="0"/>
                <a:cs typeface="Arial" panose="020B0604020202020204" pitchFamily="34" charset="0"/>
              </a:rPr>
              <a:t>Natural history and prognostic value of the </a:t>
            </a:r>
            <a:r>
              <a:rPr lang="en-US" sz="5302" i="1" dirty="0">
                <a:ea typeface="Times New Roman" panose="02020603050405020304" pitchFamily="18" charset="0"/>
                <a:cs typeface="Arial" panose="020B0604020202020204" pitchFamily="34" charset="0"/>
              </a:rPr>
              <a:t>TP53</a:t>
            </a:r>
            <a:r>
              <a:rPr lang="en-US" sz="5302" dirty="0">
                <a:ea typeface="Times New Roman" panose="02020603050405020304" pitchFamily="18" charset="0"/>
                <a:cs typeface="Arial" panose="020B0604020202020204" pitchFamily="34" charset="0"/>
              </a:rPr>
              <a:t> Y220C mutation in advanced solid tumors: A real-world study</a:t>
            </a:r>
            <a:endParaRPr lang="en-US" sz="5302" b="0" i="1" dirty="0"/>
          </a:p>
        </p:txBody>
      </p:sp>
      <p:sp>
        <p:nvSpPr>
          <p:cNvPr id="60" name="Title 3">
            <a:extLst>
              <a:ext uri="{FF2B5EF4-FFF2-40B4-BE49-F238E27FC236}">
                <a16:creationId xmlns:a16="http://schemas.microsoft.com/office/drawing/2014/main" id="{AD75EE63-DBEC-B747-1C5D-9DA956E8B839}"/>
              </a:ext>
            </a:extLst>
          </p:cNvPr>
          <p:cNvSpPr txBox="1">
            <a:spLocks/>
          </p:cNvSpPr>
          <p:nvPr/>
        </p:nvSpPr>
        <p:spPr>
          <a:xfrm>
            <a:off x="450115" y="1727178"/>
            <a:ext cx="33521657" cy="1248422"/>
          </a:xfrm>
          <a:prstGeom prst="rect">
            <a:avLst/>
          </a:prstGeom>
        </p:spPr>
        <p:txBody>
          <a:bodyPr vert="horz" lIns="0" tIns="32926" rIns="0" bIns="32926" rtlCol="0" anchor="t">
            <a:spAutoFit/>
          </a:bodyPr>
          <a:lstStyle>
            <a:lvl1pPr algn="l" defTabSz="2809638" rtl="0" eaLnBrk="1" latinLnBrk="0" hangingPunct="1">
              <a:lnSpc>
                <a:spcPct val="90000"/>
              </a:lnSpc>
              <a:spcBef>
                <a:spcPct val="0"/>
              </a:spcBef>
              <a:buNone/>
              <a:defRPr sz="6271" b="1" kern="1200">
                <a:solidFill>
                  <a:schemeClr val="bg1"/>
                </a:solidFill>
                <a:latin typeface="+mj-lt"/>
                <a:ea typeface="+mj-ea"/>
                <a:cs typeface="+mj-cs"/>
              </a:defRPr>
            </a:lvl1pPr>
          </a:lstStyle>
          <a:p>
            <a:pPr>
              <a:lnSpc>
                <a:spcPts val="2378"/>
              </a:lnSpc>
              <a:spcAft>
                <a:spcPts val="1097"/>
              </a:spcAft>
            </a:pPr>
            <a:r>
              <a:rPr lang="en-US" sz="2561" i="1" u="sng" kern="1400" dirty="0">
                <a:ea typeface="Times New Roman" panose="02020603050405020304" pitchFamily="18" charset="0"/>
                <a:cs typeface="Times New Roman" panose="02020603050405020304" pitchFamily="18" charset="0"/>
              </a:rPr>
              <a:t>Marc Fellous</a:t>
            </a:r>
            <a:r>
              <a:rPr lang="en-US" sz="2561" i="1" kern="1400" baseline="30000" dirty="0">
                <a:ea typeface="Times New Roman" panose="02020603050405020304" pitchFamily="18" charset="0"/>
                <a:cs typeface="Times New Roman" panose="02020603050405020304" pitchFamily="18" charset="0"/>
              </a:rPr>
              <a:t>1</a:t>
            </a:r>
            <a:r>
              <a:rPr lang="en-US" sz="2561" i="1" kern="1400" dirty="0">
                <a:ea typeface="Times New Roman" panose="02020603050405020304" pitchFamily="18" charset="0"/>
                <a:cs typeface="Times New Roman" panose="02020603050405020304" pitchFamily="18" charset="0"/>
              </a:rPr>
              <a:t>, Catherine Green</a:t>
            </a:r>
            <a:r>
              <a:rPr lang="en-US" sz="2561" i="1" kern="1400" baseline="30000" dirty="0">
                <a:ea typeface="Times New Roman" panose="02020603050405020304" pitchFamily="18" charset="0"/>
                <a:cs typeface="Times New Roman" panose="02020603050405020304" pitchFamily="18" charset="0"/>
              </a:rPr>
              <a:t>1</a:t>
            </a:r>
            <a:r>
              <a:rPr lang="en-US" sz="2561" i="1" kern="1400" dirty="0">
                <a:ea typeface="Times New Roman" panose="02020603050405020304" pitchFamily="18" charset="0"/>
                <a:cs typeface="Times New Roman" panose="02020603050405020304" pitchFamily="18" charset="0"/>
              </a:rPr>
              <a:t>, Patricia Prince</a:t>
            </a:r>
            <a:r>
              <a:rPr lang="en-US" sz="2561" i="1" kern="1400" baseline="30000" dirty="0">
                <a:ea typeface="Times New Roman" panose="02020603050405020304" pitchFamily="18" charset="0"/>
                <a:cs typeface="Times New Roman" panose="02020603050405020304" pitchFamily="18" charset="0"/>
              </a:rPr>
              <a:t>2</a:t>
            </a:r>
            <a:r>
              <a:rPr lang="en-US" sz="2561" i="1" kern="1400" dirty="0">
                <a:ea typeface="Times New Roman" panose="02020603050405020304" pitchFamily="18" charset="0"/>
                <a:cs typeface="Times New Roman" panose="02020603050405020304" pitchFamily="18" charset="0"/>
              </a:rPr>
              <a:t>, John Shen</a:t>
            </a:r>
            <a:r>
              <a:rPr lang="en-US" sz="2561" i="1" kern="1400" baseline="30000" dirty="0">
                <a:ea typeface="Times New Roman" panose="02020603050405020304" pitchFamily="18" charset="0"/>
                <a:cs typeface="Times New Roman" panose="02020603050405020304" pitchFamily="18" charset="0"/>
              </a:rPr>
              <a:t>2</a:t>
            </a:r>
            <a:r>
              <a:rPr lang="en-US" sz="2561" i="1" kern="1400" dirty="0">
                <a:ea typeface="Times New Roman" panose="02020603050405020304" pitchFamily="18" charset="0"/>
                <a:cs typeface="Times New Roman" panose="02020603050405020304" pitchFamily="18" charset="0"/>
              </a:rPr>
              <a:t>, Cheryl Cho-Phan</a:t>
            </a:r>
            <a:r>
              <a:rPr lang="en-US" sz="2561" i="1" kern="1400" baseline="30000" dirty="0">
                <a:ea typeface="Times New Roman" panose="02020603050405020304" pitchFamily="18" charset="0"/>
                <a:cs typeface="Times New Roman" panose="02020603050405020304" pitchFamily="18" charset="0"/>
              </a:rPr>
              <a:t>3</a:t>
            </a:r>
            <a:r>
              <a:rPr lang="en-US" sz="2561" i="1" kern="1400" dirty="0">
                <a:ea typeface="Times New Roman" panose="02020603050405020304" pitchFamily="18" charset="0"/>
                <a:cs typeface="Times New Roman" panose="02020603050405020304" pitchFamily="18" charset="0"/>
              </a:rPr>
              <a:t>, Spencer Langerman</a:t>
            </a:r>
            <a:r>
              <a:rPr lang="en-US" sz="2561" i="1" kern="1400" baseline="30000" dirty="0">
                <a:ea typeface="Times New Roman" panose="02020603050405020304" pitchFamily="18" charset="0"/>
                <a:cs typeface="Times New Roman" panose="02020603050405020304" pitchFamily="18" charset="0"/>
              </a:rPr>
              <a:t>3</a:t>
            </a:r>
            <a:r>
              <a:rPr lang="en-US" sz="2561" i="1" kern="1400" dirty="0">
                <a:ea typeface="Times New Roman" panose="02020603050405020304" pitchFamily="18" charset="0"/>
                <a:cs typeface="Times New Roman" panose="02020603050405020304" pitchFamily="18" charset="0"/>
              </a:rPr>
              <a:t>, Gerald Li</a:t>
            </a:r>
            <a:r>
              <a:rPr lang="en-US" sz="2561" i="1" kern="1400" baseline="30000" dirty="0">
                <a:ea typeface="Times New Roman" panose="02020603050405020304" pitchFamily="18" charset="0"/>
                <a:cs typeface="Times New Roman" panose="02020603050405020304" pitchFamily="18" charset="0"/>
              </a:rPr>
              <a:t>4</a:t>
            </a:r>
            <a:r>
              <a:rPr lang="en-US" sz="2561" i="1" kern="1400" dirty="0">
                <a:ea typeface="Times New Roman" panose="02020603050405020304" pitchFamily="18" charset="0"/>
                <a:cs typeface="Times New Roman" panose="02020603050405020304" pitchFamily="18" charset="0"/>
              </a:rPr>
              <a:t>, Ryon Graf</a:t>
            </a:r>
            <a:r>
              <a:rPr lang="en-US" sz="2561" i="1" kern="1400" baseline="30000" dirty="0">
                <a:ea typeface="Times New Roman" panose="02020603050405020304" pitchFamily="18" charset="0"/>
                <a:cs typeface="Times New Roman" panose="02020603050405020304" pitchFamily="18" charset="0"/>
              </a:rPr>
              <a:t>4</a:t>
            </a:r>
            <a:r>
              <a:rPr lang="en-US" sz="2561" i="1" kern="1400" dirty="0">
                <a:ea typeface="Times New Roman" panose="02020603050405020304" pitchFamily="18" charset="0"/>
                <a:cs typeface="Times New Roman" panose="02020603050405020304" pitchFamily="18" charset="0"/>
              </a:rPr>
              <a:t>, Ecaterina E Dumbrava</a:t>
            </a:r>
            <a:r>
              <a:rPr lang="en-US" sz="2561" i="1" kern="1400" baseline="30000" dirty="0">
                <a:ea typeface="Times New Roman" panose="02020603050405020304" pitchFamily="18" charset="0"/>
                <a:cs typeface="Times New Roman" panose="02020603050405020304" pitchFamily="18" charset="0"/>
              </a:rPr>
              <a:t>5</a:t>
            </a:r>
            <a:r>
              <a:rPr lang="en-US" sz="2561" i="1" kern="1400" dirty="0">
                <a:ea typeface="Times New Roman" panose="02020603050405020304" pitchFamily="18" charset="0"/>
                <a:cs typeface="Times New Roman" panose="02020603050405020304" pitchFamily="18" charset="0"/>
              </a:rPr>
              <a:t>, Alison M Schram</a:t>
            </a:r>
            <a:r>
              <a:rPr lang="en-US" sz="2561" i="1" kern="1400" baseline="30000" dirty="0">
                <a:ea typeface="Times New Roman" panose="02020603050405020304" pitchFamily="18" charset="0"/>
                <a:cs typeface="Times New Roman" panose="02020603050405020304" pitchFamily="18" charset="0"/>
              </a:rPr>
              <a:t>6</a:t>
            </a:r>
            <a:endParaRPr lang="en-US" sz="2561" i="1" kern="1400" dirty="0">
              <a:ea typeface="Times New Roman" panose="02020603050405020304" pitchFamily="18" charset="0"/>
              <a:cs typeface="Times New Roman" panose="02020603050405020304" pitchFamily="18" charset="0"/>
            </a:endParaRPr>
          </a:p>
          <a:p>
            <a:pPr>
              <a:lnSpc>
                <a:spcPts val="2378"/>
              </a:lnSpc>
              <a:spcAft>
                <a:spcPts val="1097"/>
              </a:spcAft>
            </a:pPr>
            <a:r>
              <a:rPr lang="en-US" sz="1829" b="0" i="1" baseline="30000" dirty="0">
                <a:ea typeface="Arial" panose="020B0604020202020204" pitchFamily="34" charset="0"/>
                <a:cs typeface="Times New Roman" panose="02020603050405020304" pitchFamily="18" charset="0"/>
              </a:rPr>
              <a:t>1</a:t>
            </a:r>
            <a:r>
              <a:rPr lang="en-US" sz="1829" b="0" i="1" dirty="0">
                <a:ea typeface="Arial" panose="020B0604020202020204" pitchFamily="34" charset="0"/>
                <a:cs typeface="Times New Roman" panose="02020603050405020304" pitchFamily="18" charset="0"/>
              </a:rPr>
              <a:t>PMV Pharmaceuticals, Inc., Princeton, NJ, USA; </a:t>
            </a:r>
            <a:r>
              <a:rPr lang="en-US" sz="1829" b="0" i="1" baseline="30000" dirty="0">
                <a:ea typeface="Arial" panose="020B0604020202020204" pitchFamily="34" charset="0"/>
                <a:cs typeface="Times New Roman" panose="02020603050405020304" pitchFamily="18" charset="0"/>
              </a:rPr>
              <a:t>2</a:t>
            </a:r>
            <a:r>
              <a:rPr lang="en-US" sz="1829" b="0" i="1" dirty="0">
                <a:ea typeface="Arial" panose="020B0604020202020204" pitchFamily="34" charset="0"/>
                <a:cs typeface="Times New Roman" panose="02020603050405020304" pitchFamily="18" charset="0"/>
              </a:rPr>
              <a:t>Aetion, New York City, NY, USA; </a:t>
            </a:r>
            <a:r>
              <a:rPr lang="en-US" sz="1829" b="0" i="1" baseline="30000" dirty="0">
                <a:ea typeface="Arial" panose="020B0604020202020204" pitchFamily="34" charset="0"/>
                <a:cs typeface="Times New Roman" panose="02020603050405020304" pitchFamily="18" charset="0"/>
              </a:rPr>
              <a:t>3</a:t>
            </a:r>
            <a:r>
              <a:rPr lang="en-US" sz="1829" b="0" i="1" dirty="0">
                <a:ea typeface="Arial" panose="020B0604020202020204" pitchFamily="34" charset="0"/>
                <a:cs typeface="Times New Roman" panose="02020603050405020304" pitchFamily="18" charset="0"/>
              </a:rPr>
              <a:t>Flatiron Health, New York City, NY, USA; </a:t>
            </a:r>
            <a:r>
              <a:rPr lang="en-US" sz="1829" b="0" i="1" baseline="30000" dirty="0">
                <a:ea typeface="Arial" panose="020B0604020202020204" pitchFamily="34" charset="0"/>
                <a:cs typeface="Times New Roman" panose="02020603050405020304" pitchFamily="18" charset="0"/>
              </a:rPr>
              <a:t>4</a:t>
            </a:r>
            <a:r>
              <a:rPr lang="en-US" sz="1829" b="0" i="1" dirty="0">
                <a:ea typeface="Arial" panose="020B0604020202020204" pitchFamily="34" charset="0"/>
                <a:cs typeface="Times New Roman" panose="02020603050405020304" pitchFamily="18" charset="0"/>
              </a:rPr>
              <a:t>Foundation Medicine, Inc., Boston, MA, USA; </a:t>
            </a:r>
            <a:r>
              <a:rPr lang="en-US" sz="1829" b="0" i="1" baseline="30000" dirty="0">
                <a:ea typeface="Arial" panose="020B0604020202020204" pitchFamily="34" charset="0"/>
                <a:cs typeface="Times New Roman" panose="02020603050405020304" pitchFamily="18" charset="0"/>
              </a:rPr>
              <a:t>5</a:t>
            </a:r>
            <a:r>
              <a:rPr lang="en-US" sz="1829" b="0" i="1" dirty="0">
                <a:ea typeface="Arial" panose="020B0604020202020204" pitchFamily="34" charset="0"/>
                <a:cs typeface="Times New Roman" panose="02020603050405020304" pitchFamily="18" charset="0"/>
              </a:rPr>
              <a:t>The University of Texas MD Anderson Cancer Center, Houston, TX, USA; </a:t>
            </a:r>
            <a:r>
              <a:rPr lang="en-US" sz="1829" b="0" i="1" baseline="30000" dirty="0">
                <a:ea typeface="Arial" panose="020B0604020202020204" pitchFamily="34" charset="0"/>
                <a:cs typeface="Times New Roman" panose="02020603050405020304" pitchFamily="18" charset="0"/>
              </a:rPr>
              <a:t>6</a:t>
            </a:r>
            <a:r>
              <a:rPr lang="en-US" sz="1829" b="0" i="1" dirty="0">
                <a:ea typeface="Arial" panose="020B0604020202020204" pitchFamily="34" charset="0"/>
                <a:cs typeface="Times New Roman" panose="02020603050405020304" pitchFamily="18" charset="0"/>
              </a:rPr>
              <a:t>Memorial Sloan Kettering Cancer Center, New York City, NY, USA</a:t>
            </a:r>
          </a:p>
          <a:p>
            <a:pPr>
              <a:lnSpc>
                <a:spcPts val="2378"/>
              </a:lnSpc>
              <a:spcAft>
                <a:spcPts val="1097"/>
              </a:spcAft>
            </a:pPr>
            <a:endParaRPr lang="en-US" sz="1829" b="0" i="1" dirty="0"/>
          </a:p>
        </p:txBody>
      </p:sp>
      <p:sp>
        <p:nvSpPr>
          <p:cNvPr id="1344" name="Content Placeholder 229">
            <a:extLst>
              <a:ext uri="{FF2B5EF4-FFF2-40B4-BE49-F238E27FC236}">
                <a16:creationId xmlns:a16="http://schemas.microsoft.com/office/drawing/2014/main" id="{A119B832-BFF2-A4F8-0DB5-54EBFF66F39F}"/>
              </a:ext>
            </a:extLst>
          </p:cNvPr>
          <p:cNvSpPr txBox="1">
            <a:spLocks/>
          </p:cNvSpPr>
          <p:nvPr/>
        </p:nvSpPr>
        <p:spPr>
          <a:xfrm>
            <a:off x="139224" y="6973739"/>
            <a:ext cx="8052275" cy="3158542"/>
          </a:xfrm>
          <a:prstGeom prst="rect">
            <a:avLst/>
          </a:prstGeom>
        </p:spPr>
        <p:txBody>
          <a:bodyPr vert="horz" wrap="square" lIns="0" tIns="185323" rIns="65851" bIns="47072" rtlCol="0">
            <a:spAutoFit/>
          </a:bodyPr>
          <a:lstStyle>
            <a:lvl1pPr marL="154786" indent="-154786" algn="l" defTabSz="2496049" rtl="0" eaLnBrk="1" latinLnBrk="0" hangingPunct="1">
              <a:lnSpc>
                <a:spcPct val="100000"/>
              </a:lnSpc>
              <a:spcBef>
                <a:spcPts val="279"/>
              </a:spcBef>
              <a:spcAft>
                <a:spcPts val="279"/>
              </a:spcAft>
              <a:buFont typeface="Arial" panose="020B0604020202020204" pitchFamily="34" charset="0"/>
              <a:buChar char="•"/>
              <a:defRPr sz="1500" kern="1200">
                <a:solidFill>
                  <a:schemeClr val="tx1"/>
                </a:solidFill>
                <a:latin typeface="+mn-lt"/>
                <a:ea typeface="+mn-ea"/>
                <a:cs typeface="+mn-cs"/>
              </a:defRPr>
            </a:lvl1pPr>
            <a:lvl2pPr marL="361168" indent="-199011"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2pPr>
            <a:lvl3pPr marL="524798" indent="-162157" algn="l" defTabSz="2496049" rtl="0" eaLnBrk="1" latinLnBrk="0" hangingPunct="1">
              <a:lnSpc>
                <a:spcPct val="100000"/>
              </a:lnSpc>
              <a:spcBef>
                <a:spcPts val="0"/>
              </a:spcBef>
              <a:spcAft>
                <a:spcPts val="279"/>
              </a:spcAft>
              <a:buFont typeface="Arial" panose="020B0604020202020204" pitchFamily="34" charset="0"/>
              <a:buChar char="•"/>
              <a:tabLst/>
              <a:defRPr sz="1500" kern="1200">
                <a:solidFill>
                  <a:schemeClr val="tx1"/>
                </a:solidFill>
                <a:latin typeface="+mn-lt"/>
                <a:ea typeface="+mn-ea"/>
                <a:cs typeface="+mn-cs"/>
              </a:defRPr>
            </a:lvl3pPr>
            <a:lvl4pPr marL="716438" indent="-19164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4pPr>
            <a:lvl5pPr marL="869750" indent="-14889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5pPr>
            <a:lvl6pPr marL="6864135"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6pPr>
            <a:lvl7pPr marL="8112160"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7pPr>
            <a:lvl8pPr marL="9360184"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8pPr>
            <a:lvl9pPr marL="10608209"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9pPr>
          </a:lstStyle>
          <a:p>
            <a:pPr marL="248400" indent="-248400">
              <a:spcBef>
                <a:spcPts val="261"/>
              </a:spcBef>
              <a:spcAft>
                <a:spcPts val="261"/>
              </a:spcAft>
              <a:buClr>
                <a:schemeClr val="tx2"/>
              </a:buClr>
            </a:pPr>
            <a:r>
              <a:rPr lang="en-US" b="1" i="1" dirty="0">
                <a:ea typeface="Times New Roman" panose="02020603050405020304" pitchFamily="18" charset="0"/>
                <a:cs typeface="Times New Roman" panose="02020603050405020304" pitchFamily="18" charset="0"/>
              </a:rPr>
              <a:t>Primary</a:t>
            </a:r>
          </a:p>
          <a:p>
            <a:pPr marL="454782" lvl="1" indent="-248400">
              <a:spcBef>
                <a:spcPts val="261"/>
              </a:spcBef>
              <a:spcAft>
                <a:spcPts val="261"/>
              </a:spcAft>
              <a:buClr>
                <a:schemeClr val="tx2"/>
              </a:buClr>
            </a:pPr>
            <a:r>
              <a:rPr lang="en-US" dirty="0">
                <a:ea typeface="Times New Roman" panose="02020603050405020304" pitchFamily="18" charset="0"/>
                <a:cs typeface="Times New Roman" panose="02020603050405020304" pitchFamily="18" charset="0"/>
              </a:rPr>
              <a:t>Describe demographic, clinical, and tumor (including genomic) characteristics, as well as the treatment journey, of patients with locally advanced or metastatic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a:t>
            </a:r>
            <a:br>
              <a:rPr lang="en-US" dirty="0">
                <a:ea typeface="Times New Roman" panose="02020603050405020304" pitchFamily="18" charset="0"/>
                <a:cs typeface="Times New Roman" panose="02020603050405020304" pitchFamily="18" charset="0"/>
              </a:rPr>
            </a:br>
            <a:r>
              <a:rPr lang="en-US" dirty="0">
                <a:ea typeface="Times New Roman" panose="02020603050405020304" pitchFamily="18" charset="0"/>
                <a:cs typeface="Times New Roman" panose="02020603050405020304" pitchFamily="18" charset="0"/>
              </a:rPr>
              <a:t>Y220C-mutated solid tumors</a:t>
            </a:r>
          </a:p>
          <a:p>
            <a:pPr marL="248400" indent="-248400">
              <a:spcBef>
                <a:spcPts val="261"/>
              </a:spcBef>
              <a:spcAft>
                <a:spcPts val="261"/>
              </a:spcAft>
              <a:buClr>
                <a:schemeClr val="tx2"/>
              </a:buClr>
            </a:pPr>
            <a:r>
              <a:rPr lang="en-US" b="1" i="1" dirty="0">
                <a:ea typeface="Times New Roman" panose="02020603050405020304" pitchFamily="18" charset="0"/>
                <a:cs typeface="Times New Roman" panose="02020603050405020304" pitchFamily="18" charset="0"/>
              </a:rPr>
              <a:t>Secondary</a:t>
            </a:r>
          </a:p>
          <a:p>
            <a:pPr marL="454782" lvl="1" indent="-248400">
              <a:spcBef>
                <a:spcPts val="261"/>
              </a:spcBef>
              <a:spcAft>
                <a:spcPts val="261"/>
              </a:spcAft>
              <a:buClr>
                <a:schemeClr val="tx2"/>
              </a:buClr>
            </a:pPr>
            <a:r>
              <a:rPr lang="en-US" dirty="0">
                <a:ea typeface="Times New Roman" panose="02020603050405020304" pitchFamily="18" charset="0"/>
                <a:cs typeface="Times New Roman" panose="02020603050405020304" pitchFamily="18" charset="0"/>
              </a:rPr>
              <a:t>Assess rwOS in patients with locally advanced or metastatic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Y220C-mutated </a:t>
            </a:r>
            <a:br>
              <a:rPr lang="en-US" dirty="0">
                <a:ea typeface="Times New Roman" panose="02020603050405020304" pitchFamily="18" charset="0"/>
                <a:cs typeface="Times New Roman" panose="02020603050405020304" pitchFamily="18" charset="0"/>
              </a:rPr>
            </a:br>
            <a:r>
              <a:rPr lang="en-US" dirty="0">
                <a:ea typeface="Times New Roman" panose="02020603050405020304" pitchFamily="18" charset="0"/>
                <a:cs typeface="Times New Roman" panose="02020603050405020304" pitchFamily="18" charset="0"/>
              </a:rPr>
              <a:t>solid tumors</a:t>
            </a:r>
          </a:p>
          <a:p>
            <a:pPr marL="248400" indent="-248400">
              <a:spcBef>
                <a:spcPts val="261"/>
              </a:spcBef>
              <a:spcAft>
                <a:spcPts val="261"/>
              </a:spcAft>
              <a:buClr>
                <a:schemeClr val="tx2"/>
              </a:buClr>
            </a:pPr>
            <a:r>
              <a:rPr lang="en-US" b="1" i="1" dirty="0">
                <a:ea typeface="Times New Roman" panose="02020603050405020304" pitchFamily="18" charset="0"/>
                <a:cs typeface="Times New Roman" panose="02020603050405020304" pitchFamily="18" charset="0"/>
              </a:rPr>
              <a:t>Exploratory</a:t>
            </a:r>
          </a:p>
          <a:p>
            <a:pPr marL="454782" lvl="1" indent="-248400">
              <a:spcBef>
                <a:spcPts val="261"/>
              </a:spcBef>
              <a:spcAft>
                <a:spcPts val="261"/>
              </a:spcAft>
              <a:buClr>
                <a:schemeClr val="tx2"/>
              </a:buClr>
            </a:pPr>
            <a:r>
              <a:rPr lang="en-US" dirty="0">
                <a:ea typeface="Times New Roman" panose="02020603050405020304" pitchFamily="18" charset="0"/>
                <a:cs typeface="Times New Roman" panose="02020603050405020304" pitchFamily="18" charset="0"/>
              </a:rPr>
              <a:t>Compare rwOS of patients with </a:t>
            </a:r>
            <a:r>
              <a:rPr lang="en-US" i="1" dirty="0">
                <a:ea typeface="Times New Roman" panose="02020603050405020304" pitchFamily="18" charset="0"/>
                <a:cs typeface="Times New Roman" panose="02020603050405020304" pitchFamily="18" charset="0"/>
              </a:rPr>
              <a:t>TP53 </a:t>
            </a:r>
            <a:r>
              <a:rPr lang="en-US" dirty="0">
                <a:ea typeface="Times New Roman" panose="02020603050405020304" pitchFamily="18" charset="0"/>
                <a:cs typeface="Times New Roman" panose="02020603050405020304" pitchFamily="18" charset="0"/>
              </a:rPr>
              <a:t>Y220C-mutated solid tumors vs patients with solid tumors that do not have a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Y220C mutation (i.e., with other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mutations or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wild-type) in patients with solid tumors with no </a:t>
            </a:r>
            <a:r>
              <a:rPr lang="en-US" i="1" dirty="0">
                <a:ea typeface="Times New Roman" panose="02020603050405020304" pitchFamily="18" charset="0"/>
                <a:cs typeface="Times New Roman" panose="02020603050405020304" pitchFamily="18" charset="0"/>
              </a:rPr>
              <a:t>KRAS </a:t>
            </a:r>
            <a:r>
              <a:rPr lang="en-US" dirty="0">
                <a:ea typeface="Times New Roman" panose="02020603050405020304" pitchFamily="18" charset="0"/>
                <a:cs typeface="Times New Roman" panose="02020603050405020304" pitchFamily="18" charset="0"/>
              </a:rPr>
              <a:t>single nucleotide variant (SNV)</a:t>
            </a:r>
          </a:p>
        </p:txBody>
      </p:sp>
      <p:sp>
        <p:nvSpPr>
          <p:cNvPr id="1385" name="TextBox 1384">
            <a:extLst>
              <a:ext uri="{FF2B5EF4-FFF2-40B4-BE49-F238E27FC236}">
                <a16:creationId xmlns:a16="http://schemas.microsoft.com/office/drawing/2014/main" id="{96E740A2-8163-5D32-F2FD-413CBA5F4395}"/>
              </a:ext>
            </a:extLst>
          </p:cNvPr>
          <p:cNvSpPr txBox="1"/>
          <p:nvPr/>
        </p:nvSpPr>
        <p:spPr>
          <a:xfrm>
            <a:off x="87191" y="6844911"/>
            <a:ext cx="8104308" cy="542777"/>
          </a:xfrm>
          <a:prstGeom prst="rect">
            <a:avLst/>
          </a:prstGeom>
          <a:solidFill>
            <a:schemeClr val="tx2"/>
          </a:solidFill>
        </p:spPr>
        <p:txBody>
          <a:bodyPr wrap="square" rtlCol="0">
            <a:spAutoFit/>
          </a:bodyPr>
          <a:lstStyle/>
          <a:p>
            <a:pPr algn="ctr"/>
            <a:r>
              <a:rPr lang="en-US" sz="2927" b="1" dirty="0">
                <a:solidFill>
                  <a:schemeClr val="bg1"/>
                </a:solidFill>
                <a:latin typeface="+mj-lt"/>
              </a:rPr>
              <a:t>OBJECTIVES</a:t>
            </a:r>
          </a:p>
        </p:txBody>
      </p:sp>
      <p:sp>
        <p:nvSpPr>
          <p:cNvPr id="43" name="Content Placeholder 229">
            <a:extLst>
              <a:ext uri="{FF2B5EF4-FFF2-40B4-BE49-F238E27FC236}">
                <a16:creationId xmlns:a16="http://schemas.microsoft.com/office/drawing/2014/main" id="{DA71C9CD-DF79-CBDF-40D0-76DFC1E26314}"/>
              </a:ext>
            </a:extLst>
          </p:cNvPr>
          <p:cNvSpPr txBox="1">
            <a:spLocks/>
          </p:cNvSpPr>
          <p:nvPr/>
        </p:nvSpPr>
        <p:spPr>
          <a:xfrm>
            <a:off x="8576280" y="3452328"/>
            <a:ext cx="23966972" cy="1388827"/>
          </a:xfrm>
          <a:prstGeom prst="rect">
            <a:avLst/>
          </a:prstGeom>
        </p:spPr>
        <p:txBody>
          <a:bodyPr vert="horz" wrap="square" lIns="0" tIns="185323" rIns="65851" bIns="47072" rtlCol="0">
            <a:spAutoFit/>
          </a:bodyPr>
          <a:lstStyle>
            <a:lvl1pPr marL="154786" indent="-154786" algn="l" defTabSz="2496049" rtl="0" eaLnBrk="1" latinLnBrk="0" hangingPunct="1">
              <a:lnSpc>
                <a:spcPct val="100000"/>
              </a:lnSpc>
              <a:spcBef>
                <a:spcPts val="279"/>
              </a:spcBef>
              <a:spcAft>
                <a:spcPts val="279"/>
              </a:spcAft>
              <a:buFont typeface="Arial" panose="020B0604020202020204" pitchFamily="34" charset="0"/>
              <a:buChar char="•"/>
              <a:defRPr sz="1500" kern="1200">
                <a:solidFill>
                  <a:schemeClr val="tx1"/>
                </a:solidFill>
                <a:latin typeface="+mn-lt"/>
                <a:ea typeface="+mn-ea"/>
                <a:cs typeface="+mn-cs"/>
              </a:defRPr>
            </a:lvl1pPr>
            <a:lvl2pPr marL="361168" indent="-199011"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2pPr>
            <a:lvl3pPr marL="524798" indent="-162157" algn="l" defTabSz="2496049" rtl="0" eaLnBrk="1" latinLnBrk="0" hangingPunct="1">
              <a:lnSpc>
                <a:spcPct val="100000"/>
              </a:lnSpc>
              <a:spcBef>
                <a:spcPts val="0"/>
              </a:spcBef>
              <a:spcAft>
                <a:spcPts val="279"/>
              </a:spcAft>
              <a:buFont typeface="Arial" panose="020B0604020202020204" pitchFamily="34" charset="0"/>
              <a:buChar char="•"/>
              <a:tabLst/>
              <a:defRPr sz="1500" kern="1200">
                <a:solidFill>
                  <a:schemeClr val="tx1"/>
                </a:solidFill>
                <a:latin typeface="+mn-lt"/>
                <a:ea typeface="+mn-ea"/>
                <a:cs typeface="+mn-cs"/>
              </a:defRPr>
            </a:lvl3pPr>
            <a:lvl4pPr marL="716438" indent="-19164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4pPr>
            <a:lvl5pPr marL="869750" indent="-14889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5pPr>
            <a:lvl6pPr marL="6864135"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6pPr>
            <a:lvl7pPr marL="8112160"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7pPr>
            <a:lvl8pPr marL="9360184"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8pPr>
            <a:lvl9pPr marL="10608209"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9pPr>
          </a:lstStyle>
          <a:p>
            <a:pPr marL="246913" indent="-246913">
              <a:spcBef>
                <a:spcPts val="261"/>
              </a:spcBef>
              <a:spcAft>
                <a:spcPts val="261"/>
              </a:spcAft>
              <a:buClr>
                <a:schemeClr val="tx2"/>
              </a:buClr>
            </a:pPr>
            <a:r>
              <a:rPr lang="en-US" dirty="0">
                <a:ea typeface="Times New Roman" panose="02020603050405020304" pitchFamily="18" charset="0"/>
                <a:cs typeface="Times New Roman" panose="02020603050405020304" pitchFamily="18" charset="0"/>
              </a:rPr>
              <a:t>Patients with locally advanced or metastatic solid tumors with a </a:t>
            </a:r>
            <a:r>
              <a:rPr lang="en-US" i="1" dirty="0">
                <a:ea typeface="Times New Roman" panose="02020603050405020304" pitchFamily="18" charset="0"/>
                <a:cs typeface="Times New Roman" panose="02020603050405020304" pitchFamily="18" charset="0"/>
              </a:rPr>
              <a:t>TP53</a:t>
            </a:r>
            <a:r>
              <a:rPr lang="en-US" dirty="0">
                <a:ea typeface="Times New Roman" panose="02020603050405020304" pitchFamily="18" charset="0"/>
                <a:cs typeface="Times New Roman" panose="02020603050405020304" pitchFamily="18" charset="0"/>
              </a:rPr>
              <a:t> Y220C mutation were selected (January 1, 2011–September 30, 2023) from the US-based deidentified Flatiron Health-Foundation Medicine Clinicogenomic Database (FH-FMI CGDB)</a:t>
            </a:r>
            <a:r>
              <a:rPr lang="en-US" baseline="30000" dirty="0">
                <a:ea typeface="Times New Roman" panose="02020603050405020304" pitchFamily="18" charset="0"/>
                <a:cs typeface="Times New Roman" panose="02020603050405020304" pitchFamily="18" charset="0"/>
              </a:rPr>
              <a:t>6,7</a:t>
            </a:r>
          </a:p>
          <a:p>
            <a:pPr marL="453295" lvl="1" indent="-246913">
              <a:spcBef>
                <a:spcPts val="261"/>
              </a:spcBef>
              <a:spcAft>
                <a:spcPts val="261"/>
              </a:spcAft>
              <a:buClr>
                <a:schemeClr val="tx2"/>
              </a:buClr>
            </a:pPr>
            <a:r>
              <a:rPr lang="en-US" dirty="0">
                <a:ea typeface="Times New Roman" panose="02020603050405020304" pitchFamily="18" charset="0"/>
                <a:cs typeface="Times New Roman" panose="02020603050405020304" pitchFamily="18" charset="0"/>
              </a:rPr>
              <a:t>Clinical data from the Flatiron Health Research Database</a:t>
            </a:r>
            <a:r>
              <a:rPr lang="en-US" baseline="30000" dirty="0">
                <a:ea typeface="Times New Roman" panose="02020603050405020304" pitchFamily="18" charset="0"/>
                <a:cs typeface="Times New Roman" panose="02020603050405020304" pitchFamily="18" charset="0"/>
              </a:rPr>
              <a:t>8</a:t>
            </a:r>
            <a:r>
              <a:rPr lang="en-US" dirty="0">
                <a:ea typeface="Times New Roman" panose="02020603050405020304" pitchFamily="18" charset="0"/>
                <a:cs typeface="Times New Roman" panose="02020603050405020304" pitchFamily="18" charset="0"/>
              </a:rPr>
              <a:t> are linked to genomic data, derived from FMI’s comprehensive genomic profiling tests (FoundationOne</a:t>
            </a:r>
            <a:r>
              <a:rPr lang="en-US" baseline="30000" dirty="0">
                <a:ea typeface="Times New Roman" panose="02020603050405020304" pitchFamily="18" charset="0"/>
                <a:cs typeface="Times New Roman" panose="02020603050405020304" pitchFamily="18" charset="0"/>
              </a:rPr>
              <a:t>®</a:t>
            </a:r>
            <a:r>
              <a:rPr lang="en-US" dirty="0">
                <a:ea typeface="Times New Roman" panose="02020603050405020304" pitchFamily="18" charset="0"/>
                <a:cs typeface="Times New Roman" panose="02020603050405020304" pitchFamily="18" charset="0"/>
              </a:rPr>
              <a:t>CDx, FoundationOne</a:t>
            </a:r>
            <a:r>
              <a:rPr lang="en-US" baseline="30000" dirty="0">
                <a:ea typeface="Times New Roman" panose="02020603050405020304" pitchFamily="18" charset="0"/>
                <a:cs typeface="Times New Roman" panose="02020603050405020304" pitchFamily="18" charset="0"/>
              </a:rPr>
              <a:t>®</a:t>
            </a:r>
            <a:r>
              <a:rPr lang="en-US" dirty="0">
                <a:ea typeface="Times New Roman" panose="02020603050405020304" pitchFamily="18" charset="0"/>
                <a:cs typeface="Times New Roman" panose="02020603050405020304" pitchFamily="18" charset="0"/>
              </a:rPr>
              <a:t>), in the FH-FMI CGDB by deterministic matching, providing a deidentified dataset</a:t>
            </a:r>
            <a:r>
              <a:rPr lang="en-US" baseline="30000" dirty="0">
                <a:ea typeface="Times New Roman" panose="02020603050405020304" pitchFamily="18" charset="0"/>
                <a:cs typeface="Times New Roman" panose="02020603050405020304" pitchFamily="18" charset="0"/>
              </a:rPr>
              <a:t>9–11</a:t>
            </a:r>
          </a:p>
          <a:p>
            <a:pPr marL="246913" indent="-246913">
              <a:spcBef>
                <a:spcPts val="261"/>
              </a:spcBef>
              <a:spcAft>
                <a:spcPts val="261"/>
              </a:spcAft>
              <a:buClr>
                <a:schemeClr val="tx2"/>
              </a:buClr>
            </a:pPr>
            <a:r>
              <a:rPr lang="en-GB" dirty="0"/>
              <a:t>The study design for the primary, secondary, and exploratory objectives are represented in </a:t>
            </a:r>
            <a:r>
              <a:rPr lang="en-GB" b="1" dirty="0">
                <a:solidFill>
                  <a:schemeClr val="accent1"/>
                </a:solidFill>
              </a:rPr>
              <a:t>Figure 1 </a:t>
            </a:r>
          </a:p>
          <a:p>
            <a:pPr marL="246913" indent="-246913">
              <a:spcBef>
                <a:spcPts val="261"/>
              </a:spcBef>
              <a:spcAft>
                <a:spcPts val="261"/>
              </a:spcAft>
              <a:buClr>
                <a:schemeClr val="tx2"/>
              </a:buClr>
            </a:pPr>
            <a:endParaRPr lang="en-US" dirty="0">
              <a:ea typeface="Times New Roman" panose="02020603050405020304" pitchFamily="18" charset="0"/>
              <a:cs typeface="Times New Roman" panose="02020603050405020304" pitchFamily="18" charset="0"/>
            </a:endParaRPr>
          </a:p>
        </p:txBody>
      </p:sp>
      <p:sp>
        <p:nvSpPr>
          <p:cNvPr id="8" name="Content Placeholder 229">
            <a:extLst>
              <a:ext uri="{FF2B5EF4-FFF2-40B4-BE49-F238E27FC236}">
                <a16:creationId xmlns:a16="http://schemas.microsoft.com/office/drawing/2014/main" id="{E0C7E32A-F965-D84B-2F78-AA771176938D}"/>
              </a:ext>
            </a:extLst>
          </p:cNvPr>
          <p:cNvSpPr txBox="1">
            <a:spLocks/>
          </p:cNvSpPr>
          <p:nvPr/>
        </p:nvSpPr>
        <p:spPr>
          <a:xfrm>
            <a:off x="31280748" y="17814007"/>
            <a:ext cx="10699575" cy="1148673"/>
          </a:xfrm>
          <a:prstGeom prst="rect">
            <a:avLst/>
          </a:prstGeom>
        </p:spPr>
        <p:txBody>
          <a:bodyPr vert="horz" wrap="square" lIns="0" tIns="103252" rIns="0" bIns="43712" numCol="1" rtlCol="0">
            <a:spAutoFit/>
          </a:bodyPr>
          <a:lstStyle>
            <a:lvl1pPr marL="166688" indent="-166688" algn="l" defTabSz="268797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1pPr>
            <a:lvl2pPr marL="388938" indent="-214313"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2pPr>
            <a:lvl3pPr marL="565150" indent="-174625" algn="l" defTabSz="2687970" rtl="0" eaLnBrk="1" latinLnBrk="0" hangingPunct="1">
              <a:lnSpc>
                <a:spcPct val="100000"/>
              </a:lnSpc>
              <a:spcBef>
                <a:spcPts val="0"/>
              </a:spcBef>
              <a:spcAft>
                <a:spcPts val="300"/>
              </a:spcAft>
              <a:buFont typeface="Arial" panose="020B0604020202020204" pitchFamily="34" charset="0"/>
              <a:buChar char="•"/>
              <a:tabLst/>
              <a:defRPr sz="1600" kern="1200">
                <a:solidFill>
                  <a:schemeClr val="tx1"/>
                </a:solidFill>
                <a:latin typeface="+mn-lt"/>
                <a:ea typeface="+mn-ea"/>
                <a:cs typeface="+mn-cs"/>
              </a:defRPr>
            </a:lvl3pPr>
            <a:lvl4pPr marL="771525" indent="-206375"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4pPr>
            <a:lvl5pPr marL="936625" indent="-160338"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5pPr>
            <a:lvl6pPr marL="739191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6pPr>
            <a:lvl7pPr marL="8735903"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7pPr>
            <a:lvl8pPr marL="1007988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8pPr>
            <a:lvl9pPr marL="11423874"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9pPr>
          </a:lstStyle>
          <a:p>
            <a:pPr marL="0" indent="0">
              <a:spcBef>
                <a:spcPts val="0"/>
              </a:spcBef>
              <a:spcAft>
                <a:spcPts val="600"/>
              </a:spcAft>
              <a:buNone/>
            </a:pPr>
            <a:r>
              <a:rPr lang="en-US" sz="1000" b="1" dirty="0">
                <a:solidFill>
                  <a:schemeClr val="tx2"/>
                </a:solidFill>
              </a:rPr>
              <a:t>References: </a:t>
            </a:r>
            <a:r>
              <a:rPr lang="en-US" sz="1000" spc="-27" dirty="0">
                <a:ea typeface="Times New Roman" panose="02020603050405020304" pitchFamily="18" charset="0"/>
                <a:cs typeface="Times New Roman" panose="02020603050405020304" pitchFamily="18" charset="0"/>
              </a:rPr>
              <a:t>1. Baugh EH, et al. </a:t>
            </a:r>
            <a:r>
              <a:rPr lang="en-US" sz="1000" i="1" spc="-27" dirty="0">
                <a:ea typeface="Times New Roman" panose="02020603050405020304" pitchFamily="18" charset="0"/>
                <a:cs typeface="Times New Roman" panose="02020603050405020304" pitchFamily="18" charset="0"/>
              </a:rPr>
              <a:t>Cell Death Differ</a:t>
            </a:r>
            <a:r>
              <a:rPr lang="en-US" sz="1000" spc="-27" dirty="0">
                <a:ea typeface="Times New Roman" panose="02020603050405020304" pitchFamily="18" charset="0"/>
                <a:cs typeface="Times New Roman" panose="02020603050405020304" pitchFamily="18" charset="0"/>
              </a:rPr>
              <a:t>. 2018;25:154–160; 2. Zhou S, et al. </a:t>
            </a:r>
            <a:r>
              <a:rPr lang="en-US" sz="1000" i="1" spc="-27" dirty="0">
                <a:ea typeface="Times New Roman" panose="02020603050405020304" pitchFamily="18" charset="0"/>
                <a:cs typeface="Times New Roman" panose="02020603050405020304" pitchFamily="18" charset="0"/>
              </a:rPr>
              <a:t>Front Oncol.</a:t>
            </a:r>
            <a:r>
              <a:rPr lang="en-US" sz="1000" spc="-27" dirty="0">
                <a:ea typeface="Times New Roman" panose="02020603050405020304" pitchFamily="18" charset="0"/>
                <a:cs typeface="Times New Roman" panose="02020603050405020304" pitchFamily="18" charset="0"/>
              </a:rPr>
              <a:t> 2023;13:1229696; 3. Puzio-Kuter A, et al. </a:t>
            </a:r>
            <a:r>
              <a:rPr lang="en-US" sz="1000" i="1" spc="-27" dirty="0">
                <a:ea typeface="Times New Roman" panose="02020603050405020304" pitchFamily="18" charset="0"/>
                <a:cs typeface="Times New Roman" panose="02020603050405020304" pitchFamily="18" charset="0"/>
              </a:rPr>
              <a:t>Cancer Discov. </a:t>
            </a:r>
            <a:r>
              <a:rPr lang="en-US" sz="1000" spc="-27" dirty="0">
                <a:ea typeface="Times New Roman" panose="02020603050405020304" pitchFamily="18" charset="0"/>
                <a:cs typeface="Times New Roman" panose="02020603050405020304" pitchFamily="18" charset="0"/>
              </a:rPr>
              <a:t>2025;15:1159–1179; 4. Gu J, et al. </a:t>
            </a:r>
            <a:r>
              <a:rPr lang="en-US" sz="1000" i="1" spc="-27" dirty="0">
                <a:ea typeface="Times New Roman" panose="02020603050405020304" pitchFamily="18" charset="0"/>
                <a:cs typeface="Times New Roman" panose="02020603050405020304" pitchFamily="18" charset="0"/>
              </a:rPr>
              <a:t>Mol Clin Oncol</a:t>
            </a:r>
            <a:r>
              <a:rPr lang="en-US" sz="1000" spc="-27" dirty="0">
                <a:ea typeface="Times New Roman" panose="02020603050405020304" pitchFamily="18" charset="0"/>
                <a:cs typeface="Times New Roman" panose="02020603050405020304" pitchFamily="18" charset="0"/>
              </a:rPr>
              <a:t>. 2016;5:705–713; 5. Poeta ML, et al. </a:t>
            </a:r>
            <a:r>
              <a:rPr lang="en-US" sz="1000" i="1" spc="-27" dirty="0">
                <a:ea typeface="Times New Roman" panose="02020603050405020304" pitchFamily="18" charset="0"/>
                <a:cs typeface="Times New Roman" panose="02020603050405020304" pitchFamily="18" charset="0"/>
              </a:rPr>
              <a:t>N Engl J Med</a:t>
            </a:r>
            <a:r>
              <a:rPr lang="en-US" sz="1000" spc="-27" dirty="0">
                <a:ea typeface="Times New Roman" panose="02020603050405020304" pitchFamily="18" charset="0"/>
                <a:cs typeface="Times New Roman" panose="02020603050405020304" pitchFamily="18" charset="0"/>
              </a:rPr>
              <a:t>. 2007;357:2552–2561</a:t>
            </a:r>
            <a:r>
              <a:rPr lang="en-US" sz="1000" dirty="0"/>
              <a:t>; 6. Estevez M, et al. </a:t>
            </a:r>
            <a:r>
              <a:rPr lang="en-US" sz="1000" i="1" dirty="0"/>
              <a:t>Cancers.</a:t>
            </a:r>
            <a:r>
              <a:rPr lang="en-US" sz="1000" dirty="0"/>
              <a:t> 2022;14:3063; 7. Zhang Q, et al. </a:t>
            </a:r>
            <a:r>
              <a:rPr lang="en-US" sz="1000" i="1" dirty="0"/>
              <a:t>Value Health. </a:t>
            </a:r>
            <a:r>
              <a:rPr lang="en-US" sz="1000" dirty="0"/>
              <a:t>2024;27:S274; 8. Flatiron Health. Database Characterization Guide. https://flatiron.com/database-characterization (Accessed October 2025); 9. Singal G, et al. </a:t>
            </a:r>
            <a:r>
              <a:rPr lang="en-US" sz="1000" i="1" dirty="0"/>
              <a:t>JAMA</a:t>
            </a:r>
            <a:r>
              <a:rPr lang="en-US" sz="1000" dirty="0"/>
              <a:t>. 2019;321:1391–1399; 10. Milbury CA, et al. </a:t>
            </a:r>
            <a:r>
              <a:rPr lang="en-US" sz="1000" i="1" dirty="0"/>
              <a:t>PLoS One</a:t>
            </a:r>
            <a:r>
              <a:rPr lang="en-US" sz="1000" dirty="0"/>
              <a:t>. 2022;17:e0264138; 11. Frampton GM, et al. </a:t>
            </a:r>
            <a:r>
              <a:rPr lang="en-US" sz="1000" i="1" dirty="0"/>
              <a:t>Nat Biotechnol</a:t>
            </a:r>
            <a:r>
              <a:rPr lang="en-US" sz="1000" dirty="0"/>
              <a:t>. 2013;31:1023–1031; 12. Martin EC, Betensky RA. </a:t>
            </a:r>
            <a:r>
              <a:rPr lang="en-US" sz="1000" i="1" dirty="0"/>
              <a:t>J Am Stat Assoc</a:t>
            </a:r>
            <a:r>
              <a:rPr lang="en-US" sz="1000" dirty="0"/>
              <a:t>. 2005;100:484–492; 13. Backenroth D, et al. </a:t>
            </a:r>
            <a:r>
              <a:rPr lang="en-US" sz="1000" i="1" dirty="0"/>
              <a:t>Cancer Epidemiol Biomarkers Prev</a:t>
            </a:r>
            <a:r>
              <a:rPr lang="en-US" sz="1000" dirty="0"/>
              <a:t>. 2022;31:1195–1201; 14. </a:t>
            </a:r>
            <a:r>
              <a:rPr lang="en-GB" sz="1000" dirty="0"/>
              <a:t>Cole AJ, et al. </a:t>
            </a:r>
            <a:r>
              <a:rPr lang="en-GB" sz="1000" i="1" dirty="0"/>
              <a:t>Sci Rep</a:t>
            </a:r>
            <a:r>
              <a:rPr lang="en-GB" sz="1000" dirty="0"/>
              <a:t>. 2016;6:26191.</a:t>
            </a:r>
          </a:p>
          <a:p>
            <a:pPr marL="0" indent="0">
              <a:spcBef>
                <a:spcPts val="0"/>
              </a:spcBef>
              <a:spcAft>
                <a:spcPts val="600"/>
              </a:spcAft>
              <a:buNone/>
            </a:pPr>
            <a:r>
              <a:rPr lang="en-US" sz="1000" b="1" dirty="0">
                <a:solidFill>
                  <a:schemeClr val="tx2"/>
                </a:solidFill>
              </a:rPr>
              <a:t>Acknowledgments: </a:t>
            </a:r>
            <a:r>
              <a:rPr lang="en-US" sz="1000" dirty="0">
                <a:ea typeface="Times New Roman" panose="02020603050405020304" pitchFamily="18" charset="0"/>
                <a:cs typeface="Times New Roman" panose="02020603050405020304" pitchFamily="18" charset="0"/>
              </a:rPr>
              <a:t>This study is sponsored by PMV Pharmaceuticals, Inc. Medical writing support was provided by Nucleus Global and funded by PMV Pharmaceuticals, Inc.</a:t>
            </a:r>
          </a:p>
        </p:txBody>
      </p:sp>
      <p:sp>
        <p:nvSpPr>
          <p:cNvPr id="55" name="TextBox 54">
            <a:extLst>
              <a:ext uri="{FF2B5EF4-FFF2-40B4-BE49-F238E27FC236}">
                <a16:creationId xmlns:a16="http://schemas.microsoft.com/office/drawing/2014/main" id="{9E64E624-0B37-091A-F6A3-60D2CC6860C2}"/>
              </a:ext>
            </a:extLst>
          </p:cNvPr>
          <p:cNvSpPr txBox="1"/>
          <p:nvPr/>
        </p:nvSpPr>
        <p:spPr>
          <a:xfrm>
            <a:off x="39462359" y="19138055"/>
            <a:ext cx="1131919" cy="984885"/>
          </a:xfrm>
          <a:prstGeom prst="rect">
            <a:avLst/>
          </a:prstGeom>
          <a:noFill/>
        </p:spPr>
        <p:txBody>
          <a:bodyPr wrap="square" lIns="0" rIns="0" rtlCol="0" anchor="b">
            <a:spAutoFit/>
          </a:bodyPr>
          <a:lstStyle/>
          <a:p>
            <a:pPr marL="0" lvl="1" algn="ctr">
              <a:spcAft>
                <a:spcPts val="649"/>
              </a:spcAft>
            </a:pPr>
            <a:r>
              <a:rPr lang="en-US" sz="1160" dirty="0">
                <a:cs typeface="Arial" panose="020B0604020202020204" pitchFamily="34" charset="0"/>
              </a:rPr>
              <a:t> Scan QR code to download the poster and view full author disclosures</a:t>
            </a:r>
          </a:p>
        </p:txBody>
      </p:sp>
      <p:sp>
        <p:nvSpPr>
          <p:cNvPr id="5" name="Rectangle 4">
            <a:extLst>
              <a:ext uri="{FF2B5EF4-FFF2-40B4-BE49-F238E27FC236}">
                <a16:creationId xmlns:a16="http://schemas.microsoft.com/office/drawing/2014/main" id="{6E22D29C-52F4-8823-84F0-2FAAED0D7C76}"/>
              </a:ext>
            </a:extLst>
          </p:cNvPr>
          <p:cNvSpPr/>
          <p:nvPr/>
        </p:nvSpPr>
        <p:spPr>
          <a:xfrm>
            <a:off x="1" y="-1098087"/>
            <a:ext cx="42119550" cy="90556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7800" tIns="33900" rIns="67800" bIns="33900" rtlCol="0" anchor="ctr"/>
          <a:lstStyle/>
          <a:p>
            <a:pPr algn="ctr">
              <a:spcAft>
                <a:spcPts val="565"/>
              </a:spcAft>
            </a:pPr>
            <a:r>
              <a:rPr lang="en-US" sz="4835" b="1" dirty="0">
                <a:solidFill>
                  <a:sysClr val="windowText" lastClr="000000"/>
                </a:solidFill>
              </a:rPr>
              <a:t>Set up at 50%</a:t>
            </a:r>
          </a:p>
        </p:txBody>
      </p:sp>
      <p:sp>
        <p:nvSpPr>
          <p:cNvPr id="25" name="Rectangle: Rounded Corners 24">
            <a:extLst>
              <a:ext uri="{FF2B5EF4-FFF2-40B4-BE49-F238E27FC236}">
                <a16:creationId xmlns:a16="http://schemas.microsoft.com/office/drawing/2014/main" id="{1EAE60CC-181E-ACBE-71E9-A30B654A2170}"/>
              </a:ext>
            </a:extLst>
          </p:cNvPr>
          <p:cNvSpPr/>
          <p:nvPr/>
        </p:nvSpPr>
        <p:spPr>
          <a:xfrm>
            <a:off x="8847134" y="8143482"/>
            <a:ext cx="12212638" cy="1870533"/>
          </a:xfrm>
          <a:prstGeom prst="roundRect">
            <a:avLst>
              <a:gd name="adj" fmla="val 11639"/>
            </a:avLst>
          </a:prstGeom>
          <a:solidFill>
            <a:srgbClr val="D9F0E7"/>
          </a:solidFill>
          <a:ln w="12700" cap="flat" cmpd="sng" algn="ctr">
            <a:noFill/>
            <a:prstDash val="solid"/>
            <a:miter lim="800000"/>
          </a:ln>
          <a:effectLst/>
        </p:spPr>
        <p:txBody>
          <a:bodyPr rtlCol="0" anchor="ctr"/>
          <a:lstStyle/>
          <a:p>
            <a:pPr algn="ctr" defTabSz="575016">
              <a:defRPr/>
            </a:pPr>
            <a:endParaRPr lang="en-US" sz="2014" kern="0" dirty="0">
              <a:solidFill>
                <a:srgbClr val="FFFFFF"/>
              </a:solidFill>
              <a:latin typeface="Arial" panose="020F0302020204030204"/>
            </a:endParaRPr>
          </a:p>
        </p:txBody>
      </p:sp>
      <p:sp>
        <p:nvSpPr>
          <p:cNvPr id="22" name="TextBox 21">
            <a:extLst>
              <a:ext uri="{FF2B5EF4-FFF2-40B4-BE49-F238E27FC236}">
                <a16:creationId xmlns:a16="http://schemas.microsoft.com/office/drawing/2014/main" id="{93706A10-55E1-3800-2546-B5DB77A85165}"/>
              </a:ext>
            </a:extLst>
          </p:cNvPr>
          <p:cNvSpPr txBox="1"/>
          <p:nvPr/>
        </p:nvSpPr>
        <p:spPr>
          <a:xfrm>
            <a:off x="8934219" y="8446341"/>
            <a:ext cx="12125552" cy="1573508"/>
          </a:xfrm>
          <a:prstGeom prst="rect">
            <a:avLst/>
          </a:prstGeom>
          <a:noFill/>
        </p:spPr>
        <p:txBody>
          <a:bodyPr wrap="square">
            <a:spAutoFit/>
          </a:bodyPr>
          <a:lstStyle/>
          <a:p>
            <a:pPr marL="276274" indent="-276274">
              <a:buFont typeface="Arial" panose="020B0604020202020204" pitchFamily="34" charset="0"/>
              <a:buChar char="•"/>
            </a:pPr>
            <a:r>
              <a:rPr lang="en-US" sz="1354" dirty="0"/>
              <a:t>In the exploratory objective, only patients with tumors that do not have </a:t>
            </a:r>
            <a:r>
              <a:rPr lang="en-US" sz="1354" i="1" dirty="0"/>
              <a:t>KRAS</a:t>
            </a:r>
            <a:r>
              <a:rPr lang="en-US" sz="1354" dirty="0"/>
              <a:t> SNV (any SNV) mutations were included </a:t>
            </a:r>
          </a:p>
          <a:p>
            <a:pPr marL="276274" indent="-276274">
              <a:buFont typeface="Arial" panose="020B0604020202020204" pitchFamily="34" charset="0"/>
              <a:buChar char="•"/>
            </a:pPr>
            <a:r>
              <a:rPr lang="en-US" sz="1354" dirty="0"/>
              <a:t>Propensity score matching was carried out between patients with </a:t>
            </a:r>
            <a:r>
              <a:rPr lang="en-US" sz="1354" i="1" dirty="0"/>
              <a:t>TP53</a:t>
            </a:r>
            <a:r>
              <a:rPr lang="en-US" sz="1354" dirty="0"/>
              <a:t> Y220C-mutated solid tumors and patients with tumors that do not have a </a:t>
            </a:r>
            <a:br>
              <a:rPr lang="en-US" sz="1354" dirty="0"/>
            </a:br>
            <a:r>
              <a:rPr lang="en-US" sz="1354" i="1" dirty="0"/>
              <a:t>TP53</a:t>
            </a:r>
            <a:r>
              <a:rPr lang="en-US" sz="1354" dirty="0"/>
              <a:t> Y220C mutation (non-</a:t>
            </a:r>
            <a:r>
              <a:rPr lang="en-US" sz="1400" i="1" dirty="0">
                <a:ea typeface="Times New Roman" panose="02020603050405020304" pitchFamily="18" charset="0"/>
                <a:cs typeface="Times New Roman" panose="02020603050405020304" pitchFamily="18" charset="0"/>
              </a:rPr>
              <a:t>TP53 </a:t>
            </a:r>
            <a:r>
              <a:rPr lang="en-US" sz="1354" dirty="0"/>
              <a:t>Y220C)</a:t>
            </a:r>
            <a:endParaRPr lang="en-US" sz="1354" strike="sngStrike" dirty="0"/>
          </a:p>
          <a:p>
            <a:pPr marL="355600" lvl="1" indent="-82550"/>
            <a:r>
              <a:rPr lang="en-US" sz="1354" dirty="0"/>
              <a:t>– Each patient with a Y220C-mutated tumor was matched to up to four patients with non-</a:t>
            </a:r>
            <a:r>
              <a:rPr lang="en-US" sz="1400" i="1" dirty="0">
                <a:ea typeface="Times New Roman" panose="02020603050405020304" pitchFamily="18" charset="0"/>
                <a:cs typeface="Times New Roman" panose="02020603050405020304" pitchFamily="18" charset="0"/>
              </a:rPr>
              <a:t>TP53 </a:t>
            </a:r>
            <a:r>
              <a:rPr lang="en-US" sz="1354" dirty="0"/>
              <a:t>Y220C-mutated tumors if possible</a:t>
            </a:r>
          </a:p>
          <a:p>
            <a:pPr marL="444500" lvl="1" indent="-171450"/>
            <a:r>
              <a:rPr lang="en-US" sz="1354" dirty="0"/>
              <a:t>– Non-</a:t>
            </a:r>
            <a:r>
              <a:rPr lang="en-US" sz="1400" i="1" dirty="0">
                <a:ea typeface="Times New Roman" panose="02020603050405020304" pitchFamily="18" charset="0"/>
                <a:cs typeface="Times New Roman" panose="02020603050405020304" pitchFamily="18" charset="0"/>
              </a:rPr>
              <a:t>TP53 </a:t>
            </a:r>
            <a:r>
              <a:rPr lang="en-US" sz="1354" dirty="0"/>
              <a:t>Y220C group: Included patients with tumors harboring other </a:t>
            </a:r>
            <a:r>
              <a:rPr lang="en-US" sz="1354" i="1" dirty="0"/>
              <a:t>TP53</a:t>
            </a:r>
            <a:r>
              <a:rPr lang="en-US" sz="1354" dirty="0"/>
              <a:t> mutations or wild-type </a:t>
            </a:r>
            <a:r>
              <a:rPr lang="en-US" sz="1354" i="1" dirty="0"/>
              <a:t>TP53</a:t>
            </a:r>
            <a:r>
              <a:rPr lang="en-US" sz="1354" dirty="0"/>
              <a:t>, depending on tumor type</a:t>
            </a:r>
          </a:p>
          <a:p>
            <a:pPr marL="444500" lvl="1" indent="-171450"/>
            <a:r>
              <a:rPr lang="en-US" sz="1354" dirty="0"/>
              <a:t>– Similar trends were seen across breast, endometrial, NSCLC, and prostate cancer subgroups </a:t>
            </a:r>
          </a:p>
          <a:p>
            <a:pPr marL="276274" indent="-276274">
              <a:buFont typeface="Arial" panose="020B0604020202020204" pitchFamily="34" charset="0"/>
              <a:buChar char="•"/>
            </a:pPr>
            <a:r>
              <a:rPr lang="en-US" sz="1354" dirty="0"/>
              <a:t>Covariates considered in the propensity score matching are shown in </a:t>
            </a:r>
            <a:r>
              <a:rPr lang="en-US" sz="1354" b="1" dirty="0">
                <a:solidFill>
                  <a:schemeClr val="accent1"/>
                </a:solidFill>
              </a:rPr>
              <a:t>Table 1</a:t>
            </a:r>
            <a:r>
              <a:rPr lang="en-US" sz="1354" dirty="0"/>
              <a:t> </a:t>
            </a:r>
          </a:p>
        </p:txBody>
      </p:sp>
      <p:graphicFrame>
        <p:nvGraphicFramePr>
          <p:cNvPr id="38" name="Table 37">
            <a:extLst>
              <a:ext uri="{FF2B5EF4-FFF2-40B4-BE49-F238E27FC236}">
                <a16:creationId xmlns:a16="http://schemas.microsoft.com/office/drawing/2014/main" id="{1F30F82B-E0EE-BE1C-C44C-3FF03AC53FB4}"/>
              </a:ext>
            </a:extLst>
          </p:cNvPr>
          <p:cNvGraphicFramePr>
            <a:graphicFrameLocks noGrp="1"/>
          </p:cNvGraphicFramePr>
          <p:nvPr>
            <p:extLst>
              <p:ext uri="{D42A27DB-BD31-4B8C-83A1-F6EECF244321}">
                <p14:modId xmlns:p14="http://schemas.microsoft.com/office/powerpoint/2010/main" val="3009725405"/>
              </p:ext>
            </p:extLst>
          </p:nvPr>
        </p:nvGraphicFramePr>
        <p:xfrm>
          <a:off x="33343702" y="4557035"/>
          <a:ext cx="8636622" cy="5116769"/>
        </p:xfrm>
        <a:graphic>
          <a:graphicData uri="http://schemas.openxmlformats.org/drawingml/2006/table">
            <a:tbl>
              <a:tblPr firstRow="1" firstCol="1" bandRow="1">
                <a:tableStyleId>{3B4B98B0-60AC-42C2-AFA5-B58CD77FA1E5}</a:tableStyleId>
              </a:tblPr>
              <a:tblGrid>
                <a:gridCol w="3040912">
                  <a:extLst>
                    <a:ext uri="{9D8B030D-6E8A-4147-A177-3AD203B41FA5}">
                      <a16:colId xmlns:a16="http://schemas.microsoft.com/office/drawing/2014/main" val="3370908136"/>
                    </a:ext>
                  </a:extLst>
                </a:gridCol>
                <a:gridCol w="5595710">
                  <a:extLst>
                    <a:ext uri="{9D8B030D-6E8A-4147-A177-3AD203B41FA5}">
                      <a16:colId xmlns:a16="http://schemas.microsoft.com/office/drawing/2014/main" val="1578491224"/>
                    </a:ext>
                  </a:extLst>
                </a:gridCol>
              </a:tblGrid>
              <a:tr h="175481">
                <a:tc>
                  <a:txBody>
                    <a:bodyPr/>
                    <a:lstStyle/>
                    <a:p>
                      <a:pPr marL="0" marR="0" algn="l">
                        <a:lnSpc>
                          <a:spcPct val="100000"/>
                        </a:lnSpc>
                        <a:spcAft>
                          <a:spcPts val="0"/>
                        </a:spcAft>
                        <a:buNone/>
                      </a:pPr>
                      <a:r>
                        <a:rPr lang="en-US" sz="1400" kern="100" dirty="0">
                          <a:solidFill>
                            <a:schemeClr val="bg1"/>
                          </a:solidFill>
                          <a:effectLst/>
                          <a:latin typeface="+mn-lt"/>
                        </a:rPr>
                        <a:t>Covariate</a:t>
                      </a:r>
                      <a:endParaRPr lang="en-US" sz="1400" kern="100" dirty="0">
                        <a:solidFill>
                          <a:schemeClr val="bg1"/>
                        </a:solidFill>
                        <a:effectLst/>
                        <a:latin typeface="+mn-lt"/>
                        <a:ea typeface="PMingLiU" panose="02020500000000000000" pitchFamily="18" charset="-120"/>
                        <a:cs typeface="Times New Roman" panose="02020603050405020304" pitchFamily="18" charset="0"/>
                      </a:endParaRPr>
                    </a:p>
                  </a:txBody>
                  <a:tcPr marL="180000" marR="180000" marT="0" marB="0" anchor="ctr">
                    <a:solidFill>
                      <a:srgbClr val="234FA0"/>
                    </a:solidFill>
                  </a:tcPr>
                </a:tc>
                <a:tc>
                  <a:txBody>
                    <a:bodyPr/>
                    <a:lstStyle/>
                    <a:p>
                      <a:pPr marL="0" marR="0" algn="ctr">
                        <a:lnSpc>
                          <a:spcPct val="100000"/>
                        </a:lnSpc>
                        <a:spcAft>
                          <a:spcPts val="0"/>
                        </a:spcAft>
                        <a:buNone/>
                      </a:pPr>
                      <a:r>
                        <a:rPr lang="en-US" sz="1400" b="1" kern="100" dirty="0">
                          <a:solidFill>
                            <a:schemeClr val="bg1"/>
                          </a:solidFill>
                          <a:effectLst/>
                          <a:latin typeface="+mn-lt"/>
                        </a:rPr>
                        <a:t>Applicable tumor types</a:t>
                      </a:r>
                      <a:endParaRPr lang="en-US" sz="1400" b="1" kern="100" dirty="0">
                        <a:solidFill>
                          <a:schemeClr val="bg1"/>
                        </a:solidFill>
                        <a:effectLst/>
                        <a:latin typeface="+mn-lt"/>
                        <a:ea typeface="PMingLiU" panose="02020500000000000000" pitchFamily="18" charset="-120"/>
                        <a:cs typeface="Times New Roman" panose="02020603050405020304" pitchFamily="18" charset="0"/>
                      </a:endParaRPr>
                    </a:p>
                  </a:txBody>
                  <a:tcPr marL="180000" marR="180000" marT="0" marB="0" anchor="ctr">
                    <a:solidFill>
                      <a:srgbClr val="234FA0"/>
                    </a:solidFill>
                  </a:tcPr>
                </a:tc>
                <a:extLst>
                  <a:ext uri="{0D108BD9-81ED-4DB2-BD59-A6C34878D82A}">
                    <a16:rowId xmlns:a16="http://schemas.microsoft.com/office/drawing/2014/main" val="128995404"/>
                  </a:ext>
                </a:extLst>
              </a:tr>
              <a:tr h="175481">
                <a:tc>
                  <a:txBody>
                    <a:bodyPr/>
                    <a:lstStyle/>
                    <a:p>
                      <a:pPr marL="0" marR="0" algn="l">
                        <a:lnSpc>
                          <a:spcPct val="100000"/>
                        </a:lnSpc>
                        <a:spcAft>
                          <a:spcPts val="0"/>
                        </a:spcAft>
                        <a:buNone/>
                      </a:pPr>
                      <a:r>
                        <a:rPr lang="en-US" sz="1400" kern="100" dirty="0">
                          <a:solidFill>
                            <a:schemeClr val="tx1"/>
                          </a:solidFill>
                          <a:effectLst/>
                          <a:latin typeface="+mn-lt"/>
                        </a:rPr>
                        <a:t>Tumor type</a:t>
                      </a:r>
                      <a:r>
                        <a:rPr lang="en-US" sz="1400" kern="100" baseline="30000" dirty="0">
                          <a:solidFill>
                            <a:schemeClr val="tx1"/>
                          </a:solidFill>
                          <a:effectLst/>
                          <a:latin typeface="+mn-lt"/>
                        </a:rPr>
                        <a:t>a</a:t>
                      </a:r>
                      <a:endParaRPr lang="en-US" sz="1400" kern="100" baseline="300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algn="ctr">
                        <a:lnSpc>
                          <a:spcPct val="100000"/>
                        </a:lnSpc>
                        <a:spcAft>
                          <a:spcPts val="0"/>
                        </a:spcAft>
                        <a:buNone/>
                      </a:pPr>
                      <a:r>
                        <a:rPr lang="en-US" sz="1400" b="0" kern="100" dirty="0">
                          <a:solidFill>
                            <a:schemeClr val="tx1"/>
                          </a:solidFill>
                          <a:effectLst/>
                          <a:latin typeface="+mn-lt"/>
                        </a:rPr>
                        <a:t>All</a:t>
                      </a:r>
                      <a:endParaRPr lang="en-US" sz="1400" b="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3019699908"/>
                  </a:ext>
                </a:extLst>
              </a:tr>
              <a:tr h="350961">
                <a:tc>
                  <a:txBody>
                    <a:bodyPr/>
                    <a:lstStyle/>
                    <a:p>
                      <a:pPr marL="0" marR="0" algn="l">
                        <a:lnSpc>
                          <a:spcPct val="100000"/>
                        </a:lnSpc>
                        <a:spcAft>
                          <a:spcPts val="0"/>
                        </a:spcAft>
                        <a:buNone/>
                      </a:pPr>
                      <a:r>
                        <a:rPr lang="en-US" sz="1400" kern="100" dirty="0">
                          <a:solidFill>
                            <a:schemeClr val="tx1"/>
                          </a:solidFill>
                          <a:effectLst/>
                          <a:latin typeface="+mn-lt"/>
                        </a:rPr>
                        <a:t>Histology</a:t>
                      </a:r>
                      <a:r>
                        <a:rPr lang="en-US" sz="1400" kern="100" baseline="30000" dirty="0">
                          <a:solidFill>
                            <a:schemeClr val="tx1"/>
                          </a:solidFill>
                          <a:effectLst/>
                          <a:latin typeface="+mn-lt"/>
                        </a:rPr>
                        <a:t>a</a:t>
                      </a:r>
                      <a:endParaRPr lang="en-US" sz="1400" kern="100" baseline="300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lang="en-US" sz="1400" b="0" kern="100" dirty="0">
                          <a:solidFill>
                            <a:schemeClr val="tx1"/>
                          </a:solidFill>
                          <a:effectLst/>
                          <a:latin typeface="+mn-lt"/>
                        </a:rPr>
                        <a:t>Bladder cancer, breast cancer, endometrial cancer, gastric cancer, NSCLC, ovarian cancer, prostate cancer, renal cell carcinoma</a:t>
                      </a:r>
                      <a:endParaRPr lang="en-US" sz="1400" b="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4138169262"/>
                  </a:ext>
                </a:extLst>
              </a:tr>
              <a:tr h="350961">
                <a:tc>
                  <a:txBody>
                    <a:bodyPr/>
                    <a:lstStyle/>
                    <a:p>
                      <a:pPr marL="0" marR="0" algn="l">
                        <a:lnSpc>
                          <a:spcPct val="100000"/>
                        </a:lnSpc>
                        <a:spcAft>
                          <a:spcPts val="0"/>
                        </a:spcAft>
                        <a:buNone/>
                      </a:pPr>
                      <a:r>
                        <a:rPr lang="en-US" sz="1400" kern="100" dirty="0">
                          <a:solidFill>
                            <a:schemeClr val="tx1"/>
                          </a:solidFill>
                          <a:effectLst/>
                          <a:latin typeface="+mn-lt"/>
                        </a:rPr>
                        <a:t>Age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2522991417"/>
                  </a:ext>
                </a:extLst>
              </a:tr>
              <a:tr h="350961">
                <a:tc>
                  <a:txBody>
                    <a:bodyPr/>
                    <a:lstStyle/>
                    <a:p>
                      <a:pPr marL="0" marR="0" algn="l">
                        <a:lnSpc>
                          <a:spcPct val="100000"/>
                        </a:lnSpc>
                        <a:spcAft>
                          <a:spcPts val="0"/>
                        </a:spcAft>
                        <a:buNone/>
                      </a:pPr>
                      <a:r>
                        <a:rPr lang="en-US" sz="1400" kern="100" dirty="0">
                          <a:solidFill>
                            <a:schemeClr val="tx1"/>
                          </a:solidFill>
                          <a:effectLst/>
                          <a:latin typeface="+mn-lt"/>
                        </a:rPr>
                        <a:t>Index date (calendar date)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1613473271"/>
                  </a:ext>
                </a:extLst>
              </a:tr>
              <a:tr h="350961">
                <a:tc>
                  <a:txBody>
                    <a:bodyPr/>
                    <a:lstStyle/>
                    <a:p>
                      <a:pPr marL="0" marR="0" algn="l">
                        <a:lnSpc>
                          <a:spcPct val="100000"/>
                        </a:lnSpc>
                        <a:spcAft>
                          <a:spcPts val="0"/>
                        </a:spcAft>
                        <a:buNone/>
                      </a:pPr>
                      <a:r>
                        <a:rPr lang="en-US" sz="1400" kern="100" dirty="0">
                          <a:solidFill>
                            <a:schemeClr val="tx1"/>
                          </a:solidFill>
                          <a:effectLst/>
                          <a:latin typeface="+mn-lt"/>
                        </a:rPr>
                        <a:t>Sex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3727865019"/>
                  </a:ext>
                </a:extLst>
              </a:tr>
              <a:tr h="526442">
                <a:tc>
                  <a:txBody>
                    <a:bodyPr/>
                    <a:lstStyle/>
                    <a:p>
                      <a:pPr marL="0" marR="0" algn="l">
                        <a:lnSpc>
                          <a:spcPct val="100000"/>
                        </a:lnSpc>
                        <a:spcAft>
                          <a:spcPts val="0"/>
                        </a:spcAft>
                        <a:buNone/>
                      </a:pPr>
                      <a:r>
                        <a:rPr lang="en-US" sz="1400" kern="100" dirty="0">
                          <a:solidFill>
                            <a:schemeClr val="tx1"/>
                          </a:solidFill>
                          <a:effectLst/>
                          <a:latin typeface="+mn-lt"/>
                        </a:rPr>
                        <a:t>De novo locally advanced/</a:t>
                      </a:r>
                      <a:br>
                        <a:rPr lang="en-US" sz="1400" kern="100" dirty="0">
                          <a:solidFill>
                            <a:schemeClr val="tx1"/>
                          </a:solidFill>
                          <a:effectLst/>
                          <a:latin typeface="+mn-lt"/>
                        </a:rPr>
                      </a:br>
                      <a:r>
                        <a:rPr lang="en-US" sz="1400" kern="100" dirty="0">
                          <a:solidFill>
                            <a:schemeClr val="tx1"/>
                          </a:solidFill>
                          <a:effectLst/>
                          <a:latin typeface="+mn-lt"/>
                        </a:rPr>
                        <a:t>metastatic status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3453018810"/>
                  </a:ext>
                </a:extLst>
              </a:tr>
              <a:tr h="350961">
                <a:tc>
                  <a:txBody>
                    <a:bodyPr/>
                    <a:lstStyle/>
                    <a:p>
                      <a:pPr marL="0" marR="0" algn="l">
                        <a:lnSpc>
                          <a:spcPct val="100000"/>
                        </a:lnSpc>
                        <a:spcAft>
                          <a:spcPts val="0"/>
                        </a:spcAft>
                        <a:buNone/>
                      </a:pPr>
                      <a:r>
                        <a:rPr lang="en-US" sz="1400" kern="100" dirty="0">
                          <a:solidFill>
                            <a:schemeClr val="tx1"/>
                          </a:solidFill>
                          <a:effectLst/>
                          <a:latin typeface="+mn-lt"/>
                        </a:rPr>
                        <a:t>Smoking status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algn="ctr">
                        <a:lnSpc>
                          <a:spcPct val="100000"/>
                        </a:lnSpc>
                        <a:spcAft>
                          <a:spcPts val="0"/>
                        </a:spcAft>
                        <a:buNone/>
                      </a:pPr>
                      <a:r>
                        <a:rPr lang="en-US" sz="1400" b="0" kern="100" dirty="0">
                          <a:solidFill>
                            <a:schemeClr val="tx1"/>
                          </a:solidFill>
                          <a:effectLst/>
                          <a:latin typeface="+mn-lt"/>
                          <a:ea typeface="PMingLiU" panose="02020500000000000000" pitchFamily="18" charset="-120"/>
                          <a:cs typeface="Times New Roman" panose="02020603050405020304" pitchFamily="18" charset="0"/>
                        </a:rPr>
                        <a:t>Bladder cancer, gastric cancer, head and neck cancer, NSCLC, pancreatic cancer, renal cell carcinoma, SCLC</a:t>
                      </a:r>
                      <a:endParaRPr lang="en-US" sz="1400" b="0" kern="100" dirty="0">
                        <a:solidFill>
                          <a:schemeClr val="tx1"/>
                        </a:solidFill>
                        <a:effectLst/>
                        <a:highlight>
                          <a:srgbClr val="FF00FF"/>
                        </a:highlight>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4170307737"/>
                  </a:ext>
                </a:extLst>
              </a:tr>
              <a:tr h="350961">
                <a:tc>
                  <a:txBody>
                    <a:bodyPr/>
                    <a:lstStyle/>
                    <a:p>
                      <a:pPr marL="0" marR="0" algn="l">
                        <a:lnSpc>
                          <a:spcPct val="100000"/>
                        </a:lnSpc>
                        <a:spcAft>
                          <a:spcPts val="0"/>
                        </a:spcAft>
                        <a:buNone/>
                      </a:pPr>
                      <a:r>
                        <a:rPr lang="en-US" sz="1400" kern="100" dirty="0">
                          <a:solidFill>
                            <a:schemeClr val="tx1"/>
                          </a:solidFill>
                          <a:effectLst/>
                          <a:latin typeface="+mn-lt"/>
                        </a:rPr>
                        <a:t>ECOG performance status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392844573"/>
                  </a:ext>
                </a:extLst>
              </a:tr>
              <a:tr h="350961">
                <a:tc>
                  <a:txBody>
                    <a:bodyPr/>
                    <a:lstStyle/>
                    <a:p>
                      <a:pPr marL="0" marR="0" algn="l">
                        <a:lnSpc>
                          <a:spcPct val="100000"/>
                        </a:lnSpc>
                        <a:spcAft>
                          <a:spcPts val="0"/>
                        </a:spcAft>
                        <a:buNone/>
                      </a:pPr>
                      <a:r>
                        <a:rPr lang="en-US" sz="1400" kern="100" dirty="0">
                          <a:solidFill>
                            <a:schemeClr val="tx1"/>
                          </a:solidFill>
                          <a:effectLst/>
                          <a:latin typeface="+mn-lt"/>
                        </a:rPr>
                        <a:t>Race/ethnicity	</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513517645"/>
                  </a:ext>
                </a:extLst>
              </a:tr>
              <a:tr h="350961">
                <a:tc>
                  <a:txBody>
                    <a:bodyPr/>
                    <a:lstStyle/>
                    <a:p>
                      <a:pPr marL="0" marR="0" algn="l">
                        <a:lnSpc>
                          <a:spcPct val="100000"/>
                        </a:lnSpc>
                        <a:spcAft>
                          <a:spcPts val="0"/>
                        </a:spcAft>
                        <a:buNone/>
                      </a:pPr>
                      <a:r>
                        <a:rPr lang="en-US" sz="1400" kern="100" dirty="0">
                          <a:solidFill>
                            <a:schemeClr val="tx1"/>
                          </a:solidFill>
                          <a:effectLst/>
                          <a:latin typeface="+mn-lt"/>
                        </a:rPr>
                        <a:t>Socioeconomic status at index</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483924149"/>
                  </a:ext>
                </a:extLst>
              </a:tr>
              <a:tr h="350961">
                <a:tc>
                  <a:txBody>
                    <a:bodyPr/>
                    <a:lstStyle/>
                    <a:p>
                      <a:pPr marL="0" marR="0" algn="l">
                        <a:lnSpc>
                          <a:spcPct val="100000"/>
                        </a:lnSpc>
                        <a:spcAft>
                          <a:spcPts val="0"/>
                        </a:spcAft>
                        <a:buNone/>
                      </a:pPr>
                      <a:r>
                        <a:rPr lang="en-US" sz="1400" i="1" kern="100" dirty="0">
                          <a:solidFill>
                            <a:schemeClr val="tx1"/>
                          </a:solidFill>
                          <a:effectLst/>
                          <a:latin typeface="+mn-lt"/>
                        </a:rPr>
                        <a:t>TP53</a:t>
                      </a:r>
                      <a:r>
                        <a:rPr lang="en-US" sz="1400" kern="100" dirty="0">
                          <a:solidFill>
                            <a:schemeClr val="tx1"/>
                          </a:solidFill>
                          <a:effectLst/>
                          <a:latin typeface="+mn-lt"/>
                        </a:rPr>
                        <a:t> test timing </a:t>
                      </a:r>
                      <a:br>
                        <a:rPr lang="en-US" sz="1400" kern="100" dirty="0">
                          <a:solidFill>
                            <a:schemeClr val="tx1"/>
                          </a:solidFill>
                          <a:effectLst/>
                          <a:latin typeface="+mn-lt"/>
                        </a:rPr>
                      </a:br>
                      <a:r>
                        <a:rPr lang="en-US" sz="1400" kern="100" dirty="0">
                          <a:solidFill>
                            <a:schemeClr val="tx1"/>
                          </a:solidFill>
                          <a:effectLst/>
                          <a:latin typeface="+mn-lt"/>
                        </a:rPr>
                        <a:t>(before or after index)</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400" b="0" i="0" u="none" strike="noStrike" kern="100" cap="none" spc="0" normalizeH="0" baseline="0" noProof="0" dirty="0">
                          <a:ln>
                            <a:noFill/>
                          </a:ln>
                          <a:solidFill>
                            <a:srgbClr val="000000"/>
                          </a:solidFill>
                          <a:effectLst/>
                          <a:uLnTx/>
                          <a:uFillTx/>
                          <a:latin typeface="+mn-lt"/>
                          <a:ea typeface="+mn-ea"/>
                          <a:cs typeface="+mn-cs"/>
                        </a:rPr>
                        <a:t>All</a:t>
                      </a:r>
                      <a:endParaRPr kumimoji="0" lang="en-US" sz="140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80000" marR="180000" marT="0" marB="0" anchor="ctr"/>
                </a:tc>
                <a:extLst>
                  <a:ext uri="{0D108BD9-81ED-4DB2-BD59-A6C34878D82A}">
                    <a16:rowId xmlns:a16="http://schemas.microsoft.com/office/drawing/2014/main" val="4010417697"/>
                  </a:ext>
                </a:extLst>
              </a:tr>
              <a:tr h="350961">
                <a:tc>
                  <a:txBody>
                    <a:bodyPr/>
                    <a:lstStyle/>
                    <a:p>
                      <a:pPr marL="0" marR="0" algn="l">
                        <a:lnSpc>
                          <a:spcPct val="100000"/>
                        </a:lnSpc>
                        <a:spcAft>
                          <a:spcPts val="0"/>
                        </a:spcAft>
                        <a:buNone/>
                      </a:pPr>
                      <a:r>
                        <a:rPr lang="en-US" sz="1400" kern="100" dirty="0">
                          <a:solidFill>
                            <a:schemeClr val="tx1"/>
                          </a:solidFill>
                          <a:effectLst/>
                          <a:latin typeface="+mn-lt"/>
                        </a:rPr>
                        <a:t>HR/HER2 status</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algn="ctr">
                        <a:lnSpc>
                          <a:spcPct val="100000"/>
                        </a:lnSpc>
                        <a:spcAft>
                          <a:spcPts val="0"/>
                        </a:spcAft>
                        <a:buNone/>
                      </a:pPr>
                      <a:r>
                        <a:rPr lang="en-US" sz="1400" b="0" kern="100" dirty="0">
                          <a:solidFill>
                            <a:schemeClr val="tx1"/>
                          </a:solidFill>
                          <a:effectLst/>
                          <a:latin typeface="+mn-lt"/>
                          <a:ea typeface="PMingLiU" panose="02020500000000000000" pitchFamily="18" charset="-120"/>
                          <a:cs typeface="Times New Roman" panose="02020603050405020304" pitchFamily="18" charset="0"/>
                        </a:rPr>
                        <a:t>Breast cancer</a:t>
                      </a:r>
                    </a:p>
                  </a:txBody>
                  <a:tcPr marL="180000" marR="180000" marT="0" marB="0" anchor="ctr"/>
                </a:tc>
                <a:extLst>
                  <a:ext uri="{0D108BD9-81ED-4DB2-BD59-A6C34878D82A}">
                    <a16:rowId xmlns:a16="http://schemas.microsoft.com/office/drawing/2014/main" val="2513138165"/>
                  </a:ext>
                </a:extLst>
              </a:tr>
              <a:tr h="175481">
                <a:tc>
                  <a:txBody>
                    <a:bodyPr/>
                    <a:lstStyle/>
                    <a:p>
                      <a:pPr marL="0" marR="0" algn="l">
                        <a:lnSpc>
                          <a:spcPct val="100000"/>
                        </a:lnSpc>
                        <a:spcAft>
                          <a:spcPts val="0"/>
                        </a:spcAft>
                        <a:buNone/>
                      </a:pPr>
                      <a:r>
                        <a:rPr lang="en-US" sz="1400" i="1" kern="100" dirty="0">
                          <a:solidFill>
                            <a:schemeClr val="tx1"/>
                          </a:solidFill>
                          <a:effectLst/>
                          <a:latin typeface="+mn-lt"/>
                        </a:rPr>
                        <a:t>ALK</a:t>
                      </a:r>
                      <a:r>
                        <a:rPr lang="en-US" sz="1400" kern="100" dirty="0">
                          <a:solidFill>
                            <a:schemeClr val="tx1"/>
                          </a:solidFill>
                          <a:effectLst/>
                          <a:latin typeface="+mn-lt"/>
                        </a:rPr>
                        <a:t> rearrangement status</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algn="ctr">
                        <a:lnSpc>
                          <a:spcPct val="100000"/>
                        </a:lnSpc>
                        <a:spcAft>
                          <a:spcPts val="0"/>
                        </a:spcAft>
                        <a:buNone/>
                      </a:pPr>
                      <a:r>
                        <a:rPr lang="en-US" sz="1400" b="0" kern="100" dirty="0">
                          <a:solidFill>
                            <a:schemeClr val="tx1"/>
                          </a:solidFill>
                          <a:effectLst/>
                          <a:latin typeface="+mn-lt"/>
                          <a:ea typeface="PMingLiU" panose="02020500000000000000" pitchFamily="18" charset="-120"/>
                          <a:cs typeface="Times New Roman" panose="02020603050405020304" pitchFamily="18" charset="0"/>
                        </a:rPr>
                        <a:t>NSCLC</a:t>
                      </a:r>
                    </a:p>
                  </a:txBody>
                  <a:tcPr marL="180000" marR="180000" marT="0" marB="0" anchor="ctr"/>
                </a:tc>
                <a:extLst>
                  <a:ext uri="{0D108BD9-81ED-4DB2-BD59-A6C34878D82A}">
                    <a16:rowId xmlns:a16="http://schemas.microsoft.com/office/drawing/2014/main" val="3780378855"/>
                  </a:ext>
                </a:extLst>
              </a:tr>
              <a:tr h="175481">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400" i="1" kern="100" dirty="0">
                          <a:solidFill>
                            <a:schemeClr val="tx1"/>
                          </a:solidFill>
                          <a:effectLst/>
                          <a:latin typeface="+mn-lt"/>
                        </a:rPr>
                        <a:t>EGFR</a:t>
                      </a:r>
                      <a:r>
                        <a:rPr lang="en-US" sz="1400" kern="100" dirty="0">
                          <a:solidFill>
                            <a:schemeClr val="tx1"/>
                          </a:solidFill>
                          <a:effectLst/>
                          <a:latin typeface="+mn-lt"/>
                        </a:rPr>
                        <a:t> mutation status</a:t>
                      </a:r>
                      <a:endParaRPr lang="en-US" sz="1400" kern="100" dirty="0">
                        <a:solidFill>
                          <a:schemeClr val="tx1"/>
                        </a:solidFill>
                        <a:effectLst/>
                        <a:latin typeface="+mn-lt"/>
                        <a:ea typeface="PMingLiU" panose="02020500000000000000" pitchFamily="18" charset="-120"/>
                        <a:cs typeface="Times New Roman" panose="02020603050405020304" pitchFamily="18" charset="0"/>
                      </a:endParaRPr>
                    </a:p>
                  </a:txBody>
                  <a:tcPr marL="180000" marR="180000" marT="0" marB="0" anchor="ctr"/>
                </a:tc>
                <a:tc>
                  <a:txBody>
                    <a:bodyPr/>
                    <a:lstStyle/>
                    <a:p>
                      <a:pPr marL="0" marR="0" algn="ctr">
                        <a:lnSpc>
                          <a:spcPct val="100000"/>
                        </a:lnSpc>
                        <a:spcAft>
                          <a:spcPts val="0"/>
                        </a:spcAft>
                        <a:buNone/>
                      </a:pPr>
                      <a:r>
                        <a:rPr lang="en-US" sz="1400" b="0" kern="100" dirty="0">
                          <a:solidFill>
                            <a:schemeClr val="tx1"/>
                          </a:solidFill>
                          <a:effectLst/>
                          <a:latin typeface="+mn-lt"/>
                          <a:ea typeface="PMingLiU" panose="02020500000000000000" pitchFamily="18" charset="-120"/>
                          <a:cs typeface="Times New Roman" panose="02020603050405020304" pitchFamily="18" charset="0"/>
                        </a:rPr>
                        <a:t>NSCLC</a:t>
                      </a:r>
                    </a:p>
                  </a:txBody>
                  <a:tcPr marL="180000" marR="180000" marT="0" marB="0" anchor="ctr"/>
                </a:tc>
                <a:extLst>
                  <a:ext uri="{0D108BD9-81ED-4DB2-BD59-A6C34878D82A}">
                    <a16:rowId xmlns:a16="http://schemas.microsoft.com/office/drawing/2014/main" val="2692336757"/>
                  </a:ext>
                </a:extLst>
              </a:tr>
            </a:tbl>
          </a:graphicData>
        </a:graphic>
      </p:graphicFrame>
      <p:sp>
        <p:nvSpPr>
          <p:cNvPr id="41" name="TextBox 40">
            <a:extLst>
              <a:ext uri="{FF2B5EF4-FFF2-40B4-BE49-F238E27FC236}">
                <a16:creationId xmlns:a16="http://schemas.microsoft.com/office/drawing/2014/main" id="{D928C376-991D-99CD-42FA-3723126E577A}"/>
              </a:ext>
            </a:extLst>
          </p:cNvPr>
          <p:cNvSpPr txBox="1"/>
          <p:nvPr/>
        </p:nvSpPr>
        <p:spPr>
          <a:xfrm>
            <a:off x="33343703" y="4140607"/>
            <a:ext cx="6398988" cy="330411"/>
          </a:xfrm>
          <a:prstGeom prst="rect">
            <a:avLst/>
          </a:prstGeom>
          <a:noFill/>
        </p:spPr>
        <p:txBody>
          <a:bodyPr wrap="square" lIns="0">
            <a:spAutoFit/>
          </a:bodyPr>
          <a:lstStyle/>
          <a:p>
            <a:pPr marL="0" lvl="1">
              <a:buClr>
                <a:schemeClr val="tx1"/>
              </a:buClr>
            </a:pPr>
            <a:r>
              <a:rPr lang="en-US" sz="1547" b="1" dirty="0">
                <a:solidFill>
                  <a:schemeClr val="accent1"/>
                </a:solidFill>
                <a:latin typeface="+mj-lt"/>
                <a:ea typeface="GaramondPremrPro"/>
                <a:cs typeface="Times New Roman" panose="02020603050405020304" pitchFamily="18" charset="0"/>
              </a:rPr>
              <a:t>Table 1. </a:t>
            </a:r>
            <a:r>
              <a:rPr lang="en-US" sz="1547" b="1" dirty="0">
                <a:latin typeface="+mj-lt"/>
                <a:ea typeface="GaramondPremrPro"/>
                <a:cs typeface="Times New Roman" panose="02020603050405020304" pitchFamily="18" charset="0"/>
              </a:rPr>
              <a:t>Covariates considered for propensity score matching</a:t>
            </a:r>
            <a:endParaRPr lang="en-US" sz="1547" dirty="0">
              <a:latin typeface="+mj-lt"/>
              <a:cs typeface="Times New Roman" panose="02020603050405020304" pitchFamily="18" charset="0"/>
            </a:endParaRPr>
          </a:p>
        </p:txBody>
      </p:sp>
      <p:sp>
        <p:nvSpPr>
          <p:cNvPr id="53" name="TextBox 52">
            <a:extLst>
              <a:ext uri="{FF2B5EF4-FFF2-40B4-BE49-F238E27FC236}">
                <a16:creationId xmlns:a16="http://schemas.microsoft.com/office/drawing/2014/main" id="{B4650FA4-B06C-3352-ABB6-89180D2AC518}"/>
              </a:ext>
            </a:extLst>
          </p:cNvPr>
          <p:cNvSpPr txBox="1"/>
          <p:nvPr/>
        </p:nvSpPr>
        <p:spPr>
          <a:xfrm>
            <a:off x="8919324" y="7005985"/>
            <a:ext cx="12026816" cy="980012"/>
          </a:xfrm>
          <a:prstGeom prst="rect">
            <a:avLst/>
          </a:prstGeom>
          <a:noFill/>
        </p:spPr>
        <p:txBody>
          <a:bodyPr wrap="square">
            <a:spAutoFit/>
          </a:bodyPr>
          <a:lstStyle/>
          <a:p>
            <a:pPr indent="-277200" defTabSz="575016">
              <a:buClr>
                <a:srgbClr val="3A4B69"/>
              </a:buClr>
              <a:defRPr/>
            </a:pPr>
            <a:r>
              <a:rPr lang="en-US" sz="1354" b="1" dirty="0">
                <a:cs typeface="Times New Roman"/>
              </a:rPr>
              <a:t>Exploratory objective:</a:t>
            </a:r>
          </a:p>
          <a:p>
            <a:pPr marL="276274" indent="-277200">
              <a:buClr>
                <a:srgbClr val="3A4B69"/>
              </a:buClr>
              <a:buFont typeface="Arial" panose="020B0604020202020204" pitchFamily="34" charset="0"/>
              <a:buChar char="•"/>
              <a:defRPr/>
            </a:pPr>
            <a:r>
              <a:rPr lang="en-US" sz="1354" dirty="0">
                <a:cs typeface="Times New Roman"/>
              </a:rPr>
              <a:t>Patients with tumors harboring any </a:t>
            </a:r>
            <a:r>
              <a:rPr lang="en-US" sz="1354" i="1" dirty="0">
                <a:cs typeface="Times New Roman"/>
              </a:rPr>
              <a:t>KRAS </a:t>
            </a:r>
            <a:r>
              <a:rPr lang="en-US" sz="1400" dirty="0">
                <a:ea typeface="Times New Roman" panose="02020603050405020304" pitchFamily="18" charset="0"/>
                <a:cs typeface="Times New Roman" panose="02020603050405020304" pitchFamily="18" charset="0"/>
              </a:rPr>
              <a:t>SNV mutations</a:t>
            </a:r>
          </a:p>
          <a:p>
            <a:pPr marL="276274" indent="-277200">
              <a:spcAft>
                <a:spcPts val="600"/>
              </a:spcAft>
              <a:buClr>
                <a:srgbClr val="3A4B69"/>
              </a:buClr>
              <a:buFont typeface="Arial" panose="020B0604020202020204" pitchFamily="34" charset="0"/>
              <a:buChar char="•"/>
              <a:defRPr/>
            </a:pPr>
            <a:r>
              <a:rPr lang="en-US" sz="1354" dirty="0">
                <a:cs typeface="Times New Roman"/>
              </a:rPr>
              <a:t>Death record prior to the index month (assessed at any time prior to the index month)</a:t>
            </a:r>
            <a:r>
              <a:rPr lang="en-US" sz="1354" baseline="30000" dirty="0">
                <a:cs typeface="Times New Roman"/>
              </a:rPr>
              <a:t>a</a:t>
            </a:r>
          </a:p>
          <a:p>
            <a:pPr>
              <a:spcAft>
                <a:spcPts val="600"/>
              </a:spcAft>
              <a:buClr>
                <a:srgbClr val="3A4B69"/>
              </a:buClr>
              <a:defRPr/>
            </a:pPr>
            <a:r>
              <a:rPr lang="en-US" sz="1160" baseline="30000" dirty="0">
                <a:cs typeface="Times New Roman"/>
              </a:rPr>
              <a:t>a </a:t>
            </a:r>
            <a:r>
              <a:rPr lang="en-US" sz="1160" dirty="0">
                <a:cs typeface="Times New Roman"/>
              </a:rPr>
              <a:t>Mortality data were derived from EMR and linked external sources. Patients with a recorded death date preceding their index month were excluded as part of data quality control.</a:t>
            </a:r>
            <a:endParaRPr lang="en-US" sz="1354" dirty="0">
              <a:cs typeface="Times New Roman"/>
            </a:endParaRPr>
          </a:p>
        </p:txBody>
      </p:sp>
      <p:sp>
        <p:nvSpPr>
          <p:cNvPr id="2253" name="Rectangle: Rounded Corners 2252">
            <a:extLst>
              <a:ext uri="{FF2B5EF4-FFF2-40B4-BE49-F238E27FC236}">
                <a16:creationId xmlns:a16="http://schemas.microsoft.com/office/drawing/2014/main" id="{CB38B4E9-6447-4B81-B5BD-565725CA3B53}"/>
              </a:ext>
            </a:extLst>
          </p:cNvPr>
          <p:cNvSpPr/>
          <p:nvPr/>
        </p:nvSpPr>
        <p:spPr>
          <a:xfrm>
            <a:off x="8847134" y="4635495"/>
            <a:ext cx="12212640" cy="898356"/>
          </a:xfrm>
          <a:prstGeom prst="roundRect">
            <a:avLst/>
          </a:prstGeom>
          <a:solidFill>
            <a:schemeClr val="accent5">
              <a:lumMod val="20000"/>
              <a:lumOff val="80000"/>
            </a:schemeClr>
          </a:solidFill>
          <a:ln w="12700" cap="flat" cmpd="sng" algn="ctr">
            <a:noFill/>
            <a:prstDash val="solid"/>
            <a:miter lim="800000"/>
          </a:ln>
          <a:effectLst/>
        </p:spPr>
        <p:txBody>
          <a:bodyPr rtlCol="0" anchor="ctr"/>
          <a:lstStyle/>
          <a:p>
            <a:pPr algn="ctr" defTabSz="575016">
              <a:defRPr/>
            </a:pPr>
            <a:endParaRPr lang="en-US" sz="2014" kern="0" dirty="0">
              <a:solidFill>
                <a:srgbClr val="FFFFFF"/>
              </a:solidFill>
              <a:latin typeface="Arial" panose="020F0302020204030204"/>
            </a:endParaRPr>
          </a:p>
        </p:txBody>
      </p:sp>
      <p:sp>
        <p:nvSpPr>
          <p:cNvPr id="2254" name="Content Placeholder 229">
            <a:extLst>
              <a:ext uri="{FF2B5EF4-FFF2-40B4-BE49-F238E27FC236}">
                <a16:creationId xmlns:a16="http://schemas.microsoft.com/office/drawing/2014/main" id="{2E84642B-3E29-F9DF-B0B4-441512AE4BAB}"/>
              </a:ext>
            </a:extLst>
          </p:cNvPr>
          <p:cNvSpPr txBox="1">
            <a:spLocks/>
          </p:cNvSpPr>
          <p:nvPr/>
        </p:nvSpPr>
        <p:spPr>
          <a:xfrm>
            <a:off x="8919324" y="4706357"/>
            <a:ext cx="11931123" cy="859836"/>
          </a:xfrm>
          <a:prstGeom prst="rect">
            <a:avLst/>
          </a:prstGeom>
        </p:spPr>
        <p:txBody>
          <a:bodyPr vert="horz" wrap="square" lIns="90000" tIns="185323" rIns="90000" bIns="47072" rtlCol="0" anchor="t">
            <a:spAutoFit/>
          </a:bodyPr>
          <a:lstStyle>
            <a:lvl1pPr marL="154786" indent="-154786" algn="l" defTabSz="2496049" rtl="0" eaLnBrk="1" latinLnBrk="0" hangingPunct="1">
              <a:lnSpc>
                <a:spcPct val="100000"/>
              </a:lnSpc>
              <a:spcBef>
                <a:spcPts val="279"/>
              </a:spcBef>
              <a:spcAft>
                <a:spcPts val="279"/>
              </a:spcAft>
              <a:buFont typeface="Arial" panose="020B0604020202020204" pitchFamily="34" charset="0"/>
              <a:buChar char="•"/>
              <a:defRPr sz="1500" kern="1200">
                <a:solidFill>
                  <a:schemeClr val="tx1"/>
                </a:solidFill>
                <a:latin typeface="+mn-lt"/>
                <a:ea typeface="+mn-ea"/>
                <a:cs typeface="+mn-cs"/>
              </a:defRPr>
            </a:lvl1pPr>
            <a:lvl2pPr marL="361168" indent="-199011"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2pPr>
            <a:lvl3pPr marL="524798" indent="-162157" algn="l" defTabSz="2496049" rtl="0" eaLnBrk="1" latinLnBrk="0" hangingPunct="1">
              <a:lnSpc>
                <a:spcPct val="100000"/>
              </a:lnSpc>
              <a:spcBef>
                <a:spcPts val="0"/>
              </a:spcBef>
              <a:spcAft>
                <a:spcPts val="279"/>
              </a:spcAft>
              <a:buFont typeface="Arial" panose="020B0604020202020204" pitchFamily="34" charset="0"/>
              <a:buChar char="•"/>
              <a:tabLst/>
              <a:defRPr sz="1500" kern="1200">
                <a:solidFill>
                  <a:schemeClr val="tx1"/>
                </a:solidFill>
                <a:latin typeface="+mn-lt"/>
                <a:ea typeface="+mn-ea"/>
                <a:cs typeface="+mn-cs"/>
              </a:defRPr>
            </a:lvl3pPr>
            <a:lvl4pPr marL="716438" indent="-19164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4pPr>
            <a:lvl5pPr marL="869750" indent="-148890" algn="l" defTabSz="2496049" rtl="0" eaLnBrk="1" latinLnBrk="0" hangingPunct="1">
              <a:lnSpc>
                <a:spcPct val="100000"/>
              </a:lnSpc>
              <a:spcBef>
                <a:spcPts val="0"/>
              </a:spcBef>
              <a:spcAft>
                <a:spcPts val="279"/>
              </a:spcAft>
              <a:buFont typeface="Arial" panose="020B0604020202020204" pitchFamily="34" charset="0"/>
              <a:buChar char="•"/>
              <a:defRPr sz="1500" kern="1200">
                <a:solidFill>
                  <a:schemeClr val="tx1"/>
                </a:solidFill>
                <a:latin typeface="+mn-lt"/>
                <a:ea typeface="+mn-ea"/>
                <a:cs typeface="+mn-cs"/>
              </a:defRPr>
            </a:lvl5pPr>
            <a:lvl6pPr marL="6864135"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6pPr>
            <a:lvl7pPr marL="8112160"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7pPr>
            <a:lvl8pPr marL="9360184"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8pPr>
            <a:lvl9pPr marL="10608209" indent="-624013" algn="l" defTabSz="2496049" rtl="0" eaLnBrk="1" latinLnBrk="0" hangingPunct="1">
              <a:lnSpc>
                <a:spcPct val="90000"/>
              </a:lnSpc>
              <a:spcBef>
                <a:spcPts val="1365"/>
              </a:spcBef>
              <a:buFont typeface="Arial" panose="020B0604020202020204" pitchFamily="34" charset="0"/>
              <a:buChar char="•"/>
              <a:defRPr sz="4913" kern="1200">
                <a:solidFill>
                  <a:schemeClr val="tx1"/>
                </a:solidFill>
                <a:latin typeface="+mn-lt"/>
                <a:ea typeface="+mn-ea"/>
                <a:cs typeface="+mn-cs"/>
              </a:defRPr>
            </a:lvl9pPr>
          </a:lstStyle>
          <a:p>
            <a:pPr marL="277200" indent="-277200">
              <a:spcBef>
                <a:spcPts val="0"/>
              </a:spcBef>
              <a:spcAft>
                <a:spcPts val="0"/>
              </a:spcAft>
              <a:buClr>
                <a:schemeClr val="tx2"/>
              </a:buClr>
            </a:pPr>
            <a:r>
              <a:rPr lang="en-US" sz="1354" dirty="0">
                <a:cs typeface="Times New Roman"/>
              </a:rPr>
              <a:t>Locally advanced or metastatic disease diagnosis (used as the index date)</a:t>
            </a:r>
          </a:p>
          <a:p>
            <a:pPr marL="277200" indent="-277200">
              <a:spcBef>
                <a:spcPts val="0"/>
              </a:spcBef>
              <a:spcAft>
                <a:spcPts val="0"/>
              </a:spcAft>
              <a:buClr>
                <a:schemeClr val="tx2"/>
              </a:buClr>
            </a:pPr>
            <a:r>
              <a:rPr lang="en-US" sz="1354" dirty="0">
                <a:cs typeface="Times New Roman"/>
              </a:rPr>
              <a:t>Age ≥18 years</a:t>
            </a:r>
          </a:p>
          <a:p>
            <a:pPr marL="277200" indent="-277200">
              <a:spcBef>
                <a:spcPts val="0"/>
              </a:spcBef>
              <a:spcAft>
                <a:spcPts val="0"/>
              </a:spcAft>
              <a:buClr>
                <a:schemeClr val="tx2"/>
              </a:buClr>
            </a:pPr>
            <a:r>
              <a:rPr lang="en-US" sz="1354" dirty="0">
                <a:cs typeface="Times New Roman"/>
              </a:rPr>
              <a:t>Tumor tissue tested for </a:t>
            </a:r>
            <a:r>
              <a:rPr lang="en-US" sz="1354" i="1" dirty="0">
                <a:cs typeface="Times New Roman"/>
              </a:rPr>
              <a:t>TP53 </a:t>
            </a:r>
            <a:r>
              <a:rPr lang="en-US" sz="1354" dirty="0">
                <a:cs typeface="Times New Roman"/>
              </a:rPr>
              <a:t>Y220C and </a:t>
            </a:r>
            <a:r>
              <a:rPr lang="en-US" sz="1354" i="1" dirty="0">
                <a:cs typeface="Times New Roman"/>
              </a:rPr>
              <a:t>KRAS</a:t>
            </a:r>
            <a:r>
              <a:rPr lang="en-US" sz="1354" dirty="0">
                <a:cs typeface="Times New Roman"/>
              </a:rPr>
              <a:t> SNV mutations with available results</a:t>
            </a:r>
          </a:p>
        </p:txBody>
      </p:sp>
      <p:sp>
        <p:nvSpPr>
          <p:cNvPr id="9" name="Content Placeholder 229">
            <a:extLst>
              <a:ext uri="{FF2B5EF4-FFF2-40B4-BE49-F238E27FC236}">
                <a16:creationId xmlns:a16="http://schemas.microsoft.com/office/drawing/2014/main" id="{540BECE2-CF0A-5DE5-D7DC-600B5797B811}"/>
              </a:ext>
            </a:extLst>
          </p:cNvPr>
          <p:cNvSpPr txBox="1">
            <a:spLocks/>
          </p:cNvSpPr>
          <p:nvPr/>
        </p:nvSpPr>
        <p:spPr>
          <a:xfrm>
            <a:off x="139224" y="10516141"/>
            <a:ext cx="10709670" cy="2447088"/>
          </a:xfrm>
          <a:prstGeom prst="rect">
            <a:avLst/>
          </a:prstGeom>
        </p:spPr>
        <p:txBody>
          <a:bodyPr vert="horz" wrap="square" lIns="0" tIns="164630" rIns="0" bIns="41816" rtlCol="0">
            <a:spAutoFit/>
          </a:bodyPr>
          <a:lstStyle>
            <a:lvl1pPr marL="164801" indent="-164801" algn="l" defTabSz="2657521" rtl="0" eaLnBrk="1" latinLnBrk="0" hangingPunct="1">
              <a:lnSpc>
                <a:spcPct val="100000"/>
              </a:lnSpc>
              <a:spcBef>
                <a:spcPts val="319"/>
              </a:spcBef>
              <a:spcAft>
                <a:spcPts val="319"/>
              </a:spcAft>
              <a:buFont typeface="Arial" panose="020B0604020202020204" pitchFamily="34" charset="0"/>
              <a:buChar char="•"/>
              <a:defRPr sz="1596" kern="1200">
                <a:solidFill>
                  <a:schemeClr val="tx1"/>
                </a:solidFill>
                <a:latin typeface="+mn-lt"/>
                <a:ea typeface="+mn-ea"/>
                <a:cs typeface="+mn-cs"/>
              </a:defRPr>
            </a:lvl1pPr>
            <a:lvl2pPr marL="384533" indent="-211885"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2pPr>
            <a:lvl3pPr marL="558748" indent="-172646" algn="l" defTabSz="2657521" rtl="0" eaLnBrk="1" latinLnBrk="0" hangingPunct="1">
              <a:lnSpc>
                <a:spcPct val="100000"/>
              </a:lnSpc>
              <a:spcBef>
                <a:spcPts val="0"/>
              </a:spcBef>
              <a:spcAft>
                <a:spcPts val="319"/>
              </a:spcAft>
              <a:buFont typeface="Arial" panose="020B0604020202020204" pitchFamily="34" charset="0"/>
              <a:buChar char="•"/>
              <a:tabLst/>
              <a:defRPr sz="1596" kern="1200">
                <a:solidFill>
                  <a:schemeClr val="tx1"/>
                </a:solidFill>
                <a:latin typeface="+mn-lt"/>
                <a:ea typeface="+mn-ea"/>
                <a:cs typeface="+mn-cs"/>
              </a:defRPr>
            </a:lvl3pPr>
            <a:lvl4pPr marL="762784" indent="-204037"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4pPr>
            <a:lvl5pPr marL="926015" indent="-158520"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5pPr>
            <a:lvl6pPr marL="7308179"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6pPr>
            <a:lvl7pPr marL="863694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7pPr>
            <a:lvl8pPr marL="9965698"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8pPr>
            <a:lvl9pPr marL="1129446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9pPr>
          </a:lstStyle>
          <a:p>
            <a:pPr marL="0" indent="0">
              <a:spcBef>
                <a:spcPts val="261"/>
              </a:spcBef>
              <a:spcAft>
                <a:spcPts val="261"/>
              </a:spcAft>
              <a:buClr>
                <a:schemeClr val="tx2"/>
              </a:buClr>
              <a:buNone/>
            </a:pPr>
            <a:r>
              <a:rPr lang="en-US" sz="1547" b="1" i="1" dirty="0">
                <a:latin typeface="+mj-lt"/>
                <a:ea typeface="Times New Roman" panose="02020603050405020304" pitchFamily="18" charset="0"/>
                <a:cs typeface="Times New Roman" panose="02020603050405020304" pitchFamily="18" charset="0"/>
              </a:rPr>
              <a:t>Primary and secondary objectives</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As of the data cutoff (March 31, 2024), this study included 615 patients with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solid tumors who received at least first-line (n=366), second-line (n=202), or third-line (n=99) therapy </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Mean age was 64 years and 62.1% of the patient population were female (</a:t>
            </a:r>
            <a:r>
              <a:rPr lang="en-US" sz="1500" b="1" dirty="0">
                <a:solidFill>
                  <a:schemeClr val="accent1"/>
                </a:solidFill>
                <a:ea typeface="Times New Roman" panose="02020603050405020304" pitchFamily="18" charset="0"/>
                <a:cs typeface="Times New Roman" panose="02020603050405020304" pitchFamily="18" charset="0"/>
              </a:rPr>
              <a:t>Table 2</a:t>
            </a:r>
            <a:r>
              <a:rPr lang="en-US" sz="1500" dirty="0">
                <a:ea typeface="Times New Roman" panose="02020603050405020304" pitchFamily="18" charset="0"/>
                <a:cs typeface="Times New Roman" panose="02020603050405020304" pitchFamily="18" charset="0"/>
              </a:rPr>
              <a:t>)</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Most (95.8%) were tested for the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mutation on or after advanced/metastatic diagnosis (median: 129 days after)</a:t>
            </a:r>
          </a:p>
          <a:p>
            <a:pPr marL="246913" indent="-246913">
              <a:spcBef>
                <a:spcPts val="261"/>
              </a:spcBef>
              <a:spcAft>
                <a:spcPts val="261"/>
              </a:spcAft>
              <a:buClr>
                <a:schemeClr val="tx2"/>
              </a:buClr>
            </a:pPr>
            <a:r>
              <a:rPr lang="en-US" sz="1500" i="1" dirty="0">
                <a:ea typeface="Times New Roman" panose="02020603050405020304" pitchFamily="18" charset="0"/>
                <a:cs typeface="Times New Roman" panose="02020603050405020304" pitchFamily="18" charset="0"/>
              </a:rPr>
              <a:t>KRAS</a:t>
            </a:r>
            <a:r>
              <a:rPr lang="en-US" sz="1500" dirty="0">
                <a:ea typeface="Times New Roman" panose="02020603050405020304" pitchFamily="18" charset="0"/>
                <a:cs typeface="Times New Roman" panose="02020603050405020304" pitchFamily="18" charset="0"/>
              </a:rPr>
              <a:t> SNV mutations were mainly observed in pancreatic (59.0%; 79/134) and colorectal cancers (20.1%; 27/134) representing 79.1% of all patients with tumors harboring </a:t>
            </a:r>
            <a:r>
              <a:rPr lang="en-US" sz="1500" i="1" dirty="0">
                <a:ea typeface="Times New Roman" panose="02020603050405020304" pitchFamily="18" charset="0"/>
                <a:cs typeface="Times New Roman" panose="02020603050405020304" pitchFamily="18" charset="0"/>
              </a:rPr>
              <a:t>KRAS</a:t>
            </a:r>
            <a:r>
              <a:rPr lang="en-US" sz="1500" dirty="0">
                <a:ea typeface="Times New Roman" panose="02020603050405020304" pitchFamily="18" charset="0"/>
                <a:cs typeface="Times New Roman" panose="02020603050405020304" pitchFamily="18" charset="0"/>
              </a:rPr>
              <a:t> SNV mutations in this study</a:t>
            </a:r>
          </a:p>
          <a:p>
            <a:pPr marL="466645" lvl="1" indent="-246913">
              <a:spcBef>
                <a:spcPts val="261"/>
              </a:spcBef>
              <a:spcAft>
                <a:spcPts val="0"/>
              </a:spcAft>
              <a:buClr>
                <a:schemeClr val="tx2"/>
              </a:buClr>
            </a:pPr>
            <a:r>
              <a:rPr lang="en-US" sz="1500" dirty="0">
                <a:ea typeface="Times New Roman" panose="02020603050405020304" pitchFamily="18" charset="0"/>
                <a:cs typeface="Times New Roman" panose="02020603050405020304" pitchFamily="18" charset="0"/>
              </a:rPr>
              <a:t>Lowest frequency of </a:t>
            </a:r>
            <a:r>
              <a:rPr lang="en-US" sz="1500" i="1" dirty="0">
                <a:ea typeface="Times New Roman" panose="02020603050405020304" pitchFamily="18" charset="0"/>
                <a:cs typeface="Times New Roman" panose="02020603050405020304" pitchFamily="18" charset="0"/>
              </a:rPr>
              <a:t>KRAS</a:t>
            </a:r>
            <a:r>
              <a:rPr lang="en-US" sz="1500" dirty="0">
                <a:ea typeface="Times New Roman" panose="02020603050405020304" pitchFamily="18" charset="0"/>
                <a:cs typeface="Times New Roman" panose="02020603050405020304" pitchFamily="18" charset="0"/>
              </a:rPr>
              <a:t> SNV mutations were in patients with ovarian (1%), breast (0%), and prostate cancers (0%)</a:t>
            </a:r>
            <a:endParaRPr lang="en-US" sz="1354" dirty="0">
              <a:ea typeface="Times New Roman" panose="02020603050405020304" pitchFamily="18" charset="0"/>
              <a:cs typeface="Times New Roman" panose="02020603050405020304" pitchFamily="18" charset="0"/>
            </a:endParaRPr>
          </a:p>
        </p:txBody>
      </p:sp>
      <p:sp>
        <p:nvSpPr>
          <p:cNvPr id="2278" name="TextBox 2277">
            <a:extLst>
              <a:ext uri="{FF2B5EF4-FFF2-40B4-BE49-F238E27FC236}">
                <a16:creationId xmlns:a16="http://schemas.microsoft.com/office/drawing/2014/main" id="{ED9F0A87-A77D-26DD-A542-5CBFDCF086DB}"/>
              </a:ext>
            </a:extLst>
          </p:cNvPr>
          <p:cNvSpPr txBox="1"/>
          <p:nvPr/>
        </p:nvSpPr>
        <p:spPr>
          <a:xfrm>
            <a:off x="139224" y="13014897"/>
            <a:ext cx="9819370" cy="330411"/>
          </a:xfrm>
          <a:prstGeom prst="rect">
            <a:avLst/>
          </a:prstGeom>
          <a:noFill/>
        </p:spPr>
        <p:txBody>
          <a:bodyPr wrap="square" lIns="0">
            <a:spAutoFit/>
          </a:bodyPr>
          <a:lstStyle/>
          <a:p>
            <a:pPr marL="0" lvl="1">
              <a:buClr>
                <a:schemeClr val="tx1"/>
              </a:buClr>
            </a:pPr>
            <a:r>
              <a:rPr lang="en-US" sz="1547" b="1" dirty="0">
                <a:solidFill>
                  <a:schemeClr val="accent1"/>
                </a:solidFill>
                <a:latin typeface="+mj-lt"/>
                <a:ea typeface="GaramondPremrPro"/>
                <a:cs typeface="Times New Roman" panose="02020603050405020304" pitchFamily="18" charset="0"/>
              </a:rPr>
              <a:t>Table 2. </a:t>
            </a:r>
            <a:r>
              <a:rPr lang="en-US" sz="1547" b="1" dirty="0">
                <a:latin typeface="+mj-lt"/>
                <a:ea typeface="GaramondPremrPro"/>
                <a:cs typeface="Times New Roman" panose="02020603050405020304" pitchFamily="18" charset="0"/>
              </a:rPr>
              <a:t>Primary and secondary objectives: Baseline characteristics </a:t>
            </a:r>
            <a:endParaRPr lang="en-US" sz="1547" dirty="0">
              <a:latin typeface="+mj-lt"/>
              <a:cs typeface="Times New Roman" panose="02020603050405020304" pitchFamily="18" charset="0"/>
            </a:endParaRPr>
          </a:p>
        </p:txBody>
      </p:sp>
      <p:graphicFrame>
        <p:nvGraphicFramePr>
          <p:cNvPr id="2279" name="Table 2278">
            <a:extLst>
              <a:ext uri="{FF2B5EF4-FFF2-40B4-BE49-F238E27FC236}">
                <a16:creationId xmlns:a16="http://schemas.microsoft.com/office/drawing/2014/main" id="{508FD67D-7734-50ED-9919-2F7F7E17B910}"/>
              </a:ext>
            </a:extLst>
          </p:cNvPr>
          <p:cNvGraphicFramePr>
            <a:graphicFrameLocks noGrp="1"/>
          </p:cNvGraphicFramePr>
          <p:nvPr>
            <p:extLst>
              <p:ext uri="{D42A27DB-BD31-4B8C-83A1-F6EECF244321}">
                <p14:modId xmlns:p14="http://schemas.microsoft.com/office/powerpoint/2010/main" val="978486041"/>
              </p:ext>
            </p:extLst>
          </p:nvPr>
        </p:nvGraphicFramePr>
        <p:xfrm>
          <a:off x="139224" y="13356146"/>
          <a:ext cx="8711600" cy="6583680"/>
        </p:xfrm>
        <a:graphic>
          <a:graphicData uri="http://schemas.openxmlformats.org/drawingml/2006/table">
            <a:tbl>
              <a:tblPr firstRow="1" firstCol="1" bandRow="1">
                <a:tableStyleId>{3B4B98B0-60AC-42C2-AFA5-B58CD77FA1E5}</a:tableStyleId>
              </a:tblPr>
              <a:tblGrid>
                <a:gridCol w="3457232">
                  <a:extLst>
                    <a:ext uri="{9D8B030D-6E8A-4147-A177-3AD203B41FA5}">
                      <a16:colId xmlns:a16="http://schemas.microsoft.com/office/drawing/2014/main" val="3370908136"/>
                    </a:ext>
                  </a:extLst>
                </a:gridCol>
                <a:gridCol w="1751456">
                  <a:extLst>
                    <a:ext uri="{9D8B030D-6E8A-4147-A177-3AD203B41FA5}">
                      <a16:colId xmlns:a16="http://schemas.microsoft.com/office/drawing/2014/main" val="1578491224"/>
                    </a:ext>
                  </a:extLst>
                </a:gridCol>
                <a:gridCol w="1751456">
                  <a:extLst>
                    <a:ext uri="{9D8B030D-6E8A-4147-A177-3AD203B41FA5}">
                      <a16:colId xmlns:a16="http://schemas.microsoft.com/office/drawing/2014/main" val="1187648862"/>
                    </a:ext>
                  </a:extLst>
                </a:gridCol>
                <a:gridCol w="1751456">
                  <a:extLst>
                    <a:ext uri="{9D8B030D-6E8A-4147-A177-3AD203B41FA5}">
                      <a16:colId xmlns:a16="http://schemas.microsoft.com/office/drawing/2014/main" val="4228105006"/>
                    </a:ext>
                  </a:extLst>
                </a:gridCol>
              </a:tblGrid>
              <a:tr h="128372">
                <a:tc>
                  <a:txBody>
                    <a:bodyPr/>
                    <a:lstStyle/>
                    <a:p>
                      <a:pPr marL="0" marR="0" algn="l">
                        <a:lnSpc>
                          <a:spcPct val="100000"/>
                        </a:lnSpc>
                        <a:spcAft>
                          <a:spcPts val="0"/>
                        </a:spcAft>
                        <a:buNone/>
                      </a:pPr>
                      <a:endParaRPr lang="en-US" sz="1350" kern="100" dirty="0">
                        <a:solidFill>
                          <a:schemeClr val="bg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234FA0"/>
                    </a:solidFill>
                  </a:tcPr>
                </a:tc>
                <a:tc>
                  <a:txBody>
                    <a:bodyPr/>
                    <a:lstStyle/>
                    <a:p>
                      <a:pPr marL="0" marR="0" algn="ctr">
                        <a:lnSpc>
                          <a:spcPct val="100000"/>
                        </a:lnSpc>
                        <a:spcAft>
                          <a:spcPts val="0"/>
                        </a:spcAft>
                        <a:buNone/>
                      </a:pPr>
                      <a:endParaRPr lang="en-US" sz="1350" b="1" kern="100" dirty="0">
                        <a:solidFill>
                          <a:schemeClr val="bg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234FA0"/>
                    </a:solidFill>
                  </a:tcPr>
                </a:tc>
                <a:tc gridSpan="2">
                  <a:txBody>
                    <a:bodyPr/>
                    <a:lstStyle/>
                    <a:p>
                      <a:pPr marL="0" marR="0" algn="ctr">
                        <a:lnSpc>
                          <a:spcPct val="100000"/>
                        </a:lnSpc>
                        <a:spcAft>
                          <a:spcPts val="0"/>
                        </a:spcAft>
                        <a:buNone/>
                      </a:pPr>
                      <a:r>
                        <a:rPr lang="en-US" sz="1350" b="1" i="1" kern="100" dirty="0">
                          <a:solidFill>
                            <a:schemeClr val="bg1"/>
                          </a:solidFill>
                          <a:effectLst/>
                          <a:latin typeface="+mn-lt"/>
                          <a:ea typeface="PMingLiU" panose="02020500000000000000" pitchFamily="18" charset="-120"/>
                          <a:cs typeface="Times New Roman" panose="02020603050405020304" pitchFamily="18" charset="0"/>
                        </a:rPr>
                        <a:t>KRAS</a:t>
                      </a:r>
                      <a:r>
                        <a:rPr lang="en-US" sz="1350" b="1" kern="100" dirty="0">
                          <a:solidFill>
                            <a:schemeClr val="bg1"/>
                          </a:solidFill>
                          <a:effectLst/>
                          <a:latin typeface="+mn-lt"/>
                          <a:ea typeface="PMingLiU" panose="02020500000000000000" pitchFamily="18" charset="-120"/>
                          <a:cs typeface="Times New Roman" panose="02020603050405020304" pitchFamily="18" charset="0"/>
                        </a:rPr>
                        <a:t> SNV mutation</a:t>
                      </a:r>
                    </a:p>
                  </a:txBody>
                  <a:tcPr marL="108000" marR="108000" marT="0" marB="0" anchor="ctr">
                    <a:solidFill>
                      <a:srgbClr val="234FA0"/>
                    </a:solidFill>
                  </a:tcPr>
                </a:tc>
                <a:tc hMerge="1">
                  <a:txBody>
                    <a:bodyPr/>
                    <a:lstStyle/>
                    <a:p>
                      <a:pPr marL="0" marR="0" algn="ctr">
                        <a:lnSpc>
                          <a:spcPct val="100000"/>
                        </a:lnSpc>
                        <a:spcAft>
                          <a:spcPts val="0"/>
                        </a:spcAft>
                        <a:buNone/>
                      </a:pPr>
                      <a:endParaRPr lang="en-US" sz="1400" b="1" kern="100" dirty="0">
                        <a:solidFill>
                          <a:schemeClr val="bg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234FA0"/>
                    </a:solidFill>
                  </a:tcPr>
                </a:tc>
                <a:extLst>
                  <a:ext uri="{0D108BD9-81ED-4DB2-BD59-A6C34878D82A}">
                    <a16:rowId xmlns:a16="http://schemas.microsoft.com/office/drawing/2014/main" val="2622536744"/>
                  </a:ext>
                </a:extLst>
              </a:tr>
              <a:tr h="128372">
                <a:tc>
                  <a:txBody>
                    <a:bodyPr/>
                    <a:lstStyle/>
                    <a:p>
                      <a:pPr marL="0" marR="0" algn="l">
                        <a:lnSpc>
                          <a:spcPct val="100000"/>
                        </a:lnSpc>
                        <a:spcAft>
                          <a:spcPts val="0"/>
                        </a:spcAft>
                        <a:buNone/>
                      </a:pPr>
                      <a:endParaRPr lang="en-US" sz="1350" kern="100" dirty="0">
                        <a:solidFill>
                          <a:schemeClr val="bg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234FA0"/>
                    </a:solidFill>
                  </a:tcPr>
                </a:tc>
                <a:tc>
                  <a:txBody>
                    <a:bodyPr/>
                    <a:lstStyle/>
                    <a:p>
                      <a:pPr marL="0" marR="0" algn="ctr">
                        <a:lnSpc>
                          <a:spcPct val="100000"/>
                        </a:lnSpc>
                        <a:spcAft>
                          <a:spcPts val="0"/>
                        </a:spcAft>
                        <a:buNone/>
                      </a:pPr>
                      <a:r>
                        <a:rPr lang="en-US" sz="1350" b="1" kern="100" dirty="0">
                          <a:solidFill>
                            <a:schemeClr val="bg1"/>
                          </a:solidFill>
                          <a:effectLst/>
                          <a:latin typeface="+mn-lt"/>
                        </a:rPr>
                        <a:t>Overall, N=615</a:t>
                      </a:r>
                      <a:endParaRPr lang="en-US" sz="1350" b="1" kern="100" dirty="0">
                        <a:solidFill>
                          <a:schemeClr val="bg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234FA0"/>
                    </a:solidFill>
                  </a:tcPr>
                </a:tc>
                <a:tc>
                  <a:txBody>
                    <a:bodyPr/>
                    <a:lstStyle/>
                    <a:p>
                      <a:pPr marL="0" marR="0" algn="ctr">
                        <a:lnSpc>
                          <a:spcPct val="100000"/>
                        </a:lnSpc>
                        <a:spcAft>
                          <a:spcPts val="0"/>
                        </a:spcAft>
                        <a:buNone/>
                      </a:pPr>
                      <a:r>
                        <a:rPr lang="en-US" sz="1350" b="1" i="0" kern="100" dirty="0">
                          <a:solidFill>
                            <a:schemeClr val="bg1"/>
                          </a:solidFill>
                          <a:effectLst/>
                          <a:latin typeface="+mn-lt"/>
                          <a:ea typeface="PMingLiU" panose="02020500000000000000" pitchFamily="18" charset="-120"/>
                          <a:cs typeface="Times New Roman" panose="02020603050405020304" pitchFamily="18" charset="0"/>
                        </a:rPr>
                        <a:t>Yes, </a:t>
                      </a:r>
                      <a:r>
                        <a:rPr lang="en-US" sz="1350" b="1" kern="100" dirty="0">
                          <a:solidFill>
                            <a:schemeClr val="bg1"/>
                          </a:solidFill>
                          <a:effectLst/>
                          <a:latin typeface="+mn-lt"/>
                          <a:ea typeface="PMingLiU" panose="02020500000000000000" pitchFamily="18" charset="-120"/>
                          <a:cs typeface="Times New Roman" panose="02020603050405020304" pitchFamily="18" charset="0"/>
                        </a:rPr>
                        <a:t>n=134</a:t>
                      </a:r>
                    </a:p>
                  </a:txBody>
                  <a:tcPr marL="108000" marR="108000" marT="0" marB="0" anchor="ctr">
                    <a:solidFill>
                      <a:srgbClr val="234FA0"/>
                    </a:solidFill>
                  </a:tcPr>
                </a:tc>
                <a:tc>
                  <a:txBody>
                    <a:bodyPr/>
                    <a:lstStyle/>
                    <a:p>
                      <a:pPr marL="0" marR="0" algn="ctr">
                        <a:lnSpc>
                          <a:spcPct val="100000"/>
                        </a:lnSpc>
                        <a:spcAft>
                          <a:spcPts val="0"/>
                        </a:spcAft>
                        <a:buNone/>
                      </a:pPr>
                      <a:r>
                        <a:rPr lang="en-US" sz="1350" b="1" kern="100" dirty="0">
                          <a:solidFill>
                            <a:schemeClr val="bg1"/>
                          </a:solidFill>
                          <a:effectLst/>
                          <a:latin typeface="+mn-lt"/>
                          <a:ea typeface="PMingLiU" panose="02020500000000000000" pitchFamily="18" charset="-120"/>
                          <a:cs typeface="Times New Roman" panose="02020603050405020304" pitchFamily="18" charset="0"/>
                        </a:rPr>
                        <a:t>No, n=481</a:t>
                      </a:r>
                    </a:p>
                  </a:txBody>
                  <a:tcPr marL="108000" marR="108000" marT="0" marB="0" anchor="ctr">
                    <a:solidFill>
                      <a:srgbClr val="234FA0"/>
                    </a:solidFill>
                  </a:tcPr>
                </a:tc>
                <a:extLst>
                  <a:ext uri="{0D108BD9-81ED-4DB2-BD59-A6C34878D82A}">
                    <a16:rowId xmlns:a16="http://schemas.microsoft.com/office/drawing/2014/main" val="128995404"/>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Mean age, years (SD)</a:t>
                      </a:r>
                    </a:p>
                  </a:txBody>
                  <a:tcPr marL="108000" marR="108000" marT="0" marB="0" anchor="ct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64.43 (11.9)</a:t>
                      </a:r>
                    </a:p>
                  </a:txBody>
                  <a:tcPr marL="108000" marR="108000" marT="0" marB="0" anchor="ct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64.25 (10.4)</a:t>
                      </a:r>
                    </a:p>
                  </a:txBody>
                  <a:tcPr marL="108000" marR="108000" marT="0" marB="0" anchor="ct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64.48 (12.3)</a:t>
                      </a:r>
                    </a:p>
                  </a:txBody>
                  <a:tcPr marL="108000" marR="108000" marT="0" marB="0" anchor="ctr"/>
                </a:tc>
                <a:extLst>
                  <a:ext uri="{0D108BD9-81ED-4DB2-BD59-A6C34878D82A}">
                    <a16:rowId xmlns:a16="http://schemas.microsoft.com/office/drawing/2014/main" val="3019699908"/>
                  </a:ext>
                </a:extLst>
              </a:tr>
              <a:tr h="256744">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Gender, n (%)</a:t>
                      </a:r>
                    </a:p>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Female/male </a:t>
                      </a:r>
                    </a:p>
                  </a:txBody>
                  <a:tcPr marL="108000" marR="108000" marT="0" marB="0" anchor="ct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382 (62.1)/</a:t>
                      </a:r>
                      <a:br>
                        <a:rPr lang="en-US" sz="1350" b="0" kern="100" dirty="0">
                          <a:solidFill>
                            <a:schemeClr val="tx1"/>
                          </a:solidFill>
                          <a:effectLst/>
                          <a:latin typeface="+mn-lt"/>
                          <a:ea typeface="PMingLiU" panose="02020500000000000000" pitchFamily="18" charset="-120"/>
                          <a:cs typeface="Times New Roman" panose="02020603050405020304" pitchFamily="18" charset="0"/>
                        </a:rPr>
                      </a:br>
                      <a:r>
                        <a:rPr lang="en-US" sz="1350" b="0" kern="100" dirty="0">
                          <a:solidFill>
                            <a:schemeClr val="tx1"/>
                          </a:solidFill>
                          <a:effectLst/>
                          <a:latin typeface="+mn-lt"/>
                          <a:ea typeface="PMingLiU" panose="02020500000000000000" pitchFamily="18" charset="-120"/>
                          <a:cs typeface="Times New Roman" panose="02020603050405020304" pitchFamily="18" charset="0"/>
                        </a:rPr>
                        <a:t>233 (37.9)</a:t>
                      </a:r>
                    </a:p>
                  </a:txBody>
                  <a:tcPr marL="108000" marR="108000" marT="0" marB="0" anchor="b"/>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80 (59.7)/</a:t>
                      </a:r>
                      <a:br>
                        <a:rPr lang="en-US" sz="1350" b="0" kern="100" dirty="0">
                          <a:solidFill>
                            <a:schemeClr val="tx1"/>
                          </a:solidFill>
                          <a:effectLst/>
                          <a:latin typeface="+mn-lt"/>
                          <a:ea typeface="PMingLiU" panose="02020500000000000000" pitchFamily="18" charset="-120"/>
                          <a:cs typeface="Times New Roman" panose="02020603050405020304" pitchFamily="18" charset="0"/>
                        </a:rPr>
                      </a:br>
                      <a:r>
                        <a:rPr lang="en-US" sz="1350" b="0" kern="100" dirty="0">
                          <a:solidFill>
                            <a:schemeClr val="tx1"/>
                          </a:solidFill>
                          <a:effectLst/>
                          <a:latin typeface="+mn-lt"/>
                          <a:ea typeface="PMingLiU" panose="02020500000000000000" pitchFamily="18" charset="-120"/>
                          <a:cs typeface="Times New Roman" panose="02020603050405020304" pitchFamily="18" charset="0"/>
                        </a:rPr>
                        <a:t>54 (40.3)</a:t>
                      </a:r>
                    </a:p>
                  </a:txBody>
                  <a:tcPr marL="108000" marR="108000" marT="0" marB="0" anchor="b"/>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302 (</a:t>
                      </a:r>
                      <a:r>
                        <a:rPr lang="en-US" sz="1350" b="0" kern="100">
                          <a:solidFill>
                            <a:schemeClr val="tx1"/>
                          </a:solidFill>
                          <a:effectLst/>
                          <a:latin typeface="+mn-lt"/>
                          <a:ea typeface="PMingLiU" panose="02020500000000000000" pitchFamily="18" charset="-120"/>
                          <a:cs typeface="Times New Roman" panose="02020603050405020304" pitchFamily="18" charset="0"/>
                        </a:rPr>
                        <a:t>62.8)/</a:t>
                      </a:r>
                      <a:br>
                        <a:rPr lang="en-US" sz="1350" b="0" kern="100">
                          <a:solidFill>
                            <a:schemeClr val="tx1"/>
                          </a:solidFill>
                          <a:effectLst/>
                          <a:latin typeface="+mn-lt"/>
                          <a:ea typeface="PMingLiU" panose="02020500000000000000" pitchFamily="18" charset="-120"/>
                          <a:cs typeface="Times New Roman" panose="02020603050405020304" pitchFamily="18" charset="0"/>
                        </a:rPr>
                      </a:br>
                      <a:r>
                        <a:rPr lang="en-US" sz="1350" b="0" kern="100">
                          <a:solidFill>
                            <a:schemeClr val="tx1"/>
                          </a:solidFill>
                          <a:effectLst/>
                          <a:latin typeface="+mn-lt"/>
                          <a:ea typeface="PMingLiU" panose="02020500000000000000" pitchFamily="18" charset="-120"/>
                          <a:cs typeface="Times New Roman" panose="02020603050405020304" pitchFamily="18" charset="0"/>
                        </a:rPr>
                        <a:t>179 </a:t>
                      </a:r>
                      <a:r>
                        <a:rPr lang="en-US" sz="1350" b="0" kern="100" dirty="0">
                          <a:solidFill>
                            <a:schemeClr val="tx1"/>
                          </a:solidFill>
                          <a:effectLst/>
                          <a:latin typeface="+mn-lt"/>
                          <a:ea typeface="PMingLiU" panose="02020500000000000000" pitchFamily="18" charset="-120"/>
                          <a:cs typeface="Times New Roman" panose="02020603050405020304" pitchFamily="18" charset="0"/>
                        </a:rPr>
                        <a:t>(37.2)</a:t>
                      </a:r>
                    </a:p>
                  </a:txBody>
                  <a:tcPr marL="108000" marR="108000" marT="0" marB="0" anchor="b"/>
                </a:tc>
                <a:extLst>
                  <a:ext uri="{0D108BD9-81ED-4DB2-BD59-A6C34878D82A}">
                    <a16:rowId xmlns:a16="http://schemas.microsoft.com/office/drawing/2014/main" val="3594927219"/>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Tumor type</a:t>
                      </a:r>
                      <a:r>
                        <a:rPr lang="en-US" sz="1350" baseline="30000" dirty="0">
                          <a:cs typeface="Arial" panose="020B0604020202020204" pitchFamily="34" charset="0"/>
                        </a:rPr>
                        <a:t>a</a:t>
                      </a:r>
                      <a:r>
                        <a:rPr lang="en-US" sz="1350" kern="100" dirty="0">
                          <a:solidFill>
                            <a:schemeClr val="tx1"/>
                          </a:solidFill>
                          <a:effectLst/>
                          <a:latin typeface="+mn-lt"/>
                          <a:ea typeface="PMingLiU" panose="02020500000000000000" pitchFamily="18" charset="-120"/>
                          <a:cs typeface="Times New Roman" panose="02020603050405020304" pitchFamily="18" charset="0"/>
                        </a:rPr>
                        <a:t>, n (%)</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extLst>
                  <a:ext uri="{0D108BD9-81ED-4DB2-BD59-A6C34878D82A}">
                    <a16:rowId xmlns:a16="http://schemas.microsoft.com/office/drawing/2014/main" val="4138169262"/>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Breast</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74 (12.0)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74 (15.4)</a:t>
                      </a:r>
                    </a:p>
                  </a:txBody>
                  <a:tcPr marL="108000" marR="108000" marT="0" marB="0" anchor="ctr">
                    <a:solidFill>
                      <a:schemeClr val="bg1"/>
                    </a:solidFill>
                  </a:tcPr>
                </a:tc>
                <a:extLst>
                  <a:ext uri="{0D108BD9-81ED-4DB2-BD59-A6C34878D82A}">
                    <a16:rowId xmlns:a16="http://schemas.microsoft.com/office/drawing/2014/main" val="2522991417"/>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Colorectal</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61 (9.9)</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27 (20.1)</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34 (7.1)</a:t>
                      </a:r>
                    </a:p>
                  </a:txBody>
                  <a:tcPr marL="108000" marR="108000" marT="0" marB="0" anchor="ctr">
                    <a:solidFill>
                      <a:schemeClr val="bg1"/>
                    </a:solidFill>
                  </a:tcPr>
                </a:tc>
                <a:extLst>
                  <a:ext uri="{0D108BD9-81ED-4DB2-BD59-A6C34878D82A}">
                    <a16:rowId xmlns:a16="http://schemas.microsoft.com/office/drawing/2014/main" val="1613473271"/>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Gastric</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37 (6.0)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 (2.2)</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34 (7.1)</a:t>
                      </a:r>
                    </a:p>
                  </a:txBody>
                  <a:tcPr marL="108000" marR="108000" marT="0" marB="0" anchor="ctr">
                    <a:solidFill>
                      <a:schemeClr val="bg1"/>
                    </a:solidFill>
                  </a:tcPr>
                </a:tc>
                <a:extLst>
                  <a:ext uri="{0D108BD9-81ED-4DB2-BD59-A6C34878D82A}">
                    <a16:rowId xmlns:a16="http://schemas.microsoft.com/office/drawing/2014/main" val="3727865019"/>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NSCLC</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125 (20.3)</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17 (12.7)</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108 (22.5)</a:t>
                      </a:r>
                    </a:p>
                  </a:txBody>
                  <a:tcPr marL="108000" marR="108000" marT="0" marB="0" anchor="ctr">
                    <a:solidFill>
                      <a:schemeClr val="bg1"/>
                    </a:solidFill>
                  </a:tcPr>
                </a:tc>
                <a:extLst>
                  <a:ext uri="{0D108BD9-81ED-4DB2-BD59-A6C34878D82A}">
                    <a16:rowId xmlns:a16="http://schemas.microsoft.com/office/drawing/2014/main" val="3453018810"/>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Ovarian</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100 (16.3)</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 (0.7)</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99 (20.6)</a:t>
                      </a:r>
                    </a:p>
                  </a:txBody>
                  <a:tcPr marL="108000" marR="108000" marT="0" marB="0" anchor="ctr">
                    <a:solidFill>
                      <a:schemeClr val="bg1"/>
                    </a:solidFill>
                  </a:tcPr>
                </a:tc>
                <a:extLst>
                  <a:ext uri="{0D108BD9-81ED-4DB2-BD59-A6C34878D82A}">
                    <a16:rowId xmlns:a16="http://schemas.microsoft.com/office/drawing/2014/main" val="4170307737"/>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Pancreatic</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79 (12.8)</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79 (59.0)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extLst>
                  <a:ext uri="{0D108BD9-81ED-4DB2-BD59-A6C34878D82A}">
                    <a16:rowId xmlns:a16="http://schemas.microsoft.com/office/drawing/2014/main" val="392844573"/>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Other solid tumors</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36 (5.9)</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4 (3.0)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32 (6.7)</a:t>
                      </a:r>
                    </a:p>
                  </a:txBody>
                  <a:tcPr marL="108000" marR="108000" marT="0" marB="0" anchor="ctr">
                    <a:solidFill>
                      <a:schemeClr val="bg1"/>
                    </a:solidFill>
                  </a:tcPr>
                </a:tc>
                <a:extLst>
                  <a:ext uri="{0D108BD9-81ED-4DB2-BD59-A6C34878D82A}">
                    <a16:rowId xmlns:a16="http://schemas.microsoft.com/office/drawing/2014/main" val="513517645"/>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Stage at initial diagnosis, n (%)</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extLst>
                  <a:ext uri="{0D108BD9-81ED-4DB2-BD59-A6C34878D82A}">
                    <a16:rowId xmlns:a16="http://schemas.microsoft.com/office/drawing/2014/main" val="483924149"/>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Stage 1 </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39 (6.3)</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11 (8.2)</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28 (5.8)</a:t>
                      </a:r>
                    </a:p>
                  </a:txBody>
                  <a:tcPr marL="108000" marR="108000" marT="0" marB="0" anchor="ctr">
                    <a:solidFill>
                      <a:srgbClr val="D3DCEC"/>
                    </a:solidFill>
                  </a:tcPr>
                </a:tc>
                <a:extLst>
                  <a:ext uri="{0D108BD9-81ED-4DB2-BD59-A6C34878D82A}">
                    <a16:rowId xmlns:a16="http://schemas.microsoft.com/office/drawing/2014/main" val="4010417697"/>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Stage 2</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61 (9.9)</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17 (12.7)</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44 (9.1)</a:t>
                      </a:r>
                    </a:p>
                  </a:txBody>
                  <a:tcPr marL="108000" marR="108000" marT="0" marB="0" anchor="ctr">
                    <a:solidFill>
                      <a:srgbClr val="D3DCEC"/>
                    </a:solidFill>
                  </a:tcPr>
                </a:tc>
                <a:extLst>
                  <a:ext uri="{0D108BD9-81ED-4DB2-BD59-A6C34878D82A}">
                    <a16:rowId xmlns:a16="http://schemas.microsoft.com/office/drawing/2014/main" val="2513138165"/>
                  </a:ext>
                </a:extLst>
              </a:tr>
              <a:tr h="128372">
                <a:tc>
                  <a:txBody>
                    <a:bodyPr/>
                    <a:lstStyle/>
                    <a:p>
                      <a:pPr marL="0" marR="0" algn="l">
                        <a:lnSpc>
                          <a:spcPct val="100000"/>
                        </a:lnSpc>
                        <a:spcAft>
                          <a:spcPts val="0"/>
                        </a:spcAft>
                        <a:buNone/>
                      </a:pPr>
                      <a:r>
                        <a:rPr lang="en-US" sz="1350" kern="100" dirty="0">
                          <a:solidFill>
                            <a:schemeClr val="tx1"/>
                          </a:solidFill>
                          <a:effectLst/>
                          <a:latin typeface="+mn-lt"/>
                          <a:ea typeface="PMingLiU" panose="02020500000000000000" pitchFamily="18" charset="-120"/>
                          <a:cs typeface="Times New Roman" panose="02020603050405020304" pitchFamily="18" charset="0"/>
                        </a:rPr>
                        <a:t>   Stage 3</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152 (24.7)</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19 (14.2)</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133 (27.7)</a:t>
                      </a:r>
                    </a:p>
                  </a:txBody>
                  <a:tcPr marL="108000" marR="108000" marT="0" marB="0" anchor="ctr">
                    <a:solidFill>
                      <a:srgbClr val="D3DCEC"/>
                    </a:solidFill>
                  </a:tcPr>
                </a:tc>
                <a:extLst>
                  <a:ext uri="{0D108BD9-81ED-4DB2-BD59-A6C34878D82A}">
                    <a16:rowId xmlns:a16="http://schemas.microsoft.com/office/drawing/2014/main" val="3780378855"/>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Stage 4</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297 (48.3)</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75 (56.0)</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222 (46.2)</a:t>
                      </a:r>
                    </a:p>
                  </a:txBody>
                  <a:tcPr marL="108000" marR="108000" marT="0" marB="0" anchor="ctr">
                    <a:solidFill>
                      <a:srgbClr val="D3DCEC"/>
                    </a:solidFill>
                  </a:tcPr>
                </a:tc>
                <a:extLst>
                  <a:ext uri="{0D108BD9-81ED-4DB2-BD59-A6C34878D82A}">
                    <a16:rowId xmlns:a16="http://schemas.microsoft.com/office/drawing/2014/main" val="2692336757"/>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Unknown</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66 (10.7)</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12 (9.0)</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54 (11.2)</a:t>
                      </a:r>
                    </a:p>
                  </a:txBody>
                  <a:tcPr marL="108000" marR="108000" marT="0" marB="0" anchor="ctr">
                    <a:solidFill>
                      <a:srgbClr val="D3DCEC"/>
                    </a:solidFill>
                  </a:tcPr>
                </a:tc>
                <a:extLst>
                  <a:ext uri="{0D108BD9-81ED-4DB2-BD59-A6C34878D82A}">
                    <a16:rowId xmlns:a16="http://schemas.microsoft.com/office/drawing/2014/main" val="1063136450"/>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Breast-specific receptor status, n (%)</a:t>
                      </a:r>
                      <a:r>
                        <a:rPr lang="en-US" sz="1350" kern="100" baseline="30000" dirty="0">
                          <a:solidFill>
                            <a:schemeClr val="tx1"/>
                          </a:solidFill>
                          <a:effectLst/>
                          <a:latin typeface="+mn-lt"/>
                          <a:ea typeface="PMingLiU" panose="02020500000000000000" pitchFamily="18" charset="-120"/>
                          <a:cs typeface="Times New Roman" panose="02020603050405020304" pitchFamily="18" charset="0"/>
                        </a:rPr>
                        <a:t>b</a:t>
                      </a:r>
                    </a:p>
                  </a:txBody>
                  <a:tcPr marL="108000" marR="108000" marT="0" marB="0" anchor="ctr">
                    <a:solidFill>
                      <a:schemeClr val="bg1"/>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extLst>
                  <a:ext uri="{0D108BD9-81ED-4DB2-BD59-A6C34878D82A}">
                    <a16:rowId xmlns:a16="http://schemas.microsoft.com/office/drawing/2014/main" val="2032541221"/>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HR+/HER2+</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 (1.0)</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6 (1.2)</a:t>
                      </a:r>
                    </a:p>
                  </a:txBody>
                  <a:tcPr marL="108000" marR="108000" marT="0" marB="0" anchor="ctr">
                    <a:solidFill>
                      <a:schemeClr val="bg1"/>
                    </a:solidFill>
                  </a:tcPr>
                </a:tc>
                <a:extLst>
                  <a:ext uri="{0D108BD9-81ED-4DB2-BD59-A6C34878D82A}">
                    <a16:rowId xmlns:a16="http://schemas.microsoft.com/office/drawing/2014/main" val="117036014"/>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HR–/HER2+</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5 (0.8)</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5 (1.0)</a:t>
                      </a:r>
                    </a:p>
                  </a:txBody>
                  <a:tcPr marL="108000" marR="108000" marT="0" marB="0" anchor="ctr">
                    <a:solidFill>
                      <a:schemeClr val="bg1"/>
                    </a:solidFill>
                  </a:tcPr>
                </a:tc>
                <a:extLst>
                  <a:ext uri="{0D108BD9-81ED-4DB2-BD59-A6C34878D82A}">
                    <a16:rowId xmlns:a16="http://schemas.microsoft.com/office/drawing/2014/main" val="1749590430"/>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HR+/HER2–</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30 (4.9)</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30 (6.2)</a:t>
                      </a:r>
                    </a:p>
                  </a:txBody>
                  <a:tcPr marL="108000" marR="108000" marT="0" marB="0" anchor="ctr">
                    <a:solidFill>
                      <a:schemeClr val="bg1"/>
                    </a:solidFill>
                  </a:tcPr>
                </a:tc>
                <a:extLst>
                  <a:ext uri="{0D108BD9-81ED-4DB2-BD59-A6C34878D82A}">
                    <a16:rowId xmlns:a16="http://schemas.microsoft.com/office/drawing/2014/main" val="3927105356"/>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   TNBC</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24 (3.9)</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0 (0.0)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24 (5.0)</a:t>
                      </a:r>
                    </a:p>
                  </a:txBody>
                  <a:tcPr marL="108000" marR="108000" marT="0" marB="0" anchor="ctr">
                    <a:solidFill>
                      <a:schemeClr val="bg1"/>
                    </a:solidFill>
                  </a:tcPr>
                </a:tc>
                <a:extLst>
                  <a:ext uri="{0D108BD9-81ED-4DB2-BD59-A6C34878D82A}">
                    <a16:rowId xmlns:a16="http://schemas.microsoft.com/office/drawing/2014/main" val="3314677054"/>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kern="100" dirty="0">
                          <a:solidFill>
                            <a:schemeClr val="tx1"/>
                          </a:solidFill>
                          <a:effectLst/>
                          <a:latin typeface="+mn-lt"/>
                          <a:ea typeface="PMingLiU" panose="02020500000000000000" pitchFamily="18" charset="-120"/>
                          <a:cs typeface="Times New Roman" panose="02020603050405020304" pitchFamily="18" charset="0"/>
                        </a:rPr>
                        <a:t>NSCLC-specific biomarkers, n (%)</a:t>
                      </a:r>
                    </a:p>
                  </a:txBody>
                  <a:tcPr marL="108000" marR="108000" marT="0" marB="0" anchor="ctr">
                    <a:solidFill>
                      <a:srgbClr val="D3DCEC"/>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extLst>
                  <a:ext uri="{0D108BD9-81ED-4DB2-BD59-A6C34878D82A}">
                    <a16:rowId xmlns:a16="http://schemas.microsoft.com/office/drawing/2014/main" val="2013135850"/>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1" kern="100" dirty="0">
                          <a:solidFill>
                            <a:schemeClr val="tx1"/>
                          </a:solidFill>
                          <a:effectLst/>
                          <a:latin typeface="+mn-lt"/>
                          <a:ea typeface="PMingLiU" panose="02020500000000000000" pitchFamily="18" charset="-120"/>
                          <a:cs typeface="Times New Roman" panose="02020603050405020304" pitchFamily="18" charset="0"/>
                        </a:rPr>
                        <a:t>   ALK </a:t>
                      </a:r>
                      <a:r>
                        <a:rPr lang="en-US" sz="1350" i="0" kern="100" dirty="0">
                          <a:solidFill>
                            <a:schemeClr val="tx1"/>
                          </a:solidFill>
                          <a:effectLst/>
                          <a:latin typeface="+mn-lt"/>
                          <a:ea typeface="PMingLiU" panose="02020500000000000000" pitchFamily="18" charset="-120"/>
                          <a:cs typeface="Times New Roman" panose="02020603050405020304" pitchFamily="18" charset="0"/>
                        </a:rPr>
                        <a:t>negative/positive </a:t>
                      </a: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94 (15.3)/1 (0.2)</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14 (10.4)/</a:t>
                      </a:r>
                      <a:r>
                        <a:rPr lang="en-US" sz="1350" b="0" kern="100" dirty="0">
                          <a:solidFill>
                            <a:schemeClr val="tx1"/>
                          </a:solidFill>
                          <a:effectLst/>
                          <a:latin typeface="+mn-lt"/>
                          <a:ea typeface="PMingLiU" panose="02020500000000000000" pitchFamily="18" charset="-120"/>
                          <a:cs typeface="Times New Roman" panose="02020603050405020304" pitchFamily="18" charset="0"/>
                        </a:rPr>
                        <a:t>0 (0.0)</a:t>
                      </a: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rgbClr val="D3DCEC"/>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80 (16.6)/1 (0.2)</a:t>
                      </a:r>
                    </a:p>
                  </a:txBody>
                  <a:tcPr marL="108000" marR="108000" marT="0" marB="0" anchor="ctr">
                    <a:solidFill>
                      <a:srgbClr val="D3DCEC"/>
                    </a:solidFill>
                  </a:tcPr>
                </a:tc>
                <a:extLst>
                  <a:ext uri="{0D108BD9-81ED-4DB2-BD59-A6C34878D82A}">
                    <a16:rowId xmlns:a16="http://schemas.microsoft.com/office/drawing/2014/main" val="1717337777"/>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1" kern="100" dirty="0">
                          <a:solidFill>
                            <a:schemeClr val="tx1"/>
                          </a:solidFill>
                          <a:effectLst/>
                          <a:latin typeface="+mn-lt"/>
                          <a:ea typeface="PMingLiU" panose="02020500000000000000" pitchFamily="18" charset="-120"/>
                          <a:cs typeface="Times New Roman" panose="02020603050405020304" pitchFamily="18" charset="0"/>
                        </a:rPr>
                        <a:t>   EGFR </a:t>
                      </a:r>
                      <a:r>
                        <a:rPr lang="en-US" sz="1350" i="0" kern="100" dirty="0">
                          <a:solidFill>
                            <a:schemeClr val="tx1"/>
                          </a:solidFill>
                          <a:effectLst/>
                          <a:latin typeface="+mn-lt"/>
                          <a:ea typeface="PMingLiU" panose="02020500000000000000" pitchFamily="18" charset="-120"/>
                          <a:cs typeface="Times New Roman" panose="02020603050405020304" pitchFamily="18" charset="0"/>
                        </a:rPr>
                        <a:t>negative/positive </a:t>
                      </a:r>
                    </a:p>
                  </a:txBody>
                  <a:tcPr marL="108000" marR="108000" marT="0" marB="0" anchor="ctr">
                    <a:solidFill>
                      <a:srgbClr val="D3DCEC"/>
                    </a:solidFill>
                  </a:tcPr>
                </a:tc>
                <a:tc>
                  <a:txBody>
                    <a:bodyPr/>
                    <a:lstStyle/>
                    <a:p>
                      <a:pPr marL="0" marR="0" lvl="0" indent="0" algn="ctr" defTabSz="2569393" rtl="0" eaLnBrk="1" fontAlgn="auto" latinLnBrk="0" hangingPunct="1">
                        <a:lnSpc>
                          <a:spcPct val="100000"/>
                        </a:lnSpc>
                        <a:spcBef>
                          <a:spcPts val="0"/>
                        </a:spcBef>
                        <a:spcAft>
                          <a:spcPts val="0"/>
                        </a:spcAft>
                        <a:buClrTx/>
                        <a:buSzTx/>
                        <a:buFontTx/>
                        <a:buNone/>
                        <a:tabLst/>
                        <a:defRPr/>
                      </a:pPr>
                      <a:r>
                        <a:rPr lang="en-US" sz="1350" b="0" kern="100" dirty="0">
                          <a:solidFill>
                            <a:schemeClr val="tx1"/>
                          </a:solidFill>
                          <a:effectLst/>
                          <a:latin typeface="+mn-lt"/>
                          <a:ea typeface="PMingLiU" panose="02020500000000000000" pitchFamily="18" charset="-120"/>
                          <a:cs typeface="Times New Roman" panose="02020603050405020304" pitchFamily="18" charset="0"/>
                        </a:rPr>
                        <a:t>85 (13.8)/14 (2.3)</a:t>
                      </a:r>
                    </a:p>
                  </a:txBody>
                  <a:tcPr marL="108000" marR="108000" marT="0" marB="0" anchor="ctr">
                    <a:solidFill>
                      <a:srgbClr val="D3DCEC"/>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14 (10.4)/0 (0.0)</a:t>
                      </a:r>
                    </a:p>
                  </a:txBody>
                  <a:tcPr marL="108000" marR="108000" marT="0" marB="0" anchor="ctr">
                    <a:solidFill>
                      <a:srgbClr val="D3DCEC"/>
                    </a:solidFill>
                  </a:tcPr>
                </a:tc>
                <a:tc>
                  <a:txBody>
                    <a:bodyPr/>
                    <a:lstStyle/>
                    <a:p>
                      <a:pPr marL="0" marR="0" lvl="0" indent="0" algn="ctr" defTabSz="2569393" rtl="0" eaLnBrk="1" fontAlgn="auto" latinLnBrk="0" hangingPunct="1">
                        <a:lnSpc>
                          <a:spcPct val="100000"/>
                        </a:lnSpc>
                        <a:spcBef>
                          <a:spcPts val="0"/>
                        </a:spcBef>
                        <a:spcAft>
                          <a:spcPts val="0"/>
                        </a:spcAft>
                        <a:buClrTx/>
                        <a:buSzTx/>
                        <a:buFontTx/>
                        <a:buNone/>
                        <a:tabLst/>
                        <a:defRPr/>
                      </a:pPr>
                      <a:r>
                        <a:rPr lang="en-US" sz="1350" b="0" kern="100" dirty="0">
                          <a:solidFill>
                            <a:schemeClr val="tx1"/>
                          </a:solidFill>
                          <a:effectLst/>
                          <a:latin typeface="+mn-lt"/>
                          <a:ea typeface="PMingLiU" panose="02020500000000000000" pitchFamily="18" charset="-120"/>
                          <a:cs typeface="Times New Roman" panose="02020603050405020304" pitchFamily="18" charset="0"/>
                        </a:rPr>
                        <a:t>71 (14.8)/14 (2.9)</a:t>
                      </a:r>
                    </a:p>
                  </a:txBody>
                  <a:tcPr marL="108000" marR="108000" marT="0" marB="0" anchor="ctr">
                    <a:solidFill>
                      <a:srgbClr val="D3DCEC"/>
                    </a:solidFill>
                  </a:tcPr>
                </a:tc>
                <a:extLst>
                  <a:ext uri="{0D108BD9-81ED-4DB2-BD59-A6C34878D82A}">
                    <a16:rowId xmlns:a16="http://schemas.microsoft.com/office/drawing/2014/main" val="3442193748"/>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0" kern="100" dirty="0">
                          <a:solidFill>
                            <a:schemeClr val="tx1"/>
                          </a:solidFill>
                          <a:effectLst/>
                          <a:latin typeface="+mn-lt"/>
                          <a:ea typeface="PMingLiU" panose="02020500000000000000" pitchFamily="18" charset="-120"/>
                          <a:cs typeface="Times New Roman" panose="02020603050405020304" pitchFamily="18" charset="0"/>
                        </a:rPr>
                        <a:t>ECOG performance status, n (%)</a:t>
                      </a:r>
                    </a:p>
                  </a:txBody>
                  <a:tcPr marL="108000" marR="108000" marT="0" marB="0" anchor="ctr">
                    <a:solidFill>
                      <a:schemeClr val="bg1"/>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endPar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tc>
                  <a:txBody>
                    <a:bodyPr/>
                    <a:lstStyle/>
                    <a:p>
                      <a:pPr marL="0" marR="0" algn="ctr">
                        <a:lnSpc>
                          <a:spcPct val="100000"/>
                        </a:lnSpc>
                        <a:spcAft>
                          <a:spcPts val="0"/>
                        </a:spcAft>
                        <a:buNone/>
                      </a:pPr>
                      <a:endParaRPr lang="en-US" sz="1350" b="0" kern="100" dirty="0">
                        <a:solidFill>
                          <a:schemeClr val="tx1"/>
                        </a:solidFill>
                        <a:effectLst/>
                        <a:latin typeface="+mn-lt"/>
                        <a:ea typeface="PMingLiU" panose="02020500000000000000" pitchFamily="18" charset="-120"/>
                        <a:cs typeface="Times New Roman" panose="02020603050405020304" pitchFamily="18" charset="0"/>
                      </a:endParaRPr>
                    </a:p>
                  </a:txBody>
                  <a:tcPr marL="108000" marR="108000" marT="0" marB="0" anchor="ctr">
                    <a:solidFill>
                      <a:schemeClr val="bg1"/>
                    </a:solidFill>
                  </a:tcPr>
                </a:tc>
                <a:extLst>
                  <a:ext uri="{0D108BD9-81ED-4DB2-BD59-A6C34878D82A}">
                    <a16:rowId xmlns:a16="http://schemas.microsoft.com/office/drawing/2014/main" val="888888629"/>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0" kern="100" dirty="0">
                          <a:solidFill>
                            <a:schemeClr val="tx1"/>
                          </a:solidFill>
                          <a:effectLst/>
                          <a:latin typeface="+mn-lt"/>
                          <a:ea typeface="PMingLiU" panose="02020500000000000000" pitchFamily="18" charset="-120"/>
                          <a:cs typeface="Times New Roman" panose="02020603050405020304" pitchFamily="18" charset="0"/>
                        </a:rPr>
                        <a:t>   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78 (12.7)</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24 (17.9)</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54 (11.2)</a:t>
                      </a:r>
                    </a:p>
                  </a:txBody>
                  <a:tcPr marL="108000" marR="108000" marT="0" marB="0" anchor="ctr">
                    <a:solidFill>
                      <a:schemeClr val="bg1"/>
                    </a:solidFill>
                  </a:tcPr>
                </a:tc>
                <a:extLst>
                  <a:ext uri="{0D108BD9-81ED-4DB2-BD59-A6C34878D82A}">
                    <a16:rowId xmlns:a16="http://schemas.microsoft.com/office/drawing/2014/main" val="2086248131"/>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0" kern="100" dirty="0">
                          <a:solidFill>
                            <a:schemeClr val="tx1"/>
                          </a:solidFill>
                          <a:effectLst/>
                          <a:latin typeface="+mn-lt"/>
                          <a:ea typeface="PMingLiU" panose="02020500000000000000" pitchFamily="18" charset="-120"/>
                          <a:cs typeface="Times New Roman" panose="02020603050405020304" pitchFamily="18" charset="0"/>
                        </a:rPr>
                        <a:t>   1</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59 (9.6)</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18 (13.4)</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41 (8.5)</a:t>
                      </a:r>
                    </a:p>
                  </a:txBody>
                  <a:tcPr marL="108000" marR="108000" marT="0" marB="0" anchor="ctr">
                    <a:solidFill>
                      <a:schemeClr val="bg1"/>
                    </a:solidFill>
                  </a:tcPr>
                </a:tc>
                <a:extLst>
                  <a:ext uri="{0D108BD9-81ED-4DB2-BD59-A6C34878D82A}">
                    <a16:rowId xmlns:a16="http://schemas.microsoft.com/office/drawing/2014/main" val="1700674404"/>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0" kern="100" dirty="0">
                          <a:solidFill>
                            <a:schemeClr val="tx1"/>
                          </a:solidFill>
                          <a:effectLst/>
                          <a:latin typeface="+mn-lt"/>
                          <a:ea typeface="PMingLiU" panose="02020500000000000000" pitchFamily="18" charset="-120"/>
                          <a:cs typeface="Times New Roman" panose="02020603050405020304" pitchFamily="18" charset="0"/>
                        </a:rPr>
                        <a:t>   ≥2</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14 (2.3)</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4 (3.0)</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10 (2.1)</a:t>
                      </a:r>
                    </a:p>
                  </a:txBody>
                  <a:tcPr marL="108000" marR="108000" marT="0" marB="0" anchor="ctr">
                    <a:solidFill>
                      <a:schemeClr val="bg1"/>
                    </a:solidFill>
                  </a:tcPr>
                </a:tc>
                <a:extLst>
                  <a:ext uri="{0D108BD9-81ED-4DB2-BD59-A6C34878D82A}">
                    <a16:rowId xmlns:a16="http://schemas.microsoft.com/office/drawing/2014/main" val="53731282"/>
                  </a:ext>
                </a:extLst>
              </a:tr>
              <a:tr h="128372">
                <a:tc>
                  <a:txBody>
                    <a:bodyPr/>
                    <a:lstStyle/>
                    <a:p>
                      <a:pPr marL="0" marR="0" lvl="0" indent="0" algn="l" defTabSz="2657521" rtl="0" eaLnBrk="1" fontAlgn="auto" latinLnBrk="0" hangingPunct="1">
                        <a:lnSpc>
                          <a:spcPct val="100000"/>
                        </a:lnSpc>
                        <a:spcBef>
                          <a:spcPts val="0"/>
                        </a:spcBef>
                        <a:spcAft>
                          <a:spcPts val="0"/>
                        </a:spcAft>
                        <a:buClrTx/>
                        <a:buSzTx/>
                        <a:buFontTx/>
                        <a:buNone/>
                        <a:tabLst/>
                        <a:defRPr/>
                      </a:pPr>
                      <a:r>
                        <a:rPr lang="en-US" sz="1350" i="0" kern="100" dirty="0">
                          <a:solidFill>
                            <a:schemeClr val="tx1"/>
                          </a:solidFill>
                          <a:effectLst/>
                          <a:latin typeface="+mn-lt"/>
                          <a:ea typeface="PMingLiU" panose="02020500000000000000" pitchFamily="18" charset="-120"/>
                          <a:cs typeface="Times New Roman" panose="02020603050405020304" pitchFamily="18" charset="0"/>
                        </a:rPr>
                        <a:t>   Unknown</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464 (75.4)</a:t>
                      </a:r>
                    </a:p>
                  </a:txBody>
                  <a:tcPr marL="108000" marR="108000" marT="0" marB="0" anchor="ctr">
                    <a:solidFill>
                      <a:schemeClr val="bg1"/>
                    </a:solidFill>
                  </a:tcPr>
                </a:tc>
                <a:tc>
                  <a:txBody>
                    <a:bodyPr/>
                    <a:lstStyle/>
                    <a:p>
                      <a:pPr marL="0" marR="0" lvl="0" indent="0" algn="ctr" defTabSz="2657521" rtl="0" eaLnBrk="1" fontAlgn="auto" latinLnBrk="0" hangingPunct="1">
                        <a:lnSpc>
                          <a:spcPct val="100000"/>
                        </a:lnSpc>
                        <a:spcBef>
                          <a:spcPts val="0"/>
                        </a:spcBef>
                        <a:spcAft>
                          <a:spcPts val="0"/>
                        </a:spcAft>
                        <a:buClrTx/>
                        <a:buSzTx/>
                        <a:buFontTx/>
                        <a:buNone/>
                        <a:tabLst/>
                        <a:defRPr/>
                      </a:pPr>
                      <a:r>
                        <a:rPr kumimoji="0" lang="en-US" sz="1350" b="0" i="0" u="none" strike="noStrike" kern="100" cap="none" spc="0" normalizeH="0" baseline="0" noProof="0" dirty="0">
                          <a:ln>
                            <a:noFill/>
                          </a:ln>
                          <a:solidFill>
                            <a:srgbClr val="000000"/>
                          </a:solidFill>
                          <a:effectLst/>
                          <a:uLnTx/>
                          <a:uFillTx/>
                          <a:latin typeface="+mn-lt"/>
                          <a:ea typeface="PMingLiU" panose="02020500000000000000" pitchFamily="18" charset="-120"/>
                          <a:cs typeface="Times New Roman" panose="02020603050405020304" pitchFamily="18" charset="0"/>
                        </a:rPr>
                        <a:t>88 (65.7)</a:t>
                      </a:r>
                    </a:p>
                  </a:txBody>
                  <a:tcPr marL="108000" marR="108000" marT="0" marB="0" anchor="ctr">
                    <a:solidFill>
                      <a:schemeClr val="bg1"/>
                    </a:solidFill>
                  </a:tcPr>
                </a:tc>
                <a:tc>
                  <a:txBody>
                    <a:bodyPr/>
                    <a:lstStyle/>
                    <a:p>
                      <a:pPr marL="0" marR="0" algn="ctr">
                        <a:lnSpc>
                          <a:spcPct val="100000"/>
                        </a:lnSpc>
                        <a:spcAft>
                          <a:spcPts val="0"/>
                        </a:spcAft>
                        <a:buNone/>
                      </a:pPr>
                      <a:r>
                        <a:rPr lang="en-US" sz="1350" b="0" kern="100" dirty="0">
                          <a:solidFill>
                            <a:schemeClr val="tx1"/>
                          </a:solidFill>
                          <a:effectLst/>
                          <a:latin typeface="+mn-lt"/>
                          <a:ea typeface="PMingLiU" panose="02020500000000000000" pitchFamily="18" charset="-120"/>
                          <a:cs typeface="Times New Roman" panose="02020603050405020304" pitchFamily="18" charset="0"/>
                        </a:rPr>
                        <a:t>376 (78.2)</a:t>
                      </a:r>
                    </a:p>
                  </a:txBody>
                  <a:tcPr marL="108000" marR="108000" marT="0" marB="0" anchor="ctr">
                    <a:solidFill>
                      <a:schemeClr val="bg1"/>
                    </a:solidFill>
                  </a:tcPr>
                </a:tc>
                <a:extLst>
                  <a:ext uri="{0D108BD9-81ED-4DB2-BD59-A6C34878D82A}">
                    <a16:rowId xmlns:a16="http://schemas.microsoft.com/office/drawing/2014/main" val="2506867163"/>
                  </a:ext>
                </a:extLst>
              </a:tr>
            </a:tbl>
          </a:graphicData>
        </a:graphic>
      </p:graphicFrame>
      <p:sp>
        <p:nvSpPr>
          <p:cNvPr id="2281" name="TextBox 2280">
            <a:extLst>
              <a:ext uri="{FF2B5EF4-FFF2-40B4-BE49-F238E27FC236}">
                <a16:creationId xmlns:a16="http://schemas.microsoft.com/office/drawing/2014/main" id="{4E298EAF-D1F5-C72B-9FE4-F1AD0C660840}"/>
              </a:ext>
            </a:extLst>
          </p:cNvPr>
          <p:cNvSpPr txBox="1"/>
          <p:nvPr/>
        </p:nvSpPr>
        <p:spPr>
          <a:xfrm>
            <a:off x="139224" y="19908447"/>
            <a:ext cx="8845697" cy="627864"/>
          </a:xfrm>
          <a:prstGeom prst="rect">
            <a:avLst/>
          </a:prstGeom>
          <a:noFill/>
        </p:spPr>
        <p:txBody>
          <a:bodyPr wrap="square">
            <a:spAutoFit/>
          </a:bodyPr>
          <a:lstStyle/>
          <a:p>
            <a:r>
              <a:rPr lang="en-US" sz="1160" baseline="30000" dirty="0">
                <a:latin typeface="Arial" panose="020B0604020202020204" pitchFamily="34" charset="0"/>
                <a:cs typeface="Arial" panose="020B0604020202020204" pitchFamily="34" charset="0"/>
              </a:rPr>
              <a:t>a</a:t>
            </a:r>
            <a:r>
              <a:rPr lang="en-US" sz="1160" dirty="0">
                <a:latin typeface="Arial" panose="020B0604020202020204" pitchFamily="34" charset="0"/>
                <a:cs typeface="Arial" panose="020B0604020202020204" pitchFamily="34" charset="0"/>
              </a:rPr>
              <a:t> Tumor types reported in ≥5% of patients in the overall population. Other cancer types include bladder, endometrial, head and neck, melanoma, prostate, renal cell carcinoma, and SCLC. </a:t>
            </a:r>
            <a:r>
              <a:rPr lang="en-US" sz="1160" baseline="30000" dirty="0">
                <a:latin typeface="Arial" panose="020B0604020202020204" pitchFamily="34" charset="0"/>
                <a:cs typeface="Arial" panose="020B0604020202020204" pitchFamily="34" charset="0"/>
              </a:rPr>
              <a:t>b</a:t>
            </a:r>
            <a:r>
              <a:rPr lang="en-US" sz="1160" dirty="0">
                <a:latin typeface="Arial" panose="020B0604020202020204" pitchFamily="34" charset="0"/>
                <a:cs typeface="Arial" panose="020B0604020202020204" pitchFamily="34" charset="0"/>
              </a:rPr>
              <a:t>Percentage of breast cancer types in the overall breast cancer population: 8.1% </a:t>
            </a:r>
            <a:r>
              <a:rPr lang="en-US" sz="1160" dirty="0"/>
              <a:t>HR+/HER2+; 6.8% HR–/HER2+; 40.5% HR+/HER2–; 32.4% TNBC.</a:t>
            </a:r>
            <a:r>
              <a:rPr lang="en-US" sz="1160" dirty="0">
                <a:cs typeface="Arial" panose="020B0604020202020204" pitchFamily="34" charset="0"/>
              </a:rPr>
              <a:t>  </a:t>
            </a:r>
          </a:p>
        </p:txBody>
      </p:sp>
      <p:sp>
        <p:nvSpPr>
          <p:cNvPr id="2282" name="Content Placeholder 229">
            <a:extLst>
              <a:ext uri="{FF2B5EF4-FFF2-40B4-BE49-F238E27FC236}">
                <a16:creationId xmlns:a16="http://schemas.microsoft.com/office/drawing/2014/main" id="{152F5B16-9383-54EF-8D26-B20377DA0BD7}"/>
              </a:ext>
            </a:extLst>
          </p:cNvPr>
          <p:cNvSpPr txBox="1">
            <a:spLocks/>
          </p:cNvSpPr>
          <p:nvPr/>
        </p:nvSpPr>
        <p:spPr>
          <a:xfrm>
            <a:off x="10956693" y="10516141"/>
            <a:ext cx="8633165" cy="2516786"/>
          </a:xfrm>
          <a:prstGeom prst="rect">
            <a:avLst/>
          </a:prstGeom>
        </p:spPr>
        <p:txBody>
          <a:bodyPr vert="horz" wrap="square" lIns="0" tIns="164630" rIns="0" bIns="41816" rtlCol="0">
            <a:spAutoFit/>
          </a:bodyPr>
          <a:lstStyle>
            <a:lvl1pPr marL="164801" indent="-164801" algn="l" defTabSz="2657521" rtl="0" eaLnBrk="1" latinLnBrk="0" hangingPunct="1">
              <a:lnSpc>
                <a:spcPct val="100000"/>
              </a:lnSpc>
              <a:spcBef>
                <a:spcPts val="319"/>
              </a:spcBef>
              <a:spcAft>
                <a:spcPts val="319"/>
              </a:spcAft>
              <a:buFont typeface="Arial" panose="020B0604020202020204" pitchFamily="34" charset="0"/>
              <a:buChar char="•"/>
              <a:defRPr sz="1596" kern="1200">
                <a:solidFill>
                  <a:schemeClr val="tx1"/>
                </a:solidFill>
                <a:latin typeface="+mn-lt"/>
                <a:ea typeface="+mn-ea"/>
                <a:cs typeface="+mn-cs"/>
              </a:defRPr>
            </a:lvl1pPr>
            <a:lvl2pPr marL="384533" indent="-211885"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2pPr>
            <a:lvl3pPr marL="558748" indent="-172646" algn="l" defTabSz="2657521" rtl="0" eaLnBrk="1" latinLnBrk="0" hangingPunct="1">
              <a:lnSpc>
                <a:spcPct val="100000"/>
              </a:lnSpc>
              <a:spcBef>
                <a:spcPts val="0"/>
              </a:spcBef>
              <a:spcAft>
                <a:spcPts val="319"/>
              </a:spcAft>
              <a:buFont typeface="Arial" panose="020B0604020202020204" pitchFamily="34" charset="0"/>
              <a:buChar char="•"/>
              <a:tabLst/>
              <a:defRPr sz="1596" kern="1200">
                <a:solidFill>
                  <a:schemeClr val="tx1"/>
                </a:solidFill>
                <a:latin typeface="+mn-lt"/>
                <a:ea typeface="+mn-ea"/>
                <a:cs typeface="+mn-cs"/>
              </a:defRPr>
            </a:lvl3pPr>
            <a:lvl4pPr marL="762784" indent="-204037"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4pPr>
            <a:lvl5pPr marL="926015" indent="-158520"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5pPr>
            <a:lvl6pPr marL="7308179"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6pPr>
            <a:lvl7pPr marL="863694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7pPr>
            <a:lvl8pPr marL="9965698"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8pPr>
            <a:lvl9pPr marL="1129446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9pPr>
          </a:lstStyle>
          <a:p>
            <a:pPr marL="246913" indent="-246913">
              <a:spcBef>
                <a:spcPts val="261"/>
              </a:spcBef>
              <a:spcAft>
                <a:spcPts val="0"/>
              </a:spcAft>
              <a:buClr>
                <a:schemeClr val="tx2"/>
              </a:buClr>
            </a:pPr>
            <a:r>
              <a:rPr lang="en-US" sz="1500" dirty="0">
                <a:ea typeface="Times New Roman" panose="02020603050405020304" pitchFamily="18" charset="0"/>
                <a:cs typeface="Times New Roman" panose="02020603050405020304" pitchFamily="18" charset="0"/>
              </a:rPr>
              <a:t>In the Y220C cohort, median rwOS was 25.3 months overall</a:t>
            </a:r>
          </a:p>
          <a:p>
            <a:pPr marL="459359" lvl="1" indent="-246913">
              <a:spcBef>
                <a:spcPts val="261"/>
              </a:spcBef>
              <a:spcAft>
                <a:spcPts val="0"/>
              </a:spcAft>
              <a:buClr>
                <a:schemeClr val="tx2"/>
              </a:buClr>
            </a:pPr>
            <a:r>
              <a:rPr lang="en-US" sz="1500" dirty="0">
                <a:ea typeface="Times New Roman" panose="02020603050405020304" pitchFamily="18" charset="0"/>
                <a:cs typeface="Times New Roman" panose="02020603050405020304" pitchFamily="18" charset="0"/>
              </a:rPr>
              <a:t>For patients with tumors with vs without </a:t>
            </a:r>
            <a:r>
              <a:rPr lang="en-US" sz="1500" i="1" dirty="0">
                <a:ea typeface="Times New Roman" panose="02020603050405020304" pitchFamily="18" charset="0"/>
                <a:cs typeface="Times New Roman" panose="02020603050405020304" pitchFamily="18" charset="0"/>
              </a:rPr>
              <a:t>KRAS</a:t>
            </a:r>
            <a:r>
              <a:rPr lang="en-US" sz="1500" dirty="0">
                <a:ea typeface="Times New Roman" panose="02020603050405020304" pitchFamily="18" charset="0"/>
                <a:cs typeface="Times New Roman" panose="02020603050405020304" pitchFamily="18" charset="0"/>
              </a:rPr>
              <a:t> SNV mutations: 16.0 vs 30.3 months </a:t>
            </a:r>
          </a:p>
          <a:p>
            <a:pPr marL="672411" lvl="2" indent="-285750">
              <a:spcBef>
                <a:spcPts val="261"/>
              </a:spcBef>
              <a:spcAft>
                <a:spcPts val="261"/>
              </a:spcAft>
              <a:buClr>
                <a:schemeClr val="tx2"/>
              </a:buClr>
              <a:buFont typeface="Courier New" panose="02070309020205020404" pitchFamily="49" charset="0"/>
              <a:buChar char="o"/>
            </a:pPr>
            <a:r>
              <a:rPr lang="en-US" sz="1500" dirty="0">
                <a:ea typeface="Times New Roman" panose="02020603050405020304" pitchFamily="18" charset="0"/>
                <a:cs typeface="Times New Roman" panose="02020603050405020304" pitchFamily="18" charset="0"/>
              </a:rPr>
              <a:t>Of note, these populations were not matched and there were differences in tumor type distribution and other confounding factors, which may impact rwOS and explain the </a:t>
            </a:r>
            <a:br>
              <a:rPr lang="en-US" sz="1500" dirty="0">
                <a:ea typeface="Times New Roman" panose="02020603050405020304" pitchFamily="18" charset="0"/>
                <a:cs typeface="Times New Roman" panose="02020603050405020304" pitchFamily="18" charset="0"/>
              </a:rPr>
            </a:br>
            <a:r>
              <a:rPr lang="en-US" sz="1500" dirty="0">
                <a:ea typeface="Times New Roman" panose="02020603050405020304" pitchFamily="18" charset="0"/>
                <a:cs typeface="Times New Roman" panose="02020603050405020304" pitchFamily="18" charset="0"/>
              </a:rPr>
              <a:t>difference observed </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Patients with pancreatic cancer had the shortest rwOS (12.7 months) and patients with ovarian cancer had the longest </a:t>
            </a:r>
            <a:r>
              <a:rPr lang="en-US" sz="1500" dirty="0" err="1">
                <a:ea typeface="Times New Roman" panose="02020603050405020304" pitchFamily="18" charset="0"/>
                <a:cs typeface="Times New Roman" panose="02020603050405020304" pitchFamily="18" charset="0"/>
              </a:rPr>
              <a:t>rWOS</a:t>
            </a:r>
            <a:r>
              <a:rPr lang="en-US" sz="1500" dirty="0">
                <a:ea typeface="Times New Roman" panose="02020603050405020304" pitchFamily="18" charset="0"/>
                <a:cs typeface="Times New Roman" panose="02020603050405020304" pitchFamily="18" charset="0"/>
              </a:rPr>
              <a:t> (56.0 months)</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For patients receiving first-, second-, or third-line therapy, rwORR and rwPFS decreased as prior lines of systemic therapy increased</a:t>
            </a:r>
          </a:p>
        </p:txBody>
      </p:sp>
      <p:sp>
        <p:nvSpPr>
          <p:cNvPr id="2284" name="Content Placeholder 229">
            <a:extLst>
              <a:ext uri="{FF2B5EF4-FFF2-40B4-BE49-F238E27FC236}">
                <a16:creationId xmlns:a16="http://schemas.microsoft.com/office/drawing/2014/main" id="{94F3FB22-C80F-B41C-ACBB-816084F17704}"/>
              </a:ext>
            </a:extLst>
          </p:cNvPr>
          <p:cNvSpPr txBox="1">
            <a:spLocks/>
          </p:cNvSpPr>
          <p:nvPr/>
        </p:nvSpPr>
        <p:spPr>
          <a:xfrm>
            <a:off x="19984830" y="10516141"/>
            <a:ext cx="11133242" cy="7140681"/>
          </a:xfrm>
          <a:prstGeom prst="rect">
            <a:avLst/>
          </a:prstGeom>
        </p:spPr>
        <p:txBody>
          <a:bodyPr vert="horz" wrap="square" lIns="0" tIns="164630" rIns="0" bIns="41816" rtlCol="0">
            <a:spAutoFit/>
          </a:bodyPr>
          <a:lstStyle>
            <a:lvl1pPr marL="164801" indent="-164801" algn="l" defTabSz="2657521" rtl="0" eaLnBrk="1" latinLnBrk="0" hangingPunct="1">
              <a:lnSpc>
                <a:spcPct val="100000"/>
              </a:lnSpc>
              <a:spcBef>
                <a:spcPts val="319"/>
              </a:spcBef>
              <a:spcAft>
                <a:spcPts val="319"/>
              </a:spcAft>
              <a:buFont typeface="Arial" panose="020B0604020202020204" pitchFamily="34" charset="0"/>
              <a:buChar char="•"/>
              <a:defRPr sz="1596" kern="1200">
                <a:solidFill>
                  <a:schemeClr val="tx1"/>
                </a:solidFill>
                <a:latin typeface="+mn-lt"/>
                <a:ea typeface="+mn-ea"/>
                <a:cs typeface="+mn-cs"/>
              </a:defRPr>
            </a:lvl1pPr>
            <a:lvl2pPr marL="384533" indent="-211885"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2pPr>
            <a:lvl3pPr marL="558748" indent="-172646" algn="l" defTabSz="2657521" rtl="0" eaLnBrk="1" latinLnBrk="0" hangingPunct="1">
              <a:lnSpc>
                <a:spcPct val="100000"/>
              </a:lnSpc>
              <a:spcBef>
                <a:spcPts val="0"/>
              </a:spcBef>
              <a:spcAft>
                <a:spcPts val="319"/>
              </a:spcAft>
              <a:buFont typeface="Arial" panose="020B0604020202020204" pitchFamily="34" charset="0"/>
              <a:buChar char="•"/>
              <a:tabLst/>
              <a:defRPr sz="1596" kern="1200">
                <a:solidFill>
                  <a:schemeClr val="tx1"/>
                </a:solidFill>
                <a:latin typeface="+mn-lt"/>
                <a:ea typeface="+mn-ea"/>
                <a:cs typeface="+mn-cs"/>
              </a:defRPr>
            </a:lvl3pPr>
            <a:lvl4pPr marL="762784" indent="-204037"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4pPr>
            <a:lvl5pPr marL="926015" indent="-158520"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5pPr>
            <a:lvl6pPr marL="7308179"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6pPr>
            <a:lvl7pPr marL="863694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7pPr>
            <a:lvl8pPr marL="9965698"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8pPr>
            <a:lvl9pPr marL="1129446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9pPr>
          </a:lstStyle>
          <a:p>
            <a:pPr marL="0" indent="0">
              <a:spcBef>
                <a:spcPts val="261"/>
              </a:spcBef>
              <a:spcAft>
                <a:spcPts val="261"/>
              </a:spcAft>
              <a:buClr>
                <a:schemeClr val="tx2"/>
              </a:buClr>
              <a:buNone/>
            </a:pPr>
            <a:r>
              <a:rPr lang="en-US" sz="1547" b="1" i="1" dirty="0">
                <a:latin typeface="+mj-lt"/>
                <a:ea typeface="Times New Roman" panose="02020603050405020304" pitchFamily="18" charset="0"/>
                <a:cs typeface="Times New Roman" panose="02020603050405020304" pitchFamily="18" charset="0"/>
              </a:rPr>
              <a:t>Exploratory objective</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In total, 525 patients had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and 1,733 matched patients with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were identified (</a:t>
            </a:r>
            <a:r>
              <a:rPr lang="en-US" sz="1500" b="1" dirty="0">
                <a:solidFill>
                  <a:srgbClr val="234FA0"/>
                </a:solidFill>
                <a:ea typeface="Times New Roman" panose="02020603050405020304" pitchFamily="18" charset="0"/>
                <a:cs typeface="Times New Roman" panose="02020603050405020304" pitchFamily="18" charset="0"/>
              </a:rPr>
              <a:t>Figure 2</a:t>
            </a:r>
            <a:r>
              <a:rPr lang="en-US" sz="1500" dirty="0">
                <a:ea typeface="Times New Roman" panose="02020603050405020304" pitchFamily="18" charset="0"/>
                <a:cs typeface="Times New Roman" panose="02020603050405020304" pitchFamily="18" charset="0"/>
              </a:rPr>
              <a:t>)</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Of the 1,733 patients with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462 (26.7%) had other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alterations</a:t>
            </a:r>
          </a:p>
          <a:p>
            <a:pPr marL="466645" lvl="1"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Including 388 (22.4%) with ovarian cancer and 74 (4.3%) with other tumors (SCLC and carcinosarcoma/malignant mixed Müllerian tumor)</a:t>
            </a:r>
          </a:p>
          <a:p>
            <a:pPr marL="466645" lvl="1"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All remaining 1,271 (73.3%) patients had wild-type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tumors</a:t>
            </a:r>
          </a:p>
          <a:p>
            <a:pPr marL="246913" indent="-246913">
              <a:spcBef>
                <a:spcPts val="0"/>
              </a:spcBef>
              <a:spcAft>
                <a:spcPts val="0"/>
              </a:spcAft>
              <a:buClr>
                <a:schemeClr val="tx2"/>
              </a:buClr>
            </a:pPr>
            <a:r>
              <a:rPr lang="en-US" sz="1500" dirty="0">
                <a:ea typeface="Times New Roman" panose="02020603050405020304" pitchFamily="18" charset="0"/>
                <a:cs typeface="Times New Roman" panose="02020603050405020304" pitchFamily="18" charset="0"/>
              </a:rPr>
              <a:t>After propensity score matching, baseline characteristics were generally well balanced (absolute standardized difference in a baseline covariate between patients with and without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Y220C-mutated tumors below 0.10) across patients with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and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and across tumor types (</a:t>
            </a:r>
            <a:r>
              <a:rPr lang="en-US" sz="1500" b="1" dirty="0">
                <a:solidFill>
                  <a:schemeClr val="accent1"/>
                </a:solidFill>
                <a:ea typeface="Times New Roman" panose="02020603050405020304" pitchFamily="18" charset="0"/>
                <a:cs typeface="Times New Roman" panose="02020603050405020304" pitchFamily="18" charset="0"/>
              </a:rPr>
              <a:t>Figure 3</a:t>
            </a:r>
            <a:r>
              <a:rPr lang="en-US" sz="1500" dirty="0">
                <a:ea typeface="Times New Roman" panose="02020603050405020304" pitchFamily="18" charset="0"/>
                <a:cs typeface="Times New Roman" panose="02020603050405020304" pitchFamily="18" charset="0"/>
              </a:rPr>
              <a:t>)</a:t>
            </a:r>
          </a:p>
          <a:p>
            <a:pPr marL="466645" lvl="1" indent="-246913">
              <a:spcAft>
                <a:spcPts val="0"/>
              </a:spcAft>
              <a:buClr>
                <a:schemeClr val="tx2"/>
              </a:buClr>
            </a:pPr>
            <a:r>
              <a:rPr lang="en-US" sz="1500" dirty="0">
                <a:ea typeface="Times New Roman" panose="02020603050405020304" pitchFamily="18" charset="0"/>
                <a:cs typeface="Times New Roman" panose="02020603050405020304" pitchFamily="18" charset="0"/>
              </a:rPr>
              <a:t>There was some residual imbalance (absolute standardized difference in a baseline covariate between patients with and without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Y220C-mutated tumors that reached above 0.10)</a:t>
            </a:r>
          </a:p>
          <a:p>
            <a:pPr marL="679697" lvl="2" indent="-285750">
              <a:spcAft>
                <a:spcPts val="261"/>
              </a:spcAft>
              <a:buClr>
                <a:schemeClr val="tx2"/>
              </a:buClr>
              <a:buFont typeface="Courier New" panose="02070309020205020404" pitchFamily="49" charset="0"/>
              <a:buChar char="o"/>
            </a:pPr>
            <a:r>
              <a:rPr lang="en-US" sz="1500" dirty="0">
                <a:ea typeface="Times New Roman" panose="02020603050405020304" pitchFamily="18" charset="0"/>
                <a:cs typeface="Times New Roman" panose="02020603050405020304" pitchFamily="18" charset="0"/>
              </a:rPr>
              <a:t>This suggested some remaining imbalance after matching, though not large enough to warrant other matching methods</a:t>
            </a:r>
          </a:p>
          <a:p>
            <a:pPr marL="246913" indent="-246913">
              <a:spcBef>
                <a:spcPts val="0"/>
              </a:spcBef>
              <a:spcAft>
                <a:spcPts val="261"/>
              </a:spcAft>
              <a:buClr>
                <a:schemeClr val="tx2"/>
              </a:buClr>
            </a:pPr>
            <a:r>
              <a:rPr lang="en-US" sz="1500" dirty="0">
                <a:ea typeface="Times New Roman" panose="02020603050405020304" pitchFamily="18" charset="0"/>
                <a:cs typeface="Times New Roman" panose="02020603050405020304" pitchFamily="18" charset="0"/>
              </a:rPr>
              <a:t>Most patients (&gt;95%) were tested for the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mutation on or after advanced/metastatic diagnosis </a:t>
            </a:r>
            <a:br>
              <a:rPr lang="en-US" sz="1500" dirty="0">
                <a:ea typeface="Times New Roman" panose="02020603050405020304" pitchFamily="18" charset="0"/>
                <a:cs typeface="Times New Roman" panose="02020603050405020304" pitchFamily="18" charset="0"/>
              </a:rPr>
            </a:br>
            <a:r>
              <a:rPr lang="en-US" sz="1500" dirty="0">
                <a:ea typeface="Times New Roman" panose="02020603050405020304" pitchFamily="18" charset="0"/>
                <a:cs typeface="Times New Roman" panose="02020603050405020304" pitchFamily="18" charset="0"/>
              </a:rPr>
              <a:t>(median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 164.5 days;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 150.0 days)</a:t>
            </a:r>
          </a:p>
          <a:p>
            <a:pPr marL="246913" indent="-246913">
              <a:spcBef>
                <a:spcPts val="0"/>
              </a:spcBef>
              <a:spcAft>
                <a:spcPts val="261"/>
              </a:spcAft>
              <a:buClr>
                <a:schemeClr val="tx2"/>
              </a:buClr>
            </a:pPr>
            <a:r>
              <a:rPr lang="en-US" sz="1500" dirty="0">
                <a:ea typeface="Times New Roman" panose="02020603050405020304" pitchFamily="18" charset="0"/>
                <a:cs typeface="Times New Roman" panose="02020603050405020304" pitchFamily="18" charset="0"/>
              </a:rPr>
              <a:t>Median rwOS was shorter in patients with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Y220C-mutated tumors vs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tumors (28.5 vs 35.8 months; hazard ratio 1.14; 95% confidence interval: 1.01–1.29]) (</a:t>
            </a:r>
            <a:r>
              <a:rPr lang="en-US" sz="1500" b="1" dirty="0">
                <a:solidFill>
                  <a:srgbClr val="234FA0"/>
                </a:solidFill>
                <a:ea typeface="Times New Roman" panose="02020603050405020304" pitchFamily="18" charset="0"/>
                <a:cs typeface="Times New Roman" panose="02020603050405020304" pitchFamily="18" charset="0"/>
              </a:rPr>
              <a:t>Figure 4</a:t>
            </a:r>
            <a:r>
              <a:rPr lang="en-US" sz="1500" dirty="0">
                <a:ea typeface="Times New Roman" panose="02020603050405020304" pitchFamily="18" charset="0"/>
                <a:cs typeface="Times New Roman" panose="02020603050405020304" pitchFamily="18" charset="0"/>
              </a:rPr>
              <a:t>)</a:t>
            </a:r>
          </a:p>
          <a:p>
            <a:pPr marL="466645" lvl="1"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Similar trends were seen across breast, endometrial, NSCLC, and prostate cancer subgroups </a:t>
            </a:r>
          </a:p>
          <a:p>
            <a:pPr>
              <a:spcBef>
                <a:spcPts val="0"/>
              </a:spcBef>
              <a:spcAft>
                <a:spcPts val="261"/>
              </a:spcAft>
              <a:buClr>
                <a:schemeClr val="tx2"/>
              </a:buClr>
            </a:pPr>
            <a:r>
              <a:rPr kumimoji="0" lang="en-US" sz="1500" b="0" i="0" u="none" strike="noStrike" kern="1200" cap="none" spc="0" normalizeH="0" baseline="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The estimated effect of the </a:t>
            </a:r>
            <a:r>
              <a:rPr kumimoji="0" lang="en-US" sz="1500" b="0" i="1" u="none" strike="noStrike" kern="1200" cap="none" spc="0" normalizeH="0" baseline="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TP53</a:t>
            </a:r>
            <a:r>
              <a:rPr kumimoji="0" lang="en-US" sz="1500" b="0" i="0" u="none" strike="noStrike" kern="1200" cap="none" spc="0" normalizeH="0" baseline="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 Y220C mutation in the sensitivity analysis was consistent with the primary analysis, though not statistically significant, likely reflecting the association between testing time and survival (i.e., dependent left truncation) among patients with non-</a:t>
            </a:r>
            <a:r>
              <a:rPr lang="en-US" sz="1500" i="1" dirty="0">
                <a:ea typeface="Times New Roman" panose="02020603050405020304" pitchFamily="18" charset="0"/>
                <a:cs typeface="Times New Roman" panose="02020603050405020304" pitchFamily="18" charset="0"/>
              </a:rPr>
              <a:t>TP53 </a:t>
            </a:r>
            <a:r>
              <a:rPr kumimoji="0" lang="en-US" sz="1500" b="0" i="0" u="none" strike="noStrike" kern="1200" cap="none" spc="0" normalizeH="0" baseline="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Y220C-mutated tumors</a:t>
            </a:r>
          </a:p>
          <a:p>
            <a:pPr lvl="1">
              <a:spcAft>
                <a:spcPts val="261"/>
              </a:spcAft>
              <a:buClr>
                <a:schemeClr val="tx2"/>
              </a:buClr>
            </a:pPr>
            <a:r>
              <a:rPr kumimoji="0" lang="en-US" sz="1500" b="0" i="0" u="none" strike="noStrike" kern="1200" cap="none" spc="0" normalizeH="0" baseline="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Dependent left truncation was evaluated using conditional Kendall’s tau test of quasi-independence (tranSurv package for R)</a:t>
            </a:r>
            <a:r>
              <a:rPr kumimoji="0" lang="en-US" sz="1500" b="0" i="0" u="none" strike="noStrike" kern="1200" cap="none" spc="0" normalizeH="0" baseline="30000" noProof="0" dirty="0">
                <a:ln>
                  <a:noFill/>
                </a:ln>
                <a:solidFill>
                  <a:srgbClr val="000000"/>
                </a:solidFill>
                <a:effectLst/>
                <a:uLnTx/>
                <a:uFillTx/>
                <a:latin typeface="Arial" panose="020F0502020204030204"/>
                <a:ea typeface="Times New Roman" panose="02020603050405020304" pitchFamily="18" charset="0"/>
                <a:cs typeface="Times New Roman" panose="02020603050405020304" pitchFamily="18" charset="0"/>
              </a:rPr>
              <a:t>12</a:t>
            </a:r>
          </a:p>
          <a:p>
            <a:pPr marL="246913" indent="-246913">
              <a:spcBef>
                <a:spcPts val="261"/>
              </a:spcBef>
              <a:spcAft>
                <a:spcPts val="261"/>
              </a:spcAft>
              <a:buClr>
                <a:schemeClr val="tx2"/>
              </a:buClr>
            </a:pPr>
            <a:r>
              <a:rPr lang="en-US" sz="1500" dirty="0">
                <a:ea typeface="Times New Roman" panose="02020603050405020304" pitchFamily="18" charset="0"/>
                <a:cs typeface="Times New Roman" panose="02020603050405020304" pitchFamily="18" charset="0"/>
              </a:rPr>
              <a:t>The majority of patients with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 ovarian cancer (94.2%) had a different, 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 mutation likely inactivating p53; therefore, there was no difference in rwOS observed between the patients with </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and </a:t>
            </a:r>
            <a:br>
              <a:rPr lang="en-US" sz="1500" dirty="0">
                <a:ea typeface="Times New Roman" panose="02020603050405020304" pitchFamily="18" charset="0"/>
                <a:cs typeface="Times New Roman" panose="02020603050405020304" pitchFamily="18" charset="0"/>
              </a:rPr>
            </a:br>
            <a:r>
              <a:rPr lang="en-US" sz="1500" dirty="0">
                <a:ea typeface="Times New Roman" panose="02020603050405020304" pitchFamily="18" charset="0"/>
                <a:cs typeface="Times New Roman" panose="02020603050405020304" pitchFamily="18" charset="0"/>
              </a:rPr>
              <a:t>non-</a:t>
            </a:r>
            <a:r>
              <a:rPr lang="en-US" sz="1500" i="1" dirty="0">
                <a:ea typeface="Times New Roman" panose="02020603050405020304" pitchFamily="18" charset="0"/>
                <a:cs typeface="Times New Roman" panose="02020603050405020304" pitchFamily="18" charset="0"/>
              </a:rPr>
              <a:t>TP53 </a:t>
            </a:r>
            <a:r>
              <a:rPr lang="en-US" sz="1500" dirty="0">
                <a:ea typeface="Times New Roman" panose="02020603050405020304" pitchFamily="18" charset="0"/>
                <a:cs typeface="Times New Roman" panose="02020603050405020304" pitchFamily="18" charset="0"/>
              </a:rPr>
              <a:t>Y220C-mutated ovarian cancer</a:t>
            </a:r>
          </a:p>
          <a:p>
            <a:pPr marL="466645" lvl="1" indent="-246913">
              <a:spcAft>
                <a:spcPts val="261"/>
              </a:spcAft>
              <a:buClr>
                <a:schemeClr val="tx2"/>
              </a:buClr>
            </a:pPr>
            <a:r>
              <a:rPr lang="en-US" sz="1500" dirty="0">
                <a:ea typeface="Times New Roman" panose="02020603050405020304" pitchFamily="18" charset="0"/>
                <a:cs typeface="Times New Roman" panose="02020603050405020304" pitchFamily="18" charset="0"/>
              </a:rPr>
              <a:t>This was an expected observation, given that &gt;96% of patients with HGSOC harbor </a:t>
            </a:r>
            <a:r>
              <a:rPr lang="en-US" sz="1500" i="1" dirty="0">
                <a:ea typeface="Times New Roman" panose="02020603050405020304" pitchFamily="18" charset="0"/>
                <a:cs typeface="Times New Roman" panose="02020603050405020304" pitchFamily="18" charset="0"/>
              </a:rPr>
              <a:t>TP53</a:t>
            </a:r>
            <a:r>
              <a:rPr lang="en-US" sz="1500" dirty="0">
                <a:ea typeface="Times New Roman" panose="02020603050405020304" pitchFamily="18" charset="0"/>
                <a:cs typeface="Times New Roman" panose="02020603050405020304" pitchFamily="18" charset="0"/>
              </a:rPr>
              <a:t> mutations</a:t>
            </a:r>
            <a:r>
              <a:rPr lang="en-US" sz="1500" baseline="30000" dirty="0">
                <a:ea typeface="Times New Roman" panose="02020603050405020304" pitchFamily="18" charset="0"/>
                <a:cs typeface="Times New Roman" panose="02020603050405020304" pitchFamily="18" charset="0"/>
              </a:rPr>
              <a:t>13</a:t>
            </a:r>
            <a:r>
              <a:rPr lang="en-US" sz="1500" dirty="0">
                <a:ea typeface="Times New Roman" panose="02020603050405020304" pitchFamily="18" charset="0"/>
                <a:cs typeface="Times New Roman" panose="02020603050405020304" pitchFamily="18" charset="0"/>
              </a:rPr>
              <a:t>   </a:t>
            </a:r>
          </a:p>
        </p:txBody>
      </p:sp>
      <p:sp>
        <p:nvSpPr>
          <p:cNvPr id="1364" name="Content Placeholder 229">
            <a:extLst>
              <a:ext uri="{FF2B5EF4-FFF2-40B4-BE49-F238E27FC236}">
                <a16:creationId xmlns:a16="http://schemas.microsoft.com/office/drawing/2014/main" id="{7701858C-1CE4-E9CD-D222-9402A1B2C910}"/>
              </a:ext>
            </a:extLst>
          </p:cNvPr>
          <p:cNvSpPr txBox="1">
            <a:spLocks/>
          </p:cNvSpPr>
          <p:nvPr/>
        </p:nvSpPr>
        <p:spPr>
          <a:xfrm>
            <a:off x="19984829" y="17363391"/>
            <a:ext cx="11055302" cy="3088913"/>
          </a:xfrm>
          <a:prstGeom prst="rect">
            <a:avLst/>
          </a:prstGeom>
          <a:solidFill>
            <a:srgbClr val="EBEDF0"/>
          </a:solidFill>
        </p:spPr>
        <p:txBody>
          <a:bodyPr vert="horz" wrap="square" lIns="108000" tIns="36000" rIns="0" bIns="36000" rtlCol="0">
            <a:spAutoFit/>
          </a:bodyPr>
          <a:lstStyle>
            <a:lvl1pPr marL="164801" indent="-164801" algn="l" defTabSz="2657521" rtl="0" eaLnBrk="1" latinLnBrk="0" hangingPunct="1">
              <a:lnSpc>
                <a:spcPct val="100000"/>
              </a:lnSpc>
              <a:spcBef>
                <a:spcPts val="319"/>
              </a:spcBef>
              <a:spcAft>
                <a:spcPts val="319"/>
              </a:spcAft>
              <a:buFont typeface="Arial" panose="020B0604020202020204" pitchFamily="34" charset="0"/>
              <a:buChar char="•"/>
              <a:defRPr sz="1596" kern="1200">
                <a:solidFill>
                  <a:schemeClr val="tx1"/>
                </a:solidFill>
                <a:latin typeface="+mn-lt"/>
                <a:ea typeface="+mn-ea"/>
                <a:cs typeface="+mn-cs"/>
              </a:defRPr>
            </a:lvl1pPr>
            <a:lvl2pPr marL="384533" indent="-211885"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2pPr>
            <a:lvl3pPr marL="558748" indent="-172646" algn="l" defTabSz="2657521" rtl="0" eaLnBrk="1" latinLnBrk="0" hangingPunct="1">
              <a:lnSpc>
                <a:spcPct val="100000"/>
              </a:lnSpc>
              <a:spcBef>
                <a:spcPts val="0"/>
              </a:spcBef>
              <a:spcAft>
                <a:spcPts val="319"/>
              </a:spcAft>
              <a:buFont typeface="Arial" panose="020B0604020202020204" pitchFamily="34" charset="0"/>
              <a:buChar char="•"/>
              <a:tabLst/>
              <a:defRPr sz="1596" kern="1200">
                <a:solidFill>
                  <a:schemeClr val="tx1"/>
                </a:solidFill>
                <a:latin typeface="+mn-lt"/>
                <a:ea typeface="+mn-ea"/>
                <a:cs typeface="+mn-cs"/>
              </a:defRPr>
            </a:lvl3pPr>
            <a:lvl4pPr marL="762784" indent="-204037"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4pPr>
            <a:lvl5pPr marL="926015" indent="-158520" algn="l" defTabSz="2657521" rtl="0" eaLnBrk="1" latinLnBrk="0" hangingPunct="1">
              <a:lnSpc>
                <a:spcPct val="100000"/>
              </a:lnSpc>
              <a:spcBef>
                <a:spcPts val="0"/>
              </a:spcBef>
              <a:spcAft>
                <a:spcPts val="319"/>
              </a:spcAft>
              <a:buFont typeface="Arial" panose="020B0604020202020204" pitchFamily="34" charset="0"/>
              <a:buChar char="•"/>
              <a:defRPr sz="1596" kern="1200">
                <a:solidFill>
                  <a:schemeClr val="tx1"/>
                </a:solidFill>
                <a:latin typeface="+mn-lt"/>
                <a:ea typeface="+mn-ea"/>
                <a:cs typeface="+mn-cs"/>
              </a:defRPr>
            </a:lvl5pPr>
            <a:lvl6pPr marL="7308179"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6pPr>
            <a:lvl7pPr marL="863694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7pPr>
            <a:lvl8pPr marL="9965698"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8pPr>
            <a:lvl9pPr marL="11294460" indent="-664381" algn="l" defTabSz="2657521" rtl="0" eaLnBrk="1" latinLnBrk="0" hangingPunct="1">
              <a:lnSpc>
                <a:spcPct val="90000"/>
              </a:lnSpc>
              <a:spcBef>
                <a:spcPts val="1452"/>
              </a:spcBef>
              <a:buFont typeface="Arial" panose="020B0604020202020204" pitchFamily="34" charset="0"/>
              <a:buChar char="•"/>
              <a:defRPr sz="5233" kern="1200">
                <a:solidFill>
                  <a:schemeClr val="tx1"/>
                </a:solidFill>
                <a:latin typeface="+mn-lt"/>
                <a:ea typeface="+mn-ea"/>
                <a:cs typeface="+mn-cs"/>
              </a:defRPr>
            </a:lvl9pPr>
          </a:lstStyle>
          <a:p>
            <a:pPr marL="0" indent="0">
              <a:spcBef>
                <a:spcPts val="0"/>
              </a:spcBef>
              <a:spcAft>
                <a:spcPts val="0"/>
              </a:spcAft>
              <a:buClr>
                <a:schemeClr val="tx2"/>
              </a:buClr>
              <a:buNone/>
            </a:pPr>
            <a:r>
              <a:rPr lang="en-US" sz="1400" b="1" i="1" dirty="0">
                <a:ea typeface="Times New Roman" panose="02020603050405020304" pitchFamily="18" charset="0"/>
                <a:cs typeface="Times New Roman" panose="02020603050405020304" pitchFamily="18" charset="0"/>
              </a:rPr>
              <a:t>Limitations</a:t>
            </a:r>
          </a:p>
          <a:p>
            <a:pPr marL="246913" indent="-246913">
              <a:spcBef>
                <a:spcPts val="0"/>
              </a:spcBef>
              <a:spcAft>
                <a:spcPts val="0"/>
              </a:spcAft>
              <a:buClr>
                <a:schemeClr val="tx2"/>
              </a:buClr>
            </a:pPr>
            <a:r>
              <a:rPr lang="en-US" sz="1400" dirty="0">
                <a:ea typeface="Times New Roman" panose="02020603050405020304" pitchFamily="18" charset="0"/>
                <a:cs typeface="Times New Roman" panose="02020603050405020304" pitchFamily="18" charset="0"/>
              </a:rPr>
              <a:t>The sample size was small for certain tumor types, limiting interpretability</a:t>
            </a:r>
          </a:p>
          <a:p>
            <a:pPr marL="246913" indent="-246913">
              <a:spcBef>
                <a:spcPts val="0"/>
              </a:spcBef>
              <a:spcAft>
                <a:spcPts val="0"/>
              </a:spcAft>
              <a:buClr>
                <a:schemeClr val="tx2"/>
              </a:buClr>
            </a:pPr>
            <a:r>
              <a:rPr lang="en-US" sz="1400" dirty="0">
                <a:ea typeface="Times New Roman" panose="02020603050405020304" pitchFamily="18" charset="0"/>
                <a:cs typeface="Times New Roman" panose="02020603050405020304" pitchFamily="18" charset="0"/>
              </a:rPr>
              <a:t>Mutation status (</a:t>
            </a:r>
            <a:r>
              <a:rPr lang="en-US" sz="1400" i="1" dirty="0">
                <a:ea typeface="Times New Roman" panose="02020603050405020304" pitchFamily="18" charset="0"/>
                <a:cs typeface="Times New Roman" panose="02020603050405020304" pitchFamily="18" charset="0"/>
              </a:rPr>
              <a:t>TP53</a:t>
            </a:r>
            <a:r>
              <a:rPr lang="en-US" sz="1400" dirty="0">
                <a:ea typeface="Times New Roman" panose="02020603050405020304" pitchFamily="18" charset="0"/>
                <a:cs typeface="Times New Roman" panose="02020603050405020304" pitchFamily="18" charset="0"/>
              </a:rPr>
              <a:t> Y220C and </a:t>
            </a:r>
            <a:r>
              <a:rPr lang="en-US" sz="1400" i="1" dirty="0">
                <a:ea typeface="Times New Roman" panose="02020603050405020304" pitchFamily="18" charset="0"/>
                <a:cs typeface="Times New Roman" panose="02020603050405020304" pitchFamily="18" charset="0"/>
              </a:rPr>
              <a:t>KRAS)</a:t>
            </a:r>
            <a:r>
              <a:rPr lang="en-US" sz="1400" dirty="0">
                <a:ea typeface="Times New Roman" panose="02020603050405020304" pitchFamily="18" charset="0"/>
                <a:cs typeface="Times New Roman" panose="02020603050405020304" pitchFamily="18" charset="0"/>
              </a:rPr>
              <a:t> was determined from genomic testing at any point during the study period</a:t>
            </a:r>
          </a:p>
          <a:p>
            <a:pPr lvl="1">
              <a:spcAft>
                <a:spcPts val="0"/>
              </a:spcAft>
              <a:buClr>
                <a:schemeClr val="tx2"/>
              </a:buClr>
            </a:pPr>
            <a:r>
              <a:rPr lang="en-US" sz="1400" dirty="0">
                <a:ea typeface="Times New Roman" panose="02020603050405020304" pitchFamily="18" charset="0"/>
                <a:cs typeface="Times New Roman" panose="02020603050405020304" pitchFamily="18" charset="0"/>
              </a:rPr>
              <a:t>While best practices recommend avoiding inclusion criteria based on future events to prevent selection and immortal time bias, this approach was necessary given that ~50% of patients in the study were de novo metastatic at diagnosis and therefore would not have undergone genomic testing prior to their initial diagnosis</a:t>
            </a:r>
          </a:p>
          <a:p>
            <a:pPr lvl="1">
              <a:spcAft>
                <a:spcPts val="0"/>
              </a:spcAft>
              <a:buClr>
                <a:schemeClr val="tx2"/>
              </a:buClr>
            </a:pPr>
            <a:r>
              <a:rPr lang="en-US" sz="1400" dirty="0">
                <a:ea typeface="Times New Roman" panose="02020603050405020304" pitchFamily="18" charset="0"/>
                <a:cs typeface="Times New Roman" panose="02020603050405020304" pitchFamily="18" charset="0"/>
              </a:rPr>
              <a:t>To address this, timing of testing was described, and a delayed entry sensitivity analysis for rwOS was conducted, consistent with similar studies</a:t>
            </a:r>
            <a:r>
              <a:rPr lang="en-US" sz="1400" baseline="30000" dirty="0">
                <a:ea typeface="Times New Roman" panose="02020603050405020304" pitchFamily="18" charset="0"/>
                <a:cs typeface="Times New Roman" panose="02020603050405020304" pitchFamily="18" charset="0"/>
              </a:rPr>
              <a:t>14</a:t>
            </a:r>
            <a:endParaRPr lang="en-US" sz="1400" dirty="0">
              <a:ea typeface="Times New Roman" panose="02020603050405020304" pitchFamily="18" charset="0"/>
              <a:cs typeface="Times New Roman" panose="02020603050405020304" pitchFamily="18" charset="0"/>
            </a:endParaRPr>
          </a:p>
          <a:p>
            <a:pPr marL="246913" indent="-246913">
              <a:spcBef>
                <a:spcPts val="0"/>
              </a:spcBef>
              <a:spcAft>
                <a:spcPts val="0"/>
              </a:spcAft>
              <a:buClr>
                <a:schemeClr val="tx2"/>
              </a:buClr>
            </a:pPr>
            <a:r>
              <a:rPr lang="en-US" sz="1400" dirty="0">
                <a:ea typeface="Times New Roman" panose="02020603050405020304" pitchFamily="18" charset="0"/>
                <a:cs typeface="Times New Roman" panose="02020603050405020304" pitchFamily="18" charset="0"/>
              </a:rPr>
              <a:t>Real-world outcomes (rwPFS, rwORR) differ from those collected in clinical trials, limiting direct comparability</a:t>
            </a:r>
          </a:p>
          <a:p>
            <a:pPr lvl="1">
              <a:spcAft>
                <a:spcPts val="0"/>
              </a:spcAft>
              <a:buClr>
                <a:schemeClr val="tx2"/>
              </a:buClr>
            </a:pPr>
            <a:r>
              <a:rPr lang="en-US" sz="1400" dirty="0">
                <a:ea typeface="Times New Roman" panose="02020603050405020304" pitchFamily="18" charset="0"/>
                <a:cs typeface="Times New Roman" panose="02020603050405020304" pitchFamily="18" charset="0"/>
              </a:rPr>
              <a:t>Real-world outcome assessments including healthcare visits and timing of imaging studies have more variability</a:t>
            </a:r>
          </a:p>
          <a:p>
            <a:pPr lvl="1">
              <a:spcAft>
                <a:spcPts val="0"/>
              </a:spcAft>
              <a:buClr>
                <a:schemeClr val="tx2"/>
              </a:buClr>
            </a:pPr>
            <a:r>
              <a:rPr lang="en-US" sz="1400" dirty="0">
                <a:ea typeface="Times New Roman" panose="02020603050405020304" pitchFamily="18" charset="0"/>
                <a:cs typeface="Times New Roman" panose="02020603050405020304" pitchFamily="18" charset="0"/>
              </a:rPr>
              <a:t>Tumor response data in clinical practice are not recorded by physicians using RECIST criteria; therefore, </a:t>
            </a:r>
            <a:br>
              <a:rPr lang="en-US" sz="1400" dirty="0">
                <a:ea typeface="Times New Roman" panose="02020603050405020304" pitchFamily="18" charset="0"/>
                <a:cs typeface="Times New Roman" panose="02020603050405020304" pitchFamily="18" charset="0"/>
              </a:rPr>
            </a:br>
            <a:r>
              <a:rPr lang="en-US" sz="1400" dirty="0">
                <a:ea typeface="Times New Roman" panose="02020603050405020304" pitchFamily="18" charset="0"/>
                <a:cs typeface="Times New Roman" panose="02020603050405020304" pitchFamily="18" charset="0"/>
              </a:rPr>
              <a:t>“RECIST-like” criteria were applied where possible</a:t>
            </a:r>
          </a:p>
          <a:p>
            <a:pPr lvl="1">
              <a:spcAft>
                <a:spcPts val="0"/>
              </a:spcAft>
              <a:buClr>
                <a:schemeClr val="tx2"/>
              </a:buClr>
            </a:pPr>
            <a:r>
              <a:rPr lang="en-US" sz="1400" dirty="0">
                <a:ea typeface="Times New Roman" panose="02020603050405020304" pitchFamily="18" charset="0"/>
                <a:cs typeface="Times New Roman" panose="02020603050405020304" pitchFamily="18" charset="0"/>
              </a:rPr>
              <a:t>While RECIST-like criteria were used, any patient with a recorded response were not required to have subsequent confirmation </a:t>
            </a:r>
            <a:r>
              <a:rPr lang="en-US" sz="1400">
                <a:ea typeface="Times New Roman" panose="02020603050405020304" pitchFamily="18" charset="0"/>
                <a:cs typeface="Times New Roman" panose="02020603050405020304" pitchFamily="18" charset="0"/>
              </a:rPr>
              <a:t>of response, </a:t>
            </a:r>
            <a:r>
              <a:rPr lang="en-US" sz="1400" dirty="0">
                <a:ea typeface="Times New Roman" panose="02020603050405020304" pitchFamily="18" charset="0"/>
                <a:cs typeface="Times New Roman" panose="02020603050405020304" pitchFamily="18" charset="0"/>
              </a:rPr>
              <a:t>which has the potential to overestimate </a:t>
            </a:r>
            <a:r>
              <a:rPr lang="en-US" sz="1400">
                <a:ea typeface="Times New Roman" panose="02020603050405020304" pitchFamily="18" charset="0"/>
                <a:cs typeface="Times New Roman" panose="02020603050405020304" pitchFamily="18" charset="0"/>
              </a:rPr>
              <a:t>tumor response</a:t>
            </a:r>
            <a:endParaRPr lang="en-US" sz="1400" dirty="0">
              <a:ea typeface="Times New Roman" panose="02020603050405020304" pitchFamily="18" charset="0"/>
              <a:cs typeface="Times New Roman" panose="02020603050405020304" pitchFamily="18" charset="0"/>
            </a:endParaRPr>
          </a:p>
        </p:txBody>
      </p:sp>
      <p:sp>
        <p:nvSpPr>
          <p:cNvPr id="2250" name="TextBox 2249">
            <a:extLst>
              <a:ext uri="{FF2B5EF4-FFF2-40B4-BE49-F238E27FC236}">
                <a16:creationId xmlns:a16="http://schemas.microsoft.com/office/drawing/2014/main" id="{ADF68DBF-23AD-9B66-C77F-C638F9C5AD97}"/>
              </a:ext>
            </a:extLst>
          </p:cNvPr>
          <p:cNvSpPr txBox="1"/>
          <p:nvPr/>
        </p:nvSpPr>
        <p:spPr>
          <a:xfrm>
            <a:off x="8847133" y="4535954"/>
            <a:ext cx="12212639" cy="365562"/>
          </a:xfrm>
          <a:prstGeom prst="roundRect">
            <a:avLst/>
          </a:prstGeom>
          <a:solidFill>
            <a:schemeClr val="accent5">
              <a:lumMod val="60000"/>
              <a:lumOff val="40000"/>
            </a:schemeClr>
          </a:solidFill>
        </p:spPr>
        <p:txBody>
          <a:bodyPr wrap="square">
            <a:spAutoFit/>
          </a:bodyPr>
          <a:lstStyle/>
          <a:p>
            <a:pPr>
              <a:spcBef>
                <a:spcPts val="261"/>
              </a:spcBef>
              <a:spcAft>
                <a:spcPts val="261"/>
              </a:spcAft>
              <a:buClr>
                <a:schemeClr val="tx2"/>
              </a:buClr>
            </a:pPr>
            <a:r>
              <a:rPr lang="en-US" sz="1547" b="1" dirty="0">
                <a:latin typeface="+mj-lt"/>
                <a:cs typeface="Times New Roman"/>
              </a:rPr>
              <a:t>Inclusion criteria for all objectives</a:t>
            </a:r>
          </a:p>
        </p:txBody>
      </p:sp>
      <p:sp>
        <p:nvSpPr>
          <p:cNvPr id="49" name="TextBox 48">
            <a:extLst>
              <a:ext uri="{FF2B5EF4-FFF2-40B4-BE49-F238E27FC236}">
                <a16:creationId xmlns:a16="http://schemas.microsoft.com/office/drawing/2014/main" id="{B9B583F6-1FEE-BFD7-C660-C1C81116DD41}"/>
              </a:ext>
            </a:extLst>
          </p:cNvPr>
          <p:cNvSpPr txBox="1"/>
          <p:nvPr/>
        </p:nvSpPr>
        <p:spPr>
          <a:xfrm>
            <a:off x="8847135" y="5606237"/>
            <a:ext cx="12212640" cy="365562"/>
          </a:xfrm>
          <a:prstGeom prst="roundRect">
            <a:avLst/>
          </a:prstGeom>
          <a:solidFill>
            <a:srgbClr val="98B4E8"/>
          </a:solidFill>
        </p:spPr>
        <p:txBody>
          <a:bodyPr wrap="square">
            <a:spAutoFit/>
          </a:bodyPr>
          <a:lstStyle/>
          <a:p>
            <a:pPr>
              <a:spcBef>
                <a:spcPts val="261"/>
              </a:spcBef>
              <a:spcAft>
                <a:spcPts val="261"/>
              </a:spcAft>
              <a:buClr>
                <a:schemeClr val="tx2"/>
              </a:buClr>
            </a:pPr>
            <a:r>
              <a:rPr lang="en-US" sz="1547" b="1" dirty="0">
                <a:latin typeface="+mj-lt"/>
                <a:cs typeface="Times New Roman"/>
              </a:rPr>
              <a:t>Exclusion criteria</a:t>
            </a:r>
          </a:p>
        </p:txBody>
      </p:sp>
      <p:sp>
        <p:nvSpPr>
          <p:cNvPr id="57" name="TextBox 56">
            <a:extLst>
              <a:ext uri="{FF2B5EF4-FFF2-40B4-BE49-F238E27FC236}">
                <a16:creationId xmlns:a16="http://schemas.microsoft.com/office/drawing/2014/main" id="{0331C336-7041-27CD-86EA-279042E53B20}"/>
              </a:ext>
            </a:extLst>
          </p:cNvPr>
          <p:cNvSpPr txBox="1"/>
          <p:nvPr/>
        </p:nvSpPr>
        <p:spPr>
          <a:xfrm>
            <a:off x="8847134" y="8084409"/>
            <a:ext cx="12212637" cy="365562"/>
          </a:xfrm>
          <a:prstGeom prst="roundRect">
            <a:avLst/>
          </a:prstGeom>
          <a:solidFill>
            <a:srgbClr val="8DD1B8"/>
          </a:solidFill>
        </p:spPr>
        <p:txBody>
          <a:bodyPr wrap="square">
            <a:spAutoFit/>
          </a:bodyPr>
          <a:lstStyle/>
          <a:p>
            <a:pPr>
              <a:spcBef>
                <a:spcPts val="261"/>
              </a:spcBef>
              <a:spcAft>
                <a:spcPts val="261"/>
              </a:spcAft>
              <a:buClr>
                <a:schemeClr val="tx2"/>
              </a:buClr>
            </a:pPr>
            <a:r>
              <a:rPr lang="en-US" sz="1547" b="1" dirty="0">
                <a:latin typeface="+mj-lt"/>
                <a:cs typeface="Times New Roman"/>
              </a:rPr>
              <a:t>Propensity score matching</a:t>
            </a:r>
          </a:p>
        </p:txBody>
      </p:sp>
      <p:grpSp>
        <p:nvGrpSpPr>
          <p:cNvPr id="1358" name="Group 1357">
            <a:extLst>
              <a:ext uri="{FF2B5EF4-FFF2-40B4-BE49-F238E27FC236}">
                <a16:creationId xmlns:a16="http://schemas.microsoft.com/office/drawing/2014/main" id="{6554A693-9D14-9534-6CA9-581E15DC9F3C}"/>
              </a:ext>
            </a:extLst>
          </p:cNvPr>
          <p:cNvGrpSpPr/>
          <p:nvPr/>
        </p:nvGrpSpPr>
        <p:grpSpPr>
          <a:xfrm>
            <a:off x="21334112" y="4507912"/>
            <a:ext cx="12414707" cy="5513610"/>
            <a:chOff x="20673751" y="4374562"/>
            <a:chExt cx="12414707" cy="5513610"/>
          </a:xfrm>
        </p:grpSpPr>
        <p:sp>
          <p:nvSpPr>
            <p:cNvPr id="201" name="Rectangle: Rounded Corners 200">
              <a:extLst>
                <a:ext uri="{FF2B5EF4-FFF2-40B4-BE49-F238E27FC236}">
                  <a16:creationId xmlns:a16="http://schemas.microsoft.com/office/drawing/2014/main" id="{242CD739-2AFB-D4E0-86B0-5D85DCCDD218}"/>
                </a:ext>
              </a:extLst>
            </p:cNvPr>
            <p:cNvSpPr/>
            <p:nvPr/>
          </p:nvSpPr>
          <p:spPr>
            <a:xfrm>
              <a:off x="20780913" y="4374562"/>
              <a:ext cx="11533785" cy="5513610"/>
            </a:xfrm>
            <a:prstGeom prst="roundRect">
              <a:avLst/>
            </a:prstGeom>
            <a:solidFill>
              <a:schemeClr val="accent5">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4" dirty="0"/>
            </a:p>
          </p:txBody>
        </p:sp>
        <p:sp>
          <p:nvSpPr>
            <p:cNvPr id="2289" name="TextBox 2288">
              <a:extLst>
                <a:ext uri="{FF2B5EF4-FFF2-40B4-BE49-F238E27FC236}">
                  <a16:creationId xmlns:a16="http://schemas.microsoft.com/office/drawing/2014/main" id="{5AB31ED5-E943-4321-3D32-FA935B3E4471}"/>
                </a:ext>
              </a:extLst>
            </p:cNvPr>
            <p:cNvSpPr txBox="1"/>
            <p:nvPr/>
          </p:nvSpPr>
          <p:spPr>
            <a:xfrm>
              <a:off x="31003204" y="6503940"/>
              <a:ext cx="1987259" cy="717504"/>
            </a:xfrm>
            <a:prstGeom prst="rect">
              <a:avLst/>
            </a:prstGeom>
            <a:noFill/>
          </p:spPr>
          <p:txBody>
            <a:bodyPr wrap="square">
              <a:spAutoFit/>
            </a:bodyPr>
            <a:lstStyle/>
            <a:p>
              <a:pPr defTabSz="884075">
                <a:defRPr/>
              </a:pPr>
              <a:r>
                <a:rPr lang="en-US" sz="1354" kern="0" dirty="0">
                  <a:solidFill>
                    <a:srgbClr val="234FA0"/>
                  </a:solidFill>
                  <a:cs typeface="Arial" panose="020B0604020202020204" pitchFamily="34" charset="0"/>
                </a:rPr>
                <a:t>Primary and </a:t>
              </a:r>
              <a:br>
                <a:rPr lang="en-US" sz="1354" kern="0" dirty="0">
                  <a:solidFill>
                    <a:srgbClr val="234FA0"/>
                  </a:solidFill>
                  <a:cs typeface="Arial" panose="020B0604020202020204" pitchFamily="34" charset="0"/>
                </a:rPr>
              </a:br>
              <a:r>
                <a:rPr lang="en-US" sz="1354" kern="0" dirty="0">
                  <a:solidFill>
                    <a:srgbClr val="234FA0"/>
                  </a:solidFill>
                  <a:cs typeface="Arial" panose="020B0604020202020204" pitchFamily="34" charset="0"/>
                </a:rPr>
                <a:t>secondary </a:t>
              </a:r>
              <a:br>
                <a:rPr lang="en-US" sz="1354" kern="0" dirty="0">
                  <a:solidFill>
                    <a:srgbClr val="234FA0"/>
                  </a:solidFill>
                  <a:cs typeface="Arial" panose="020B0604020202020204" pitchFamily="34" charset="0"/>
                </a:rPr>
              </a:br>
              <a:r>
                <a:rPr lang="en-US" sz="1354" kern="0" dirty="0">
                  <a:solidFill>
                    <a:srgbClr val="234FA0"/>
                  </a:solidFill>
                  <a:cs typeface="Arial" panose="020B0604020202020204" pitchFamily="34" charset="0"/>
                </a:rPr>
                <a:t>objectives</a:t>
              </a:r>
            </a:p>
          </p:txBody>
        </p:sp>
        <p:sp>
          <p:nvSpPr>
            <p:cNvPr id="2291" name="TextBox 2290">
              <a:extLst>
                <a:ext uri="{FF2B5EF4-FFF2-40B4-BE49-F238E27FC236}">
                  <a16:creationId xmlns:a16="http://schemas.microsoft.com/office/drawing/2014/main" id="{BEE0EB22-BC59-0DE0-155F-AEEB22E562D8}"/>
                </a:ext>
              </a:extLst>
            </p:cNvPr>
            <p:cNvSpPr txBox="1"/>
            <p:nvPr/>
          </p:nvSpPr>
          <p:spPr>
            <a:xfrm>
              <a:off x="31003204" y="7244169"/>
              <a:ext cx="2085254" cy="509114"/>
            </a:xfrm>
            <a:prstGeom prst="rect">
              <a:avLst/>
            </a:prstGeom>
            <a:noFill/>
          </p:spPr>
          <p:txBody>
            <a:bodyPr wrap="square">
              <a:spAutoFit/>
            </a:bodyPr>
            <a:lstStyle/>
            <a:p>
              <a:pPr defTabSz="884075">
                <a:defRPr/>
              </a:pPr>
              <a:r>
                <a:rPr lang="en-US" sz="1354" kern="0" dirty="0">
                  <a:solidFill>
                    <a:srgbClr val="46AD88"/>
                  </a:solidFill>
                  <a:cs typeface="Arial" panose="020B0604020202020204" pitchFamily="34" charset="0"/>
                </a:rPr>
                <a:t>Exploratory </a:t>
              </a:r>
              <a:br>
                <a:rPr lang="en-US" sz="1354" kern="0" dirty="0">
                  <a:solidFill>
                    <a:srgbClr val="46AD88"/>
                  </a:solidFill>
                  <a:cs typeface="Arial" panose="020B0604020202020204" pitchFamily="34" charset="0"/>
                </a:rPr>
              </a:br>
              <a:r>
                <a:rPr lang="en-US" sz="1354" kern="0" dirty="0">
                  <a:solidFill>
                    <a:srgbClr val="46AD88"/>
                  </a:solidFill>
                  <a:cs typeface="Arial" panose="020B0604020202020204" pitchFamily="34" charset="0"/>
                </a:rPr>
                <a:t>objectives</a:t>
              </a:r>
            </a:p>
          </p:txBody>
        </p:sp>
        <p:sp>
          <p:nvSpPr>
            <p:cNvPr id="2276" name="TextBox 2275">
              <a:extLst>
                <a:ext uri="{FF2B5EF4-FFF2-40B4-BE49-F238E27FC236}">
                  <a16:creationId xmlns:a16="http://schemas.microsoft.com/office/drawing/2014/main" id="{057FD3DC-6B1A-2B8B-EC8A-E68A8BE9AA01}"/>
                </a:ext>
              </a:extLst>
            </p:cNvPr>
            <p:cNvSpPr txBox="1"/>
            <p:nvPr/>
          </p:nvSpPr>
          <p:spPr>
            <a:xfrm>
              <a:off x="21807500" y="4423734"/>
              <a:ext cx="6373941" cy="330411"/>
            </a:xfrm>
            <a:prstGeom prst="rect">
              <a:avLst/>
            </a:prstGeom>
            <a:noFill/>
          </p:spPr>
          <p:txBody>
            <a:bodyPr wrap="square" lIns="0">
              <a:spAutoFit/>
            </a:bodyPr>
            <a:lstStyle/>
            <a:p>
              <a:pPr marL="0" lvl="1">
                <a:buClr>
                  <a:schemeClr val="tx1"/>
                </a:buClr>
              </a:pPr>
              <a:r>
                <a:rPr lang="en-US" sz="1547" b="1" dirty="0">
                  <a:solidFill>
                    <a:schemeClr val="accent1"/>
                  </a:solidFill>
                  <a:latin typeface="+mj-lt"/>
                  <a:ea typeface="GaramondPremrPro"/>
                  <a:cs typeface="Times New Roman" panose="02020603050405020304" pitchFamily="18" charset="0"/>
                </a:rPr>
                <a:t>Figure 1. </a:t>
              </a:r>
              <a:r>
                <a:rPr lang="en-US" sz="1547" b="1" dirty="0">
                  <a:latin typeface="+mj-lt"/>
                  <a:ea typeface="GaramondPremrPro"/>
                  <a:cs typeface="Times New Roman" panose="02020603050405020304" pitchFamily="18" charset="0"/>
                </a:rPr>
                <a:t>Study design</a:t>
              </a:r>
              <a:endParaRPr lang="en-US" sz="1547" dirty="0">
                <a:latin typeface="+mj-lt"/>
                <a:cs typeface="Times New Roman" panose="02020603050405020304" pitchFamily="18" charset="0"/>
              </a:endParaRPr>
            </a:p>
          </p:txBody>
        </p:sp>
        <p:cxnSp>
          <p:nvCxnSpPr>
            <p:cNvPr id="10" name="Straight Connector 9">
              <a:extLst>
                <a:ext uri="{FF2B5EF4-FFF2-40B4-BE49-F238E27FC236}">
                  <a16:creationId xmlns:a16="http://schemas.microsoft.com/office/drawing/2014/main" id="{C065DBEA-501F-74E6-6607-529AF2E549AB}"/>
                </a:ext>
              </a:extLst>
            </p:cNvPr>
            <p:cNvCxnSpPr>
              <a:cxnSpLocks/>
            </p:cNvCxnSpPr>
            <p:nvPr/>
          </p:nvCxnSpPr>
          <p:spPr>
            <a:xfrm>
              <a:off x="22285162" y="5540983"/>
              <a:ext cx="0" cy="3096000"/>
            </a:xfrm>
            <a:prstGeom prst="line">
              <a:avLst/>
            </a:prstGeom>
            <a:ln w="3810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907B64C-CCDA-1088-88FE-5D440E363B0D}"/>
                </a:ext>
              </a:extLst>
            </p:cNvPr>
            <p:cNvCxnSpPr>
              <a:cxnSpLocks/>
            </p:cNvCxnSpPr>
            <p:nvPr/>
          </p:nvCxnSpPr>
          <p:spPr>
            <a:xfrm>
              <a:off x="26304618" y="5540983"/>
              <a:ext cx="0" cy="3342506"/>
            </a:xfrm>
            <a:prstGeom prst="line">
              <a:avLst/>
            </a:prstGeom>
            <a:ln w="38100">
              <a:solidFill>
                <a:schemeClr val="accent1"/>
              </a:solidFill>
              <a:prstDash val="sysDot"/>
            </a:ln>
          </p:spPr>
          <p:style>
            <a:lnRef idx="1">
              <a:schemeClr val="accent1"/>
            </a:lnRef>
            <a:fillRef idx="0">
              <a:schemeClr val="accent1"/>
            </a:fillRef>
            <a:effectRef idx="0">
              <a:schemeClr val="accent1"/>
            </a:effectRef>
            <a:fontRef idx="minor">
              <a:schemeClr val="tx1"/>
            </a:fontRef>
          </p:style>
        </p:cxnSp>
        <p:cxnSp>
          <p:nvCxnSpPr>
            <p:cNvPr id="2285" name="Straight Connector 2284">
              <a:extLst>
                <a:ext uri="{FF2B5EF4-FFF2-40B4-BE49-F238E27FC236}">
                  <a16:creationId xmlns:a16="http://schemas.microsoft.com/office/drawing/2014/main" id="{25AB765A-6559-BEC0-027D-B1E03C1B4985}"/>
                </a:ext>
              </a:extLst>
            </p:cNvPr>
            <p:cNvCxnSpPr>
              <a:cxnSpLocks/>
            </p:cNvCxnSpPr>
            <p:nvPr/>
          </p:nvCxnSpPr>
          <p:spPr>
            <a:xfrm>
              <a:off x="30324074" y="5540983"/>
              <a:ext cx="0" cy="3348000"/>
            </a:xfrm>
            <a:prstGeom prst="line">
              <a:avLst/>
            </a:prstGeom>
            <a:ln w="381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393" name="TextBox 1392">
              <a:extLst>
                <a:ext uri="{FF2B5EF4-FFF2-40B4-BE49-F238E27FC236}">
                  <a16:creationId xmlns:a16="http://schemas.microsoft.com/office/drawing/2014/main" id="{722B1D62-80F4-EC40-B820-A2C50C7F3516}"/>
                </a:ext>
              </a:extLst>
            </p:cNvPr>
            <p:cNvSpPr txBox="1"/>
            <p:nvPr/>
          </p:nvSpPr>
          <p:spPr>
            <a:xfrm>
              <a:off x="20673751" y="8659608"/>
              <a:ext cx="1337289" cy="509114"/>
            </a:xfrm>
            <a:prstGeom prst="rect">
              <a:avLst/>
            </a:prstGeom>
            <a:noFill/>
          </p:spPr>
          <p:txBody>
            <a:bodyPr wrap="square">
              <a:spAutoFit/>
            </a:bodyPr>
            <a:lstStyle/>
            <a:p>
              <a:pPr algn="r" defTabSz="884075">
                <a:defRPr/>
              </a:pPr>
              <a:r>
                <a:rPr lang="en-US" sz="1354" b="1" kern="0" dirty="0">
                  <a:solidFill>
                    <a:srgbClr val="234FA0"/>
                  </a:solidFill>
                  <a:cs typeface="Arial" panose="020B0604020202020204" pitchFamily="34" charset="0"/>
                </a:rPr>
                <a:t>Start of </a:t>
              </a:r>
              <a:br>
                <a:rPr lang="en-US" sz="1354" b="1" kern="0" dirty="0">
                  <a:solidFill>
                    <a:srgbClr val="234FA0"/>
                  </a:solidFill>
                  <a:cs typeface="Arial" panose="020B0604020202020204" pitchFamily="34" charset="0"/>
                </a:rPr>
              </a:br>
              <a:r>
                <a:rPr lang="en-US" sz="1354" b="1" kern="0" dirty="0">
                  <a:solidFill>
                    <a:srgbClr val="234FA0"/>
                  </a:solidFill>
                  <a:cs typeface="Arial" panose="020B0604020202020204" pitchFamily="34" charset="0"/>
                </a:rPr>
                <a:t>study period</a:t>
              </a:r>
            </a:p>
          </p:txBody>
        </p:sp>
        <p:cxnSp>
          <p:nvCxnSpPr>
            <p:cNvPr id="1395" name="Straight Connector 1394">
              <a:extLst>
                <a:ext uri="{FF2B5EF4-FFF2-40B4-BE49-F238E27FC236}">
                  <a16:creationId xmlns:a16="http://schemas.microsoft.com/office/drawing/2014/main" id="{C9E3751D-1415-F469-3119-D04A81EFE550}"/>
                </a:ext>
              </a:extLst>
            </p:cNvPr>
            <p:cNvCxnSpPr>
              <a:cxnSpLocks/>
            </p:cNvCxnSpPr>
            <p:nvPr/>
          </p:nvCxnSpPr>
          <p:spPr>
            <a:xfrm>
              <a:off x="22493619" y="8914165"/>
              <a:ext cx="7695773" cy="0"/>
            </a:xfrm>
            <a:prstGeom prst="line">
              <a:avLst/>
            </a:prstGeom>
            <a:noFill/>
            <a:ln w="76200" cap="flat" cmpd="sng" algn="ctr">
              <a:solidFill>
                <a:srgbClr val="234FA0"/>
              </a:solidFill>
              <a:prstDash val="solid"/>
              <a:miter lim="800000"/>
            </a:ln>
            <a:effectLst/>
          </p:spPr>
        </p:cxnSp>
        <p:sp>
          <p:nvSpPr>
            <p:cNvPr id="1396" name="TextBox 1395">
              <a:extLst>
                <a:ext uri="{FF2B5EF4-FFF2-40B4-BE49-F238E27FC236}">
                  <a16:creationId xmlns:a16="http://schemas.microsoft.com/office/drawing/2014/main" id="{6C5AFEE2-BBB1-E7C4-D4DB-F897400230E3}"/>
                </a:ext>
              </a:extLst>
            </p:cNvPr>
            <p:cNvSpPr txBox="1"/>
            <p:nvPr/>
          </p:nvSpPr>
          <p:spPr>
            <a:xfrm>
              <a:off x="29964022" y="8763804"/>
              <a:ext cx="1337288" cy="300723"/>
            </a:xfrm>
            <a:prstGeom prst="rect">
              <a:avLst/>
            </a:prstGeom>
            <a:noFill/>
          </p:spPr>
          <p:txBody>
            <a:bodyPr wrap="square">
              <a:spAutoFit/>
            </a:bodyPr>
            <a:lstStyle/>
            <a:p>
              <a:pPr algn="ctr" defTabSz="884075">
                <a:defRPr/>
              </a:pPr>
              <a:r>
                <a:rPr lang="en-US" sz="1354" b="1" kern="0" dirty="0">
                  <a:solidFill>
                    <a:srgbClr val="234FA0"/>
                  </a:solidFill>
                  <a:cs typeface="Arial" panose="020B0604020202020204" pitchFamily="34" charset="0"/>
                </a:rPr>
                <a:t>Time</a:t>
              </a:r>
            </a:p>
          </p:txBody>
        </p:sp>
        <p:sp>
          <p:nvSpPr>
            <p:cNvPr id="1397" name="Isosceles Triangle 1396">
              <a:extLst>
                <a:ext uri="{FF2B5EF4-FFF2-40B4-BE49-F238E27FC236}">
                  <a16:creationId xmlns:a16="http://schemas.microsoft.com/office/drawing/2014/main" id="{02A57757-4C89-0557-EC9F-D1F0802387B3}"/>
                </a:ext>
              </a:extLst>
            </p:cNvPr>
            <p:cNvSpPr/>
            <p:nvPr/>
          </p:nvSpPr>
          <p:spPr>
            <a:xfrm rot="5400000">
              <a:off x="30001696" y="8772259"/>
              <a:ext cx="375392" cy="283813"/>
            </a:xfrm>
            <a:prstGeom prst="triangle">
              <a:avLst/>
            </a:prstGeom>
            <a:solidFill>
              <a:srgbClr val="234FA0"/>
            </a:solidFill>
            <a:ln w="19050" cap="flat" cmpd="sng" algn="ctr">
              <a:solidFill>
                <a:srgbClr val="234FA0"/>
              </a:solid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cs typeface="Arial" panose="020B0604020202020204" pitchFamily="34" charset="0"/>
              </a:endParaRPr>
            </a:p>
          </p:txBody>
        </p:sp>
        <p:sp>
          <p:nvSpPr>
            <p:cNvPr id="1398" name="TextBox 1397">
              <a:extLst>
                <a:ext uri="{FF2B5EF4-FFF2-40B4-BE49-F238E27FC236}">
                  <a16:creationId xmlns:a16="http://schemas.microsoft.com/office/drawing/2014/main" id="{92BFD3B8-9296-A971-CA6F-8A3BDEEF0C4B}"/>
                </a:ext>
              </a:extLst>
            </p:cNvPr>
            <p:cNvSpPr txBox="1"/>
            <p:nvPr/>
          </p:nvSpPr>
          <p:spPr>
            <a:xfrm>
              <a:off x="21214858" y="4992367"/>
              <a:ext cx="2147465" cy="509114"/>
            </a:xfrm>
            <a:prstGeom prst="rect">
              <a:avLst/>
            </a:prstGeom>
            <a:noFill/>
          </p:spPr>
          <p:txBody>
            <a:bodyPr wrap="square">
              <a:spAutoFit/>
            </a:bodyPr>
            <a:lstStyle/>
            <a:p>
              <a:pPr algn="ctr" defTabSz="884075">
                <a:defRPr/>
              </a:pPr>
              <a:r>
                <a:rPr lang="en-US" sz="1354" b="1" kern="0" dirty="0">
                  <a:solidFill>
                    <a:srgbClr val="234FA0"/>
                  </a:solidFill>
                  <a:cs typeface="Arial" panose="020B0604020202020204" pitchFamily="34" charset="0"/>
                </a:rPr>
                <a:t>Jan 1, 2011</a:t>
              </a:r>
            </a:p>
            <a:p>
              <a:pPr algn="ctr" defTabSz="884075">
                <a:defRPr/>
              </a:pPr>
              <a:r>
                <a:rPr lang="en-US" sz="1354" b="1" kern="0" dirty="0">
                  <a:solidFill>
                    <a:srgbClr val="234FA0"/>
                  </a:solidFill>
                  <a:cs typeface="Arial" panose="020B0604020202020204" pitchFamily="34" charset="0"/>
                </a:rPr>
                <a:t>Data range start date</a:t>
              </a:r>
            </a:p>
          </p:txBody>
        </p:sp>
        <p:sp>
          <p:nvSpPr>
            <p:cNvPr id="1399" name="TextBox 1398">
              <a:extLst>
                <a:ext uri="{FF2B5EF4-FFF2-40B4-BE49-F238E27FC236}">
                  <a16:creationId xmlns:a16="http://schemas.microsoft.com/office/drawing/2014/main" id="{4659BE1B-62D0-7DA9-ED6E-8F7CA04D0142}"/>
                </a:ext>
              </a:extLst>
            </p:cNvPr>
            <p:cNvSpPr txBox="1"/>
            <p:nvPr/>
          </p:nvSpPr>
          <p:spPr>
            <a:xfrm>
              <a:off x="29335296" y="4992367"/>
              <a:ext cx="1990283" cy="505925"/>
            </a:xfrm>
            <a:prstGeom prst="rect">
              <a:avLst/>
            </a:prstGeom>
            <a:noFill/>
          </p:spPr>
          <p:txBody>
            <a:bodyPr wrap="square">
              <a:spAutoFit/>
            </a:bodyPr>
            <a:lstStyle/>
            <a:p>
              <a:pPr algn="ctr" defTabSz="884075">
                <a:defRPr/>
              </a:pPr>
              <a:r>
                <a:rPr lang="en-US" sz="1354" b="1" kern="0" dirty="0">
                  <a:solidFill>
                    <a:srgbClr val="234FA0"/>
                  </a:solidFill>
                  <a:cs typeface="Arial" panose="020B0604020202020204" pitchFamily="34" charset="0"/>
                </a:rPr>
                <a:t>March 31, 2024</a:t>
              </a:r>
            </a:p>
            <a:p>
              <a:pPr algn="ctr" defTabSz="884075">
                <a:defRPr/>
              </a:pPr>
              <a:r>
                <a:rPr lang="en-US" sz="1354" b="1" kern="0" dirty="0">
                  <a:solidFill>
                    <a:srgbClr val="234FA0"/>
                  </a:solidFill>
                  <a:cs typeface="Arial" panose="020B0604020202020204" pitchFamily="34" charset="0"/>
                </a:rPr>
                <a:t>Data range end date</a:t>
              </a:r>
            </a:p>
          </p:txBody>
        </p:sp>
        <p:cxnSp>
          <p:nvCxnSpPr>
            <p:cNvPr id="1400" name="Straight Connector 1399">
              <a:extLst>
                <a:ext uri="{FF2B5EF4-FFF2-40B4-BE49-F238E27FC236}">
                  <a16:creationId xmlns:a16="http://schemas.microsoft.com/office/drawing/2014/main" id="{478750A3-58F4-4D8E-BC58-FC5005C39352}"/>
                </a:ext>
              </a:extLst>
            </p:cNvPr>
            <p:cNvCxnSpPr>
              <a:cxnSpLocks/>
            </p:cNvCxnSpPr>
            <p:nvPr/>
          </p:nvCxnSpPr>
          <p:spPr>
            <a:xfrm>
              <a:off x="22275523" y="9296633"/>
              <a:ext cx="6768763" cy="0"/>
            </a:xfrm>
            <a:prstGeom prst="line">
              <a:avLst/>
            </a:prstGeom>
            <a:noFill/>
            <a:ln w="57150" cap="flat" cmpd="sng" algn="ctr">
              <a:solidFill>
                <a:schemeClr val="accent5"/>
              </a:solidFill>
              <a:prstDash val="solid"/>
              <a:miter lim="800000"/>
              <a:headEnd type="oval"/>
              <a:tailEnd type="oval"/>
            </a:ln>
            <a:effectLst/>
          </p:spPr>
        </p:cxnSp>
        <p:sp>
          <p:nvSpPr>
            <p:cNvPr id="1401" name="TextBox 1400">
              <a:extLst>
                <a:ext uri="{FF2B5EF4-FFF2-40B4-BE49-F238E27FC236}">
                  <a16:creationId xmlns:a16="http://schemas.microsoft.com/office/drawing/2014/main" id="{C49B7BDF-EF8E-F314-34A2-BF7B1B7C43D7}"/>
                </a:ext>
              </a:extLst>
            </p:cNvPr>
            <p:cNvSpPr txBox="1"/>
            <p:nvPr/>
          </p:nvSpPr>
          <p:spPr>
            <a:xfrm>
              <a:off x="23156575" y="9377087"/>
              <a:ext cx="5006659" cy="300723"/>
            </a:xfrm>
            <a:prstGeom prst="rect">
              <a:avLst/>
            </a:prstGeom>
            <a:noFill/>
          </p:spPr>
          <p:txBody>
            <a:bodyPr wrap="square">
              <a:spAutoFit/>
            </a:bodyPr>
            <a:lstStyle/>
            <a:p>
              <a:pPr algn="ctr" defTabSz="884075">
                <a:defRPr/>
              </a:pPr>
              <a:r>
                <a:rPr lang="en-US" sz="1354" b="1" kern="0" dirty="0">
                  <a:solidFill>
                    <a:schemeClr val="accent5"/>
                  </a:solidFill>
                  <a:cs typeface="Arial" panose="020B0604020202020204" pitchFamily="34" charset="0"/>
                </a:rPr>
                <a:t>Index period: January 1, 2011–September 30, 2023</a:t>
              </a:r>
            </a:p>
          </p:txBody>
        </p:sp>
        <p:sp>
          <p:nvSpPr>
            <p:cNvPr id="192" name="TextBox 191">
              <a:extLst>
                <a:ext uri="{FF2B5EF4-FFF2-40B4-BE49-F238E27FC236}">
                  <a16:creationId xmlns:a16="http://schemas.microsoft.com/office/drawing/2014/main" id="{9DA7F858-742C-012E-9D68-AD8A3C6F7F43}"/>
                </a:ext>
              </a:extLst>
            </p:cNvPr>
            <p:cNvSpPr txBox="1"/>
            <p:nvPr/>
          </p:nvSpPr>
          <p:spPr>
            <a:xfrm>
              <a:off x="26334346" y="5931711"/>
              <a:ext cx="3960000" cy="331200"/>
            </a:xfrm>
            <a:custGeom>
              <a:avLst/>
              <a:gdLst>
                <a:gd name="connsiteX0" fmla="*/ 91802 w 3647750"/>
                <a:gd name="connsiteY0" fmla="*/ 0 h 507561"/>
                <a:gd name="connsiteX1" fmla="*/ 3579609 w 3647750"/>
                <a:gd name="connsiteY1" fmla="*/ 0 h 507561"/>
                <a:gd name="connsiteX2" fmla="*/ 3644523 w 3647750"/>
                <a:gd name="connsiteY2" fmla="*/ 26888 h 507561"/>
                <a:gd name="connsiteX3" fmla="*/ 3647750 w 3647750"/>
                <a:gd name="connsiteY3" fmla="*/ 31675 h 507561"/>
                <a:gd name="connsiteX4" fmla="*/ 15864 w 3647750"/>
                <a:gd name="connsiteY4" fmla="*/ 507561 h 507561"/>
                <a:gd name="connsiteX5" fmla="*/ 7214 w 3647750"/>
                <a:gd name="connsiteY5" fmla="*/ 494732 h 507561"/>
                <a:gd name="connsiteX6" fmla="*/ 0 w 3647750"/>
                <a:gd name="connsiteY6" fmla="*/ 458998 h 507561"/>
                <a:gd name="connsiteX7" fmla="*/ 0 w 3647750"/>
                <a:gd name="connsiteY7" fmla="*/ 91802 h 507561"/>
                <a:gd name="connsiteX8" fmla="*/ 91802 w 3647750"/>
                <a:gd name="connsiteY8" fmla="*/ 0 h 507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7750" h="507561">
                  <a:moveTo>
                    <a:pt x="91802" y="0"/>
                  </a:moveTo>
                  <a:lnTo>
                    <a:pt x="3579609" y="0"/>
                  </a:lnTo>
                  <a:cubicBezTo>
                    <a:pt x="3604960" y="0"/>
                    <a:pt x="3627910" y="10275"/>
                    <a:pt x="3644523" y="26888"/>
                  </a:cubicBezTo>
                  <a:lnTo>
                    <a:pt x="3647750" y="31675"/>
                  </a:lnTo>
                  <a:lnTo>
                    <a:pt x="15864" y="507561"/>
                  </a:lnTo>
                  <a:lnTo>
                    <a:pt x="7214" y="494732"/>
                  </a:lnTo>
                  <a:cubicBezTo>
                    <a:pt x="2569" y="483749"/>
                    <a:pt x="0" y="471673"/>
                    <a:pt x="0" y="458998"/>
                  </a:cubicBezTo>
                  <a:lnTo>
                    <a:pt x="0" y="91802"/>
                  </a:lnTo>
                  <a:cubicBezTo>
                    <a:pt x="0" y="41101"/>
                    <a:pt x="41101" y="0"/>
                    <a:pt x="91802" y="0"/>
                  </a:cubicBezTo>
                  <a:close/>
                </a:path>
              </a:pathLst>
            </a:custGeom>
            <a:solidFill>
              <a:srgbClr val="234FA0">
                <a:lumMod val="20000"/>
                <a:lumOff val="80000"/>
              </a:srgbClr>
            </a:solidFill>
            <a:ln w="28575">
              <a:noFill/>
            </a:ln>
          </p:spPr>
          <p:txBody>
            <a:bodyPr wrap="square" anchor="b">
              <a:noAutofit/>
            </a:bodyPr>
            <a:lstStyle/>
            <a:p>
              <a:pPr algn="ctr" defTabSz="532447">
                <a:spcBef>
                  <a:spcPts val="548"/>
                </a:spcBef>
                <a:defRPr/>
              </a:pPr>
              <a:endParaRPr lang="en-US" sz="1354" kern="0" dirty="0">
                <a:solidFill>
                  <a:srgbClr val="234FA0">
                    <a:lumMod val="50000"/>
                  </a:srgbClr>
                </a:solidFill>
                <a:cs typeface="Arial" panose="020B0604020202020204" pitchFamily="34" charset="0"/>
              </a:endParaRPr>
            </a:p>
          </p:txBody>
        </p:sp>
        <p:sp>
          <p:nvSpPr>
            <p:cNvPr id="194" name="TextBox 193">
              <a:extLst>
                <a:ext uri="{FF2B5EF4-FFF2-40B4-BE49-F238E27FC236}">
                  <a16:creationId xmlns:a16="http://schemas.microsoft.com/office/drawing/2014/main" id="{0466F621-95D1-C67E-4983-63465050DEC1}"/>
                </a:ext>
              </a:extLst>
            </p:cNvPr>
            <p:cNvSpPr txBox="1"/>
            <p:nvPr/>
          </p:nvSpPr>
          <p:spPr>
            <a:xfrm rot="10800000">
              <a:off x="26334346" y="5931711"/>
              <a:ext cx="3960000" cy="331200"/>
            </a:xfrm>
            <a:custGeom>
              <a:avLst/>
              <a:gdLst>
                <a:gd name="connsiteX0" fmla="*/ 91802 w 3647750"/>
                <a:gd name="connsiteY0" fmla="*/ 0 h 507561"/>
                <a:gd name="connsiteX1" fmla="*/ 3579609 w 3647750"/>
                <a:gd name="connsiteY1" fmla="*/ 0 h 507561"/>
                <a:gd name="connsiteX2" fmla="*/ 3644523 w 3647750"/>
                <a:gd name="connsiteY2" fmla="*/ 26888 h 507561"/>
                <a:gd name="connsiteX3" fmla="*/ 3647750 w 3647750"/>
                <a:gd name="connsiteY3" fmla="*/ 31675 h 507561"/>
                <a:gd name="connsiteX4" fmla="*/ 15864 w 3647750"/>
                <a:gd name="connsiteY4" fmla="*/ 507561 h 507561"/>
                <a:gd name="connsiteX5" fmla="*/ 7214 w 3647750"/>
                <a:gd name="connsiteY5" fmla="*/ 494732 h 507561"/>
                <a:gd name="connsiteX6" fmla="*/ 0 w 3647750"/>
                <a:gd name="connsiteY6" fmla="*/ 458998 h 507561"/>
                <a:gd name="connsiteX7" fmla="*/ 0 w 3647750"/>
                <a:gd name="connsiteY7" fmla="*/ 91802 h 507561"/>
                <a:gd name="connsiteX8" fmla="*/ 91802 w 3647750"/>
                <a:gd name="connsiteY8" fmla="*/ 0 h 507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7750" h="507561">
                  <a:moveTo>
                    <a:pt x="91802" y="0"/>
                  </a:moveTo>
                  <a:lnTo>
                    <a:pt x="3579609" y="0"/>
                  </a:lnTo>
                  <a:cubicBezTo>
                    <a:pt x="3604960" y="0"/>
                    <a:pt x="3627910" y="10275"/>
                    <a:pt x="3644523" y="26888"/>
                  </a:cubicBezTo>
                  <a:lnTo>
                    <a:pt x="3647750" y="31675"/>
                  </a:lnTo>
                  <a:lnTo>
                    <a:pt x="15864" y="507561"/>
                  </a:lnTo>
                  <a:lnTo>
                    <a:pt x="7214" y="494732"/>
                  </a:lnTo>
                  <a:cubicBezTo>
                    <a:pt x="2569" y="483749"/>
                    <a:pt x="0" y="471673"/>
                    <a:pt x="0" y="458998"/>
                  </a:cubicBezTo>
                  <a:lnTo>
                    <a:pt x="0" y="91802"/>
                  </a:lnTo>
                  <a:cubicBezTo>
                    <a:pt x="0" y="41101"/>
                    <a:pt x="41101" y="0"/>
                    <a:pt x="91802" y="0"/>
                  </a:cubicBezTo>
                  <a:close/>
                </a:path>
              </a:pathLst>
            </a:custGeom>
            <a:solidFill>
              <a:srgbClr val="D9F0E7"/>
            </a:solidFill>
            <a:ln w="28575">
              <a:noFill/>
            </a:ln>
          </p:spPr>
          <p:txBody>
            <a:bodyPr wrap="square" anchor="b">
              <a:noAutofit/>
            </a:bodyPr>
            <a:lstStyle/>
            <a:p>
              <a:pPr algn="ctr" defTabSz="532447">
                <a:spcBef>
                  <a:spcPts val="548"/>
                </a:spcBef>
                <a:defRPr/>
              </a:pPr>
              <a:endParaRPr lang="en-US" sz="1354" kern="0" dirty="0">
                <a:solidFill>
                  <a:srgbClr val="234FA0">
                    <a:lumMod val="50000"/>
                  </a:srgbClr>
                </a:solidFill>
                <a:cs typeface="Arial" panose="020B0604020202020204" pitchFamily="34" charset="0"/>
              </a:endParaRPr>
            </a:p>
          </p:txBody>
        </p:sp>
        <p:sp>
          <p:nvSpPr>
            <p:cNvPr id="195" name="TextBox 194">
              <a:extLst>
                <a:ext uri="{FF2B5EF4-FFF2-40B4-BE49-F238E27FC236}">
                  <a16:creationId xmlns:a16="http://schemas.microsoft.com/office/drawing/2014/main" id="{FB3BFF57-9F49-11CB-8C2C-CEE73CD65FBC}"/>
                </a:ext>
              </a:extLst>
            </p:cNvPr>
            <p:cNvSpPr txBox="1"/>
            <p:nvPr/>
          </p:nvSpPr>
          <p:spPr>
            <a:xfrm>
              <a:off x="26304617" y="5930954"/>
              <a:ext cx="3943984" cy="332715"/>
            </a:xfrm>
            <a:prstGeom prst="roundRect">
              <a:avLst/>
            </a:prstGeom>
            <a:noFill/>
            <a:ln w="28575">
              <a:noFill/>
            </a:ln>
          </p:spPr>
          <p:txBody>
            <a:bodyPr wrap="square" anchor="b">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Treatment patterns assessment period</a:t>
              </a:r>
              <a:endParaRPr lang="en-US" sz="1354" kern="0" dirty="0">
                <a:solidFill>
                  <a:srgbClr val="234FA0">
                    <a:lumMod val="50000"/>
                  </a:srgbClr>
                </a:solidFill>
                <a:cs typeface="Arial" panose="020B0604020202020204" pitchFamily="34" charset="0"/>
              </a:endParaRPr>
            </a:p>
          </p:txBody>
        </p:sp>
        <p:sp>
          <p:nvSpPr>
            <p:cNvPr id="196" name="TextBox 195">
              <a:extLst>
                <a:ext uri="{FF2B5EF4-FFF2-40B4-BE49-F238E27FC236}">
                  <a16:creationId xmlns:a16="http://schemas.microsoft.com/office/drawing/2014/main" id="{41E8BD65-8DD6-09AE-8B0D-0EFE7814BDAA}"/>
                </a:ext>
              </a:extLst>
            </p:cNvPr>
            <p:cNvSpPr txBox="1"/>
            <p:nvPr/>
          </p:nvSpPr>
          <p:spPr>
            <a:xfrm>
              <a:off x="22314890" y="7073988"/>
              <a:ext cx="3960000" cy="331200"/>
            </a:xfrm>
            <a:prstGeom prst="roundRect">
              <a:avLst/>
            </a:prstGeom>
            <a:solidFill>
              <a:srgbClr val="234FA0">
                <a:lumMod val="20000"/>
                <a:lumOff val="80000"/>
              </a:srgbClr>
            </a:solidFill>
            <a:ln w="28575">
              <a:noFill/>
            </a:ln>
          </p:spPr>
          <p:txBody>
            <a:bodyPr wrap="square" anchor="ctr">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Baseline characteristics assessment period</a:t>
              </a:r>
            </a:p>
          </p:txBody>
        </p:sp>
        <p:sp>
          <p:nvSpPr>
            <p:cNvPr id="197" name="TextBox 196">
              <a:extLst>
                <a:ext uri="{FF2B5EF4-FFF2-40B4-BE49-F238E27FC236}">
                  <a16:creationId xmlns:a16="http://schemas.microsoft.com/office/drawing/2014/main" id="{BA5E9DCB-8B78-A60F-71DB-664EE44018C0}"/>
                </a:ext>
              </a:extLst>
            </p:cNvPr>
            <p:cNvSpPr txBox="1"/>
            <p:nvPr/>
          </p:nvSpPr>
          <p:spPr>
            <a:xfrm>
              <a:off x="22314890" y="8218536"/>
              <a:ext cx="3960000" cy="331200"/>
            </a:xfrm>
            <a:prstGeom prst="roundRect">
              <a:avLst/>
            </a:prstGeom>
            <a:solidFill>
              <a:srgbClr val="D9F0E7"/>
            </a:solidFill>
            <a:ln w="28575">
              <a:noFill/>
            </a:ln>
          </p:spPr>
          <p:txBody>
            <a:bodyPr wrap="square" anchor="ctr">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Covariate assessment period</a:t>
              </a:r>
            </a:p>
          </p:txBody>
        </p:sp>
        <p:sp>
          <p:nvSpPr>
            <p:cNvPr id="1394" name="Oval 1393">
              <a:extLst>
                <a:ext uri="{FF2B5EF4-FFF2-40B4-BE49-F238E27FC236}">
                  <a16:creationId xmlns:a16="http://schemas.microsoft.com/office/drawing/2014/main" id="{21FA67C1-BA98-C4AC-992B-6E6C7AE783E0}"/>
                </a:ext>
              </a:extLst>
            </p:cNvPr>
            <p:cNvSpPr/>
            <p:nvPr/>
          </p:nvSpPr>
          <p:spPr>
            <a:xfrm>
              <a:off x="22066663" y="8705305"/>
              <a:ext cx="417720" cy="417720"/>
            </a:xfrm>
            <a:prstGeom prst="ellipse">
              <a:avLst/>
            </a:prstGeom>
            <a:solidFill>
              <a:sysClr val="window" lastClr="FFFFFF"/>
            </a:solidFill>
            <a:ln w="76200" cap="rnd" cmpd="sng" algn="ctr">
              <a:solidFill>
                <a:srgbClr val="234FA0"/>
              </a:solid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cs typeface="Arial" panose="020B0604020202020204" pitchFamily="34" charset="0"/>
              </a:endParaRPr>
            </a:p>
          </p:txBody>
        </p:sp>
        <p:sp>
          <p:nvSpPr>
            <p:cNvPr id="2286" name="TextBox 2285">
              <a:extLst>
                <a:ext uri="{FF2B5EF4-FFF2-40B4-BE49-F238E27FC236}">
                  <a16:creationId xmlns:a16="http://schemas.microsoft.com/office/drawing/2014/main" id="{34318545-81C5-9A5A-315E-FF980F7ECFF8}"/>
                </a:ext>
              </a:extLst>
            </p:cNvPr>
            <p:cNvSpPr txBox="1"/>
            <p:nvPr/>
          </p:nvSpPr>
          <p:spPr>
            <a:xfrm>
              <a:off x="25227033" y="4992367"/>
              <a:ext cx="2147465" cy="509114"/>
            </a:xfrm>
            <a:prstGeom prst="rect">
              <a:avLst/>
            </a:prstGeom>
            <a:noFill/>
          </p:spPr>
          <p:txBody>
            <a:bodyPr wrap="square">
              <a:spAutoFit/>
            </a:bodyPr>
            <a:lstStyle/>
            <a:p>
              <a:pPr algn="ctr" defTabSz="884075">
                <a:defRPr/>
              </a:pPr>
              <a:r>
                <a:rPr lang="en-US" sz="1354" b="1" kern="0" dirty="0">
                  <a:solidFill>
                    <a:srgbClr val="234FA0"/>
                  </a:solidFill>
                  <a:cs typeface="Arial" panose="020B0604020202020204" pitchFamily="34" charset="0"/>
                </a:rPr>
                <a:t>Index date: Advanced/ metastatic diagnosis </a:t>
              </a:r>
            </a:p>
          </p:txBody>
        </p:sp>
        <p:sp>
          <p:nvSpPr>
            <p:cNvPr id="2294" name="TextBox 2293">
              <a:extLst>
                <a:ext uri="{FF2B5EF4-FFF2-40B4-BE49-F238E27FC236}">
                  <a16:creationId xmlns:a16="http://schemas.microsoft.com/office/drawing/2014/main" id="{77F41655-4017-B49B-47B6-48FB0A6AE9D4}"/>
                </a:ext>
              </a:extLst>
            </p:cNvPr>
            <p:cNvSpPr txBox="1"/>
            <p:nvPr/>
          </p:nvSpPr>
          <p:spPr>
            <a:xfrm>
              <a:off x="22314890" y="6502471"/>
              <a:ext cx="3960000" cy="331200"/>
            </a:xfrm>
            <a:prstGeom prst="roundRect">
              <a:avLst/>
            </a:prstGeom>
            <a:solidFill>
              <a:srgbClr val="234FA0">
                <a:lumMod val="20000"/>
                <a:lumOff val="80000"/>
              </a:srgbClr>
            </a:solidFill>
            <a:ln w="28575">
              <a:noFill/>
            </a:ln>
          </p:spPr>
          <p:txBody>
            <a:bodyPr wrap="square" anchor="ctr">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Clinical trial participation assessment period </a:t>
              </a:r>
            </a:p>
          </p:txBody>
        </p:sp>
        <p:sp>
          <p:nvSpPr>
            <p:cNvPr id="2295" name="TextBox 2294">
              <a:extLst>
                <a:ext uri="{FF2B5EF4-FFF2-40B4-BE49-F238E27FC236}">
                  <a16:creationId xmlns:a16="http://schemas.microsoft.com/office/drawing/2014/main" id="{6C473F21-060E-12F4-D9E2-A5CF08CDF7C3}"/>
                </a:ext>
              </a:extLst>
            </p:cNvPr>
            <p:cNvSpPr txBox="1"/>
            <p:nvPr/>
          </p:nvSpPr>
          <p:spPr>
            <a:xfrm>
              <a:off x="22314890" y="5930954"/>
              <a:ext cx="3960000" cy="331200"/>
            </a:xfrm>
            <a:prstGeom prst="roundRect">
              <a:avLst/>
            </a:prstGeom>
            <a:solidFill>
              <a:srgbClr val="234FA0">
                <a:lumMod val="20000"/>
                <a:lumOff val="80000"/>
              </a:srgbClr>
            </a:solidFill>
            <a:ln w="28575">
              <a:noFill/>
            </a:ln>
          </p:spPr>
          <p:txBody>
            <a:bodyPr wrap="square" anchor="ctr">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Other primary cancer assessment period </a:t>
              </a:r>
            </a:p>
          </p:txBody>
        </p:sp>
        <p:sp>
          <p:nvSpPr>
            <p:cNvPr id="2297" name="TextBox 2296">
              <a:extLst>
                <a:ext uri="{FF2B5EF4-FFF2-40B4-BE49-F238E27FC236}">
                  <a16:creationId xmlns:a16="http://schemas.microsoft.com/office/drawing/2014/main" id="{FBD8423F-E919-45A8-7F57-75B858800A94}"/>
                </a:ext>
              </a:extLst>
            </p:cNvPr>
            <p:cNvSpPr txBox="1"/>
            <p:nvPr/>
          </p:nvSpPr>
          <p:spPr>
            <a:xfrm>
              <a:off x="22314891" y="7645504"/>
              <a:ext cx="8001960" cy="332715"/>
            </a:xfrm>
            <a:prstGeom prst="roundRect">
              <a:avLst/>
            </a:prstGeom>
            <a:solidFill>
              <a:srgbClr val="D9F0E7"/>
            </a:solidFill>
            <a:ln w="28575">
              <a:noFill/>
            </a:ln>
          </p:spPr>
          <p:txBody>
            <a:bodyPr wrap="square" anchor="ctr">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Tumor tissue tested for </a:t>
              </a:r>
              <a:r>
                <a:rPr lang="en-US" sz="1354" b="1" i="1" kern="0" dirty="0">
                  <a:solidFill>
                    <a:srgbClr val="234FA0">
                      <a:lumMod val="50000"/>
                    </a:srgbClr>
                  </a:solidFill>
                  <a:cs typeface="Arial" panose="020B0604020202020204" pitchFamily="34" charset="0"/>
                </a:rPr>
                <a:t>TP53</a:t>
              </a:r>
              <a:r>
                <a:rPr lang="en-US" sz="1354" b="1" kern="0" dirty="0">
                  <a:solidFill>
                    <a:srgbClr val="234FA0">
                      <a:lumMod val="50000"/>
                    </a:srgbClr>
                  </a:solidFill>
                  <a:cs typeface="Arial" panose="020B0604020202020204" pitchFamily="34" charset="0"/>
                </a:rPr>
                <a:t> Y220C and </a:t>
              </a:r>
              <a:r>
                <a:rPr lang="en-US" sz="1354" b="1" i="1" kern="0" dirty="0">
                  <a:solidFill>
                    <a:srgbClr val="234FA0">
                      <a:lumMod val="50000"/>
                    </a:srgbClr>
                  </a:solidFill>
                  <a:cs typeface="Arial" panose="020B0604020202020204" pitchFamily="34" charset="0"/>
                </a:rPr>
                <a:t>KRAS</a:t>
              </a:r>
              <a:r>
                <a:rPr lang="en-US" sz="1354" b="1" kern="0" dirty="0">
                  <a:solidFill>
                    <a:srgbClr val="234FA0">
                      <a:lumMod val="50000"/>
                    </a:srgbClr>
                  </a:solidFill>
                  <a:cs typeface="Arial" panose="020B0604020202020204" pitchFamily="34" charset="0"/>
                </a:rPr>
                <a:t> SNV assessment period </a:t>
              </a:r>
            </a:p>
          </p:txBody>
        </p:sp>
        <p:sp>
          <p:nvSpPr>
            <p:cNvPr id="2300" name="TextBox 2299">
              <a:extLst>
                <a:ext uri="{FF2B5EF4-FFF2-40B4-BE49-F238E27FC236}">
                  <a16:creationId xmlns:a16="http://schemas.microsoft.com/office/drawing/2014/main" id="{E75D82FB-2A34-F8CE-5EE1-1212479A4D95}"/>
                </a:ext>
              </a:extLst>
            </p:cNvPr>
            <p:cNvSpPr txBox="1"/>
            <p:nvPr/>
          </p:nvSpPr>
          <p:spPr>
            <a:xfrm>
              <a:off x="26334346" y="6460695"/>
              <a:ext cx="3960000" cy="449525"/>
            </a:xfrm>
            <a:custGeom>
              <a:avLst/>
              <a:gdLst>
                <a:gd name="connsiteX0" fmla="*/ 91802 w 3647750"/>
                <a:gd name="connsiteY0" fmla="*/ 0 h 507561"/>
                <a:gd name="connsiteX1" fmla="*/ 3579609 w 3647750"/>
                <a:gd name="connsiteY1" fmla="*/ 0 h 507561"/>
                <a:gd name="connsiteX2" fmla="*/ 3644523 w 3647750"/>
                <a:gd name="connsiteY2" fmla="*/ 26888 h 507561"/>
                <a:gd name="connsiteX3" fmla="*/ 3647750 w 3647750"/>
                <a:gd name="connsiteY3" fmla="*/ 31675 h 507561"/>
                <a:gd name="connsiteX4" fmla="*/ 15864 w 3647750"/>
                <a:gd name="connsiteY4" fmla="*/ 507561 h 507561"/>
                <a:gd name="connsiteX5" fmla="*/ 7214 w 3647750"/>
                <a:gd name="connsiteY5" fmla="*/ 494732 h 507561"/>
                <a:gd name="connsiteX6" fmla="*/ 0 w 3647750"/>
                <a:gd name="connsiteY6" fmla="*/ 458998 h 507561"/>
                <a:gd name="connsiteX7" fmla="*/ 0 w 3647750"/>
                <a:gd name="connsiteY7" fmla="*/ 91802 h 507561"/>
                <a:gd name="connsiteX8" fmla="*/ 91802 w 3647750"/>
                <a:gd name="connsiteY8" fmla="*/ 0 h 507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7750" h="507561">
                  <a:moveTo>
                    <a:pt x="91802" y="0"/>
                  </a:moveTo>
                  <a:lnTo>
                    <a:pt x="3579609" y="0"/>
                  </a:lnTo>
                  <a:cubicBezTo>
                    <a:pt x="3604960" y="0"/>
                    <a:pt x="3627910" y="10275"/>
                    <a:pt x="3644523" y="26888"/>
                  </a:cubicBezTo>
                  <a:lnTo>
                    <a:pt x="3647750" y="31675"/>
                  </a:lnTo>
                  <a:lnTo>
                    <a:pt x="15864" y="507561"/>
                  </a:lnTo>
                  <a:lnTo>
                    <a:pt x="7214" y="494732"/>
                  </a:lnTo>
                  <a:cubicBezTo>
                    <a:pt x="2569" y="483749"/>
                    <a:pt x="0" y="471673"/>
                    <a:pt x="0" y="458998"/>
                  </a:cubicBezTo>
                  <a:lnTo>
                    <a:pt x="0" y="91802"/>
                  </a:lnTo>
                  <a:cubicBezTo>
                    <a:pt x="0" y="41101"/>
                    <a:pt x="41101" y="0"/>
                    <a:pt x="91802" y="0"/>
                  </a:cubicBezTo>
                  <a:close/>
                </a:path>
              </a:pathLst>
            </a:custGeom>
            <a:solidFill>
              <a:srgbClr val="234FA0">
                <a:lumMod val="20000"/>
                <a:lumOff val="80000"/>
              </a:srgbClr>
            </a:solidFill>
            <a:ln w="28575">
              <a:noFill/>
            </a:ln>
          </p:spPr>
          <p:txBody>
            <a:bodyPr wrap="square" anchor="b">
              <a:noAutofit/>
            </a:bodyPr>
            <a:lstStyle/>
            <a:p>
              <a:pPr algn="ctr" defTabSz="532447">
                <a:spcBef>
                  <a:spcPts val="548"/>
                </a:spcBef>
                <a:defRPr/>
              </a:pPr>
              <a:endParaRPr lang="en-US" sz="1354" kern="0" dirty="0">
                <a:solidFill>
                  <a:srgbClr val="234FA0">
                    <a:lumMod val="50000"/>
                  </a:srgbClr>
                </a:solidFill>
                <a:cs typeface="Arial" panose="020B0604020202020204" pitchFamily="34" charset="0"/>
              </a:endParaRPr>
            </a:p>
          </p:txBody>
        </p:sp>
        <p:sp>
          <p:nvSpPr>
            <p:cNvPr id="2301" name="TextBox 2300">
              <a:extLst>
                <a:ext uri="{FF2B5EF4-FFF2-40B4-BE49-F238E27FC236}">
                  <a16:creationId xmlns:a16="http://schemas.microsoft.com/office/drawing/2014/main" id="{321A06D2-BB8D-A9E1-7653-24B2DAE456CA}"/>
                </a:ext>
              </a:extLst>
            </p:cNvPr>
            <p:cNvSpPr txBox="1"/>
            <p:nvPr/>
          </p:nvSpPr>
          <p:spPr>
            <a:xfrm rot="10800000">
              <a:off x="26334346" y="6460695"/>
              <a:ext cx="3960000" cy="449525"/>
            </a:xfrm>
            <a:custGeom>
              <a:avLst/>
              <a:gdLst>
                <a:gd name="connsiteX0" fmla="*/ 91802 w 3647750"/>
                <a:gd name="connsiteY0" fmla="*/ 0 h 507561"/>
                <a:gd name="connsiteX1" fmla="*/ 3579609 w 3647750"/>
                <a:gd name="connsiteY1" fmla="*/ 0 h 507561"/>
                <a:gd name="connsiteX2" fmla="*/ 3644523 w 3647750"/>
                <a:gd name="connsiteY2" fmla="*/ 26888 h 507561"/>
                <a:gd name="connsiteX3" fmla="*/ 3647750 w 3647750"/>
                <a:gd name="connsiteY3" fmla="*/ 31675 h 507561"/>
                <a:gd name="connsiteX4" fmla="*/ 15864 w 3647750"/>
                <a:gd name="connsiteY4" fmla="*/ 507561 h 507561"/>
                <a:gd name="connsiteX5" fmla="*/ 7214 w 3647750"/>
                <a:gd name="connsiteY5" fmla="*/ 494732 h 507561"/>
                <a:gd name="connsiteX6" fmla="*/ 0 w 3647750"/>
                <a:gd name="connsiteY6" fmla="*/ 458998 h 507561"/>
                <a:gd name="connsiteX7" fmla="*/ 0 w 3647750"/>
                <a:gd name="connsiteY7" fmla="*/ 91802 h 507561"/>
                <a:gd name="connsiteX8" fmla="*/ 91802 w 3647750"/>
                <a:gd name="connsiteY8" fmla="*/ 0 h 507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7750" h="507561">
                  <a:moveTo>
                    <a:pt x="91802" y="0"/>
                  </a:moveTo>
                  <a:lnTo>
                    <a:pt x="3579609" y="0"/>
                  </a:lnTo>
                  <a:cubicBezTo>
                    <a:pt x="3604960" y="0"/>
                    <a:pt x="3627910" y="10275"/>
                    <a:pt x="3644523" y="26888"/>
                  </a:cubicBezTo>
                  <a:lnTo>
                    <a:pt x="3647750" y="31675"/>
                  </a:lnTo>
                  <a:lnTo>
                    <a:pt x="15864" y="507561"/>
                  </a:lnTo>
                  <a:lnTo>
                    <a:pt x="7214" y="494732"/>
                  </a:lnTo>
                  <a:cubicBezTo>
                    <a:pt x="2569" y="483749"/>
                    <a:pt x="0" y="471673"/>
                    <a:pt x="0" y="458998"/>
                  </a:cubicBezTo>
                  <a:lnTo>
                    <a:pt x="0" y="91802"/>
                  </a:lnTo>
                  <a:cubicBezTo>
                    <a:pt x="0" y="41101"/>
                    <a:pt x="41101" y="0"/>
                    <a:pt x="91802" y="0"/>
                  </a:cubicBezTo>
                  <a:close/>
                </a:path>
              </a:pathLst>
            </a:custGeom>
            <a:solidFill>
              <a:srgbClr val="D9F0E7"/>
            </a:solidFill>
            <a:ln w="28575">
              <a:noFill/>
            </a:ln>
          </p:spPr>
          <p:txBody>
            <a:bodyPr wrap="square" anchor="b">
              <a:noAutofit/>
            </a:bodyPr>
            <a:lstStyle/>
            <a:p>
              <a:pPr algn="ctr" defTabSz="532447">
                <a:spcBef>
                  <a:spcPts val="548"/>
                </a:spcBef>
                <a:defRPr/>
              </a:pPr>
              <a:endParaRPr lang="en-US" sz="1354" kern="0" dirty="0">
                <a:solidFill>
                  <a:srgbClr val="234FA0">
                    <a:lumMod val="50000"/>
                  </a:srgbClr>
                </a:solidFill>
                <a:cs typeface="Arial" panose="020B0604020202020204" pitchFamily="34" charset="0"/>
              </a:endParaRPr>
            </a:p>
          </p:txBody>
        </p:sp>
        <p:sp>
          <p:nvSpPr>
            <p:cNvPr id="200" name="TextBox 199">
              <a:extLst>
                <a:ext uri="{FF2B5EF4-FFF2-40B4-BE49-F238E27FC236}">
                  <a16:creationId xmlns:a16="http://schemas.microsoft.com/office/drawing/2014/main" id="{FE5379FC-279D-37D7-16A6-D8EEFFCBA5D1}"/>
                </a:ext>
              </a:extLst>
            </p:cNvPr>
            <p:cNvSpPr txBox="1"/>
            <p:nvPr/>
          </p:nvSpPr>
          <p:spPr>
            <a:xfrm>
              <a:off x="26754134" y="6399501"/>
              <a:ext cx="3112726" cy="563275"/>
            </a:xfrm>
            <a:prstGeom prst="roundRect">
              <a:avLst/>
            </a:prstGeom>
            <a:noFill/>
            <a:ln w="28575">
              <a:noFill/>
            </a:ln>
          </p:spPr>
          <p:txBody>
            <a:bodyPr wrap="square" anchor="b">
              <a:spAutoFit/>
            </a:bodyPr>
            <a:lstStyle/>
            <a:p>
              <a:pPr algn="ctr" defTabSz="532447">
                <a:spcBef>
                  <a:spcPts val="548"/>
                </a:spcBef>
                <a:defRPr/>
              </a:pPr>
              <a:r>
                <a:rPr lang="en-US" sz="1354" b="1" kern="0" dirty="0">
                  <a:solidFill>
                    <a:srgbClr val="234FA0">
                      <a:lumMod val="50000"/>
                    </a:srgbClr>
                  </a:solidFill>
                  <a:cs typeface="Arial" panose="020B0604020202020204" pitchFamily="34" charset="0"/>
                </a:rPr>
                <a:t>Outcome assessment period (rwOS, rwPFS, rwORR)</a:t>
              </a:r>
              <a:endParaRPr lang="en-US" sz="1354" kern="0" dirty="0">
                <a:solidFill>
                  <a:srgbClr val="234FA0">
                    <a:lumMod val="50000"/>
                  </a:srgbClr>
                </a:solidFill>
                <a:cs typeface="Arial" panose="020B0604020202020204" pitchFamily="34" charset="0"/>
              </a:endParaRPr>
            </a:p>
          </p:txBody>
        </p:sp>
        <p:sp>
          <p:nvSpPr>
            <p:cNvPr id="2288" name="Rectangle: Rounded Corners 2287">
              <a:extLst>
                <a:ext uri="{FF2B5EF4-FFF2-40B4-BE49-F238E27FC236}">
                  <a16:creationId xmlns:a16="http://schemas.microsoft.com/office/drawing/2014/main" id="{969DBC97-2A43-57CA-03D7-B10E808AA3A0}"/>
                </a:ext>
              </a:extLst>
            </p:cNvPr>
            <p:cNvSpPr/>
            <p:nvPr/>
          </p:nvSpPr>
          <p:spPr>
            <a:xfrm>
              <a:off x="30652939" y="6688642"/>
              <a:ext cx="348100" cy="348100"/>
            </a:xfrm>
            <a:prstGeom prst="roundRect">
              <a:avLst/>
            </a:prstGeom>
            <a:solidFill>
              <a:srgbClr val="CBDAF4"/>
            </a:solidFill>
            <a:ln w="19050" cap="flat" cmpd="sng" algn="ctr">
              <a:no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cs typeface="Arial" panose="020B0604020202020204" pitchFamily="34" charset="0"/>
              </a:endParaRPr>
            </a:p>
          </p:txBody>
        </p:sp>
        <p:sp>
          <p:nvSpPr>
            <p:cNvPr id="2290" name="Rectangle: Rounded Corners 2289">
              <a:extLst>
                <a:ext uri="{FF2B5EF4-FFF2-40B4-BE49-F238E27FC236}">
                  <a16:creationId xmlns:a16="http://schemas.microsoft.com/office/drawing/2014/main" id="{21E253D2-8D0A-C8B0-7B36-2D97968E95A3}"/>
                </a:ext>
              </a:extLst>
            </p:cNvPr>
            <p:cNvSpPr/>
            <p:nvPr/>
          </p:nvSpPr>
          <p:spPr>
            <a:xfrm>
              <a:off x="30652939" y="7324676"/>
              <a:ext cx="348100" cy="348100"/>
            </a:xfrm>
            <a:prstGeom prst="roundRect">
              <a:avLst/>
            </a:prstGeom>
            <a:solidFill>
              <a:schemeClr val="accent4">
                <a:lumMod val="20000"/>
                <a:lumOff val="80000"/>
              </a:schemeClr>
            </a:solidFill>
            <a:ln w="19050" cap="flat" cmpd="sng" algn="ctr">
              <a:no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cs typeface="Arial" panose="020B0604020202020204" pitchFamily="34" charset="0"/>
              </a:endParaRPr>
            </a:p>
          </p:txBody>
        </p:sp>
      </p:grpSp>
      <p:sp>
        <p:nvSpPr>
          <p:cNvPr id="1350" name="TextBox 1349">
            <a:extLst>
              <a:ext uri="{FF2B5EF4-FFF2-40B4-BE49-F238E27FC236}">
                <a16:creationId xmlns:a16="http://schemas.microsoft.com/office/drawing/2014/main" id="{0A9FED43-5483-57EF-111B-04E1DDC90EF4}"/>
              </a:ext>
            </a:extLst>
          </p:cNvPr>
          <p:cNvSpPr txBox="1"/>
          <p:nvPr/>
        </p:nvSpPr>
        <p:spPr>
          <a:xfrm>
            <a:off x="33343703" y="9761723"/>
            <a:ext cx="6805052" cy="270843"/>
          </a:xfrm>
          <a:prstGeom prst="rect">
            <a:avLst/>
          </a:prstGeom>
          <a:noFill/>
        </p:spPr>
        <p:txBody>
          <a:bodyPr wrap="square">
            <a:spAutoFit/>
          </a:bodyPr>
          <a:lstStyle/>
          <a:p>
            <a:r>
              <a:rPr lang="en-US" sz="1160" baseline="30000" dirty="0">
                <a:cs typeface="Arial" panose="020B0604020202020204" pitchFamily="34" charset="0"/>
              </a:rPr>
              <a:t>a</a:t>
            </a:r>
            <a:r>
              <a:rPr lang="en-US" sz="1160" i="1" dirty="0">
                <a:cs typeface="Arial" panose="020B0604020202020204" pitchFamily="34" charset="0"/>
              </a:rPr>
              <a:t> </a:t>
            </a:r>
            <a:r>
              <a:rPr lang="en-US" sz="1160" dirty="0">
                <a:cs typeface="Arial" panose="020B0604020202020204" pitchFamily="34" charset="0"/>
              </a:rPr>
              <a:t>Exact matching performed.</a:t>
            </a:r>
          </a:p>
        </p:txBody>
      </p:sp>
      <p:grpSp>
        <p:nvGrpSpPr>
          <p:cNvPr id="1345" name="Group 1344">
            <a:extLst>
              <a:ext uri="{FF2B5EF4-FFF2-40B4-BE49-F238E27FC236}">
                <a16:creationId xmlns:a16="http://schemas.microsoft.com/office/drawing/2014/main" id="{8EC54F16-3A51-DD66-EA6E-9002D0365A4D}"/>
              </a:ext>
            </a:extLst>
          </p:cNvPr>
          <p:cNvGrpSpPr/>
          <p:nvPr/>
        </p:nvGrpSpPr>
        <p:grpSpPr>
          <a:xfrm>
            <a:off x="31163631" y="10741799"/>
            <a:ext cx="10816693" cy="4265652"/>
            <a:chOff x="20062770" y="21545623"/>
            <a:chExt cx="10816693" cy="4265652"/>
          </a:xfrm>
        </p:grpSpPr>
        <p:sp>
          <p:nvSpPr>
            <p:cNvPr id="12" name="Rectangle: Rounded Corners 11">
              <a:extLst>
                <a:ext uri="{FF2B5EF4-FFF2-40B4-BE49-F238E27FC236}">
                  <a16:creationId xmlns:a16="http://schemas.microsoft.com/office/drawing/2014/main" id="{10AB7E5D-0AF2-86D1-6894-13C82DD283CB}"/>
                </a:ext>
              </a:extLst>
            </p:cNvPr>
            <p:cNvSpPr/>
            <p:nvPr/>
          </p:nvSpPr>
          <p:spPr>
            <a:xfrm>
              <a:off x="20062770" y="21545623"/>
              <a:ext cx="10816693" cy="4237371"/>
            </a:xfrm>
            <a:prstGeom prst="roundRect">
              <a:avLst>
                <a:gd name="adj" fmla="val 12227"/>
              </a:avLst>
            </a:prstGeom>
            <a:solidFill>
              <a:srgbClr val="E8F6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4" dirty="0"/>
            </a:p>
          </p:txBody>
        </p:sp>
        <p:graphicFrame>
          <p:nvGraphicFramePr>
            <p:cNvPr id="2287" name="Chart 2286">
              <a:extLst>
                <a:ext uri="{FF2B5EF4-FFF2-40B4-BE49-F238E27FC236}">
                  <a16:creationId xmlns:a16="http://schemas.microsoft.com/office/drawing/2014/main" id="{E7AE0658-548D-E027-348C-5CE1C8B97296}"/>
                </a:ext>
              </a:extLst>
            </p:cNvPr>
            <p:cNvGraphicFramePr/>
            <p:nvPr>
              <p:extLst>
                <p:ext uri="{D42A27DB-BD31-4B8C-83A1-F6EECF244321}">
                  <p14:modId xmlns:p14="http://schemas.microsoft.com/office/powerpoint/2010/main" val="2008073585"/>
                </p:ext>
              </p:extLst>
            </p:nvPr>
          </p:nvGraphicFramePr>
          <p:xfrm>
            <a:off x="20062771" y="22108815"/>
            <a:ext cx="10552520" cy="3617618"/>
          </p:xfrm>
          <a:graphic>
            <a:graphicData uri="http://schemas.openxmlformats.org/drawingml/2006/chart">
              <c:chart xmlns:c="http://schemas.openxmlformats.org/drawingml/2006/chart" xmlns:r="http://schemas.openxmlformats.org/officeDocument/2006/relationships" r:id="rId4"/>
            </a:graphicData>
          </a:graphic>
        </p:graphicFrame>
        <p:sp>
          <p:nvSpPr>
            <p:cNvPr id="1359" name="Rectangle 1358">
              <a:extLst>
                <a:ext uri="{FF2B5EF4-FFF2-40B4-BE49-F238E27FC236}">
                  <a16:creationId xmlns:a16="http://schemas.microsoft.com/office/drawing/2014/main" id="{69D7E57A-8C00-D4B1-BDBF-969678C7F937}"/>
                </a:ext>
              </a:extLst>
            </p:cNvPr>
            <p:cNvSpPr/>
            <p:nvPr/>
          </p:nvSpPr>
          <p:spPr>
            <a:xfrm>
              <a:off x="21241907" y="22106432"/>
              <a:ext cx="128155" cy="183228"/>
            </a:xfrm>
            <a:prstGeom prst="rect">
              <a:avLst/>
            </a:prstGeom>
            <a:solidFill>
              <a:srgbClr val="234FA0"/>
            </a:solidFill>
            <a:ln w="19050" cap="flat" cmpd="sng" algn="ctr">
              <a:solidFill>
                <a:srgbClr val="234FA0"/>
              </a:solid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endParaRPr>
            </a:p>
          </p:txBody>
        </p:sp>
        <p:sp>
          <p:nvSpPr>
            <p:cNvPr id="1360" name="Rectangle: Rounded Corners 1359">
              <a:extLst>
                <a:ext uri="{FF2B5EF4-FFF2-40B4-BE49-F238E27FC236}">
                  <a16:creationId xmlns:a16="http://schemas.microsoft.com/office/drawing/2014/main" id="{7D2EC6CB-B32C-CBEA-624E-C2CA75963AA7}"/>
                </a:ext>
              </a:extLst>
            </p:cNvPr>
            <p:cNvSpPr/>
            <p:nvPr/>
          </p:nvSpPr>
          <p:spPr>
            <a:xfrm>
              <a:off x="21384930" y="22039247"/>
              <a:ext cx="1365550" cy="298724"/>
            </a:xfrm>
            <a:prstGeom prst="roundRect">
              <a:avLst/>
            </a:prstGeom>
            <a:noFill/>
            <a:ln w="28575" cap="flat" cmpd="sng" algn="ctr">
              <a:noFill/>
              <a:prstDash val="solid"/>
              <a:miter lim="800000"/>
            </a:ln>
            <a:effectLst/>
          </p:spPr>
          <p:txBody>
            <a:bodyPr rtlCol="0" anchor="ctr"/>
            <a:lstStyle/>
            <a:p>
              <a:pPr defTabSz="884075">
                <a:defRPr/>
              </a:pPr>
              <a:r>
                <a:rPr lang="en-US" sz="1550" i="1" kern="0" dirty="0">
                  <a:cs typeface="Arial" panose="020B0604020202020204" pitchFamily="34" charset="0"/>
                </a:rPr>
                <a:t>TP53</a:t>
              </a:r>
              <a:r>
                <a:rPr lang="en-US" sz="1550" kern="0" dirty="0">
                  <a:cs typeface="Arial" panose="020B0604020202020204" pitchFamily="34" charset="0"/>
                </a:rPr>
                <a:t> Y220C</a:t>
              </a:r>
            </a:p>
          </p:txBody>
        </p:sp>
        <p:sp>
          <p:nvSpPr>
            <p:cNvPr id="1361" name="Rectangle 1360">
              <a:extLst>
                <a:ext uri="{FF2B5EF4-FFF2-40B4-BE49-F238E27FC236}">
                  <a16:creationId xmlns:a16="http://schemas.microsoft.com/office/drawing/2014/main" id="{C2F587C8-E7D0-03E5-7066-A3438EB21DD4}"/>
                </a:ext>
              </a:extLst>
            </p:cNvPr>
            <p:cNvSpPr/>
            <p:nvPr/>
          </p:nvSpPr>
          <p:spPr>
            <a:xfrm>
              <a:off x="21244368" y="22396521"/>
              <a:ext cx="128155" cy="183228"/>
            </a:xfrm>
            <a:prstGeom prst="rect">
              <a:avLst/>
            </a:prstGeom>
            <a:solidFill>
              <a:schemeClr val="accent4"/>
            </a:solidFill>
            <a:ln w="19050" cap="flat" cmpd="sng" algn="ctr">
              <a:solidFill>
                <a:srgbClr val="4EA72E"/>
              </a:solidFill>
              <a:prstDash val="solid"/>
              <a:miter lim="800000"/>
            </a:ln>
            <a:effectLst/>
          </p:spPr>
          <p:txBody>
            <a:bodyPr rtlCol="0" anchor="ctr"/>
            <a:lstStyle/>
            <a:p>
              <a:pPr algn="ctr" defTabSz="884075">
                <a:defRPr/>
              </a:pPr>
              <a:endParaRPr lang="en-US" sz="1354" kern="0" dirty="0">
                <a:solidFill>
                  <a:prstClr val="white"/>
                </a:solidFill>
                <a:latin typeface="Aptos" panose="02110004020202020204"/>
              </a:endParaRPr>
            </a:p>
          </p:txBody>
        </p:sp>
        <p:sp>
          <p:nvSpPr>
            <p:cNvPr id="1362" name="Rectangle: Rounded Corners 1361">
              <a:extLst>
                <a:ext uri="{FF2B5EF4-FFF2-40B4-BE49-F238E27FC236}">
                  <a16:creationId xmlns:a16="http://schemas.microsoft.com/office/drawing/2014/main" id="{B6835C7E-7313-5E66-0638-ADFC56F8DF69}"/>
                </a:ext>
              </a:extLst>
            </p:cNvPr>
            <p:cNvSpPr/>
            <p:nvPr/>
          </p:nvSpPr>
          <p:spPr>
            <a:xfrm>
              <a:off x="21385446" y="22330124"/>
              <a:ext cx="1858594" cy="297521"/>
            </a:xfrm>
            <a:prstGeom prst="roundRect">
              <a:avLst/>
            </a:prstGeom>
            <a:noFill/>
            <a:ln w="28575" cap="flat" cmpd="sng" algn="ctr">
              <a:noFill/>
              <a:prstDash val="solid"/>
              <a:miter lim="800000"/>
            </a:ln>
            <a:effectLst/>
          </p:spPr>
          <p:txBody>
            <a:bodyPr rtlCol="0" anchor="ctr"/>
            <a:lstStyle/>
            <a:p>
              <a:pPr defTabSz="884075">
                <a:defRPr/>
              </a:pPr>
              <a:r>
                <a:rPr lang="en-US" sz="1550" kern="0" dirty="0">
                  <a:cs typeface="Arial" panose="020B0604020202020204" pitchFamily="34" charset="0"/>
                </a:rPr>
                <a:t>Non-</a:t>
              </a:r>
              <a:r>
                <a:rPr lang="en-US" sz="1600" i="1" dirty="0">
                  <a:ea typeface="Times New Roman" panose="02020603050405020304" pitchFamily="18" charset="0"/>
                  <a:cs typeface="Times New Roman" panose="02020603050405020304" pitchFamily="18" charset="0"/>
                </a:rPr>
                <a:t>TP53 </a:t>
              </a:r>
              <a:r>
                <a:rPr lang="en-US" sz="1550" kern="0" dirty="0">
                  <a:cs typeface="Arial" panose="020B0604020202020204" pitchFamily="34" charset="0"/>
                </a:rPr>
                <a:t>Y220C</a:t>
              </a:r>
            </a:p>
          </p:txBody>
        </p:sp>
        <p:sp>
          <p:nvSpPr>
            <p:cNvPr id="1366" name="TextBox 1365">
              <a:extLst>
                <a:ext uri="{FF2B5EF4-FFF2-40B4-BE49-F238E27FC236}">
                  <a16:creationId xmlns:a16="http://schemas.microsoft.com/office/drawing/2014/main" id="{2777DD21-1211-45A8-AEC6-290E9CE124B9}"/>
                </a:ext>
              </a:extLst>
            </p:cNvPr>
            <p:cNvSpPr txBox="1"/>
            <p:nvPr/>
          </p:nvSpPr>
          <p:spPr>
            <a:xfrm>
              <a:off x="20447554" y="21604967"/>
              <a:ext cx="10047124" cy="330411"/>
            </a:xfrm>
            <a:prstGeom prst="rect">
              <a:avLst/>
            </a:prstGeom>
            <a:noFill/>
          </p:spPr>
          <p:txBody>
            <a:bodyPr wrap="square" lIns="0">
              <a:spAutoFit/>
            </a:bodyPr>
            <a:lstStyle/>
            <a:p>
              <a:pPr marL="0" lvl="1">
                <a:buClr>
                  <a:schemeClr val="tx1"/>
                </a:buClr>
              </a:pPr>
              <a:r>
                <a:rPr lang="en-US" sz="1547" b="1" dirty="0">
                  <a:solidFill>
                    <a:schemeClr val="accent1"/>
                  </a:solidFill>
                  <a:latin typeface="+mj-lt"/>
                  <a:ea typeface="GaramondPremrPro"/>
                  <a:cs typeface="Times New Roman" panose="02020603050405020304" pitchFamily="18" charset="0"/>
                </a:rPr>
                <a:t>Figure 4. </a:t>
              </a:r>
              <a:r>
                <a:rPr lang="en-US" sz="1547" b="1" dirty="0">
                  <a:latin typeface="+mj-lt"/>
                  <a:ea typeface="GaramondPremrPro"/>
                  <a:cs typeface="Times New Roman" panose="02020603050405020304" pitchFamily="18" charset="0"/>
                </a:rPr>
                <a:t>Exploratory objective: rwOS across the tumor cohorts with and without the </a:t>
              </a:r>
              <a:r>
                <a:rPr lang="en-US" sz="1547" b="1" i="1" dirty="0">
                  <a:latin typeface="+mj-lt"/>
                  <a:ea typeface="GaramondPremrPro"/>
                  <a:cs typeface="Times New Roman" panose="02020603050405020304" pitchFamily="18" charset="0"/>
                </a:rPr>
                <a:t>TP53</a:t>
              </a:r>
              <a:r>
                <a:rPr lang="en-US" sz="1547" b="1" dirty="0">
                  <a:latin typeface="+mj-lt"/>
                  <a:ea typeface="GaramondPremrPro"/>
                  <a:cs typeface="Times New Roman" panose="02020603050405020304" pitchFamily="18" charset="0"/>
                </a:rPr>
                <a:t> Y220C mutation</a:t>
              </a:r>
              <a:endParaRPr lang="en-US" sz="1547" dirty="0">
                <a:latin typeface="+mj-lt"/>
                <a:cs typeface="Times New Roman" panose="02020603050405020304" pitchFamily="18" charset="0"/>
              </a:endParaRPr>
            </a:p>
          </p:txBody>
        </p:sp>
        <p:sp>
          <p:nvSpPr>
            <p:cNvPr id="6" name="Rectangle 5">
              <a:extLst>
                <a:ext uri="{FF2B5EF4-FFF2-40B4-BE49-F238E27FC236}">
                  <a16:creationId xmlns:a16="http://schemas.microsoft.com/office/drawing/2014/main" id="{21B75463-CC80-F847-E564-FBAF1D03A8C8}"/>
                </a:ext>
              </a:extLst>
            </p:cNvPr>
            <p:cNvSpPr/>
            <p:nvPr/>
          </p:nvSpPr>
          <p:spPr>
            <a:xfrm>
              <a:off x="21876420" y="24657019"/>
              <a:ext cx="721927" cy="442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60" dirty="0">
                  <a:solidFill>
                    <a:sysClr val="windowText" lastClr="000000"/>
                  </a:solidFill>
                </a:rPr>
                <a:t>a</a:t>
              </a:r>
              <a:endParaRPr lang="en-GB" sz="1160" dirty="0">
                <a:solidFill>
                  <a:sysClr val="windowText" lastClr="000000"/>
                </a:solidFill>
              </a:endParaRPr>
            </a:p>
          </p:txBody>
        </p:sp>
        <p:sp>
          <p:nvSpPr>
            <p:cNvPr id="14" name="Rectangle 13">
              <a:extLst>
                <a:ext uri="{FF2B5EF4-FFF2-40B4-BE49-F238E27FC236}">
                  <a16:creationId xmlns:a16="http://schemas.microsoft.com/office/drawing/2014/main" id="{4CFEB957-9A17-3A48-261F-8885FC331186}"/>
                </a:ext>
              </a:extLst>
            </p:cNvPr>
            <p:cNvSpPr/>
            <p:nvPr/>
          </p:nvSpPr>
          <p:spPr>
            <a:xfrm>
              <a:off x="20850446" y="25457387"/>
              <a:ext cx="8371229" cy="3538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60" baseline="30000" dirty="0">
                  <a:solidFill>
                    <a:sysClr val="windowText" lastClr="000000"/>
                  </a:solidFill>
                </a:rPr>
                <a:t>a</a:t>
              </a:r>
              <a:r>
                <a:rPr lang="en-US" sz="1160" dirty="0">
                  <a:solidFill>
                    <a:sysClr val="windowText" lastClr="000000"/>
                  </a:solidFill>
                </a:rPr>
                <a:t> Difference between </a:t>
              </a:r>
              <a:r>
                <a:rPr lang="en-US" sz="1160" i="1" dirty="0">
                  <a:solidFill>
                    <a:sysClr val="windowText" lastClr="000000"/>
                  </a:solidFill>
                </a:rPr>
                <a:t>TP53 </a:t>
              </a:r>
              <a:r>
                <a:rPr lang="en-US" sz="1160" dirty="0">
                  <a:solidFill>
                    <a:sysClr val="windowText" lastClr="000000"/>
                  </a:solidFill>
                </a:rPr>
                <a:t>Y220C and non-</a:t>
              </a:r>
              <a:r>
                <a:rPr lang="en-US" sz="1160" i="1" dirty="0">
                  <a:solidFill>
                    <a:sysClr val="windowText" lastClr="000000"/>
                  </a:solidFill>
                </a:rPr>
                <a:t>TP53</a:t>
              </a:r>
              <a:r>
                <a:rPr lang="en-US" sz="1160" dirty="0">
                  <a:solidFill>
                    <a:sysClr val="windowText" lastClr="000000"/>
                  </a:solidFill>
                </a:rPr>
                <a:t> Y220C groups are statistically significant with p-values ≤0.05.</a:t>
              </a:r>
              <a:endParaRPr lang="en-GB" sz="1160" dirty="0">
                <a:solidFill>
                  <a:sysClr val="windowText" lastClr="000000"/>
                </a:solidFill>
              </a:endParaRPr>
            </a:p>
          </p:txBody>
        </p:sp>
        <p:sp>
          <p:nvSpPr>
            <p:cNvPr id="15" name="Rectangle 14">
              <a:extLst>
                <a:ext uri="{FF2B5EF4-FFF2-40B4-BE49-F238E27FC236}">
                  <a16:creationId xmlns:a16="http://schemas.microsoft.com/office/drawing/2014/main" id="{CFDE0926-F62D-4847-9EF9-05E7830D8943}"/>
                </a:ext>
              </a:extLst>
            </p:cNvPr>
            <p:cNvSpPr/>
            <p:nvPr/>
          </p:nvSpPr>
          <p:spPr>
            <a:xfrm>
              <a:off x="23457570" y="24657019"/>
              <a:ext cx="721927" cy="442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60" dirty="0">
                  <a:solidFill>
                    <a:sysClr val="windowText" lastClr="000000"/>
                  </a:solidFill>
                </a:rPr>
                <a:t>a</a:t>
              </a:r>
              <a:endParaRPr lang="en-GB" sz="1160" dirty="0">
                <a:solidFill>
                  <a:sysClr val="windowText" lastClr="000000"/>
                </a:solidFill>
              </a:endParaRPr>
            </a:p>
          </p:txBody>
        </p:sp>
        <p:sp>
          <p:nvSpPr>
            <p:cNvPr id="16" name="Rectangle 15">
              <a:extLst>
                <a:ext uri="{FF2B5EF4-FFF2-40B4-BE49-F238E27FC236}">
                  <a16:creationId xmlns:a16="http://schemas.microsoft.com/office/drawing/2014/main" id="{A0D7D86F-A700-8552-9B92-04FCCE4D41BB}"/>
                </a:ext>
              </a:extLst>
            </p:cNvPr>
            <p:cNvSpPr/>
            <p:nvPr/>
          </p:nvSpPr>
          <p:spPr>
            <a:xfrm>
              <a:off x="25305358" y="24657019"/>
              <a:ext cx="721927" cy="442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60" dirty="0">
                  <a:solidFill>
                    <a:sysClr val="windowText" lastClr="000000"/>
                  </a:solidFill>
                </a:rPr>
                <a:t>a</a:t>
              </a:r>
              <a:endParaRPr lang="en-GB" sz="1160" dirty="0">
                <a:solidFill>
                  <a:sysClr val="windowText" lastClr="000000"/>
                </a:solidFill>
              </a:endParaRPr>
            </a:p>
          </p:txBody>
        </p:sp>
        <p:sp>
          <p:nvSpPr>
            <p:cNvPr id="17" name="Rectangle 16">
              <a:extLst>
                <a:ext uri="{FF2B5EF4-FFF2-40B4-BE49-F238E27FC236}">
                  <a16:creationId xmlns:a16="http://schemas.microsoft.com/office/drawing/2014/main" id="{3ABBC7F7-5D43-4BB0-E714-5D92EC886302}"/>
                </a:ext>
              </a:extLst>
            </p:cNvPr>
            <p:cNvSpPr/>
            <p:nvPr/>
          </p:nvSpPr>
          <p:spPr>
            <a:xfrm>
              <a:off x="26689894" y="24657019"/>
              <a:ext cx="721927" cy="442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60" dirty="0">
                  <a:solidFill>
                    <a:sysClr val="windowText" lastClr="000000"/>
                  </a:solidFill>
                </a:rPr>
                <a:t>a</a:t>
              </a:r>
              <a:endParaRPr lang="en-GB" sz="1160" dirty="0">
                <a:solidFill>
                  <a:sysClr val="windowText" lastClr="000000"/>
                </a:solidFill>
              </a:endParaRPr>
            </a:p>
          </p:txBody>
        </p:sp>
        <p:sp>
          <p:nvSpPr>
            <p:cNvPr id="24" name="Rectangle 23">
              <a:extLst>
                <a:ext uri="{FF2B5EF4-FFF2-40B4-BE49-F238E27FC236}">
                  <a16:creationId xmlns:a16="http://schemas.microsoft.com/office/drawing/2014/main" id="{97425B59-7D52-881A-54D9-4DEF7E1F2928}"/>
                </a:ext>
              </a:extLst>
            </p:cNvPr>
            <p:cNvSpPr/>
            <p:nvPr/>
          </p:nvSpPr>
          <p:spPr>
            <a:xfrm>
              <a:off x="21021181"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525</a:t>
              </a:r>
              <a:endParaRPr lang="en-GB" sz="1550" b="1" dirty="0">
                <a:solidFill>
                  <a:sysClr val="windowText" lastClr="000000"/>
                </a:solidFill>
              </a:endParaRPr>
            </a:p>
          </p:txBody>
        </p:sp>
        <p:sp>
          <p:nvSpPr>
            <p:cNvPr id="31" name="Rectangle 30">
              <a:extLst>
                <a:ext uri="{FF2B5EF4-FFF2-40B4-BE49-F238E27FC236}">
                  <a16:creationId xmlns:a16="http://schemas.microsoft.com/office/drawing/2014/main" id="{8690849C-95E1-8412-B055-AB6E1E82238C}"/>
                </a:ext>
              </a:extLst>
            </p:cNvPr>
            <p:cNvSpPr/>
            <p:nvPr/>
          </p:nvSpPr>
          <p:spPr>
            <a:xfrm>
              <a:off x="21630781"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1,733</a:t>
              </a:r>
              <a:endParaRPr lang="en-GB" sz="1550" b="1" dirty="0">
                <a:solidFill>
                  <a:sysClr val="windowText" lastClr="000000"/>
                </a:solidFill>
              </a:endParaRPr>
            </a:p>
          </p:txBody>
        </p:sp>
        <p:sp>
          <p:nvSpPr>
            <p:cNvPr id="2280" name="Rectangle 2279">
              <a:extLst>
                <a:ext uri="{FF2B5EF4-FFF2-40B4-BE49-F238E27FC236}">
                  <a16:creationId xmlns:a16="http://schemas.microsoft.com/office/drawing/2014/main" id="{51FA3FC8-E945-7231-76B9-534E8BB34E89}"/>
                </a:ext>
              </a:extLst>
            </p:cNvPr>
            <p:cNvSpPr/>
            <p:nvPr/>
          </p:nvSpPr>
          <p:spPr>
            <a:xfrm>
              <a:off x="22596340"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76</a:t>
              </a:r>
              <a:endParaRPr lang="en-GB" sz="1550" b="1" dirty="0">
                <a:solidFill>
                  <a:sysClr val="windowText" lastClr="000000"/>
                </a:solidFill>
              </a:endParaRPr>
            </a:p>
          </p:txBody>
        </p:sp>
        <p:sp>
          <p:nvSpPr>
            <p:cNvPr id="2283" name="Rectangle 2282">
              <a:extLst>
                <a:ext uri="{FF2B5EF4-FFF2-40B4-BE49-F238E27FC236}">
                  <a16:creationId xmlns:a16="http://schemas.microsoft.com/office/drawing/2014/main" id="{00478399-F953-C9C9-25FE-E20F1CD6D511}"/>
                </a:ext>
              </a:extLst>
            </p:cNvPr>
            <p:cNvSpPr/>
            <p:nvPr/>
          </p:nvSpPr>
          <p:spPr>
            <a:xfrm>
              <a:off x="23244040"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219</a:t>
              </a:r>
              <a:endParaRPr lang="en-GB" sz="1550" b="1" dirty="0">
                <a:solidFill>
                  <a:sysClr val="windowText" lastClr="000000"/>
                </a:solidFill>
              </a:endParaRPr>
            </a:p>
          </p:txBody>
        </p:sp>
        <p:sp>
          <p:nvSpPr>
            <p:cNvPr id="2292" name="Rectangle 2291">
              <a:extLst>
                <a:ext uri="{FF2B5EF4-FFF2-40B4-BE49-F238E27FC236}">
                  <a16:creationId xmlns:a16="http://schemas.microsoft.com/office/drawing/2014/main" id="{8F1CCC0E-2436-8271-3B18-2783A8029E3E}"/>
                </a:ext>
              </a:extLst>
            </p:cNvPr>
            <p:cNvSpPr/>
            <p:nvPr/>
          </p:nvSpPr>
          <p:spPr>
            <a:xfrm>
              <a:off x="24246797"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36</a:t>
              </a:r>
              <a:endParaRPr lang="en-GB" sz="1550" b="1" dirty="0">
                <a:solidFill>
                  <a:sysClr val="windowText" lastClr="000000"/>
                </a:solidFill>
              </a:endParaRPr>
            </a:p>
          </p:txBody>
        </p:sp>
        <p:sp>
          <p:nvSpPr>
            <p:cNvPr id="2293" name="Rectangle 2292">
              <a:extLst>
                <a:ext uri="{FF2B5EF4-FFF2-40B4-BE49-F238E27FC236}">
                  <a16:creationId xmlns:a16="http://schemas.microsoft.com/office/drawing/2014/main" id="{B1646CA3-1469-DFE6-96BA-6AF46ED44789}"/>
                </a:ext>
              </a:extLst>
            </p:cNvPr>
            <p:cNvSpPr/>
            <p:nvPr/>
          </p:nvSpPr>
          <p:spPr>
            <a:xfrm>
              <a:off x="24837347"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84</a:t>
              </a:r>
              <a:endParaRPr lang="en-GB" sz="1550" b="1" dirty="0">
                <a:solidFill>
                  <a:sysClr val="windowText" lastClr="000000"/>
                </a:solidFill>
              </a:endParaRPr>
            </a:p>
          </p:txBody>
        </p:sp>
        <p:sp>
          <p:nvSpPr>
            <p:cNvPr id="2296" name="Rectangle 2295">
              <a:extLst>
                <a:ext uri="{FF2B5EF4-FFF2-40B4-BE49-F238E27FC236}">
                  <a16:creationId xmlns:a16="http://schemas.microsoft.com/office/drawing/2014/main" id="{0A36560D-03B9-226E-F933-4DB8E68C58B4}"/>
                </a:ext>
              </a:extLst>
            </p:cNvPr>
            <p:cNvSpPr/>
            <p:nvPr/>
          </p:nvSpPr>
          <p:spPr>
            <a:xfrm>
              <a:off x="25818722"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120</a:t>
              </a:r>
              <a:endParaRPr lang="en-GB" sz="1550" b="1" dirty="0">
                <a:solidFill>
                  <a:sysClr val="windowText" lastClr="000000"/>
                </a:solidFill>
              </a:endParaRPr>
            </a:p>
          </p:txBody>
        </p:sp>
        <p:sp>
          <p:nvSpPr>
            <p:cNvPr id="2302" name="Rectangle 2301">
              <a:extLst>
                <a:ext uri="{FF2B5EF4-FFF2-40B4-BE49-F238E27FC236}">
                  <a16:creationId xmlns:a16="http://schemas.microsoft.com/office/drawing/2014/main" id="{9EBEC6AE-1800-DD07-119D-26A273FFB0B8}"/>
                </a:ext>
              </a:extLst>
            </p:cNvPr>
            <p:cNvSpPr/>
            <p:nvPr/>
          </p:nvSpPr>
          <p:spPr>
            <a:xfrm>
              <a:off x="26431009"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380</a:t>
              </a:r>
              <a:endParaRPr lang="en-GB" sz="1550" b="1" dirty="0">
                <a:solidFill>
                  <a:sysClr val="windowText" lastClr="000000"/>
                </a:solidFill>
              </a:endParaRPr>
            </a:p>
          </p:txBody>
        </p:sp>
        <p:sp>
          <p:nvSpPr>
            <p:cNvPr id="2303" name="Rectangle 2302">
              <a:extLst>
                <a:ext uri="{FF2B5EF4-FFF2-40B4-BE49-F238E27FC236}">
                  <a16:creationId xmlns:a16="http://schemas.microsoft.com/office/drawing/2014/main" id="{9A236D23-DCFC-E984-FFF4-A72CBB3B4B1F}"/>
                </a:ext>
              </a:extLst>
            </p:cNvPr>
            <p:cNvSpPr/>
            <p:nvPr/>
          </p:nvSpPr>
          <p:spPr>
            <a:xfrm>
              <a:off x="27402559"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105</a:t>
              </a:r>
              <a:endParaRPr lang="en-GB" sz="1550" b="1" dirty="0">
                <a:solidFill>
                  <a:sysClr val="windowText" lastClr="000000"/>
                </a:solidFill>
              </a:endParaRPr>
            </a:p>
          </p:txBody>
        </p:sp>
        <p:sp>
          <p:nvSpPr>
            <p:cNvPr id="1347" name="Rectangle 1346">
              <a:extLst>
                <a:ext uri="{FF2B5EF4-FFF2-40B4-BE49-F238E27FC236}">
                  <a16:creationId xmlns:a16="http://schemas.microsoft.com/office/drawing/2014/main" id="{68FD149E-6BB2-2499-2393-359331E3D4E4}"/>
                </a:ext>
              </a:extLst>
            </p:cNvPr>
            <p:cNvSpPr/>
            <p:nvPr/>
          </p:nvSpPr>
          <p:spPr>
            <a:xfrm>
              <a:off x="28031209"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412</a:t>
              </a:r>
              <a:endParaRPr lang="en-GB" sz="1550" b="1" dirty="0">
                <a:solidFill>
                  <a:sysClr val="windowText" lastClr="000000"/>
                </a:solidFill>
              </a:endParaRPr>
            </a:p>
          </p:txBody>
        </p:sp>
        <p:sp>
          <p:nvSpPr>
            <p:cNvPr id="1348" name="Rectangle 1347">
              <a:extLst>
                <a:ext uri="{FF2B5EF4-FFF2-40B4-BE49-F238E27FC236}">
                  <a16:creationId xmlns:a16="http://schemas.microsoft.com/office/drawing/2014/main" id="{AE46BBCE-CA63-C33A-487D-6B66187F6B60}"/>
                </a:ext>
              </a:extLst>
            </p:cNvPr>
            <p:cNvSpPr/>
            <p:nvPr/>
          </p:nvSpPr>
          <p:spPr>
            <a:xfrm>
              <a:off x="29002759"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19</a:t>
              </a:r>
              <a:endParaRPr lang="en-GB" sz="1550" b="1" dirty="0">
                <a:solidFill>
                  <a:sysClr val="windowText" lastClr="000000"/>
                </a:solidFill>
              </a:endParaRPr>
            </a:p>
          </p:txBody>
        </p:sp>
        <p:sp>
          <p:nvSpPr>
            <p:cNvPr id="1351" name="Rectangle 1350">
              <a:extLst>
                <a:ext uri="{FF2B5EF4-FFF2-40B4-BE49-F238E27FC236}">
                  <a16:creationId xmlns:a16="http://schemas.microsoft.com/office/drawing/2014/main" id="{AE4ADD6F-6186-E9AE-22B7-A3E626AF7F7D}"/>
                </a:ext>
              </a:extLst>
            </p:cNvPr>
            <p:cNvSpPr/>
            <p:nvPr/>
          </p:nvSpPr>
          <p:spPr>
            <a:xfrm>
              <a:off x="29612359" y="2511421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70</a:t>
              </a:r>
              <a:endParaRPr lang="en-GB" sz="1550" b="1" dirty="0">
                <a:solidFill>
                  <a:sysClr val="windowText" lastClr="000000"/>
                </a:solidFill>
              </a:endParaRPr>
            </a:p>
          </p:txBody>
        </p:sp>
        <p:sp>
          <p:nvSpPr>
            <p:cNvPr id="1352" name="Rectangle 1351">
              <a:extLst>
                <a:ext uri="{FF2B5EF4-FFF2-40B4-BE49-F238E27FC236}">
                  <a16:creationId xmlns:a16="http://schemas.microsoft.com/office/drawing/2014/main" id="{EAFF607F-2CF6-1134-4371-0CA578FFC198}"/>
                </a:ext>
              </a:extLst>
            </p:cNvPr>
            <p:cNvSpPr/>
            <p:nvPr/>
          </p:nvSpPr>
          <p:spPr>
            <a:xfrm>
              <a:off x="20483985" y="25095169"/>
              <a:ext cx="999296" cy="308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50" b="1" dirty="0">
                  <a:solidFill>
                    <a:sysClr val="windowText" lastClr="000000"/>
                  </a:solidFill>
                </a:rPr>
                <a:t>n</a:t>
              </a:r>
              <a:endParaRPr lang="en-GB" sz="1550" b="1" dirty="0">
                <a:solidFill>
                  <a:sysClr val="windowText" lastClr="000000"/>
                </a:solidFill>
              </a:endParaRPr>
            </a:p>
          </p:txBody>
        </p:sp>
      </p:grpSp>
      <p:sp>
        <p:nvSpPr>
          <p:cNvPr id="1363" name="Content Placeholder 229">
            <a:extLst>
              <a:ext uri="{FF2B5EF4-FFF2-40B4-BE49-F238E27FC236}">
                <a16:creationId xmlns:a16="http://schemas.microsoft.com/office/drawing/2014/main" id="{FA432355-241E-0891-89C8-C85498322938}"/>
              </a:ext>
            </a:extLst>
          </p:cNvPr>
          <p:cNvSpPr txBox="1">
            <a:spLocks/>
          </p:cNvSpPr>
          <p:nvPr/>
        </p:nvSpPr>
        <p:spPr>
          <a:xfrm>
            <a:off x="31280750" y="18869946"/>
            <a:ext cx="8012324" cy="1610338"/>
          </a:xfrm>
          <a:prstGeom prst="rect">
            <a:avLst/>
          </a:prstGeom>
        </p:spPr>
        <p:txBody>
          <a:bodyPr vert="horz" wrap="square" lIns="0" tIns="103252" rIns="0" bIns="43712" numCol="1" rtlCol="0">
            <a:spAutoFit/>
          </a:bodyPr>
          <a:lstStyle>
            <a:lvl1pPr marL="166688" indent="-166688" algn="l" defTabSz="268797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1pPr>
            <a:lvl2pPr marL="388938" indent="-214313"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2pPr>
            <a:lvl3pPr marL="565150" indent="-174625" algn="l" defTabSz="2687970" rtl="0" eaLnBrk="1" latinLnBrk="0" hangingPunct="1">
              <a:lnSpc>
                <a:spcPct val="100000"/>
              </a:lnSpc>
              <a:spcBef>
                <a:spcPts val="0"/>
              </a:spcBef>
              <a:spcAft>
                <a:spcPts val="300"/>
              </a:spcAft>
              <a:buFont typeface="Arial" panose="020B0604020202020204" pitchFamily="34" charset="0"/>
              <a:buChar char="•"/>
              <a:tabLst/>
              <a:defRPr sz="1600" kern="1200">
                <a:solidFill>
                  <a:schemeClr val="tx1"/>
                </a:solidFill>
                <a:latin typeface="+mn-lt"/>
                <a:ea typeface="+mn-ea"/>
                <a:cs typeface="+mn-cs"/>
              </a:defRPr>
            </a:lvl3pPr>
            <a:lvl4pPr marL="771525" indent="-206375"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4pPr>
            <a:lvl5pPr marL="936625" indent="-160338" algn="l" defTabSz="268797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mn-cs"/>
              </a:defRPr>
            </a:lvl5pPr>
            <a:lvl6pPr marL="739191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6pPr>
            <a:lvl7pPr marL="8735903"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7pPr>
            <a:lvl8pPr marL="10079888"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8pPr>
            <a:lvl9pPr marL="11423874" indent="-671993" algn="l" defTabSz="2687970" rtl="0" eaLnBrk="1" latinLnBrk="0" hangingPunct="1">
              <a:lnSpc>
                <a:spcPct val="90000"/>
              </a:lnSpc>
              <a:spcBef>
                <a:spcPts val="1470"/>
              </a:spcBef>
              <a:buFont typeface="Arial" panose="020B0604020202020204" pitchFamily="34" charset="0"/>
              <a:buChar char="•"/>
              <a:defRPr sz="5291" kern="1200">
                <a:solidFill>
                  <a:schemeClr val="tx1"/>
                </a:solidFill>
                <a:latin typeface="+mn-lt"/>
                <a:ea typeface="+mn-ea"/>
                <a:cs typeface="+mn-cs"/>
              </a:defRPr>
            </a:lvl9pPr>
          </a:lstStyle>
          <a:p>
            <a:pPr marL="0" indent="0" defTabSz="532447">
              <a:spcBef>
                <a:spcPts val="0"/>
              </a:spcBef>
              <a:spcAft>
                <a:spcPts val="600"/>
              </a:spcAft>
              <a:buNone/>
              <a:defRPr/>
            </a:pPr>
            <a:r>
              <a:rPr lang="en-US" sz="1000" b="1" dirty="0">
                <a:solidFill>
                  <a:schemeClr val="tx2"/>
                </a:solidFill>
              </a:rPr>
              <a:t>Disclosures (related to PMV Pharmaceuticals, Inc. only – for full disclosures please see the QR code): </a:t>
            </a:r>
            <a:r>
              <a:rPr lang="en-US" sz="1000" dirty="0">
                <a:ea typeface="Times New Roman" panose="02020603050405020304" pitchFamily="18" charset="0"/>
                <a:cs typeface="Arial" panose="020B0604020202020204" pitchFamily="34" charset="0"/>
              </a:rPr>
              <a:t>MF, CG: Employees (with stock options). PP, JS, CC-P, SL, GL, RG: None. EED: Received research funding/grant, attended advisory boards, and provided a speaker role. </a:t>
            </a:r>
            <a:br>
              <a:rPr lang="en-US" sz="1000" dirty="0">
                <a:ea typeface="Times New Roman" panose="02020603050405020304" pitchFamily="18" charset="0"/>
                <a:cs typeface="Arial" panose="020B0604020202020204" pitchFamily="34" charset="0"/>
              </a:rPr>
            </a:br>
            <a:r>
              <a:rPr lang="en-US" sz="1000" dirty="0">
                <a:ea typeface="Times New Roman" panose="02020603050405020304" pitchFamily="18" charset="0"/>
                <a:cs typeface="Arial" panose="020B0604020202020204" pitchFamily="34" charset="0"/>
              </a:rPr>
              <a:t>AMS: Provided an advisory role and received research funding. </a:t>
            </a:r>
          </a:p>
          <a:p>
            <a:pPr marL="0" indent="0" defTabSz="532447">
              <a:spcBef>
                <a:spcPts val="0"/>
              </a:spcBef>
              <a:spcAft>
                <a:spcPts val="600"/>
              </a:spcAft>
              <a:buNone/>
              <a:defRPr/>
            </a:pPr>
            <a:r>
              <a:rPr lang="en-US" sz="1000" b="1" dirty="0">
                <a:solidFill>
                  <a:schemeClr val="tx2"/>
                </a:solidFill>
              </a:rPr>
              <a:t>Abbreviations: </a:t>
            </a:r>
            <a:r>
              <a:rPr lang="en-US" sz="1000" i="1" dirty="0"/>
              <a:t>ALK</a:t>
            </a:r>
            <a:r>
              <a:rPr lang="en-US" sz="1000" dirty="0"/>
              <a:t>, anaplastic lymphoma kinase; ECOG, Eastern Cooperative Oncology Group; EGFR, estimated glomerular filtration rate; EMR, electronic medical records; HER2, human epidermal growth factor receptor 2; HGSOC, high-grade serous ovarian cancer;</a:t>
            </a:r>
            <a:r>
              <a:rPr lang="en-US" sz="1000" i="1" dirty="0"/>
              <a:t> </a:t>
            </a:r>
            <a:br>
              <a:rPr lang="en-US" sz="1000" i="1" dirty="0"/>
            </a:br>
            <a:r>
              <a:rPr lang="en-US" sz="1000" dirty="0"/>
              <a:t>HR, hormone receptor; </a:t>
            </a:r>
            <a:r>
              <a:rPr lang="en-US" sz="1000" i="1" dirty="0"/>
              <a:t>KRAS</a:t>
            </a:r>
            <a:r>
              <a:rPr lang="en-US" sz="1000" dirty="0"/>
              <a:t>, Kirsten rat sarcoma viral oncogene homolog; NSCLC, non-small cell lung cancer; PS, propensity-score; RECIST, Response Evaluation Criteria in Solid Tumors; rwORR, real-world overall response rate; rwOS, real-world overall survival; </a:t>
            </a:r>
            <a:br>
              <a:rPr lang="en-US" sz="1000" dirty="0"/>
            </a:br>
            <a:r>
              <a:rPr lang="en-US" sz="1000" dirty="0" err="1"/>
              <a:t>rwPFS</a:t>
            </a:r>
            <a:r>
              <a:rPr lang="en-US" sz="1000" dirty="0"/>
              <a:t>, real-world progression-free survival; SCLC, small cell lung cancer; SD, standard deviation; SNV, single nucleotide variant; </a:t>
            </a:r>
            <a:br>
              <a:rPr lang="en-US" sz="1000" dirty="0"/>
            </a:br>
            <a:r>
              <a:rPr lang="en-US" sz="1000" dirty="0"/>
              <a:t>TNBC, triple negative breast cancer.</a:t>
            </a:r>
            <a:endParaRPr lang="en-US" sz="1000" spc="-10" baseline="-25000" dirty="0"/>
          </a:p>
        </p:txBody>
      </p:sp>
      <p:sp>
        <p:nvSpPr>
          <p:cNvPr id="7" name="Rectangle: Rounded Corners 6">
            <a:extLst>
              <a:ext uri="{FF2B5EF4-FFF2-40B4-BE49-F238E27FC236}">
                <a16:creationId xmlns:a16="http://schemas.microsoft.com/office/drawing/2014/main" id="{DD8F1CBC-AA45-E006-44CE-BFCAD88608F2}"/>
              </a:ext>
            </a:extLst>
          </p:cNvPr>
          <p:cNvSpPr/>
          <p:nvPr/>
        </p:nvSpPr>
        <p:spPr>
          <a:xfrm>
            <a:off x="9108139" y="13105243"/>
            <a:ext cx="5220000" cy="7327820"/>
          </a:xfrm>
          <a:prstGeom prst="roundRect">
            <a:avLst>
              <a:gd name="adj" fmla="val 6941"/>
            </a:avLst>
          </a:prstGeom>
          <a:solidFill>
            <a:schemeClr val="accent4">
              <a:lumMod val="20000"/>
              <a:lumOff val="8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4" dirty="0">
              <a:solidFill>
                <a:schemeClr val="accent6">
                  <a:lumMod val="75000"/>
                </a:schemeClr>
              </a:solidFill>
            </a:endParaRPr>
          </a:p>
        </p:txBody>
      </p:sp>
      <p:cxnSp>
        <p:nvCxnSpPr>
          <p:cNvPr id="11" name="Straight Connector 10">
            <a:extLst>
              <a:ext uri="{FF2B5EF4-FFF2-40B4-BE49-F238E27FC236}">
                <a16:creationId xmlns:a16="http://schemas.microsoft.com/office/drawing/2014/main" id="{B3FF9DF4-6118-2683-7AF6-25F829DF31C3}"/>
              </a:ext>
            </a:extLst>
          </p:cNvPr>
          <p:cNvCxnSpPr>
            <a:cxnSpLocks/>
          </p:cNvCxnSpPr>
          <p:nvPr/>
        </p:nvCxnSpPr>
        <p:spPr>
          <a:xfrm>
            <a:off x="12854893" y="14961230"/>
            <a:ext cx="48734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89770DD-D021-669C-244F-523D69B785B3}"/>
              </a:ext>
            </a:extLst>
          </p:cNvPr>
          <p:cNvCxnSpPr>
            <a:cxnSpLocks/>
          </p:cNvCxnSpPr>
          <p:nvPr/>
        </p:nvCxnSpPr>
        <p:spPr>
          <a:xfrm>
            <a:off x="12854893" y="15848882"/>
            <a:ext cx="48734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5EC6DD67-2FFE-84FE-5514-D0F609F7D87A}"/>
              </a:ext>
            </a:extLst>
          </p:cNvPr>
          <p:cNvCxnSpPr>
            <a:cxnSpLocks/>
          </p:cNvCxnSpPr>
          <p:nvPr/>
        </p:nvCxnSpPr>
        <p:spPr>
          <a:xfrm>
            <a:off x="12841696" y="17624186"/>
            <a:ext cx="48734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A5E5AFD-F8EA-A9E7-5C25-08D2BB23ECA0}"/>
              </a:ext>
            </a:extLst>
          </p:cNvPr>
          <p:cNvCxnSpPr>
            <a:cxnSpLocks/>
          </p:cNvCxnSpPr>
          <p:nvPr/>
        </p:nvCxnSpPr>
        <p:spPr>
          <a:xfrm>
            <a:off x="12819845" y="18511838"/>
            <a:ext cx="48734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ED56AE36-50FE-C2DE-55BF-ED9CD62000C9}"/>
              </a:ext>
            </a:extLst>
          </p:cNvPr>
          <p:cNvCxnSpPr>
            <a:cxnSpLocks/>
          </p:cNvCxnSpPr>
          <p:nvPr/>
        </p:nvCxnSpPr>
        <p:spPr>
          <a:xfrm>
            <a:off x="11383734" y="14365432"/>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F41AB7DC-5742-BEDD-140D-6BCF6B6A2A83}"/>
              </a:ext>
            </a:extLst>
          </p:cNvPr>
          <p:cNvCxnSpPr>
            <a:cxnSpLocks/>
          </p:cNvCxnSpPr>
          <p:nvPr/>
        </p:nvCxnSpPr>
        <p:spPr>
          <a:xfrm>
            <a:off x="11383734" y="15249773"/>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D346227E-0A63-687C-1F25-2C4FA088BC82}"/>
              </a:ext>
            </a:extLst>
          </p:cNvPr>
          <p:cNvCxnSpPr>
            <a:cxnSpLocks/>
          </p:cNvCxnSpPr>
          <p:nvPr/>
        </p:nvCxnSpPr>
        <p:spPr>
          <a:xfrm>
            <a:off x="11383734" y="16134114"/>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
        <p:nvSpPr>
          <p:cNvPr id="29" name="Rectangle: Rounded Corners 28">
            <a:extLst>
              <a:ext uri="{FF2B5EF4-FFF2-40B4-BE49-F238E27FC236}">
                <a16:creationId xmlns:a16="http://schemas.microsoft.com/office/drawing/2014/main" id="{E207632A-27D4-59BD-3C4D-F512BE36AC09}"/>
              </a:ext>
            </a:extLst>
          </p:cNvPr>
          <p:cNvSpPr/>
          <p:nvPr/>
        </p:nvSpPr>
        <p:spPr>
          <a:xfrm>
            <a:off x="13355435" y="14640830"/>
            <a:ext cx="768109" cy="640800"/>
          </a:xfrm>
          <a:prstGeom prst="roundRect">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solidFill>
                  <a:schemeClr val="accent4"/>
                </a:solidFill>
                <a:cs typeface="Arial" panose="020B0604020202020204" pitchFamily="34" charset="0"/>
              </a:rPr>
              <a:t>3 (&lt;1%)</a:t>
            </a:r>
          </a:p>
        </p:txBody>
      </p:sp>
      <p:sp>
        <p:nvSpPr>
          <p:cNvPr id="30" name="TextBox 29">
            <a:extLst>
              <a:ext uri="{FF2B5EF4-FFF2-40B4-BE49-F238E27FC236}">
                <a16:creationId xmlns:a16="http://schemas.microsoft.com/office/drawing/2014/main" id="{B18F3DD3-4AFB-4D57-8AF0-2892133B3201}"/>
              </a:ext>
            </a:extLst>
          </p:cNvPr>
          <p:cNvSpPr txBox="1"/>
          <p:nvPr/>
        </p:nvSpPr>
        <p:spPr>
          <a:xfrm>
            <a:off x="13241030" y="14335980"/>
            <a:ext cx="1021621" cy="300723"/>
          </a:xfrm>
          <a:prstGeom prst="rect">
            <a:avLst/>
          </a:prstGeom>
          <a:noFill/>
          <a:ln>
            <a:noFill/>
          </a:ln>
        </p:spPr>
        <p:txBody>
          <a:bodyPr wrap="square">
            <a:spAutoFit/>
          </a:bodyPr>
          <a:lstStyle/>
          <a:p>
            <a:pPr algn="ctr" defTabSz="575016"/>
            <a:r>
              <a:rPr lang="en-US" sz="1354" b="1" dirty="0">
                <a:solidFill>
                  <a:schemeClr val="accent4"/>
                </a:solidFill>
                <a:cs typeface="Arial" panose="020B0604020202020204" pitchFamily="34" charset="0"/>
              </a:rPr>
              <a:t>Excluded</a:t>
            </a:r>
          </a:p>
        </p:txBody>
      </p:sp>
      <p:sp>
        <p:nvSpPr>
          <p:cNvPr id="32" name="Rectangle: Rounded Corners 31">
            <a:extLst>
              <a:ext uri="{FF2B5EF4-FFF2-40B4-BE49-F238E27FC236}">
                <a16:creationId xmlns:a16="http://schemas.microsoft.com/office/drawing/2014/main" id="{F3E6B842-65ED-1001-3958-2D2EC44DB674}"/>
              </a:ext>
            </a:extLst>
          </p:cNvPr>
          <p:cNvSpPr/>
          <p:nvPr/>
        </p:nvSpPr>
        <p:spPr>
          <a:xfrm>
            <a:off x="13355430" y="15528482"/>
            <a:ext cx="759725" cy="640800"/>
          </a:xfrm>
          <a:prstGeom prst="roundRect">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solidFill>
                  <a:schemeClr val="accent4"/>
                </a:solidFill>
                <a:cs typeface="Arial" panose="020B0604020202020204" pitchFamily="34" charset="0"/>
              </a:rPr>
              <a:t>0</a:t>
            </a:r>
            <a:br>
              <a:rPr lang="en-US" sz="1354" dirty="0">
                <a:solidFill>
                  <a:schemeClr val="accent4"/>
                </a:solidFill>
                <a:cs typeface="Arial" panose="020B0604020202020204" pitchFamily="34" charset="0"/>
              </a:rPr>
            </a:br>
            <a:r>
              <a:rPr lang="en-US" sz="1354" dirty="0">
                <a:solidFill>
                  <a:schemeClr val="accent4"/>
                </a:solidFill>
                <a:cs typeface="Arial" panose="020B0604020202020204" pitchFamily="34" charset="0"/>
              </a:rPr>
              <a:t>(0%)</a:t>
            </a:r>
          </a:p>
        </p:txBody>
      </p:sp>
      <p:cxnSp>
        <p:nvCxnSpPr>
          <p:cNvPr id="33" name="Straight Arrow Connector 32">
            <a:extLst>
              <a:ext uri="{FF2B5EF4-FFF2-40B4-BE49-F238E27FC236}">
                <a16:creationId xmlns:a16="http://schemas.microsoft.com/office/drawing/2014/main" id="{95219742-26A9-52B4-F258-3474E4B41964}"/>
              </a:ext>
            </a:extLst>
          </p:cNvPr>
          <p:cNvCxnSpPr>
            <a:cxnSpLocks/>
          </p:cNvCxnSpPr>
          <p:nvPr/>
        </p:nvCxnSpPr>
        <p:spPr>
          <a:xfrm>
            <a:off x="11383734" y="17018455"/>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
        <p:nvSpPr>
          <p:cNvPr id="35" name="Rectangle: Rounded Corners 34">
            <a:extLst>
              <a:ext uri="{FF2B5EF4-FFF2-40B4-BE49-F238E27FC236}">
                <a16:creationId xmlns:a16="http://schemas.microsoft.com/office/drawing/2014/main" id="{B8488ABB-457A-E164-7901-6CF18DFBAE39}"/>
              </a:ext>
            </a:extLst>
          </p:cNvPr>
          <p:cNvSpPr/>
          <p:nvPr/>
        </p:nvSpPr>
        <p:spPr>
          <a:xfrm>
            <a:off x="13342234" y="17303786"/>
            <a:ext cx="768109" cy="640800"/>
          </a:xfrm>
          <a:prstGeom prst="roundRect">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solidFill>
                  <a:schemeClr val="accent4"/>
                </a:solidFill>
                <a:cs typeface="Arial" panose="020B0604020202020204" pitchFamily="34" charset="0"/>
              </a:rPr>
              <a:t>665 (23%)</a:t>
            </a:r>
          </a:p>
        </p:txBody>
      </p:sp>
      <p:cxnSp>
        <p:nvCxnSpPr>
          <p:cNvPr id="36" name="Straight Arrow Connector 35">
            <a:extLst>
              <a:ext uri="{FF2B5EF4-FFF2-40B4-BE49-F238E27FC236}">
                <a16:creationId xmlns:a16="http://schemas.microsoft.com/office/drawing/2014/main" id="{F5F642C9-D7BB-77B0-9BBE-F593BBFB9FA4}"/>
              </a:ext>
            </a:extLst>
          </p:cNvPr>
          <p:cNvCxnSpPr>
            <a:cxnSpLocks/>
          </p:cNvCxnSpPr>
          <p:nvPr/>
        </p:nvCxnSpPr>
        <p:spPr>
          <a:xfrm>
            <a:off x="11383734" y="17902797"/>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sp>
        <p:nvSpPr>
          <p:cNvPr id="37" name="Rectangle: Rounded Corners 36">
            <a:extLst>
              <a:ext uri="{FF2B5EF4-FFF2-40B4-BE49-F238E27FC236}">
                <a16:creationId xmlns:a16="http://schemas.microsoft.com/office/drawing/2014/main" id="{D1032169-5E1A-B0BA-3DC0-731C3027E5D7}"/>
              </a:ext>
            </a:extLst>
          </p:cNvPr>
          <p:cNvSpPr/>
          <p:nvPr/>
        </p:nvSpPr>
        <p:spPr>
          <a:xfrm>
            <a:off x="13320383" y="18191438"/>
            <a:ext cx="768109" cy="640800"/>
          </a:xfrm>
          <a:prstGeom prst="roundRect">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solidFill>
                  <a:schemeClr val="accent4"/>
                </a:solidFill>
                <a:cs typeface="Arial" panose="020B0604020202020204" pitchFamily="34" charset="0"/>
              </a:rPr>
              <a:t>1 (&lt;1%)</a:t>
            </a:r>
          </a:p>
        </p:txBody>
      </p:sp>
      <p:cxnSp>
        <p:nvCxnSpPr>
          <p:cNvPr id="39" name="Straight Connector 38">
            <a:extLst>
              <a:ext uri="{FF2B5EF4-FFF2-40B4-BE49-F238E27FC236}">
                <a16:creationId xmlns:a16="http://schemas.microsoft.com/office/drawing/2014/main" id="{00B4EE25-D6F7-27D7-81CC-25222EB5FF0F}"/>
              </a:ext>
            </a:extLst>
          </p:cNvPr>
          <p:cNvCxnSpPr>
            <a:cxnSpLocks/>
          </p:cNvCxnSpPr>
          <p:nvPr/>
        </p:nvCxnSpPr>
        <p:spPr>
          <a:xfrm>
            <a:off x="12828500" y="16736534"/>
            <a:ext cx="48734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sp>
        <p:nvSpPr>
          <p:cNvPr id="44" name="Rectangle: Rounded Corners 43">
            <a:extLst>
              <a:ext uri="{FF2B5EF4-FFF2-40B4-BE49-F238E27FC236}">
                <a16:creationId xmlns:a16="http://schemas.microsoft.com/office/drawing/2014/main" id="{F1EDF7A6-B13F-221A-0341-6C57C9D8E621}"/>
              </a:ext>
            </a:extLst>
          </p:cNvPr>
          <p:cNvSpPr/>
          <p:nvPr/>
        </p:nvSpPr>
        <p:spPr>
          <a:xfrm>
            <a:off x="13329037" y="16416134"/>
            <a:ext cx="759725" cy="640800"/>
          </a:xfrm>
          <a:prstGeom prst="roundRect">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solidFill>
                  <a:schemeClr val="accent4"/>
                </a:solidFill>
                <a:cs typeface="Arial" panose="020B0604020202020204" pitchFamily="34" charset="0"/>
              </a:rPr>
              <a:t>0 </a:t>
            </a:r>
            <a:br>
              <a:rPr lang="en-US" sz="1354" dirty="0">
                <a:solidFill>
                  <a:schemeClr val="accent4"/>
                </a:solidFill>
                <a:cs typeface="Arial" panose="020B0604020202020204" pitchFamily="34" charset="0"/>
              </a:rPr>
            </a:br>
            <a:r>
              <a:rPr lang="en-US" sz="1354" dirty="0">
                <a:solidFill>
                  <a:schemeClr val="accent4"/>
                </a:solidFill>
                <a:cs typeface="Arial" panose="020B0604020202020204" pitchFamily="34" charset="0"/>
              </a:rPr>
              <a:t>(0%)</a:t>
            </a:r>
          </a:p>
        </p:txBody>
      </p:sp>
      <p:cxnSp>
        <p:nvCxnSpPr>
          <p:cNvPr id="45" name="Straight Arrow Connector 44">
            <a:extLst>
              <a:ext uri="{FF2B5EF4-FFF2-40B4-BE49-F238E27FC236}">
                <a16:creationId xmlns:a16="http://schemas.microsoft.com/office/drawing/2014/main" id="{51C43F76-323D-DAAB-D667-42212F5667F9}"/>
              </a:ext>
            </a:extLst>
          </p:cNvPr>
          <p:cNvCxnSpPr>
            <a:cxnSpLocks/>
          </p:cNvCxnSpPr>
          <p:nvPr/>
        </p:nvCxnSpPr>
        <p:spPr>
          <a:xfrm>
            <a:off x="11383734" y="18817170"/>
            <a:ext cx="0" cy="292527"/>
          </a:xfrm>
          <a:prstGeom prst="straightConnector1">
            <a:avLst/>
          </a:prstGeom>
          <a:ln w="28575">
            <a:solidFill>
              <a:schemeClr val="accent4"/>
            </a:solidFill>
            <a:tailEnd type="triangle"/>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CC185C48-5D73-0644-1FA4-B7FBB4AA3A20}"/>
              </a:ext>
            </a:extLst>
          </p:cNvPr>
          <p:cNvCxnSpPr>
            <a:cxnSpLocks/>
          </p:cNvCxnSpPr>
          <p:nvPr/>
        </p:nvCxnSpPr>
        <p:spPr>
          <a:xfrm>
            <a:off x="10357194" y="19117297"/>
            <a:ext cx="2016000" cy="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24745B0C-BCC0-F724-7BF9-1BC0F42EE884}"/>
              </a:ext>
            </a:extLst>
          </p:cNvPr>
          <p:cNvCxnSpPr>
            <a:cxnSpLocks/>
          </p:cNvCxnSpPr>
          <p:nvPr/>
        </p:nvCxnSpPr>
        <p:spPr>
          <a:xfrm>
            <a:off x="10357194" y="19112677"/>
            <a:ext cx="0" cy="292527"/>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700DF4FE-71D6-BD82-BE1D-B8F0A5211906}"/>
              </a:ext>
            </a:extLst>
          </p:cNvPr>
          <p:cNvCxnSpPr>
            <a:cxnSpLocks/>
          </p:cNvCxnSpPr>
          <p:nvPr/>
        </p:nvCxnSpPr>
        <p:spPr>
          <a:xfrm>
            <a:off x="12373194" y="19112677"/>
            <a:ext cx="0" cy="292527"/>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sp>
        <p:nvSpPr>
          <p:cNvPr id="54" name="Rectangle: Rounded Corners 53">
            <a:extLst>
              <a:ext uri="{FF2B5EF4-FFF2-40B4-BE49-F238E27FC236}">
                <a16:creationId xmlns:a16="http://schemas.microsoft.com/office/drawing/2014/main" id="{BFE0609F-5A4A-C99B-D88C-849A74E27D17}"/>
              </a:ext>
            </a:extLst>
          </p:cNvPr>
          <p:cNvSpPr/>
          <p:nvPr/>
        </p:nvSpPr>
        <p:spPr>
          <a:xfrm>
            <a:off x="9491394" y="19330455"/>
            <a:ext cx="1731600" cy="559336"/>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i="1" dirty="0">
                <a:cs typeface="Arial" panose="020B0604020202020204" pitchFamily="34" charset="0"/>
              </a:rPr>
              <a:t>TP53</a:t>
            </a:r>
            <a:r>
              <a:rPr lang="en-US" sz="1354" dirty="0">
                <a:cs typeface="Arial" panose="020B0604020202020204" pitchFamily="34" charset="0"/>
              </a:rPr>
              <a:t> Y220C</a:t>
            </a:r>
          </a:p>
          <a:p>
            <a:pPr algn="ctr"/>
            <a:r>
              <a:rPr lang="en-US" sz="1354" dirty="0">
                <a:cs typeface="Arial" panose="020B0604020202020204" pitchFamily="34" charset="0"/>
              </a:rPr>
              <a:t>n=525</a:t>
            </a:r>
          </a:p>
        </p:txBody>
      </p:sp>
      <p:sp>
        <p:nvSpPr>
          <p:cNvPr id="56" name="Rectangle: Rounded Corners 55">
            <a:extLst>
              <a:ext uri="{FF2B5EF4-FFF2-40B4-BE49-F238E27FC236}">
                <a16:creationId xmlns:a16="http://schemas.microsoft.com/office/drawing/2014/main" id="{9F96E030-9DDD-30DF-92C4-A3F0F50CFAED}"/>
              </a:ext>
            </a:extLst>
          </p:cNvPr>
          <p:cNvSpPr/>
          <p:nvPr/>
        </p:nvSpPr>
        <p:spPr>
          <a:xfrm>
            <a:off x="11499655" y="19330455"/>
            <a:ext cx="1732139" cy="559336"/>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Non</a:t>
            </a:r>
            <a:r>
              <a:rPr lang="en-US" sz="1354" i="1" dirty="0">
                <a:cs typeface="Arial" panose="020B0604020202020204" pitchFamily="34" charset="0"/>
              </a:rPr>
              <a:t>-</a:t>
            </a:r>
            <a:r>
              <a:rPr lang="en-US" sz="1400" i="1" dirty="0">
                <a:ea typeface="Times New Roman" panose="02020603050405020304" pitchFamily="18" charset="0"/>
                <a:cs typeface="Times New Roman" panose="02020603050405020304" pitchFamily="18" charset="0"/>
              </a:rPr>
              <a:t>TP53 </a:t>
            </a:r>
            <a:r>
              <a:rPr lang="en-US" sz="1354" dirty="0">
                <a:cs typeface="Arial" panose="020B0604020202020204" pitchFamily="34" charset="0"/>
              </a:rPr>
              <a:t>Y220C</a:t>
            </a:r>
          </a:p>
          <a:p>
            <a:pPr algn="ctr"/>
            <a:r>
              <a:rPr lang="en-US" sz="1354" dirty="0">
                <a:cs typeface="Arial" panose="020B0604020202020204" pitchFamily="34" charset="0"/>
              </a:rPr>
              <a:t>n=1,733</a:t>
            </a:r>
          </a:p>
        </p:txBody>
      </p:sp>
      <p:sp>
        <p:nvSpPr>
          <p:cNvPr id="58" name="TextBox 57">
            <a:extLst>
              <a:ext uri="{FF2B5EF4-FFF2-40B4-BE49-F238E27FC236}">
                <a16:creationId xmlns:a16="http://schemas.microsoft.com/office/drawing/2014/main" id="{B590F81B-9031-FCF3-AE63-FFAB47FAA4BB}"/>
              </a:ext>
            </a:extLst>
          </p:cNvPr>
          <p:cNvSpPr txBox="1"/>
          <p:nvPr/>
        </p:nvSpPr>
        <p:spPr>
          <a:xfrm>
            <a:off x="9247859" y="19941817"/>
            <a:ext cx="6804393" cy="455509"/>
          </a:xfrm>
          <a:prstGeom prst="rect">
            <a:avLst/>
          </a:prstGeom>
          <a:noFill/>
        </p:spPr>
        <p:txBody>
          <a:bodyPr wrap="square">
            <a:spAutoFit/>
          </a:bodyPr>
          <a:lstStyle/>
          <a:p>
            <a:r>
              <a:rPr lang="en-US" sz="1160" baseline="30000" dirty="0">
                <a:cs typeface="Arial" panose="020B0604020202020204" pitchFamily="34" charset="0"/>
              </a:rPr>
              <a:t>a</a:t>
            </a:r>
            <a:r>
              <a:rPr lang="en-US" sz="1160" i="1" dirty="0">
                <a:cs typeface="Arial" panose="020B0604020202020204" pitchFamily="34" charset="0"/>
              </a:rPr>
              <a:t> TP53</a:t>
            </a:r>
            <a:r>
              <a:rPr lang="en-US" sz="1160" dirty="0">
                <a:cs typeface="Arial" panose="020B0604020202020204" pitchFamily="34" charset="0"/>
              </a:rPr>
              <a:t> Y220C mutation, another non-</a:t>
            </a:r>
            <a:r>
              <a:rPr lang="en-US" sz="1200" i="1" dirty="0">
                <a:ea typeface="Times New Roman" panose="02020603050405020304" pitchFamily="18" charset="0"/>
                <a:cs typeface="Times New Roman" panose="02020603050405020304" pitchFamily="18" charset="0"/>
              </a:rPr>
              <a:t>TP53 </a:t>
            </a:r>
            <a:r>
              <a:rPr lang="en-US" sz="1160" dirty="0">
                <a:cs typeface="Arial" panose="020B0604020202020204" pitchFamily="34" charset="0"/>
              </a:rPr>
              <a:t>Y220C mutation, </a:t>
            </a:r>
            <a:br>
              <a:rPr lang="en-US" sz="1160" dirty="0">
                <a:cs typeface="Arial" panose="020B0604020202020204" pitchFamily="34" charset="0"/>
              </a:rPr>
            </a:br>
            <a:r>
              <a:rPr lang="en-US" sz="1160" dirty="0">
                <a:cs typeface="Arial" panose="020B0604020202020204" pitchFamily="34" charset="0"/>
              </a:rPr>
              <a:t>or </a:t>
            </a:r>
            <a:r>
              <a:rPr lang="en-US" sz="1160" i="1" dirty="0">
                <a:cs typeface="Arial" panose="020B0604020202020204" pitchFamily="34" charset="0"/>
              </a:rPr>
              <a:t>TP53</a:t>
            </a:r>
            <a:r>
              <a:rPr lang="en-US" sz="1160" dirty="0">
                <a:cs typeface="Arial" panose="020B0604020202020204" pitchFamily="34" charset="0"/>
              </a:rPr>
              <a:t> wild-type.</a:t>
            </a:r>
          </a:p>
        </p:txBody>
      </p:sp>
      <p:sp>
        <p:nvSpPr>
          <p:cNvPr id="59" name="Rectangle: Rounded Corners 58">
            <a:extLst>
              <a:ext uri="{FF2B5EF4-FFF2-40B4-BE49-F238E27FC236}">
                <a16:creationId xmlns:a16="http://schemas.microsoft.com/office/drawing/2014/main" id="{944C9D95-BAAC-CFAD-0363-277062C59A87}"/>
              </a:ext>
            </a:extLst>
          </p:cNvPr>
          <p:cNvSpPr/>
          <p:nvPr/>
        </p:nvSpPr>
        <p:spPr>
          <a:xfrm>
            <a:off x="9491394" y="13753366"/>
            <a:ext cx="3740843" cy="63979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Patients with locally advanced or metastatic disease during the index period</a:t>
            </a:r>
          </a:p>
          <a:p>
            <a:pPr algn="ctr"/>
            <a:r>
              <a:rPr lang="en-US" sz="1354" dirty="0">
                <a:cs typeface="Arial" panose="020B0604020202020204" pitchFamily="34" charset="0"/>
              </a:rPr>
              <a:t>N=2,927</a:t>
            </a:r>
          </a:p>
        </p:txBody>
      </p:sp>
      <p:sp>
        <p:nvSpPr>
          <p:cNvPr id="61" name="Rectangle: Rounded Corners 60">
            <a:extLst>
              <a:ext uri="{FF2B5EF4-FFF2-40B4-BE49-F238E27FC236}">
                <a16:creationId xmlns:a16="http://schemas.microsoft.com/office/drawing/2014/main" id="{744EF97C-C829-532F-9A7D-B4A2464E7684}"/>
              </a:ext>
            </a:extLst>
          </p:cNvPr>
          <p:cNvSpPr/>
          <p:nvPr/>
        </p:nvSpPr>
        <p:spPr>
          <a:xfrm>
            <a:off x="9491395" y="17304138"/>
            <a:ext cx="3740841" cy="6399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No </a:t>
            </a:r>
            <a:r>
              <a:rPr lang="en-US" sz="1354" i="1" dirty="0">
                <a:cs typeface="Arial" panose="020B0604020202020204" pitchFamily="34" charset="0"/>
              </a:rPr>
              <a:t>KRAS</a:t>
            </a:r>
            <a:r>
              <a:rPr lang="en-US" sz="1354" dirty="0">
                <a:cs typeface="Arial" panose="020B0604020202020204" pitchFamily="34" charset="0"/>
              </a:rPr>
              <a:t> SNV mutation at any time during </a:t>
            </a:r>
            <a:br>
              <a:rPr lang="en-US" sz="1354" dirty="0">
                <a:cs typeface="Arial" panose="020B0604020202020204" pitchFamily="34" charset="0"/>
              </a:rPr>
            </a:br>
            <a:r>
              <a:rPr lang="en-US" sz="1354" dirty="0">
                <a:cs typeface="Arial" panose="020B0604020202020204" pitchFamily="34" charset="0"/>
              </a:rPr>
              <a:t>the study period</a:t>
            </a:r>
            <a:br>
              <a:rPr lang="en-US" sz="1354" dirty="0">
                <a:cs typeface="Arial" panose="020B0604020202020204" pitchFamily="34" charset="0"/>
              </a:rPr>
            </a:br>
            <a:r>
              <a:rPr lang="en-US" sz="1354" dirty="0">
                <a:cs typeface="Arial" panose="020B0604020202020204" pitchFamily="34" charset="0"/>
              </a:rPr>
              <a:t>N=2,259</a:t>
            </a:r>
          </a:p>
        </p:txBody>
      </p:sp>
      <p:sp>
        <p:nvSpPr>
          <p:cNvPr id="62" name="Rectangle: Rounded Corners 61">
            <a:extLst>
              <a:ext uri="{FF2B5EF4-FFF2-40B4-BE49-F238E27FC236}">
                <a16:creationId xmlns:a16="http://schemas.microsoft.com/office/drawing/2014/main" id="{0992EFC2-5EA8-2494-438A-4B40EDFCC983}"/>
              </a:ext>
            </a:extLst>
          </p:cNvPr>
          <p:cNvSpPr/>
          <p:nvPr/>
        </p:nvSpPr>
        <p:spPr>
          <a:xfrm>
            <a:off x="9491394" y="18191942"/>
            <a:ext cx="3740400" cy="63979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No death recorded prior to the index month</a:t>
            </a:r>
            <a:br>
              <a:rPr lang="en-US" sz="1354" dirty="0">
                <a:cs typeface="Arial" panose="020B0604020202020204" pitchFamily="34" charset="0"/>
              </a:rPr>
            </a:br>
            <a:r>
              <a:rPr lang="en-US" sz="1354" b="1" dirty="0">
                <a:cs typeface="Arial" panose="020B0604020202020204" pitchFamily="34" charset="0"/>
              </a:rPr>
              <a:t>N=2,258</a:t>
            </a:r>
          </a:p>
        </p:txBody>
      </p:sp>
      <p:sp>
        <p:nvSpPr>
          <p:cNvPr id="63" name="Rectangle: Rounded Corners 62">
            <a:extLst>
              <a:ext uri="{FF2B5EF4-FFF2-40B4-BE49-F238E27FC236}">
                <a16:creationId xmlns:a16="http://schemas.microsoft.com/office/drawing/2014/main" id="{B9CCEC90-7398-D5E4-16AD-0E1FEE6DD8F6}"/>
              </a:ext>
            </a:extLst>
          </p:cNvPr>
          <p:cNvSpPr/>
          <p:nvPr/>
        </p:nvSpPr>
        <p:spPr>
          <a:xfrm>
            <a:off x="9495026" y="14641059"/>
            <a:ext cx="3740841" cy="63979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Age ≥18 years on the index date</a:t>
            </a:r>
            <a:br>
              <a:rPr lang="en-US" sz="1354" dirty="0">
                <a:cs typeface="Arial" panose="020B0604020202020204" pitchFamily="34" charset="0"/>
              </a:rPr>
            </a:br>
            <a:r>
              <a:rPr lang="en-US" sz="1354" dirty="0">
                <a:cs typeface="Arial" panose="020B0604020202020204" pitchFamily="34" charset="0"/>
              </a:rPr>
              <a:t>N=2,924</a:t>
            </a:r>
          </a:p>
        </p:txBody>
      </p:sp>
      <p:sp>
        <p:nvSpPr>
          <p:cNvPr id="2240" name="Rectangle: Rounded Corners 2239">
            <a:extLst>
              <a:ext uri="{FF2B5EF4-FFF2-40B4-BE49-F238E27FC236}">
                <a16:creationId xmlns:a16="http://schemas.microsoft.com/office/drawing/2014/main" id="{EDCE4B90-C359-8E8B-A3FD-B284420E7E17}"/>
              </a:ext>
            </a:extLst>
          </p:cNvPr>
          <p:cNvSpPr/>
          <p:nvPr/>
        </p:nvSpPr>
        <p:spPr>
          <a:xfrm>
            <a:off x="9491395" y="15528752"/>
            <a:ext cx="3740841" cy="63979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Tumor tissue tested for </a:t>
            </a:r>
            <a:r>
              <a:rPr lang="en-US" sz="1354" i="1" dirty="0">
                <a:cs typeface="Arial" panose="020B0604020202020204" pitchFamily="34" charset="0"/>
              </a:rPr>
              <a:t>TP53 </a:t>
            </a:r>
            <a:r>
              <a:rPr lang="en-US" sz="1354" dirty="0">
                <a:cs typeface="Arial" panose="020B0604020202020204" pitchFamily="34" charset="0"/>
              </a:rPr>
              <a:t>Y220C and </a:t>
            </a:r>
            <a:r>
              <a:rPr lang="en-US" sz="1354" i="1" dirty="0">
                <a:cs typeface="Arial" panose="020B0604020202020204" pitchFamily="34" charset="0"/>
              </a:rPr>
              <a:t>KRAS</a:t>
            </a:r>
            <a:r>
              <a:rPr lang="en-US" sz="1354" dirty="0">
                <a:cs typeface="Arial" panose="020B0604020202020204" pitchFamily="34" charset="0"/>
              </a:rPr>
              <a:t> SNV mutations </a:t>
            </a:r>
            <a:br>
              <a:rPr lang="en-US" sz="1354" dirty="0">
                <a:cs typeface="Arial" panose="020B0604020202020204" pitchFamily="34" charset="0"/>
              </a:rPr>
            </a:br>
            <a:r>
              <a:rPr lang="en-US" sz="1354" dirty="0">
                <a:cs typeface="Arial" panose="020B0604020202020204" pitchFamily="34" charset="0"/>
              </a:rPr>
              <a:t>N=2,924</a:t>
            </a:r>
          </a:p>
        </p:txBody>
      </p:sp>
      <p:sp>
        <p:nvSpPr>
          <p:cNvPr id="2241" name="Rectangle: Rounded Corners 2240">
            <a:extLst>
              <a:ext uri="{FF2B5EF4-FFF2-40B4-BE49-F238E27FC236}">
                <a16:creationId xmlns:a16="http://schemas.microsoft.com/office/drawing/2014/main" id="{D27E2B1E-55EC-1DBD-9BA6-3E28003ABD4F}"/>
              </a:ext>
            </a:extLst>
          </p:cNvPr>
          <p:cNvSpPr/>
          <p:nvPr/>
        </p:nvSpPr>
        <p:spPr>
          <a:xfrm>
            <a:off x="9491395" y="16416445"/>
            <a:ext cx="3740841" cy="63979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4" dirty="0">
                <a:cs typeface="Arial" panose="020B0604020202020204" pitchFamily="34" charset="0"/>
              </a:rPr>
              <a:t>Known </a:t>
            </a:r>
            <a:r>
              <a:rPr lang="en-US" sz="1354" i="1" dirty="0">
                <a:cs typeface="Arial" panose="020B0604020202020204" pitchFamily="34" charset="0"/>
              </a:rPr>
              <a:t>TP53 </a:t>
            </a:r>
            <a:r>
              <a:rPr lang="en-US" sz="1354" dirty="0">
                <a:cs typeface="Arial" panose="020B0604020202020204" pitchFamily="34" charset="0"/>
              </a:rPr>
              <a:t>mutation status</a:t>
            </a:r>
            <a:r>
              <a:rPr lang="en-US" sz="1354" baseline="30000" dirty="0">
                <a:cs typeface="Arial" panose="020B0604020202020204" pitchFamily="34" charset="0"/>
              </a:rPr>
              <a:t>a</a:t>
            </a:r>
            <a:br>
              <a:rPr lang="en-US" sz="1354" dirty="0">
                <a:cs typeface="Arial" panose="020B0604020202020204" pitchFamily="34" charset="0"/>
              </a:rPr>
            </a:br>
            <a:r>
              <a:rPr lang="en-US" sz="1354" dirty="0">
                <a:cs typeface="Arial" panose="020B0604020202020204" pitchFamily="34" charset="0"/>
              </a:rPr>
              <a:t>at any time during the study period</a:t>
            </a:r>
            <a:br>
              <a:rPr lang="en-US" sz="1354" dirty="0">
                <a:cs typeface="Arial" panose="020B0604020202020204" pitchFamily="34" charset="0"/>
              </a:rPr>
            </a:br>
            <a:r>
              <a:rPr lang="en-US" sz="1354" dirty="0">
                <a:cs typeface="Arial" panose="020B0604020202020204" pitchFamily="34" charset="0"/>
              </a:rPr>
              <a:t>N=2,924</a:t>
            </a:r>
          </a:p>
        </p:txBody>
      </p:sp>
      <p:sp>
        <p:nvSpPr>
          <p:cNvPr id="2242" name="TextBox 2241">
            <a:extLst>
              <a:ext uri="{FF2B5EF4-FFF2-40B4-BE49-F238E27FC236}">
                <a16:creationId xmlns:a16="http://schemas.microsoft.com/office/drawing/2014/main" id="{87EFED03-7C06-4088-CD18-B31E6A05DA26}"/>
              </a:ext>
            </a:extLst>
          </p:cNvPr>
          <p:cNvSpPr txBox="1"/>
          <p:nvPr/>
        </p:nvSpPr>
        <p:spPr>
          <a:xfrm>
            <a:off x="9215938" y="13107516"/>
            <a:ext cx="5004402" cy="568489"/>
          </a:xfrm>
          <a:prstGeom prst="rect">
            <a:avLst/>
          </a:prstGeom>
          <a:noFill/>
        </p:spPr>
        <p:txBody>
          <a:bodyPr wrap="square" lIns="0">
            <a:spAutoFit/>
          </a:bodyPr>
          <a:lstStyle/>
          <a:p>
            <a:pPr marL="0" lvl="1" algn="ctr">
              <a:buClr>
                <a:schemeClr val="tx1"/>
              </a:buClr>
            </a:pPr>
            <a:r>
              <a:rPr lang="en-US" sz="1547" b="1" dirty="0">
                <a:solidFill>
                  <a:schemeClr val="accent1"/>
                </a:solidFill>
                <a:latin typeface="+mj-lt"/>
                <a:ea typeface="GaramondPremrPro"/>
                <a:cs typeface="Times New Roman" panose="02020603050405020304" pitchFamily="18" charset="0"/>
              </a:rPr>
              <a:t>Figure 2. </a:t>
            </a:r>
            <a:r>
              <a:rPr lang="en-US" sz="1547" b="1" dirty="0">
                <a:latin typeface="+mj-lt"/>
                <a:ea typeface="GaramondPremrPro"/>
                <a:cs typeface="Times New Roman" panose="02020603050405020304" pitchFamily="18" charset="0"/>
              </a:rPr>
              <a:t>Exploratory objective: </a:t>
            </a:r>
            <a:br>
              <a:rPr lang="en-US" sz="1547" b="1" dirty="0">
                <a:latin typeface="+mj-lt"/>
                <a:ea typeface="GaramondPremrPro"/>
                <a:cs typeface="Times New Roman" panose="02020603050405020304" pitchFamily="18" charset="0"/>
              </a:rPr>
            </a:br>
            <a:r>
              <a:rPr lang="en-US" sz="1547" b="1" dirty="0">
                <a:latin typeface="+mj-lt"/>
                <a:ea typeface="GaramondPremrPro"/>
                <a:cs typeface="Times New Roman" panose="02020603050405020304" pitchFamily="18" charset="0"/>
              </a:rPr>
              <a:t>Patient population</a:t>
            </a:r>
            <a:endParaRPr lang="en-US" sz="1547" dirty="0">
              <a:latin typeface="+mj-lt"/>
              <a:cs typeface="Times New Roman" panose="02020603050405020304" pitchFamily="18" charset="0"/>
            </a:endParaRPr>
          </a:p>
        </p:txBody>
      </p:sp>
      <p:sp>
        <p:nvSpPr>
          <p:cNvPr id="2299" name="TextBox 2298">
            <a:extLst>
              <a:ext uri="{FF2B5EF4-FFF2-40B4-BE49-F238E27FC236}">
                <a16:creationId xmlns:a16="http://schemas.microsoft.com/office/drawing/2014/main" id="{3F3C48FA-2712-4D69-52D8-BE71CB42A73F}"/>
              </a:ext>
            </a:extLst>
          </p:cNvPr>
          <p:cNvSpPr txBox="1"/>
          <p:nvPr/>
        </p:nvSpPr>
        <p:spPr>
          <a:xfrm>
            <a:off x="14585454" y="13107544"/>
            <a:ext cx="5220000" cy="568489"/>
          </a:xfrm>
          <a:prstGeom prst="rect">
            <a:avLst/>
          </a:prstGeom>
          <a:noFill/>
        </p:spPr>
        <p:txBody>
          <a:bodyPr wrap="square" lIns="0">
            <a:spAutoFit/>
          </a:bodyPr>
          <a:lstStyle/>
          <a:p>
            <a:pPr marL="0" lvl="1" algn="ctr">
              <a:buClr>
                <a:schemeClr val="tx1"/>
              </a:buClr>
            </a:pPr>
            <a:r>
              <a:rPr lang="en-US" sz="1547" b="1" dirty="0">
                <a:solidFill>
                  <a:schemeClr val="accent1"/>
                </a:solidFill>
                <a:latin typeface="+mj-lt"/>
                <a:ea typeface="GaramondPremrPro"/>
                <a:cs typeface="Times New Roman" panose="02020603050405020304" pitchFamily="18" charset="0"/>
              </a:rPr>
              <a:t>Figure 3. </a:t>
            </a:r>
            <a:r>
              <a:rPr lang="en-US" sz="1547" b="1" dirty="0">
                <a:ea typeface="GaramondPremrPro"/>
                <a:cs typeface="Times New Roman" panose="02020603050405020304" pitchFamily="18" charset="0"/>
              </a:rPr>
              <a:t>Exploratory objective: </a:t>
            </a:r>
            <a:r>
              <a:rPr lang="en-US" sz="1547" b="1" dirty="0">
                <a:latin typeface="+mj-lt"/>
                <a:ea typeface="GaramondPremrPro"/>
                <a:cs typeface="Times New Roman" panose="02020603050405020304" pitchFamily="18" charset="0"/>
              </a:rPr>
              <a:t>Baseline characteristics after propensity score matching</a:t>
            </a:r>
            <a:endParaRPr lang="en-US" sz="1547" dirty="0">
              <a:latin typeface="+mj-lt"/>
              <a:cs typeface="Times New Roman" panose="02020603050405020304" pitchFamily="18" charset="0"/>
            </a:endParaRPr>
          </a:p>
        </p:txBody>
      </p:sp>
      <p:cxnSp>
        <p:nvCxnSpPr>
          <p:cNvPr id="1355" name="Straight Arrow Connector 1354">
            <a:extLst>
              <a:ext uri="{FF2B5EF4-FFF2-40B4-BE49-F238E27FC236}">
                <a16:creationId xmlns:a16="http://schemas.microsoft.com/office/drawing/2014/main" id="{B26CDF4A-6256-86D9-0FAB-9E9BBC6D9A44}"/>
              </a:ext>
            </a:extLst>
          </p:cNvPr>
          <p:cNvCxnSpPr/>
          <p:nvPr/>
        </p:nvCxnSpPr>
        <p:spPr>
          <a:xfrm>
            <a:off x="30800844" y="11688308"/>
            <a:ext cx="1512000" cy="0"/>
          </a:xfrm>
          <a:prstGeom prst="straightConnector1">
            <a:avLst/>
          </a:prstGeom>
          <a:ln w="19050">
            <a:prstDash val="dash"/>
            <a:tailEnd type="triangle"/>
          </a:ln>
        </p:spPr>
        <p:style>
          <a:lnRef idx="1">
            <a:schemeClr val="accent4"/>
          </a:lnRef>
          <a:fillRef idx="0">
            <a:schemeClr val="accent4"/>
          </a:fillRef>
          <a:effectRef idx="0">
            <a:schemeClr val="accent4"/>
          </a:effectRef>
          <a:fontRef idx="minor">
            <a:schemeClr val="tx1"/>
          </a:fontRef>
        </p:style>
      </p:cxnSp>
      <p:pic>
        <p:nvPicPr>
          <p:cNvPr id="2243" name="Picture 2242" descr="A qr code on a white background&#10;&#10;AI-generated content may be incorrect.">
            <a:extLst>
              <a:ext uri="{FF2B5EF4-FFF2-40B4-BE49-F238E27FC236}">
                <a16:creationId xmlns:a16="http://schemas.microsoft.com/office/drawing/2014/main" id="{755CAE4F-8980-2C09-DFDF-810AA34A49DF}"/>
              </a:ext>
            </a:extLst>
          </p:cNvPr>
          <p:cNvPicPr>
            <a:picLocks noChangeAspect="1"/>
          </p:cNvPicPr>
          <p:nvPr/>
        </p:nvPicPr>
        <p:blipFill>
          <a:blip r:embed="rId5"/>
          <a:stretch>
            <a:fillRect/>
          </a:stretch>
        </p:blipFill>
        <p:spPr>
          <a:xfrm>
            <a:off x="40665148" y="18956743"/>
            <a:ext cx="1315175" cy="1315175"/>
          </a:xfrm>
          <a:prstGeom prst="rect">
            <a:avLst/>
          </a:prstGeom>
        </p:spPr>
      </p:pic>
      <p:pic>
        <p:nvPicPr>
          <p:cNvPr id="48" name="Picture 47">
            <a:extLst>
              <a:ext uri="{FF2B5EF4-FFF2-40B4-BE49-F238E27FC236}">
                <a16:creationId xmlns:a16="http://schemas.microsoft.com/office/drawing/2014/main" id="{5995A265-885F-B3BE-1B96-B6777CAA5467}"/>
              </a:ext>
            </a:extLst>
          </p:cNvPr>
          <p:cNvPicPr>
            <a:picLocks noChangeAspect="1"/>
          </p:cNvPicPr>
          <p:nvPr/>
        </p:nvPicPr>
        <p:blipFill>
          <a:blip r:embed="rId6"/>
          <a:srcRect l="20" r="20"/>
          <a:stretch/>
        </p:blipFill>
        <p:spPr>
          <a:xfrm>
            <a:off x="14700471" y="13673170"/>
            <a:ext cx="5049643" cy="6726705"/>
          </a:xfrm>
          <a:prstGeom prst="rect">
            <a:avLst/>
          </a:prstGeom>
        </p:spPr>
      </p:pic>
    </p:spTree>
    <p:custDataLst>
      <p:tags r:id="rId1"/>
    </p:custDataLst>
    <p:extLst>
      <p:ext uri="{BB962C8B-B14F-4D97-AF65-F5344CB8AC3E}">
        <p14:creationId xmlns:p14="http://schemas.microsoft.com/office/powerpoint/2010/main" val="100837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F4B0D7-3EA7-956D-A520-B6B2105D507A}"/>
              </a:ext>
            </a:extLst>
          </p:cNvPr>
          <p:cNvSpPr>
            <a:spLocks noGrp="1"/>
          </p:cNvSpPr>
          <p:nvPr>
            <p:ph type="title"/>
          </p:nvPr>
        </p:nvSpPr>
        <p:spPr/>
        <p:txBody>
          <a:bodyPr/>
          <a:lstStyle/>
          <a:p>
            <a:r>
              <a:rPr lang="en-GB" dirty="0"/>
              <a:t>Full author disclosures </a:t>
            </a:r>
          </a:p>
        </p:txBody>
      </p:sp>
      <p:sp>
        <p:nvSpPr>
          <p:cNvPr id="5" name="TextBox 4">
            <a:extLst>
              <a:ext uri="{FF2B5EF4-FFF2-40B4-BE49-F238E27FC236}">
                <a16:creationId xmlns:a16="http://schemas.microsoft.com/office/drawing/2014/main" id="{DF04AB62-1CD3-B096-F238-9FB9E872564F}"/>
              </a:ext>
            </a:extLst>
          </p:cNvPr>
          <p:cNvSpPr txBox="1"/>
          <p:nvPr/>
        </p:nvSpPr>
        <p:spPr>
          <a:xfrm>
            <a:off x="876299" y="3336812"/>
            <a:ext cx="40539205" cy="12798119"/>
          </a:xfrm>
          <a:prstGeom prst="rect">
            <a:avLst/>
          </a:prstGeom>
          <a:noFill/>
        </p:spPr>
        <p:txBody>
          <a:bodyPr wrap="square">
            <a:spAutoFit/>
          </a:bodyPr>
          <a:lstStyle/>
          <a:p>
            <a:pPr marR="165100">
              <a:lnSpc>
                <a:spcPct val="115000"/>
              </a:lnSpc>
            </a:pPr>
            <a:r>
              <a:rPr lang="en-US" sz="2400" b="1" dirty="0">
                <a:latin typeface="Arial" panose="020B0604020202020204" pitchFamily="34" charset="0"/>
                <a:ea typeface="Aptos" panose="020B0004020202020204" pitchFamily="34" charset="0"/>
                <a:cs typeface="Arial" panose="020B0604020202020204" pitchFamily="34" charset="0"/>
              </a:rPr>
              <a:t>Marc Fellous, Catherine Green </a:t>
            </a:r>
            <a:endParaRPr lang="en-GB" sz="2400" dirty="0">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Employee: PMV Pharmaceuticals, Inc. with stock options </a:t>
            </a:r>
          </a:p>
          <a:p>
            <a:pPr>
              <a:lnSpc>
                <a:spcPct val="115000"/>
              </a:lnSpc>
            </a:pPr>
            <a:endParaRPr lang="en-US" sz="2400" b="1" dirty="0">
              <a:latin typeface="Arial" panose="020B0604020202020204" pitchFamily="34" charset="0"/>
              <a:ea typeface="Arial" panose="020B0604020202020204" pitchFamily="34" charset="0"/>
              <a:cs typeface="Times New Roman" panose="02020603050405020304" pitchFamily="18" charset="0"/>
            </a:endParaRPr>
          </a:p>
          <a:p>
            <a:pPr>
              <a:lnSpc>
                <a:spcPct val="115000"/>
              </a:lnSpc>
            </a:pPr>
            <a:r>
              <a:rPr lang="en-US" sz="2400" b="1" dirty="0">
                <a:latin typeface="Arial" panose="020B0604020202020204" pitchFamily="34" charset="0"/>
                <a:ea typeface="Arial" panose="020B0604020202020204" pitchFamily="34" charset="0"/>
                <a:cs typeface="Times New Roman" panose="02020603050405020304" pitchFamily="18" charset="0"/>
              </a:rPr>
              <a:t>Patricia Prince, John Shen </a:t>
            </a:r>
          </a:p>
          <a:p>
            <a:pPr marL="34290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Employee: Aetion, a Datavant Company, with stock options</a:t>
            </a:r>
          </a:p>
          <a:p>
            <a:pPr lvl="0">
              <a:lnSpc>
                <a:spcPct val="115000"/>
              </a:lnSpc>
            </a:pPr>
            <a:endParaRPr lang="en-US" sz="2400" b="1" kern="1400" dirty="0">
              <a:ea typeface="Times New Roman" panose="02020603050405020304" pitchFamily="18" charset="0"/>
              <a:cs typeface="Times New Roman" panose="02020603050405020304" pitchFamily="18" charset="0"/>
            </a:endParaRPr>
          </a:p>
          <a:p>
            <a:pPr lvl="0">
              <a:lnSpc>
                <a:spcPct val="115000"/>
              </a:lnSpc>
            </a:pPr>
            <a:r>
              <a:rPr lang="en-US" sz="2400" b="1" kern="1400" dirty="0">
                <a:ea typeface="Times New Roman" panose="02020603050405020304" pitchFamily="18" charset="0"/>
                <a:cs typeface="Times New Roman" panose="02020603050405020304" pitchFamily="18" charset="0"/>
              </a:rPr>
              <a:t>Cheryl Cho-Phan, Spencer Langerman </a:t>
            </a:r>
          </a:p>
          <a:p>
            <a:pPr marL="34290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Employee: Flatiron Health, an independent member of the Roche group</a:t>
            </a:r>
          </a:p>
          <a:p>
            <a:pPr marL="34290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Stock ownership: Roche</a:t>
            </a:r>
          </a:p>
          <a:p>
            <a:pPr lvl="0">
              <a:lnSpc>
                <a:spcPct val="115000"/>
              </a:lnSpc>
            </a:pPr>
            <a:endParaRPr lang="en-US" sz="2400" b="1" kern="1400" dirty="0">
              <a:ea typeface="Times New Roman" panose="02020603050405020304" pitchFamily="18" charset="0"/>
              <a:cs typeface="Times New Roman" panose="02020603050405020304" pitchFamily="18" charset="0"/>
            </a:endParaRPr>
          </a:p>
          <a:p>
            <a:pPr lvl="0">
              <a:lnSpc>
                <a:spcPct val="115000"/>
              </a:lnSpc>
            </a:pPr>
            <a:r>
              <a:rPr lang="en-US" sz="2400" b="1" kern="1400" dirty="0">
                <a:ea typeface="Times New Roman" panose="02020603050405020304" pitchFamily="18" charset="0"/>
                <a:cs typeface="Times New Roman" panose="02020603050405020304" pitchFamily="18" charset="0"/>
              </a:rPr>
              <a:t>Gerald Li, Ryon Graf</a:t>
            </a:r>
            <a:endParaRPr lang="en-US" sz="2400" b="1" dirty="0">
              <a:latin typeface="Arial" panose="020B0604020202020204" pitchFamily="34" charset="0"/>
              <a:ea typeface="Aptos" panose="020B000402020202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Employee: Foundation Medicine, Inc. a wholly owned subsidiary of Roche</a:t>
            </a:r>
          </a:p>
          <a:p>
            <a:pPr marL="342900" indent="-342900">
              <a:lnSpc>
                <a:spcPct val="115000"/>
              </a:lnSpc>
              <a:buFont typeface="Symbol" panose="05050102010706020507" pitchFamily="18" charset="2"/>
              <a:buChar char=""/>
            </a:pPr>
            <a:r>
              <a:rPr lang="en-US" sz="2400" dirty="0">
                <a:latin typeface="Arial" panose="020B0604020202020204" pitchFamily="34" charset="0"/>
                <a:ea typeface="Arial" panose="020B0604020202020204" pitchFamily="34" charset="0"/>
                <a:cs typeface="Times New Roman" panose="02020603050405020304" pitchFamily="18" charset="0"/>
              </a:rPr>
              <a:t>Stock ownership: Roche</a:t>
            </a:r>
          </a:p>
          <a:p>
            <a:pPr lvl="0">
              <a:lnSpc>
                <a:spcPct val="115000"/>
              </a:lnSpc>
            </a:pPr>
            <a:endParaRPr lang="en-US" sz="2400" dirty="0">
              <a:latin typeface="Arial" panose="020B0604020202020204" pitchFamily="34" charset="0"/>
              <a:ea typeface="Arial" panose="020B0604020202020204" pitchFamily="34" charset="0"/>
              <a:cs typeface="Times New Roman" panose="02020603050405020304" pitchFamily="18" charset="0"/>
            </a:endParaRPr>
          </a:p>
          <a:p>
            <a:pPr marR="165100">
              <a:lnSpc>
                <a:spcPct val="115000"/>
              </a:lnSpc>
              <a:buNone/>
            </a:pPr>
            <a:r>
              <a:rPr lang="en-US" sz="2400" b="1" dirty="0">
                <a:effectLst/>
                <a:latin typeface="Arial" panose="020B0604020202020204" pitchFamily="34" charset="0"/>
                <a:ea typeface="Arial" panose="020B0604020202020204" pitchFamily="34" charset="0"/>
                <a:cs typeface="Times New Roman" panose="02020603050405020304" pitchFamily="18" charset="0"/>
              </a:rPr>
              <a:t>Ecaterina E Dumbrava</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Research or grant funding: Bayer HealthCare Pharmaceuticals Inc., Immunocore Ltd., Amgen, Aileron Therapeutics, Compugen Ltd., Gilead, BOLT Therapeutics, Aprea Therapeutics, Bellicum Pharmaceuticals, PMV Pharmaceuticals, Inc., Triumvira Immunologics, Seagen, Mereo BioPharma, Sanofi, Rain Oncology, Astex Therapeutics, Sotio, Poseida, Mersana Therapeutics, Genentech, Boehringer Ingelheim, Dragonfly Therapeutics, A2A Pharmaceuticals, Volastra, AstraZeneca, Fate Therapeutics, Pfizer, Jacobio, and ModeX Therapeutics</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Advisory board: BOLT Therapeutics, Mersana Therapeutics, Orum Therapeutics, Summit Therapeutics, Fate Therapeutics, PMV Pharmaceuticals, Inc. </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Speaker: PMV Pharmaceuticals, Inc. and BOLT Therapeutics</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Travel, accommodation, expenses: ASCO, LFSA Association, Rain Oncology, Banner MD Anderson Cancer Center, Triumvira Immunologics, KSMO, and Boehringer Ingelheim</a:t>
            </a:r>
          </a:p>
          <a:p>
            <a:pPr marL="342900" lvl="0" indent="-342900">
              <a:lnSpc>
                <a:spcPct val="115000"/>
              </a:lnSpc>
              <a:buFont typeface="Symbol" panose="05050102010706020507" pitchFamily="18" charset="2"/>
              <a:buChar char=""/>
            </a:pP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R="165100">
              <a:lnSpc>
                <a:spcPct val="115000"/>
              </a:lnSpc>
              <a:buNone/>
            </a:pPr>
            <a:r>
              <a:rPr lang="en-US" sz="2400" b="1" dirty="0">
                <a:effectLst/>
                <a:latin typeface="Arial" panose="020B0604020202020204" pitchFamily="34" charset="0"/>
                <a:ea typeface="Arial" panose="020B0604020202020204" pitchFamily="34" charset="0"/>
                <a:cs typeface="Times New Roman" panose="02020603050405020304" pitchFamily="18" charset="0"/>
              </a:rPr>
              <a:t>Alison M Schram</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Advisory board: Blueprint Medicines, Mersana, Endeavor Biomedicines, Revolution Medicine, Day One Biopharmaceuticals, Transcode Therapeutics, and Relay Therapeutics</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Advisory role: for Merus, Pfizer, PMV Pharmaceuticals, Inc., Schrodinger, Repare Therapeutics, and Relay Therapeutics</a:t>
            </a:r>
            <a:endParaRPr lang="en-GB" sz="2400" dirty="0">
              <a:effectLst/>
              <a:latin typeface="Aptos" panose="020B0004020202020204" pitchFamily="34" charset="0"/>
              <a:ea typeface="Aptos" panose="020B0004020202020204" pitchFamily="34" charset="0"/>
              <a:cs typeface="Arial" panose="020B0604020202020204" pitchFamily="34" charset="0"/>
            </a:endParaRPr>
          </a:p>
          <a:p>
            <a:pPr marL="342900" marR="165735" lvl="0" indent="-342900">
              <a:lnSpc>
                <a:spcPct val="115000"/>
              </a:lnSpc>
              <a:buFont typeface="Symbol" panose="05050102010706020507" pitchFamily="18" charset="2"/>
              <a:buChar char=""/>
            </a:pPr>
            <a:r>
              <a:rPr lang="en-US" sz="2400" dirty="0">
                <a:effectLst/>
                <a:latin typeface="Arial" panose="020B0604020202020204" pitchFamily="34" charset="0"/>
                <a:ea typeface="Arial" panose="020B0604020202020204" pitchFamily="34" charset="0"/>
                <a:cs typeface="Times New Roman" panose="02020603050405020304" pitchFamily="18" charset="0"/>
              </a:rPr>
              <a:t>Research funding to institution: ArQule, AstraZeneca, BeiGene, Springworks, Black Diamond, Boehringer Ingelheim, Elevation Oncology, Kura Oncology, Eli Lilly, Merus, Northern Biologics, Pfizer, PMV Pharmaceuticals, Inc., Relay Therapeutics, Repare Therapeutics, Revolution Medicine, and Surface Oncology</a:t>
            </a:r>
          </a:p>
          <a:p>
            <a:pPr marL="342900" marR="165735" lvl="0" indent="-342900">
              <a:lnSpc>
                <a:spcPct val="115000"/>
              </a:lnSpc>
              <a:buFont typeface="Symbol" panose="05050102010706020507" pitchFamily="18" charset="2"/>
              <a:buChar char=""/>
            </a:pPr>
            <a:endParaRPr lang="en-US" sz="2400" dirty="0">
              <a:latin typeface="Arial" panose="020B0604020202020204" pitchFamily="34" charset="0"/>
              <a:cs typeface="Times New Roman" panose="02020603050405020304" pitchFamily="18" charset="0"/>
            </a:endParaRPr>
          </a:p>
          <a:p>
            <a:pPr marL="342900" indent="-342900">
              <a:lnSpc>
                <a:spcPct val="115000"/>
              </a:lnSpc>
              <a:buFont typeface="Symbol" panose="05050102010706020507" pitchFamily="18" charset="2"/>
              <a:buChar char=""/>
            </a:pPr>
            <a:endParaRPr lang="en-US" sz="2400" dirty="0">
              <a:latin typeface="Arial" panose="020B0604020202020204" pitchFamily="34" charset="0"/>
              <a:ea typeface="Arial" panose="020B0604020202020204" pitchFamily="34" charset="0"/>
              <a:cs typeface="Times New Roman" panose="02020603050405020304" pitchFamily="18" charset="0"/>
            </a:endParaRPr>
          </a:p>
          <a:p>
            <a:pPr marL="342900" indent="-342900">
              <a:lnSpc>
                <a:spcPct val="115000"/>
              </a:lnSpc>
              <a:buFont typeface="Symbol" panose="05050102010706020507" pitchFamily="18" charset="2"/>
              <a:buChar char=""/>
            </a:pPr>
            <a:endParaRPr lang="en-US" sz="2400" dirty="0">
              <a:latin typeface="Arial" panose="020B0604020202020204" pitchFamily="34" charset="0"/>
              <a:ea typeface="Arial" panose="020B0604020202020204" pitchFamily="34" charset="0"/>
              <a:cs typeface="Times New Roman" panose="02020603050405020304" pitchFamily="18" charset="0"/>
            </a:endParaRPr>
          </a:p>
          <a:p>
            <a:pPr>
              <a:lnSpc>
                <a:spcPct val="115000"/>
              </a:lnSpc>
            </a:pPr>
            <a:endParaRPr lang="en-US" sz="2400" dirty="0">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157539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RUNT-HP-YDBYPA" val="6wIAAA=="/>
  <p:tag name="ARTICULATE_DESIGN_ID_ASCO 2023 POSTER" val="eR9DCadI"/>
  <p:tag name="ARTICULATE_SLIDE_THUMBNAIL_REFRESH" val="1"/>
  <p:tag name="ARTICULATE_SLIDE_COUNT"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SCO 2023 Poster">
  <a:themeElements>
    <a:clrScheme name="PMV">
      <a:dk1>
        <a:srgbClr val="000000"/>
      </a:dk1>
      <a:lt1>
        <a:srgbClr val="FFFFFF"/>
      </a:lt1>
      <a:dk2>
        <a:srgbClr val="3A4B69"/>
      </a:dk2>
      <a:lt2>
        <a:srgbClr val="E3E5EA"/>
      </a:lt2>
      <a:accent1>
        <a:srgbClr val="234FA0"/>
      </a:accent1>
      <a:accent2>
        <a:srgbClr val="2D9EEC"/>
      </a:accent2>
      <a:accent3>
        <a:srgbClr val="9FACBC"/>
      </a:accent3>
      <a:accent4>
        <a:srgbClr val="46AD88"/>
      </a:accent4>
      <a:accent5>
        <a:srgbClr val="9F69BE"/>
      </a:accent5>
      <a:accent6>
        <a:srgbClr val="93BC6F"/>
      </a:accent6>
      <a:hlink>
        <a:srgbClr val="0563C1"/>
      </a:hlink>
      <a:folHlink>
        <a:srgbClr val="954F72"/>
      </a:folHlink>
    </a:clrScheme>
    <a:fontScheme name="Office Them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solidFill>
            <a:schemeClr val="accent5">
              <a:lumMod val="75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1400" dirty="0" err="1" smtClean="0"/>
        </a:defPPr>
      </a:lstStyle>
    </a:txDef>
  </a:objectDefaults>
  <a:extraClrSchemeLst/>
  <a:extLst>
    <a:ext uri="{05A4C25C-085E-4340-85A3-A5531E510DB2}">
      <thm15:themeFamily xmlns:thm15="http://schemas.microsoft.com/office/thememl/2012/main" name="ASCO 2023 Poster" id="{B7F36BEF-CE1F-4886-9682-4F37ADFB8BFB}" vid="{2A179586-66D4-4A35-A779-349AA3A875E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 dockstate="right" visibility="0" width="350" row="4">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7C400CAF-D29B-40F2-A393-1A495B839690}">
  <we:reference id="wa104380162" version="1.0.1.0" store="en-US" storeType="OMEX"/>
  <we:alternateReferences>
    <we:reference id="wa104380162" version="1.0.1.0" store="wa104380162"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30ED3B94-0634-467E-B756-86DC1314F052}">
  <we:reference id="wa104379791" version="1.0.0.0" store="en-US" storeType="OMEX"/>
  <we:alternateReferences>
    <we:reference id="wa104379791" version="1.0.0.0" store="wa104379791"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A2660F395F194197798EC0719DCF18" ma:contentTypeVersion="15" ma:contentTypeDescription="Create a new document." ma:contentTypeScope="" ma:versionID="eea9c61044b8c93d31852957371971db">
  <xsd:schema xmlns:xsd="http://www.w3.org/2001/XMLSchema" xmlns:xs="http://www.w3.org/2001/XMLSchema" xmlns:p="http://schemas.microsoft.com/office/2006/metadata/properties" xmlns:ns2="67977a23-ff72-4b0a-89e4-9a4aa873037b" xmlns:ns3="aa1c74b4-6f67-4d8f-9d4d-7977e56e45d3" targetNamespace="http://schemas.microsoft.com/office/2006/metadata/properties" ma:root="true" ma:fieldsID="58ace1e49b3828882f71aadbc06baae1" ns2:_="" ns3:_="">
    <xsd:import namespace="67977a23-ff72-4b0a-89e4-9a4aa873037b"/>
    <xsd:import namespace="aa1c74b4-6f67-4d8f-9d4d-7977e56e45d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77a23-ff72-4b0a-89e4-9a4aa87303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21728db-8411-4588-8a46-8cadffd301d2"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1c74b4-6f67-4d8f-9d4d-7977e56e45d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a2884a4-40a5-4b87-95c5-0e6518ce829a}" ma:internalName="TaxCatchAll" ma:showField="CatchAllData" ma:web="aa1c74b4-6f67-4d8f-9d4d-7977e56e45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a1c74b4-6f67-4d8f-9d4d-7977e56e45d3" xsi:nil="true"/>
    <lcf76f155ced4ddcb4097134ff3c332f xmlns="67977a23-ff72-4b0a-89e4-9a4aa873037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0F83AA-72F5-4166-AFE4-00F6B4D9E816}">
  <ds:schemaRefs>
    <ds:schemaRef ds:uri="67977a23-ff72-4b0a-89e4-9a4aa873037b"/>
    <ds:schemaRef ds:uri="aa1c74b4-6f67-4d8f-9d4d-7977e56e45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DB927B1-4F4C-4F1E-ABF1-55BDAEB4A6EC}">
  <ds:schemaRefs>
    <ds:schemaRef ds:uri="http://purl.org/dc/dcmitype/"/>
    <ds:schemaRef ds:uri="67977a23-ff72-4b0a-89e4-9a4aa873037b"/>
    <ds:schemaRef ds:uri="http://www.w3.org/XML/1998/namespace"/>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purl.org/dc/terms/"/>
    <ds:schemaRef ds:uri="http://schemas.microsoft.com/office/infopath/2007/PartnerControls"/>
    <ds:schemaRef ds:uri="aa1c74b4-6f67-4d8f-9d4d-7977e56e45d3"/>
  </ds:schemaRefs>
</ds:datastoreItem>
</file>

<file path=customXml/itemProps3.xml><?xml version="1.0" encoding="utf-8"?>
<ds:datastoreItem xmlns:ds="http://schemas.openxmlformats.org/officeDocument/2006/customXml" ds:itemID="{817673DB-EBE5-48B6-ADC7-033E5159E8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ASCO 2023 Poster</Template>
  <TotalTime>198</TotalTime>
  <Words>3467</Words>
  <Application>Microsoft Office PowerPoint</Application>
  <PresentationFormat>Custom</PresentationFormat>
  <Paragraphs>328</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Times New Roman</vt:lpstr>
      <vt:lpstr>GaramondPremrPro</vt:lpstr>
      <vt:lpstr>Arial</vt:lpstr>
      <vt:lpstr>Symbol</vt:lpstr>
      <vt:lpstr>Aptos</vt:lpstr>
      <vt:lpstr>Courier New</vt:lpstr>
      <vt:lpstr>ASCO 2023 Poster</vt:lpstr>
      <vt:lpstr>Natural history and prognostic value of the TP53 Y220C mutation in advanced solid tumors: A real-world study</vt:lpstr>
      <vt:lpstr>Full author disclosures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Waguespack</dc:creator>
  <cp:lastModifiedBy>Selina Gill</cp:lastModifiedBy>
  <cp:revision>72</cp:revision>
  <cp:lastPrinted>2024-09-05T20:40:33Z</cp:lastPrinted>
  <dcterms:created xsi:type="dcterms:W3CDTF">2001-06-27T02:04:55Z</dcterms:created>
  <dcterms:modified xsi:type="dcterms:W3CDTF">2025-10-27T09:43:39Z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0x01010061A2660F395F194197798EC0719DCF18</vt:lpwstr>
  </property>
  <property fmtid="{D5CDD505-2E9C-101B-9397-08002B2CF9AE}" pid="3" name="Order">
    <vt:r8>6200</vt:r8>
  </property>
  <property fmtid="{D5CDD505-2E9C-101B-9397-08002B2CF9AE}" pid="4" name="MediaServiceImageTags">
    <vt:lpwstr/>
  </property>
  <property fmtid="{D5CDD505-2E9C-101B-9397-08002B2CF9AE}" pid="5" name="MSIP_Label_2c76c141-ac86-40e5-abf2-c6f60e474cee_Enabled">
    <vt:lpwstr>true</vt:lpwstr>
  </property>
  <property fmtid="{D5CDD505-2E9C-101B-9397-08002B2CF9AE}" pid="6" name="MSIP_Label_2c76c141-ac86-40e5-abf2-c6f60e474cee_SetDate">
    <vt:lpwstr>2022-09-29T22:26:49Z</vt:lpwstr>
  </property>
  <property fmtid="{D5CDD505-2E9C-101B-9397-08002B2CF9AE}" pid="7" name="MSIP_Label_2c76c141-ac86-40e5-abf2-c6f60e474cee_Method">
    <vt:lpwstr>Standard</vt:lpwstr>
  </property>
  <property fmtid="{D5CDD505-2E9C-101B-9397-08002B2CF9AE}" pid="8" name="MSIP_Label_2c76c141-ac86-40e5-abf2-c6f60e474cee_Name">
    <vt:lpwstr>2c76c141-ac86-40e5-abf2-c6f60e474cee</vt:lpwstr>
  </property>
  <property fmtid="{D5CDD505-2E9C-101B-9397-08002B2CF9AE}" pid="9" name="MSIP_Label_2c76c141-ac86-40e5-abf2-c6f60e474cee_SiteId">
    <vt:lpwstr>fcb2b37b-5da0-466b-9b83-0014b67a7c78</vt:lpwstr>
  </property>
  <property fmtid="{D5CDD505-2E9C-101B-9397-08002B2CF9AE}" pid="10" name="MSIP_Label_2c76c141-ac86-40e5-abf2-c6f60e474cee_ActionId">
    <vt:lpwstr>8befb5d8-49dd-45b5-96c3-4ab3a28b16ba</vt:lpwstr>
  </property>
  <property fmtid="{D5CDD505-2E9C-101B-9397-08002B2CF9AE}" pid="11" name="MSIP_Label_2c76c141-ac86-40e5-abf2-c6f60e474cee_ContentBits">
    <vt:lpwstr>2</vt:lpwstr>
  </property>
  <property fmtid="{D5CDD505-2E9C-101B-9397-08002B2CF9AE}" pid="12" name="ArticulateGUID">
    <vt:lpwstr>A1EBB803-439A-4EC6-9D92-C007097A6D4C</vt:lpwstr>
  </property>
  <property fmtid="{D5CDD505-2E9C-101B-9397-08002B2CF9AE}" pid="13" name="ArticulatePath">
    <vt:lpwstr>https://primemedica.sharepoint.com/sites/Presentations/Shared Documents/General/Bayer/18017376 AACR Auria Poster/23-03-06_Zhang_AACR23_NTRKAuria_POS_d1.2_for PPT</vt:lpwstr>
  </property>
  <property fmtid="{D5CDD505-2E9C-101B-9397-08002B2CF9AE}" pid="14" name="xd_Signature">
    <vt:bool>false</vt:bool>
  </property>
  <property fmtid="{D5CDD505-2E9C-101B-9397-08002B2CF9AE}" pid="15" name="xd_ProgID">
    <vt:lpwstr/>
  </property>
  <property fmtid="{D5CDD505-2E9C-101B-9397-08002B2CF9AE}" pid="16" name="ComplianceAssetId">
    <vt:lpwstr/>
  </property>
  <property fmtid="{D5CDD505-2E9C-101B-9397-08002B2CF9AE}" pid="17" name="TemplateUrl">
    <vt:lpwstr/>
  </property>
  <property fmtid="{D5CDD505-2E9C-101B-9397-08002B2CF9AE}" pid="18" name="_ExtendedDescription">
    <vt:lpwstr/>
  </property>
  <property fmtid="{D5CDD505-2E9C-101B-9397-08002B2CF9AE}" pid="19" name="TriggerFlowInfo">
    <vt:lpwstr/>
  </property>
</Properties>
</file>