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handoutMasterIdLst>
    <p:handoutMasterId r:id="rId33"/>
  </p:handoutMasterIdLst>
  <p:sldIdLst>
    <p:sldId id="12537" r:id="rId2"/>
    <p:sldId id="12611" r:id="rId3"/>
    <p:sldId id="12635" r:id="rId4"/>
    <p:sldId id="12587" r:id="rId5"/>
    <p:sldId id="12561" r:id="rId6"/>
    <p:sldId id="12660" r:id="rId7"/>
    <p:sldId id="12661" r:id="rId8"/>
    <p:sldId id="12662" r:id="rId9"/>
    <p:sldId id="12663" r:id="rId10"/>
    <p:sldId id="12664" r:id="rId11"/>
    <p:sldId id="12636" r:id="rId12"/>
    <p:sldId id="12621" r:id="rId13"/>
    <p:sldId id="12647" r:id="rId14"/>
    <p:sldId id="12648" r:id="rId15"/>
    <p:sldId id="12623" r:id="rId16"/>
    <p:sldId id="12653" r:id="rId17"/>
    <p:sldId id="12672" r:id="rId18"/>
    <p:sldId id="12673" r:id="rId19"/>
    <p:sldId id="12674" r:id="rId20"/>
    <p:sldId id="12675" r:id="rId21"/>
    <p:sldId id="12630" r:id="rId22"/>
    <p:sldId id="12671" r:id="rId23"/>
    <p:sldId id="12669" r:id="rId24"/>
    <p:sldId id="12670" r:id="rId25"/>
    <p:sldId id="12616" r:id="rId26"/>
    <p:sldId id="12665" r:id="rId27"/>
    <p:sldId id="12666" r:id="rId28"/>
    <p:sldId id="12667" r:id="rId29"/>
    <p:sldId id="12668" r:id="rId30"/>
    <p:sldId id="12539" r:id="rId31"/>
  </p:sldIdLst>
  <p:sldSz cx="12192000" cy="6858000"/>
  <p:notesSz cx="7010400" cy="92964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3840" userDrawn="1">
          <p15:clr>
            <a:srgbClr val="A4A3A4"/>
          </p15:clr>
        </p15:guide>
        <p15:guide id="3" pos="1906" userDrawn="1">
          <p15:clr>
            <a:srgbClr val="A4A3A4"/>
          </p15:clr>
        </p15:guide>
        <p15:guide id="4" orient="horz" pos="3475" userDrawn="1">
          <p15:clr>
            <a:srgbClr val="A4A3A4"/>
          </p15:clr>
        </p15:guide>
        <p15:guide id="5" orient="horz" pos="3702" userDrawn="1">
          <p15:clr>
            <a:srgbClr val="A4A3A4"/>
          </p15:clr>
        </p15:guide>
        <p15:guide id="6" orient="horz" pos="3803" userDrawn="1">
          <p15:clr>
            <a:srgbClr val="A4A3A4"/>
          </p15:clr>
        </p15:guide>
        <p15:guide id="7" orient="horz" pos="4037" userDrawn="1">
          <p15:clr>
            <a:srgbClr val="A4A3A4"/>
          </p15:clr>
        </p15:guide>
        <p15:guide id="8" pos="39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79B62A-1C92-1318-9C0A-A485E2FEF9AC}" name="Fact check" initials="HD" userId="Fact check" providerId="None"/>
  <p188:author id="{D213FE9D-EF59-FC93-CB86-33805B90D06E}" name="donohue" initials="HD" userId="donohue" providerId="None"/>
  <p188:author id="{FFD76ABB-30A8-FE08-8A54-B54208B01D95}" name="Donohue" initials="HD" userId="Donohu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RON Michal" initials="YM" lastIdx="36" clrIdx="0">
    <p:extLst>
      <p:ext uri="{19B8F6BF-5375-455C-9EA6-DF929625EA0E}">
        <p15:presenceInfo xmlns:p15="http://schemas.microsoft.com/office/powerpoint/2012/main" userId="S-1-5-21-1292428093-1123561945-1801674531-38465" providerId="AD"/>
      </p:ext>
    </p:extLst>
  </p:cmAuthor>
  <p:cmAuthor id="2" name="Patty Cason" initials="PC" lastIdx="23" clrIdx="1">
    <p:extLst>
      <p:ext uri="{19B8F6BF-5375-455C-9EA6-DF929625EA0E}">
        <p15:presenceInfo xmlns:p15="http://schemas.microsoft.com/office/powerpoint/2012/main" userId="24469888d1861777" providerId="Windows Live"/>
      </p:ext>
    </p:extLst>
  </p:cmAuthor>
  <p:cmAuthor id="3" name="Kim Grootscholten" initials="KG" lastIdx="1" clrIdx="2">
    <p:extLst>
      <p:ext uri="{19B8F6BF-5375-455C-9EA6-DF929625EA0E}">
        <p15:presenceInfo xmlns:p15="http://schemas.microsoft.com/office/powerpoint/2012/main" userId="e7084306cf7865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DD7EE"/>
    <a:srgbClr val="374068"/>
    <a:srgbClr val="FFFFFF"/>
    <a:srgbClr val="F9F8FA"/>
    <a:srgbClr val="FCF7F6"/>
    <a:srgbClr val="FFFCF8"/>
    <a:srgbClr val="F6FAF9"/>
    <a:srgbClr val="FDF8F7"/>
    <a:srgbClr val="F7FA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09" autoAdjust="0"/>
    <p:restoredTop sz="95563"/>
  </p:normalViewPr>
  <p:slideViewPr>
    <p:cSldViewPr snapToObjects="1">
      <p:cViewPr varScale="1">
        <p:scale>
          <a:sx n="109" d="100"/>
          <a:sy n="109" d="100"/>
        </p:scale>
        <p:origin x="120" y="114"/>
      </p:cViewPr>
      <p:guideLst>
        <p:guide orient="horz" pos="1344"/>
        <p:guide pos="3840"/>
        <p:guide pos="1906"/>
        <p:guide orient="horz" pos="3475"/>
        <p:guide orient="horz" pos="3702"/>
        <p:guide orient="horz" pos="3803"/>
        <p:guide orient="horz" pos="4037"/>
        <p:guide pos="39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varScale="1">
        <p:scale>
          <a:sx n="120" d="100"/>
          <a:sy n="120" d="100"/>
        </p:scale>
        <p:origin x="3896" y="19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FR" dirty="0"/>
          </a:p>
        </p:txBody>
      </p:sp>
      <p:sp>
        <p:nvSpPr>
          <p:cNvPr id="3" name="Espace réservé de la date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3104895-A7AF-EB49-BC80-D77792D61F32}" type="datetime1">
              <a:rPr lang="en-US" smtClean="0"/>
              <a:pPr/>
              <a:t>9/15/2025</a:t>
            </a:fld>
            <a:endParaRPr lang="fr-FR" dirty="0"/>
          </a:p>
        </p:txBody>
      </p:sp>
      <p:sp>
        <p:nvSpPr>
          <p:cNvPr id="4" name="Espace réservé du pied de page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D780E35-D53F-A543-ACCF-E1BBCCF01F3F}" type="slidenum">
              <a:rPr lang="fr-FR" smtClean="0"/>
              <a:pPr/>
              <a:t>‹#›</a:t>
            </a:fld>
            <a:endParaRPr lang="fr-FR" dirty="0"/>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FR" dirty="0"/>
          </a:p>
        </p:txBody>
      </p:sp>
      <p:sp>
        <p:nvSpPr>
          <p:cNvPr id="3" name="Espace réservé de la date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DA2D364-CD50-1942-A8D0-558BD1BC24CC}" type="datetime1">
              <a:rPr lang="en-US" smtClean="0"/>
              <a:pPr/>
              <a:t>9/15/2025</a:t>
            </a:fld>
            <a:endParaRPr lang="fr-FR" dirty="0"/>
          </a:p>
        </p:txBody>
      </p:sp>
      <p:sp>
        <p:nvSpPr>
          <p:cNvPr id="4" name="Espace réservé de l'image des diapositives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fr-FR" dirty="0"/>
          </a:p>
        </p:txBody>
      </p:sp>
      <p:sp>
        <p:nvSpPr>
          <p:cNvPr id="5" name="Espace réservé des commentaires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a:t>
            </a:fld>
            <a:endParaRPr lang="fr-FR" dirty="0"/>
          </a:p>
        </p:txBody>
      </p:sp>
    </p:spTree>
    <p:extLst>
      <p:ext uri="{BB962C8B-B14F-4D97-AF65-F5344CB8AC3E}">
        <p14:creationId xmlns:p14="http://schemas.microsoft.com/office/powerpoint/2010/main" val="3949038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7066" indent="-291179">
              <a:defRPr sz="2400">
                <a:solidFill>
                  <a:schemeClr val="tx1"/>
                </a:solidFill>
                <a:latin typeface="Calibri" panose="020F0502020204030204" pitchFamily="34" charset="0"/>
                <a:ea typeface="MS PGothic" panose="020B0600070205080204" pitchFamily="34" charset="-128"/>
              </a:defRPr>
            </a:lvl2pPr>
            <a:lvl3pPr marL="1164717" indent="-232943">
              <a:defRPr sz="2400">
                <a:solidFill>
                  <a:schemeClr val="tx1"/>
                </a:solidFill>
                <a:latin typeface="Calibri" panose="020F0502020204030204" pitchFamily="34" charset="0"/>
                <a:ea typeface="MS PGothic" panose="020B0600070205080204" pitchFamily="34" charset="-128"/>
              </a:defRPr>
            </a:lvl3pPr>
            <a:lvl4pPr marL="1630604" indent="-232943">
              <a:defRPr sz="2400">
                <a:solidFill>
                  <a:schemeClr val="tx1"/>
                </a:solidFill>
                <a:latin typeface="Calibri" panose="020F0502020204030204" pitchFamily="34" charset="0"/>
                <a:ea typeface="MS PGothic" panose="020B0600070205080204" pitchFamily="34" charset="-128"/>
              </a:defRPr>
            </a:lvl4pPr>
            <a:lvl5pPr marL="2096491" indent="-232943">
              <a:defRPr sz="2400">
                <a:solidFill>
                  <a:schemeClr val="tx1"/>
                </a:solidFill>
                <a:latin typeface="Calibri" panose="020F0502020204030204" pitchFamily="34" charset="0"/>
                <a:ea typeface="MS PGothic"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GB" altLang="en-US" sz="1200" dirty="0"/>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7066" indent="-291179">
              <a:defRPr sz="2400">
                <a:solidFill>
                  <a:schemeClr val="tx1"/>
                </a:solidFill>
                <a:latin typeface="Calibri" panose="020F0502020204030204" pitchFamily="34" charset="0"/>
                <a:ea typeface="MS PGothic" panose="020B0600070205080204" pitchFamily="34" charset="-128"/>
              </a:defRPr>
            </a:lvl2pPr>
            <a:lvl3pPr marL="1164717" indent="-232943">
              <a:defRPr sz="2400">
                <a:solidFill>
                  <a:schemeClr val="tx1"/>
                </a:solidFill>
                <a:latin typeface="Calibri" panose="020F0502020204030204" pitchFamily="34" charset="0"/>
                <a:ea typeface="MS PGothic" panose="020B0600070205080204" pitchFamily="34" charset="-128"/>
              </a:defRPr>
            </a:lvl3pPr>
            <a:lvl4pPr marL="1630604" indent="-232943">
              <a:defRPr sz="2400">
                <a:solidFill>
                  <a:schemeClr val="tx1"/>
                </a:solidFill>
                <a:latin typeface="Calibri" panose="020F0502020204030204" pitchFamily="34" charset="0"/>
                <a:ea typeface="MS PGothic" panose="020B0600070205080204" pitchFamily="34" charset="-128"/>
              </a:defRPr>
            </a:lvl4pPr>
            <a:lvl5pPr marL="2096491" indent="-232943">
              <a:defRPr sz="2400">
                <a:solidFill>
                  <a:schemeClr val="tx1"/>
                </a:solidFill>
                <a:latin typeface="Calibri" panose="020F0502020204030204" pitchFamily="34" charset="0"/>
                <a:ea typeface="MS PGothic"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200"/>
              <a:pPr/>
              <a:t>30</a:t>
            </a:fld>
            <a:endParaRPr lang="fr-FR" altLang="en-US" sz="1200" dirty="0"/>
          </a:p>
        </p:txBody>
      </p:sp>
    </p:spTree>
    <p:extLst>
      <p:ext uri="{BB962C8B-B14F-4D97-AF65-F5344CB8AC3E}">
        <p14:creationId xmlns:p14="http://schemas.microsoft.com/office/powerpoint/2010/main" val="23523817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png"/><Relationship Id="rId18" Type="http://schemas.openxmlformats.org/officeDocument/2006/relationships/image" Target="../media/image14.png"/><Relationship Id="rId26" Type="http://schemas.openxmlformats.org/officeDocument/2006/relationships/hyperlink" Target="https://twitter.com/BreastCaConnect" TargetMode="External"/><Relationship Id="rId3" Type="http://schemas.openxmlformats.org/officeDocument/2006/relationships/image" Target="../media/image4.svg"/><Relationship Id="rId21" Type="http://schemas.openxmlformats.org/officeDocument/2006/relationships/image" Target="../media/image17.svg"/><Relationship Id="rId7" Type="http://schemas.openxmlformats.org/officeDocument/2006/relationships/image" Target="../media/image8.svg"/><Relationship Id="rId12" Type="http://schemas.openxmlformats.org/officeDocument/2006/relationships/hyperlink" Target="https://cor2ed.com/" TargetMode="External"/><Relationship Id="rId17" Type="http://schemas.openxmlformats.org/officeDocument/2006/relationships/hyperlink" Target="mailto:info@cor2ed.com" TargetMode="External"/><Relationship Id="rId25" Type="http://schemas.openxmlformats.org/officeDocument/2006/relationships/image" Target="../media/image21.svg"/><Relationship Id="rId2" Type="http://schemas.openxmlformats.org/officeDocument/2006/relationships/image" Target="../media/image3.png"/><Relationship Id="rId16" Type="http://schemas.openxmlformats.org/officeDocument/2006/relationships/image" Target="../media/image13.svg"/><Relationship Id="rId20" Type="http://schemas.openxmlformats.org/officeDocument/2006/relationships/image" Target="../media/image16.png"/><Relationship Id="rId29" Type="http://schemas.openxmlformats.org/officeDocument/2006/relationships/image" Target="../media/image23.sv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hyperlink" Target="https://youtu.be/-frXH01_UXY" TargetMode="External"/><Relationship Id="rId24" Type="http://schemas.openxmlformats.org/officeDocument/2006/relationships/image" Target="../media/image20.png"/><Relationship Id="rId5" Type="http://schemas.openxmlformats.org/officeDocument/2006/relationships/image" Target="../media/image6.svg"/><Relationship Id="rId15" Type="http://schemas.openxmlformats.org/officeDocument/2006/relationships/image" Target="../media/image12.png"/><Relationship Id="rId23" Type="http://schemas.openxmlformats.org/officeDocument/2006/relationships/image" Target="../media/image19.svg"/><Relationship Id="rId28" Type="http://schemas.openxmlformats.org/officeDocument/2006/relationships/image" Target="../media/image22.png"/><Relationship Id="rId10" Type="http://schemas.openxmlformats.org/officeDocument/2006/relationships/hyperlink" Target="https://www.linkedin.com/company/99553499/admin/feed/posts/" TargetMode="External"/><Relationship Id="rId19" Type="http://schemas.openxmlformats.org/officeDocument/2006/relationships/image" Target="../media/image15.sv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1.svg"/><Relationship Id="rId22" Type="http://schemas.openxmlformats.org/officeDocument/2006/relationships/image" Target="../media/image18.png"/><Relationship Id="rId27" Type="http://schemas.openxmlformats.org/officeDocument/2006/relationships/hyperlink" Target="https://twitter.com/lung_connect" TargetMode="External"/><Relationship Id="rId30" Type="http://schemas.openxmlformats.org/officeDocument/2006/relationships/image" Target="../media/image2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2" name="Image 4">
            <a:extLst>
              <a:ext uri="{FF2B5EF4-FFF2-40B4-BE49-F238E27FC236}">
                <a16:creationId xmlns:a16="http://schemas.microsoft.com/office/drawing/2014/main" id="{EB658552-F393-1051-B182-BC305D308907}"/>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22295" y="-1012043"/>
            <a:ext cx="4833937" cy="7770813"/>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31EFF97D-6CA9-59BF-280D-993F50E7E46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CBE8A8C8-C57B-49DB-6F19-F92855E5A2D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0CB18C4D-E95B-A620-569A-5FB59632D64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ECD59197-D736-926D-E108-C110268367B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46" name="Graphic 145">
            <a:extLst>
              <a:ext uri="{FF2B5EF4-FFF2-40B4-BE49-F238E27FC236}">
                <a16:creationId xmlns:a16="http://schemas.microsoft.com/office/drawing/2014/main" id="{0BA6C29F-1EC0-F449-9240-F2836B2693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2343" y="4902641"/>
            <a:ext cx="239704" cy="239704"/>
          </a:xfrm>
          <a:prstGeom prst="rect">
            <a:avLst/>
          </a:prstGeom>
        </p:spPr>
      </p:pic>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hlinkClick r:id="rId10"/>
            <a:extLst>
              <a:ext uri="{FF2B5EF4-FFF2-40B4-BE49-F238E27FC236}">
                <a16:creationId xmlns:a16="http://schemas.microsoft.com/office/drawing/2014/main" id="{427872BE-4EBB-BA49-A46A-FC3A5E900913}"/>
              </a:ext>
            </a:extLst>
          </p:cNvPr>
          <p:cNvSpPr txBox="1"/>
          <p:nvPr userDrawn="1"/>
        </p:nvSpPr>
        <p:spPr>
          <a:xfrm>
            <a:off x="787050" y="5497848"/>
            <a:ext cx="3589316"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10"/>
              </a:rPr>
              <a:t>@LUNG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912135"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11"/>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2"/>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2"/>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9723932" y="3054706"/>
            <a:ext cx="313184" cy="313184"/>
          </a:xfrm>
          <a:prstGeom prst="rect">
            <a:avLst/>
          </a:prstGeom>
        </p:spPr>
      </p:pic>
      <p:sp>
        <p:nvSpPr>
          <p:cNvPr id="64" name="TextBox 63">
            <a:extLst>
              <a:ext uri="{FF2B5EF4-FFF2-40B4-BE49-F238E27FC236}">
                <a16:creationId xmlns:a16="http://schemas.microsoft.com/office/drawing/2014/main" id="{5D6AD5DF-CDEC-4D4F-96AF-0D0CB3B81506}"/>
              </a:ext>
            </a:extLst>
          </p:cNvPr>
          <p:cNvSpPr txBox="1"/>
          <p:nvPr userDrawn="1"/>
        </p:nvSpPr>
        <p:spPr>
          <a:xfrm>
            <a:off x="6373697"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7"/>
              </a:rPr>
              <a:t>info@cor2ed</a:t>
            </a:r>
            <a:r>
              <a:rPr lang="en-GB" sz="1200" u="sng" dirty="0">
                <a:solidFill>
                  <a:schemeClr val="accent1"/>
                </a:solidFill>
                <a:latin typeface="Arial" panose="020B0604020202020204" pitchFamily="34" charset="0"/>
                <a:ea typeface="Aileron" charset="0"/>
                <a:cs typeface="Arial" panose="020B0604020202020204" pitchFamily="34" charset="0"/>
                <a:hlinkClick r:id="rId17"/>
              </a:rPr>
              <a:t>.com</a:t>
            </a:r>
            <a:endParaRPr lang="en-GB" sz="1200" u="sng" dirty="0">
              <a:solidFill>
                <a:schemeClr val="accent1"/>
              </a:solidFill>
              <a:latin typeface="Arial" panose="020B0604020202020204" pitchFamily="34" charset="0"/>
              <a:ea typeface="Aileron" charset="0"/>
              <a:cs typeface="Arial" panose="020B0604020202020204" pitchFamily="34" charset="0"/>
            </a:endParaRP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6004142" y="5510213"/>
            <a:ext cx="371377" cy="371377"/>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563974"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416331" y="5510213"/>
            <a:ext cx="373380" cy="373380"/>
          </a:xfrm>
          <a:prstGeom prst="rect">
            <a:avLst/>
          </a:prstGeom>
        </p:spPr>
      </p:pic>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324401" y="1987144"/>
            <a:ext cx="313184" cy="313184"/>
          </a:xfrm>
          <a:prstGeom prst="rect">
            <a:avLst/>
          </a:prstGeom>
        </p:spPr>
      </p:pic>
      <p:sp>
        <p:nvSpPr>
          <p:cNvPr id="103" name="Rectangle 102">
            <a:hlinkClick r:id="rId11"/>
            <a:extLst>
              <a:ext uri="{FF2B5EF4-FFF2-40B4-BE49-F238E27FC236}">
                <a16:creationId xmlns:a16="http://schemas.microsoft.com/office/drawing/2014/main" id="{F9B80F2A-9AF6-7C46-83DC-D13BDFBA94F0}"/>
              </a:ext>
            </a:extLst>
          </p:cNvPr>
          <p:cNvSpPr/>
          <p:nvPr userDrawn="1"/>
        </p:nvSpPr>
        <p:spPr>
          <a:xfrm>
            <a:off x="3503712"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6" name="Graphic 5">
            <a:extLst>
              <a:ext uri="{FF2B5EF4-FFF2-40B4-BE49-F238E27FC236}">
                <a16:creationId xmlns:a16="http://schemas.microsoft.com/office/drawing/2014/main" id="{1F9C2E3B-7222-6BD2-E6E7-A68ADEA61192}"/>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263352" y="4533391"/>
            <a:ext cx="2080353" cy="983841"/>
          </a:xfrm>
          <a:prstGeom prst="rect">
            <a:avLst/>
          </a:prstGeom>
        </p:spPr>
      </p:pic>
      <p:sp>
        <p:nvSpPr>
          <p:cNvPr id="5" name="TextBox 4">
            <a:extLst>
              <a:ext uri="{FF2B5EF4-FFF2-40B4-BE49-F238E27FC236}">
                <a16:creationId xmlns:a16="http://schemas.microsoft.com/office/drawing/2014/main" id="{D2FB7ECA-3BDF-01A1-0E34-DD3CA569A695}"/>
              </a:ext>
            </a:extLst>
          </p:cNvPr>
          <p:cNvSpPr txBox="1"/>
          <p:nvPr userDrawn="1"/>
        </p:nvSpPr>
        <p:spPr>
          <a:xfrm>
            <a:off x="312097" y="4275367"/>
            <a:ext cx="2351584" cy="307777"/>
          </a:xfrm>
          <a:prstGeom prst="rect">
            <a:avLst/>
          </a:prstGeom>
          <a:noFill/>
        </p:spPr>
        <p:txBody>
          <a:bodyPr wrap="square" rtlCol="0">
            <a:spAutoFit/>
          </a:bodyPr>
          <a:lstStyle/>
          <a:p>
            <a:r>
              <a:rPr lang="en-GB" sz="1400" b="0" i="0" dirty="0">
                <a:solidFill>
                  <a:schemeClr val="tx2"/>
                </a:solidFill>
                <a:latin typeface="Arial" panose="020B0604020202020204" pitchFamily="34" charset="0"/>
                <a:ea typeface="Aileron" charset="0"/>
                <a:cs typeface="Arial" panose="020B0604020202020204" pitchFamily="34" charset="0"/>
              </a:rPr>
              <a:t>For more information visit</a:t>
            </a:r>
          </a:p>
        </p:txBody>
      </p:sp>
      <p:sp>
        <p:nvSpPr>
          <p:cNvPr id="2" name="TextBox 1">
            <a:extLst>
              <a:ext uri="{FF2B5EF4-FFF2-40B4-BE49-F238E27FC236}">
                <a16:creationId xmlns:a16="http://schemas.microsoft.com/office/drawing/2014/main" id="{DD823B25-0725-D7B5-40A2-A6C6C2366BA1}"/>
              </a:ext>
            </a:extLst>
          </p:cNvPr>
          <p:cNvSpPr txBox="1"/>
          <p:nvPr userDrawn="1"/>
        </p:nvSpPr>
        <p:spPr>
          <a:xfrm>
            <a:off x="3080281" y="6033094"/>
            <a:ext cx="2540998"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X </a:t>
            </a:r>
            <a:r>
              <a:rPr lang="en-GB" sz="1400" u="sng" dirty="0">
                <a:solidFill>
                  <a:schemeClr val="accent1"/>
                </a:solidFill>
                <a:latin typeface="Arial" panose="020B0604020202020204" pitchFamily="34" charset="0"/>
                <a:ea typeface="Aileron" charset="0"/>
                <a:cs typeface="Arial" panose="020B0604020202020204" pitchFamily="34" charset="0"/>
                <a:hlinkClick r:id="rId26"/>
              </a:rPr>
              <a:t>@LungConnect</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4" name="Rectangle 3">
            <a:hlinkClick r:id="rId27"/>
            <a:extLst>
              <a:ext uri="{FF2B5EF4-FFF2-40B4-BE49-F238E27FC236}">
                <a16:creationId xmlns:a16="http://schemas.microsoft.com/office/drawing/2014/main" id="{2DBBAE75-8671-C9A9-E579-BBFF792C93E2}"/>
              </a:ext>
            </a:extLst>
          </p:cNvPr>
          <p:cNvSpPr/>
          <p:nvPr userDrawn="1"/>
        </p:nvSpPr>
        <p:spPr>
          <a:xfrm>
            <a:off x="2661899" y="6013518"/>
            <a:ext cx="2773130"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7" name="Graphic 6">
            <a:extLst>
              <a:ext uri="{FF2B5EF4-FFF2-40B4-BE49-F238E27FC236}">
                <a16:creationId xmlns:a16="http://schemas.microsoft.com/office/drawing/2014/main" id="{869C2298-A984-0273-0E84-B7391E8ABA8F}"/>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2722162" y="6035310"/>
            <a:ext cx="373380" cy="373380"/>
          </a:xfrm>
          <a:prstGeom prst="rect">
            <a:avLst/>
          </a:prstGeom>
        </p:spPr>
      </p:pic>
      <p:pic>
        <p:nvPicPr>
          <p:cNvPr id="8" name="Picture 7">
            <a:extLst>
              <a:ext uri="{FF2B5EF4-FFF2-40B4-BE49-F238E27FC236}">
                <a16:creationId xmlns:a16="http://schemas.microsoft.com/office/drawing/2014/main" id="{22488C44-666E-A82B-C0A2-8A70F47FB969}"/>
              </a:ext>
            </a:extLst>
          </p:cNvPr>
          <p:cNvPicPr>
            <a:picLocks noChangeAspect="1"/>
          </p:cNvPicPr>
          <p:nvPr userDrawn="1"/>
        </p:nvPicPr>
        <p:blipFill>
          <a:blip r:embed="rId30"/>
          <a:srcRect/>
          <a:stretch/>
        </p:blipFill>
        <p:spPr>
          <a:xfrm>
            <a:off x="2780877" y="6091252"/>
            <a:ext cx="255950" cy="261496"/>
          </a:xfrm>
          <a:prstGeom prst="rect">
            <a:avLst/>
          </a:prstGeom>
          <a:noFill/>
        </p:spPr>
      </p:pic>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6A2118EB-86F9-A779-8DB8-0BAF925EB60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7177873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0332680C-634B-BA10-B302-04D84BD9DD2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0332680C-634B-BA10-B302-04D84BD9DD2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48792789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8B580B0D-7826-AE6B-F9C8-AF1F152DCCAA}"/>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31232B30-5216-4407-551C-D594ECF2A481}"/>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6" name="Espace réservé du numéro de diapositive 6">
            <a:extLst>
              <a:ext uri="{FF2B5EF4-FFF2-40B4-BE49-F238E27FC236}">
                <a16:creationId xmlns:a16="http://schemas.microsoft.com/office/drawing/2014/main" id="{07486A34-92BE-C254-DE20-D575E6A2546C}"/>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5" name="Espace réservé du numéro de diapositive 6">
            <a:extLst>
              <a:ext uri="{FF2B5EF4-FFF2-40B4-BE49-F238E27FC236}">
                <a16:creationId xmlns:a16="http://schemas.microsoft.com/office/drawing/2014/main" id="{BED7CCCA-813F-FA65-D2E5-EC4B2D724A1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A445B90D-FDAB-D31A-C1BD-601F38431920}"/>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EF9EEA5E-31CC-762A-1C01-FB6893317A5B}"/>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A84577D5-D4BE-A7CF-F48E-E05019D40483}"/>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5" name="Espace réservé du numéro de diapositive 6">
            <a:extLst>
              <a:ext uri="{FF2B5EF4-FFF2-40B4-BE49-F238E27FC236}">
                <a16:creationId xmlns:a16="http://schemas.microsoft.com/office/drawing/2014/main" id="{70E8BE87-1725-F546-34C3-10AAFEAE502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93119209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C73FE26C-BE1B-E46B-C4F9-40A97FE8844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14517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Image 4">
            <a:extLst>
              <a:ext uri="{FF2B5EF4-FFF2-40B4-BE49-F238E27FC236}">
                <a16:creationId xmlns:a16="http://schemas.microsoft.com/office/drawing/2014/main" id="{E7F9D50C-DEBF-80BB-D1FB-76D628920997}"/>
              </a:ext>
            </a:extLst>
          </p:cNvPr>
          <p:cNvPicPr>
            <a:picLocks noChangeAspect="1" noChangeArrowheads="1"/>
          </p:cNvPicPr>
          <p:nvPr userDrawn="1"/>
        </p:nvPicPr>
        <p:blipFill>
          <a:blip r:embed="rId17">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Espace réservé du numéro de diapositive 6">
            <a:extLst>
              <a:ext uri="{FF2B5EF4-FFF2-40B4-BE49-F238E27FC236}">
                <a16:creationId xmlns:a16="http://schemas.microsoft.com/office/drawing/2014/main" id="{AB007972-AA7D-E25E-CCAA-A6ABE5AB38FA}"/>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81" r:id="rId3"/>
    <p:sldLayoutId id="2147483662" r:id="rId4"/>
    <p:sldLayoutId id="2147483661" r:id="rId5"/>
    <p:sldLayoutId id="2147483658" r:id="rId6"/>
    <p:sldLayoutId id="2147483652" r:id="rId7"/>
    <p:sldLayoutId id="2147483680" r:id="rId8"/>
    <p:sldLayoutId id="2147483657" r:id="rId9"/>
    <p:sldLayoutId id="2147483654" r:id="rId10"/>
    <p:sldLayoutId id="2147483655" r:id="rId11"/>
    <p:sldLayoutId id="2147483675" r:id="rId12"/>
    <p:sldLayoutId id="2147483676" r:id="rId13"/>
    <p:sldLayoutId id="2147483656" r:id="rId14"/>
    <p:sldLayoutId id="2147483678" r:id="rId15"/>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www.cancer.gov/news-events/cancer-currents-blog/2021/fda-sotorasib-lung-cancer-kras#:~:text=Under%20the%20new%20approval%2C%20sotorasib,as%20G12C%2C%20in%20their%20tumors." TargetMode="Externa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https://www.fda.gov/drugs/resources-information-approved-drugs/fda-approves-amivantamab-vmjw-egfr-exon-20-insertion-mutated-non-small-cell-lung-cancer-indications" TargetMode="Externa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hyperlink" Target="http://www.clinicaltrials.gov/NCT04886804" TargetMode="Externa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6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A564A-4EE6-A13E-83C9-FE4A07B06E7B}"/>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17C4F28-C8C1-064A-A2D2-C375E6E6C746}"/>
              </a:ext>
            </a:extLst>
          </p:cNvPr>
          <p:cNvSpPr>
            <a:spLocks noGrp="1"/>
          </p:cNvSpPr>
          <p:nvPr>
            <p:ph sz="quarter" idx="12"/>
          </p:nvPr>
        </p:nvSpPr>
        <p:spPr>
          <a:xfrm>
            <a:off x="620184" y="1425600"/>
            <a:ext cx="10963200" cy="4525200"/>
          </a:xfrm>
        </p:spPr>
        <p:txBody>
          <a:bodyPr>
            <a:noAutofit/>
          </a:bodyPr>
          <a:lstStyle/>
          <a:p>
            <a:r>
              <a:rPr lang="en-GB" noProof="0" dirty="0"/>
              <a:t>With longer follow-up in a geographically diverse population, taletrectinib continues demonstrating high and durable objective responses and a favourable safety profile in both TKI-naïve and TKI-pretreated patients with advanced </a:t>
            </a:r>
            <a:r>
              <a:rPr lang="en-GB" i="1" noProof="0" dirty="0"/>
              <a:t>ROS1</a:t>
            </a:r>
            <a:r>
              <a:rPr lang="en-GB" noProof="0" dirty="0"/>
              <a:t>+ NSCLC </a:t>
            </a:r>
          </a:p>
          <a:p>
            <a:r>
              <a:rPr lang="en-GB" noProof="0" dirty="0"/>
              <a:t>Efficacy and safety of taletrectinib will be directly compared with crizotinib in an ongoing randomised, phase 3 trial in TKI-naive patients with locally advanced or metastatic ROS1+ NSCLC (NCT06564324)</a:t>
            </a:r>
          </a:p>
        </p:txBody>
      </p:sp>
      <p:sp>
        <p:nvSpPr>
          <p:cNvPr id="6" name="Title 5">
            <a:extLst>
              <a:ext uri="{FF2B5EF4-FFF2-40B4-BE49-F238E27FC236}">
                <a16:creationId xmlns:a16="http://schemas.microsoft.com/office/drawing/2014/main" id="{8BA31EC7-54E0-A16B-EBF7-BB833046BDC9}"/>
              </a:ext>
            </a:extLst>
          </p:cNvPr>
          <p:cNvSpPr>
            <a:spLocks noGrp="1"/>
          </p:cNvSpPr>
          <p:nvPr>
            <p:ph type="title"/>
          </p:nvPr>
        </p:nvSpPr>
        <p:spPr>
          <a:xfrm>
            <a:off x="619201" y="259200"/>
            <a:ext cx="10963199" cy="864000"/>
          </a:xfrm>
        </p:spPr>
        <p:txBody>
          <a:bodyPr/>
          <a:lstStyle/>
          <a:p>
            <a:r>
              <a:rPr lang="en-GB" noProof="0" dirty="0"/>
              <a:t>Global trust-II: summary</a:t>
            </a:r>
          </a:p>
        </p:txBody>
      </p:sp>
      <p:sp>
        <p:nvSpPr>
          <p:cNvPr id="8" name="Content Placeholder 7">
            <a:extLst>
              <a:ext uri="{FF2B5EF4-FFF2-40B4-BE49-F238E27FC236}">
                <a16:creationId xmlns:a16="http://schemas.microsoft.com/office/drawing/2014/main" id="{F59EDC6E-3EF5-C6EB-27CA-B5E70622C0B6}"/>
              </a:ext>
            </a:extLst>
          </p:cNvPr>
          <p:cNvSpPr>
            <a:spLocks noGrp="1"/>
          </p:cNvSpPr>
          <p:nvPr>
            <p:ph sz="quarter" idx="15"/>
          </p:nvPr>
        </p:nvSpPr>
        <p:spPr>
          <a:xfrm>
            <a:off x="620183" y="6356351"/>
            <a:ext cx="10180339" cy="365125"/>
          </a:xfrm>
        </p:spPr>
        <p:txBody>
          <a:bodyPr anchor="b" anchorCtr="0"/>
          <a:lstStyle/>
          <a:p>
            <a:r>
              <a:rPr lang="en-GB" noProof="0" dirty="0">
                <a:solidFill>
                  <a:schemeClr val="tx2"/>
                </a:solidFill>
              </a:rPr>
              <a:t>GI, gastrointestinal; NSCLC, non-small cell lung cancer; TKI, tyrosine kinase inhibitor; US, United States</a:t>
            </a:r>
          </a:p>
          <a:p>
            <a:r>
              <a:rPr lang="en-GB" noProof="0" dirty="0">
                <a:solidFill>
                  <a:schemeClr val="tx2"/>
                </a:solidFill>
              </a:rPr>
              <a:t>Liu G, et al. Abstract MA02.02, WCLC 2025. Oral presentation </a:t>
            </a:r>
          </a:p>
        </p:txBody>
      </p:sp>
      <p:sp>
        <p:nvSpPr>
          <p:cNvPr id="2" name="Slide Number Placeholder 1">
            <a:extLst>
              <a:ext uri="{FF2B5EF4-FFF2-40B4-BE49-F238E27FC236}">
                <a16:creationId xmlns:a16="http://schemas.microsoft.com/office/drawing/2014/main" id="{CB361412-D5AD-8592-0E8D-3679C8486D5B}"/>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10</a:t>
            </a:fld>
            <a:endParaRPr lang="en-GB" noProof="0" dirty="0"/>
          </a:p>
        </p:txBody>
      </p:sp>
      <p:sp>
        <p:nvSpPr>
          <p:cNvPr id="4" name="TextBox 3">
            <a:extLst>
              <a:ext uri="{FF2B5EF4-FFF2-40B4-BE49-F238E27FC236}">
                <a16:creationId xmlns:a16="http://schemas.microsoft.com/office/drawing/2014/main" id="{1D764AE7-754F-8778-C45D-BCD19132BE5F}"/>
              </a:ext>
            </a:extLst>
          </p:cNvPr>
          <p:cNvSpPr txBox="1"/>
          <p:nvPr/>
        </p:nvSpPr>
        <p:spPr>
          <a:xfrm>
            <a:off x="946799" y="3675532"/>
            <a:ext cx="10624487" cy="2280212"/>
          </a:xfrm>
          <a:prstGeom prst="rect">
            <a:avLst/>
          </a:prstGeom>
          <a:solidFill>
            <a:schemeClr val="bg1"/>
          </a:solidFill>
          <a:ln w="28575">
            <a:solidFill>
              <a:schemeClr val="accent1"/>
            </a:solidFill>
          </a:ln>
        </p:spPr>
        <p:txBody>
          <a:bodyPr wrap="square" lIns="288000" tIns="108000" rIns="288000" bIns="108000" rtlCol="0">
            <a:spAutoFit/>
          </a:bodyPr>
          <a:lstStyle/>
          <a:p>
            <a:pPr>
              <a:spcBef>
                <a:spcPts val="600"/>
              </a:spcBef>
            </a:pPr>
            <a:r>
              <a:rPr lang="en-GB" b="1" u="sng" noProof="0" dirty="0">
                <a:solidFill>
                  <a:schemeClr val="accent1"/>
                </a:solidFill>
                <a:latin typeface="Arial" panose="020B0604020202020204" pitchFamily="34" charset="0"/>
                <a:ea typeface="Aileron" charset="0"/>
                <a:cs typeface="Arial" panose="020B0604020202020204" pitchFamily="34" charset="0"/>
              </a:rPr>
              <a:t>Clinical perspective</a:t>
            </a:r>
          </a:p>
          <a:p>
            <a:pPr marL="342900" indent="-342900">
              <a:spcBef>
                <a:spcPts val="600"/>
              </a:spcBef>
              <a:buClr>
                <a:schemeClr val="accent1"/>
              </a:buClr>
              <a:buFont typeface="Arial" panose="020B0604020202020204" pitchFamily="34" charset="0"/>
              <a:buChar char="•"/>
            </a:pPr>
            <a:r>
              <a:rPr lang="en-GB" sz="1600" noProof="0" dirty="0">
                <a:latin typeface="Arial" panose="020B0604020202020204" pitchFamily="34" charset="0"/>
                <a:cs typeface="Arial" panose="020B0604020202020204" pitchFamily="34" charset="0"/>
              </a:rPr>
              <a:t>The efficacy outcomes for taletrectinib are impressive </a:t>
            </a:r>
          </a:p>
          <a:p>
            <a:pPr marL="342900" indent="-342900">
              <a:spcBef>
                <a:spcPts val="600"/>
              </a:spcBef>
              <a:buClr>
                <a:schemeClr val="accent1"/>
              </a:buClr>
              <a:buFont typeface="Arial" panose="020B0604020202020204" pitchFamily="34" charset="0"/>
              <a:buChar char="•"/>
            </a:pPr>
            <a:r>
              <a:rPr lang="en-GB" sz="1600" noProof="0" dirty="0">
                <a:latin typeface="Arial" panose="020B0604020202020204" pitchFamily="34" charset="0"/>
                <a:cs typeface="Arial" panose="020B0604020202020204" pitchFamily="34" charset="0"/>
              </a:rPr>
              <a:t>Unlike the two prior drugs, entrectinib and repotrectinib, that are approved in the US, taletrectinib has significantly fewer side effects</a:t>
            </a:r>
          </a:p>
          <a:p>
            <a:pPr marL="342900" indent="-342900">
              <a:spcBef>
                <a:spcPts val="600"/>
              </a:spcBef>
              <a:buClr>
                <a:schemeClr val="accent1"/>
              </a:buClr>
              <a:buFont typeface="Arial" panose="020B0604020202020204" pitchFamily="34" charset="0"/>
              <a:buChar char="•"/>
            </a:pPr>
            <a:r>
              <a:rPr lang="en-GB" sz="1600" noProof="0" dirty="0">
                <a:latin typeface="Arial" panose="020B0604020202020204" pitchFamily="34" charset="0"/>
                <a:cs typeface="Arial" panose="020B0604020202020204" pitchFamily="34" charset="0"/>
              </a:rPr>
              <a:t>Most side effects are related to the GI system, and include nausea, vomiting, and diarrheal and are extremely transient </a:t>
            </a:r>
          </a:p>
          <a:p>
            <a:pPr marL="342900" indent="-342900">
              <a:spcBef>
                <a:spcPts val="600"/>
              </a:spcBef>
              <a:buClr>
                <a:schemeClr val="accent1"/>
              </a:buClr>
              <a:buFont typeface="Arial" panose="020B0604020202020204" pitchFamily="34" charset="0"/>
              <a:buChar char="•"/>
            </a:pPr>
            <a:r>
              <a:rPr lang="en-GB" sz="1600" noProof="0" dirty="0">
                <a:latin typeface="Arial" panose="020B0604020202020204" pitchFamily="34" charset="0"/>
                <a:cs typeface="Arial" panose="020B0604020202020204" pitchFamily="34" charset="0"/>
              </a:rPr>
              <a:t>Need to see the TRUST-II data mature to confirm that results do not change with longer follow up</a:t>
            </a:r>
          </a:p>
        </p:txBody>
      </p:sp>
    </p:spTree>
    <p:extLst>
      <p:ext uri="{BB962C8B-B14F-4D97-AF65-F5344CB8AC3E}">
        <p14:creationId xmlns:p14="http://schemas.microsoft.com/office/powerpoint/2010/main" val="183160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AE336-E780-4398-5C4C-07B10A65DA4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7AD5E7E-831C-C828-EA3E-A792FCF9B703}"/>
              </a:ext>
            </a:extLst>
          </p:cNvPr>
          <p:cNvSpPr>
            <a:spLocks noGrp="1"/>
          </p:cNvSpPr>
          <p:nvPr>
            <p:ph type="title"/>
          </p:nvPr>
        </p:nvSpPr>
        <p:spPr/>
        <p:txBody>
          <a:bodyPr>
            <a:normAutofit/>
          </a:bodyPr>
          <a:lstStyle/>
          <a:p>
            <a:r>
              <a:rPr lang="en-GB" noProof="0" dirty="0"/>
              <a:t>Primary Endpoint Results</a:t>
            </a:r>
            <a:br>
              <a:rPr lang="en-GB" noProof="0" dirty="0"/>
            </a:br>
            <a:r>
              <a:rPr lang="en-GB" noProof="0" dirty="0"/>
              <a:t>from SHERLOCK: </a:t>
            </a:r>
            <a:br>
              <a:rPr lang="en-GB" noProof="0" dirty="0"/>
            </a:br>
            <a:r>
              <a:rPr lang="en-GB" noProof="0" dirty="0"/>
              <a:t>a Phase 2 trial of Sotorasib, Bevacizumab and Chemotherapy in Advanced </a:t>
            </a:r>
            <a:r>
              <a:rPr lang="en-GB" i="1" noProof="0" dirty="0"/>
              <a:t>KRAS </a:t>
            </a:r>
            <a:r>
              <a:rPr lang="en-GB" noProof="0" dirty="0"/>
              <a:t>G12C NSCLC</a:t>
            </a:r>
          </a:p>
        </p:txBody>
      </p:sp>
      <p:sp>
        <p:nvSpPr>
          <p:cNvPr id="7" name="Subtitle 6">
            <a:extLst>
              <a:ext uri="{FF2B5EF4-FFF2-40B4-BE49-F238E27FC236}">
                <a16:creationId xmlns:a16="http://schemas.microsoft.com/office/drawing/2014/main" id="{C21E1B47-D4AD-C14A-F9B0-FE90F3090E31}"/>
              </a:ext>
            </a:extLst>
          </p:cNvPr>
          <p:cNvSpPr>
            <a:spLocks noGrp="1"/>
          </p:cNvSpPr>
          <p:nvPr>
            <p:ph type="subTitle" idx="1"/>
          </p:nvPr>
        </p:nvSpPr>
        <p:spPr/>
        <p:txBody>
          <a:bodyPr/>
          <a:lstStyle/>
          <a:p>
            <a:r>
              <a:rPr lang="en-GB" b="1" kern="100" noProof="0" dirty="0">
                <a:ea typeface="Calibri" panose="020F0502020204030204" pitchFamily="34" charset="0"/>
              </a:rPr>
              <a:t>Lee CK</a:t>
            </a:r>
            <a:r>
              <a:rPr lang="en-GB" b="1" kern="100" noProof="0" dirty="0">
                <a:effectLst/>
                <a:ea typeface="Calibri" panose="020F0502020204030204" pitchFamily="34" charset="0"/>
              </a:rPr>
              <a:t>, et al. </a:t>
            </a:r>
            <a:r>
              <a:rPr lang="en-GB" b="1" kern="100" noProof="0" dirty="0">
                <a:ea typeface="Calibri" panose="020F0502020204030204" pitchFamily="34" charset="0"/>
              </a:rPr>
              <a:t>Abstract OA08.04, WCLC 2025 </a:t>
            </a:r>
            <a:endParaRPr lang="en-GB" b="1" kern="100" noProof="0" dirty="0">
              <a:effectLst/>
              <a:ea typeface="Calibri" panose="020F0502020204030204" pitchFamily="34" charset="0"/>
            </a:endParaRPr>
          </a:p>
          <a:p>
            <a:endParaRPr lang="en-GB" sz="1800" kern="100" noProof="0" dirty="0">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22639158-CF5A-B6C3-40E8-262589E4DDBD}"/>
              </a:ext>
            </a:extLst>
          </p:cNvPr>
          <p:cNvSpPr>
            <a:spLocks noGrp="1"/>
          </p:cNvSpPr>
          <p:nvPr>
            <p:ph type="sldNum" sz="quarter" idx="4"/>
          </p:nvPr>
        </p:nvSpPr>
        <p:spPr/>
        <p:txBody>
          <a:bodyPr/>
          <a:lstStyle/>
          <a:p>
            <a:fld id="{FCE43C0F-8A7B-3A4B-9DB5-B3472E36E833}" type="slidenum">
              <a:rPr lang="en-GB" noProof="0" smtClean="0"/>
              <a:pPr/>
              <a:t>11</a:t>
            </a:fld>
            <a:endParaRPr lang="en-GB" noProof="0" dirty="0"/>
          </a:p>
        </p:txBody>
      </p:sp>
      <p:sp>
        <p:nvSpPr>
          <p:cNvPr id="8" name="Content Placeholder 7">
            <a:extLst>
              <a:ext uri="{FF2B5EF4-FFF2-40B4-BE49-F238E27FC236}">
                <a16:creationId xmlns:a16="http://schemas.microsoft.com/office/drawing/2014/main" id="{61E21B67-3F8F-D4ED-2AF4-579BF78F9E53}"/>
              </a:ext>
            </a:extLst>
          </p:cNvPr>
          <p:cNvSpPr>
            <a:spLocks noGrp="1"/>
          </p:cNvSpPr>
          <p:nvPr>
            <p:ph sz="quarter" idx="15"/>
          </p:nvPr>
        </p:nvSpPr>
        <p:spPr/>
        <p:txBody>
          <a:bodyPr/>
          <a:lstStyle/>
          <a:p>
            <a:r>
              <a:rPr lang="en-GB" noProof="0" dirty="0"/>
              <a:t>NSCLC, non-small cell lung cancer</a:t>
            </a:r>
          </a:p>
        </p:txBody>
      </p:sp>
    </p:spTree>
    <p:extLst>
      <p:ext uri="{BB962C8B-B14F-4D97-AF65-F5344CB8AC3E}">
        <p14:creationId xmlns:p14="http://schemas.microsoft.com/office/powerpoint/2010/main" val="348493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F46953F2-7124-310C-97A5-10ACE41E7D23}"/>
              </a:ext>
            </a:extLst>
          </p:cNvPr>
          <p:cNvCxnSpPr>
            <a:cxnSpLocks/>
          </p:cNvCxnSpPr>
          <p:nvPr/>
        </p:nvCxnSpPr>
        <p:spPr>
          <a:xfrm>
            <a:off x="2927648" y="4401264"/>
            <a:ext cx="645604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Content Placeholder 6">
            <a:extLst>
              <a:ext uri="{FF2B5EF4-FFF2-40B4-BE49-F238E27FC236}">
                <a16:creationId xmlns:a16="http://schemas.microsoft.com/office/drawing/2014/main" id="{C379E5A7-6CE7-D4C5-E110-04260D1F955B}"/>
              </a:ext>
            </a:extLst>
          </p:cNvPr>
          <p:cNvSpPr>
            <a:spLocks noGrp="1"/>
          </p:cNvSpPr>
          <p:nvPr>
            <p:ph sz="quarter" idx="12"/>
          </p:nvPr>
        </p:nvSpPr>
        <p:spPr>
          <a:xfrm>
            <a:off x="620713" y="883950"/>
            <a:ext cx="10963275" cy="2027077"/>
          </a:xfrm>
        </p:spPr>
        <p:txBody>
          <a:bodyPr>
            <a:normAutofit/>
          </a:bodyPr>
          <a:lstStyle/>
          <a:p>
            <a:r>
              <a:rPr lang="en-GB" sz="1600" noProof="0" dirty="0"/>
              <a:t>Sotorasib, a KRAS G12C inhibitor, is FDA approved for use in previously treated patients with advanced NSCLC</a:t>
            </a:r>
            <a:r>
              <a:rPr lang="en-GB" sz="1600" baseline="30000" noProof="0" dirty="0"/>
              <a:t>1</a:t>
            </a:r>
            <a:r>
              <a:rPr lang="en-GB" sz="1600" noProof="0" dirty="0"/>
              <a:t> </a:t>
            </a:r>
          </a:p>
          <a:p>
            <a:r>
              <a:rPr lang="en-GB" sz="1600" noProof="0" dirty="0"/>
              <a:t>The combination of sotorasib plus carboplatin/pemetrexed has been shown to be effective in the front-line setting.</a:t>
            </a:r>
            <a:r>
              <a:rPr lang="en-GB" sz="1600" baseline="30000" noProof="0" dirty="0"/>
              <a:t>2,3</a:t>
            </a:r>
            <a:r>
              <a:rPr lang="en-GB" sz="1600" noProof="0" dirty="0"/>
              <a:t> These findings support upfront combination treatment strategies that may enhance anti-tumour efficacy and delay treatment resistance in patients with NSCLC harbouring </a:t>
            </a:r>
            <a:r>
              <a:rPr lang="en-GB" sz="1600" i="1" noProof="0" dirty="0"/>
              <a:t>KRAS</a:t>
            </a:r>
            <a:r>
              <a:rPr lang="en-GB" sz="1600" noProof="0" dirty="0"/>
              <a:t> G12C mutations </a:t>
            </a:r>
          </a:p>
          <a:p>
            <a:r>
              <a:rPr lang="en-GB" sz="1600" noProof="0" dirty="0"/>
              <a:t>SHERLOCK is an investigator-initiated, multicentre, open-label, phase 2 trial investigated whether adding bevacizumab to sotorasib plus carboplatin/pemetrexed as a novel 1</a:t>
            </a:r>
            <a:r>
              <a:rPr lang="en-GB" sz="1600" baseline="30000" noProof="0" dirty="0"/>
              <a:t>st</a:t>
            </a:r>
            <a:r>
              <a:rPr lang="en-GB" sz="1600" noProof="0" dirty="0"/>
              <a:t>-line regimen could improve outcome for patients with advanced </a:t>
            </a:r>
            <a:r>
              <a:rPr lang="en-GB" sz="1600" i="1" noProof="0" dirty="0"/>
              <a:t>KRAS</a:t>
            </a:r>
            <a:r>
              <a:rPr lang="en-GB" sz="1600" noProof="0" dirty="0"/>
              <a:t> G12C NSCLC</a:t>
            </a:r>
            <a:r>
              <a:rPr lang="en-GB" sz="1600" baseline="30000" noProof="0" dirty="0"/>
              <a:t>4</a:t>
            </a:r>
            <a:r>
              <a:rPr lang="en-GB" sz="1600" noProof="0" dirty="0"/>
              <a:t> </a:t>
            </a:r>
          </a:p>
          <a:p>
            <a:endParaRPr lang="en-GB" sz="1700" noProof="0" dirty="0"/>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noProof="0" dirty="0"/>
              <a:t>SHERLOCK: background and study design</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712" y="6356350"/>
            <a:ext cx="10803880" cy="365125"/>
          </a:xfrm>
        </p:spPr>
        <p:txBody>
          <a:bodyPr anchor="b" anchorCtr="0"/>
          <a:lstStyle/>
          <a:p>
            <a:r>
              <a:rPr lang="en-GB" sz="1100" noProof="0" dirty="0">
                <a:solidFill>
                  <a:schemeClr val="tx2"/>
                </a:solidFill>
              </a:rPr>
              <a:t>AUC, area under the curve; FDA, Food and Drug </a:t>
            </a:r>
            <a:r>
              <a:rPr lang="en-GB" sz="1100" noProof="0" dirty="0" err="1">
                <a:solidFill>
                  <a:schemeClr val="tx2"/>
                </a:solidFill>
              </a:rPr>
              <a:t>Administrartion</a:t>
            </a:r>
            <a:r>
              <a:rPr lang="en-GB" sz="1100" noProof="0" dirty="0">
                <a:solidFill>
                  <a:schemeClr val="tx2"/>
                </a:solidFill>
              </a:rPr>
              <a:t>; NSCLC, non-small cell lung cancer; ORR, objective response rate; OS, overall survival; PFS, progression-free survival; PRO-CTCAE, Patient-Reported Outcomes-Common Terminology Criteria for Adverse Events; PS, performance status; Q3W, every 3 weeks; RECIST v1.1, Response Evaluation Criteria In Solid Tumours version 1.1 </a:t>
            </a:r>
          </a:p>
          <a:p>
            <a:r>
              <a:rPr lang="en-GB" sz="1100" noProof="0" dirty="0">
                <a:solidFill>
                  <a:schemeClr val="tx2"/>
                </a:solidFill>
              </a:rPr>
              <a:t>1. </a:t>
            </a:r>
            <a:r>
              <a:rPr lang="en-US" sz="1100" dirty="0" err="1">
                <a:hlinkClick r:id="rId2"/>
              </a:rPr>
              <a:t>Sotorasib</a:t>
            </a:r>
            <a:r>
              <a:rPr lang="en-US" sz="1100" dirty="0">
                <a:hlinkClick r:id="rId2"/>
              </a:rPr>
              <a:t> is First KRAS Inhibitor Approved by FDA – NCI</a:t>
            </a:r>
            <a:r>
              <a:rPr lang="en-US" sz="1100" dirty="0"/>
              <a:t>; 2. </a:t>
            </a:r>
            <a:r>
              <a:rPr lang="en-GB" sz="1100" noProof="0" dirty="0">
                <a:solidFill>
                  <a:schemeClr val="tx2"/>
                </a:solidFill>
              </a:rPr>
              <a:t>Akamatsu H, et al. J Thorac Oncol. 2025;20:775-785; 3. Li BT, et al, J Clin Oncol. 2024; 42, abstract 8515; 4. Lee CK, et al. Abstract OA08.04, WCLC 2025. Oral presentation </a:t>
            </a: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12</a:t>
            </a:fld>
            <a:endParaRPr lang="en-GB" noProof="0" dirty="0"/>
          </a:p>
        </p:txBody>
      </p:sp>
      <p:sp>
        <p:nvSpPr>
          <p:cNvPr id="13" name="Rounded Rectangle 12">
            <a:extLst>
              <a:ext uri="{FF2B5EF4-FFF2-40B4-BE49-F238E27FC236}">
                <a16:creationId xmlns:a16="http://schemas.microsoft.com/office/drawing/2014/main" id="{E9AFDC78-D94B-51EB-8F96-93F705DB2EF4}"/>
              </a:ext>
            </a:extLst>
          </p:cNvPr>
          <p:cNvSpPr/>
          <p:nvPr/>
        </p:nvSpPr>
        <p:spPr>
          <a:xfrm>
            <a:off x="620185" y="2997264"/>
            <a:ext cx="2739511" cy="2808000"/>
          </a:xfrm>
          <a:prstGeom prst="roundRect">
            <a:avLst>
              <a:gd name="adj" fmla="val 1009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5000"/>
              </a:lnSpc>
              <a:spcAft>
                <a:spcPts val="200"/>
              </a:spcAft>
              <a:buClr>
                <a:schemeClr val="accent1"/>
              </a:buClr>
            </a:pPr>
            <a:r>
              <a:rPr lang="en-GB" sz="1400" b="1" noProof="0" dirty="0">
                <a:solidFill>
                  <a:schemeClr val="accent1"/>
                </a:solidFill>
                <a:latin typeface="Arial" panose="020B0604020202020204" pitchFamily="34" charset="0"/>
                <a:cs typeface="Arial" panose="020B0604020202020204" pitchFamily="34" charset="0"/>
              </a:rPr>
              <a:t>Key eligibility:</a:t>
            </a:r>
          </a:p>
          <a:p>
            <a:pPr marL="133350" indent="-133350">
              <a:lnSpc>
                <a:spcPct val="95000"/>
              </a:lnSpc>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Newly diagnosed metastatic NSCLC </a:t>
            </a:r>
            <a:r>
              <a:rPr lang="en-GB" sz="1400" u="sng" noProof="0" dirty="0">
                <a:solidFill>
                  <a:schemeClr val="tx1"/>
                </a:solidFill>
                <a:latin typeface="Arial" panose="020B0604020202020204" pitchFamily="34" charset="0"/>
                <a:cs typeface="Arial" panose="020B0604020202020204" pitchFamily="34" charset="0"/>
              </a:rPr>
              <a:t>or</a:t>
            </a:r>
            <a:r>
              <a:rPr lang="en-GB" sz="1400" noProof="0" dirty="0">
                <a:solidFill>
                  <a:schemeClr val="tx1"/>
                </a:solidFill>
                <a:latin typeface="Arial" panose="020B0604020202020204" pitchFamily="34" charset="0"/>
                <a:cs typeface="Arial" panose="020B0604020202020204" pitchFamily="34" charset="0"/>
              </a:rPr>
              <a:t> recurrent NSCLC</a:t>
            </a:r>
          </a:p>
          <a:p>
            <a:pPr marL="133350" indent="-133350">
              <a:lnSpc>
                <a:spcPct val="95000"/>
              </a:lnSpc>
              <a:buClr>
                <a:schemeClr val="accent1"/>
              </a:buClr>
              <a:buFont typeface="Arial" panose="020B0604020202020204" pitchFamily="34" charset="0"/>
              <a:buChar char="•"/>
            </a:pPr>
            <a:r>
              <a:rPr lang="en-GB" sz="1400" i="1" noProof="0" dirty="0">
                <a:solidFill>
                  <a:schemeClr val="tx1"/>
                </a:solidFill>
                <a:latin typeface="Arial" panose="020B0604020202020204" pitchFamily="34" charset="0"/>
                <a:cs typeface="Arial" panose="020B0604020202020204" pitchFamily="34" charset="0"/>
              </a:rPr>
              <a:t>KRAS </a:t>
            </a:r>
            <a:r>
              <a:rPr lang="en-GB" sz="1400" noProof="0" dirty="0">
                <a:solidFill>
                  <a:schemeClr val="tx1"/>
                </a:solidFill>
                <a:latin typeface="Arial" panose="020B0604020202020204" pitchFamily="34" charset="0"/>
                <a:cs typeface="Arial" panose="020B0604020202020204" pitchFamily="34" charset="0"/>
              </a:rPr>
              <a:t>G12C mutation</a:t>
            </a:r>
          </a:p>
          <a:p>
            <a:pPr marL="133350" indent="-133350">
              <a:lnSpc>
                <a:spcPct val="95000"/>
              </a:lnSpc>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Treatment naïve advanced disease</a:t>
            </a:r>
          </a:p>
          <a:p>
            <a:pPr marL="133350" indent="-133350">
              <a:lnSpc>
                <a:spcPct val="95000"/>
              </a:lnSpc>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PS 0-1</a:t>
            </a:r>
          </a:p>
          <a:p>
            <a:pPr marL="133350" indent="-133350">
              <a:lnSpc>
                <a:spcPct val="95000"/>
              </a:lnSpc>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No untreated symptomatic brain metastases </a:t>
            </a:r>
            <a:br>
              <a:rPr lang="en-GB" sz="1400" noProof="0" dirty="0">
                <a:solidFill>
                  <a:schemeClr val="tx1"/>
                </a:solidFill>
                <a:latin typeface="Arial" panose="020B0604020202020204" pitchFamily="34" charset="0"/>
                <a:cs typeface="Arial" panose="020B0604020202020204" pitchFamily="34" charset="0"/>
              </a:rPr>
            </a:br>
            <a:r>
              <a:rPr lang="en-GB" sz="1400" noProof="0" dirty="0">
                <a:solidFill>
                  <a:schemeClr val="tx1"/>
                </a:solidFill>
                <a:latin typeface="Arial" panose="020B0604020202020204" pitchFamily="34" charset="0"/>
                <a:cs typeface="Arial" panose="020B0604020202020204" pitchFamily="34" charset="0"/>
              </a:rPr>
              <a:t>(untreated asymptomatic brain metastases allowed)</a:t>
            </a:r>
          </a:p>
          <a:p>
            <a:pPr algn="ctr">
              <a:lnSpc>
                <a:spcPct val="95000"/>
              </a:lnSpc>
              <a:spcBef>
                <a:spcPts val="900"/>
              </a:spcBef>
              <a:buClr>
                <a:schemeClr val="accent1"/>
              </a:buClr>
            </a:pPr>
            <a:r>
              <a:rPr lang="en-GB" sz="1400" noProof="0" dirty="0">
                <a:solidFill>
                  <a:schemeClr val="tx1"/>
                </a:solidFill>
                <a:latin typeface="Arial" panose="020B0604020202020204" pitchFamily="34" charset="0"/>
                <a:cs typeface="Arial" panose="020B0604020202020204" pitchFamily="34" charset="0"/>
              </a:rPr>
              <a:t>N=52 patients</a:t>
            </a:r>
          </a:p>
        </p:txBody>
      </p:sp>
      <p:sp>
        <p:nvSpPr>
          <p:cNvPr id="14" name="Rounded Rectangle 13">
            <a:extLst>
              <a:ext uri="{FF2B5EF4-FFF2-40B4-BE49-F238E27FC236}">
                <a16:creationId xmlns:a16="http://schemas.microsoft.com/office/drawing/2014/main" id="{B1D2D936-C1C8-19A4-F5F0-DB2BAA8804CF}"/>
              </a:ext>
            </a:extLst>
          </p:cNvPr>
          <p:cNvSpPr/>
          <p:nvPr/>
        </p:nvSpPr>
        <p:spPr>
          <a:xfrm>
            <a:off x="3599723" y="3513104"/>
            <a:ext cx="2376264" cy="1776320"/>
          </a:xfrm>
          <a:prstGeom prst="roundRect">
            <a:avLst>
              <a:gd name="adj" fmla="val 12025"/>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Bef>
                <a:spcPts val="200"/>
              </a:spcBef>
              <a:buClr>
                <a:schemeClr val="accent1"/>
              </a:buClr>
            </a:pPr>
            <a:r>
              <a:rPr lang="en-GB" sz="1400" b="1" noProof="0" dirty="0">
                <a:solidFill>
                  <a:schemeClr val="bg1"/>
                </a:solidFill>
                <a:latin typeface="Arial" panose="020B0604020202020204" pitchFamily="34" charset="0"/>
                <a:cs typeface="Arial" panose="020B0604020202020204" pitchFamily="34" charset="0"/>
              </a:rPr>
              <a:t>Induction:</a:t>
            </a:r>
          </a:p>
          <a:p>
            <a:pPr algn="ctr">
              <a:lnSpc>
                <a:spcPct val="90000"/>
              </a:lnSpc>
              <a:spcBef>
                <a:spcPts val="200"/>
              </a:spcBef>
              <a:buClr>
                <a:schemeClr val="accent1"/>
              </a:buClr>
            </a:pPr>
            <a:r>
              <a:rPr lang="en-GB" sz="1400" noProof="0" dirty="0">
                <a:solidFill>
                  <a:schemeClr val="bg1"/>
                </a:solidFill>
                <a:latin typeface="Arial" panose="020B0604020202020204" pitchFamily="34" charset="0"/>
                <a:cs typeface="Arial" panose="020B0604020202020204" pitchFamily="34" charset="0"/>
              </a:rPr>
              <a:t>Sotorasib 960 mg daily +</a:t>
            </a:r>
          </a:p>
          <a:p>
            <a:pPr algn="ctr">
              <a:lnSpc>
                <a:spcPct val="90000"/>
              </a:lnSpc>
              <a:spcBef>
                <a:spcPts val="200"/>
              </a:spcBef>
              <a:buClr>
                <a:schemeClr val="accent1"/>
              </a:buClr>
            </a:pPr>
            <a:r>
              <a:rPr lang="en-GB" sz="1400" noProof="0" dirty="0">
                <a:solidFill>
                  <a:schemeClr val="bg1"/>
                </a:solidFill>
                <a:latin typeface="Arial" panose="020B0604020202020204" pitchFamily="34" charset="0"/>
                <a:cs typeface="Arial" panose="020B0604020202020204" pitchFamily="34" charset="0"/>
              </a:rPr>
              <a:t>Carboplatin AUC 5 +</a:t>
            </a:r>
          </a:p>
          <a:p>
            <a:pPr algn="ctr">
              <a:lnSpc>
                <a:spcPct val="90000"/>
              </a:lnSpc>
              <a:spcBef>
                <a:spcPts val="200"/>
              </a:spcBef>
              <a:buClr>
                <a:schemeClr val="accent1"/>
              </a:buClr>
            </a:pPr>
            <a:r>
              <a:rPr lang="en-GB" sz="1400" noProof="0" dirty="0">
                <a:solidFill>
                  <a:schemeClr val="bg1"/>
                </a:solidFill>
                <a:latin typeface="Arial" panose="020B0604020202020204" pitchFamily="34" charset="0"/>
                <a:cs typeface="Arial" panose="020B0604020202020204" pitchFamily="34" charset="0"/>
              </a:rPr>
              <a:t>Pemetrexed 500 mg/m</a:t>
            </a:r>
            <a:r>
              <a:rPr lang="en-GB" sz="1400" baseline="30000" noProof="0" dirty="0">
                <a:solidFill>
                  <a:schemeClr val="bg1"/>
                </a:solidFill>
                <a:latin typeface="Arial" panose="020B0604020202020204" pitchFamily="34" charset="0"/>
                <a:cs typeface="Arial" panose="020B0604020202020204" pitchFamily="34" charset="0"/>
              </a:rPr>
              <a:t>2</a:t>
            </a:r>
            <a:r>
              <a:rPr lang="en-GB" sz="1400" noProof="0" dirty="0">
                <a:solidFill>
                  <a:schemeClr val="bg1"/>
                </a:solidFill>
                <a:latin typeface="Arial" panose="020B0604020202020204" pitchFamily="34" charset="0"/>
                <a:cs typeface="Arial" panose="020B0604020202020204" pitchFamily="34" charset="0"/>
              </a:rPr>
              <a:t> +</a:t>
            </a:r>
          </a:p>
          <a:p>
            <a:pPr algn="ctr">
              <a:lnSpc>
                <a:spcPct val="90000"/>
              </a:lnSpc>
              <a:spcBef>
                <a:spcPts val="200"/>
              </a:spcBef>
              <a:buClr>
                <a:schemeClr val="accent1"/>
              </a:buClr>
            </a:pPr>
            <a:r>
              <a:rPr lang="en-GB" sz="1400" noProof="0" dirty="0">
                <a:solidFill>
                  <a:schemeClr val="bg1"/>
                </a:solidFill>
                <a:latin typeface="Arial" panose="020B0604020202020204" pitchFamily="34" charset="0"/>
                <a:cs typeface="Arial" panose="020B0604020202020204" pitchFamily="34" charset="0"/>
              </a:rPr>
              <a:t>Bevacizumab-biosimilar </a:t>
            </a:r>
            <a:br>
              <a:rPr lang="en-GB" sz="1400" noProof="0" dirty="0">
                <a:solidFill>
                  <a:schemeClr val="bg1"/>
                </a:solidFill>
                <a:latin typeface="Arial" panose="020B0604020202020204" pitchFamily="34" charset="0"/>
                <a:cs typeface="Arial" panose="020B0604020202020204" pitchFamily="34" charset="0"/>
              </a:rPr>
            </a:br>
            <a:r>
              <a:rPr lang="en-GB" sz="1400" noProof="0" dirty="0">
                <a:solidFill>
                  <a:schemeClr val="bg1"/>
                </a:solidFill>
                <a:latin typeface="Arial" panose="020B0604020202020204" pitchFamily="34" charset="0"/>
                <a:cs typeface="Arial" panose="020B0604020202020204" pitchFamily="34" charset="0"/>
              </a:rPr>
              <a:t>15 mg/kg Q3W</a:t>
            </a:r>
          </a:p>
          <a:p>
            <a:pPr algn="ctr">
              <a:lnSpc>
                <a:spcPct val="90000"/>
              </a:lnSpc>
              <a:spcBef>
                <a:spcPts val="900"/>
              </a:spcBef>
              <a:buClr>
                <a:schemeClr val="accent1"/>
              </a:buClr>
            </a:pPr>
            <a:r>
              <a:rPr lang="en-GB" sz="1400" noProof="0" dirty="0">
                <a:solidFill>
                  <a:schemeClr val="bg1"/>
                </a:solidFill>
                <a:latin typeface="Arial" panose="020B0604020202020204" pitchFamily="34" charset="0"/>
                <a:cs typeface="Arial" panose="020B0604020202020204" pitchFamily="34" charset="0"/>
              </a:rPr>
              <a:t>× 4 cycles</a:t>
            </a:r>
          </a:p>
        </p:txBody>
      </p:sp>
      <p:sp>
        <p:nvSpPr>
          <p:cNvPr id="17" name="Rounded Rectangle 16">
            <a:extLst>
              <a:ext uri="{FF2B5EF4-FFF2-40B4-BE49-F238E27FC236}">
                <a16:creationId xmlns:a16="http://schemas.microsoft.com/office/drawing/2014/main" id="{3042E88C-55BC-8815-0380-D9431DAEEB40}"/>
              </a:ext>
            </a:extLst>
          </p:cNvPr>
          <p:cNvSpPr/>
          <p:nvPr/>
        </p:nvSpPr>
        <p:spPr>
          <a:xfrm>
            <a:off x="6216014" y="3513104"/>
            <a:ext cx="2376264" cy="1776320"/>
          </a:xfrm>
          <a:prstGeom prst="roundRect">
            <a:avLst>
              <a:gd name="adj" fmla="val 12025"/>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Bef>
                <a:spcPts val="200"/>
              </a:spcBef>
              <a:buClr>
                <a:schemeClr val="accent1"/>
              </a:buClr>
            </a:pPr>
            <a:r>
              <a:rPr lang="en-GB" sz="1400" b="1" noProof="0" dirty="0">
                <a:solidFill>
                  <a:schemeClr val="bg1"/>
                </a:solidFill>
                <a:latin typeface="Arial" panose="020B0604020202020204" pitchFamily="34" charset="0"/>
                <a:cs typeface="Arial" panose="020B0604020202020204" pitchFamily="34" charset="0"/>
              </a:rPr>
              <a:t>Maintenance:</a:t>
            </a:r>
          </a:p>
          <a:p>
            <a:pPr algn="ctr">
              <a:lnSpc>
                <a:spcPct val="90000"/>
              </a:lnSpc>
              <a:spcBef>
                <a:spcPts val="200"/>
              </a:spcBef>
              <a:buClr>
                <a:schemeClr val="accent1"/>
              </a:buClr>
            </a:pPr>
            <a:r>
              <a:rPr lang="en-GB" sz="1400" noProof="0" dirty="0">
                <a:solidFill>
                  <a:schemeClr val="bg1"/>
                </a:solidFill>
                <a:latin typeface="Arial" panose="020B0604020202020204" pitchFamily="34" charset="0"/>
                <a:cs typeface="Arial" panose="020B0604020202020204" pitchFamily="34" charset="0"/>
              </a:rPr>
              <a:t>Sotorasib 960 mg daily +</a:t>
            </a:r>
          </a:p>
          <a:p>
            <a:pPr algn="ctr">
              <a:lnSpc>
                <a:spcPct val="90000"/>
              </a:lnSpc>
              <a:spcBef>
                <a:spcPts val="200"/>
              </a:spcBef>
              <a:buClr>
                <a:schemeClr val="accent1"/>
              </a:buClr>
            </a:pPr>
            <a:r>
              <a:rPr lang="en-GB" sz="1400" noProof="0" dirty="0">
                <a:solidFill>
                  <a:schemeClr val="bg1"/>
                </a:solidFill>
                <a:latin typeface="Arial" panose="020B0604020202020204" pitchFamily="34" charset="0"/>
                <a:cs typeface="Arial" panose="020B0604020202020204" pitchFamily="34" charset="0"/>
              </a:rPr>
              <a:t>Pemetrexed 500 mg/m</a:t>
            </a:r>
            <a:r>
              <a:rPr lang="en-GB" sz="1400" baseline="30000" noProof="0" dirty="0">
                <a:solidFill>
                  <a:schemeClr val="bg1"/>
                </a:solidFill>
                <a:latin typeface="Arial" panose="020B0604020202020204" pitchFamily="34" charset="0"/>
                <a:cs typeface="Arial" panose="020B0604020202020204" pitchFamily="34" charset="0"/>
              </a:rPr>
              <a:t>2</a:t>
            </a:r>
            <a:r>
              <a:rPr lang="en-GB" sz="1400" noProof="0" dirty="0">
                <a:solidFill>
                  <a:schemeClr val="bg1"/>
                </a:solidFill>
                <a:latin typeface="Arial" panose="020B0604020202020204" pitchFamily="34" charset="0"/>
                <a:cs typeface="Arial" panose="020B0604020202020204" pitchFamily="34" charset="0"/>
              </a:rPr>
              <a:t> +</a:t>
            </a:r>
          </a:p>
          <a:p>
            <a:pPr algn="ctr">
              <a:lnSpc>
                <a:spcPct val="90000"/>
              </a:lnSpc>
              <a:spcBef>
                <a:spcPts val="200"/>
              </a:spcBef>
              <a:buClr>
                <a:schemeClr val="accent1"/>
              </a:buClr>
            </a:pPr>
            <a:r>
              <a:rPr lang="en-GB" sz="1400" noProof="0" dirty="0">
                <a:solidFill>
                  <a:schemeClr val="bg1"/>
                </a:solidFill>
                <a:latin typeface="Arial" panose="020B0604020202020204" pitchFamily="34" charset="0"/>
                <a:cs typeface="Arial" panose="020B0604020202020204" pitchFamily="34" charset="0"/>
              </a:rPr>
              <a:t>Bevacizumab-biosimilar </a:t>
            </a:r>
            <a:br>
              <a:rPr lang="en-GB" sz="1400" noProof="0" dirty="0">
                <a:solidFill>
                  <a:schemeClr val="bg1"/>
                </a:solidFill>
                <a:latin typeface="Arial" panose="020B0604020202020204" pitchFamily="34" charset="0"/>
                <a:cs typeface="Arial" panose="020B0604020202020204" pitchFamily="34" charset="0"/>
              </a:rPr>
            </a:br>
            <a:r>
              <a:rPr lang="en-GB" sz="1400" noProof="0" dirty="0">
                <a:solidFill>
                  <a:schemeClr val="bg1"/>
                </a:solidFill>
                <a:latin typeface="Arial" panose="020B0604020202020204" pitchFamily="34" charset="0"/>
                <a:cs typeface="Arial" panose="020B0604020202020204" pitchFamily="34" charset="0"/>
              </a:rPr>
              <a:t>15 mg/kg Q3W</a:t>
            </a:r>
          </a:p>
          <a:p>
            <a:pPr algn="ctr">
              <a:lnSpc>
                <a:spcPct val="90000"/>
              </a:lnSpc>
              <a:spcBef>
                <a:spcPts val="900"/>
              </a:spcBef>
              <a:buClr>
                <a:schemeClr val="accent1"/>
              </a:buClr>
            </a:pPr>
            <a:r>
              <a:rPr lang="en-GB" sz="1400" noProof="0" dirty="0">
                <a:solidFill>
                  <a:schemeClr val="bg1"/>
                </a:solidFill>
                <a:latin typeface="Arial" panose="020B0604020202020204" pitchFamily="34" charset="0"/>
                <a:cs typeface="Arial" panose="020B0604020202020204" pitchFamily="34" charset="0"/>
              </a:rPr>
              <a:t>Until intolerance or</a:t>
            </a:r>
            <a:br>
              <a:rPr lang="en-GB" sz="1400" noProof="0" dirty="0">
                <a:solidFill>
                  <a:schemeClr val="bg1"/>
                </a:solidFill>
                <a:latin typeface="Arial" panose="020B0604020202020204" pitchFamily="34" charset="0"/>
                <a:cs typeface="Arial" panose="020B0604020202020204" pitchFamily="34" charset="0"/>
              </a:rPr>
            </a:br>
            <a:r>
              <a:rPr lang="en-GB" sz="1400" noProof="0" dirty="0">
                <a:solidFill>
                  <a:schemeClr val="bg1"/>
                </a:solidFill>
                <a:latin typeface="Arial" panose="020B0604020202020204" pitchFamily="34" charset="0"/>
                <a:cs typeface="Arial" panose="020B0604020202020204" pitchFamily="34" charset="0"/>
              </a:rPr>
              <a:t>disease progression</a:t>
            </a:r>
          </a:p>
        </p:txBody>
      </p:sp>
      <p:sp>
        <p:nvSpPr>
          <p:cNvPr id="18" name="Rounded Rectangle 17">
            <a:extLst>
              <a:ext uri="{FF2B5EF4-FFF2-40B4-BE49-F238E27FC236}">
                <a16:creationId xmlns:a16="http://schemas.microsoft.com/office/drawing/2014/main" id="{A16DADDA-E133-A556-3015-C9C0D052E9BF}"/>
              </a:ext>
            </a:extLst>
          </p:cNvPr>
          <p:cNvSpPr/>
          <p:nvPr/>
        </p:nvSpPr>
        <p:spPr>
          <a:xfrm>
            <a:off x="8832306" y="2997264"/>
            <a:ext cx="2232245" cy="2808000"/>
          </a:xfrm>
          <a:prstGeom prst="roundRect">
            <a:avLst>
              <a:gd name="adj" fmla="val 10075"/>
            </a:avLst>
          </a:prstGeom>
          <a:solidFill>
            <a:schemeClr val="accent1">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spcAft>
                <a:spcPts val="300"/>
              </a:spcAft>
              <a:buClr>
                <a:schemeClr val="accent1"/>
              </a:buClr>
            </a:pPr>
            <a:r>
              <a:rPr lang="en-GB" sz="1400" b="1" noProof="0" dirty="0">
                <a:solidFill>
                  <a:schemeClr val="accent1"/>
                </a:solidFill>
                <a:latin typeface="Arial" panose="020B0604020202020204" pitchFamily="34" charset="0"/>
                <a:cs typeface="Arial" panose="020B0604020202020204" pitchFamily="34" charset="0"/>
              </a:rPr>
              <a:t>Endpoints:</a:t>
            </a:r>
          </a:p>
          <a:p>
            <a:pPr>
              <a:lnSpc>
                <a:spcPct val="90000"/>
              </a:lnSpc>
              <a:spcAft>
                <a:spcPts val="200"/>
              </a:spcAft>
              <a:buClr>
                <a:schemeClr val="accent1"/>
              </a:buClr>
            </a:pPr>
            <a:r>
              <a:rPr lang="en-GB" sz="1400" b="1" noProof="0" dirty="0">
                <a:solidFill>
                  <a:schemeClr val="tx1"/>
                </a:solidFill>
                <a:latin typeface="Arial" panose="020B0604020202020204" pitchFamily="34" charset="0"/>
                <a:cs typeface="Arial" panose="020B0604020202020204" pitchFamily="34" charset="0"/>
              </a:rPr>
              <a:t>Primary endpoint:</a:t>
            </a:r>
          </a:p>
          <a:p>
            <a:pPr marL="184150" indent="-184150">
              <a:lnSpc>
                <a:spcPct val="90000"/>
              </a:lnSpc>
              <a:spcAft>
                <a:spcPts val="300"/>
              </a:spcAft>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ORR by RECIST v1.1</a:t>
            </a:r>
          </a:p>
          <a:p>
            <a:pPr>
              <a:lnSpc>
                <a:spcPct val="90000"/>
              </a:lnSpc>
              <a:spcBef>
                <a:spcPts val="300"/>
              </a:spcBef>
              <a:spcAft>
                <a:spcPts val="200"/>
              </a:spcAft>
              <a:buClr>
                <a:schemeClr val="accent1"/>
              </a:buClr>
            </a:pPr>
            <a:r>
              <a:rPr lang="en-GB" sz="1400" b="1" noProof="0" dirty="0">
                <a:solidFill>
                  <a:schemeClr val="tx1"/>
                </a:solidFill>
                <a:latin typeface="Arial" panose="020B0604020202020204" pitchFamily="34" charset="0"/>
                <a:cs typeface="Arial" panose="020B0604020202020204" pitchFamily="34" charset="0"/>
              </a:rPr>
              <a:t>Secondary endpoints:</a:t>
            </a:r>
          </a:p>
          <a:p>
            <a:pPr marL="184150" indent="-184150">
              <a:lnSpc>
                <a:spcPct val="90000"/>
              </a:lnSpc>
              <a:spcAft>
                <a:spcPts val="200"/>
              </a:spcAft>
              <a:buClr>
                <a:schemeClr val="accent1"/>
              </a:buClr>
              <a:buFont typeface="Arial" panose="020B0604020202020204" pitchFamily="34" charset="0"/>
              <a:buChar char="•"/>
              <a:tabLst>
                <a:tab pos="1111250" algn="l"/>
                <a:tab pos="1770063" algn="l"/>
              </a:tabLst>
            </a:pPr>
            <a:r>
              <a:rPr lang="en-GB" sz="1400" noProof="0" dirty="0">
                <a:solidFill>
                  <a:schemeClr val="tx1"/>
                </a:solidFill>
                <a:latin typeface="Arial" panose="020B0604020202020204" pitchFamily="34" charset="0"/>
                <a:cs typeface="Arial" panose="020B0604020202020204" pitchFamily="34" charset="0"/>
              </a:rPr>
              <a:t>PFS</a:t>
            </a:r>
          </a:p>
          <a:p>
            <a:pPr marL="184150" indent="-184150">
              <a:lnSpc>
                <a:spcPct val="90000"/>
              </a:lnSpc>
              <a:spcAft>
                <a:spcPts val="200"/>
              </a:spcAft>
              <a:buClr>
                <a:schemeClr val="accent1"/>
              </a:buClr>
              <a:buFont typeface="Arial" panose="020B0604020202020204" pitchFamily="34" charset="0"/>
              <a:buChar char="•"/>
              <a:tabLst>
                <a:tab pos="1111250" algn="l"/>
                <a:tab pos="1770063" algn="l"/>
              </a:tabLst>
            </a:pPr>
            <a:r>
              <a:rPr lang="en-GB" sz="1400" noProof="0" dirty="0">
                <a:solidFill>
                  <a:schemeClr val="tx1"/>
                </a:solidFill>
                <a:latin typeface="Arial" panose="020B0604020202020204" pitchFamily="34" charset="0"/>
                <a:cs typeface="Arial" panose="020B0604020202020204" pitchFamily="34" charset="0"/>
              </a:rPr>
              <a:t>Duration of response</a:t>
            </a:r>
          </a:p>
          <a:p>
            <a:pPr marL="184150" indent="-184150">
              <a:lnSpc>
                <a:spcPct val="90000"/>
              </a:lnSpc>
              <a:spcAft>
                <a:spcPts val="200"/>
              </a:spcAft>
              <a:buClr>
                <a:schemeClr val="accent1"/>
              </a:buClr>
              <a:buFont typeface="Arial" panose="020B0604020202020204" pitchFamily="34" charset="0"/>
              <a:buChar char="•"/>
              <a:tabLst>
                <a:tab pos="1111250" algn="l"/>
                <a:tab pos="1770063" algn="l"/>
              </a:tabLst>
            </a:pPr>
            <a:r>
              <a:rPr lang="en-GB" sz="1400" noProof="0" dirty="0">
                <a:solidFill>
                  <a:schemeClr val="tx1"/>
                </a:solidFill>
                <a:latin typeface="Arial" panose="020B0604020202020204" pitchFamily="34" charset="0"/>
                <a:cs typeface="Arial" panose="020B0604020202020204" pitchFamily="34" charset="0"/>
              </a:rPr>
              <a:t>Depth of response</a:t>
            </a:r>
          </a:p>
          <a:p>
            <a:pPr marL="184150" indent="-184150">
              <a:lnSpc>
                <a:spcPct val="90000"/>
              </a:lnSpc>
              <a:spcAft>
                <a:spcPts val="200"/>
              </a:spcAft>
              <a:buClr>
                <a:schemeClr val="accent1"/>
              </a:buClr>
              <a:buFont typeface="Arial" panose="020B0604020202020204" pitchFamily="34" charset="0"/>
              <a:buChar char="•"/>
              <a:tabLst>
                <a:tab pos="1111250" algn="l"/>
                <a:tab pos="1770063" algn="l"/>
              </a:tabLst>
            </a:pPr>
            <a:r>
              <a:rPr lang="en-GB" sz="1400" noProof="0" dirty="0">
                <a:solidFill>
                  <a:schemeClr val="tx1"/>
                </a:solidFill>
                <a:latin typeface="Arial" panose="020B0604020202020204" pitchFamily="34" charset="0"/>
                <a:cs typeface="Arial" panose="020B0604020202020204" pitchFamily="34" charset="0"/>
              </a:rPr>
              <a:t>OS</a:t>
            </a:r>
          </a:p>
          <a:p>
            <a:pPr marL="184150" indent="-184150">
              <a:lnSpc>
                <a:spcPct val="90000"/>
              </a:lnSpc>
              <a:spcAft>
                <a:spcPts val="200"/>
              </a:spcAft>
              <a:buClr>
                <a:schemeClr val="accent1"/>
              </a:buClr>
              <a:buFont typeface="Arial" panose="020B0604020202020204" pitchFamily="34" charset="0"/>
              <a:buChar char="•"/>
              <a:tabLst>
                <a:tab pos="1111250" algn="l"/>
                <a:tab pos="1770063" algn="l"/>
              </a:tabLst>
            </a:pPr>
            <a:r>
              <a:rPr lang="en-GB" sz="1400" noProof="0" dirty="0">
                <a:solidFill>
                  <a:schemeClr val="tx1"/>
                </a:solidFill>
                <a:latin typeface="Arial" panose="020B0604020202020204" pitchFamily="34" charset="0"/>
                <a:cs typeface="Arial" panose="020B0604020202020204" pitchFamily="34" charset="0"/>
              </a:rPr>
              <a:t>Adverse events</a:t>
            </a:r>
          </a:p>
          <a:p>
            <a:pPr marL="184150" indent="-184150">
              <a:lnSpc>
                <a:spcPct val="90000"/>
              </a:lnSpc>
              <a:spcAft>
                <a:spcPts val="200"/>
              </a:spcAft>
              <a:buClr>
                <a:schemeClr val="accent1"/>
              </a:buClr>
              <a:buFont typeface="Arial" panose="020B0604020202020204" pitchFamily="34" charset="0"/>
              <a:buChar char="•"/>
              <a:tabLst>
                <a:tab pos="1111250" algn="l"/>
                <a:tab pos="1770063" algn="l"/>
              </a:tabLst>
            </a:pPr>
            <a:r>
              <a:rPr lang="en-GB" sz="1400" noProof="0" dirty="0">
                <a:solidFill>
                  <a:schemeClr val="tx1"/>
                </a:solidFill>
                <a:latin typeface="Arial" panose="020B0604020202020204" pitchFamily="34" charset="0"/>
                <a:cs typeface="Arial" panose="020B0604020202020204" pitchFamily="34" charset="0"/>
              </a:rPr>
              <a:t>PRO-CTCAE</a:t>
            </a:r>
          </a:p>
          <a:p>
            <a:pPr>
              <a:lnSpc>
                <a:spcPct val="90000"/>
              </a:lnSpc>
              <a:spcBef>
                <a:spcPts val="900"/>
              </a:spcBef>
              <a:spcAft>
                <a:spcPts val="200"/>
              </a:spcAft>
              <a:buClr>
                <a:schemeClr val="accent1"/>
              </a:buClr>
              <a:tabLst>
                <a:tab pos="1111250" algn="l"/>
                <a:tab pos="1770063" algn="l"/>
              </a:tabLst>
            </a:pPr>
            <a:r>
              <a:rPr lang="en-GB" sz="1400" noProof="0" dirty="0">
                <a:solidFill>
                  <a:schemeClr val="tx1"/>
                </a:solidFill>
                <a:latin typeface="Arial" panose="020B0604020202020204" pitchFamily="34" charset="0"/>
                <a:cs typeface="Arial" panose="020B0604020202020204" pitchFamily="34" charset="0"/>
              </a:rPr>
              <a:t>Correlative analyses</a:t>
            </a:r>
          </a:p>
        </p:txBody>
      </p:sp>
    </p:spTree>
    <p:extLst>
      <p:ext uri="{BB962C8B-B14F-4D97-AF65-F5344CB8AC3E}">
        <p14:creationId xmlns:p14="http://schemas.microsoft.com/office/powerpoint/2010/main" val="306487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6336E-B078-A66B-DDDA-08B6956F91FA}"/>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BE84BB3-914A-622F-C9D3-A169D57C46C3}"/>
              </a:ext>
            </a:extLst>
          </p:cNvPr>
          <p:cNvSpPr>
            <a:spLocks noGrp="1"/>
          </p:cNvSpPr>
          <p:nvPr>
            <p:ph sz="quarter" idx="12"/>
          </p:nvPr>
        </p:nvSpPr>
        <p:spPr>
          <a:xfrm>
            <a:off x="620713" y="979201"/>
            <a:ext cx="10963275" cy="2120244"/>
          </a:xfrm>
        </p:spPr>
        <p:txBody>
          <a:bodyPr>
            <a:normAutofit/>
          </a:bodyPr>
          <a:lstStyle/>
          <a:p>
            <a:r>
              <a:rPr lang="en-GB" sz="1800" noProof="0" dirty="0">
                <a:solidFill>
                  <a:schemeClr val="tx2"/>
                </a:solidFill>
              </a:rPr>
              <a:t>Between August 2022 and June 2025, a total of 52 participants were enrolled</a:t>
            </a:r>
          </a:p>
          <a:p>
            <a:r>
              <a:rPr lang="en-GB" sz="1800" noProof="0" dirty="0">
                <a:solidFill>
                  <a:schemeClr val="tx2"/>
                </a:solidFill>
              </a:rPr>
              <a:t>Baseline characteristics: median age of 67 years, 62% female; 40% with ECOG PS 0; 96% former or current smokers; and 38% had brain metastases</a:t>
            </a:r>
          </a:p>
          <a:p>
            <a:r>
              <a:rPr lang="en-GB" sz="1800" noProof="0" dirty="0">
                <a:solidFill>
                  <a:schemeClr val="tx2"/>
                </a:solidFill>
              </a:rPr>
              <a:t>Baseline tumour characteristics showed PD-L1 expression ≥50% in 23% (12/52). In ctDNA evaluable participants, baseline </a:t>
            </a:r>
            <a:r>
              <a:rPr lang="en-GB" sz="1800" i="1" noProof="0" dirty="0">
                <a:solidFill>
                  <a:schemeClr val="tx2"/>
                </a:solidFill>
              </a:rPr>
              <a:t>TP53</a:t>
            </a:r>
            <a:r>
              <a:rPr lang="en-GB" sz="1800" noProof="0" dirty="0">
                <a:solidFill>
                  <a:schemeClr val="tx2"/>
                </a:solidFill>
              </a:rPr>
              <a:t> co-mutation occurred in 50% (19/38), </a:t>
            </a:r>
            <a:r>
              <a:rPr lang="en-GB" sz="1800" i="1" noProof="0" dirty="0">
                <a:solidFill>
                  <a:schemeClr val="tx2"/>
                </a:solidFill>
              </a:rPr>
              <a:t>STK11</a:t>
            </a:r>
            <a:r>
              <a:rPr lang="en-GB" sz="1800" noProof="0" dirty="0">
                <a:solidFill>
                  <a:schemeClr val="tx2"/>
                </a:solidFill>
              </a:rPr>
              <a:t> in 32% (12/38), and </a:t>
            </a:r>
            <a:r>
              <a:rPr lang="en-GB" sz="1800" i="1" noProof="0" dirty="0">
                <a:solidFill>
                  <a:schemeClr val="tx2"/>
                </a:solidFill>
              </a:rPr>
              <a:t>KEAP1</a:t>
            </a:r>
            <a:r>
              <a:rPr lang="en-GB" sz="1800" noProof="0" dirty="0">
                <a:solidFill>
                  <a:schemeClr val="tx2"/>
                </a:solidFill>
              </a:rPr>
              <a:t> in 18% (8/38)</a:t>
            </a:r>
          </a:p>
          <a:p>
            <a:endParaRPr lang="en-GB" noProof="0" dirty="0">
              <a:solidFill>
                <a:schemeClr val="tx2"/>
              </a:solidFill>
            </a:endParaRPr>
          </a:p>
          <a:p>
            <a:endParaRPr lang="en-GB" noProof="0" dirty="0">
              <a:solidFill>
                <a:schemeClr val="tx2"/>
              </a:solidFill>
            </a:endParaRPr>
          </a:p>
          <a:p>
            <a:endParaRPr lang="en-GB" noProof="0" dirty="0">
              <a:solidFill>
                <a:schemeClr val="tx2"/>
              </a:solidFill>
            </a:endParaRPr>
          </a:p>
        </p:txBody>
      </p:sp>
      <p:sp>
        <p:nvSpPr>
          <p:cNvPr id="6" name="Title 5">
            <a:extLst>
              <a:ext uri="{FF2B5EF4-FFF2-40B4-BE49-F238E27FC236}">
                <a16:creationId xmlns:a16="http://schemas.microsoft.com/office/drawing/2014/main" id="{C22D6DE4-2316-A973-A350-BD8E2A6C0CAE}"/>
              </a:ext>
            </a:extLst>
          </p:cNvPr>
          <p:cNvSpPr>
            <a:spLocks noGrp="1"/>
          </p:cNvSpPr>
          <p:nvPr>
            <p:ph type="title"/>
          </p:nvPr>
        </p:nvSpPr>
        <p:spPr>
          <a:xfrm>
            <a:off x="619125" y="258763"/>
            <a:ext cx="10963275" cy="865187"/>
          </a:xfrm>
        </p:spPr>
        <p:txBody>
          <a:bodyPr>
            <a:normAutofit/>
          </a:bodyPr>
          <a:lstStyle/>
          <a:p>
            <a:r>
              <a:rPr lang="en-GB" noProof="0" dirty="0"/>
              <a:t>SHERLOCK: demography and efficacy results</a:t>
            </a:r>
          </a:p>
        </p:txBody>
      </p:sp>
      <p:sp>
        <p:nvSpPr>
          <p:cNvPr id="8" name="Content Placeholder 7">
            <a:extLst>
              <a:ext uri="{FF2B5EF4-FFF2-40B4-BE49-F238E27FC236}">
                <a16:creationId xmlns:a16="http://schemas.microsoft.com/office/drawing/2014/main" id="{7A5B6E2F-0B2E-9E22-467E-980C8365C3D2}"/>
              </a:ext>
            </a:extLst>
          </p:cNvPr>
          <p:cNvSpPr>
            <a:spLocks noGrp="1"/>
          </p:cNvSpPr>
          <p:nvPr>
            <p:ph sz="quarter" idx="15"/>
          </p:nvPr>
        </p:nvSpPr>
        <p:spPr>
          <a:xfrm>
            <a:off x="620183" y="6356351"/>
            <a:ext cx="10180339" cy="365125"/>
          </a:xfrm>
        </p:spPr>
        <p:txBody>
          <a:bodyPr anchor="b" anchorCtr="0"/>
          <a:lstStyle/>
          <a:p>
            <a:r>
              <a:rPr lang="en-GB" noProof="0" dirty="0">
                <a:solidFill>
                  <a:schemeClr val="tx2"/>
                </a:solidFill>
              </a:rPr>
              <a:t>CI, confidence interval; (c)ORR, (confirmed) objective response rate; ctDNA, circulating tumour DNA; ECOG PS, Eastern Cooperative Oncology Group performance status; NR, not reached; (c)ORR, (confirmed) objective response rate; OS, overall; survival; PFS, progression-free survival</a:t>
            </a:r>
          </a:p>
          <a:p>
            <a:r>
              <a:rPr lang="en-GB" noProof="0" dirty="0">
                <a:solidFill>
                  <a:schemeClr val="tx2"/>
                </a:solidFill>
              </a:rPr>
              <a:t>Lee CK, et al. Abstract OA08.04, WCLC 2025. Oral presentation </a:t>
            </a:r>
          </a:p>
        </p:txBody>
      </p:sp>
      <p:sp>
        <p:nvSpPr>
          <p:cNvPr id="2" name="Slide Number Placeholder 1">
            <a:extLst>
              <a:ext uri="{FF2B5EF4-FFF2-40B4-BE49-F238E27FC236}">
                <a16:creationId xmlns:a16="http://schemas.microsoft.com/office/drawing/2014/main" id="{B5658385-804D-D780-F33A-99E5A7A7DECC}"/>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13</a:t>
            </a:fld>
            <a:endParaRPr lang="en-GB" noProof="0" dirty="0"/>
          </a:p>
        </p:txBody>
      </p:sp>
      <p:graphicFrame>
        <p:nvGraphicFramePr>
          <p:cNvPr id="3" name="Table 2">
            <a:extLst>
              <a:ext uri="{FF2B5EF4-FFF2-40B4-BE49-F238E27FC236}">
                <a16:creationId xmlns:a16="http://schemas.microsoft.com/office/drawing/2014/main" id="{D39514B2-9D18-5787-E8FF-7FC07A73FB36}"/>
              </a:ext>
            </a:extLst>
          </p:cNvPr>
          <p:cNvGraphicFramePr>
            <a:graphicFrameLocks noGrp="1"/>
          </p:cNvGraphicFramePr>
          <p:nvPr>
            <p:extLst>
              <p:ext uri="{D42A27DB-BD31-4B8C-83A1-F6EECF244321}">
                <p14:modId xmlns:p14="http://schemas.microsoft.com/office/powerpoint/2010/main" val="1492807238"/>
              </p:ext>
            </p:extLst>
          </p:nvPr>
        </p:nvGraphicFramePr>
        <p:xfrm>
          <a:off x="619125" y="3361928"/>
          <a:ext cx="5319482" cy="1786800"/>
        </p:xfrm>
        <a:graphic>
          <a:graphicData uri="http://schemas.openxmlformats.org/drawingml/2006/table">
            <a:tbl>
              <a:tblPr firstRow="1" bandRow="1">
                <a:tableStyleId>{5C22544A-7EE6-4342-B048-85BDC9FD1C3A}</a:tableStyleId>
              </a:tblPr>
              <a:tblGrid>
                <a:gridCol w="2812579">
                  <a:extLst>
                    <a:ext uri="{9D8B030D-6E8A-4147-A177-3AD203B41FA5}">
                      <a16:colId xmlns:a16="http://schemas.microsoft.com/office/drawing/2014/main" val="768621284"/>
                    </a:ext>
                  </a:extLst>
                </a:gridCol>
                <a:gridCol w="2506903">
                  <a:extLst>
                    <a:ext uri="{9D8B030D-6E8A-4147-A177-3AD203B41FA5}">
                      <a16:colId xmlns:a16="http://schemas.microsoft.com/office/drawing/2014/main" val="1566145444"/>
                    </a:ext>
                  </a:extLst>
                </a:gridCol>
              </a:tblGrid>
              <a:tr h="0">
                <a:tc>
                  <a:txBody>
                    <a:bodyPr/>
                    <a:lstStyle/>
                    <a:p>
                      <a:r>
                        <a:rPr lang="en-GB" sz="1400" noProof="0" dirty="0">
                          <a:latin typeface="Arial" panose="020B0604020202020204" pitchFamily="34" charset="0"/>
                          <a:cs typeface="Arial" panose="020B0604020202020204" pitchFamily="34" charset="0"/>
                        </a:rPr>
                        <a:t>Efficacy</a:t>
                      </a:r>
                    </a:p>
                  </a:txBody>
                  <a:tcPr marT="72000" marB="72000"/>
                </a:tc>
                <a:tc>
                  <a:txBody>
                    <a:bodyPr/>
                    <a:lstStyle/>
                    <a:p>
                      <a:pPr algn="ctr"/>
                      <a:r>
                        <a:rPr lang="en-GB" sz="1400" noProof="0" dirty="0">
                          <a:latin typeface="Arial" panose="020B0604020202020204" pitchFamily="34" charset="0"/>
                          <a:cs typeface="Arial" panose="020B0604020202020204" pitchFamily="34" charset="0"/>
                        </a:rPr>
                        <a:t>Evaluable patients (N=47)</a:t>
                      </a:r>
                      <a:endParaRPr lang="en-GB" sz="1400" baseline="30000" noProof="0" dirty="0">
                        <a:latin typeface="Arial" panose="020B0604020202020204" pitchFamily="34" charset="0"/>
                        <a:cs typeface="Arial" panose="020B0604020202020204" pitchFamily="34" charset="0"/>
                      </a:endParaRPr>
                    </a:p>
                  </a:txBody>
                  <a:tcPr marT="72000" marB="72000"/>
                </a:tc>
                <a:extLst>
                  <a:ext uri="{0D108BD9-81ED-4DB2-BD59-A6C34878D82A}">
                    <a16:rowId xmlns:a16="http://schemas.microsoft.com/office/drawing/2014/main" val="1762094995"/>
                  </a:ext>
                </a:extLst>
              </a:tr>
              <a:tr h="0">
                <a:tc>
                  <a:txBody>
                    <a:bodyPr/>
                    <a:lstStyle/>
                    <a:p>
                      <a:r>
                        <a:rPr lang="en-GB" sz="1400" noProof="0" dirty="0">
                          <a:solidFill>
                            <a:schemeClr val="tx1"/>
                          </a:solidFill>
                          <a:latin typeface="Arial" panose="020B0604020202020204" pitchFamily="34" charset="0"/>
                          <a:cs typeface="Arial" panose="020B0604020202020204" pitchFamily="34" charset="0"/>
                        </a:rPr>
                        <a:t>cORR (95% CI), %</a:t>
                      </a:r>
                    </a:p>
                  </a:txBody>
                  <a:tcPr marT="72000" marB="72000"/>
                </a:tc>
                <a:tc>
                  <a:txBody>
                    <a:bodyPr/>
                    <a:lstStyle/>
                    <a:p>
                      <a:pPr algn="ctr"/>
                      <a:r>
                        <a:rPr lang="en-GB" sz="1400" noProof="0" dirty="0">
                          <a:solidFill>
                            <a:schemeClr val="tx1"/>
                          </a:solidFill>
                          <a:latin typeface="Arial" panose="020B0604020202020204" pitchFamily="34" charset="0"/>
                          <a:cs typeface="Arial" panose="020B0604020202020204" pitchFamily="34" charset="0"/>
                        </a:rPr>
                        <a:t>64 (46-72)</a:t>
                      </a:r>
                    </a:p>
                  </a:txBody>
                  <a:tcPr marT="72000" marB="72000"/>
                </a:tc>
                <a:extLst>
                  <a:ext uri="{0D108BD9-81ED-4DB2-BD59-A6C34878D82A}">
                    <a16:rowId xmlns:a16="http://schemas.microsoft.com/office/drawing/2014/main" val="3221045806"/>
                  </a:ext>
                </a:extLst>
              </a:tr>
              <a:tr h="0">
                <a:tc>
                  <a:txBody>
                    <a:bodyPr/>
                    <a:lstStyle/>
                    <a:p>
                      <a:pPr marL="0" algn="l" defTabSz="457200" rtl="0" eaLnBrk="1" latinLnBrk="0" hangingPunct="1"/>
                      <a:r>
                        <a:rPr lang="en-GB" sz="1400" kern="1200" noProof="0" dirty="0">
                          <a:solidFill>
                            <a:schemeClr val="tx1"/>
                          </a:solidFill>
                          <a:latin typeface="Arial" panose="020B0604020202020204" pitchFamily="34" charset="0"/>
                          <a:ea typeface="+mn-ea"/>
                          <a:cs typeface="Arial" panose="020B0604020202020204" pitchFamily="34" charset="0"/>
                        </a:rPr>
                        <a:t>Unconfirmed ORR (95% CI)</a:t>
                      </a:r>
                      <a:r>
                        <a:rPr lang="en-GB" sz="1400" noProof="0" dirty="0">
                          <a:solidFill>
                            <a:schemeClr val="tx1"/>
                          </a:solidFill>
                          <a:latin typeface="Arial" panose="020B0604020202020204" pitchFamily="34" charset="0"/>
                          <a:cs typeface="Arial" panose="020B0604020202020204" pitchFamily="34" charset="0"/>
                        </a:rPr>
                        <a:t>,</a:t>
                      </a:r>
                      <a:r>
                        <a:rPr lang="en-GB" sz="1400" baseline="30000" noProof="0" dirty="0">
                          <a:solidFill>
                            <a:schemeClr val="tx1"/>
                          </a:solidFill>
                          <a:latin typeface="Arial" panose="020B0604020202020204" pitchFamily="34" charset="0"/>
                          <a:cs typeface="Arial" panose="020B0604020202020204" pitchFamily="34" charset="0"/>
                        </a:rPr>
                        <a:t>a</a:t>
                      </a:r>
                      <a:r>
                        <a:rPr lang="en-GB" sz="1400" noProof="0" dirty="0">
                          <a:solidFill>
                            <a:schemeClr val="tx1"/>
                          </a:solidFill>
                          <a:latin typeface="Arial" panose="020B0604020202020204" pitchFamily="34" charset="0"/>
                          <a:cs typeface="Arial" panose="020B0604020202020204" pitchFamily="34" charset="0"/>
                        </a:rPr>
                        <a:t> %</a:t>
                      </a:r>
                      <a:endParaRPr lang="en-GB" sz="1400" kern="1200" noProof="0" dirty="0">
                        <a:solidFill>
                          <a:schemeClr val="tx1"/>
                        </a:solidFill>
                        <a:latin typeface="Arial" panose="020B0604020202020204" pitchFamily="34" charset="0"/>
                        <a:ea typeface="+mn-ea"/>
                        <a:cs typeface="Arial" panose="020B0604020202020204" pitchFamily="34" charset="0"/>
                      </a:endParaRPr>
                    </a:p>
                  </a:txBody>
                  <a:tcPr marT="72000" marB="72000"/>
                </a:tc>
                <a:tc>
                  <a:txBody>
                    <a:bodyPr/>
                    <a:lstStyle/>
                    <a:p>
                      <a:pPr algn="ctr"/>
                      <a:r>
                        <a:rPr lang="en-GB" sz="1400" noProof="0" dirty="0">
                          <a:solidFill>
                            <a:schemeClr val="tx1"/>
                          </a:solidFill>
                          <a:latin typeface="Arial" panose="020B0604020202020204" pitchFamily="34" charset="0"/>
                          <a:cs typeface="Arial" panose="020B0604020202020204" pitchFamily="34" charset="0"/>
                        </a:rPr>
                        <a:t>69 (55-80)</a:t>
                      </a:r>
                    </a:p>
                  </a:txBody>
                  <a:tcPr marT="72000" marB="72000"/>
                </a:tc>
                <a:extLst>
                  <a:ext uri="{0D108BD9-81ED-4DB2-BD59-A6C34878D82A}">
                    <a16:rowId xmlns:a16="http://schemas.microsoft.com/office/drawing/2014/main" val="2497811452"/>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noProof="0" dirty="0">
                          <a:solidFill>
                            <a:schemeClr val="tx1"/>
                          </a:solidFill>
                          <a:latin typeface="Arial" panose="020B0604020202020204" pitchFamily="34" charset="0"/>
                          <a:cs typeface="Arial" panose="020B0604020202020204" pitchFamily="34" charset="0"/>
                        </a:rPr>
                        <a:t>Median PFS </a:t>
                      </a:r>
                      <a:r>
                        <a:rPr lang="en-GB" sz="1400" kern="1200" noProof="0" dirty="0">
                          <a:solidFill>
                            <a:schemeClr val="tx1"/>
                          </a:solidFill>
                          <a:latin typeface="Arial" panose="020B0604020202020204" pitchFamily="34" charset="0"/>
                          <a:ea typeface="+mn-ea"/>
                          <a:cs typeface="Arial" panose="020B0604020202020204" pitchFamily="34" charset="0"/>
                        </a:rPr>
                        <a:t>(95% CI)</a:t>
                      </a:r>
                      <a:r>
                        <a:rPr lang="en-GB" sz="1400" noProof="0" dirty="0">
                          <a:solidFill>
                            <a:schemeClr val="tx1"/>
                          </a:solidFill>
                          <a:latin typeface="Arial" panose="020B0604020202020204" pitchFamily="34" charset="0"/>
                          <a:cs typeface="Arial" panose="020B0604020202020204" pitchFamily="34" charset="0"/>
                        </a:rPr>
                        <a:t>, months</a:t>
                      </a:r>
                    </a:p>
                  </a:txBody>
                  <a:tcPr marT="72000" marB="72000"/>
                </a:tc>
                <a:tc>
                  <a:txBody>
                    <a:bodyPr/>
                    <a:lstStyle/>
                    <a:p>
                      <a:pPr algn="ctr"/>
                      <a:r>
                        <a:rPr lang="en-GB" sz="1400" noProof="0" dirty="0">
                          <a:solidFill>
                            <a:schemeClr val="tx1"/>
                          </a:solidFill>
                          <a:latin typeface="Arial" panose="020B0604020202020204" pitchFamily="34" charset="0"/>
                          <a:cs typeface="Arial" panose="020B0604020202020204" pitchFamily="34" charset="0"/>
                        </a:rPr>
                        <a:t>9.1 (7.9-15.0)</a:t>
                      </a:r>
                    </a:p>
                  </a:txBody>
                  <a:tcPr marT="72000" marB="72000"/>
                </a:tc>
                <a:extLst>
                  <a:ext uri="{0D108BD9-81ED-4DB2-BD59-A6C34878D82A}">
                    <a16:rowId xmlns:a16="http://schemas.microsoft.com/office/drawing/2014/main" val="2807124326"/>
                  </a:ext>
                </a:extLst>
              </a:tr>
              <a:tr h="0">
                <a:tc>
                  <a:txBody>
                    <a:bodyPr/>
                    <a:lstStyle/>
                    <a:p>
                      <a:r>
                        <a:rPr lang="en-GB" sz="1400" noProof="0" dirty="0">
                          <a:solidFill>
                            <a:schemeClr val="tx1"/>
                          </a:solidFill>
                          <a:latin typeface="Arial" panose="020B0604020202020204" pitchFamily="34" charset="0"/>
                          <a:cs typeface="Arial" panose="020B0604020202020204" pitchFamily="34" charset="0"/>
                        </a:rPr>
                        <a:t>Median OS </a:t>
                      </a:r>
                      <a:r>
                        <a:rPr lang="en-GB" sz="1400" kern="1200" noProof="0" dirty="0">
                          <a:solidFill>
                            <a:schemeClr val="tx1"/>
                          </a:solidFill>
                          <a:latin typeface="Arial" panose="020B0604020202020204" pitchFamily="34" charset="0"/>
                          <a:ea typeface="+mn-ea"/>
                          <a:cs typeface="Arial" panose="020B0604020202020204" pitchFamily="34" charset="0"/>
                        </a:rPr>
                        <a:t>(95% CI)</a:t>
                      </a:r>
                      <a:r>
                        <a:rPr lang="en-GB" sz="1400" noProof="0" dirty="0">
                          <a:solidFill>
                            <a:schemeClr val="tx1"/>
                          </a:solidFill>
                          <a:latin typeface="Arial" panose="020B0604020202020204" pitchFamily="34" charset="0"/>
                          <a:cs typeface="Arial" panose="020B0604020202020204" pitchFamily="34" charset="0"/>
                        </a:rPr>
                        <a:t>, months</a:t>
                      </a:r>
                    </a:p>
                  </a:txBody>
                  <a:tcPr marT="72000" marB="72000"/>
                </a:tc>
                <a:tc>
                  <a:txBody>
                    <a:bodyPr/>
                    <a:lstStyle/>
                    <a:p>
                      <a:pPr algn="ctr"/>
                      <a:r>
                        <a:rPr lang="en-GB" sz="1400" noProof="0" dirty="0">
                          <a:solidFill>
                            <a:schemeClr val="tx1"/>
                          </a:solidFill>
                          <a:latin typeface="Arial" panose="020B0604020202020204" pitchFamily="34" charset="0"/>
                          <a:cs typeface="Arial" panose="020B0604020202020204" pitchFamily="34" charset="0"/>
                        </a:rPr>
                        <a:t>25.0 (14.0-NR)</a:t>
                      </a:r>
                    </a:p>
                  </a:txBody>
                  <a:tcPr marT="72000" marB="72000"/>
                </a:tc>
                <a:extLst>
                  <a:ext uri="{0D108BD9-81ED-4DB2-BD59-A6C34878D82A}">
                    <a16:rowId xmlns:a16="http://schemas.microsoft.com/office/drawing/2014/main" val="2373754910"/>
                  </a:ext>
                </a:extLst>
              </a:tr>
            </a:tbl>
          </a:graphicData>
        </a:graphic>
      </p:graphicFrame>
      <p:sp>
        <p:nvSpPr>
          <p:cNvPr id="23" name="TextBox 22">
            <a:extLst>
              <a:ext uri="{FF2B5EF4-FFF2-40B4-BE49-F238E27FC236}">
                <a16:creationId xmlns:a16="http://schemas.microsoft.com/office/drawing/2014/main" id="{909980BA-2BCB-5149-CCA2-5160B349A5C0}"/>
              </a:ext>
            </a:extLst>
          </p:cNvPr>
          <p:cNvSpPr txBox="1"/>
          <p:nvPr/>
        </p:nvSpPr>
        <p:spPr>
          <a:xfrm>
            <a:off x="6132524" y="2814081"/>
            <a:ext cx="4896543" cy="492443"/>
          </a:xfrm>
          <a:prstGeom prst="rect">
            <a:avLst/>
          </a:prstGeom>
          <a:noFill/>
        </p:spPr>
        <p:txBody>
          <a:bodyPr wrap="square" lIns="0" tIns="0" rIns="0" bIns="0" rtlCol="0">
            <a:spAutoFit/>
          </a:bodyPr>
          <a:lstStyle/>
          <a:p>
            <a:r>
              <a:rPr lang="en-GB" sz="1600" b="1" spc="100" noProof="0" dirty="0">
                <a:solidFill>
                  <a:schemeClr val="accent1"/>
                </a:solidFill>
                <a:latin typeface="Arial" panose="020B0604020202020204" pitchFamily="34" charset="0"/>
                <a:ea typeface="Aileron" charset="0"/>
                <a:cs typeface="Arial" panose="020B0604020202020204" pitchFamily="34" charset="0"/>
              </a:rPr>
              <a:t>TREATMENT RESPONSES ACROSS PD-L1 AND CO-MUTATIONAL STATUS</a:t>
            </a:r>
          </a:p>
        </p:txBody>
      </p:sp>
      <p:sp>
        <p:nvSpPr>
          <p:cNvPr id="24" name="TextBox 23">
            <a:extLst>
              <a:ext uri="{FF2B5EF4-FFF2-40B4-BE49-F238E27FC236}">
                <a16:creationId xmlns:a16="http://schemas.microsoft.com/office/drawing/2014/main" id="{0D917B63-ED60-18D8-3E7D-379E78B96A4E}"/>
              </a:ext>
            </a:extLst>
          </p:cNvPr>
          <p:cNvSpPr txBox="1"/>
          <p:nvPr/>
        </p:nvSpPr>
        <p:spPr>
          <a:xfrm>
            <a:off x="619125" y="3060303"/>
            <a:ext cx="3816424" cy="246221"/>
          </a:xfrm>
          <a:prstGeom prst="rect">
            <a:avLst/>
          </a:prstGeom>
          <a:noFill/>
        </p:spPr>
        <p:txBody>
          <a:bodyPr wrap="square" lIns="0" tIns="0" rIns="0" bIns="0" rtlCol="0">
            <a:spAutoFit/>
          </a:bodyPr>
          <a:lstStyle/>
          <a:p>
            <a:r>
              <a:rPr lang="en-GB" sz="1600" b="1" spc="100" noProof="0" dirty="0">
                <a:solidFill>
                  <a:schemeClr val="accent2"/>
                </a:solidFill>
                <a:latin typeface="Arial" panose="020B0604020202020204" pitchFamily="34" charset="0"/>
                <a:ea typeface="Aileron" charset="0"/>
                <a:cs typeface="Arial" panose="020B0604020202020204" pitchFamily="34" charset="0"/>
              </a:rPr>
              <a:t>EFFICACY RESULTS</a:t>
            </a:r>
          </a:p>
        </p:txBody>
      </p:sp>
      <p:graphicFrame>
        <p:nvGraphicFramePr>
          <p:cNvPr id="20" name="Table 19">
            <a:extLst>
              <a:ext uri="{FF2B5EF4-FFF2-40B4-BE49-F238E27FC236}">
                <a16:creationId xmlns:a16="http://schemas.microsoft.com/office/drawing/2014/main" id="{A394A03D-C062-B3F7-C45C-66C936F0D69F}"/>
              </a:ext>
            </a:extLst>
          </p:cNvPr>
          <p:cNvGraphicFramePr>
            <a:graphicFrameLocks noGrp="1"/>
          </p:cNvGraphicFramePr>
          <p:nvPr>
            <p:extLst>
              <p:ext uri="{D42A27DB-BD31-4B8C-83A1-F6EECF244321}">
                <p14:modId xmlns:p14="http://schemas.microsoft.com/office/powerpoint/2010/main" val="997566752"/>
              </p:ext>
            </p:extLst>
          </p:nvPr>
        </p:nvGraphicFramePr>
        <p:xfrm>
          <a:off x="6132525" y="3361928"/>
          <a:ext cx="4571988" cy="1219200"/>
        </p:xfrm>
        <a:graphic>
          <a:graphicData uri="http://schemas.openxmlformats.org/drawingml/2006/table">
            <a:tbl>
              <a:tblPr firstRow="1" bandRow="1">
                <a:tableStyleId>{5C22544A-7EE6-4342-B048-85BDC9FD1C3A}</a:tableStyleId>
              </a:tblPr>
              <a:tblGrid>
                <a:gridCol w="2285994">
                  <a:extLst>
                    <a:ext uri="{9D8B030D-6E8A-4147-A177-3AD203B41FA5}">
                      <a16:colId xmlns:a16="http://schemas.microsoft.com/office/drawing/2014/main" val="812809797"/>
                    </a:ext>
                  </a:extLst>
                </a:gridCol>
                <a:gridCol w="2285994">
                  <a:extLst>
                    <a:ext uri="{9D8B030D-6E8A-4147-A177-3AD203B41FA5}">
                      <a16:colId xmlns:a16="http://schemas.microsoft.com/office/drawing/2014/main" val="3299061378"/>
                    </a:ext>
                  </a:extLst>
                </a:gridCol>
              </a:tblGrid>
              <a:tr h="0">
                <a:tc>
                  <a:txBody>
                    <a:bodyPr/>
                    <a:lstStyle/>
                    <a:p>
                      <a:endParaRPr lang="en-GB" sz="1400" noProof="0" dirty="0">
                        <a:latin typeface="Arial" panose="020B0604020202020204" pitchFamily="34" charset="0"/>
                        <a:cs typeface="Arial" panose="020B0604020202020204" pitchFamily="34" charset="0"/>
                      </a:endParaRPr>
                    </a:p>
                  </a:txBody>
                  <a:tcPr/>
                </a:tc>
                <a:tc>
                  <a:txBody>
                    <a:bodyPr/>
                    <a:lstStyle/>
                    <a:p>
                      <a:pPr algn="ctr"/>
                      <a:r>
                        <a:rPr lang="en-GB" sz="1400" noProof="0" dirty="0">
                          <a:latin typeface="Arial" panose="020B0604020202020204" pitchFamily="34" charset="0"/>
                          <a:cs typeface="Arial" panose="020B0604020202020204" pitchFamily="34" charset="0"/>
                        </a:rPr>
                        <a:t>Confirmed ORR</a:t>
                      </a:r>
                    </a:p>
                  </a:txBody>
                  <a:tcPr/>
                </a:tc>
                <a:extLst>
                  <a:ext uri="{0D108BD9-81ED-4DB2-BD59-A6C34878D82A}">
                    <a16:rowId xmlns:a16="http://schemas.microsoft.com/office/drawing/2014/main" val="434063401"/>
                  </a:ext>
                </a:extLst>
              </a:tr>
              <a:tr h="0">
                <a:tc>
                  <a:txBody>
                    <a:bodyPr/>
                    <a:lstStyle/>
                    <a:p>
                      <a:r>
                        <a:rPr lang="en-GB" sz="1400" noProof="0" dirty="0">
                          <a:latin typeface="Arial" panose="020B0604020202020204" pitchFamily="34" charset="0"/>
                          <a:cs typeface="Arial" panose="020B0604020202020204" pitchFamily="34" charset="0"/>
                        </a:rPr>
                        <a:t>PD-L1 ≥50%, % (n/N)</a:t>
                      </a:r>
                    </a:p>
                  </a:txBody>
                  <a:tcPr/>
                </a:tc>
                <a:tc>
                  <a:txBody>
                    <a:bodyPr/>
                    <a:lstStyle/>
                    <a:p>
                      <a:pPr algn="ctr"/>
                      <a:r>
                        <a:rPr lang="en-GB" sz="1400" noProof="0" dirty="0">
                          <a:latin typeface="Arial" panose="020B0604020202020204" pitchFamily="34" charset="0"/>
                          <a:cs typeface="Arial" panose="020B0604020202020204" pitchFamily="34" charset="0"/>
                        </a:rPr>
                        <a:t>80 (8/10)</a:t>
                      </a:r>
                    </a:p>
                  </a:txBody>
                  <a:tcPr/>
                </a:tc>
                <a:extLst>
                  <a:ext uri="{0D108BD9-81ED-4DB2-BD59-A6C34878D82A}">
                    <a16:rowId xmlns:a16="http://schemas.microsoft.com/office/drawing/2014/main" val="352471586"/>
                  </a:ext>
                </a:extLst>
              </a:tr>
              <a:tr h="0">
                <a:tc>
                  <a:txBody>
                    <a:bodyPr/>
                    <a:lstStyle/>
                    <a:p>
                      <a:r>
                        <a:rPr lang="en-GB" sz="1400" noProof="0" dirty="0">
                          <a:latin typeface="Arial" panose="020B0604020202020204" pitchFamily="34" charset="0"/>
                          <a:cs typeface="Arial" panose="020B0604020202020204" pitchFamily="34" charset="0"/>
                        </a:rPr>
                        <a:t>PD-L1 1-49%, % (n/N)</a:t>
                      </a:r>
                    </a:p>
                  </a:txBody>
                  <a:tcPr/>
                </a:tc>
                <a:tc>
                  <a:txBody>
                    <a:bodyPr/>
                    <a:lstStyle/>
                    <a:p>
                      <a:pPr algn="ctr"/>
                      <a:r>
                        <a:rPr lang="en-GB" sz="1400" noProof="0" dirty="0">
                          <a:latin typeface="Arial" panose="020B0604020202020204" pitchFamily="34" charset="0"/>
                          <a:cs typeface="Arial" panose="020B0604020202020204" pitchFamily="34" charset="0"/>
                        </a:rPr>
                        <a:t>67 (8/12)</a:t>
                      </a:r>
                    </a:p>
                  </a:txBody>
                  <a:tcPr/>
                </a:tc>
                <a:extLst>
                  <a:ext uri="{0D108BD9-81ED-4DB2-BD59-A6C34878D82A}">
                    <a16:rowId xmlns:a16="http://schemas.microsoft.com/office/drawing/2014/main" val="795533466"/>
                  </a:ext>
                </a:extLst>
              </a:tr>
              <a:tr h="0">
                <a:tc>
                  <a:txBody>
                    <a:bodyPr/>
                    <a:lstStyle/>
                    <a:p>
                      <a:r>
                        <a:rPr lang="en-GB" sz="1400" noProof="0" dirty="0">
                          <a:latin typeface="Arial" panose="020B0604020202020204" pitchFamily="34" charset="0"/>
                          <a:cs typeface="Arial" panose="020B0604020202020204" pitchFamily="34" charset="0"/>
                        </a:rPr>
                        <a:t>PD-L1 &lt;1%, % (n/N)</a:t>
                      </a:r>
                    </a:p>
                  </a:txBody>
                  <a:tcPr/>
                </a:tc>
                <a:tc>
                  <a:txBody>
                    <a:bodyPr/>
                    <a:lstStyle/>
                    <a:p>
                      <a:pPr algn="ctr"/>
                      <a:r>
                        <a:rPr lang="en-GB" sz="1400" noProof="0" dirty="0">
                          <a:latin typeface="Arial" panose="020B0604020202020204" pitchFamily="34" charset="0"/>
                          <a:cs typeface="Arial" panose="020B0604020202020204" pitchFamily="34" charset="0"/>
                        </a:rPr>
                        <a:t>  57 (13/23)</a:t>
                      </a:r>
                    </a:p>
                  </a:txBody>
                  <a:tcPr/>
                </a:tc>
                <a:extLst>
                  <a:ext uri="{0D108BD9-81ED-4DB2-BD59-A6C34878D82A}">
                    <a16:rowId xmlns:a16="http://schemas.microsoft.com/office/drawing/2014/main" val="1145872242"/>
                  </a:ext>
                </a:extLst>
              </a:tr>
            </a:tbl>
          </a:graphicData>
        </a:graphic>
      </p:graphicFrame>
      <p:graphicFrame>
        <p:nvGraphicFramePr>
          <p:cNvPr id="25" name="Table 24">
            <a:extLst>
              <a:ext uri="{FF2B5EF4-FFF2-40B4-BE49-F238E27FC236}">
                <a16:creationId xmlns:a16="http://schemas.microsoft.com/office/drawing/2014/main" id="{DAAE8D9D-60E8-684B-FF6A-C1B0FFFA4F3F}"/>
              </a:ext>
            </a:extLst>
          </p:cNvPr>
          <p:cNvGraphicFramePr>
            <a:graphicFrameLocks noGrp="1"/>
          </p:cNvGraphicFramePr>
          <p:nvPr>
            <p:extLst>
              <p:ext uri="{D42A27DB-BD31-4B8C-83A1-F6EECF244321}">
                <p14:modId xmlns:p14="http://schemas.microsoft.com/office/powerpoint/2010/main" val="302901103"/>
              </p:ext>
            </p:extLst>
          </p:nvPr>
        </p:nvGraphicFramePr>
        <p:xfrm>
          <a:off x="6132525" y="4658072"/>
          <a:ext cx="4571988" cy="1219200"/>
        </p:xfrm>
        <a:graphic>
          <a:graphicData uri="http://schemas.openxmlformats.org/drawingml/2006/table">
            <a:tbl>
              <a:tblPr firstRow="1" bandRow="1">
                <a:tableStyleId>{5C22544A-7EE6-4342-B048-85BDC9FD1C3A}</a:tableStyleId>
              </a:tblPr>
              <a:tblGrid>
                <a:gridCol w="2285994">
                  <a:extLst>
                    <a:ext uri="{9D8B030D-6E8A-4147-A177-3AD203B41FA5}">
                      <a16:colId xmlns:a16="http://schemas.microsoft.com/office/drawing/2014/main" val="812809797"/>
                    </a:ext>
                  </a:extLst>
                </a:gridCol>
                <a:gridCol w="2285994">
                  <a:extLst>
                    <a:ext uri="{9D8B030D-6E8A-4147-A177-3AD203B41FA5}">
                      <a16:colId xmlns:a16="http://schemas.microsoft.com/office/drawing/2014/main" val="3299061378"/>
                    </a:ext>
                  </a:extLst>
                </a:gridCol>
              </a:tblGrid>
              <a:tr h="0">
                <a:tc>
                  <a:txBody>
                    <a:bodyPr/>
                    <a:lstStyle/>
                    <a:p>
                      <a:endParaRPr lang="en-GB" sz="1400" noProof="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Median PFS</a:t>
                      </a:r>
                    </a:p>
                  </a:txBody>
                  <a:tcPr/>
                </a:tc>
                <a:extLst>
                  <a:ext uri="{0D108BD9-81ED-4DB2-BD59-A6C34878D82A}">
                    <a16:rowId xmlns:a16="http://schemas.microsoft.com/office/drawing/2014/main" val="434063401"/>
                  </a:ext>
                </a:extLst>
              </a:tr>
              <a:tr h="0">
                <a:tc>
                  <a:txBody>
                    <a:bodyPr/>
                    <a:lstStyle/>
                    <a:p>
                      <a:r>
                        <a:rPr lang="en-GB" sz="1400" noProof="0" dirty="0">
                          <a:solidFill>
                            <a:schemeClr val="tx1"/>
                          </a:solidFill>
                          <a:latin typeface="Arial" panose="020B0604020202020204" pitchFamily="34" charset="0"/>
                          <a:cs typeface="Arial" panose="020B0604020202020204" pitchFamily="34" charset="0"/>
                        </a:rPr>
                        <a:t>No co-mutations</a:t>
                      </a:r>
                    </a:p>
                  </a:txBody>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8.3 (6.4-NR)</a:t>
                      </a:r>
                    </a:p>
                  </a:txBody>
                  <a:tcPr/>
                </a:tc>
                <a:extLst>
                  <a:ext uri="{0D108BD9-81ED-4DB2-BD59-A6C34878D82A}">
                    <a16:rowId xmlns:a16="http://schemas.microsoft.com/office/drawing/2014/main" val="352471586"/>
                  </a:ext>
                </a:extLst>
              </a:tr>
              <a:tr h="0">
                <a:tc>
                  <a:txBody>
                    <a:bodyPr/>
                    <a:lstStyle/>
                    <a:p>
                      <a:r>
                        <a:rPr lang="en-GB" sz="1400" noProof="0" dirty="0">
                          <a:solidFill>
                            <a:schemeClr val="tx1"/>
                          </a:solidFill>
                          <a:latin typeface="Arial" panose="020B0604020202020204" pitchFamily="34" charset="0"/>
                          <a:cs typeface="Arial" panose="020B0604020202020204" pitchFamily="34" charset="0"/>
                        </a:rPr>
                        <a:t>1 co-mutation</a:t>
                      </a:r>
                    </a:p>
                  </a:txBody>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9.6 (8.0-NR)</a:t>
                      </a:r>
                    </a:p>
                  </a:txBody>
                  <a:tcPr/>
                </a:tc>
                <a:extLst>
                  <a:ext uri="{0D108BD9-81ED-4DB2-BD59-A6C34878D82A}">
                    <a16:rowId xmlns:a16="http://schemas.microsoft.com/office/drawing/2014/main" val="795533466"/>
                  </a:ext>
                </a:extLst>
              </a:tr>
              <a:tr h="0">
                <a:tc>
                  <a:txBody>
                    <a:bodyPr/>
                    <a:lstStyle/>
                    <a:p>
                      <a:r>
                        <a:rPr lang="en-GB" sz="1400" noProof="0" dirty="0">
                          <a:solidFill>
                            <a:schemeClr val="tx1"/>
                          </a:solidFill>
                          <a:latin typeface="Arial" panose="020B0604020202020204" pitchFamily="34" charset="0"/>
                          <a:cs typeface="Arial" panose="020B0604020202020204" pitchFamily="34" charset="0"/>
                        </a:rPr>
                        <a:t>2 or 3 co-mutations</a:t>
                      </a:r>
                    </a:p>
                  </a:txBody>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11.0 (5.8-NR)</a:t>
                      </a:r>
                    </a:p>
                  </a:txBody>
                  <a:tcPr/>
                </a:tc>
                <a:extLst>
                  <a:ext uri="{0D108BD9-81ED-4DB2-BD59-A6C34878D82A}">
                    <a16:rowId xmlns:a16="http://schemas.microsoft.com/office/drawing/2014/main" val="1145872242"/>
                  </a:ext>
                </a:extLst>
              </a:tr>
            </a:tbl>
          </a:graphicData>
        </a:graphic>
      </p:graphicFrame>
      <p:sp>
        <p:nvSpPr>
          <p:cNvPr id="4" name="TextBox 3">
            <a:extLst>
              <a:ext uri="{FF2B5EF4-FFF2-40B4-BE49-F238E27FC236}">
                <a16:creationId xmlns:a16="http://schemas.microsoft.com/office/drawing/2014/main" id="{F918D4D2-AEFE-2C2F-5264-87462236EEAC}"/>
              </a:ext>
            </a:extLst>
          </p:cNvPr>
          <p:cNvSpPr txBox="1"/>
          <p:nvPr/>
        </p:nvSpPr>
        <p:spPr>
          <a:xfrm>
            <a:off x="619125" y="5163291"/>
            <a:ext cx="5040560" cy="600164"/>
          </a:xfrm>
          <a:prstGeom prst="rect">
            <a:avLst/>
          </a:prstGeom>
          <a:noFill/>
        </p:spPr>
        <p:txBody>
          <a:bodyPr wrap="square" rtlCol="0">
            <a:spAutoFit/>
          </a:bodyPr>
          <a:lstStyle/>
          <a:p>
            <a:r>
              <a:rPr lang="en-US" sz="1100" baseline="30000" dirty="0" err="1">
                <a:latin typeface="Arial" panose="020B0604020202020204" pitchFamily="34" charset="0"/>
                <a:cs typeface="Arial" panose="020B0604020202020204" pitchFamily="34" charset="0"/>
              </a:rPr>
              <a:t>a</a:t>
            </a:r>
            <a:r>
              <a:rPr lang="en-US" sz="1100" dirty="0" err="1">
                <a:latin typeface="Arial" panose="020B0604020202020204" pitchFamily="34" charset="0"/>
                <a:cs typeface="Arial" panose="020B0604020202020204" pitchFamily="34" charset="0"/>
              </a:rPr>
              <a:t>Three</a:t>
            </a:r>
            <a:r>
              <a:rPr lang="en-US" sz="1100" dirty="0">
                <a:latin typeface="Arial" panose="020B0604020202020204" pitchFamily="34" charset="0"/>
                <a:cs typeface="Arial" panose="020B0604020202020204" pitchFamily="34" charset="0"/>
              </a:rPr>
              <a:t> patients did not undergo response evaluation beyond baseline, and two recently enrolled patients are yet to be evaluate</a:t>
            </a:r>
            <a:r>
              <a:rPr lang="en-GB" sz="1100" dirty="0">
                <a:latin typeface="Arial" panose="020B0604020202020204" pitchFamily="34" charset="0"/>
                <a:cs typeface="Arial" panose="020B0604020202020204" pitchFamily="34" charset="0"/>
              </a:rPr>
              <a:t>d, </a:t>
            </a:r>
            <a:r>
              <a:rPr lang="en-US" sz="1100" dirty="0">
                <a:latin typeface="Arial" panose="020B0604020202020204" pitchFamily="34" charset="0"/>
                <a:cs typeface="Arial" panose="020B0604020202020204" pitchFamily="34" charset="0"/>
              </a:rPr>
              <a:t>resulting in the total 49 potentially evaluable patients </a:t>
            </a:r>
            <a:endParaRPr lang="en-GB" sz="1100" dirty="0">
              <a:solidFill>
                <a:srgbClr val="505050"/>
              </a:solidFill>
              <a:latin typeface="Arial" panose="020B0604020202020204" pitchFamily="34" charset="0"/>
              <a:ea typeface="Aileron" charset="0"/>
              <a:cs typeface="Arial" panose="020B0604020202020204" pitchFamily="34" charset="0"/>
            </a:endParaRPr>
          </a:p>
        </p:txBody>
      </p:sp>
    </p:spTree>
    <p:extLst>
      <p:ext uri="{BB962C8B-B14F-4D97-AF65-F5344CB8AC3E}">
        <p14:creationId xmlns:p14="http://schemas.microsoft.com/office/powerpoint/2010/main" val="393351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6EA16-6F5A-5597-8B3A-67DAA10B923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8823231-DA54-D0CE-6344-4AAAB6F50064}"/>
              </a:ext>
            </a:extLst>
          </p:cNvPr>
          <p:cNvSpPr>
            <a:spLocks noGrp="1"/>
          </p:cNvSpPr>
          <p:nvPr>
            <p:ph type="body" idx="1"/>
          </p:nvPr>
        </p:nvSpPr>
        <p:spPr>
          <a:xfrm>
            <a:off x="609600" y="979200"/>
            <a:ext cx="10972800" cy="701675"/>
          </a:xfrm>
        </p:spPr>
        <p:txBody>
          <a:bodyPr/>
          <a:lstStyle/>
          <a:p>
            <a:r>
              <a:rPr lang="en-GB" noProof="0" dirty="0"/>
              <a:t>Common treatment related adverse events</a:t>
            </a:r>
          </a:p>
        </p:txBody>
      </p:sp>
      <p:sp>
        <p:nvSpPr>
          <p:cNvPr id="6" name="Title 5">
            <a:extLst>
              <a:ext uri="{FF2B5EF4-FFF2-40B4-BE49-F238E27FC236}">
                <a16:creationId xmlns:a16="http://schemas.microsoft.com/office/drawing/2014/main" id="{DAFABBEF-0074-4D09-7E32-9898A9D23DA8}"/>
              </a:ext>
            </a:extLst>
          </p:cNvPr>
          <p:cNvSpPr>
            <a:spLocks noGrp="1"/>
          </p:cNvSpPr>
          <p:nvPr>
            <p:ph type="title"/>
          </p:nvPr>
        </p:nvSpPr>
        <p:spPr>
          <a:xfrm>
            <a:off x="619201" y="259200"/>
            <a:ext cx="10963199" cy="864000"/>
          </a:xfrm>
        </p:spPr>
        <p:txBody>
          <a:bodyPr/>
          <a:lstStyle/>
          <a:p>
            <a:r>
              <a:rPr lang="en-GB" noProof="0" dirty="0"/>
              <a:t>SHERLOCK: safety results</a:t>
            </a:r>
          </a:p>
        </p:txBody>
      </p:sp>
      <p:sp>
        <p:nvSpPr>
          <p:cNvPr id="7" name="Content Placeholder 6">
            <a:extLst>
              <a:ext uri="{FF2B5EF4-FFF2-40B4-BE49-F238E27FC236}">
                <a16:creationId xmlns:a16="http://schemas.microsoft.com/office/drawing/2014/main" id="{1E0FDD13-FF91-D61A-96A5-20CB49389F1B}"/>
              </a:ext>
            </a:extLst>
          </p:cNvPr>
          <p:cNvSpPr>
            <a:spLocks noGrp="1"/>
          </p:cNvSpPr>
          <p:nvPr>
            <p:ph sz="quarter" idx="14"/>
          </p:nvPr>
        </p:nvSpPr>
        <p:spPr>
          <a:xfrm>
            <a:off x="7410950" y="1510000"/>
            <a:ext cx="4418595" cy="4631640"/>
          </a:xfrm>
        </p:spPr>
        <p:txBody>
          <a:bodyPr>
            <a:normAutofit/>
          </a:bodyPr>
          <a:lstStyle/>
          <a:p>
            <a:r>
              <a:rPr lang="en-GB" sz="1800" b="1" noProof="0" dirty="0">
                <a:solidFill>
                  <a:schemeClr val="accent1"/>
                </a:solidFill>
              </a:rPr>
              <a:t>Treatment discontinuation:</a:t>
            </a:r>
            <a:r>
              <a:rPr lang="en-GB" sz="1800" b="1" baseline="30000" noProof="0" dirty="0">
                <a:solidFill>
                  <a:schemeClr val="accent1"/>
                </a:solidFill>
              </a:rPr>
              <a:t>a</a:t>
            </a:r>
          </a:p>
          <a:p>
            <a:pPr lvl="1"/>
            <a:r>
              <a:rPr lang="en-GB" sz="1600" noProof="0" dirty="0"/>
              <a:t>Sotorasib – 12 (23%)</a:t>
            </a:r>
          </a:p>
          <a:p>
            <a:pPr lvl="1"/>
            <a:r>
              <a:rPr lang="en-GB" sz="1600" noProof="0" dirty="0"/>
              <a:t>Carboplatin – 2 (4%)</a:t>
            </a:r>
          </a:p>
          <a:p>
            <a:pPr lvl="1"/>
            <a:r>
              <a:rPr lang="en-GB" sz="1600" noProof="0" dirty="0"/>
              <a:t>Pemetrexed – 4 (8%)</a:t>
            </a:r>
          </a:p>
          <a:p>
            <a:pPr lvl="1"/>
            <a:r>
              <a:rPr lang="en-GB" sz="1600" noProof="0" dirty="0"/>
              <a:t>Bevacizumab – 7 (13%)</a:t>
            </a:r>
          </a:p>
          <a:p>
            <a:r>
              <a:rPr lang="en-GB" sz="1800" b="1" noProof="0" dirty="0">
                <a:solidFill>
                  <a:schemeClr val="accent1"/>
                </a:solidFill>
              </a:rPr>
              <a:t>Sotorasib dose reduction:</a:t>
            </a:r>
          </a:p>
          <a:p>
            <a:pPr lvl="1"/>
            <a:r>
              <a:rPr lang="en-GB" sz="1600" noProof="0" dirty="0"/>
              <a:t>480 mg – 8 (15%)</a:t>
            </a:r>
          </a:p>
          <a:p>
            <a:pPr lvl="1"/>
            <a:r>
              <a:rPr lang="en-GB" sz="1600" noProof="0" dirty="0"/>
              <a:t>240 mg – 2 (4%)</a:t>
            </a:r>
          </a:p>
          <a:p>
            <a:r>
              <a:rPr lang="en-GB" sz="1800" b="1" noProof="0" dirty="0">
                <a:solidFill>
                  <a:schemeClr val="accent1"/>
                </a:solidFill>
              </a:rPr>
              <a:t>Grade 5 events of any cause: </a:t>
            </a:r>
            <a:r>
              <a:rPr lang="en-GB" sz="1800" noProof="0" dirty="0"/>
              <a:t>5 (10%)</a:t>
            </a:r>
          </a:p>
          <a:p>
            <a:pPr lvl="1"/>
            <a:r>
              <a:rPr lang="en-GB" sz="1600" noProof="0" dirty="0"/>
              <a:t>Bronchopulmonary haemorrhage </a:t>
            </a:r>
            <a:br>
              <a:rPr lang="en-GB" sz="1600" noProof="0" dirty="0"/>
            </a:br>
            <a:r>
              <a:rPr lang="en-GB" sz="1600" noProof="0" dirty="0"/>
              <a:t>(n=1), stroke (n=1), sepsis (n=1), </a:t>
            </a:r>
            <a:br>
              <a:rPr lang="en-GB" sz="1600" noProof="0" dirty="0"/>
            </a:br>
            <a:r>
              <a:rPr lang="en-GB" sz="1600" noProof="0" dirty="0"/>
              <a:t>febrile neutropenia (n=1), </a:t>
            </a:r>
            <a:br>
              <a:rPr lang="en-GB" sz="1600" noProof="0" dirty="0"/>
            </a:br>
            <a:r>
              <a:rPr lang="en-GB" sz="1600" noProof="0" dirty="0"/>
              <a:t>cardiac arrest (n=1)</a:t>
            </a:r>
          </a:p>
          <a:p>
            <a:endParaRPr lang="en-GB" sz="1800" noProof="0" dirty="0"/>
          </a:p>
          <a:p>
            <a:endParaRPr lang="en-GB" sz="1800" noProof="0" dirty="0"/>
          </a:p>
        </p:txBody>
      </p:sp>
      <p:sp>
        <p:nvSpPr>
          <p:cNvPr id="8" name="Content Placeholder 7">
            <a:extLst>
              <a:ext uri="{FF2B5EF4-FFF2-40B4-BE49-F238E27FC236}">
                <a16:creationId xmlns:a16="http://schemas.microsoft.com/office/drawing/2014/main" id="{AE65C2C8-9577-CA3B-0328-316799231F60}"/>
              </a:ext>
            </a:extLst>
          </p:cNvPr>
          <p:cNvSpPr>
            <a:spLocks noGrp="1"/>
          </p:cNvSpPr>
          <p:nvPr>
            <p:ph sz="quarter" idx="15"/>
          </p:nvPr>
        </p:nvSpPr>
        <p:spPr>
          <a:xfrm>
            <a:off x="620183" y="6356351"/>
            <a:ext cx="10180339" cy="365125"/>
          </a:xfrm>
        </p:spPr>
        <p:txBody>
          <a:bodyPr anchor="b" anchorCtr="0"/>
          <a:lstStyle/>
          <a:p>
            <a:r>
              <a:rPr lang="en-GB" baseline="30000" noProof="0" dirty="0"/>
              <a:t>a </a:t>
            </a:r>
            <a:r>
              <a:rPr lang="en-GB" noProof="0" dirty="0"/>
              <a:t>Some patients discontinued more than one agent</a:t>
            </a:r>
          </a:p>
          <a:p>
            <a:r>
              <a:rPr lang="en-GB" noProof="0" dirty="0"/>
              <a:t>Lee CK, et al. Abstract OA08.04, WCLC 2025. Oral presentation </a:t>
            </a:r>
          </a:p>
        </p:txBody>
      </p:sp>
      <p:sp>
        <p:nvSpPr>
          <p:cNvPr id="2" name="Slide Number Placeholder 1">
            <a:extLst>
              <a:ext uri="{FF2B5EF4-FFF2-40B4-BE49-F238E27FC236}">
                <a16:creationId xmlns:a16="http://schemas.microsoft.com/office/drawing/2014/main" id="{4C1EAD45-9634-F3AB-D72A-AC8B150EB93F}"/>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14</a:t>
            </a:fld>
            <a:endParaRPr lang="en-GB" noProof="0" dirty="0"/>
          </a:p>
        </p:txBody>
      </p:sp>
      <p:sp>
        <p:nvSpPr>
          <p:cNvPr id="20" name="Google Shape;392;p10">
            <a:extLst>
              <a:ext uri="{FF2B5EF4-FFF2-40B4-BE49-F238E27FC236}">
                <a16:creationId xmlns:a16="http://schemas.microsoft.com/office/drawing/2014/main" id="{705617C8-2479-22CD-40B5-4FCCFF536F7E}"/>
              </a:ext>
            </a:extLst>
          </p:cNvPr>
          <p:cNvSpPr/>
          <p:nvPr/>
        </p:nvSpPr>
        <p:spPr>
          <a:xfrm>
            <a:off x="263352" y="1463291"/>
            <a:ext cx="2048638" cy="436004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lnSpc>
                <a:spcPct val="142000"/>
              </a:lnSpc>
            </a:pPr>
            <a:r>
              <a:rPr lang="en-GB" sz="950" noProof="0" dirty="0">
                <a:latin typeface="Arial" panose="020B0604020202020204" pitchFamily="34" charset="0"/>
                <a:ea typeface="Calibri"/>
                <a:cs typeface="Arial" panose="020B0604020202020204" pitchFamily="34" charset="0"/>
                <a:sym typeface="Calibri"/>
              </a:rPr>
              <a:t>Nausea</a:t>
            </a:r>
          </a:p>
          <a:p>
            <a:pPr algn="r">
              <a:lnSpc>
                <a:spcPct val="142000"/>
              </a:lnSpc>
            </a:pPr>
            <a:r>
              <a:rPr lang="en-GB" sz="950" noProof="0" dirty="0">
                <a:latin typeface="Arial" panose="020B0604020202020204" pitchFamily="34" charset="0"/>
                <a:ea typeface="Calibri"/>
                <a:cs typeface="Arial" panose="020B0604020202020204" pitchFamily="34" charset="0"/>
                <a:sym typeface="Calibri"/>
              </a:rPr>
              <a:t>Fatigue</a:t>
            </a:r>
          </a:p>
          <a:p>
            <a:pPr algn="r">
              <a:lnSpc>
                <a:spcPct val="142000"/>
              </a:lnSpc>
            </a:pPr>
            <a:r>
              <a:rPr lang="en-GB" sz="950" noProof="0" dirty="0">
                <a:latin typeface="Arial" panose="020B0604020202020204" pitchFamily="34" charset="0"/>
                <a:ea typeface="Calibri"/>
                <a:cs typeface="Arial" panose="020B0604020202020204" pitchFamily="34" charset="0"/>
                <a:sym typeface="Calibri"/>
              </a:rPr>
              <a:t>Constipation</a:t>
            </a:r>
          </a:p>
          <a:p>
            <a:pPr algn="r">
              <a:lnSpc>
                <a:spcPct val="142000"/>
              </a:lnSpc>
            </a:pPr>
            <a:r>
              <a:rPr lang="en-GB" sz="950" noProof="0" dirty="0">
                <a:latin typeface="Arial" panose="020B0604020202020204" pitchFamily="34" charset="0"/>
                <a:ea typeface="Calibri"/>
                <a:cs typeface="Arial" panose="020B0604020202020204" pitchFamily="34" charset="0"/>
                <a:sym typeface="Calibri"/>
              </a:rPr>
              <a:t>Diarrhoea</a:t>
            </a:r>
          </a:p>
          <a:p>
            <a:pPr algn="r">
              <a:lnSpc>
                <a:spcPct val="142000"/>
              </a:lnSpc>
            </a:pPr>
            <a:r>
              <a:rPr lang="en-GB" sz="950" b="1" noProof="0" dirty="0">
                <a:solidFill>
                  <a:schemeClr val="accent1"/>
                </a:solidFill>
                <a:latin typeface="Arial" panose="020B0604020202020204" pitchFamily="34" charset="0"/>
                <a:ea typeface="Calibri"/>
                <a:cs typeface="Arial" panose="020B0604020202020204" pitchFamily="34" charset="0"/>
                <a:sym typeface="Calibri"/>
              </a:rPr>
              <a:t>Anaemia</a:t>
            </a:r>
          </a:p>
          <a:p>
            <a:pPr algn="r">
              <a:lnSpc>
                <a:spcPct val="142000"/>
              </a:lnSpc>
            </a:pPr>
            <a:r>
              <a:rPr lang="en-GB" sz="950" b="1" noProof="0" dirty="0">
                <a:solidFill>
                  <a:schemeClr val="accent1"/>
                </a:solidFill>
                <a:latin typeface="Arial" panose="020B0604020202020204" pitchFamily="34" charset="0"/>
                <a:ea typeface="Calibri"/>
                <a:cs typeface="Arial" panose="020B0604020202020204" pitchFamily="34" charset="0"/>
                <a:sym typeface="Calibri"/>
              </a:rPr>
              <a:t>Neutrophil count decreased</a:t>
            </a:r>
          </a:p>
          <a:p>
            <a:pPr algn="r">
              <a:lnSpc>
                <a:spcPct val="142000"/>
              </a:lnSpc>
            </a:pPr>
            <a:r>
              <a:rPr lang="en-GB" sz="950" noProof="0" dirty="0">
                <a:latin typeface="Arial" panose="020B0604020202020204" pitchFamily="34" charset="0"/>
                <a:ea typeface="Calibri"/>
                <a:cs typeface="Arial" panose="020B0604020202020204" pitchFamily="34" charset="0"/>
                <a:sym typeface="Calibri"/>
              </a:rPr>
              <a:t>Hypertension</a:t>
            </a:r>
          </a:p>
          <a:p>
            <a:pPr algn="r">
              <a:lnSpc>
                <a:spcPct val="142000"/>
              </a:lnSpc>
            </a:pPr>
            <a:r>
              <a:rPr lang="en-GB" sz="950" noProof="0" dirty="0">
                <a:latin typeface="Arial" panose="020B0604020202020204" pitchFamily="34" charset="0"/>
                <a:ea typeface="Calibri"/>
                <a:cs typeface="Arial" panose="020B0604020202020204" pitchFamily="34" charset="0"/>
                <a:sym typeface="Calibri"/>
              </a:rPr>
              <a:t>Anorexia</a:t>
            </a:r>
          </a:p>
          <a:p>
            <a:pPr algn="r">
              <a:lnSpc>
                <a:spcPct val="142000"/>
              </a:lnSpc>
            </a:pPr>
            <a:r>
              <a:rPr lang="en-GB" sz="950" b="1" noProof="0" dirty="0">
                <a:solidFill>
                  <a:schemeClr val="accent1"/>
                </a:solidFill>
                <a:latin typeface="Arial" panose="020B0604020202020204" pitchFamily="34" charset="0"/>
                <a:ea typeface="Calibri"/>
                <a:cs typeface="Arial" panose="020B0604020202020204" pitchFamily="34" charset="0"/>
                <a:sym typeface="Calibri"/>
              </a:rPr>
              <a:t>Platelet count decreased</a:t>
            </a:r>
          </a:p>
          <a:p>
            <a:pPr algn="r">
              <a:lnSpc>
                <a:spcPct val="142000"/>
              </a:lnSpc>
            </a:pPr>
            <a:r>
              <a:rPr lang="en-GB" sz="950" noProof="0" dirty="0">
                <a:latin typeface="Arial" panose="020B0604020202020204" pitchFamily="34" charset="0"/>
                <a:ea typeface="Calibri"/>
                <a:cs typeface="Arial" panose="020B0604020202020204" pitchFamily="34" charset="0"/>
                <a:sym typeface="Calibri"/>
              </a:rPr>
              <a:t>Alanine aminotransferase increased</a:t>
            </a:r>
          </a:p>
          <a:p>
            <a:pPr algn="r">
              <a:lnSpc>
                <a:spcPct val="142000"/>
              </a:lnSpc>
            </a:pPr>
            <a:r>
              <a:rPr lang="en-GB" sz="950" noProof="0" dirty="0">
                <a:latin typeface="Arial" panose="020B0604020202020204" pitchFamily="34" charset="0"/>
                <a:ea typeface="Calibri"/>
                <a:cs typeface="Arial" panose="020B0604020202020204" pitchFamily="34" charset="0"/>
                <a:sym typeface="Calibri"/>
              </a:rPr>
              <a:t>Headache</a:t>
            </a:r>
          </a:p>
          <a:p>
            <a:pPr algn="r">
              <a:lnSpc>
                <a:spcPct val="142000"/>
              </a:lnSpc>
            </a:pPr>
            <a:r>
              <a:rPr lang="en-GB" sz="950" noProof="0" dirty="0">
                <a:latin typeface="Arial" panose="020B0604020202020204" pitchFamily="34" charset="0"/>
                <a:ea typeface="Calibri"/>
                <a:cs typeface="Arial" panose="020B0604020202020204" pitchFamily="34" charset="0"/>
                <a:sym typeface="Calibri"/>
              </a:rPr>
              <a:t>Mucositis oral</a:t>
            </a:r>
          </a:p>
          <a:p>
            <a:pPr algn="r">
              <a:lnSpc>
                <a:spcPct val="142000"/>
              </a:lnSpc>
            </a:pPr>
            <a:r>
              <a:rPr lang="en-GB" sz="950" noProof="0" dirty="0">
                <a:latin typeface="Arial" panose="020B0604020202020204" pitchFamily="34" charset="0"/>
                <a:ea typeface="Calibri"/>
                <a:cs typeface="Arial" panose="020B0604020202020204" pitchFamily="34" charset="0"/>
                <a:sym typeface="Calibri"/>
              </a:rPr>
              <a:t>Watering eyes</a:t>
            </a:r>
          </a:p>
          <a:p>
            <a:pPr algn="r">
              <a:lnSpc>
                <a:spcPct val="142000"/>
              </a:lnSpc>
            </a:pPr>
            <a:r>
              <a:rPr lang="en-GB" sz="950" noProof="0" dirty="0">
                <a:latin typeface="Arial" panose="020B0604020202020204" pitchFamily="34" charset="0"/>
                <a:ea typeface="Calibri"/>
                <a:cs typeface="Arial" panose="020B0604020202020204" pitchFamily="34" charset="0"/>
                <a:sym typeface="Calibri"/>
              </a:rPr>
              <a:t>Dizziness</a:t>
            </a:r>
          </a:p>
          <a:p>
            <a:pPr algn="r">
              <a:lnSpc>
                <a:spcPct val="142000"/>
              </a:lnSpc>
            </a:pPr>
            <a:r>
              <a:rPr lang="en-GB" sz="950" noProof="0" dirty="0">
                <a:latin typeface="Arial" panose="020B0604020202020204" pitchFamily="34" charset="0"/>
                <a:ea typeface="Calibri"/>
                <a:cs typeface="Arial" panose="020B0604020202020204" pitchFamily="34" charset="0"/>
                <a:sym typeface="Calibri"/>
              </a:rPr>
              <a:t>Lethargy</a:t>
            </a:r>
          </a:p>
          <a:p>
            <a:pPr algn="r">
              <a:lnSpc>
                <a:spcPct val="142000"/>
              </a:lnSpc>
            </a:pPr>
            <a:r>
              <a:rPr lang="en-GB" sz="950" noProof="0" dirty="0">
                <a:latin typeface="Arial" panose="020B0604020202020204" pitchFamily="34" charset="0"/>
                <a:ea typeface="Calibri"/>
                <a:cs typeface="Arial" panose="020B0604020202020204" pitchFamily="34" charset="0"/>
                <a:sym typeface="Calibri"/>
              </a:rPr>
              <a:t>Aspartate aminotransferase increased</a:t>
            </a:r>
          </a:p>
          <a:p>
            <a:pPr algn="r">
              <a:lnSpc>
                <a:spcPct val="142000"/>
              </a:lnSpc>
            </a:pPr>
            <a:r>
              <a:rPr lang="en-GB" sz="950" noProof="0" dirty="0">
                <a:latin typeface="Arial" panose="020B0604020202020204" pitchFamily="34" charset="0"/>
                <a:ea typeface="Calibri"/>
                <a:cs typeface="Arial" panose="020B0604020202020204" pitchFamily="34" charset="0"/>
                <a:sym typeface="Calibri"/>
              </a:rPr>
              <a:t>Back pain</a:t>
            </a:r>
          </a:p>
          <a:p>
            <a:pPr algn="r">
              <a:lnSpc>
                <a:spcPct val="142000"/>
              </a:lnSpc>
            </a:pPr>
            <a:r>
              <a:rPr lang="en-GB" sz="950" noProof="0" dirty="0">
                <a:latin typeface="Arial" panose="020B0604020202020204" pitchFamily="34" charset="0"/>
                <a:ea typeface="Calibri"/>
                <a:cs typeface="Arial" panose="020B0604020202020204" pitchFamily="34" charset="0"/>
                <a:sym typeface="Calibri"/>
              </a:rPr>
              <a:t>Creatinine increased</a:t>
            </a:r>
          </a:p>
          <a:p>
            <a:pPr algn="r">
              <a:lnSpc>
                <a:spcPct val="142000"/>
              </a:lnSpc>
            </a:pPr>
            <a:r>
              <a:rPr lang="en-GB" sz="950" noProof="0" dirty="0">
                <a:latin typeface="Arial" panose="020B0604020202020204" pitchFamily="34" charset="0"/>
                <a:ea typeface="Calibri"/>
                <a:cs typeface="Arial" panose="020B0604020202020204" pitchFamily="34" charset="0"/>
                <a:sym typeface="Calibri"/>
              </a:rPr>
              <a:t>Rash maculo-papular</a:t>
            </a:r>
          </a:p>
          <a:p>
            <a:pPr algn="r">
              <a:lnSpc>
                <a:spcPct val="142000"/>
              </a:lnSpc>
            </a:pPr>
            <a:r>
              <a:rPr lang="en-GB" sz="950" noProof="0" dirty="0">
                <a:latin typeface="Arial" panose="020B0604020202020204" pitchFamily="34" charset="0"/>
                <a:ea typeface="Calibri"/>
                <a:cs typeface="Arial" panose="020B0604020202020204" pitchFamily="34" charset="0"/>
                <a:sym typeface="Calibri"/>
              </a:rPr>
              <a:t>Upper respiratory infection</a:t>
            </a:r>
          </a:p>
          <a:p>
            <a:pPr algn="r">
              <a:lnSpc>
                <a:spcPct val="142000"/>
              </a:lnSpc>
            </a:pPr>
            <a:r>
              <a:rPr lang="en-GB" sz="950" noProof="0" dirty="0">
                <a:latin typeface="Arial" panose="020B0604020202020204" pitchFamily="34" charset="0"/>
                <a:ea typeface="Calibri"/>
                <a:cs typeface="Arial" panose="020B0604020202020204" pitchFamily="34" charset="0"/>
                <a:sym typeface="Calibri"/>
              </a:rPr>
              <a:t>Chronic kidney disease</a:t>
            </a:r>
          </a:p>
        </p:txBody>
      </p:sp>
      <p:sp>
        <p:nvSpPr>
          <p:cNvPr id="23" name="Google Shape;392;p10">
            <a:extLst>
              <a:ext uri="{FF2B5EF4-FFF2-40B4-BE49-F238E27FC236}">
                <a16:creationId xmlns:a16="http://schemas.microsoft.com/office/drawing/2014/main" id="{7A24E6FD-E3DD-3E62-38A1-4A0AB1C46080}"/>
              </a:ext>
            </a:extLst>
          </p:cNvPr>
          <p:cNvSpPr/>
          <p:nvPr/>
        </p:nvSpPr>
        <p:spPr>
          <a:xfrm>
            <a:off x="3237186" y="5949280"/>
            <a:ext cx="141064"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1000" noProof="0" dirty="0">
                <a:latin typeface="Arial" panose="020B0604020202020204" pitchFamily="34" charset="0"/>
                <a:ea typeface="Calibri"/>
                <a:cs typeface="Arial" panose="020B0604020202020204" pitchFamily="34" charset="0"/>
                <a:sym typeface="Calibri"/>
              </a:rPr>
              <a:t>10</a:t>
            </a:r>
          </a:p>
        </p:txBody>
      </p:sp>
      <p:sp>
        <p:nvSpPr>
          <p:cNvPr id="24" name="Google Shape;392;p10">
            <a:extLst>
              <a:ext uri="{FF2B5EF4-FFF2-40B4-BE49-F238E27FC236}">
                <a16:creationId xmlns:a16="http://schemas.microsoft.com/office/drawing/2014/main" id="{9AA2F3DF-150A-8FDA-7B2F-B24FCCC855A7}"/>
              </a:ext>
            </a:extLst>
          </p:cNvPr>
          <p:cNvSpPr/>
          <p:nvPr/>
        </p:nvSpPr>
        <p:spPr>
          <a:xfrm>
            <a:off x="4119836" y="5949280"/>
            <a:ext cx="141064"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1000" noProof="0" dirty="0">
                <a:latin typeface="Arial" panose="020B0604020202020204" pitchFamily="34" charset="0"/>
                <a:ea typeface="Calibri"/>
                <a:cs typeface="Arial" panose="020B0604020202020204" pitchFamily="34" charset="0"/>
                <a:sym typeface="Calibri"/>
              </a:rPr>
              <a:t>20</a:t>
            </a:r>
          </a:p>
        </p:txBody>
      </p:sp>
      <p:sp>
        <p:nvSpPr>
          <p:cNvPr id="25" name="Google Shape;392;p10">
            <a:extLst>
              <a:ext uri="{FF2B5EF4-FFF2-40B4-BE49-F238E27FC236}">
                <a16:creationId xmlns:a16="http://schemas.microsoft.com/office/drawing/2014/main" id="{20C21B36-D941-32DA-BA74-E5C4F3A579F1}"/>
              </a:ext>
            </a:extLst>
          </p:cNvPr>
          <p:cNvSpPr/>
          <p:nvPr/>
        </p:nvSpPr>
        <p:spPr>
          <a:xfrm>
            <a:off x="5021536" y="5949280"/>
            <a:ext cx="141064"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1000" noProof="0" dirty="0">
                <a:latin typeface="Arial" panose="020B0604020202020204" pitchFamily="34" charset="0"/>
                <a:ea typeface="Calibri"/>
                <a:cs typeface="Arial" panose="020B0604020202020204" pitchFamily="34" charset="0"/>
                <a:sym typeface="Calibri"/>
              </a:rPr>
              <a:t>30</a:t>
            </a:r>
          </a:p>
        </p:txBody>
      </p:sp>
      <p:sp>
        <p:nvSpPr>
          <p:cNvPr id="26" name="Google Shape;392;p10">
            <a:extLst>
              <a:ext uri="{FF2B5EF4-FFF2-40B4-BE49-F238E27FC236}">
                <a16:creationId xmlns:a16="http://schemas.microsoft.com/office/drawing/2014/main" id="{EBE97EF6-F0F7-725B-61D9-8A5F7810CDE9}"/>
              </a:ext>
            </a:extLst>
          </p:cNvPr>
          <p:cNvSpPr/>
          <p:nvPr/>
        </p:nvSpPr>
        <p:spPr>
          <a:xfrm>
            <a:off x="5916886" y="5949280"/>
            <a:ext cx="141064"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1000" noProof="0" dirty="0">
                <a:latin typeface="Arial" panose="020B0604020202020204" pitchFamily="34" charset="0"/>
                <a:ea typeface="Calibri"/>
                <a:cs typeface="Arial" panose="020B0604020202020204" pitchFamily="34" charset="0"/>
                <a:sym typeface="Calibri"/>
              </a:rPr>
              <a:t>40</a:t>
            </a:r>
          </a:p>
        </p:txBody>
      </p:sp>
      <p:sp>
        <p:nvSpPr>
          <p:cNvPr id="27" name="Google Shape;392;p10">
            <a:extLst>
              <a:ext uri="{FF2B5EF4-FFF2-40B4-BE49-F238E27FC236}">
                <a16:creationId xmlns:a16="http://schemas.microsoft.com/office/drawing/2014/main" id="{F8E4C8BB-DC47-6319-0EE1-FBEF00C5F884}"/>
              </a:ext>
            </a:extLst>
          </p:cNvPr>
          <p:cNvSpPr/>
          <p:nvPr/>
        </p:nvSpPr>
        <p:spPr>
          <a:xfrm>
            <a:off x="6815411" y="5949280"/>
            <a:ext cx="141064"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1000" noProof="0" dirty="0">
                <a:latin typeface="Arial" panose="020B0604020202020204" pitchFamily="34" charset="0"/>
                <a:ea typeface="Calibri"/>
                <a:cs typeface="Arial" panose="020B0604020202020204" pitchFamily="34" charset="0"/>
                <a:sym typeface="Calibri"/>
              </a:rPr>
              <a:t>50</a:t>
            </a:r>
          </a:p>
        </p:txBody>
      </p:sp>
      <p:sp>
        <p:nvSpPr>
          <p:cNvPr id="28" name="Google Shape;392;p10">
            <a:extLst>
              <a:ext uri="{FF2B5EF4-FFF2-40B4-BE49-F238E27FC236}">
                <a16:creationId xmlns:a16="http://schemas.microsoft.com/office/drawing/2014/main" id="{7D026068-B9CF-A94E-ABF7-9B1E404B9A20}"/>
              </a:ext>
            </a:extLst>
          </p:cNvPr>
          <p:cNvSpPr/>
          <p:nvPr/>
        </p:nvSpPr>
        <p:spPr>
          <a:xfrm>
            <a:off x="2375596" y="5949280"/>
            <a:ext cx="70532"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1000" noProof="0" dirty="0">
                <a:latin typeface="Arial" panose="020B0604020202020204" pitchFamily="34" charset="0"/>
                <a:ea typeface="Calibri"/>
                <a:cs typeface="Arial" panose="020B0604020202020204" pitchFamily="34" charset="0"/>
                <a:sym typeface="Calibri"/>
              </a:rPr>
              <a:t>0</a:t>
            </a:r>
          </a:p>
        </p:txBody>
      </p:sp>
      <p:cxnSp>
        <p:nvCxnSpPr>
          <p:cNvPr id="32" name="Straight Connector 31">
            <a:extLst>
              <a:ext uri="{FF2B5EF4-FFF2-40B4-BE49-F238E27FC236}">
                <a16:creationId xmlns:a16="http://schemas.microsoft.com/office/drawing/2014/main" id="{24847749-1268-08DE-D0C8-602021FD6D76}"/>
              </a:ext>
            </a:extLst>
          </p:cNvPr>
          <p:cNvCxnSpPr>
            <a:cxnSpLocks/>
          </p:cNvCxnSpPr>
          <p:nvPr/>
        </p:nvCxnSpPr>
        <p:spPr>
          <a:xfrm>
            <a:off x="2351584" y="5830540"/>
            <a:ext cx="496165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6CB4AB3E-D7B8-9D99-8E7A-F2AAB41C0942}"/>
              </a:ext>
            </a:extLst>
          </p:cNvPr>
          <p:cNvCxnSpPr/>
          <p:nvPr/>
        </p:nvCxnSpPr>
        <p:spPr>
          <a:xfrm>
            <a:off x="5984751" y="5830416"/>
            <a:ext cx="0" cy="720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27321586-C302-15BE-AE5E-F61BFD1FF48C}"/>
              </a:ext>
            </a:extLst>
          </p:cNvPr>
          <p:cNvCxnSpPr/>
          <p:nvPr/>
        </p:nvCxnSpPr>
        <p:spPr>
          <a:xfrm>
            <a:off x="6876926" y="5830416"/>
            <a:ext cx="0" cy="720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5D143DFD-E9F2-AFC4-F8A8-68632621607D}"/>
              </a:ext>
            </a:extLst>
          </p:cNvPr>
          <p:cNvCxnSpPr/>
          <p:nvPr/>
        </p:nvCxnSpPr>
        <p:spPr>
          <a:xfrm>
            <a:off x="5092576" y="5830416"/>
            <a:ext cx="0" cy="720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D7D634D9-5EF9-2A7B-7E4D-166999272E8B}"/>
              </a:ext>
            </a:extLst>
          </p:cNvPr>
          <p:cNvCxnSpPr/>
          <p:nvPr/>
        </p:nvCxnSpPr>
        <p:spPr>
          <a:xfrm>
            <a:off x="4197226" y="5830416"/>
            <a:ext cx="0" cy="720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D4AC6C63-2AB4-BFA7-025A-5E4F9DFF3B32}"/>
              </a:ext>
            </a:extLst>
          </p:cNvPr>
          <p:cNvCxnSpPr/>
          <p:nvPr/>
        </p:nvCxnSpPr>
        <p:spPr>
          <a:xfrm>
            <a:off x="3305051" y="5830416"/>
            <a:ext cx="0" cy="720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Rectangle 46">
            <a:extLst>
              <a:ext uri="{FF2B5EF4-FFF2-40B4-BE49-F238E27FC236}">
                <a16:creationId xmlns:a16="http://schemas.microsoft.com/office/drawing/2014/main" id="{85E01656-7C6D-0DBF-DF56-2206887E317D}"/>
              </a:ext>
            </a:extLst>
          </p:cNvPr>
          <p:cNvSpPr/>
          <p:nvPr/>
        </p:nvSpPr>
        <p:spPr>
          <a:xfrm>
            <a:off x="2410861" y="1498600"/>
            <a:ext cx="4647163" cy="155575"/>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6" name="Rectangle 45">
            <a:extLst>
              <a:ext uri="{FF2B5EF4-FFF2-40B4-BE49-F238E27FC236}">
                <a16:creationId xmlns:a16="http://schemas.microsoft.com/office/drawing/2014/main" id="{9B943F87-13E6-8DE9-403B-9C5C1B8E8D8F}"/>
              </a:ext>
            </a:extLst>
          </p:cNvPr>
          <p:cNvSpPr/>
          <p:nvPr/>
        </p:nvSpPr>
        <p:spPr>
          <a:xfrm>
            <a:off x="2410862" y="1498600"/>
            <a:ext cx="360913" cy="1555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56" name="Rectangle 55">
            <a:extLst>
              <a:ext uri="{FF2B5EF4-FFF2-40B4-BE49-F238E27FC236}">
                <a16:creationId xmlns:a16="http://schemas.microsoft.com/office/drawing/2014/main" id="{4CE651DA-0EBB-0262-E1E7-E97B8442933B}"/>
              </a:ext>
            </a:extLst>
          </p:cNvPr>
          <p:cNvSpPr/>
          <p:nvPr/>
        </p:nvSpPr>
        <p:spPr>
          <a:xfrm>
            <a:off x="2410861" y="5632450"/>
            <a:ext cx="713339" cy="155575"/>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57" name="Rectangle 56">
            <a:extLst>
              <a:ext uri="{FF2B5EF4-FFF2-40B4-BE49-F238E27FC236}">
                <a16:creationId xmlns:a16="http://schemas.microsoft.com/office/drawing/2014/main" id="{A12F6170-8E1E-A87E-092A-4C15AAC6BAD5}"/>
              </a:ext>
            </a:extLst>
          </p:cNvPr>
          <p:cNvSpPr/>
          <p:nvPr/>
        </p:nvSpPr>
        <p:spPr>
          <a:xfrm>
            <a:off x="2410863" y="5632450"/>
            <a:ext cx="97388" cy="1555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59" name="Rectangle 58">
            <a:extLst>
              <a:ext uri="{FF2B5EF4-FFF2-40B4-BE49-F238E27FC236}">
                <a16:creationId xmlns:a16="http://schemas.microsoft.com/office/drawing/2014/main" id="{9572E03D-BD7F-7531-2A55-6D20596AD67C}"/>
              </a:ext>
            </a:extLst>
          </p:cNvPr>
          <p:cNvSpPr/>
          <p:nvPr/>
        </p:nvSpPr>
        <p:spPr>
          <a:xfrm>
            <a:off x="2410861" y="5425759"/>
            <a:ext cx="805414" cy="155575"/>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2" name="Rectangle 61">
            <a:extLst>
              <a:ext uri="{FF2B5EF4-FFF2-40B4-BE49-F238E27FC236}">
                <a16:creationId xmlns:a16="http://schemas.microsoft.com/office/drawing/2014/main" id="{11F5CB69-12A7-9E15-05FF-527CC183E6DF}"/>
              </a:ext>
            </a:extLst>
          </p:cNvPr>
          <p:cNvSpPr/>
          <p:nvPr/>
        </p:nvSpPr>
        <p:spPr>
          <a:xfrm>
            <a:off x="2410861" y="5219066"/>
            <a:ext cx="805414" cy="155575"/>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5" name="Rectangle 64">
            <a:extLst>
              <a:ext uri="{FF2B5EF4-FFF2-40B4-BE49-F238E27FC236}">
                <a16:creationId xmlns:a16="http://schemas.microsoft.com/office/drawing/2014/main" id="{7DD10F70-99E2-B248-E727-4AB758AA8C4B}"/>
              </a:ext>
            </a:extLst>
          </p:cNvPr>
          <p:cNvSpPr/>
          <p:nvPr/>
        </p:nvSpPr>
        <p:spPr>
          <a:xfrm>
            <a:off x="2410861" y="5012373"/>
            <a:ext cx="887964" cy="155575"/>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8" name="Rectangle 67">
            <a:extLst>
              <a:ext uri="{FF2B5EF4-FFF2-40B4-BE49-F238E27FC236}">
                <a16:creationId xmlns:a16="http://schemas.microsoft.com/office/drawing/2014/main" id="{B88B9409-BCED-58D9-7E37-65F069AD2483}"/>
              </a:ext>
            </a:extLst>
          </p:cNvPr>
          <p:cNvSpPr/>
          <p:nvPr/>
        </p:nvSpPr>
        <p:spPr>
          <a:xfrm>
            <a:off x="2410861" y="4805680"/>
            <a:ext cx="887964" cy="155575"/>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1" name="Rectangle 70">
            <a:extLst>
              <a:ext uri="{FF2B5EF4-FFF2-40B4-BE49-F238E27FC236}">
                <a16:creationId xmlns:a16="http://schemas.microsoft.com/office/drawing/2014/main" id="{9817207B-D845-7C6F-6C7B-F7E4FBB60AED}"/>
              </a:ext>
            </a:extLst>
          </p:cNvPr>
          <p:cNvSpPr/>
          <p:nvPr/>
        </p:nvSpPr>
        <p:spPr>
          <a:xfrm>
            <a:off x="2410861" y="4598987"/>
            <a:ext cx="891139" cy="155575"/>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2" name="Rectangle 71">
            <a:extLst>
              <a:ext uri="{FF2B5EF4-FFF2-40B4-BE49-F238E27FC236}">
                <a16:creationId xmlns:a16="http://schemas.microsoft.com/office/drawing/2014/main" id="{0B3606E0-D4F7-E623-CBC9-A8035372A2B0}"/>
              </a:ext>
            </a:extLst>
          </p:cNvPr>
          <p:cNvSpPr/>
          <p:nvPr/>
        </p:nvSpPr>
        <p:spPr>
          <a:xfrm>
            <a:off x="2410863" y="4598987"/>
            <a:ext cx="97388" cy="1555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4" name="Rectangle 73">
            <a:extLst>
              <a:ext uri="{FF2B5EF4-FFF2-40B4-BE49-F238E27FC236}">
                <a16:creationId xmlns:a16="http://schemas.microsoft.com/office/drawing/2014/main" id="{429935F1-4115-BE1F-09E5-9BEDB5D2F134}"/>
              </a:ext>
            </a:extLst>
          </p:cNvPr>
          <p:cNvSpPr/>
          <p:nvPr/>
        </p:nvSpPr>
        <p:spPr>
          <a:xfrm>
            <a:off x="2410861" y="4392295"/>
            <a:ext cx="983214" cy="155575"/>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7" name="Rectangle 76">
            <a:extLst>
              <a:ext uri="{FF2B5EF4-FFF2-40B4-BE49-F238E27FC236}">
                <a16:creationId xmlns:a16="http://schemas.microsoft.com/office/drawing/2014/main" id="{0A33DA37-08B1-45D9-AD34-702FBB224A12}"/>
              </a:ext>
            </a:extLst>
          </p:cNvPr>
          <p:cNvSpPr/>
          <p:nvPr/>
        </p:nvSpPr>
        <p:spPr>
          <a:xfrm>
            <a:off x="2410861" y="4185602"/>
            <a:ext cx="1075289" cy="155575"/>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0" name="Rectangle 79">
            <a:extLst>
              <a:ext uri="{FF2B5EF4-FFF2-40B4-BE49-F238E27FC236}">
                <a16:creationId xmlns:a16="http://schemas.microsoft.com/office/drawing/2014/main" id="{D9B97AFD-4C41-269E-43B7-EAB7008006C1}"/>
              </a:ext>
            </a:extLst>
          </p:cNvPr>
          <p:cNvSpPr/>
          <p:nvPr/>
        </p:nvSpPr>
        <p:spPr>
          <a:xfrm>
            <a:off x="2410861" y="3978910"/>
            <a:ext cx="1335639" cy="155575"/>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3" name="Rectangle 82">
            <a:extLst>
              <a:ext uri="{FF2B5EF4-FFF2-40B4-BE49-F238E27FC236}">
                <a16:creationId xmlns:a16="http://schemas.microsoft.com/office/drawing/2014/main" id="{A190D4A4-EBE8-477B-4071-AA67B68F5319}"/>
              </a:ext>
            </a:extLst>
          </p:cNvPr>
          <p:cNvSpPr/>
          <p:nvPr/>
        </p:nvSpPr>
        <p:spPr>
          <a:xfrm>
            <a:off x="2410861" y="3772217"/>
            <a:ext cx="1335639" cy="155575"/>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4" name="Rectangle 83">
            <a:extLst>
              <a:ext uri="{FF2B5EF4-FFF2-40B4-BE49-F238E27FC236}">
                <a16:creationId xmlns:a16="http://schemas.microsoft.com/office/drawing/2014/main" id="{30EC683B-38DA-CACB-C2C0-5A7BE4CA384D}"/>
              </a:ext>
            </a:extLst>
          </p:cNvPr>
          <p:cNvSpPr/>
          <p:nvPr/>
        </p:nvSpPr>
        <p:spPr>
          <a:xfrm>
            <a:off x="2410863" y="3772217"/>
            <a:ext cx="97388" cy="1555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6" name="Rectangle 85">
            <a:extLst>
              <a:ext uri="{FF2B5EF4-FFF2-40B4-BE49-F238E27FC236}">
                <a16:creationId xmlns:a16="http://schemas.microsoft.com/office/drawing/2014/main" id="{D945B132-82E4-E46E-1647-195CD1119098}"/>
              </a:ext>
            </a:extLst>
          </p:cNvPr>
          <p:cNvSpPr/>
          <p:nvPr/>
        </p:nvSpPr>
        <p:spPr>
          <a:xfrm>
            <a:off x="2410861" y="3565524"/>
            <a:ext cx="1335639" cy="155575"/>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9" name="Rectangle 88">
            <a:extLst>
              <a:ext uri="{FF2B5EF4-FFF2-40B4-BE49-F238E27FC236}">
                <a16:creationId xmlns:a16="http://schemas.microsoft.com/office/drawing/2014/main" id="{C69B2E75-C10A-5E97-91DA-EFC5C9ACC05A}"/>
              </a:ext>
            </a:extLst>
          </p:cNvPr>
          <p:cNvSpPr/>
          <p:nvPr/>
        </p:nvSpPr>
        <p:spPr>
          <a:xfrm>
            <a:off x="2410861" y="3358832"/>
            <a:ext cx="1335639" cy="155575"/>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0" name="Rectangle 89">
            <a:extLst>
              <a:ext uri="{FF2B5EF4-FFF2-40B4-BE49-F238E27FC236}">
                <a16:creationId xmlns:a16="http://schemas.microsoft.com/office/drawing/2014/main" id="{C6C6AF2B-AD79-5107-DC2E-E3C0F8320912}"/>
              </a:ext>
            </a:extLst>
          </p:cNvPr>
          <p:cNvSpPr/>
          <p:nvPr/>
        </p:nvSpPr>
        <p:spPr>
          <a:xfrm>
            <a:off x="2410863" y="3358832"/>
            <a:ext cx="360912" cy="1555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2" name="Rectangle 91">
            <a:extLst>
              <a:ext uri="{FF2B5EF4-FFF2-40B4-BE49-F238E27FC236}">
                <a16:creationId xmlns:a16="http://schemas.microsoft.com/office/drawing/2014/main" id="{1EEE2A9D-727C-B83F-F7AC-5A74B2614443}"/>
              </a:ext>
            </a:extLst>
          </p:cNvPr>
          <p:cNvSpPr/>
          <p:nvPr/>
        </p:nvSpPr>
        <p:spPr>
          <a:xfrm>
            <a:off x="2410861" y="3152139"/>
            <a:ext cx="1427714" cy="155575"/>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3" name="Rectangle 92">
            <a:extLst>
              <a:ext uri="{FF2B5EF4-FFF2-40B4-BE49-F238E27FC236}">
                <a16:creationId xmlns:a16="http://schemas.microsoft.com/office/drawing/2014/main" id="{7D93B7E0-0001-FE06-74FA-03F19C383597}"/>
              </a:ext>
            </a:extLst>
          </p:cNvPr>
          <p:cNvSpPr/>
          <p:nvPr/>
        </p:nvSpPr>
        <p:spPr>
          <a:xfrm>
            <a:off x="2410862" y="3152139"/>
            <a:ext cx="1075287" cy="1555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5" name="Rectangle 94">
            <a:extLst>
              <a:ext uri="{FF2B5EF4-FFF2-40B4-BE49-F238E27FC236}">
                <a16:creationId xmlns:a16="http://schemas.microsoft.com/office/drawing/2014/main" id="{49A55E0D-2C14-E1E2-B52D-EC1B999455CB}"/>
              </a:ext>
            </a:extLst>
          </p:cNvPr>
          <p:cNvSpPr/>
          <p:nvPr/>
        </p:nvSpPr>
        <p:spPr>
          <a:xfrm>
            <a:off x="2410861" y="2945446"/>
            <a:ext cx="1605514" cy="155575"/>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8" name="Rectangle 97">
            <a:extLst>
              <a:ext uri="{FF2B5EF4-FFF2-40B4-BE49-F238E27FC236}">
                <a16:creationId xmlns:a16="http://schemas.microsoft.com/office/drawing/2014/main" id="{0D3BF4AC-03D1-89AA-DECF-AA4D2C723E1E}"/>
              </a:ext>
            </a:extLst>
          </p:cNvPr>
          <p:cNvSpPr/>
          <p:nvPr/>
        </p:nvSpPr>
        <p:spPr>
          <a:xfrm>
            <a:off x="2410861" y="2738754"/>
            <a:ext cx="1697589" cy="155575"/>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9" name="Rectangle 98">
            <a:extLst>
              <a:ext uri="{FF2B5EF4-FFF2-40B4-BE49-F238E27FC236}">
                <a16:creationId xmlns:a16="http://schemas.microsoft.com/office/drawing/2014/main" id="{BB9D50D1-45F6-C454-0656-7B9666DEC6A0}"/>
              </a:ext>
            </a:extLst>
          </p:cNvPr>
          <p:cNvSpPr/>
          <p:nvPr/>
        </p:nvSpPr>
        <p:spPr>
          <a:xfrm>
            <a:off x="2410863" y="2738754"/>
            <a:ext cx="538712" cy="1555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1" name="Rectangle 100">
            <a:extLst>
              <a:ext uri="{FF2B5EF4-FFF2-40B4-BE49-F238E27FC236}">
                <a16:creationId xmlns:a16="http://schemas.microsoft.com/office/drawing/2014/main" id="{0B47C00D-B124-B4AB-E947-CBA8CD8D2377}"/>
              </a:ext>
            </a:extLst>
          </p:cNvPr>
          <p:cNvSpPr/>
          <p:nvPr/>
        </p:nvSpPr>
        <p:spPr>
          <a:xfrm>
            <a:off x="2410861" y="2532062"/>
            <a:ext cx="1875389" cy="155575"/>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2" name="Rectangle 101">
            <a:extLst>
              <a:ext uri="{FF2B5EF4-FFF2-40B4-BE49-F238E27FC236}">
                <a16:creationId xmlns:a16="http://schemas.microsoft.com/office/drawing/2014/main" id="{FF1FDB60-924D-344D-1EB6-DA0DA9265EF8}"/>
              </a:ext>
            </a:extLst>
          </p:cNvPr>
          <p:cNvSpPr/>
          <p:nvPr/>
        </p:nvSpPr>
        <p:spPr>
          <a:xfrm>
            <a:off x="2410863" y="2532062"/>
            <a:ext cx="1338812" cy="1555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4" name="Rectangle 103">
            <a:extLst>
              <a:ext uri="{FF2B5EF4-FFF2-40B4-BE49-F238E27FC236}">
                <a16:creationId xmlns:a16="http://schemas.microsoft.com/office/drawing/2014/main" id="{73C23707-59E0-AB66-6364-1CFF6E939EC3}"/>
              </a:ext>
            </a:extLst>
          </p:cNvPr>
          <p:cNvSpPr/>
          <p:nvPr/>
        </p:nvSpPr>
        <p:spPr>
          <a:xfrm>
            <a:off x="2410861" y="2325369"/>
            <a:ext cx="2237339" cy="155575"/>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5" name="Rectangle 104">
            <a:extLst>
              <a:ext uri="{FF2B5EF4-FFF2-40B4-BE49-F238E27FC236}">
                <a16:creationId xmlns:a16="http://schemas.microsoft.com/office/drawing/2014/main" id="{0E09E906-46D6-82D5-8347-5517187D7818}"/>
              </a:ext>
            </a:extLst>
          </p:cNvPr>
          <p:cNvSpPr/>
          <p:nvPr/>
        </p:nvSpPr>
        <p:spPr>
          <a:xfrm>
            <a:off x="2410863" y="2325369"/>
            <a:ext cx="894312" cy="1555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7" name="Rectangle 106">
            <a:extLst>
              <a:ext uri="{FF2B5EF4-FFF2-40B4-BE49-F238E27FC236}">
                <a16:creationId xmlns:a16="http://schemas.microsoft.com/office/drawing/2014/main" id="{EE0FF6A9-B5D8-C77A-909E-05443539EA7A}"/>
              </a:ext>
            </a:extLst>
          </p:cNvPr>
          <p:cNvSpPr/>
          <p:nvPr/>
        </p:nvSpPr>
        <p:spPr>
          <a:xfrm>
            <a:off x="2410861" y="2118677"/>
            <a:ext cx="3126339" cy="155575"/>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8" name="Rectangle 107">
            <a:extLst>
              <a:ext uri="{FF2B5EF4-FFF2-40B4-BE49-F238E27FC236}">
                <a16:creationId xmlns:a16="http://schemas.microsoft.com/office/drawing/2014/main" id="{E07F2C43-24AB-3AC2-5576-1C6ED9422A5C}"/>
              </a:ext>
            </a:extLst>
          </p:cNvPr>
          <p:cNvSpPr/>
          <p:nvPr/>
        </p:nvSpPr>
        <p:spPr>
          <a:xfrm>
            <a:off x="2410863" y="2118677"/>
            <a:ext cx="360912" cy="1555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0" name="Rectangle 109">
            <a:extLst>
              <a:ext uri="{FF2B5EF4-FFF2-40B4-BE49-F238E27FC236}">
                <a16:creationId xmlns:a16="http://schemas.microsoft.com/office/drawing/2014/main" id="{0FAB252D-2E82-0034-2A99-8BDA02A011A0}"/>
              </a:ext>
            </a:extLst>
          </p:cNvPr>
          <p:cNvSpPr/>
          <p:nvPr/>
        </p:nvSpPr>
        <p:spPr>
          <a:xfrm>
            <a:off x="2410861" y="1911985"/>
            <a:ext cx="3126339" cy="155575"/>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3" name="Rectangle 112">
            <a:extLst>
              <a:ext uri="{FF2B5EF4-FFF2-40B4-BE49-F238E27FC236}">
                <a16:creationId xmlns:a16="http://schemas.microsoft.com/office/drawing/2014/main" id="{74F0212A-0D20-0B7C-6531-3DA87E75DE6D}"/>
              </a:ext>
            </a:extLst>
          </p:cNvPr>
          <p:cNvSpPr/>
          <p:nvPr/>
        </p:nvSpPr>
        <p:spPr>
          <a:xfrm>
            <a:off x="2410861" y="1705293"/>
            <a:ext cx="3399389" cy="155575"/>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4" name="Rectangle 113">
            <a:extLst>
              <a:ext uri="{FF2B5EF4-FFF2-40B4-BE49-F238E27FC236}">
                <a16:creationId xmlns:a16="http://schemas.microsoft.com/office/drawing/2014/main" id="{FA23120D-A095-3109-73AE-AD077DB00502}"/>
              </a:ext>
            </a:extLst>
          </p:cNvPr>
          <p:cNvSpPr/>
          <p:nvPr/>
        </p:nvSpPr>
        <p:spPr>
          <a:xfrm>
            <a:off x="2410863" y="1705293"/>
            <a:ext cx="272012" cy="1555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cxnSp>
        <p:nvCxnSpPr>
          <p:cNvPr id="40" name="Straight Connector 39">
            <a:extLst>
              <a:ext uri="{FF2B5EF4-FFF2-40B4-BE49-F238E27FC236}">
                <a16:creationId xmlns:a16="http://schemas.microsoft.com/office/drawing/2014/main" id="{0CAF2A1C-1B60-B0F0-0FEC-A2139E34B0FA}"/>
              </a:ext>
            </a:extLst>
          </p:cNvPr>
          <p:cNvCxnSpPr>
            <a:cxnSpLocks/>
          </p:cNvCxnSpPr>
          <p:nvPr/>
        </p:nvCxnSpPr>
        <p:spPr>
          <a:xfrm>
            <a:off x="2409701" y="1450975"/>
            <a:ext cx="0" cy="4451449"/>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15" name="Group 114">
            <a:extLst>
              <a:ext uri="{FF2B5EF4-FFF2-40B4-BE49-F238E27FC236}">
                <a16:creationId xmlns:a16="http://schemas.microsoft.com/office/drawing/2014/main" id="{D83CA07A-8ADA-081D-0974-44BC8D2E2C0D}"/>
              </a:ext>
            </a:extLst>
          </p:cNvPr>
          <p:cNvGrpSpPr/>
          <p:nvPr/>
        </p:nvGrpSpPr>
        <p:grpSpPr>
          <a:xfrm>
            <a:off x="5953534" y="5181507"/>
            <a:ext cx="969493" cy="420960"/>
            <a:chOff x="5480271" y="-468954"/>
            <a:chExt cx="969493" cy="420960"/>
          </a:xfrm>
        </p:grpSpPr>
        <p:sp>
          <p:nvSpPr>
            <p:cNvPr id="116" name="Google Shape;392;p10">
              <a:extLst>
                <a:ext uri="{FF2B5EF4-FFF2-40B4-BE49-F238E27FC236}">
                  <a16:creationId xmlns:a16="http://schemas.microsoft.com/office/drawing/2014/main" id="{8A7777E3-1539-63FB-B0A8-4A534FDC3398}"/>
                </a:ext>
              </a:extLst>
            </p:cNvPr>
            <p:cNvSpPr/>
            <p:nvPr/>
          </p:nvSpPr>
          <p:spPr>
            <a:xfrm>
              <a:off x="5705971" y="-468954"/>
              <a:ext cx="743793"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000" b="1" noProof="0" dirty="0">
                  <a:latin typeface="Arial" panose="020B0604020202020204" pitchFamily="34" charset="0"/>
                  <a:ea typeface="Calibri"/>
                  <a:cs typeface="Arial" panose="020B0604020202020204" pitchFamily="34" charset="0"/>
                  <a:sym typeface="Calibri"/>
                </a:rPr>
                <a:t>Grade 1 or 2</a:t>
              </a:r>
              <a:endParaRPr lang="en-GB" sz="1000" noProof="0" dirty="0">
                <a:latin typeface="Arial" panose="020B0604020202020204" pitchFamily="34" charset="0"/>
                <a:ea typeface="Calibri"/>
                <a:cs typeface="Arial" panose="020B0604020202020204" pitchFamily="34" charset="0"/>
                <a:sym typeface="Calibri"/>
              </a:endParaRPr>
            </a:p>
          </p:txBody>
        </p:sp>
        <p:sp>
          <p:nvSpPr>
            <p:cNvPr id="118" name="Rectangle 117">
              <a:extLst>
                <a:ext uri="{FF2B5EF4-FFF2-40B4-BE49-F238E27FC236}">
                  <a16:creationId xmlns:a16="http://schemas.microsoft.com/office/drawing/2014/main" id="{867F5A23-DC3E-597D-75FD-42BEED82AFC1}"/>
                </a:ext>
              </a:extLst>
            </p:cNvPr>
            <p:cNvSpPr/>
            <p:nvPr/>
          </p:nvSpPr>
          <p:spPr>
            <a:xfrm>
              <a:off x="5480271" y="-455835"/>
              <a:ext cx="143122" cy="130409"/>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9" name="Google Shape;392;p10">
              <a:extLst>
                <a:ext uri="{FF2B5EF4-FFF2-40B4-BE49-F238E27FC236}">
                  <a16:creationId xmlns:a16="http://schemas.microsoft.com/office/drawing/2014/main" id="{0B9E3DE5-13A0-13FB-20DF-97E976EC77CA}"/>
                </a:ext>
              </a:extLst>
            </p:cNvPr>
            <p:cNvSpPr/>
            <p:nvPr/>
          </p:nvSpPr>
          <p:spPr>
            <a:xfrm>
              <a:off x="5705971" y="-240354"/>
              <a:ext cx="743793"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000" b="1" noProof="0" dirty="0">
                  <a:latin typeface="Arial" panose="020B0604020202020204" pitchFamily="34" charset="0"/>
                  <a:ea typeface="Calibri"/>
                  <a:cs typeface="Arial" panose="020B0604020202020204" pitchFamily="34" charset="0"/>
                  <a:sym typeface="Calibri"/>
                </a:rPr>
                <a:t>Grade 3 or 4</a:t>
              </a:r>
              <a:endParaRPr lang="en-GB" sz="1000" noProof="0" dirty="0">
                <a:latin typeface="Arial" panose="020B0604020202020204" pitchFamily="34" charset="0"/>
                <a:ea typeface="Calibri"/>
                <a:cs typeface="Arial" panose="020B0604020202020204" pitchFamily="34" charset="0"/>
                <a:sym typeface="Calibri"/>
              </a:endParaRPr>
            </a:p>
          </p:txBody>
        </p:sp>
        <p:sp>
          <p:nvSpPr>
            <p:cNvPr id="121" name="Rectangle 120">
              <a:extLst>
                <a:ext uri="{FF2B5EF4-FFF2-40B4-BE49-F238E27FC236}">
                  <a16:creationId xmlns:a16="http://schemas.microsoft.com/office/drawing/2014/main" id="{3FFBBB9A-4A4F-5D3F-6642-6A329CB02883}"/>
                </a:ext>
              </a:extLst>
            </p:cNvPr>
            <p:cNvSpPr/>
            <p:nvPr/>
          </p:nvSpPr>
          <p:spPr>
            <a:xfrm>
              <a:off x="5480271" y="-227235"/>
              <a:ext cx="143122" cy="1304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sp>
        <p:nvSpPr>
          <p:cNvPr id="3" name="TextBox 2">
            <a:extLst>
              <a:ext uri="{FF2B5EF4-FFF2-40B4-BE49-F238E27FC236}">
                <a16:creationId xmlns:a16="http://schemas.microsoft.com/office/drawing/2014/main" id="{822F849D-F855-FCFE-4CA6-235631FEAA54}"/>
              </a:ext>
            </a:extLst>
          </p:cNvPr>
          <p:cNvSpPr txBox="1"/>
          <p:nvPr/>
        </p:nvSpPr>
        <p:spPr>
          <a:xfrm>
            <a:off x="4169308" y="6037232"/>
            <a:ext cx="901209" cy="276999"/>
          </a:xfrm>
          <a:prstGeom prst="rect">
            <a:avLst/>
          </a:prstGeom>
          <a:noFill/>
        </p:spPr>
        <p:txBody>
          <a:bodyPr wrap="none" rtlCol="0">
            <a:spAutoFit/>
          </a:bodyPr>
          <a:lstStyle/>
          <a:p>
            <a:r>
              <a:rPr lang="en-GB" sz="1200" dirty="0">
                <a:solidFill>
                  <a:srgbClr val="505050"/>
                </a:solidFill>
                <a:latin typeface="Arial" panose="020B0604020202020204" pitchFamily="34" charset="0"/>
                <a:ea typeface="Aileron" charset="0"/>
                <a:cs typeface="Arial" panose="020B0604020202020204" pitchFamily="34" charset="0"/>
              </a:rPr>
              <a:t>% patients</a:t>
            </a:r>
          </a:p>
        </p:txBody>
      </p:sp>
    </p:spTree>
    <p:extLst>
      <p:ext uri="{BB962C8B-B14F-4D97-AF65-F5344CB8AC3E}">
        <p14:creationId xmlns:p14="http://schemas.microsoft.com/office/powerpoint/2010/main" val="358419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379E5A7-6CE7-D4C5-E110-04260D1F955B}"/>
              </a:ext>
            </a:extLst>
          </p:cNvPr>
          <p:cNvSpPr>
            <a:spLocks noGrp="1"/>
          </p:cNvSpPr>
          <p:nvPr>
            <p:ph sz="quarter" idx="12"/>
          </p:nvPr>
        </p:nvSpPr>
        <p:spPr>
          <a:xfrm>
            <a:off x="609600" y="979200"/>
            <a:ext cx="11163919" cy="2373520"/>
          </a:xfrm>
        </p:spPr>
        <p:txBody>
          <a:bodyPr>
            <a:noAutofit/>
          </a:bodyPr>
          <a:lstStyle/>
          <a:p>
            <a:r>
              <a:rPr lang="en-GB" sz="1800" noProof="0" dirty="0"/>
              <a:t>Sotorasib, in combination with bevacizumab and chemotherapy, demonstrated promising anti-tumour activity as a 1</a:t>
            </a:r>
            <a:r>
              <a:rPr lang="en-GB" sz="1800" baseline="30000" noProof="0" dirty="0"/>
              <a:t>st</a:t>
            </a:r>
            <a:r>
              <a:rPr lang="en-GB" sz="1800" noProof="0" dirty="0"/>
              <a:t>-line treatment for advanced NSCLC with </a:t>
            </a:r>
            <a:r>
              <a:rPr lang="en-GB" sz="1800" i="1" noProof="0" dirty="0"/>
              <a:t>KRAS</a:t>
            </a:r>
            <a:r>
              <a:rPr lang="en-GB" sz="1800" noProof="0" dirty="0"/>
              <a:t> G12C mutation</a:t>
            </a:r>
          </a:p>
          <a:p>
            <a:r>
              <a:rPr lang="en-GB" sz="1800" noProof="0" dirty="0"/>
              <a:t>High ORR were observed across all PD-L1 expression levels and molecular subgroups, including those with TP53, STK11, or KEAP1 co-mutations</a:t>
            </a:r>
          </a:p>
          <a:p>
            <a:r>
              <a:rPr lang="en-GB" sz="1800" noProof="0" dirty="0"/>
              <a:t>The combination treatment demonstrates a manageable safety profile consistent with the known adverse effects of chemotherapy </a:t>
            </a:r>
          </a:p>
          <a:p>
            <a:endParaRPr lang="en-GB" sz="1800" noProof="0" dirty="0"/>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noProof="0" dirty="0"/>
              <a:t>SHERlock: summary</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183" y="6356351"/>
            <a:ext cx="10372361" cy="365125"/>
          </a:xfrm>
        </p:spPr>
        <p:txBody>
          <a:bodyPr anchor="b" anchorCtr="0"/>
          <a:lstStyle/>
          <a:p>
            <a:r>
              <a:rPr lang="en-GB" kern="100" noProof="0" dirty="0">
                <a:solidFill>
                  <a:schemeClr val="tx2"/>
                </a:solidFill>
                <a:ea typeface="Calibri" panose="020F0502020204030204" pitchFamily="34" charset="0"/>
              </a:rPr>
              <a:t>NSCLC, non-small lung cancer; ORR, objective response rate;</a:t>
            </a:r>
          </a:p>
          <a:p>
            <a:r>
              <a:rPr lang="en-GB" kern="100" noProof="0" dirty="0">
                <a:solidFill>
                  <a:schemeClr val="tx2"/>
                </a:solidFill>
                <a:ea typeface="Calibri" panose="020F0502020204030204" pitchFamily="34" charset="0"/>
              </a:rPr>
              <a:t>Lee CK, et al. Abstract OA08.04, WCLC 2025. Oral presentation </a:t>
            </a: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15</a:t>
            </a:fld>
            <a:endParaRPr lang="en-GB" noProof="0" dirty="0"/>
          </a:p>
        </p:txBody>
      </p:sp>
      <p:sp>
        <p:nvSpPr>
          <p:cNvPr id="4" name="TextBox 3">
            <a:extLst>
              <a:ext uri="{FF2B5EF4-FFF2-40B4-BE49-F238E27FC236}">
                <a16:creationId xmlns:a16="http://schemas.microsoft.com/office/drawing/2014/main" id="{99CD21E0-7C45-93D4-D5AE-40F1D507681B}"/>
              </a:ext>
            </a:extLst>
          </p:cNvPr>
          <p:cNvSpPr txBox="1"/>
          <p:nvPr/>
        </p:nvSpPr>
        <p:spPr>
          <a:xfrm>
            <a:off x="946799" y="3675532"/>
            <a:ext cx="10624487" cy="1202994"/>
          </a:xfrm>
          <a:prstGeom prst="rect">
            <a:avLst/>
          </a:prstGeom>
          <a:solidFill>
            <a:schemeClr val="bg1"/>
          </a:solidFill>
          <a:ln w="28575">
            <a:solidFill>
              <a:schemeClr val="accent1"/>
            </a:solidFill>
          </a:ln>
        </p:spPr>
        <p:txBody>
          <a:bodyPr wrap="square" lIns="288000" tIns="108000" rIns="288000" bIns="108000" rtlCol="0">
            <a:spAutoFit/>
          </a:bodyPr>
          <a:lstStyle/>
          <a:p>
            <a:pPr>
              <a:spcBef>
                <a:spcPts val="600"/>
              </a:spcBef>
            </a:pPr>
            <a:r>
              <a:rPr lang="en-GB" b="1" u="sng" noProof="0" dirty="0">
                <a:solidFill>
                  <a:schemeClr val="accent1"/>
                </a:solidFill>
                <a:latin typeface="Arial" panose="020B0604020202020204" pitchFamily="34" charset="0"/>
                <a:ea typeface="Aileron" charset="0"/>
                <a:cs typeface="Arial" panose="020B0604020202020204" pitchFamily="34" charset="0"/>
              </a:rPr>
              <a:t>Clinical perspective</a:t>
            </a:r>
          </a:p>
          <a:p>
            <a:pPr marL="357188" indent="-357188">
              <a:spcBef>
                <a:spcPts val="1200"/>
              </a:spcBef>
              <a:buClr>
                <a:schemeClr val="accent1"/>
              </a:buClr>
              <a:buFont typeface="Arial"/>
              <a:buChar char="•"/>
            </a:pPr>
            <a:r>
              <a:rPr lang="en-GB" noProof="0" dirty="0">
                <a:latin typeface="Arial" panose="020B0604020202020204" pitchFamily="34" charset="0"/>
                <a:cs typeface="Arial" panose="020B0604020202020204" pitchFamily="34" charset="0"/>
              </a:rPr>
              <a:t>These findings warrant further evaluation in a randomised phase 3 trial and further investigations into other RAS inhibitor-based combination strategies</a:t>
            </a:r>
          </a:p>
        </p:txBody>
      </p:sp>
    </p:spTree>
    <p:extLst>
      <p:ext uri="{BB962C8B-B14F-4D97-AF65-F5344CB8AC3E}">
        <p14:creationId xmlns:p14="http://schemas.microsoft.com/office/powerpoint/2010/main" val="37121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B4999-A849-DE3E-978C-4D2012CD800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667290D-C3BC-479E-E88A-900127A41454}"/>
              </a:ext>
            </a:extLst>
          </p:cNvPr>
          <p:cNvSpPr>
            <a:spLocks noGrp="1"/>
          </p:cNvSpPr>
          <p:nvPr>
            <p:ph type="title"/>
          </p:nvPr>
        </p:nvSpPr>
        <p:spPr/>
        <p:txBody>
          <a:bodyPr>
            <a:noAutofit/>
          </a:bodyPr>
          <a:lstStyle/>
          <a:p>
            <a:r>
              <a:rPr lang="en-GB" noProof="0" dirty="0"/>
              <a:t>Zipalertinib in NSCLC Patients </a:t>
            </a:r>
            <a:br>
              <a:rPr lang="en-GB" noProof="0" dirty="0"/>
            </a:br>
            <a:r>
              <a:rPr lang="en-GB" noProof="0" dirty="0"/>
              <a:t>With </a:t>
            </a:r>
            <a:r>
              <a:rPr lang="en-GB" i="1" noProof="0" dirty="0"/>
              <a:t>EGFR</a:t>
            </a:r>
            <a:r>
              <a:rPr lang="en-GB" noProof="0" dirty="0"/>
              <a:t> Exon 20 Insertion Mutations Who Received Prior Amivantamab (REZILIENT1)</a:t>
            </a:r>
          </a:p>
        </p:txBody>
      </p:sp>
      <p:sp>
        <p:nvSpPr>
          <p:cNvPr id="7" name="Subtitle 6">
            <a:extLst>
              <a:ext uri="{FF2B5EF4-FFF2-40B4-BE49-F238E27FC236}">
                <a16:creationId xmlns:a16="http://schemas.microsoft.com/office/drawing/2014/main" id="{0E8440CB-101D-1606-FC15-E91B3E9DB342}"/>
              </a:ext>
            </a:extLst>
          </p:cNvPr>
          <p:cNvSpPr>
            <a:spLocks noGrp="1"/>
          </p:cNvSpPr>
          <p:nvPr>
            <p:ph type="subTitle" idx="1"/>
          </p:nvPr>
        </p:nvSpPr>
        <p:spPr/>
        <p:txBody>
          <a:bodyPr/>
          <a:lstStyle/>
          <a:p>
            <a:r>
              <a:rPr lang="en-GB" b="1" kern="100" noProof="0" dirty="0">
                <a:ea typeface="Calibri" panose="020F0502020204030204" pitchFamily="34" charset="0"/>
              </a:rPr>
              <a:t>Piotrowska Z</a:t>
            </a:r>
            <a:r>
              <a:rPr lang="en-GB" b="1" kern="100" noProof="0" dirty="0">
                <a:effectLst/>
                <a:ea typeface="Calibri" panose="020F0502020204030204" pitchFamily="34" charset="0"/>
              </a:rPr>
              <a:t>, et al. </a:t>
            </a:r>
            <a:r>
              <a:rPr lang="en-GB" b="1" kern="100" noProof="0" dirty="0">
                <a:ea typeface="Calibri" panose="020F0502020204030204" pitchFamily="34" charset="0"/>
              </a:rPr>
              <a:t>Abstract MA08.02, WCLC 2025 </a:t>
            </a:r>
            <a:endParaRPr lang="en-GB" b="1" kern="100" noProof="0" dirty="0">
              <a:effectLst/>
              <a:ea typeface="Calibri" panose="020F0502020204030204" pitchFamily="34" charset="0"/>
            </a:endParaRPr>
          </a:p>
          <a:p>
            <a:endParaRPr lang="en-GB" sz="1800" kern="100" noProof="0" dirty="0">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1261C3FD-9FD1-6147-B346-24916C3C7B1E}"/>
              </a:ext>
            </a:extLst>
          </p:cNvPr>
          <p:cNvSpPr>
            <a:spLocks noGrp="1"/>
          </p:cNvSpPr>
          <p:nvPr>
            <p:ph type="sldNum" sz="quarter" idx="4"/>
          </p:nvPr>
        </p:nvSpPr>
        <p:spPr/>
        <p:txBody>
          <a:bodyPr/>
          <a:lstStyle/>
          <a:p>
            <a:fld id="{FCE43C0F-8A7B-3A4B-9DB5-B3472E36E833}" type="slidenum">
              <a:rPr lang="en-GB" noProof="0" smtClean="0"/>
              <a:pPr/>
              <a:t>16</a:t>
            </a:fld>
            <a:endParaRPr lang="en-GB" noProof="0" dirty="0"/>
          </a:p>
        </p:txBody>
      </p:sp>
      <p:sp>
        <p:nvSpPr>
          <p:cNvPr id="8" name="Content Placeholder 7">
            <a:extLst>
              <a:ext uri="{FF2B5EF4-FFF2-40B4-BE49-F238E27FC236}">
                <a16:creationId xmlns:a16="http://schemas.microsoft.com/office/drawing/2014/main" id="{7A7938D0-25A4-1B20-F8B5-3541D6D9E198}"/>
              </a:ext>
            </a:extLst>
          </p:cNvPr>
          <p:cNvSpPr>
            <a:spLocks noGrp="1"/>
          </p:cNvSpPr>
          <p:nvPr>
            <p:ph sz="quarter" idx="15"/>
          </p:nvPr>
        </p:nvSpPr>
        <p:spPr/>
        <p:txBody>
          <a:bodyPr/>
          <a:lstStyle/>
          <a:p>
            <a:r>
              <a:rPr lang="en-GB" noProof="0" dirty="0"/>
              <a:t>NSCLC, non-small cell lung cancer</a:t>
            </a:r>
          </a:p>
        </p:txBody>
      </p:sp>
    </p:spTree>
    <p:extLst>
      <p:ext uri="{BB962C8B-B14F-4D97-AF65-F5344CB8AC3E}">
        <p14:creationId xmlns:p14="http://schemas.microsoft.com/office/powerpoint/2010/main" val="331909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615F0-2CA7-1A93-55AB-5BC7B86AB3E4}"/>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9B83377-D717-5182-4E92-B68ED21A0A98}"/>
              </a:ext>
            </a:extLst>
          </p:cNvPr>
          <p:cNvSpPr>
            <a:spLocks noGrp="1"/>
          </p:cNvSpPr>
          <p:nvPr>
            <p:ph sz="quarter" idx="12"/>
          </p:nvPr>
        </p:nvSpPr>
        <p:spPr>
          <a:xfrm>
            <a:off x="620713" y="979200"/>
            <a:ext cx="10963275" cy="4525963"/>
          </a:xfrm>
        </p:spPr>
        <p:txBody>
          <a:bodyPr>
            <a:noAutofit/>
          </a:bodyPr>
          <a:lstStyle/>
          <a:p>
            <a:r>
              <a:rPr lang="en-GB" sz="1800" noProof="0" dirty="0"/>
              <a:t>While amivantamab is approved for the first and second-line treatment of </a:t>
            </a:r>
            <a:r>
              <a:rPr lang="en-GB" sz="1800" i="1" noProof="0" dirty="0">
                <a:solidFill>
                  <a:schemeClr val="tx2"/>
                </a:solidFill>
              </a:rPr>
              <a:t>EGFR</a:t>
            </a:r>
            <a:r>
              <a:rPr lang="en-GB" sz="1800" noProof="0" dirty="0"/>
              <a:t> ex20ins + NSCLC,</a:t>
            </a:r>
            <a:r>
              <a:rPr lang="en-GB" sz="1800" baseline="30000" noProof="0" dirty="0"/>
              <a:t>1</a:t>
            </a:r>
            <a:r>
              <a:rPr lang="en-GB" sz="1800" noProof="0" dirty="0"/>
              <a:t> an unmet need remains for </a:t>
            </a:r>
            <a:r>
              <a:rPr lang="en-GB" sz="1800" noProof="0" dirty="0">
                <a:solidFill>
                  <a:schemeClr val="tx2"/>
                </a:solidFill>
              </a:rPr>
              <a:t>patients intolerant </a:t>
            </a:r>
            <a:r>
              <a:rPr lang="en-GB" sz="1800" noProof="0" dirty="0"/>
              <a:t>to or progressing on or after amivantamab </a:t>
            </a:r>
          </a:p>
          <a:p>
            <a:r>
              <a:rPr lang="en-GB" sz="1800" noProof="0" dirty="0"/>
              <a:t>Zipalertinib is a novel, irreversible and selective EGFR ex20ins TKI with promising clinical activity and manageable safety as reported previously</a:t>
            </a:r>
            <a:r>
              <a:rPr lang="en-GB" sz="1800" baseline="30000" noProof="0" dirty="0"/>
              <a:t>2</a:t>
            </a:r>
            <a:r>
              <a:rPr lang="en-GB" sz="1800" noProof="0" dirty="0"/>
              <a:t> </a:t>
            </a:r>
          </a:p>
          <a:p>
            <a:r>
              <a:rPr lang="en-GB" sz="1800" noProof="0" dirty="0"/>
              <a:t>Updated data from the phase 2b REZILIENT1 study (NCT04036682) is presented with a focus on patients with </a:t>
            </a:r>
            <a:r>
              <a:rPr lang="en-GB" sz="1800" i="1" noProof="0" dirty="0">
                <a:solidFill>
                  <a:schemeClr val="tx2"/>
                </a:solidFill>
              </a:rPr>
              <a:t>EGFR</a:t>
            </a:r>
            <a:r>
              <a:rPr lang="en-GB" sz="1800" noProof="0" dirty="0">
                <a:solidFill>
                  <a:schemeClr val="tx2"/>
                </a:solidFill>
              </a:rPr>
              <a:t> ex20ins mutant </a:t>
            </a:r>
            <a:r>
              <a:rPr lang="en-GB" sz="1800" noProof="0" dirty="0"/>
              <a:t>NSCLC previously treated with amivantamab</a:t>
            </a:r>
            <a:r>
              <a:rPr lang="en-GB" sz="1800" baseline="30000" noProof="0" dirty="0"/>
              <a:t>3</a:t>
            </a:r>
          </a:p>
        </p:txBody>
      </p:sp>
      <p:sp>
        <p:nvSpPr>
          <p:cNvPr id="6" name="Title 5">
            <a:extLst>
              <a:ext uri="{FF2B5EF4-FFF2-40B4-BE49-F238E27FC236}">
                <a16:creationId xmlns:a16="http://schemas.microsoft.com/office/drawing/2014/main" id="{84A89CB3-2265-3B41-2B1A-7366131E345F}"/>
              </a:ext>
            </a:extLst>
          </p:cNvPr>
          <p:cNvSpPr>
            <a:spLocks noGrp="1"/>
          </p:cNvSpPr>
          <p:nvPr>
            <p:ph type="title"/>
          </p:nvPr>
        </p:nvSpPr>
        <p:spPr>
          <a:xfrm>
            <a:off x="619201" y="259200"/>
            <a:ext cx="10963199" cy="864000"/>
          </a:xfrm>
        </p:spPr>
        <p:txBody>
          <a:bodyPr/>
          <a:lstStyle/>
          <a:p>
            <a:r>
              <a:rPr lang="en-GB" noProof="0" dirty="0"/>
              <a:t>REZILIENT1: background and study design</a:t>
            </a:r>
          </a:p>
        </p:txBody>
      </p:sp>
      <p:sp>
        <p:nvSpPr>
          <p:cNvPr id="8" name="Content Placeholder 7">
            <a:extLst>
              <a:ext uri="{FF2B5EF4-FFF2-40B4-BE49-F238E27FC236}">
                <a16:creationId xmlns:a16="http://schemas.microsoft.com/office/drawing/2014/main" id="{10237778-DE16-4A3C-0AC3-0DCE47253F6E}"/>
              </a:ext>
            </a:extLst>
          </p:cNvPr>
          <p:cNvSpPr>
            <a:spLocks noGrp="1"/>
          </p:cNvSpPr>
          <p:nvPr>
            <p:ph sz="quarter" idx="15"/>
          </p:nvPr>
        </p:nvSpPr>
        <p:spPr>
          <a:xfrm>
            <a:off x="620183" y="6356351"/>
            <a:ext cx="10180339" cy="365125"/>
          </a:xfrm>
        </p:spPr>
        <p:txBody>
          <a:bodyPr anchor="b" anchorCtr="0"/>
          <a:lstStyle/>
          <a:p>
            <a:r>
              <a:rPr lang="en-GB" sz="1200" noProof="0" dirty="0">
                <a:solidFill>
                  <a:schemeClr val="tx2"/>
                </a:solidFill>
                <a:latin typeface="Arial" panose="020B0604020202020204" pitchFamily="34" charset="0"/>
                <a:ea typeface="Aileron" charset="0"/>
                <a:cs typeface="Arial" panose="020B0604020202020204" pitchFamily="34" charset="0"/>
              </a:rPr>
              <a:t>Data cut-off: June 13, 2025</a:t>
            </a:r>
          </a:p>
          <a:p>
            <a:r>
              <a:rPr lang="en-GB" noProof="0" dirty="0">
                <a:solidFill>
                  <a:schemeClr val="tx2"/>
                </a:solidFill>
              </a:rPr>
              <a:t>BID, twice daily; DCR, disease control rate; DoR, duration of response; ECOG PS, Eastern Cooperative Oncology Group performance status;</a:t>
            </a:r>
            <a:r>
              <a:rPr lang="en-GB" noProof="0" dirty="0">
                <a:solidFill>
                  <a:schemeClr val="tx2"/>
                </a:solidFill>
                <a:highlight>
                  <a:srgbClr val="00FFFF"/>
                </a:highlight>
              </a:rPr>
              <a:t> </a:t>
            </a:r>
            <a:br>
              <a:rPr lang="en-GB" noProof="0" dirty="0">
                <a:solidFill>
                  <a:schemeClr val="tx2"/>
                </a:solidFill>
                <a:highlight>
                  <a:srgbClr val="00FFFF"/>
                </a:highlight>
              </a:rPr>
            </a:br>
            <a:r>
              <a:rPr lang="en-GB" noProof="0" dirty="0">
                <a:solidFill>
                  <a:schemeClr val="tx2"/>
                </a:solidFill>
              </a:rPr>
              <a:t>ex20ins; exon 20 insertion; NSCLC, non-small cell lung cancer; ORR, objective response rate; PFS, progression-free survival; RECIST v1.1, Response Evaluation Criteria in Solid Tumours version 1.1; TKI, tyrosine kinase inhibitor</a:t>
            </a:r>
          </a:p>
          <a:p>
            <a:r>
              <a:rPr lang="en-GB" noProof="0" dirty="0">
                <a:solidFill>
                  <a:schemeClr val="tx2"/>
                </a:solidFill>
              </a:rPr>
              <a:t>1. </a:t>
            </a:r>
            <a:r>
              <a:rPr lang="en-GB" dirty="0">
                <a:hlinkClick r:id="rId2"/>
              </a:rPr>
              <a:t>FDA approves </a:t>
            </a:r>
            <a:r>
              <a:rPr lang="en-GB" dirty="0" err="1">
                <a:hlinkClick r:id="rId2"/>
              </a:rPr>
              <a:t>amivantamab-vmjw</a:t>
            </a:r>
            <a:r>
              <a:rPr lang="en-GB" dirty="0">
                <a:hlinkClick r:id="rId2"/>
              </a:rPr>
              <a:t> for EGFR exon 20 insertion-mutated non-small cell lung cancer indications | FDA</a:t>
            </a:r>
            <a:r>
              <a:rPr lang="en-GB" dirty="0"/>
              <a:t>; </a:t>
            </a:r>
            <a:r>
              <a:rPr lang="en-GB" noProof="0" dirty="0">
                <a:solidFill>
                  <a:schemeClr val="tx2"/>
                </a:solidFill>
              </a:rPr>
              <a:t>2. Piotrowska Z, et al. J Clin Oncol. 2023;41:4218-4225; 3. Piotrowska Z, et al. Abstract MA08.02, WCLC 2025. Oral presentation</a:t>
            </a:r>
          </a:p>
        </p:txBody>
      </p:sp>
      <p:sp>
        <p:nvSpPr>
          <p:cNvPr id="2" name="Slide Number Placeholder 1">
            <a:extLst>
              <a:ext uri="{FF2B5EF4-FFF2-40B4-BE49-F238E27FC236}">
                <a16:creationId xmlns:a16="http://schemas.microsoft.com/office/drawing/2014/main" id="{E21B4022-A6BC-8260-83CE-315F42B308CE}"/>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17</a:t>
            </a:fld>
            <a:endParaRPr lang="en-GB" noProof="0" dirty="0"/>
          </a:p>
        </p:txBody>
      </p:sp>
      <p:cxnSp>
        <p:nvCxnSpPr>
          <p:cNvPr id="13" name="Straight Connector 12">
            <a:extLst>
              <a:ext uri="{FF2B5EF4-FFF2-40B4-BE49-F238E27FC236}">
                <a16:creationId xmlns:a16="http://schemas.microsoft.com/office/drawing/2014/main" id="{0161ED77-C695-2957-C63C-2C51B5342EBE}"/>
              </a:ext>
            </a:extLst>
          </p:cNvPr>
          <p:cNvCxnSpPr>
            <a:cxnSpLocks/>
          </p:cNvCxnSpPr>
          <p:nvPr/>
        </p:nvCxnSpPr>
        <p:spPr>
          <a:xfrm>
            <a:off x="3503712" y="4302201"/>
            <a:ext cx="432048"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4" name="Rounded Rectangle 13">
            <a:extLst>
              <a:ext uri="{FF2B5EF4-FFF2-40B4-BE49-F238E27FC236}">
                <a16:creationId xmlns:a16="http://schemas.microsoft.com/office/drawing/2014/main" id="{8E320C43-0A5F-943A-AD3E-49B3BBDA81DA}"/>
              </a:ext>
            </a:extLst>
          </p:cNvPr>
          <p:cNvSpPr/>
          <p:nvPr/>
        </p:nvSpPr>
        <p:spPr>
          <a:xfrm>
            <a:off x="620185" y="3068960"/>
            <a:ext cx="2739511" cy="2466483"/>
          </a:xfrm>
          <a:prstGeom prst="roundRect">
            <a:avLst>
              <a:gd name="adj" fmla="val 1009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5000"/>
              </a:lnSpc>
              <a:spcBef>
                <a:spcPts val="600"/>
              </a:spcBef>
              <a:spcAft>
                <a:spcPts val="200"/>
              </a:spcAft>
              <a:buClr>
                <a:schemeClr val="accent1"/>
              </a:buClr>
            </a:pPr>
            <a:r>
              <a:rPr lang="en-GB" sz="1400" b="1" noProof="0" dirty="0">
                <a:solidFill>
                  <a:schemeClr val="accent1"/>
                </a:solidFill>
                <a:latin typeface="Arial" panose="020B0604020202020204" pitchFamily="34" charset="0"/>
                <a:cs typeface="Arial" panose="020B0604020202020204" pitchFamily="34" charset="0"/>
              </a:rPr>
              <a:t>Key eligibility criteria:</a:t>
            </a:r>
          </a:p>
          <a:p>
            <a:pPr marL="133350" indent="-133350">
              <a:lnSpc>
                <a:spcPct val="95000"/>
              </a:lnSpc>
              <a:spcBef>
                <a:spcPts val="600"/>
              </a:spcBef>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Locally advanced or metastatic NSCLC</a:t>
            </a:r>
          </a:p>
          <a:p>
            <a:pPr marL="133350" indent="-133350">
              <a:lnSpc>
                <a:spcPct val="95000"/>
              </a:lnSpc>
              <a:spcBef>
                <a:spcPts val="600"/>
              </a:spcBef>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Documented </a:t>
            </a:r>
            <a:r>
              <a:rPr lang="en-GB" sz="1400" i="1" noProof="0" dirty="0">
                <a:solidFill>
                  <a:schemeClr val="tx1"/>
                </a:solidFill>
                <a:latin typeface="Arial" panose="020B0604020202020204" pitchFamily="34" charset="0"/>
                <a:cs typeface="Arial" panose="020B0604020202020204" pitchFamily="34" charset="0"/>
              </a:rPr>
              <a:t>EGFR</a:t>
            </a:r>
            <a:r>
              <a:rPr lang="en-GB" sz="1400" noProof="0" dirty="0">
                <a:solidFill>
                  <a:schemeClr val="tx1"/>
                </a:solidFill>
                <a:latin typeface="Arial" panose="020B0604020202020204" pitchFamily="34" charset="0"/>
                <a:cs typeface="Arial" panose="020B0604020202020204" pitchFamily="34" charset="0"/>
              </a:rPr>
              <a:t> ex20ins</a:t>
            </a:r>
          </a:p>
          <a:p>
            <a:pPr marL="133350" indent="-133350">
              <a:lnSpc>
                <a:spcPct val="95000"/>
              </a:lnSpc>
              <a:spcBef>
                <a:spcPts val="600"/>
              </a:spcBef>
              <a:buClr>
                <a:schemeClr val="accent1"/>
              </a:buClr>
              <a:buFont typeface="Arial" panose="020B0604020202020204" pitchFamily="34" charset="0"/>
              <a:buChar char="•"/>
            </a:pPr>
            <a:r>
              <a:rPr lang="en-GB" sz="1400" b="1" i="1" noProof="0" dirty="0">
                <a:solidFill>
                  <a:schemeClr val="tx1"/>
                </a:solidFill>
                <a:latin typeface="Arial" panose="020B0604020202020204" pitchFamily="34" charset="0"/>
                <a:cs typeface="Arial" panose="020B0604020202020204" pitchFamily="34" charset="0"/>
              </a:rPr>
              <a:t>Progressed on or after amivantamab</a:t>
            </a:r>
          </a:p>
          <a:p>
            <a:pPr marL="133350" indent="-133350">
              <a:lnSpc>
                <a:spcPct val="95000"/>
              </a:lnSpc>
              <a:spcBef>
                <a:spcPts val="600"/>
              </a:spcBef>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ECOG PS 0 or 1</a:t>
            </a:r>
          </a:p>
          <a:p>
            <a:pPr marL="133350" indent="-133350">
              <a:lnSpc>
                <a:spcPct val="95000"/>
              </a:lnSpc>
              <a:spcBef>
                <a:spcPts val="600"/>
              </a:spcBef>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Stable/asymptomatic brain metastases allowed</a:t>
            </a:r>
          </a:p>
        </p:txBody>
      </p:sp>
      <p:sp>
        <p:nvSpPr>
          <p:cNvPr id="15" name="Rounded Rectangle 14">
            <a:extLst>
              <a:ext uri="{FF2B5EF4-FFF2-40B4-BE49-F238E27FC236}">
                <a16:creationId xmlns:a16="http://schemas.microsoft.com/office/drawing/2014/main" id="{8F5235FC-5C4D-6D0E-6BFD-DF019C00BD14}"/>
              </a:ext>
            </a:extLst>
          </p:cNvPr>
          <p:cNvSpPr/>
          <p:nvPr/>
        </p:nvSpPr>
        <p:spPr>
          <a:xfrm>
            <a:off x="4032465" y="3900162"/>
            <a:ext cx="2376264" cy="804078"/>
          </a:xfrm>
          <a:prstGeom prst="roundRect">
            <a:avLst>
              <a:gd name="adj" fmla="val 12025"/>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Bef>
                <a:spcPts val="200"/>
              </a:spcBef>
              <a:buClr>
                <a:schemeClr val="accent1"/>
              </a:buClr>
            </a:pPr>
            <a:r>
              <a:rPr lang="en-GB" sz="1400" b="1" noProof="0" dirty="0">
                <a:solidFill>
                  <a:schemeClr val="bg1"/>
                </a:solidFill>
                <a:latin typeface="Arial" panose="020B0604020202020204" pitchFamily="34" charset="0"/>
                <a:cs typeface="Arial" panose="020B0604020202020204" pitchFamily="34" charset="0"/>
              </a:rPr>
              <a:t>Zipalertinib</a:t>
            </a:r>
          </a:p>
          <a:p>
            <a:pPr algn="ctr">
              <a:lnSpc>
                <a:spcPct val="90000"/>
              </a:lnSpc>
              <a:spcBef>
                <a:spcPts val="200"/>
              </a:spcBef>
              <a:buClr>
                <a:schemeClr val="accent1"/>
              </a:buClr>
            </a:pPr>
            <a:r>
              <a:rPr lang="en-GB" sz="1400" noProof="0" dirty="0">
                <a:solidFill>
                  <a:schemeClr val="bg1"/>
                </a:solidFill>
                <a:latin typeface="Arial" panose="020B0604020202020204" pitchFamily="34" charset="0"/>
                <a:cs typeface="Arial" panose="020B0604020202020204" pitchFamily="34" charset="0"/>
              </a:rPr>
              <a:t>100 mg BID oral</a:t>
            </a:r>
            <a:endParaRPr lang="en-GB" sz="1400" baseline="30000" noProof="0" dirty="0">
              <a:solidFill>
                <a:schemeClr val="bg1"/>
              </a:solidFill>
              <a:latin typeface="Arial" panose="020B0604020202020204" pitchFamily="34" charset="0"/>
              <a:cs typeface="Arial" panose="020B0604020202020204" pitchFamily="34" charset="0"/>
            </a:endParaRPr>
          </a:p>
        </p:txBody>
      </p:sp>
      <p:sp>
        <p:nvSpPr>
          <p:cNvPr id="17" name="Rounded Rectangle 16">
            <a:extLst>
              <a:ext uri="{FF2B5EF4-FFF2-40B4-BE49-F238E27FC236}">
                <a16:creationId xmlns:a16="http://schemas.microsoft.com/office/drawing/2014/main" id="{B91A3F34-01A3-1C80-700B-72F02079A5B2}"/>
              </a:ext>
            </a:extLst>
          </p:cNvPr>
          <p:cNvSpPr/>
          <p:nvPr/>
        </p:nvSpPr>
        <p:spPr>
          <a:xfrm>
            <a:off x="6672064" y="3392996"/>
            <a:ext cx="3168351" cy="1818411"/>
          </a:xfrm>
          <a:prstGeom prst="roundRect">
            <a:avLst>
              <a:gd name="adj" fmla="val 10075"/>
            </a:avLst>
          </a:prstGeom>
          <a:solidFill>
            <a:schemeClr val="accent1">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spcBef>
                <a:spcPts val="300"/>
              </a:spcBef>
              <a:spcAft>
                <a:spcPts val="300"/>
              </a:spcAft>
              <a:buClr>
                <a:schemeClr val="accent1"/>
              </a:buClr>
            </a:pPr>
            <a:r>
              <a:rPr lang="en-GB" sz="1400" b="1" noProof="0" dirty="0">
                <a:solidFill>
                  <a:schemeClr val="accent1"/>
                </a:solidFill>
                <a:latin typeface="Arial" panose="020B0604020202020204" pitchFamily="34" charset="0"/>
                <a:cs typeface="Arial" panose="020B0604020202020204" pitchFamily="34" charset="0"/>
              </a:rPr>
              <a:t>Primary endpoint:</a:t>
            </a:r>
          </a:p>
          <a:p>
            <a:pPr marL="184150" indent="-184150">
              <a:lnSpc>
                <a:spcPct val="90000"/>
              </a:lnSpc>
              <a:spcBef>
                <a:spcPts val="300"/>
              </a:spcBef>
              <a:spcAft>
                <a:spcPts val="300"/>
              </a:spcAft>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ORR and DoR per RECIST v1.1</a:t>
            </a:r>
          </a:p>
          <a:p>
            <a:pPr>
              <a:lnSpc>
                <a:spcPct val="90000"/>
              </a:lnSpc>
              <a:spcBef>
                <a:spcPts val="600"/>
              </a:spcBef>
              <a:spcAft>
                <a:spcPts val="200"/>
              </a:spcAft>
              <a:buClr>
                <a:schemeClr val="accent1"/>
              </a:buClr>
            </a:pPr>
            <a:r>
              <a:rPr lang="en-GB" sz="1400" b="1" noProof="0" dirty="0">
                <a:solidFill>
                  <a:schemeClr val="accent1"/>
                </a:solidFill>
                <a:latin typeface="Arial" panose="020B0604020202020204" pitchFamily="34" charset="0"/>
                <a:cs typeface="Arial" panose="020B0604020202020204" pitchFamily="34" charset="0"/>
              </a:rPr>
              <a:t>Secondary endpoints:</a:t>
            </a:r>
          </a:p>
          <a:p>
            <a:pPr marL="184150" indent="-184150">
              <a:lnSpc>
                <a:spcPct val="90000"/>
              </a:lnSpc>
              <a:spcBef>
                <a:spcPts val="300"/>
              </a:spcBef>
              <a:spcAft>
                <a:spcPts val="200"/>
              </a:spcAft>
              <a:buClr>
                <a:schemeClr val="accent1"/>
              </a:buClr>
              <a:buFont typeface="Arial" panose="020B0604020202020204" pitchFamily="34" charset="0"/>
              <a:buChar char="•"/>
              <a:tabLst>
                <a:tab pos="1111250" algn="l"/>
                <a:tab pos="1770063" algn="l"/>
              </a:tabLst>
            </a:pPr>
            <a:r>
              <a:rPr lang="en-GB" sz="1400" noProof="0" dirty="0">
                <a:solidFill>
                  <a:schemeClr val="tx1"/>
                </a:solidFill>
                <a:latin typeface="Arial" panose="020B0604020202020204" pitchFamily="34" charset="0"/>
                <a:cs typeface="Arial" panose="020B0604020202020204" pitchFamily="34" charset="0"/>
              </a:rPr>
              <a:t>Safety</a:t>
            </a:r>
          </a:p>
          <a:p>
            <a:pPr marL="184150" indent="-184150">
              <a:lnSpc>
                <a:spcPct val="90000"/>
              </a:lnSpc>
              <a:spcBef>
                <a:spcPts val="300"/>
              </a:spcBef>
              <a:spcAft>
                <a:spcPts val="200"/>
              </a:spcAft>
              <a:buClr>
                <a:schemeClr val="accent1"/>
              </a:buClr>
              <a:buFont typeface="Arial" panose="020B0604020202020204" pitchFamily="34" charset="0"/>
              <a:buChar char="•"/>
              <a:tabLst>
                <a:tab pos="1111250" algn="l"/>
                <a:tab pos="1770063" algn="l"/>
              </a:tabLst>
            </a:pPr>
            <a:r>
              <a:rPr lang="en-GB" sz="1400" noProof="0" dirty="0">
                <a:solidFill>
                  <a:schemeClr val="tx1"/>
                </a:solidFill>
                <a:latin typeface="Arial" panose="020B0604020202020204" pitchFamily="34" charset="0"/>
                <a:cs typeface="Arial" panose="020B0604020202020204" pitchFamily="34" charset="0"/>
              </a:rPr>
              <a:t>PFS</a:t>
            </a:r>
          </a:p>
          <a:p>
            <a:pPr marL="184150" indent="-184150">
              <a:lnSpc>
                <a:spcPct val="90000"/>
              </a:lnSpc>
              <a:spcBef>
                <a:spcPts val="300"/>
              </a:spcBef>
              <a:spcAft>
                <a:spcPts val="200"/>
              </a:spcAft>
              <a:buClr>
                <a:schemeClr val="accent1"/>
              </a:buClr>
              <a:buFont typeface="Arial" panose="020B0604020202020204" pitchFamily="34" charset="0"/>
              <a:buChar char="•"/>
              <a:tabLst>
                <a:tab pos="1111250" algn="l"/>
                <a:tab pos="1770063" algn="l"/>
              </a:tabLst>
            </a:pPr>
            <a:r>
              <a:rPr lang="en-GB" sz="1400" noProof="0" dirty="0">
                <a:solidFill>
                  <a:schemeClr val="tx1"/>
                </a:solidFill>
                <a:latin typeface="Arial" panose="020B0604020202020204" pitchFamily="34" charset="0"/>
                <a:cs typeface="Arial" panose="020B0604020202020204" pitchFamily="34" charset="0"/>
              </a:rPr>
              <a:t>DCR</a:t>
            </a:r>
          </a:p>
        </p:txBody>
      </p:sp>
    </p:spTree>
    <p:extLst>
      <p:ext uri="{BB962C8B-B14F-4D97-AF65-F5344CB8AC3E}">
        <p14:creationId xmlns:p14="http://schemas.microsoft.com/office/powerpoint/2010/main" val="51853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21166-4602-7C11-BBC4-6EBAA37B9A5F}"/>
            </a:ext>
          </a:extLst>
        </p:cNvPr>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AC3964EC-7302-DB5F-43F4-BB2CCB2FC46E}"/>
              </a:ext>
            </a:extLst>
          </p:cNvPr>
          <p:cNvSpPr>
            <a:spLocks noGrp="1"/>
          </p:cNvSpPr>
          <p:nvPr>
            <p:ph sz="quarter" idx="12"/>
          </p:nvPr>
        </p:nvSpPr>
        <p:spPr>
          <a:xfrm>
            <a:off x="620184" y="979200"/>
            <a:ext cx="10963200" cy="4525200"/>
          </a:xfrm>
        </p:spPr>
        <p:txBody>
          <a:bodyPr/>
          <a:lstStyle/>
          <a:p>
            <a:pPr marL="0" indent="0">
              <a:buNone/>
            </a:pPr>
            <a:r>
              <a:rPr lang="en-GB" sz="1800" noProof="0" dirty="0">
                <a:solidFill>
                  <a:schemeClr val="tx2"/>
                </a:solidFill>
              </a:rPr>
              <a:t>As of the 13 Jun 2025 data cut-off (DCO), 84 patients with prior amivantamab were enrolled. Patients had a median age of 62 years (31-85) and had received a median of 3 (1-7) prior treatment lines, including chemotherapy in 80 (95.2%) patients, anti-PD-(L)1 in 38 (45.2%), other ex20ins-specific TKIs in 30 (36.0%)</a:t>
            </a:r>
          </a:p>
          <a:p>
            <a:pPr marL="0" indent="0">
              <a:buNone/>
            </a:pPr>
            <a:endParaRPr lang="en-GB" sz="1800" noProof="0" dirty="0"/>
          </a:p>
        </p:txBody>
      </p:sp>
      <p:sp>
        <p:nvSpPr>
          <p:cNvPr id="6" name="Title 5">
            <a:extLst>
              <a:ext uri="{FF2B5EF4-FFF2-40B4-BE49-F238E27FC236}">
                <a16:creationId xmlns:a16="http://schemas.microsoft.com/office/drawing/2014/main" id="{39D0B377-CDEE-6ED1-206B-574EF2E9AC82}"/>
              </a:ext>
            </a:extLst>
          </p:cNvPr>
          <p:cNvSpPr>
            <a:spLocks noGrp="1"/>
          </p:cNvSpPr>
          <p:nvPr>
            <p:ph type="title"/>
          </p:nvPr>
        </p:nvSpPr>
        <p:spPr>
          <a:xfrm>
            <a:off x="619201" y="259200"/>
            <a:ext cx="10963199" cy="864000"/>
          </a:xfrm>
        </p:spPr>
        <p:txBody>
          <a:bodyPr/>
          <a:lstStyle/>
          <a:p>
            <a:r>
              <a:rPr lang="en-GB" noProof="0" dirty="0"/>
              <a:t>REZILIENT1: efficacy results</a:t>
            </a:r>
          </a:p>
        </p:txBody>
      </p:sp>
      <p:sp>
        <p:nvSpPr>
          <p:cNvPr id="8" name="Content Placeholder 7">
            <a:extLst>
              <a:ext uri="{FF2B5EF4-FFF2-40B4-BE49-F238E27FC236}">
                <a16:creationId xmlns:a16="http://schemas.microsoft.com/office/drawing/2014/main" id="{A00943A9-F56C-C690-763B-A1A941DD81EA}"/>
              </a:ext>
            </a:extLst>
          </p:cNvPr>
          <p:cNvSpPr>
            <a:spLocks noGrp="1"/>
          </p:cNvSpPr>
          <p:nvPr>
            <p:ph sz="quarter" idx="15"/>
          </p:nvPr>
        </p:nvSpPr>
        <p:spPr>
          <a:xfrm>
            <a:off x="620183" y="6356351"/>
            <a:ext cx="10180339" cy="365125"/>
          </a:xfrm>
        </p:spPr>
        <p:txBody>
          <a:bodyPr anchor="b" anchorCtr="0"/>
          <a:lstStyle/>
          <a:p>
            <a:r>
              <a:rPr lang="en-GB" noProof="0" dirty="0">
                <a:solidFill>
                  <a:schemeClr val="tx2"/>
                </a:solidFill>
              </a:rPr>
              <a:t>BICR, blinded independent central review; CBR, clinical benefit rate; CI, confidence interval; CR, complete response; DCR, disease control rate; DoR, duration of response; ex20ins, exon 20 insertion; NA, not available; NE, not evaluable; ORR, objective response rate; PD, progressive disease; PFS, progression-free survival; PR, partial response; SD, stable disease; TKI, tyrosine kinase inhibitor</a:t>
            </a:r>
          </a:p>
          <a:p>
            <a:r>
              <a:rPr lang="en-GB" noProof="0" dirty="0">
                <a:solidFill>
                  <a:schemeClr val="tx2"/>
                </a:solidFill>
              </a:rPr>
              <a:t>Piotrowska Z, et al. Abstract MA08.02, WCLC 2025. Oral presentation</a:t>
            </a:r>
          </a:p>
        </p:txBody>
      </p:sp>
      <p:sp>
        <p:nvSpPr>
          <p:cNvPr id="2" name="Slide Number Placeholder 1">
            <a:extLst>
              <a:ext uri="{FF2B5EF4-FFF2-40B4-BE49-F238E27FC236}">
                <a16:creationId xmlns:a16="http://schemas.microsoft.com/office/drawing/2014/main" id="{B278473C-A1D4-3D38-84A5-C90EE7C080F7}"/>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18</a:t>
            </a:fld>
            <a:endParaRPr lang="en-GB" noProof="0" dirty="0"/>
          </a:p>
        </p:txBody>
      </p:sp>
      <p:graphicFrame>
        <p:nvGraphicFramePr>
          <p:cNvPr id="16" name="Table 15">
            <a:extLst>
              <a:ext uri="{FF2B5EF4-FFF2-40B4-BE49-F238E27FC236}">
                <a16:creationId xmlns:a16="http://schemas.microsoft.com/office/drawing/2014/main" id="{F8B26FF3-6F0F-4BA6-C23B-D0EFEB33DB8D}"/>
              </a:ext>
            </a:extLst>
          </p:cNvPr>
          <p:cNvGraphicFramePr>
            <a:graphicFrameLocks noGrp="1"/>
          </p:cNvGraphicFramePr>
          <p:nvPr>
            <p:extLst>
              <p:ext uri="{D42A27DB-BD31-4B8C-83A1-F6EECF244321}">
                <p14:modId xmlns:p14="http://schemas.microsoft.com/office/powerpoint/2010/main" val="3251723637"/>
              </p:ext>
            </p:extLst>
          </p:nvPr>
        </p:nvGraphicFramePr>
        <p:xfrm>
          <a:off x="619124" y="2251020"/>
          <a:ext cx="10952692" cy="3495240"/>
        </p:xfrm>
        <a:graphic>
          <a:graphicData uri="http://schemas.openxmlformats.org/drawingml/2006/table">
            <a:tbl>
              <a:tblPr firstRow="1" bandRow="1">
                <a:tableStyleId>{5C22544A-7EE6-4342-B048-85BDC9FD1C3A}</a:tableStyleId>
              </a:tblPr>
              <a:tblGrid>
                <a:gridCol w="2738173">
                  <a:extLst>
                    <a:ext uri="{9D8B030D-6E8A-4147-A177-3AD203B41FA5}">
                      <a16:colId xmlns:a16="http://schemas.microsoft.com/office/drawing/2014/main" val="3037017982"/>
                    </a:ext>
                  </a:extLst>
                </a:gridCol>
                <a:gridCol w="2738173">
                  <a:extLst>
                    <a:ext uri="{9D8B030D-6E8A-4147-A177-3AD203B41FA5}">
                      <a16:colId xmlns:a16="http://schemas.microsoft.com/office/drawing/2014/main" val="1964922190"/>
                    </a:ext>
                  </a:extLst>
                </a:gridCol>
                <a:gridCol w="2738173">
                  <a:extLst>
                    <a:ext uri="{9D8B030D-6E8A-4147-A177-3AD203B41FA5}">
                      <a16:colId xmlns:a16="http://schemas.microsoft.com/office/drawing/2014/main" val="1037380378"/>
                    </a:ext>
                  </a:extLst>
                </a:gridCol>
                <a:gridCol w="2738173">
                  <a:extLst>
                    <a:ext uri="{9D8B030D-6E8A-4147-A177-3AD203B41FA5}">
                      <a16:colId xmlns:a16="http://schemas.microsoft.com/office/drawing/2014/main" val="2651362384"/>
                    </a:ext>
                  </a:extLst>
                </a:gridCol>
              </a:tblGrid>
              <a:tr h="142027">
                <a:tc>
                  <a:txBody>
                    <a:bodyPr/>
                    <a:lstStyle/>
                    <a:p>
                      <a:r>
                        <a:rPr lang="en-GB" sz="1300" noProof="0" dirty="0">
                          <a:latin typeface="Arial" panose="020B0604020202020204" pitchFamily="34" charset="0"/>
                          <a:cs typeface="Arial" panose="020B0604020202020204" pitchFamily="34" charset="0"/>
                        </a:rPr>
                        <a:t>Efficacy per BICR</a:t>
                      </a:r>
                    </a:p>
                    <a:p>
                      <a:endParaRPr lang="en-GB" sz="1300" noProof="0" dirty="0">
                        <a:latin typeface="Arial" panose="020B0604020202020204" pitchFamily="34" charset="0"/>
                        <a:cs typeface="Arial" panose="020B0604020202020204" pitchFamily="34" charset="0"/>
                      </a:endParaRPr>
                    </a:p>
                    <a:p>
                      <a:r>
                        <a:rPr lang="en-GB" sz="1300" noProof="0" dirty="0">
                          <a:latin typeface="Arial" panose="020B0604020202020204" pitchFamily="34" charset="0"/>
                          <a:cs typeface="Arial" panose="020B0604020202020204" pitchFamily="34" charset="0"/>
                        </a:rPr>
                        <a:t>Outcome, n (%) [95% CI]</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300" noProof="0" dirty="0">
                          <a:latin typeface="Arial" panose="020B0604020202020204" pitchFamily="34" charset="0"/>
                          <a:cs typeface="Arial" panose="020B0604020202020204" pitchFamily="34" charset="0"/>
                        </a:rPr>
                        <a:t>Prior </a:t>
                      </a:r>
                      <a:br>
                        <a:rPr lang="en-GB" sz="1300" noProof="0" dirty="0">
                          <a:latin typeface="Arial" panose="020B0604020202020204" pitchFamily="34" charset="0"/>
                          <a:cs typeface="Arial" panose="020B0604020202020204" pitchFamily="34" charset="0"/>
                        </a:rPr>
                      </a:br>
                      <a:r>
                        <a:rPr lang="en-GB" sz="1300" noProof="0" dirty="0">
                          <a:latin typeface="Arial" panose="020B0604020202020204" pitchFamily="34" charset="0"/>
                          <a:cs typeface="Arial" panose="020B0604020202020204" pitchFamily="34" charset="0"/>
                        </a:rPr>
                        <a:t>amivantamab only </a:t>
                      </a:r>
                      <a:br>
                        <a:rPr lang="en-GB" sz="1300" noProof="0" dirty="0">
                          <a:latin typeface="Arial" panose="020B0604020202020204" pitchFamily="34" charset="0"/>
                          <a:cs typeface="Arial" panose="020B0604020202020204" pitchFamily="34" charset="0"/>
                        </a:rPr>
                      </a:br>
                      <a:r>
                        <a:rPr lang="en-GB" sz="1300" noProof="0" dirty="0">
                          <a:latin typeface="Arial" panose="020B0604020202020204" pitchFamily="34" charset="0"/>
                          <a:cs typeface="Arial" panose="020B0604020202020204" pitchFamily="34" charset="0"/>
                        </a:rPr>
                        <a:t>(n=54)</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300" noProof="0" dirty="0">
                          <a:latin typeface="Arial" panose="020B0604020202020204" pitchFamily="34" charset="0"/>
                          <a:cs typeface="Arial" panose="020B0604020202020204" pitchFamily="34" charset="0"/>
                        </a:rPr>
                        <a:t>Prior amivantamab + other ex20ins-targeted therapy </a:t>
                      </a:r>
                      <a:br>
                        <a:rPr lang="en-GB" sz="1300" noProof="0" dirty="0">
                          <a:latin typeface="Arial" panose="020B0604020202020204" pitchFamily="34" charset="0"/>
                          <a:cs typeface="Arial" panose="020B0604020202020204" pitchFamily="34" charset="0"/>
                        </a:rPr>
                      </a:br>
                      <a:r>
                        <a:rPr lang="en-GB" sz="1300" noProof="0" dirty="0">
                          <a:latin typeface="Arial" panose="020B0604020202020204" pitchFamily="34" charset="0"/>
                          <a:cs typeface="Arial" panose="020B0604020202020204" pitchFamily="34" charset="0"/>
                        </a:rPr>
                        <a:t>(n=30)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300" noProof="0" dirty="0">
                          <a:latin typeface="Arial" panose="020B0604020202020204" pitchFamily="34" charset="0"/>
                          <a:cs typeface="Arial" panose="020B0604020202020204" pitchFamily="34" charset="0"/>
                        </a:rPr>
                        <a:t>Total </a:t>
                      </a:r>
                      <a:br>
                        <a:rPr lang="en-GB" sz="1300" noProof="0" dirty="0">
                          <a:latin typeface="Arial" panose="020B0604020202020204" pitchFamily="34" charset="0"/>
                          <a:cs typeface="Arial" panose="020B0604020202020204" pitchFamily="34" charset="0"/>
                        </a:rPr>
                      </a:br>
                      <a:r>
                        <a:rPr lang="en-GB" sz="1300" noProof="0" dirty="0">
                          <a:latin typeface="Arial" panose="020B0604020202020204" pitchFamily="34" charset="0"/>
                          <a:cs typeface="Arial" panose="020B0604020202020204" pitchFamily="34" charset="0"/>
                        </a:rPr>
                        <a:t>(N=84)</a:t>
                      </a:r>
                    </a:p>
                  </a:txBody>
                  <a:tcPr/>
                </a:tc>
                <a:extLst>
                  <a:ext uri="{0D108BD9-81ED-4DB2-BD59-A6C34878D82A}">
                    <a16:rowId xmlns:a16="http://schemas.microsoft.com/office/drawing/2014/main" val="1312236362"/>
                  </a:ext>
                </a:extLst>
              </a:tr>
              <a:tr h="0">
                <a:tc>
                  <a:txBody>
                    <a:bodyPr/>
                    <a:lstStyle/>
                    <a:p>
                      <a:r>
                        <a:rPr lang="en-GB" sz="1300" noProof="0" dirty="0">
                          <a:latin typeface="Arial" panose="020B0604020202020204" pitchFamily="34" charset="0"/>
                          <a:cs typeface="Arial" panose="020B0604020202020204" pitchFamily="34" charset="0"/>
                        </a:rPr>
                        <a:t>Confirmed best overall response</a:t>
                      </a:r>
                    </a:p>
                  </a:txBody>
                  <a:tcPr marT="18000" marB="18000"/>
                </a:tc>
                <a:tc>
                  <a:txBody>
                    <a:bodyPr/>
                    <a:lstStyle/>
                    <a:p>
                      <a:pPr algn="ctr"/>
                      <a:endParaRPr lang="en-GB" sz="1300" noProof="0" dirty="0">
                        <a:latin typeface="Arial" panose="020B0604020202020204" pitchFamily="34" charset="0"/>
                        <a:cs typeface="Arial" panose="020B0604020202020204" pitchFamily="34" charset="0"/>
                      </a:endParaRPr>
                    </a:p>
                  </a:txBody>
                  <a:tcPr marT="18000" marB="18000"/>
                </a:tc>
                <a:tc>
                  <a:txBody>
                    <a:bodyPr/>
                    <a:lstStyle/>
                    <a:p>
                      <a:pPr algn="ctr"/>
                      <a:endParaRPr lang="en-GB" sz="1300" noProof="0" dirty="0">
                        <a:latin typeface="Arial" panose="020B0604020202020204" pitchFamily="34" charset="0"/>
                        <a:cs typeface="Arial" panose="020B0604020202020204" pitchFamily="34" charset="0"/>
                      </a:endParaRPr>
                    </a:p>
                  </a:txBody>
                  <a:tcPr marT="18000" marB="18000"/>
                </a:tc>
                <a:tc>
                  <a:txBody>
                    <a:bodyPr/>
                    <a:lstStyle/>
                    <a:p>
                      <a:pPr algn="ctr"/>
                      <a:endParaRPr lang="en-GB" sz="1300" noProof="0" dirty="0">
                        <a:latin typeface="Arial" panose="020B0604020202020204" pitchFamily="34" charset="0"/>
                        <a:cs typeface="Arial" panose="020B0604020202020204" pitchFamily="34" charset="0"/>
                      </a:endParaRPr>
                    </a:p>
                  </a:txBody>
                  <a:tcPr marT="18000" marB="18000"/>
                </a:tc>
                <a:extLst>
                  <a:ext uri="{0D108BD9-81ED-4DB2-BD59-A6C34878D82A}">
                    <a16:rowId xmlns:a16="http://schemas.microsoft.com/office/drawing/2014/main" val="2173303177"/>
                  </a:ext>
                </a:extLst>
              </a:tr>
              <a:tr h="0">
                <a:tc>
                  <a:txBody>
                    <a:bodyPr/>
                    <a:lstStyle/>
                    <a:p>
                      <a:pPr marL="0" indent="360363">
                        <a:tabLst/>
                      </a:pPr>
                      <a:r>
                        <a:rPr lang="en-GB" sz="1300" noProof="0" dirty="0">
                          <a:latin typeface="Arial" panose="020B0604020202020204" pitchFamily="34" charset="0"/>
                          <a:cs typeface="Arial" panose="020B0604020202020204" pitchFamily="34" charset="0"/>
                        </a:rPr>
                        <a:t>CR</a:t>
                      </a:r>
                    </a:p>
                  </a:txBody>
                  <a:tcPr marT="18000" marB="18000"/>
                </a:tc>
                <a:tc>
                  <a:txBody>
                    <a:bodyPr/>
                    <a:lstStyle/>
                    <a:p>
                      <a:pPr algn="ctr"/>
                      <a:r>
                        <a:rPr lang="en-GB" sz="1300" noProof="0" dirty="0">
                          <a:latin typeface="Arial" panose="020B0604020202020204" pitchFamily="34" charset="0"/>
                          <a:cs typeface="Arial" panose="020B0604020202020204" pitchFamily="34" charset="0"/>
                        </a:rPr>
                        <a:t>0</a:t>
                      </a:r>
                    </a:p>
                  </a:txBody>
                  <a:tcPr marT="18000" marB="18000"/>
                </a:tc>
                <a:tc>
                  <a:txBody>
                    <a:bodyPr/>
                    <a:lstStyle/>
                    <a:p>
                      <a:pPr algn="ctr"/>
                      <a:r>
                        <a:rPr lang="en-GB" sz="1300" noProof="0" dirty="0">
                          <a:latin typeface="Arial" panose="020B0604020202020204" pitchFamily="34" charset="0"/>
                          <a:cs typeface="Arial" panose="020B0604020202020204" pitchFamily="34" charset="0"/>
                        </a:rPr>
                        <a:t>0</a:t>
                      </a:r>
                    </a:p>
                  </a:txBody>
                  <a:tcPr marT="18000" marB="18000"/>
                </a:tc>
                <a:tc>
                  <a:txBody>
                    <a:bodyPr/>
                    <a:lstStyle/>
                    <a:p>
                      <a:pPr algn="ctr"/>
                      <a:r>
                        <a:rPr lang="en-GB" sz="1300" noProof="0" dirty="0">
                          <a:latin typeface="Arial" panose="020B0604020202020204" pitchFamily="34" charset="0"/>
                          <a:cs typeface="Arial" panose="020B0604020202020204" pitchFamily="34" charset="0"/>
                        </a:rPr>
                        <a:t>0</a:t>
                      </a:r>
                    </a:p>
                  </a:txBody>
                  <a:tcPr marT="18000" marB="18000"/>
                </a:tc>
                <a:extLst>
                  <a:ext uri="{0D108BD9-81ED-4DB2-BD59-A6C34878D82A}">
                    <a16:rowId xmlns:a16="http://schemas.microsoft.com/office/drawing/2014/main" val="1109404948"/>
                  </a:ext>
                </a:extLst>
              </a:tr>
              <a:tr h="0">
                <a:tc>
                  <a:txBody>
                    <a:bodyPr/>
                    <a:lstStyle/>
                    <a:p>
                      <a:pPr marL="0" indent="360363">
                        <a:tabLst/>
                      </a:pPr>
                      <a:r>
                        <a:rPr lang="en-GB" sz="1300" noProof="0" dirty="0">
                          <a:latin typeface="Arial" panose="020B0604020202020204" pitchFamily="34" charset="0"/>
                          <a:cs typeface="Arial" panose="020B0604020202020204" pitchFamily="34" charset="0"/>
                        </a:rPr>
                        <a:t>PR</a:t>
                      </a:r>
                    </a:p>
                  </a:txBody>
                  <a:tcPr marT="18000" marB="18000"/>
                </a:tc>
                <a:tc>
                  <a:txBody>
                    <a:bodyPr/>
                    <a:lstStyle/>
                    <a:p>
                      <a:pPr algn="ctr"/>
                      <a:r>
                        <a:rPr lang="en-GB" sz="1300" noProof="0" dirty="0">
                          <a:latin typeface="Arial" panose="020B0604020202020204" pitchFamily="34" charset="0"/>
                          <a:cs typeface="Arial" panose="020B0604020202020204" pitchFamily="34" charset="0"/>
                        </a:rPr>
                        <a:t>17 (31.5) [19.5-45.6]</a:t>
                      </a:r>
                    </a:p>
                  </a:txBody>
                  <a:tcPr marT="18000" marB="18000"/>
                </a:tc>
                <a:tc>
                  <a:txBody>
                    <a:bodyPr/>
                    <a:lstStyle/>
                    <a:p>
                      <a:pPr algn="ctr"/>
                      <a:r>
                        <a:rPr lang="en-GB" sz="1300" noProof="0" dirty="0">
                          <a:latin typeface="Arial" panose="020B0604020202020204" pitchFamily="34" charset="0"/>
                          <a:cs typeface="Arial" panose="020B0604020202020204" pitchFamily="34" charset="0"/>
                        </a:rPr>
                        <a:t>6 (20.0) [7.7-38.6]</a:t>
                      </a:r>
                    </a:p>
                  </a:txBody>
                  <a:tcPr marT="18000" marB="18000"/>
                </a:tc>
                <a:tc>
                  <a:txBody>
                    <a:bodyPr/>
                    <a:lstStyle/>
                    <a:p>
                      <a:pPr algn="ctr"/>
                      <a:r>
                        <a:rPr lang="en-GB" sz="1300" noProof="0" dirty="0">
                          <a:latin typeface="Arial" panose="020B0604020202020204" pitchFamily="34" charset="0"/>
                          <a:cs typeface="Arial" panose="020B0604020202020204" pitchFamily="34" charset="0"/>
                        </a:rPr>
                        <a:t>23 (27.4) [18.2-38.2]</a:t>
                      </a:r>
                    </a:p>
                  </a:txBody>
                  <a:tcPr marT="18000" marB="18000"/>
                </a:tc>
                <a:extLst>
                  <a:ext uri="{0D108BD9-81ED-4DB2-BD59-A6C34878D82A}">
                    <a16:rowId xmlns:a16="http://schemas.microsoft.com/office/drawing/2014/main" val="3804227345"/>
                  </a:ext>
                </a:extLst>
              </a:tr>
              <a:tr h="0">
                <a:tc>
                  <a:txBody>
                    <a:bodyPr/>
                    <a:lstStyle/>
                    <a:p>
                      <a:pPr marL="0" indent="360363">
                        <a:tabLst/>
                      </a:pPr>
                      <a:r>
                        <a:rPr lang="en-GB" sz="1300" noProof="0" dirty="0">
                          <a:latin typeface="Arial" panose="020B0604020202020204" pitchFamily="34" charset="0"/>
                          <a:cs typeface="Arial" panose="020B0604020202020204" pitchFamily="34" charset="0"/>
                        </a:rPr>
                        <a:t>Unconfirmed PR</a:t>
                      </a:r>
                    </a:p>
                  </a:txBody>
                  <a:tcPr marT="18000" marB="18000"/>
                </a:tc>
                <a:tc>
                  <a:txBody>
                    <a:bodyPr/>
                    <a:lstStyle/>
                    <a:p>
                      <a:pPr algn="ctr"/>
                      <a:r>
                        <a:rPr lang="en-GB" sz="1300" noProof="0" dirty="0">
                          <a:latin typeface="Arial" panose="020B0604020202020204" pitchFamily="34" charset="0"/>
                          <a:cs typeface="Arial" panose="020B0604020202020204" pitchFamily="34" charset="0"/>
                        </a:rPr>
                        <a:t>2 (3.7) [0.5-12.7]</a:t>
                      </a:r>
                    </a:p>
                  </a:txBody>
                  <a:tcPr marT="18000" marB="18000"/>
                </a:tc>
                <a:tc>
                  <a:txBody>
                    <a:bodyPr/>
                    <a:lstStyle/>
                    <a:p>
                      <a:pPr algn="ctr"/>
                      <a:r>
                        <a:rPr lang="en-GB" sz="1300" noProof="0" dirty="0">
                          <a:latin typeface="Arial" panose="020B0604020202020204" pitchFamily="34" charset="0"/>
                          <a:cs typeface="Arial" panose="020B0604020202020204" pitchFamily="34" charset="0"/>
                        </a:rPr>
                        <a:t>1 (3.3) [0.1-17.2]</a:t>
                      </a:r>
                    </a:p>
                  </a:txBody>
                  <a:tcPr marT="18000" marB="18000"/>
                </a:tc>
                <a:tc>
                  <a:txBody>
                    <a:bodyPr/>
                    <a:lstStyle/>
                    <a:p>
                      <a:pPr algn="ctr"/>
                      <a:r>
                        <a:rPr lang="en-GB" sz="1300" noProof="0" dirty="0">
                          <a:latin typeface="Arial" panose="020B0604020202020204" pitchFamily="34" charset="0"/>
                          <a:cs typeface="Arial" panose="020B0604020202020204" pitchFamily="34" charset="0"/>
                        </a:rPr>
                        <a:t>3 (3.6) [0.7-10.1]</a:t>
                      </a:r>
                    </a:p>
                  </a:txBody>
                  <a:tcPr marT="18000" marB="18000"/>
                </a:tc>
                <a:extLst>
                  <a:ext uri="{0D108BD9-81ED-4DB2-BD59-A6C34878D82A}">
                    <a16:rowId xmlns:a16="http://schemas.microsoft.com/office/drawing/2014/main" val="2046175389"/>
                  </a:ext>
                </a:extLst>
              </a:tr>
              <a:tr h="0">
                <a:tc>
                  <a:txBody>
                    <a:bodyPr/>
                    <a:lstStyle/>
                    <a:p>
                      <a:pPr marL="0" indent="360363">
                        <a:tabLst/>
                      </a:pPr>
                      <a:r>
                        <a:rPr lang="en-GB" sz="1300" noProof="0" dirty="0">
                          <a:latin typeface="Arial" panose="020B0604020202020204" pitchFamily="34" charset="0"/>
                          <a:cs typeface="Arial" panose="020B0604020202020204" pitchFamily="34" charset="0"/>
                        </a:rPr>
                        <a:t>SD</a:t>
                      </a:r>
                    </a:p>
                  </a:txBody>
                  <a:tcPr marT="18000" marB="18000"/>
                </a:tc>
                <a:tc>
                  <a:txBody>
                    <a:bodyPr/>
                    <a:lstStyle/>
                    <a:p>
                      <a:pPr algn="ctr"/>
                      <a:r>
                        <a:rPr lang="en-GB" sz="1300" noProof="0" dirty="0">
                          <a:latin typeface="Arial" panose="020B0604020202020204" pitchFamily="34" charset="0"/>
                          <a:cs typeface="Arial" panose="020B0604020202020204" pitchFamily="34" charset="0"/>
                        </a:rPr>
                        <a:t>28 (51.9) [37.8-65.7]</a:t>
                      </a:r>
                    </a:p>
                  </a:txBody>
                  <a:tcPr marT="18000" marB="18000"/>
                </a:tc>
                <a:tc>
                  <a:txBody>
                    <a:bodyPr/>
                    <a:lstStyle/>
                    <a:p>
                      <a:pPr algn="ctr"/>
                      <a:r>
                        <a:rPr lang="en-GB" sz="1300" noProof="0" dirty="0">
                          <a:latin typeface="Arial" panose="020B0604020202020204" pitchFamily="34" charset="0"/>
                          <a:cs typeface="Arial" panose="020B0604020202020204" pitchFamily="34" charset="0"/>
                        </a:rPr>
                        <a:t>17 (56.7) [37.4-74.5]</a:t>
                      </a:r>
                    </a:p>
                  </a:txBody>
                  <a:tcPr marT="18000" marB="18000"/>
                </a:tc>
                <a:tc>
                  <a:txBody>
                    <a:bodyPr/>
                    <a:lstStyle/>
                    <a:p>
                      <a:pPr algn="ctr"/>
                      <a:r>
                        <a:rPr lang="en-GB" sz="1300" noProof="0" dirty="0">
                          <a:latin typeface="Arial" panose="020B0604020202020204" pitchFamily="34" charset="0"/>
                          <a:cs typeface="Arial" panose="020B0604020202020204" pitchFamily="34" charset="0"/>
                        </a:rPr>
                        <a:t>45 (53.6) (42.4-64.5]</a:t>
                      </a:r>
                    </a:p>
                  </a:txBody>
                  <a:tcPr marT="18000" marB="18000"/>
                </a:tc>
                <a:extLst>
                  <a:ext uri="{0D108BD9-81ED-4DB2-BD59-A6C34878D82A}">
                    <a16:rowId xmlns:a16="http://schemas.microsoft.com/office/drawing/2014/main" val="3887340998"/>
                  </a:ext>
                </a:extLst>
              </a:tr>
              <a:tr h="0">
                <a:tc>
                  <a:txBody>
                    <a:bodyPr/>
                    <a:lstStyle/>
                    <a:p>
                      <a:pPr marL="0" indent="360363">
                        <a:tabLst/>
                      </a:pPr>
                      <a:r>
                        <a:rPr lang="en-GB" sz="1300" noProof="0" dirty="0">
                          <a:latin typeface="Arial" panose="020B0604020202020204" pitchFamily="34" charset="0"/>
                          <a:cs typeface="Arial" panose="020B0604020202020204" pitchFamily="34" charset="0"/>
                        </a:rPr>
                        <a:t>PD</a:t>
                      </a:r>
                    </a:p>
                  </a:txBody>
                  <a:tcPr marT="18000" marB="18000"/>
                </a:tc>
                <a:tc>
                  <a:txBody>
                    <a:bodyPr/>
                    <a:lstStyle/>
                    <a:p>
                      <a:pPr algn="ctr"/>
                      <a:r>
                        <a:rPr lang="en-GB" sz="1300" noProof="0" dirty="0">
                          <a:latin typeface="Arial" panose="020B0604020202020204" pitchFamily="34" charset="0"/>
                          <a:cs typeface="Arial" panose="020B0604020202020204" pitchFamily="34" charset="0"/>
                        </a:rPr>
                        <a:t>1 (1.9) [0.0-9.9]</a:t>
                      </a:r>
                    </a:p>
                  </a:txBody>
                  <a:tcPr marT="18000" marB="18000"/>
                </a:tc>
                <a:tc>
                  <a:txBody>
                    <a:bodyPr/>
                    <a:lstStyle/>
                    <a:p>
                      <a:pPr algn="ctr"/>
                      <a:r>
                        <a:rPr lang="en-GB" sz="1300" noProof="0" dirty="0">
                          <a:latin typeface="Arial" panose="020B0604020202020204" pitchFamily="34" charset="0"/>
                          <a:cs typeface="Arial" panose="020B0604020202020204" pitchFamily="34" charset="0"/>
                        </a:rPr>
                        <a:t>3 (10.0) [2.1-26.5]</a:t>
                      </a:r>
                    </a:p>
                  </a:txBody>
                  <a:tcPr marT="18000" marB="18000"/>
                </a:tc>
                <a:tc>
                  <a:txBody>
                    <a:bodyPr/>
                    <a:lstStyle/>
                    <a:p>
                      <a:pPr algn="ctr"/>
                      <a:r>
                        <a:rPr lang="en-GB" sz="1300" noProof="0" dirty="0">
                          <a:latin typeface="Arial" panose="020B0604020202020204" pitchFamily="34" charset="0"/>
                          <a:cs typeface="Arial" panose="020B0604020202020204" pitchFamily="34" charset="0"/>
                        </a:rPr>
                        <a:t>4 (4.8) [1.3-11.7]</a:t>
                      </a:r>
                    </a:p>
                  </a:txBody>
                  <a:tcPr marT="18000" marB="18000"/>
                </a:tc>
                <a:extLst>
                  <a:ext uri="{0D108BD9-81ED-4DB2-BD59-A6C34878D82A}">
                    <a16:rowId xmlns:a16="http://schemas.microsoft.com/office/drawing/2014/main" val="3161644073"/>
                  </a:ext>
                </a:extLst>
              </a:tr>
              <a:tr h="0">
                <a:tc>
                  <a:txBody>
                    <a:bodyPr/>
                    <a:lstStyle/>
                    <a:p>
                      <a:pPr marL="0" indent="360363">
                        <a:tabLst/>
                      </a:pPr>
                      <a:r>
                        <a:rPr lang="en-GB" sz="1300" noProof="0" dirty="0">
                          <a:latin typeface="Arial" panose="020B0604020202020204" pitchFamily="34" charset="0"/>
                          <a:cs typeface="Arial" panose="020B0604020202020204" pitchFamily="34" charset="0"/>
                        </a:rPr>
                        <a:t>NA</a:t>
                      </a:r>
                    </a:p>
                  </a:txBody>
                  <a:tcPr marT="18000" marB="18000"/>
                </a:tc>
                <a:tc>
                  <a:txBody>
                    <a:bodyPr/>
                    <a:lstStyle/>
                    <a:p>
                      <a:pPr algn="ctr"/>
                      <a:r>
                        <a:rPr lang="en-GB" sz="1300" noProof="0" dirty="0">
                          <a:latin typeface="Arial" panose="020B0604020202020204" pitchFamily="34" charset="0"/>
                          <a:cs typeface="Arial" panose="020B0604020202020204" pitchFamily="34" charset="0"/>
                        </a:rPr>
                        <a:t>6 (11.1) [4.2-22.6]</a:t>
                      </a:r>
                    </a:p>
                  </a:txBody>
                  <a:tcPr marT="18000" marB="18000"/>
                </a:tc>
                <a:tc>
                  <a:txBody>
                    <a:bodyPr/>
                    <a:lstStyle/>
                    <a:p>
                      <a:pPr algn="ctr"/>
                      <a:r>
                        <a:rPr lang="en-GB" sz="1300" noProof="0" dirty="0">
                          <a:latin typeface="Arial" panose="020B0604020202020204" pitchFamily="34" charset="0"/>
                          <a:cs typeface="Arial" panose="020B0604020202020204" pitchFamily="34" charset="0"/>
                        </a:rPr>
                        <a:t>3 (10.0) [2.1-26.5]</a:t>
                      </a:r>
                    </a:p>
                  </a:txBody>
                  <a:tcPr marT="18000" marB="18000"/>
                </a:tc>
                <a:tc>
                  <a:txBody>
                    <a:bodyPr/>
                    <a:lstStyle/>
                    <a:p>
                      <a:pPr algn="ctr"/>
                      <a:r>
                        <a:rPr lang="en-GB" sz="1300" noProof="0" dirty="0">
                          <a:latin typeface="Arial" panose="020B0604020202020204" pitchFamily="34" charset="0"/>
                          <a:cs typeface="Arial" panose="020B0604020202020204" pitchFamily="34" charset="0"/>
                        </a:rPr>
                        <a:t>9 (10.7) [5.0-19.4]</a:t>
                      </a:r>
                    </a:p>
                  </a:txBody>
                  <a:tcPr marT="18000" marB="18000"/>
                </a:tc>
                <a:extLst>
                  <a:ext uri="{0D108BD9-81ED-4DB2-BD59-A6C34878D82A}">
                    <a16:rowId xmlns:a16="http://schemas.microsoft.com/office/drawing/2014/main" val="1298220998"/>
                  </a:ext>
                </a:extLst>
              </a:tr>
              <a:tr h="0">
                <a:tc>
                  <a:txBody>
                    <a:bodyPr/>
                    <a:lstStyle/>
                    <a:p>
                      <a:pPr marL="0" indent="7938">
                        <a:tabLst/>
                      </a:pPr>
                      <a:r>
                        <a:rPr lang="en-GB" sz="1300" b="1" noProof="0" dirty="0">
                          <a:latin typeface="Arial" panose="020B0604020202020204" pitchFamily="34" charset="0"/>
                          <a:cs typeface="Arial" panose="020B0604020202020204" pitchFamily="34" charset="0"/>
                        </a:rPr>
                        <a:t>Confirmed ORR (CR+PR)</a:t>
                      </a:r>
                    </a:p>
                  </a:txBody>
                  <a:tcPr marT="18000" marB="18000"/>
                </a:tc>
                <a:tc>
                  <a:txBody>
                    <a:bodyPr/>
                    <a:lstStyle/>
                    <a:p>
                      <a:pPr algn="ctr"/>
                      <a:r>
                        <a:rPr lang="en-GB" sz="1300" b="1" noProof="0" dirty="0">
                          <a:latin typeface="Arial" panose="020B0604020202020204" pitchFamily="34" charset="0"/>
                          <a:cs typeface="Arial" panose="020B0604020202020204" pitchFamily="34" charset="0"/>
                        </a:rPr>
                        <a:t>17 (31.5) [19.5-45.6]</a:t>
                      </a:r>
                    </a:p>
                  </a:txBody>
                  <a:tcPr marT="18000" marB="18000"/>
                </a:tc>
                <a:tc>
                  <a:txBody>
                    <a:bodyPr/>
                    <a:lstStyle/>
                    <a:p>
                      <a:pPr algn="ctr"/>
                      <a:r>
                        <a:rPr lang="en-GB" sz="1300" b="1" noProof="0" dirty="0">
                          <a:latin typeface="Arial" panose="020B0604020202020204" pitchFamily="34" charset="0"/>
                          <a:cs typeface="Arial" panose="020B0604020202020204" pitchFamily="34" charset="0"/>
                        </a:rPr>
                        <a:t>6 (20.0) [7.7-38.6]</a:t>
                      </a:r>
                    </a:p>
                  </a:txBody>
                  <a:tcPr marT="18000" marB="18000"/>
                </a:tc>
                <a:tc>
                  <a:txBody>
                    <a:bodyPr/>
                    <a:lstStyle/>
                    <a:p>
                      <a:pPr algn="ctr"/>
                      <a:r>
                        <a:rPr lang="en-GB" sz="1300" b="1" noProof="0" dirty="0">
                          <a:latin typeface="Arial" panose="020B0604020202020204" pitchFamily="34" charset="0"/>
                          <a:cs typeface="Arial" panose="020B0604020202020204" pitchFamily="34" charset="0"/>
                        </a:rPr>
                        <a:t>23 (27.4) [18.2-38.2]</a:t>
                      </a:r>
                    </a:p>
                  </a:txBody>
                  <a:tcPr marT="18000" marB="18000"/>
                </a:tc>
                <a:extLst>
                  <a:ext uri="{0D108BD9-81ED-4DB2-BD59-A6C34878D82A}">
                    <a16:rowId xmlns:a16="http://schemas.microsoft.com/office/drawing/2014/main" val="2721408385"/>
                  </a:ext>
                </a:extLst>
              </a:tr>
              <a:tr h="0">
                <a:tc>
                  <a:txBody>
                    <a:bodyPr/>
                    <a:lstStyle/>
                    <a:p>
                      <a:pPr marL="0" indent="7938">
                        <a:tabLst/>
                      </a:pPr>
                      <a:r>
                        <a:rPr lang="en-GB" sz="1300" noProof="0" dirty="0">
                          <a:latin typeface="Arial" panose="020B0604020202020204" pitchFamily="34" charset="0"/>
                          <a:cs typeface="Arial" panose="020B0604020202020204" pitchFamily="34" charset="0"/>
                        </a:rPr>
                        <a:t>DCR (CR+PR+SD)</a:t>
                      </a:r>
                    </a:p>
                  </a:txBody>
                  <a:tcPr marT="18000" marB="18000"/>
                </a:tc>
                <a:tc>
                  <a:txBody>
                    <a:bodyPr/>
                    <a:lstStyle/>
                    <a:p>
                      <a:pPr algn="ctr"/>
                      <a:r>
                        <a:rPr lang="en-GB" sz="1300" noProof="0" dirty="0">
                          <a:latin typeface="Arial" panose="020B0604020202020204" pitchFamily="34" charset="0"/>
                          <a:cs typeface="Arial" panose="020B0604020202020204" pitchFamily="34" charset="0"/>
                        </a:rPr>
                        <a:t>47 (87.0) [75.1-94.6]</a:t>
                      </a:r>
                    </a:p>
                  </a:txBody>
                  <a:tcPr marT="18000" marB="18000"/>
                </a:tc>
                <a:tc>
                  <a:txBody>
                    <a:bodyPr/>
                    <a:lstStyle/>
                    <a:p>
                      <a:pPr algn="ctr"/>
                      <a:r>
                        <a:rPr lang="en-GB" sz="1300" noProof="0" dirty="0">
                          <a:latin typeface="Arial" panose="020B0604020202020204" pitchFamily="34" charset="0"/>
                          <a:cs typeface="Arial" panose="020B0604020202020204" pitchFamily="34" charset="0"/>
                        </a:rPr>
                        <a:t>24 (80.0) [61.4-92.3]</a:t>
                      </a:r>
                    </a:p>
                  </a:txBody>
                  <a:tcPr marT="18000" marB="18000"/>
                </a:tc>
                <a:tc>
                  <a:txBody>
                    <a:bodyPr/>
                    <a:lstStyle/>
                    <a:p>
                      <a:pPr algn="ctr"/>
                      <a:r>
                        <a:rPr lang="en-GB" sz="1300" noProof="0" dirty="0">
                          <a:latin typeface="Arial" panose="020B0604020202020204" pitchFamily="34" charset="0"/>
                          <a:cs typeface="Arial" panose="020B0604020202020204" pitchFamily="34" charset="0"/>
                        </a:rPr>
                        <a:t>71 (84.5) [75.0-91.5]</a:t>
                      </a:r>
                    </a:p>
                  </a:txBody>
                  <a:tcPr marT="18000" marB="18000"/>
                </a:tc>
                <a:extLst>
                  <a:ext uri="{0D108BD9-81ED-4DB2-BD59-A6C34878D82A}">
                    <a16:rowId xmlns:a16="http://schemas.microsoft.com/office/drawing/2014/main" val="857885445"/>
                  </a:ext>
                </a:extLst>
              </a:tr>
              <a:tr h="0">
                <a:tc>
                  <a:txBody>
                    <a:bodyPr/>
                    <a:lstStyle/>
                    <a:p>
                      <a:pPr marL="0" indent="7938">
                        <a:tabLst/>
                      </a:pPr>
                      <a:r>
                        <a:rPr lang="en-GB" sz="1300" noProof="0" dirty="0">
                          <a:latin typeface="Arial" panose="020B0604020202020204" pitchFamily="34" charset="0"/>
                          <a:cs typeface="Arial" panose="020B0604020202020204" pitchFamily="34" charset="0"/>
                        </a:rPr>
                        <a:t>CBR (CR+PR+SD ≥24 weeks)</a:t>
                      </a:r>
                    </a:p>
                  </a:txBody>
                  <a:tcPr marT="18000" marB="18000"/>
                </a:tc>
                <a:tc>
                  <a:txBody>
                    <a:bodyPr/>
                    <a:lstStyle/>
                    <a:p>
                      <a:pPr algn="ctr"/>
                      <a:r>
                        <a:rPr lang="en-GB" sz="1300" noProof="0" dirty="0">
                          <a:latin typeface="Arial" panose="020B0604020202020204" pitchFamily="34" charset="0"/>
                          <a:cs typeface="Arial" panose="020B0604020202020204" pitchFamily="34" charset="0"/>
                        </a:rPr>
                        <a:t>30 (55.6) [41.4-69.1]</a:t>
                      </a:r>
                    </a:p>
                  </a:txBody>
                  <a:tcPr marT="18000" marB="18000"/>
                </a:tc>
                <a:tc>
                  <a:txBody>
                    <a:bodyPr/>
                    <a:lstStyle/>
                    <a:p>
                      <a:pPr algn="ctr"/>
                      <a:r>
                        <a:rPr lang="en-GB" sz="1300" noProof="0" dirty="0">
                          <a:latin typeface="Arial" panose="020B0604020202020204" pitchFamily="34" charset="0"/>
                          <a:cs typeface="Arial" panose="020B0604020202020204" pitchFamily="34" charset="0"/>
                        </a:rPr>
                        <a:t>13 (43.3) [25.5-62.6]</a:t>
                      </a:r>
                    </a:p>
                  </a:txBody>
                  <a:tcPr marT="18000" marB="18000"/>
                </a:tc>
                <a:tc>
                  <a:txBody>
                    <a:bodyPr/>
                    <a:lstStyle/>
                    <a:p>
                      <a:pPr algn="ctr"/>
                      <a:r>
                        <a:rPr lang="en-GB" sz="1300" noProof="0" dirty="0">
                          <a:latin typeface="Arial" panose="020B0604020202020204" pitchFamily="34" charset="0"/>
                          <a:cs typeface="Arial" panose="020B0604020202020204" pitchFamily="34" charset="0"/>
                        </a:rPr>
                        <a:t>43 (51.2) [40.0-62.3]</a:t>
                      </a:r>
                    </a:p>
                  </a:txBody>
                  <a:tcPr marT="18000" marB="18000"/>
                </a:tc>
                <a:extLst>
                  <a:ext uri="{0D108BD9-81ED-4DB2-BD59-A6C34878D82A}">
                    <a16:rowId xmlns:a16="http://schemas.microsoft.com/office/drawing/2014/main" val="1505278830"/>
                  </a:ext>
                </a:extLst>
              </a:tr>
              <a:tr h="0">
                <a:tc>
                  <a:txBody>
                    <a:bodyPr/>
                    <a:lstStyle/>
                    <a:p>
                      <a:pPr marL="0" indent="7938">
                        <a:tabLst/>
                      </a:pPr>
                      <a:r>
                        <a:rPr lang="en-GB" sz="1300" noProof="0" dirty="0">
                          <a:latin typeface="Arial" panose="020B0604020202020204" pitchFamily="34" charset="0"/>
                          <a:cs typeface="Arial" panose="020B0604020202020204" pitchFamily="34" charset="0"/>
                        </a:rPr>
                        <a:t>Median DoR, months (95% CI)</a:t>
                      </a:r>
                    </a:p>
                  </a:txBody>
                  <a:tcPr marT="18000" marB="18000"/>
                </a:tc>
                <a:tc>
                  <a:txBody>
                    <a:bodyPr/>
                    <a:lstStyle/>
                    <a:p>
                      <a:pPr algn="ctr"/>
                      <a:r>
                        <a:rPr lang="en-GB" sz="1300" noProof="0" dirty="0">
                          <a:latin typeface="Arial" panose="020B0604020202020204" pitchFamily="34" charset="0"/>
                          <a:cs typeface="Arial" panose="020B0604020202020204" pitchFamily="34" charset="0"/>
                        </a:rPr>
                        <a:t>9.5 (6.2-NE)</a:t>
                      </a:r>
                    </a:p>
                  </a:txBody>
                  <a:tcPr marT="18000" marB="18000"/>
                </a:tc>
                <a:tc>
                  <a:txBody>
                    <a:bodyPr/>
                    <a:lstStyle/>
                    <a:p>
                      <a:pPr algn="ctr"/>
                      <a:r>
                        <a:rPr lang="en-GB" sz="1300" noProof="0" dirty="0">
                          <a:latin typeface="Arial" panose="020B0604020202020204" pitchFamily="34" charset="0"/>
                          <a:cs typeface="Arial" panose="020B0604020202020204" pitchFamily="34" charset="0"/>
                        </a:rPr>
                        <a:t>8.3 (3.9-NE)</a:t>
                      </a:r>
                    </a:p>
                  </a:txBody>
                  <a:tcPr marT="18000" marB="18000"/>
                </a:tc>
                <a:tc>
                  <a:txBody>
                    <a:bodyPr/>
                    <a:lstStyle/>
                    <a:p>
                      <a:pPr algn="ctr"/>
                      <a:r>
                        <a:rPr lang="en-GB" sz="1300" noProof="0" dirty="0">
                          <a:latin typeface="Arial" panose="020B0604020202020204" pitchFamily="34" charset="0"/>
                          <a:cs typeface="Arial" panose="020B0604020202020204" pitchFamily="34" charset="0"/>
                        </a:rPr>
                        <a:t>8.5 (6.2-14.8)</a:t>
                      </a:r>
                    </a:p>
                  </a:txBody>
                  <a:tcPr marT="18000" marB="18000"/>
                </a:tc>
                <a:extLst>
                  <a:ext uri="{0D108BD9-81ED-4DB2-BD59-A6C34878D82A}">
                    <a16:rowId xmlns:a16="http://schemas.microsoft.com/office/drawing/2014/main" val="3716032440"/>
                  </a:ext>
                </a:extLst>
              </a:tr>
              <a:tr h="0">
                <a:tc>
                  <a:txBody>
                    <a:bodyPr/>
                    <a:lstStyle/>
                    <a:p>
                      <a:pPr marL="0" indent="7938">
                        <a:tabLst/>
                      </a:pPr>
                      <a:r>
                        <a:rPr lang="en-GB" sz="1300" b="1" noProof="0" dirty="0">
                          <a:latin typeface="Arial" panose="020B0604020202020204" pitchFamily="34" charset="0"/>
                          <a:cs typeface="Arial" panose="020B0604020202020204" pitchFamily="34" charset="0"/>
                        </a:rPr>
                        <a:t>Median PFS, months (95% CI)</a:t>
                      </a:r>
                    </a:p>
                  </a:txBody>
                  <a:tcPr marT="18000" marB="18000"/>
                </a:tc>
                <a:tc>
                  <a:txBody>
                    <a:bodyPr/>
                    <a:lstStyle/>
                    <a:p>
                      <a:pPr algn="ctr"/>
                      <a:r>
                        <a:rPr lang="en-GB" sz="1300" b="1" noProof="0" dirty="0">
                          <a:latin typeface="Arial" panose="020B0604020202020204" pitchFamily="34" charset="0"/>
                          <a:cs typeface="Arial" panose="020B0604020202020204" pitchFamily="34" charset="0"/>
                        </a:rPr>
                        <a:t>7.4 (5.4-9.7)</a:t>
                      </a:r>
                    </a:p>
                  </a:txBody>
                  <a:tcPr marT="18000" marB="18000"/>
                </a:tc>
                <a:tc>
                  <a:txBody>
                    <a:bodyPr/>
                    <a:lstStyle/>
                    <a:p>
                      <a:pPr algn="ctr"/>
                      <a:r>
                        <a:rPr lang="en-GB" sz="1300" b="1" noProof="0" dirty="0">
                          <a:latin typeface="Arial" panose="020B0604020202020204" pitchFamily="34" charset="0"/>
                          <a:cs typeface="Arial" panose="020B0604020202020204" pitchFamily="34" charset="0"/>
                        </a:rPr>
                        <a:t>5.2 (3.4-11.5)</a:t>
                      </a:r>
                    </a:p>
                  </a:txBody>
                  <a:tcPr marT="18000" marB="18000"/>
                </a:tc>
                <a:tc>
                  <a:txBody>
                    <a:bodyPr/>
                    <a:lstStyle/>
                    <a:p>
                      <a:pPr algn="ctr"/>
                      <a:r>
                        <a:rPr lang="en-GB" sz="1300" b="1" noProof="0" dirty="0">
                          <a:latin typeface="Arial" panose="020B0604020202020204" pitchFamily="34" charset="0"/>
                          <a:cs typeface="Arial" panose="020B0604020202020204" pitchFamily="34" charset="0"/>
                        </a:rPr>
                        <a:t>6.5 (5.4-8.9)</a:t>
                      </a:r>
                    </a:p>
                  </a:txBody>
                  <a:tcPr marT="18000" marB="18000"/>
                </a:tc>
                <a:extLst>
                  <a:ext uri="{0D108BD9-81ED-4DB2-BD59-A6C34878D82A}">
                    <a16:rowId xmlns:a16="http://schemas.microsoft.com/office/drawing/2014/main" val="158207167"/>
                  </a:ext>
                </a:extLst>
              </a:tr>
            </a:tbl>
          </a:graphicData>
        </a:graphic>
      </p:graphicFrame>
      <p:sp>
        <p:nvSpPr>
          <p:cNvPr id="17" name="Rectangle 16">
            <a:extLst>
              <a:ext uri="{FF2B5EF4-FFF2-40B4-BE49-F238E27FC236}">
                <a16:creationId xmlns:a16="http://schemas.microsoft.com/office/drawing/2014/main" id="{2825CF9C-1D40-8F12-136D-3B271AF45E8E}"/>
              </a:ext>
            </a:extLst>
          </p:cNvPr>
          <p:cNvSpPr/>
          <p:nvPr/>
        </p:nvSpPr>
        <p:spPr>
          <a:xfrm>
            <a:off x="619124" y="4581128"/>
            <a:ext cx="10952692" cy="232412"/>
          </a:xfrm>
          <a:prstGeom prst="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8" name="Rectangle 17">
            <a:extLst>
              <a:ext uri="{FF2B5EF4-FFF2-40B4-BE49-F238E27FC236}">
                <a16:creationId xmlns:a16="http://schemas.microsoft.com/office/drawing/2014/main" id="{D25E0357-198C-56F1-A7CE-484EE3E32DF3}"/>
              </a:ext>
            </a:extLst>
          </p:cNvPr>
          <p:cNvSpPr/>
          <p:nvPr/>
        </p:nvSpPr>
        <p:spPr>
          <a:xfrm>
            <a:off x="619124" y="5512781"/>
            <a:ext cx="10952692" cy="232412"/>
          </a:xfrm>
          <a:prstGeom prst="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41592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410F5-3BF7-270B-1107-75605A1F446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97F97C0-640D-B6DD-ADFE-DA60DD72A64D}"/>
              </a:ext>
            </a:extLst>
          </p:cNvPr>
          <p:cNvSpPr>
            <a:spLocks noGrp="1"/>
          </p:cNvSpPr>
          <p:nvPr>
            <p:ph type="body" idx="1"/>
          </p:nvPr>
        </p:nvSpPr>
        <p:spPr>
          <a:xfrm>
            <a:off x="609600" y="979200"/>
            <a:ext cx="10972800" cy="701675"/>
          </a:xfrm>
        </p:spPr>
        <p:txBody>
          <a:bodyPr/>
          <a:lstStyle/>
          <a:p>
            <a:r>
              <a:rPr lang="en-GB" noProof="0" dirty="0"/>
              <a:t>MOST COMMON TEAE</a:t>
            </a:r>
            <a:r>
              <a:rPr lang="en-GB" cap="none" noProof="0" dirty="0"/>
              <a:t>s</a:t>
            </a:r>
            <a:endParaRPr lang="en-GB" noProof="0" dirty="0"/>
          </a:p>
        </p:txBody>
      </p:sp>
      <p:sp>
        <p:nvSpPr>
          <p:cNvPr id="6" name="Title 5">
            <a:extLst>
              <a:ext uri="{FF2B5EF4-FFF2-40B4-BE49-F238E27FC236}">
                <a16:creationId xmlns:a16="http://schemas.microsoft.com/office/drawing/2014/main" id="{4E44A307-8EBA-FB5F-4DAF-D6386FBCE8EE}"/>
              </a:ext>
            </a:extLst>
          </p:cNvPr>
          <p:cNvSpPr>
            <a:spLocks noGrp="1"/>
          </p:cNvSpPr>
          <p:nvPr>
            <p:ph type="title"/>
          </p:nvPr>
        </p:nvSpPr>
        <p:spPr>
          <a:xfrm>
            <a:off x="619201" y="259200"/>
            <a:ext cx="10963199" cy="864000"/>
          </a:xfrm>
        </p:spPr>
        <p:txBody>
          <a:bodyPr/>
          <a:lstStyle/>
          <a:p>
            <a:r>
              <a:rPr lang="en-GB" noProof="0" dirty="0"/>
              <a:t>REZILIENT1: safety results</a:t>
            </a:r>
          </a:p>
        </p:txBody>
      </p:sp>
      <p:graphicFrame>
        <p:nvGraphicFramePr>
          <p:cNvPr id="15" name="Content Placeholder 14">
            <a:extLst>
              <a:ext uri="{FF2B5EF4-FFF2-40B4-BE49-F238E27FC236}">
                <a16:creationId xmlns:a16="http://schemas.microsoft.com/office/drawing/2014/main" id="{0A966998-5BF9-5F6D-BB62-A72C18B30235}"/>
              </a:ext>
            </a:extLst>
          </p:cNvPr>
          <p:cNvGraphicFramePr>
            <a:graphicFrameLocks noGrp="1"/>
          </p:cNvGraphicFramePr>
          <p:nvPr>
            <p:ph sz="quarter" idx="14"/>
            <p:extLst>
              <p:ext uri="{D42A27DB-BD31-4B8C-83A1-F6EECF244321}">
                <p14:modId xmlns:p14="http://schemas.microsoft.com/office/powerpoint/2010/main" val="3435635382"/>
              </p:ext>
            </p:extLst>
          </p:nvPr>
        </p:nvGraphicFramePr>
        <p:xfrm>
          <a:off x="619125" y="1412776"/>
          <a:ext cx="10963275" cy="4559160"/>
        </p:xfrm>
        <a:graphic>
          <a:graphicData uri="http://schemas.openxmlformats.org/drawingml/2006/table">
            <a:tbl>
              <a:tblPr firstRow="1" bandRow="1">
                <a:tableStyleId>{5C22544A-7EE6-4342-B048-85BDC9FD1C3A}</a:tableStyleId>
              </a:tblPr>
              <a:tblGrid>
                <a:gridCol w="2452539">
                  <a:extLst>
                    <a:ext uri="{9D8B030D-6E8A-4147-A177-3AD203B41FA5}">
                      <a16:colId xmlns:a16="http://schemas.microsoft.com/office/drawing/2014/main" val="460718499"/>
                    </a:ext>
                  </a:extLst>
                </a:gridCol>
                <a:gridCol w="1932771">
                  <a:extLst>
                    <a:ext uri="{9D8B030D-6E8A-4147-A177-3AD203B41FA5}">
                      <a16:colId xmlns:a16="http://schemas.microsoft.com/office/drawing/2014/main" val="1261053855"/>
                    </a:ext>
                  </a:extLst>
                </a:gridCol>
                <a:gridCol w="2459717">
                  <a:extLst>
                    <a:ext uri="{9D8B030D-6E8A-4147-A177-3AD203B41FA5}">
                      <a16:colId xmlns:a16="http://schemas.microsoft.com/office/drawing/2014/main" val="4199649787"/>
                    </a:ext>
                  </a:extLst>
                </a:gridCol>
                <a:gridCol w="1925593">
                  <a:extLst>
                    <a:ext uri="{9D8B030D-6E8A-4147-A177-3AD203B41FA5}">
                      <a16:colId xmlns:a16="http://schemas.microsoft.com/office/drawing/2014/main" val="1638564298"/>
                    </a:ext>
                  </a:extLst>
                </a:gridCol>
                <a:gridCol w="2192655">
                  <a:extLst>
                    <a:ext uri="{9D8B030D-6E8A-4147-A177-3AD203B41FA5}">
                      <a16:colId xmlns:a16="http://schemas.microsoft.com/office/drawing/2014/main" val="773195231"/>
                    </a:ext>
                  </a:extLst>
                </a:gridCol>
              </a:tblGrid>
              <a:tr h="275775">
                <a:tc rowSpan="2">
                  <a:txBody>
                    <a:bodyPr/>
                    <a:lstStyle/>
                    <a:p>
                      <a:pPr>
                        <a:lnSpc>
                          <a:spcPct val="95000"/>
                        </a:lnSpc>
                      </a:pPr>
                      <a:r>
                        <a:rPr lang="en-GB" sz="1300" noProof="0" dirty="0">
                          <a:latin typeface="Arial" panose="020B0604020202020204" pitchFamily="34" charset="0"/>
                          <a:cs typeface="Arial" panose="020B0604020202020204" pitchFamily="34" charset="0"/>
                        </a:rPr>
                        <a:t>TEAE (all grade) </a:t>
                      </a:r>
                      <a:br>
                        <a:rPr lang="en-GB" sz="1300" noProof="0" dirty="0">
                          <a:latin typeface="Arial" panose="020B0604020202020204" pitchFamily="34" charset="0"/>
                          <a:cs typeface="Arial" panose="020B0604020202020204" pitchFamily="34" charset="0"/>
                        </a:rPr>
                      </a:br>
                      <a:r>
                        <a:rPr lang="en-GB" sz="1300" noProof="0" dirty="0">
                          <a:latin typeface="Arial" panose="020B0604020202020204" pitchFamily="34" charset="0"/>
                          <a:cs typeface="Arial" panose="020B0604020202020204" pitchFamily="34" charset="0"/>
                        </a:rPr>
                        <a:t>≥10%, n (%)</a:t>
                      </a:r>
                    </a:p>
                  </a:txBody>
                  <a:tcPr anchor="b"/>
                </a:tc>
                <a:tc rowSpan="2">
                  <a:txBody>
                    <a:bodyPr/>
                    <a:lstStyle/>
                    <a:p>
                      <a:pPr algn="ctr">
                        <a:lnSpc>
                          <a:spcPct val="95000"/>
                        </a:lnSpc>
                      </a:pPr>
                      <a:r>
                        <a:rPr lang="en-GB" sz="1300" noProof="0" dirty="0">
                          <a:latin typeface="Arial" panose="020B0604020202020204" pitchFamily="34" charset="0"/>
                          <a:cs typeface="Arial" panose="020B0604020202020204" pitchFamily="34" charset="0"/>
                        </a:rPr>
                        <a:t>Prior </a:t>
                      </a:r>
                      <a:br>
                        <a:rPr lang="en-GB" sz="1300" noProof="0" dirty="0">
                          <a:latin typeface="Arial" panose="020B0604020202020204" pitchFamily="34" charset="0"/>
                          <a:cs typeface="Arial" panose="020B0604020202020204" pitchFamily="34" charset="0"/>
                        </a:rPr>
                      </a:br>
                      <a:r>
                        <a:rPr lang="en-GB" sz="1300" noProof="0" dirty="0">
                          <a:latin typeface="Arial" panose="020B0604020202020204" pitchFamily="34" charset="0"/>
                          <a:cs typeface="Arial" panose="020B0604020202020204" pitchFamily="34" charset="0"/>
                        </a:rPr>
                        <a:t>amivantamab only </a:t>
                      </a:r>
                      <a:br>
                        <a:rPr lang="en-GB" sz="1300" noProof="0" dirty="0">
                          <a:latin typeface="Arial" panose="020B0604020202020204" pitchFamily="34" charset="0"/>
                          <a:cs typeface="Arial" panose="020B0604020202020204" pitchFamily="34" charset="0"/>
                        </a:rPr>
                      </a:br>
                      <a:r>
                        <a:rPr lang="en-GB" sz="1300" noProof="0" dirty="0">
                          <a:latin typeface="Arial" panose="020B0604020202020204" pitchFamily="34" charset="0"/>
                          <a:cs typeface="Arial" panose="020B0604020202020204" pitchFamily="34" charset="0"/>
                        </a:rPr>
                        <a:t>(n=54)</a:t>
                      </a:r>
                    </a:p>
                  </a:txBody>
                  <a:tcPr anchor="b"/>
                </a:tc>
                <a:tc rowSpan="2">
                  <a:txBody>
                    <a:bodyPr/>
                    <a:lstStyle/>
                    <a:p>
                      <a:pPr algn="ctr">
                        <a:lnSpc>
                          <a:spcPct val="95000"/>
                        </a:lnSpc>
                      </a:pPr>
                      <a:r>
                        <a:rPr lang="en-GB" sz="1300" noProof="0" dirty="0">
                          <a:latin typeface="Arial" panose="020B0604020202020204" pitchFamily="34" charset="0"/>
                          <a:cs typeface="Arial" panose="020B0604020202020204" pitchFamily="34" charset="0"/>
                        </a:rPr>
                        <a:t>Prior amivantamab + other ex20ins-targeted therapy </a:t>
                      </a:r>
                      <a:br>
                        <a:rPr lang="en-GB" sz="1300" noProof="0" dirty="0">
                          <a:latin typeface="Arial" panose="020B0604020202020204" pitchFamily="34" charset="0"/>
                          <a:cs typeface="Arial" panose="020B0604020202020204" pitchFamily="34" charset="0"/>
                        </a:rPr>
                      </a:br>
                      <a:r>
                        <a:rPr lang="en-GB" sz="1300" noProof="0" dirty="0">
                          <a:latin typeface="Arial" panose="020B0604020202020204" pitchFamily="34" charset="0"/>
                          <a:cs typeface="Arial" panose="020B0604020202020204" pitchFamily="34" charset="0"/>
                        </a:rPr>
                        <a:t>(n=30)</a:t>
                      </a:r>
                    </a:p>
                  </a:txBody>
                  <a:tcPr anchor="b"/>
                </a:tc>
                <a:tc gridSpan="2">
                  <a:txBody>
                    <a:bodyPr/>
                    <a:lstStyle/>
                    <a:p>
                      <a:pPr algn="ctr">
                        <a:lnSpc>
                          <a:spcPct val="95000"/>
                        </a:lnSpc>
                      </a:pPr>
                      <a:r>
                        <a:rPr lang="en-GB" sz="1300" noProof="0" dirty="0">
                          <a:latin typeface="Arial" panose="020B0604020202020204" pitchFamily="34" charset="0"/>
                          <a:cs typeface="Arial" panose="020B0604020202020204" pitchFamily="34" charset="0"/>
                        </a:rPr>
                        <a:t>Total </a:t>
                      </a:r>
                      <a:br>
                        <a:rPr lang="en-GB" sz="1300" noProof="0" dirty="0">
                          <a:latin typeface="Arial" panose="020B0604020202020204" pitchFamily="34" charset="0"/>
                          <a:cs typeface="Arial" panose="020B0604020202020204" pitchFamily="34" charset="0"/>
                        </a:rPr>
                      </a:br>
                      <a:r>
                        <a:rPr lang="en-GB" sz="1300" noProof="0" dirty="0">
                          <a:latin typeface="Arial" panose="020B0604020202020204" pitchFamily="34" charset="0"/>
                          <a:cs typeface="Arial" panose="020B0604020202020204" pitchFamily="34" charset="0"/>
                        </a:rPr>
                        <a:t>(N=84)</a:t>
                      </a:r>
                    </a:p>
                  </a:txBody>
                  <a:tcPr>
                    <a:lnB w="12700" cap="flat" cmpd="sng" algn="ctr">
                      <a:solidFill>
                        <a:schemeClr val="bg1"/>
                      </a:solidFill>
                      <a:prstDash val="solid"/>
                      <a:round/>
                      <a:headEnd type="none" w="med" len="med"/>
                      <a:tailEnd type="none" w="med" len="med"/>
                    </a:lnB>
                  </a:tcPr>
                </a:tc>
                <a:tc hMerge="1">
                  <a:txBody>
                    <a:bodyPr/>
                    <a:lstStyle/>
                    <a:p>
                      <a:pPr algn="ctr">
                        <a:lnSpc>
                          <a:spcPct val="95000"/>
                        </a:lnSpc>
                      </a:pPr>
                      <a:endParaRPr lang="en-GB" sz="13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20488111"/>
                  </a:ext>
                </a:extLst>
              </a:tr>
              <a:tr h="0">
                <a:tc vMerge="1">
                  <a:txBody>
                    <a:bodyPr/>
                    <a:lstStyle/>
                    <a:p>
                      <a:pPr>
                        <a:lnSpc>
                          <a:spcPct val="95000"/>
                        </a:lnSpc>
                      </a:pPr>
                      <a:endParaRPr lang="en-GB" sz="1300" noProof="0" dirty="0">
                        <a:solidFill>
                          <a:schemeClr val="bg1"/>
                        </a:solidFill>
                        <a:latin typeface="Arial" panose="020B0604020202020204" pitchFamily="34" charset="0"/>
                        <a:cs typeface="Arial" panose="020B0604020202020204" pitchFamily="34" charset="0"/>
                      </a:endParaRPr>
                    </a:p>
                  </a:txBody>
                  <a:tcPr>
                    <a:solidFill>
                      <a:schemeClr val="accent1"/>
                    </a:solidFill>
                  </a:tcPr>
                </a:tc>
                <a:tc vMerge="1">
                  <a:txBody>
                    <a:bodyPr/>
                    <a:lstStyle/>
                    <a:p>
                      <a:pPr algn="ctr">
                        <a:lnSpc>
                          <a:spcPct val="95000"/>
                        </a:lnSpc>
                      </a:pPr>
                      <a:endParaRPr lang="en-GB" sz="1300" noProof="0" dirty="0">
                        <a:solidFill>
                          <a:schemeClr val="bg1"/>
                        </a:solidFill>
                        <a:latin typeface="Arial" panose="020B0604020202020204" pitchFamily="34" charset="0"/>
                        <a:cs typeface="Arial" panose="020B0604020202020204" pitchFamily="34" charset="0"/>
                      </a:endParaRPr>
                    </a:p>
                  </a:txBody>
                  <a:tcPr>
                    <a:solidFill>
                      <a:schemeClr val="accent1"/>
                    </a:solidFill>
                  </a:tcPr>
                </a:tc>
                <a:tc vMerge="1">
                  <a:txBody>
                    <a:bodyPr/>
                    <a:lstStyle/>
                    <a:p>
                      <a:pPr algn="ctr">
                        <a:lnSpc>
                          <a:spcPct val="95000"/>
                        </a:lnSpc>
                      </a:pPr>
                      <a:endParaRPr lang="en-GB" sz="1300" noProof="0" dirty="0">
                        <a:solidFill>
                          <a:schemeClr val="bg1"/>
                        </a:solidFill>
                        <a:latin typeface="Arial" panose="020B0604020202020204" pitchFamily="34" charset="0"/>
                        <a:cs typeface="Arial" panose="020B0604020202020204" pitchFamily="34" charset="0"/>
                      </a:endParaRPr>
                    </a:p>
                  </a:txBody>
                  <a:tcPr>
                    <a:solidFill>
                      <a:schemeClr val="accent1"/>
                    </a:solidFill>
                  </a:tcPr>
                </a:tc>
                <a:tc>
                  <a:txBody>
                    <a:bodyPr/>
                    <a:lstStyle/>
                    <a:p>
                      <a:pPr algn="ctr">
                        <a:lnSpc>
                          <a:spcPct val="95000"/>
                        </a:lnSpc>
                      </a:pPr>
                      <a:r>
                        <a:rPr lang="en-GB" sz="1300" b="1" noProof="0" dirty="0">
                          <a:solidFill>
                            <a:schemeClr val="bg1"/>
                          </a:solidFill>
                          <a:latin typeface="Arial" panose="020B0604020202020204" pitchFamily="34" charset="0"/>
                          <a:cs typeface="Arial" panose="020B0604020202020204" pitchFamily="34" charset="0"/>
                        </a:rPr>
                        <a:t>All grade</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lnSpc>
                          <a:spcPct val="95000"/>
                        </a:lnSpc>
                      </a:pPr>
                      <a:r>
                        <a:rPr lang="en-GB" sz="1300" b="1" noProof="0" dirty="0">
                          <a:solidFill>
                            <a:schemeClr val="bg1"/>
                          </a:solidFill>
                          <a:latin typeface="Arial" panose="020B0604020202020204" pitchFamily="34" charset="0"/>
                          <a:cs typeface="Arial" panose="020B0604020202020204" pitchFamily="34" charset="0"/>
                        </a:rPr>
                        <a:t>Grade ≥3</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481356028"/>
                  </a:ext>
                </a:extLst>
              </a:tr>
              <a:tr h="0">
                <a:tc gridSpan="5">
                  <a:txBody>
                    <a:bodyPr/>
                    <a:lstStyle/>
                    <a:p>
                      <a:pPr>
                        <a:lnSpc>
                          <a:spcPct val="95000"/>
                        </a:lnSpc>
                      </a:pPr>
                      <a:r>
                        <a:rPr lang="en-GB" sz="1300" b="1" noProof="0" dirty="0">
                          <a:latin typeface="Arial" panose="020B0604020202020204" pitchFamily="34" charset="0"/>
                          <a:cs typeface="Arial" panose="020B0604020202020204" pitchFamily="34" charset="0"/>
                        </a:rPr>
                        <a:t>Preferred term</a:t>
                      </a:r>
                    </a:p>
                  </a:txBody>
                  <a:tcPr marT="18000" marB="18000"/>
                </a:tc>
                <a:tc hMerge="1">
                  <a:txBody>
                    <a:bodyPr/>
                    <a:lstStyle/>
                    <a:p>
                      <a:pPr algn="ctr">
                        <a:lnSpc>
                          <a:spcPct val="95000"/>
                        </a:lnSpc>
                      </a:pPr>
                      <a:endParaRPr lang="en-GB" sz="1300" noProof="0" dirty="0">
                        <a:latin typeface="Arial" panose="020B0604020202020204" pitchFamily="34" charset="0"/>
                        <a:cs typeface="Arial" panose="020B0604020202020204" pitchFamily="34" charset="0"/>
                      </a:endParaRPr>
                    </a:p>
                  </a:txBody>
                  <a:tcPr marT="18000" marB="18000"/>
                </a:tc>
                <a:tc hMerge="1">
                  <a:txBody>
                    <a:bodyPr/>
                    <a:lstStyle/>
                    <a:p>
                      <a:pPr algn="ctr">
                        <a:lnSpc>
                          <a:spcPct val="95000"/>
                        </a:lnSpc>
                      </a:pPr>
                      <a:endParaRPr lang="en-GB" sz="1300" noProof="0" dirty="0">
                        <a:latin typeface="Arial" panose="020B0604020202020204" pitchFamily="34" charset="0"/>
                        <a:cs typeface="Arial" panose="020B0604020202020204" pitchFamily="34" charset="0"/>
                      </a:endParaRPr>
                    </a:p>
                  </a:txBody>
                  <a:tcPr marT="18000" marB="18000"/>
                </a:tc>
                <a:tc hMerge="1">
                  <a:txBody>
                    <a:bodyPr/>
                    <a:lstStyle/>
                    <a:p>
                      <a:pPr algn="ctr">
                        <a:lnSpc>
                          <a:spcPct val="95000"/>
                        </a:lnSpc>
                      </a:pPr>
                      <a:endParaRPr lang="en-GB" sz="1300" noProof="0" dirty="0">
                        <a:latin typeface="Arial" panose="020B0604020202020204" pitchFamily="34" charset="0"/>
                        <a:cs typeface="Arial" panose="020B0604020202020204" pitchFamily="34" charset="0"/>
                      </a:endParaRPr>
                    </a:p>
                  </a:txBody>
                  <a:tcPr marT="18000" marB="18000">
                    <a:lnT w="38100" cap="flat" cmpd="sng" algn="ctr">
                      <a:solidFill>
                        <a:schemeClr val="bg1"/>
                      </a:solidFill>
                      <a:prstDash val="solid"/>
                      <a:round/>
                      <a:headEnd type="none" w="med" len="med"/>
                      <a:tailEnd type="none" w="med" len="med"/>
                    </a:lnT>
                  </a:tcPr>
                </a:tc>
                <a:tc hMerge="1">
                  <a:txBody>
                    <a:bodyPr/>
                    <a:lstStyle/>
                    <a:p>
                      <a:pPr algn="ctr">
                        <a:lnSpc>
                          <a:spcPct val="95000"/>
                        </a:lnSpc>
                      </a:pPr>
                      <a:endParaRPr lang="en-GB" sz="1300" noProof="0" dirty="0">
                        <a:latin typeface="Arial" panose="020B0604020202020204" pitchFamily="34" charset="0"/>
                        <a:cs typeface="Arial" panose="020B0604020202020204" pitchFamily="34" charset="0"/>
                      </a:endParaRPr>
                    </a:p>
                  </a:txBody>
                  <a:tcPr marT="18000" marB="1800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437420893"/>
                  </a:ext>
                </a:extLst>
              </a:tr>
              <a:tr h="0">
                <a:tc>
                  <a:txBody>
                    <a:bodyPr/>
                    <a:lstStyle/>
                    <a:p>
                      <a:pPr marL="0" indent="360363">
                        <a:lnSpc>
                          <a:spcPct val="95000"/>
                        </a:lnSpc>
                        <a:tabLst/>
                      </a:pPr>
                      <a:r>
                        <a:rPr lang="en-GB" sz="1300" noProof="0" dirty="0">
                          <a:latin typeface="Arial" panose="020B0604020202020204" pitchFamily="34" charset="0"/>
                          <a:cs typeface="Arial" panose="020B0604020202020204" pitchFamily="34" charset="0"/>
                        </a:rPr>
                        <a:t>Paronychia</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22 (40.7)</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13 (43.3)</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35 (41.7)</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0</a:t>
                      </a:r>
                    </a:p>
                  </a:txBody>
                  <a:tcPr marT="18000" marB="18000"/>
                </a:tc>
                <a:extLst>
                  <a:ext uri="{0D108BD9-81ED-4DB2-BD59-A6C34878D82A}">
                    <a16:rowId xmlns:a16="http://schemas.microsoft.com/office/drawing/2014/main" val="1696024458"/>
                  </a:ext>
                </a:extLst>
              </a:tr>
              <a:tr h="0">
                <a:tc>
                  <a:txBody>
                    <a:bodyPr/>
                    <a:lstStyle/>
                    <a:p>
                      <a:pPr marL="0" indent="360363">
                        <a:lnSpc>
                          <a:spcPct val="95000"/>
                        </a:lnSpc>
                        <a:tabLst/>
                      </a:pPr>
                      <a:r>
                        <a:rPr lang="en-GB" sz="1300" noProof="0" dirty="0">
                          <a:latin typeface="Arial" panose="020B0604020202020204" pitchFamily="34" charset="0"/>
                          <a:cs typeface="Arial" panose="020B0604020202020204" pitchFamily="34" charset="0"/>
                        </a:rPr>
                        <a:t>Anaemia</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19 (35.2)</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13 (43.3)</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32 (38.1)</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13 (15.5)</a:t>
                      </a:r>
                    </a:p>
                  </a:txBody>
                  <a:tcPr marT="18000" marB="18000"/>
                </a:tc>
                <a:extLst>
                  <a:ext uri="{0D108BD9-81ED-4DB2-BD59-A6C34878D82A}">
                    <a16:rowId xmlns:a16="http://schemas.microsoft.com/office/drawing/2014/main" val="480289220"/>
                  </a:ext>
                </a:extLst>
              </a:tr>
              <a:tr h="0">
                <a:tc>
                  <a:txBody>
                    <a:bodyPr/>
                    <a:lstStyle/>
                    <a:p>
                      <a:pPr marL="0" indent="360363">
                        <a:lnSpc>
                          <a:spcPct val="95000"/>
                        </a:lnSpc>
                        <a:tabLst/>
                      </a:pPr>
                      <a:r>
                        <a:rPr lang="en-GB" sz="1300" noProof="0" dirty="0">
                          <a:latin typeface="Arial" panose="020B0604020202020204" pitchFamily="34" charset="0"/>
                          <a:cs typeface="Arial" panose="020B0604020202020204" pitchFamily="34" charset="0"/>
                        </a:rPr>
                        <a:t>Rash</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20 (37.0)</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9 (30.0)</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29 (34.5)</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3 (3.6)</a:t>
                      </a:r>
                    </a:p>
                  </a:txBody>
                  <a:tcPr marT="18000" marB="18000"/>
                </a:tc>
                <a:extLst>
                  <a:ext uri="{0D108BD9-81ED-4DB2-BD59-A6C34878D82A}">
                    <a16:rowId xmlns:a16="http://schemas.microsoft.com/office/drawing/2014/main" val="375946471"/>
                  </a:ext>
                </a:extLst>
              </a:tr>
              <a:tr h="0">
                <a:tc>
                  <a:txBody>
                    <a:bodyPr/>
                    <a:lstStyle/>
                    <a:p>
                      <a:pPr marL="0" indent="360363">
                        <a:lnSpc>
                          <a:spcPct val="95000"/>
                        </a:lnSpc>
                        <a:tabLst/>
                      </a:pPr>
                      <a:r>
                        <a:rPr lang="en-GB" sz="1300" noProof="0" dirty="0">
                          <a:latin typeface="Arial" panose="020B0604020202020204" pitchFamily="34" charset="0"/>
                          <a:cs typeface="Arial" panose="020B0604020202020204" pitchFamily="34" charset="0"/>
                        </a:rPr>
                        <a:t>Nausea</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13 (24.1)</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11 (36.7)</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24 (28.6)</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1 (1.2)</a:t>
                      </a:r>
                    </a:p>
                  </a:txBody>
                  <a:tcPr marT="18000" marB="18000"/>
                </a:tc>
                <a:extLst>
                  <a:ext uri="{0D108BD9-81ED-4DB2-BD59-A6C34878D82A}">
                    <a16:rowId xmlns:a16="http://schemas.microsoft.com/office/drawing/2014/main" val="2254992599"/>
                  </a:ext>
                </a:extLst>
              </a:tr>
              <a:tr h="0">
                <a:tc>
                  <a:txBody>
                    <a:bodyPr/>
                    <a:lstStyle/>
                    <a:p>
                      <a:pPr marL="0" indent="360363">
                        <a:lnSpc>
                          <a:spcPct val="95000"/>
                        </a:lnSpc>
                        <a:tabLst/>
                      </a:pPr>
                      <a:r>
                        <a:rPr lang="en-GB" sz="1300" noProof="0" dirty="0">
                          <a:latin typeface="Arial" panose="020B0604020202020204" pitchFamily="34" charset="0"/>
                          <a:cs typeface="Arial" panose="020B0604020202020204" pitchFamily="34" charset="0"/>
                        </a:rPr>
                        <a:t>Diarrhoea</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11 (20.4)</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8 (26.7)</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19 (22.6)</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2 (2.4)</a:t>
                      </a:r>
                    </a:p>
                  </a:txBody>
                  <a:tcPr marT="18000" marB="18000"/>
                </a:tc>
                <a:extLst>
                  <a:ext uri="{0D108BD9-81ED-4DB2-BD59-A6C34878D82A}">
                    <a16:rowId xmlns:a16="http://schemas.microsoft.com/office/drawing/2014/main" val="3194738258"/>
                  </a:ext>
                </a:extLst>
              </a:tr>
              <a:tr h="0">
                <a:tc>
                  <a:txBody>
                    <a:bodyPr/>
                    <a:lstStyle/>
                    <a:p>
                      <a:pPr marL="0" indent="360363">
                        <a:lnSpc>
                          <a:spcPct val="95000"/>
                        </a:lnSpc>
                        <a:tabLst/>
                      </a:pPr>
                      <a:r>
                        <a:rPr lang="en-GB" sz="1300" noProof="0" dirty="0">
                          <a:latin typeface="Arial" panose="020B0604020202020204" pitchFamily="34" charset="0"/>
                          <a:cs typeface="Arial" panose="020B0604020202020204" pitchFamily="34" charset="0"/>
                        </a:rPr>
                        <a:t>Dry skin</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13 (24.1)</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5 (16.7)</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18 (21.4)</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0</a:t>
                      </a:r>
                    </a:p>
                  </a:txBody>
                  <a:tcPr marT="18000" marB="18000"/>
                </a:tc>
                <a:extLst>
                  <a:ext uri="{0D108BD9-81ED-4DB2-BD59-A6C34878D82A}">
                    <a16:rowId xmlns:a16="http://schemas.microsoft.com/office/drawing/2014/main" val="1376336706"/>
                  </a:ext>
                </a:extLst>
              </a:tr>
              <a:tr h="0">
                <a:tc>
                  <a:txBody>
                    <a:bodyPr/>
                    <a:lstStyle/>
                    <a:p>
                      <a:pPr marL="0" indent="360363">
                        <a:lnSpc>
                          <a:spcPct val="95000"/>
                        </a:lnSpc>
                        <a:tabLst/>
                      </a:pPr>
                      <a:r>
                        <a:rPr lang="en-GB" sz="1300" noProof="0" dirty="0">
                          <a:latin typeface="Arial" panose="020B0604020202020204" pitchFamily="34" charset="0"/>
                          <a:cs typeface="Arial" panose="020B0604020202020204" pitchFamily="34" charset="0"/>
                        </a:rPr>
                        <a:t>Dermatitis acneiform</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11 (20.4)</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7 (23.3)</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18 (21.4)</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1 (1.2)</a:t>
                      </a:r>
                    </a:p>
                  </a:txBody>
                  <a:tcPr marT="18000" marB="18000"/>
                </a:tc>
                <a:extLst>
                  <a:ext uri="{0D108BD9-81ED-4DB2-BD59-A6C34878D82A}">
                    <a16:rowId xmlns:a16="http://schemas.microsoft.com/office/drawing/2014/main" val="122802431"/>
                  </a:ext>
                </a:extLst>
              </a:tr>
              <a:tr h="0">
                <a:tc>
                  <a:txBody>
                    <a:bodyPr/>
                    <a:lstStyle/>
                    <a:p>
                      <a:pPr marL="0" indent="360363">
                        <a:lnSpc>
                          <a:spcPct val="95000"/>
                        </a:lnSpc>
                        <a:tabLst/>
                      </a:pPr>
                      <a:r>
                        <a:rPr lang="en-GB" sz="1300" noProof="0" dirty="0">
                          <a:latin typeface="Arial" panose="020B0604020202020204" pitchFamily="34" charset="0"/>
                          <a:cs typeface="Arial" panose="020B0604020202020204" pitchFamily="34" charset="0"/>
                        </a:rPr>
                        <a:t>Dyspnoea</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12 (22.2)</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5 (16.7)</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17 (20.2)</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5 (6.0)</a:t>
                      </a:r>
                    </a:p>
                  </a:txBody>
                  <a:tcPr marT="18000" marB="18000"/>
                </a:tc>
                <a:extLst>
                  <a:ext uri="{0D108BD9-81ED-4DB2-BD59-A6C34878D82A}">
                    <a16:rowId xmlns:a16="http://schemas.microsoft.com/office/drawing/2014/main" val="2145765048"/>
                  </a:ext>
                </a:extLst>
              </a:tr>
              <a:tr h="0">
                <a:tc>
                  <a:txBody>
                    <a:bodyPr/>
                    <a:lstStyle/>
                    <a:p>
                      <a:pPr marL="0" indent="360363">
                        <a:lnSpc>
                          <a:spcPct val="95000"/>
                        </a:lnSpc>
                        <a:tabLst/>
                      </a:pPr>
                      <a:r>
                        <a:rPr lang="en-GB" sz="1300" noProof="0" dirty="0">
                          <a:latin typeface="Arial" panose="020B0604020202020204" pitchFamily="34" charset="0"/>
                          <a:cs typeface="Arial" panose="020B0604020202020204" pitchFamily="34" charset="0"/>
                        </a:rPr>
                        <a:t>Constipation</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8 (14.8)</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7 (23.3)</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15 (17.9)</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0</a:t>
                      </a:r>
                    </a:p>
                  </a:txBody>
                  <a:tcPr marT="18000" marB="18000"/>
                </a:tc>
                <a:extLst>
                  <a:ext uri="{0D108BD9-81ED-4DB2-BD59-A6C34878D82A}">
                    <a16:rowId xmlns:a16="http://schemas.microsoft.com/office/drawing/2014/main" val="1832730638"/>
                  </a:ext>
                </a:extLst>
              </a:tr>
              <a:tr h="0">
                <a:tc>
                  <a:txBody>
                    <a:bodyPr/>
                    <a:lstStyle/>
                    <a:p>
                      <a:pPr marL="0" indent="360363">
                        <a:lnSpc>
                          <a:spcPct val="95000"/>
                        </a:lnSpc>
                        <a:tabLst/>
                      </a:pPr>
                      <a:r>
                        <a:rPr lang="en-GB" sz="1300" noProof="0" dirty="0">
                          <a:latin typeface="Arial" panose="020B0604020202020204" pitchFamily="34" charset="0"/>
                          <a:cs typeface="Arial" panose="020B0604020202020204" pitchFamily="34" charset="0"/>
                        </a:rPr>
                        <a:t>Pruritus</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11 (20.4)</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4 (13.3)</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15 (17.9)</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0</a:t>
                      </a:r>
                    </a:p>
                  </a:txBody>
                  <a:tcPr marT="18000" marB="18000"/>
                </a:tc>
                <a:extLst>
                  <a:ext uri="{0D108BD9-81ED-4DB2-BD59-A6C34878D82A}">
                    <a16:rowId xmlns:a16="http://schemas.microsoft.com/office/drawing/2014/main" val="687742201"/>
                  </a:ext>
                </a:extLst>
              </a:tr>
              <a:tr h="0">
                <a:tc>
                  <a:txBody>
                    <a:bodyPr/>
                    <a:lstStyle/>
                    <a:p>
                      <a:pPr marL="0" indent="360363">
                        <a:lnSpc>
                          <a:spcPct val="95000"/>
                        </a:lnSpc>
                        <a:tabLst/>
                      </a:pPr>
                      <a:r>
                        <a:rPr lang="en-GB" sz="1300" noProof="0" dirty="0">
                          <a:latin typeface="Arial" panose="020B0604020202020204" pitchFamily="34" charset="0"/>
                          <a:cs typeface="Arial" panose="020B0604020202020204" pitchFamily="34" charset="0"/>
                        </a:rPr>
                        <a:t>Cough</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11 (20.4)</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2 (6.7)</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13 (15.5)</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1 (1.2)</a:t>
                      </a:r>
                    </a:p>
                  </a:txBody>
                  <a:tcPr marT="18000" marB="18000"/>
                </a:tc>
                <a:extLst>
                  <a:ext uri="{0D108BD9-81ED-4DB2-BD59-A6C34878D82A}">
                    <a16:rowId xmlns:a16="http://schemas.microsoft.com/office/drawing/2014/main" val="3031586048"/>
                  </a:ext>
                </a:extLst>
              </a:tr>
              <a:tr h="0">
                <a:tc>
                  <a:txBody>
                    <a:bodyPr/>
                    <a:lstStyle/>
                    <a:p>
                      <a:pPr marL="0" indent="360363">
                        <a:lnSpc>
                          <a:spcPct val="95000"/>
                        </a:lnSpc>
                        <a:tabLst/>
                      </a:pPr>
                      <a:r>
                        <a:rPr lang="en-GB" sz="1300" noProof="0" dirty="0">
                          <a:latin typeface="Arial" panose="020B0604020202020204" pitchFamily="34" charset="0"/>
                          <a:cs typeface="Arial" panose="020B0604020202020204" pitchFamily="34" charset="0"/>
                        </a:rPr>
                        <a:t>Vomiting</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7 (13.0)</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6 (20.0)</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13 (15.5)</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1 (1.2)</a:t>
                      </a:r>
                    </a:p>
                  </a:txBody>
                  <a:tcPr marT="18000" marB="18000"/>
                </a:tc>
                <a:extLst>
                  <a:ext uri="{0D108BD9-81ED-4DB2-BD59-A6C34878D82A}">
                    <a16:rowId xmlns:a16="http://schemas.microsoft.com/office/drawing/2014/main" val="1719202475"/>
                  </a:ext>
                </a:extLst>
              </a:tr>
              <a:tr h="0">
                <a:tc>
                  <a:txBody>
                    <a:bodyPr/>
                    <a:lstStyle/>
                    <a:p>
                      <a:pPr marL="0" indent="360363">
                        <a:lnSpc>
                          <a:spcPct val="95000"/>
                        </a:lnSpc>
                        <a:tabLst/>
                      </a:pPr>
                      <a:r>
                        <a:rPr lang="en-GB" sz="1300" noProof="0" dirty="0">
                          <a:latin typeface="Arial" panose="020B0604020202020204" pitchFamily="34" charset="0"/>
                          <a:cs typeface="Arial" panose="020B0604020202020204" pitchFamily="34" charset="0"/>
                        </a:rPr>
                        <a:t>Stomatitis</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6 (11.1)</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6 (20.0)</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12 (14.3)</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2 (2.4)</a:t>
                      </a:r>
                    </a:p>
                  </a:txBody>
                  <a:tcPr marT="18000" marB="18000"/>
                </a:tc>
                <a:extLst>
                  <a:ext uri="{0D108BD9-81ED-4DB2-BD59-A6C34878D82A}">
                    <a16:rowId xmlns:a16="http://schemas.microsoft.com/office/drawing/2014/main" val="857744529"/>
                  </a:ext>
                </a:extLst>
              </a:tr>
              <a:tr h="0">
                <a:tc>
                  <a:txBody>
                    <a:bodyPr/>
                    <a:lstStyle/>
                    <a:p>
                      <a:pPr marL="0" indent="360363">
                        <a:lnSpc>
                          <a:spcPct val="95000"/>
                        </a:lnSpc>
                        <a:tabLst/>
                      </a:pPr>
                      <a:r>
                        <a:rPr lang="en-GB" sz="1300" noProof="0" dirty="0">
                          <a:latin typeface="Arial" panose="020B0604020202020204" pitchFamily="34" charset="0"/>
                          <a:cs typeface="Arial" panose="020B0604020202020204" pitchFamily="34" charset="0"/>
                        </a:rPr>
                        <a:t>Fatigue</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7 (13.0)</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4 (13.3)</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11 (13.1)</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0</a:t>
                      </a:r>
                    </a:p>
                  </a:txBody>
                  <a:tcPr marT="18000" marB="18000"/>
                </a:tc>
                <a:extLst>
                  <a:ext uri="{0D108BD9-81ED-4DB2-BD59-A6C34878D82A}">
                    <a16:rowId xmlns:a16="http://schemas.microsoft.com/office/drawing/2014/main" val="1845145620"/>
                  </a:ext>
                </a:extLst>
              </a:tr>
              <a:tr h="0">
                <a:tc>
                  <a:txBody>
                    <a:bodyPr/>
                    <a:lstStyle/>
                    <a:p>
                      <a:pPr marL="0" indent="360363">
                        <a:lnSpc>
                          <a:spcPct val="95000"/>
                        </a:lnSpc>
                        <a:tabLst/>
                      </a:pPr>
                      <a:r>
                        <a:rPr lang="en-GB" sz="1300" noProof="0" dirty="0">
                          <a:latin typeface="Arial" panose="020B0604020202020204" pitchFamily="34" charset="0"/>
                          <a:cs typeface="Arial" panose="020B0604020202020204" pitchFamily="34" charset="0"/>
                        </a:rPr>
                        <a:t>Pneumonia</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4 (7.4)</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7 (23.3)</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11 (13.1)</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9 (10.7)</a:t>
                      </a:r>
                    </a:p>
                  </a:txBody>
                  <a:tcPr marT="18000" marB="18000"/>
                </a:tc>
                <a:extLst>
                  <a:ext uri="{0D108BD9-81ED-4DB2-BD59-A6C34878D82A}">
                    <a16:rowId xmlns:a16="http://schemas.microsoft.com/office/drawing/2014/main" val="937806399"/>
                  </a:ext>
                </a:extLst>
              </a:tr>
              <a:tr h="0">
                <a:tc>
                  <a:txBody>
                    <a:bodyPr/>
                    <a:lstStyle/>
                    <a:p>
                      <a:pPr marL="0" indent="360363">
                        <a:lnSpc>
                          <a:spcPct val="95000"/>
                        </a:lnSpc>
                        <a:tabLst/>
                      </a:pPr>
                      <a:r>
                        <a:rPr lang="en-GB" sz="1300" noProof="0" dirty="0">
                          <a:latin typeface="Arial" panose="020B0604020202020204" pitchFamily="34" charset="0"/>
                          <a:cs typeface="Arial" panose="020B0604020202020204" pitchFamily="34" charset="0"/>
                        </a:rPr>
                        <a:t>Rash maculopapular</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6 (11.1)</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4 (13.3)</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10 (11.9)</a:t>
                      </a:r>
                    </a:p>
                  </a:txBody>
                  <a:tcPr marT="18000" marB="18000"/>
                </a:tc>
                <a:tc>
                  <a:txBody>
                    <a:bodyPr/>
                    <a:lstStyle/>
                    <a:p>
                      <a:pPr algn="ctr">
                        <a:lnSpc>
                          <a:spcPct val="95000"/>
                        </a:lnSpc>
                      </a:pPr>
                      <a:r>
                        <a:rPr lang="en-GB" sz="1300" noProof="0" dirty="0">
                          <a:latin typeface="Arial" panose="020B0604020202020204" pitchFamily="34" charset="0"/>
                          <a:cs typeface="Arial" panose="020B0604020202020204" pitchFamily="34" charset="0"/>
                        </a:rPr>
                        <a:t>1 (1.2)</a:t>
                      </a:r>
                    </a:p>
                  </a:txBody>
                  <a:tcPr marT="18000" marB="18000"/>
                </a:tc>
                <a:extLst>
                  <a:ext uri="{0D108BD9-81ED-4DB2-BD59-A6C34878D82A}">
                    <a16:rowId xmlns:a16="http://schemas.microsoft.com/office/drawing/2014/main" val="908422720"/>
                  </a:ext>
                </a:extLst>
              </a:tr>
            </a:tbl>
          </a:graphicData>
        </a:graphic>
      </p:graphicFrame>
      <p:sp>
        <p:nvSpPr>
          <p:cNvPr id="5" name="Content Placeholder 4">
            <a:extLst>
              <a:ext uri="{FF2B5EF4-FFF2-40B4-BE49-F238E27FC236}">
                <a16:creationId xmlns:a16="http://schemas.microsoft.com/office/drawing/2014/main" id="{64FD7492-07AF-B431-544E-16997C118924}"/>
              </a:ext>
            </a:extLst>
          </p:cNvPr>
          <p:cNvSpPr>
            <a:spLocks noGrp="1"/>
          </p:cNvSpPr>
          <p:nvPr>
            <p:ph sz="quarter" idx="15"/>
          </p:nvPr>
        </p:nvSpPr>
        <p:spPr>
          <a:xfrm>
            <a:off x="620183" y="6356351"/>
            <a:ext cx="10180339" cy="365125"/>
          </a:xfrm>
        </p:spPr>
        <p:txBody>
          <a:bodyPr anchor="b" anchorCtr="0"/>
          <a:lstStyle/>
          <a:p>
            <a:r>
              <a:rPr lang="en-GB" noProof="0" dirty="0">
                <a:solidFill>
                  <a:schemeClr val="tx2"/>
                </a:solidFill>
              </a:rPr>
              <a:t>ex20ins, exon 20 insertion; TEAE, treatment emergent adverse event</a:t>
            </a:r>
          </a:p>
          <a:p>
            <a:r>
              <a:rPr lang="en-GB" noProof="0" dirty="0">
                <a:solidFill>
                  <a:schemeClr val="tx2"/>
                </a:solidFill>
              </a:rPr>
              <a:t>Piotrowska Z, et al. Abstract MA08.02, WCLC 2025. Oral presentation</a:t>
            </a:r>
          </a:p>
        </p:txBody>
      </p:sp>
      <p:sp>
        <p:nvSpPr>
          <p:cNvPr id="2" name="Slide Number Placeholder 1">
            <a:extLst>
              <a:ext uri="{FF2B5EF4-FFF2-40B4-BE49-F238E27FC236}">
                <a16:creationId xmlns:a16="http://schemas.microsoft.com/office/drawing/2014/main" id="{6A3C9BE5-E7F3-0B3F-AA62-62C3F4EDA0F6}"/>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19</a:t>
            </a:fld>
            <a:endParaRPr lang="en-GB" noProof="0" dirty="0"/>
          </a:p>
        </p:txBody>
      </p:sp>
      <p:sp>
        <p:nvSpPr>
          <p:cNvPr id="16" name="Rectangle 15">
            <a:extLst>
              <a:ext uri="{FF2B5EF4-FFF2-40B4-BE49-F238E27FC236}">
                <a16:creationId xmlns:a16="http://schemas.microsoft.com/office/drawing/2014/main" id="{7D6E1DDA-DF79-8A52-966B-A40EBCBCAFCD}"/>
              </a:ext>
            </a:extLst>
          </p:cNvPr>
          <p:cNvSpPr/>
          <p:nvPr/>
        </p:nvSpPr>
        <p:spPr>
          <a:xfrm>
            <a:off x="7464152" y="1412776"/>
            <a:ext cx="4118248" cy="4559160"/>
          </a:xfrm>
          <a:prstGeom prst="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312874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665DA5-B6EB-17C2-6273-A7B265DED9BC}"/>
              </a:ext>
            </a:extLst>
          </p:cNvPr>
          <p:cNvSpPr>
            <a:spLocks noGrp="1"/>
          </p:cNvSpPr>
          <p:nvPr>
            <p:ph type="title"/>
          </p:nvPr>
        </p:nvSpPr>
        <p:spPr>
          <a:xfrm>
            <a:off x="609600" y="1124744"/>
            <a:ext cx="10972800" cy="3312368"/>
          </a:xfrm>
        </p:spPr>
        <p:txBody>
          <a:bodyPr>
            <a:normAutofit/>
          </a:bodyPr>
          <a:lstStyle/>
          <a:p>
            <a:r>
              <a:rPr lang="en-GB" noProof="0" dirty="0"/>
              <a:t>lung connect</a:t>
            </a:r>
            <a:br>
              <a:rPr lang="en-GB" noProof="0" dirty="0"/>
            </a:br>
            <a:br>
              <a:rPr lang="en-GB" noProof="0" dirty="0"/>
            </a:br>
            <a:r>
              <a:rPr lang="en-GB" noProof="0" dirty="0"/>
              <a:t>Oncogene-addicted nsclc</a:t>
            </a:r>
            <a:br>
              <a:rPr lang="en-GB" noProof="0" dirty="0"/>
            </a:br>
            <a:r>
              <a:rPr lang="en-GB" noProof="0" dirty="0"/>
              <a:t>highlights from WCLC 2025</a:t>
            </a:r>
            <a:br>
              <a:rPr lang="en-GB" noProof="0" dirty="0"/>
            </a:br>
            <a:endParaRPr lang="en-GB" noProof="0" dirty="0"/>
          </a:p>
        </p:txBody>
      </p:sp>
      <p:sp>
        <p:nvSpPr>
          <p:cNvPr id="5" name="Subtitle 4">
            <a:extLst>
              <a:ext uri="{FF2B5EF4-FFF2-40B4-BE49-F238E27FC236}">
                <a16:creationId xmlns:a16="http://schemas.microsoft.com/office/drawing/2014/main" id="{1C6C10A3-DA5F-A9D1-38B7-84261F776408}"/>
              </a:ext>
            </a:extLst>
          </p:cNvPr>
          <p:cNvSpPr>
            <a:spLocks noGrp="1"/>
          </p:cNvSpPr>
          <p:nvPr>
            <p:ph type="subTitle" idx="1"/>
          </p:nvPr>
        </p:nvSpPr>
        <p:spPr>
          <a:xfrm>
            <a:off x="609600" y="4293096"/>
            <a:ext cx="10972800" cy="1584176"/>
          </a:xfrm>
        </p:spPr>
        <p:txBody>
          <a:bodyPr>
            <a:noAutofit/>
          </a:bodyPr>
          <a:lstStyle/>
          <a:p>
            <a:r>
              <a:rPr lang="en-GB" b="1" noProof="0" dirty="0"/>
              <a:t>Dr Devika Das, MD</a:t>
            </a:r>
          </a:p>
          <a:p>
            <a:pPr>
              <a:spcBef>
                <a:spcPts val="0"/>
              </a:spcBef>
            </a:pPr>
            <a:r>
              <a:rPr lang="en-GB" sz="2200" b="1" noProof="0" dirty="0">
                <a:effectLst/>
                <a:ea typeface="Aptos" panose="020B0004020202020204" pitchFamily="34" charset="0"/>
              </a:rPr>
              <a:t>University of Mississippi, </a:t>
            </a:r>
            <a:r>
              <a:rPr lang="en-GB" sz="2200" b="1" noProof="0" dirty="0">
                <a:ea typeface="Aptos" panose="020B0004020202020204" pitchFamily="34" charset="0"/>
              </a:rPr>
              <a:t>Mississippi</a:t>
            </a:r>
            <a:r>
              <a:rPr lang="en-GB" sz="2200" b="1" noProof="0" dirty="0">
                <a:effectLst/>
                <a:ea typeface="Aptos" panose="020B0004020202020204" pitchFamily="34" charset="0"/>
              </a:rPr>
              <a:t>, USA</a:t>
            </a:r>
          </a:p>
          <a:p>
            <a:pPr>
              <a:spcBef>
                <a:spcPts val="0"/>
              </a:spcBef>
            </a:pPr>
            <a:br>
              <a:rPr lang="en-GB" sz="2400" b="1" noProof="0" dirty="0"/>
            </a:br>
            <a:r>
              <a:rPr lang="en-GB" sz="2400" b="1" noProof="0" dirty="0"/>
              <a:t>SEPTEMBER 2025</a:t>
            </a:r>
          </a:p>
        </p:txBody>
      </p:sp>
      <p:sp>
        <p:nvSpPr>
          <p:cNvPr id="9" name="Slide Number Placeholder 8">
            <a:extLst>
              <a:ext uri="{FF2B5EF4-FFF2-40B4-BE49-F238E27FC236}">
                <a16:creationId xmlns:a16="http://schemas.microsoft.com/office/drawing/2014/main" id="{BDBBD749-348B-3E78-7BBD-1037DE15F20B}"/>
              </a:ext>
            </a:extLst>
          </p:cNvPr>
          <p:cNvSpPr>
            <a:spLocks noGrp="1"/>
          </p:cNvSpPr>
          <p:nvPr>
            <p:ph type="sldNum" sz="quarter" idx="4"/>
          </p:nvPr>
        </p:nvSpPr>
        <p:spPr/>
        <p:txBody>
          <a:bodyPr/>
          <a:lstStyle/>
          <a:p>
            <a:fld id="{FCE43C0F-8A7B-3A4B-9DB5-B3472E36E833}" type="slidenum">
              <a:rPr lang="en-GB" noProof="0" smtClean="0"/>
              <a:pPr/>
              <a:t>2</a:t>
            </a:fld>
            <a:endParaRPr lang="en-GB" noProof="0" dirty="0"/>
          </a:p>
        </p:txBody>
      </p:sp>
    </p:spTree>
    <p:extLst>
      <p:ext uri="{BB962C8B-B14F-4D97-AF65-F5344CB8AC3E}">
        <p14:creationId xmlns:p14="http://schemas.microsoft.com/office/powerpoint/2010/main" val="9607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1519A-0068-A4FB-7EBC-D05F64363C72}"/>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B4E3927-B66B-3F10-9ADC-8FBABD0A5FE6}"/>
              </a:ext>
            </a:extLst>
          </p:cNvPr>
          <p:cNvSpPr>
            <a:spLocks noGrp="1"/>
          </p:cNvSpPr>
          <p:nvPr>
            <p:ph sz="quarter" idx="12"/>
          </p:nvPr>
        </p:nvSpPr>
        <p:spPr>
          <a:xfrm>
            <a:off x="620713" y="1425575"/>
            <a:ext cx="10963275" cy="2003425"/>
          </a:xfrm>
        </p:spPr>
        <p:txBody>
          <a:bodyPr>
            <a:noAutofit/>
          </a:bodyPr>
          <a:lstStyle/>
          <a:p>
            <a:r>
              <a:rPr lang="en-GB" noProof="0" dirty="0"/>
              <a:t>Zipalertinib demonstrated promising efficacy in patients who progressed on or after prior chemotherapy and amivantamab without other EGFR ex20ins targeted therapy</a:t>
            </a:r>
          </a:p>
          <a:p>
            <a:r>
              <a:rPr lang="en-GB" noProof="0" dirty="0"/>
              <a:t>Zipalertinib was well tolerated and demonstrated a manageable safety profile in patients who progressed on prior chemotherapy and amivantamab with or without other ex20ins-targeted therapy. No new safety signals have been identified </a:t>
            </a:r>
          </a:p>
        </p:txBody>
      </p:sp>
      <p:sp>
        <p:nvSpPr>
          <p:cNvPr id="6" name="Title 5">
            <a:extLst>
              <a:ext uri="{FF2B5EF4-FFF2-40B4-BE49-F238E27FC236}">
                <a16:creationId xmlns:a16="http://schemas.microsoft.com/office/drawing/2014/main" id="{0BD29E54-662B-BA5E-5240-14C6AE58C07D}"/>
              </a:ext>
            </a:extLst>
          </p:cNvPr>
          <p:cNvSpPr>
            <a:spLocks noGrp="1"/>
          </p:cNvSpPr>
          <p:nvPr>
            <p:ph type="title"/>
          </p:nvPr>
        </p:nvSpPr>
        <p:spPr>
          <a:xfrm>
            <a:off x="619201" y="259200"/>
            <a:ext cx="10963199" cy="864000"/>
          </a:xfrm>
        </p:spPr>
        <p:txBody>
          <a:bodyPr/>
          <a:lstStyle/>
          <a:p>
            <a:r>
              <a:rPr lang="en-GB" noProof="0" dirty="0"/>
              <a:t>REZILIENT1: summary</a:t>
            </a:r>
          </a:p>
        </p:txBody>
      </p:sp>
      <p:sp>
        <p:nvSpPr>
          <p:cNvPr id="8" name="Content Placeholder 7">
            <a:extLst>
              <a:ext uri="{FF2B5EF4-FFF2-40B4-BE49-F238E27FC236}">
                <a16:creationId xmlns:a16="http://schemas.microsoft.com/office/drawing/2014/main" id="{2E7AFF68-D0FB-1377-D6E6-F5E554802AB8}"/>
              </a:ext>
            </a:extLst>
          </p:cNvPr>
          <p:cNvSpPr>
            <a:spLocks noGrp="1"/>
          </p:cNvSpPr>
          <p:nvPr>
            <p:ph sz="quarter" idx="15"/>
          </p:nvPr>
        </p:nvSpPr>
        <p:spPr>
          <a:xfrm>
            <a:off x="620183" y="6356351"/>
            <a:ext cx="10180339" cy="365125"/>
          </a:xfrm>
        </p:spPr>
        <p:txBody>
          <a:bodyPr anchor="b" anchorCtr="0"/>
          <a:lstStyle/>
          <a:p>
            <a:r>
              <a:rPr lang="en-GB" noProof="0" dirty="0">
                <a:solidFill>
                  <a:schemeClr val="tx2"/>
                </a:solidFill>
              </a:rPr>
              <a:t>ex20ins, exon 20 insertion; NSCLC, non-small cell lung cancer</a:t>
            </a:r>
          </a:p>
          <a:p>
            <a:r>
              <a:rPr lang="en-GB" noProof="0" dirty="0">
                <a:solidFill>
                  <a:schemeClr val="tx2"/>
                </a:solidFill>
              </a:rPr>
              <a:t>Piotrowska Z, et al. Abstract MA08.02, WCLC 2025. Oral presentation</a:t>
            </a:r>
          </a:p>
        </p:txBody>
      </p:sp>
      <p:sp>
        <p:nvSpPr>
          <p:cNvPr id="2" name="Slide Number Placeholder 1">
            <a:extLst>
              <a:ext uri="{FF2B5EF4-FFF2-40B4-BE49-F238E27FC236}">
                <a16:creationId xmlns:a16="http://schemas.microsoft.com/office/drawing/2014/main" id="{A4204DEF-673D-705A-85F2-C8AB3A05C55B}"/>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20</a:t>
            </a:fld>
            <a:endParaRPr lang="en-GB" noProof="0" dirty="0"/>
          </a:p>
        </p:txBody>
      </p:sp>
      <p:sp>
        <p:nvSpPr>
          <p:cNvPr id="15" name="TextBox 14">
            <a:extLst>
              <a:ext uri="{FF2B5EF4-FFF2-40B4-BE49-F238E27FC236}">
                <a16:creationId xmlns:a16="http://schemas.microsoft.com/office/drawing/2014/main" id="{B9132A8C-330E-C677-7030-A0B66349721D}"/>
              </a:ext>
            </a:extLst>
          </p:cNvPr>
          <p:cNvSpPr txBox="1"/>
          <p:nvPr/>
        </p:nvSpPr>
        <p:spPr>
          <a:xfrm>
            <a:off x="946799" y="3675532"/>
            <a:ext cx="10624487" cy="1680048"/>
          </a:xfrm>
          <a:prstGeom prst="rect">
            <a:avLst/>
          </a:prstGeom>
          <a:solidFill>
            <a:schemeClr val="bg1"/>
          </a:solidFill>
          <a:ln w="28575">
            <a:solidFill>
              <a:schemeClr val="accent1"/>
            </a:solidFill>
          </a:ln>
        </p:spPr>
        <p:txBody>
          <a:bodyPr wrap="square" lIns="288000" tIns="108000" rIns="288000" bIns="108000" rtlCol="0">
            <a:spAutoFit/>
          </a:bodyPr>
          <a:lstStyle/>
          <a:p>
            <a:pPr>
              <a:spcBef>
                <a:spcPts val="600"/>
              </a:spcBef>
            </a:pPr>
            <a:r>
              <a:rPr lang="en-GB" b="1" u="sng" noProof="0" dirty="0">
                <a:solidFill>
                  <a:schemeClr val="accent1"/>
                </a:solidFill>
                <a:latin typeface="Arial" panose="020B0604020202020204" pitchFamily="34" charset="0"/>
                <a:ea typeface="Aileron" charset="0"/>
                <a:cs typeface="Arial" panose="020B0604020202020204" pitchFamily="34" charset="0"/>
              </a:rPr>
              <a:t>Clinical perspective</a:t>
            </a:r>
          </a:p>
          <a:p>
            <a:pPr marL="285750" indent="-285750">
              <a:spcBef>
                <a:spcPts val="600"/>
              </a:spcBef>
              <a:buClr>
                <a:schemeClr val="accent2"/>
              </a:buClr>
              <a:buFont typeface="Arial" panose="020B0604020202020204" pitchFamily="34" charset="0"/>
              <a:buChar char="•"/>
            </a:pPr>
            <a:r>
              <a:rPr lang="en-GB" noProof="0" dirty="0">
                <a:latin typeface="Arial" panose="020B0604020202020204" pitchFamily="34" charset="0"/>
                <a:cs typeface="Arial" panose="020B0604020202020204" pitchFamily="34" charset="0"/>
              </a:rPr>
              <a:t>Zipalertinib demonstrated clinically meaningful efficacy with a manageable safety profile </a:t>
            </a:r>
            <a:br>
              <a:rPr lang="en-GB" noProof="0" dirty="0">
                <a:latin typeface="Arial" panose="020B0604020202020204" pitchFamily="34" charset="0"/>
                <a:cs typeface="Arial" panose="020B0604020202020204" pitchFamily="34" charset="0"/>
              </a:rPr>
            </a:br>
            <a:r>
              <a:rPr lang="en-GB" noProof="0" dirty="0">
                <a:latin typeface="Arial" panose="020B0604020202020204" pitchFamily="34" charset="0"/>
                <a:cs typeface="Arial" panose="020B0604020202020204" pitchFamily="34" charset="0"/>
              </a:rPr>
              <a:t>in patients with ex20ins NSCLC who have received prior chemotherapy and prior </a:t>
            </a:r>
            <a:br>
              <a:rPr lang="en-GB" noProof="0" dirty="0">
                <a:latin typeface="Arial" panose="020B0604020202020204" pitchFamily="34" charset="0"/>
                <a:cs typeface="Arial" panose="020B0604020202020204" pitchFamily="34" charset="0"/>
              </a:rPr>
            </a:br>
            <a:r>
              <a:rPr lang="en-GB" noProof="0" dirty="0">
                <a:latin typeface="Arial" panose="020B0604020202020204" pitchFamily="34" charset="0"/>
                <a:cs typeface="Arial" panose="020B0604020202020204" pitchFamily="34" charset="0"/>
              </a:rPr>
              <a:t>amivantamab, reflecting a clinically-relevant patient population for which there are currently </a:t>
            </a:r>
            <a:br>
              <a:rPr lang="en-GB" noProof="0" dirty="0">
                <a:latin typeface="Arial" panose="020B0604020202020204" pitchFamily="34" charset="0"/>
                <a:cs typeface="Arial" panose="020B0604020202020204" pitchFamily="34" charset="0"/>
              </a:rPr>
            </a:br>
            <a:r>
              <a:rPr lang="en-GB" noProof="0" dirty="0">
                <a:latin typeface="Arial" panose="020B0604020202020204" pitchFamily="34" charset="0"/>
                <a:cs typeface="Arial" panose="020B0604020202020204" pitchFamily="34" charset="0"/>
              </a:rPr>
              <a:t>no approved therapies</a:t>
            </a:r>
          </a:p>
        </p:txBody>
      </p:sp>
    </p:spTree>
    <p:extLst>
      <p:ext uri="{BB962C8B-B14F-4D97-AF65-F5344CB8AC3E}">
        <p14:creationId xmlns:p14="http://schemas.microsoft.com/office/powerpoint/2010/main" val="395085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C9C9C5-D7D1-5FB5-D477-860D13823851}"/>
              </a:ext>
            </a:extLst>
          </p:cNvPr>
          <p:cNvSpPr>
            <a:spLocks noGrp="1"/>
          </p:cNvSpPr>
          <p:nvPr>
            <p:ph type="title"/>
          </p:nvPr>
        </p:nvSpPr>
        <p:spPr/>
        <p:txBody>
          <a:bodyPr>
            <a:normAutofit/>
          </a:bodyPr>
          <a:lstStyle/>
          <a:p>
            <a:r>
              <a:rPr lang="en-GB" kern="0" noProof="0" dirty="0">
                <a:effectLst/>
                <a:ea typeface="Arial" panose="020B0604020202020204" pitchFamily="34" charset="0"/>
              </a:rPr>
              <a:t>SOHO-01: </a:t>
            </a:r>
            <a:r>
              <a:rPr lang="en-GB" noProof="0" dirty="0"/>
              <a:t>Factors Associated With Clinical Outcomes in Patients With </a:t>
            </a:r>
            <a:r>
              <a:rPr lang="en-GB" i="1" noProof="0" dirty="0"/>
              <a:t>HER2</a:t>
            </a:r>
            <a:r>
              <a:rPr lang="en-GB" noProof="0" dirty="0"/>
              <a:t>-Mutant NSCLC Treated With Sevabertinib (BAY 2927088)</a:t>
            </a:r>
          </a:p>
        </p:txBody>
      </p:sp>
      <p:sp>
        <p:nvSpPr>
          <p:cNvPr id="7" name="Subtitle 6">
            <a:extLst>
              <a:ext uri="{FF2B5EF4-FFF2-40B4-BE49-F238E27FC236}">
                <a16:creationId xmlns:a16="http://schemas.microsoft.com/office/drawing/2014/main" id="{8E430D2C-AD48-6F06-C10F-6B77654C6113}"/>
              </a:ext>
            </a:extLst>
          </p:cNvPr>
          <p:cNvSpPr>
            <a:spLocks noGrp="1"/>
          </p:cNvSpPr>
          <p:nvPr>
            <p:ph type="subTitle" idx="1"/>
          </p:nvPr>
        </p:nvSpPr>
        <p:spPr/>
        <p:txBody>
          <a:bodyPr>
            <a:normAutofit/>
          </a:bodyPr>
          <a:lstStyle/>
          <a:p>
            <a:r>
              <a:rPr lang="en-GB" b="1" kern="100" noProof="0" dirty="0">
                <a:ea typeface="Calibri" panose="020F0502020204030204" pitchFamily="34" charset="0"/>
              </a:rPr>
              <a:t>Le X</a:t>
            </a:r>
            <a:r>
              <a:rPr lang="en-GB" b="1" kern="100" noProof="0" dirty="0">
                <a:effectLst/>
                <a:ea typeface="Calibri" panose="020F0502020204030204" pitchFamily="34" charset="0"/>
              </a:rPr>
              <a:t>, et al. </a:t>
            </a:r>
            <a:r>
              <a:rPr lang="en-GB" b="1" kern="100" noProof="0" dirty="0">
                <a:ea typeface="Calibri" panose="020F0502020204030204" pitchFamily="34" charset="0"/>
              </a:rPr>
              <a:t>Abstract P3.12.41, WCLC 2025 </a:t>
            </a:r>
            <a:endParaRPr lang="en-GB" b="1" kern="100" noProof="0" dirty="0">
              <a:effectLst/>
              <a:ea typeface="Calibri" panose="020F0502020204030204" pitchFamily="34" charset="0"/>
            </a:endParaRPr>
          </a:p>
          <a:p>
            <a:endParaRPr lang="en-GB" kern="100" noProof="0" dirty="0">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38393C7F-20D5-D7B7-34F6-C78A2F987C04}"/>
              </a:ext>
            </a:extLst>
          </p:cNvPr>
          <p:cNvSpPr>
            <a:spLocks noGrp="1"/>
          </p:cNvSpPr>
          <p:nvPr>
            <p:ph type="sldNum" sz="quarter" idx="4"/>
          </p:nvPr>
        </p:nvSpPr>
        <p:spPr/>
        <p:txBody>
          <a:bodyPr/>
          <a:lstStyle/>
          <a:p>
            <a:fld id="{FCE43C0F-8A7B-3A4B-9DB5-B3472E36E833}" type="slidenum">
              <a:rPr lang="en-GB" noProof="0" smtClean="0"/>
              <a:pPr/>
              <a:t>21</a:t>
            </a:fld>
            <a:endParaRPr lang="en-GB" noProof="0" dirty="0"/>
          </a:p>
        </p:txBody>
      </p:sp>
      <p:sp>
        <p:nvSpPr>
          <p:cNvPr id="8" name="Content Placeholder 7">
            <a:extLst>
              <a:ext uri="{FF2B5EF4-FFF2-40B4-BE49-F238E27FC236}">
                <a16:creationId xmlns:a16="http://schemas.microsoft.com/office/drawing/2014/main" id="{D597ED57-A9F2-C2C8-206F-8E15D9323819}"/>
              </a:ext>
            </a:extLst>
          </p:cNvPr>
          <p:cNvSpPr>
            <a:spLocks noGrp="1"/>
          </p:cNvSpPr>
          <p:nvPr>
            <p:ph sz="quarter" idx="15"/>
          </p:nvPr>
        </p:nvSpPr>
        <p:spPr/>
        <p:txBody>
          <a:bodyPr/>
          <a:lstStyle/>
          <a:p>
            <a:r>
              <a:rPr lang="en-GB" noProof="0" dirty="0"/>
              <a:t>NSCLC, non-small cell lung cancer</a:t>
            </a:r>
          </a:p>
        </p:txBody>
      </p:sp>
    </p:spTree>
    <p:extLst>
      <p:ext uri="{BB962C8B-B14F-4D97-AF65-F5344CB8AC3E}">
        <p14:creationId xmlns:p14="http://schemas.microsoft.com/office/powerpoint/2010/main" val="372100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379E5A7-6CE7-D4C5-E110-04260D1F955B}"/>
              </a:ext>
            </a:extLst>
          </p:cNvPr>
          <p:cNvSpPr>
            <a:spLocks noGrp="1"/>
          </p:cNvSpPr>
          <p:nvPr>
            <p:ph sz="quarter" idx="12"/>
          </p:nvPr>
        </p:nvSpPr>
        <p:spPr>
          <a:xfrm>
            <a:off x="620714" y="979200"/>
            <a:ext cx="5113296" cy="4177991"/>
          </a:xfrm>
        </p:spPr>
        <p:txBody>
          <a:bodyPr>
            <a:noAutofit/>
          </a:bodyPr>
          <a:lstStyle/>
          <a:p>
            <a:r>
              <a:rPr lang="en-GB" sz="1500" i="1" noProof="0" dirty="0"/>
              <a:t>HER2</a:t>
            </a:r>
            <a:r>
              <a:rPr lang="en-GB" sz="1500" noProof="0" dirty="0"/>
              <a:t>-activating mutations have been reported in approximately 2-4% of patients with NSCLC and are associated with poor prognosis</a:t>
            </a:r>
            <a:r>
              <a:rPr lang="en-GB" sz="1500" baseline="30000" noProof="0" dirty="0"/>
              <a:t>1-3</a:t>
            </a:r>
          </a:p>
          <a:p>
            <a:r>
              <a:rPr lang="en-GB" sz="1500" noProof="0" dirty="0"/>
              <a:t>Sevabertinib is a potent, oral, reversible </a:t>
            </a:r>
            <a:r>
              <a:rPr lang="en-GB" sz="1500" i="1" noProof="0" dirty="0"/>
              <a:t>HER2</a:t>
            </a:r>
            <a:r>
              <a:rPr lang="en-GB" sz="1500" noProof="0" dirty="0"/>
              <a:t> tyrosine kinase inhibitor that has demonstrated durable </a:t>
            </a:r>
            <a:br>
              <a:rPr lang="en-GB" sz="1500" noProof="0" dirty="0"/>
            </a:br>
            <a:r>
              <a:rPr lang="en-GB" sz="1500" noProof="0" dirty="0"/>
              <a:t>responses and a manageable safety profile in patients with advanced NSCLC and </a:t>
            </a:r>
            <a:r>
              <a:rPr lang="en-GB" sz="1500" i="1" noProof="0" dirty="0"/>
              <a:t>HER2</a:t>
            </a:r>
            <a:r>
              <a:rPr lang="en-GB" sz="1500" noProof="0" dirty="0"/>
              <a:t> mutations</a:t>
            </a:r>
            <a:r>
              <a:rPr lang="en-GB" sz="1500" baseline="30000" noProof="0" dirty="0"/>
              <a:t>3,4,5</a:t>
            </a:r>
            <a:r>
              <a:rPr lang="en-GB" sz="1500" noProof="0" dirty="0"/>
              <a:t> </a:t>
            </a:r>
          </a:p>
          <a:p>
            <a:r>
              <a:rPr lang="en-GB" sz="1500" noProof="0" dirty="0"/>
              <a:t>This exploratory analysis</a:t>
            </a:r>
            <a:r>
              <a:rPr lang="en-GB" sz="1500" baseline="30000" noProof="0" dirty="0"/>
              <a:t>6</a:t>
            </a:r>
            <a:r>
              <a:rPr lang="en-GB" sz="1500" noProof="0" dirty="0"/>
              <a:t> assessed the impact of </a:t>
            </a:r>
            <a:br>
              <a:rPr lang="en-GB" sz="1500" noProof="0" dirty="0"/>
            </a:br>
            <a:r>
              <a:rPr lang="en-GB" sz="1500" noProof="0" dirty="0"/>
              <a:t>baseline clinical characteristics and molecular alterations on treatment outcomes in patients from expansion Cohort D of the SOHO-01 study (NCT05099172)</a:t>
            </a:r>
          </a:p>
          <a:p>
            <a:pPr lvl="1"/>
            <a:r>
              <a:rPr lang="en-GB" sz="1400" noProof="0" dirty="0"/>
              <a:t>Patients had advanced NSCLC with a HER2-activating mutation and experienced disease progression after </a:t>
            </a:r>
            <a:br>
              <a:rPr lang="en-GB" sz="1400" noProof="0" dirty="0"/>
            </a:br>
            <a:r>
              <a:rPr lang="en-GB" sz="1400" noProof="0" dirty="0"/>
              <a:t>≥1 systemic therapy, but were naïve to HER2-targeted therapy, and received treatment with sevabertinib </a:t>
            </a:r>
            <a:br>
              <a:rPr lang="en-GB" sz="1400" noProof="0" dirty="0"/>
            </a:br>
            <a:r>
              <a:rPr lang="en-GB" sz="1400" noProof="0" dirty="0"/>
              <a:t>20 mg twice daily</a:t>
            </a:r>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noProof="0" dirty="0"/>
              <a:t>Soho-01: background and study design</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183" y="6356351"/>
            <a:ext cx="10804409" cy="365125"/>
          </a:xfrm>
        </p:spPr>
        <p:txBody>
          <a:bodyPr anchor="b" anchorCtr="0"/>
          <a:lstStyle/>
          <a:p>
            <a:r>
              <a:rPr lang="en-GB" sz="1050" noProof="0" dirty="0">
                <a:solidFill>
                  <a:schemeClr val="tx2"/>
                </a:solidFill>
              </a:rPr>
              <a:t>Figure adapted from Loong HH, et al. </a:t>
            </a:r>
            <a:r>
              <a:rPr lang="en-GB" sz="1050" dirty="0">
                <a:solidFill>
                  <a:schemeClr val="tx2"/>
                </a:solidFill>
              </a:rPr>
              <a:t>Abstract 8504, ASCO 2025, oral presentation</a:t>
            </a:r>
            <a:endParaRPr lang="en-GB" sz="1050" noProof="0" dirty="0">
              <a:solidFill>
                <a:schemeClr val="tx2"/>
              </a:solidFill>
            </a:endParaRPr>
          </a:p>
          <a:p>
            <a:r>
              <a:rPr lang="en-GB" sz="1050" baseline="30000" noProof="0" dirty="0">
                <a:solidFill>
                  <a:schemeClr val="tx2"/>
                </a:solidFill>
              </a:rPr>
              <a:t>a</a:t>
            </a:r>
            <a:r>
              <a:rPr lang="en-GB" sz="1050" noProof="0" dirty="0">
                <a:solidFill>
                  <a:schemeClr val="tx2"/>
                </a:solidFill>
              </a:rPr>
              <a:t> Patients from dose escalation/backfill treated with 20 mg BID and who met the same eligibility criteria were combined for statistical analysis</a:t>
            </a:r>
            <a:br>
              <a:rPr lang="en-GB" sz="1050" noProof="0" dirty="0">
                <a:solidFill>
                  <a:schemeClr val="tx2"/>
                </a:solidFill>
              </a:rPr>
            </a:br>
            <a:r>
              <a:rPr lang="en-GB" sz="1050" baseline="30000" noProof="0" dirty="0">
                <a:solidFill>
                  <a:schemeClr val="tx2"/>
                </a:solidFill>
              </a:rPr>
              <a:t>b</a:t>
            </a:r>
            <a:r>
              <a:rPr lang="en-GB" sz="1050" noProof="0" dirty="0">
                <a:solidFill>
                  <a:schemeClr val="tx2"/>
                </a:solidFill>
              </a:rPr>
              <a:t> Cohorts of patients with </a:t>
            </a:r>
            <a:r>
              <a:rPr lang="en-GB" sz="1050" i="1" noProof="0" dirty="0">
                <a:solidFill>
                  <a:schemeClr val="tx2"/>
                </a:solidFill>
              </a:rPr>
              <a:t>EGFR</a:t>
            </a:r>
            <a:r>
              <a:rPr lang="en-GB" sz="1050" noProof="0" dirty="0">
                <a:solidFill>
                  <a:schemeClr val="tx2"/>
                </a:solidFill>
              </a:rPr>
              <a:t> mutations are not shown </a:t>
            </a:r>
          </a:p>
          <a:p>
            <a:r>
              <a:rPr lang="en-GB" sz="1050" noProof="0" dirty="0">
                <a:solidFill>
                  <a:schemeClr val="tx2"/>
                </a:solidFill>
              </a:rPr>
              <a:t>ADC, antibody-drug conjugate; BICR, blinded independent central review; BID, twice daily; ctDNA, circulating tumour DNA; DCR, disease control rate; DoR, duration of response; NSCLC, non-small cell lung cancer; ORR, objective response rate; PFS, progression-free survival; PK, pharmacokinetics; RDE, recommended dose for expansion</a:t>
            </a:r>
          </a:p>
          <a:p>
            <a:r>
              <a:rPr lang="en-GB" sz="1050" noProof="0" dirty="0">
                <a:solidFill>
                  <a:schemeClr val="tx2"/>
                </a:solidFill>
              </a:rPr>
              <a:t>1. Riudavets M, et al. ESMO Open. 2021;6:100260; 2. Remon J, et al. Cancer Treat Rev. 2020;90:102105; 3. Girard N, et al. J Clin Oncol. 2024;42(suppl 17). Abstr LBA8598; </a:t>
            </a:r>
            <a:br>
              <a:rPr lang="en-GB" sz="1050" noProof="0" dirty="0">
                <a:solidFill>
                  <a:schemeClr val="tx2"/>
                </a:solidFill>
              </a:rPr>
            </a:br>
            <a:r>
              <a:rPr lang="en-GB" sz="1050" noProof="0" dirty="0">
                <a:solidFill>
                  <a:schemeClr val="tx2"/>
                </a:solidFill>
              </a:rPr>
              <a:t>4. Loong HHF, et al. Ann Oncol. 2023;34(Supplement 2):S761-S762 (Abstract 1320MO); 5. Girard N, et al. J Thorac Oncol. 2025;20 (1 Suppl):S5-S6. ELCC 2025 (oral presentation, Abstract 3O); </a:t>
            </a:r>
            <a:br>
              <a:rPr lang="en-GB" sz="1050" noProof="0" dirty="0">
                <a:solidFill>
                  <a:schemeClr val="tx2"/>
                </a:solidFill>
              </a:rPr>
            </a:br>
            <a:r>
              <a:rPr lang="en-GB" sz="1050" noProof="0" dirty="0">
                <a:solidFill>
                  <a:schemeClr val="tx2"/>
                </a:solidFill>
              </a:rPr>
              <a:t>6. Le X, et al. Abstract P3.12.41, WCLC 2025. Poster presentation</a:t>
            </a: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22</a:t>
            </a:fld>
            <a:endParaRPr lang="en-GB" noProof="0" dirty="0"/>
          </a:p>
        </p:txBody>
      </p:sp>
      <p:cxnSp>
        <p:nvCxnSpPr>
          <p:cNvPr id="14" name="Straight Connector 13">
            <a:extLst>
              <a:ext uri="{FF2B5EF4-FFF2-40B4-BE49-F238E27FC236}">
                <a16:creationId xmlns:a16="http://schemas.microsoft.com/office/drawing/2014/main" id="{DB09CBD7-BE61-6B22-F884-0FE2C5013271}"/>
              </a:ext>
            </a:extLst>
          </p:cNvPr>
          <p:cNvCxnSpPr>
            <a:cxnSpLocks/>
          </p:cNvCxnSpPr>
          <p:nvPr/>
        </p:nvCxnSpPr>
        <p:spPr>
          <a:xfrm>
            <a:off x="7721610" y="-606123"/>
            <a:ext cx="3609954" cy="0"/>
          </a:xfrm>
          <a:prstGeom prst="line">
            <a:avLst/>
          </a:prstGeom>
          <a:ln w="254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8" name="Rounded Rectangle 27">
            <a:extLst>
              <a:ext uri="{FF2B5EF4-FFF2-40B4-BE49-F238E27FC236}">
                <a16:creationId xmlns:a16="http://schemas.microsoft.com/office/drawing/2014/main" id="{07327EE9-F717-19E4-23AC-9F2CBD388292}"/>
              </a:ext>
            </a:extLst>
          </p:cNvPr>
          <p:cNvSpPr/>
          <p:nvPr/>
        </p:nvSpPr>
        <p:spPr>
          <a:xfrm>
            <a:off x="8241900" y="843735"/>
            <a:ext cx="3754162" cy="2468385"/>
          </a:xfrm>
          <a:prstGeom prst="roundRect">
            <a:avLst>
              <a:gd name="adj" fmla="val 5662"/>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 name="Rounded Rectangle 10">
            <a:extLst>
              <a:ext uri="{FF2B5EF4-FFF2-40B4-BE49-F238E27FC236}">
                <a16:creationId xmlns:a16="http://schemas.microsoft.com/office/drawing/2014/main" id="{9C28C749-C405-0411-2981-7A7290DF3783}"/>
              </a:ext>
            </a:extLst>
          </p:cNvPr>
          <p:cNvSpPr/>
          <p:nvPr/>
        </p:nvSpPr>
        <p:spPr>
          <a:xfrm>
            <a:off x="5911719" y="1162606"/>
            <a:ext cx="1512000" cy="2423403"/>
          </a:xfrm>
          <a:prstGeom prst="roundRect">
            <a:avLst>
              <a:gd name="adj" fmla="val 6673"/>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spcAft>
                <a:spcPts val="300"/>
              </a:spcAft>
              <a:buClr>
                <a:schemeClr val="accent1"/>
              </a:buClr>
            </a:pPr>
            <a:endParaRPr lang="en-GB" sz="1000" noProof="0" dirty="0">
              <a:solidFill>
                <a:schemeClr val="bg1"/>
              </a:solidFill>
              <a:latin typeface="Arial" panose="020B0604020202020204" pitchFamily="34" charset="0"/>
              <a:cs typeface="Arial" panose="020B0604020202020204" pitchFamily="34" charset="0"/>
            </a:endParaRPr>
          </a:p>
          <a:p>
            <a:pPr algn="ctr">
              <a:spcAft>
                <a:spcPts val="300"/>
              </a:spcAft>
              <a:buClr>
                <a:schemeClr val="accent1"/>
              </a:buClr>
            </a:pPr>
            <a:endParaRPr lang="en-GB" sz="1000" noProof="0" dirty="0">
              <a:solidFill>
                <a:schemeClr val="bg1"/>
              </a:solidFill>
              <a:latin typeface="Arial" panose="020B0604020202020204" pitchFamily="34" charset="0"/>
              <a:cs typeface="Arial" panose="020B0604020202020204" pitchFamily="34" charset="0"/>
            </a:endParaRPr>
          </a:p>
          <a:p>
            <a:pPr algn="ctr">
              <a:spcAft>
                <a:spcPts val="300"/>
              </a:spcAft>
              <a:buClr>
                <a:schemeClr val="accent1"/>
              </a:buClr>
            </a:pPr>
            <a:endParaRPr lang="en-GB" sz="1000" noProof="0" dirty="0">
              <a:solidFill>
                <a:schemeClr val="bg1"/>
              </a:solidFill>
              <a:latin typeface="Arial" panose="020B0604020202020204" pitchFamily="34" charset="0"/>
              <a:cs typeface="Arial" panose="020B0604020202020204" pitchFamily="34" charset="0"/>
            </a:endParaRPr>
          </a:p>
          <a:p>
            <a:pPr algn="ctr">
              <a:spcAft>
                <a:spcPts val="300"/>
              </a:spcAft>
              <a:buClr>
                <a:schemeClr val="accent1"/>
              </a:buClr>
            </a:pPr>
            <a:r>
              <a:rPr lang="en-GB" sz="900" noProof="0" dirty="0">
                <a:solidFill>
                  <a:schemeClr val="bg1"/>
                </a:solidFill>
                <a:latin typeface="Arial" panose="020B0604020202020204" pitchFamily="34" charset="0"/>
                <a:cs typeface="Arial" panose="020B0604020202020204" pitchFamily="34" charset="0"/>
              </a:rPr>
              <a:t>Patients with advanced NSCLC with </a:t>
            </a:r>
            <a:r>
              <a:rPr lang="en-GB" sz="900" i="1" noProof="0" dirty="0">
                <a:solidFill>
                  <a:schemeClr val="bg1"/>
                </a:solidFill>
                <a:latin typeface="Arial" panose="020B0604020202020204" pitchFamily="34" charset="0"/>
                <a:cs typeface="Arial" panose="020B0604020202020204" pitchFamily="34" charset="0"/>
              </a:rPr>
              <a:t>HER2</a:t>
            </a:r>
            <a:r>
              <a:rPr lang="en-GB" sz="900" noProof="0" dirty="0">
                <a:solidFill>
                  <a:schemeClr val="bg1"/>
                </a:solidFill>
                <a:latin typeface="Arial" panose="020B0604020202020204" pitchFamily="34" charset="0"/>
                <a:cs typeface="Arial" panose="020B0604020202020204" pitchFamily="34" charset="0"/>
              </a:rPr>
              <a:t> or </a:t>
            </a:r>
            <a:br>
              <a:rPr lang="en-GB" sz="900" noProof="0" dirty="0">
                <a:solidFill>
                  <a:schemeClr val="bg1"/>
                </a:solidFill>
                <a:latin typeface="Arial" panose="020B0604020202020204" pitchFamily="34" charset="0"/>
                <a:cs typeface="Arial" panose="020B0604020202020204" pitchFamily="34" charset="0"/>
              </a:rPr>
            </a:br>
            <a:r>
              <a:rPr lang="en-GB" sz="900" i="1" noProof="0" dirty="0">
                <a:solidFill>
                  <a:schemeClr val="bg1"/>
                </a:solidFill>
                <a:latin typeface="Arial" panose="020B0604020202020204" pitchFamily="34" charset="0"/>
                <a:cs typeface="Arial" panose="020B0604020202020204" pitchFamily="34" charset="0"/>
              </a:rPr>
              <a:t>EGFR</a:t>
            </a:r>
            <a:r>
              <a:rPr lang="en-GB" sz="900" noProof="0" dirty="0">
                <a:solidFill>
                  <a:schemeClr val="bg1"/>
                </a:solidFill>
                <a:latin typeface="Arial" panose="020B0604020202020204" pitchFamily="34" charset="0"/>
                <a:cs typeface="Arial" panose="020B0604020202020204" pitchFamily="34" charset="0"/>
              </a:rPr>
              <a:t> mutations</a:t>
            </a:r>
          </a:p>
          <a:p>
            <a:pPr algn="ctr">
              <a:spcAft>
                <a:spcPts val="300"/>
              </a:spcAft>
              <a:buClr>
                <a:schemeClr val="accent1"/>
              </a:buClr>
            </a:pPr>
            <a:endParaRPr lang="en-GB" sz="900" noProof="0" dirty="0">
              <a:solidFill>
                <a:schemeClr val="bg1"/>
              </a:solidFill>
              <a:latin typeface="Arial" panose="020B0604020202020204" pitchFamily="34" charset="0"/>
              <a:cs typeface="Arial" panose="020B0604020202020204" pitchFamily="34" charset="0"/>
            </a:endParaRPr>
          </a:p>
          <a:p>
            <a:pPr algn="ctr">
              <a:spcAft>
                <a:spcPts val="300"/>
              </a:spcAft>
              <a:buClr>
                <a:schemeClr val="accent1"/>
              </a:buClr>
            </a:pPr>
            <a:r>
              <a:rPr lang="en-GB" sz="900" noProof="0" dirty="0">
                <a:solidFill>
                  <a:schemeClr val="bg1"/>
                </a:solidFill>
                <a:latin typeface="Arial" panose="020B0604020202020204" pitchFamily="34" charset="0"/>
                <a:cs typeface="Arial" panose="020B0604020202020204" pitchFamily="34" charset="0"/>
              </a:rPr>
              <a:t>Patients were treated with</a:t>
            </a:r>
            <a:br>
              <a:rPr lang="en-GB" sz="900" noProof="0" dirty="0">
                <a:solidFill>
                  <a:schemeClr val="bg1"/>
                </a:solidFill>
                <a:latin typeface="Arial" panose="020B0604020202020204" pitchFamily="34" charset="0"/>
                <a:cs typeface="Arial" panose="020B0604020202020204" pitchFamily="34" charset="0"/>
              </a:rPr>
            </a:br>
            <a:r>
              <a:rPr lang="en-GB" sz="900" noProof="0" dirty="0">
                <a:solidFill>
                  <a:schemeClr val="bg1"/>
                </a:solidFill>
                <a:latin typeface="Arial" panose="020B0604020202020204" pitchFamily="34" charset="0"/>
                <a:cs typeface="Arial" panose="020B0604020202020204" pitchFamily="34" charset="0"/>
              </a:rPr>
              <a:t>increasing oral doses of</a:t>
            </a:r>
            <a:br>
              <a:rPr lang="en-GB" sz="900" noProof="0" dirty="0">
                <a:solidFill>
                  <a:schemeClr val="bg1"/>
                </a:solidFill>
                <a:latin typeface="Arial" panose="020B0604020202020204" pitchFamily="34" charset="0"/>
                <a:cs typeface="Arial" panose="020B0604020202020204" pitchFamily="34" charset="0"/>
              </a:rPr>
            </a:br>
            <a:r>
              <a:rPr lang="en-GB" sz="900" noProof="0" dirty="0">
                <a:solidFill>
                  <a:schemeClr val="bg1"/>
                </a:solidFill>
                <a:latin typeface="Arial" panose="020B0604020202020204" pitchFamily="34" charset="0"/>
                <a:cs typeface="Arial" panose="020B0604020202020204" pitchFamily="34" charset="0"/>
              </a:rPr>
              <a:t>sevabertinib to identify the</a:t>
            </a:r>
            <a:br>
              <a:rPr lang="en-GB" sz="900" noProof="0" dirty="0">
                <a:solidFill>
                  <a:schemeClr val="bg1"/>
                </a:solidFill>
                <a:latin typeface="Arial" panose="020B0604020202020204" pitchFamily="34" charset="0"/>
                <a:cs typeface="Arial" panose="020B0604020202020204" pitchFamily="34" charset="0"/>
              </a:rPr>
            </a:br>
            <a:r>
              <a:rPr lang="en-GB" sz="900" noProof="0" dirty="0">
                <a:solidFill>
                  <a:schemeClr val="bg1"/>
                </a:solidFill>
                <a:latin typeface="Arial" panose="020B0604020202020204" pitchFamily="34" charset="0"/>
                <a:cs typeface="Arial" panose="020B0604020202020204" pitchFamily="34" charset="0"/>
              </a:rPr>
              <a:t>recommended dose for expansion</a:t>
            </a:r>
          </a:p>
        </p:txBody>
      </p:sp>
      <p:sp>
        <p:nvSpPr>
          <p:cNvPr id="13" name="Rounded Rectangle 12">
            <a:extLst>
              <a:ext uri="{FF2B5EF4-FFF2-40B4-BE49-F238E27FC236}">
                <a16:creationId xmlns:a16="http://schemas.microsoft.com/office/drawing/2014/main" id="{300D2AAC-6176-7E89-49C5-0FF30DE2B5E2}"/>
              </a:ext>
            </a:extLst>
          </p:cNvPr>
          <p:cNvSpPr/>
          <p:nvPr/>
        </p:nvSpPr>
        <p:spPr>
          <a:xfrm>
            <a:off x="8241900" y="3524414"/>
            <a:ext cx="1998521" cy="786543"/>
          </a:xfrm>
          <a:prstGeom prst="roundRect">
            <a:avLst>
              <a:gd name="adj" fmla="val 16894"/>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000" noProof="0" dirty="0">
                <a:latin typeface="Arial" panose="020B0604020202020204" pitchFamily="34" charset="0"/>
                <a:cs typeface="Arial" panose="020B0604020202020204" pitchFamily="34" charset="0"/>
              </a:rPr>
              <a:t>Exploratory analysis of ctDNA assessing the impact of baseline clinical characteristics and molecular alterations on treatment outcomes</a:t>
            </a:r>
            <a:endParaRPr lang="en-GB" sz="700" noProof="0" dirty="0">
              <a:solidFill>
                <a:schemeClr val="bg1"/>
              </a:solidFill>
              <a:latin typeface="Arial" panose="020B0604020202020204" pitchFamily="34" charset="0"/>
              <a:cs typeface="Arial" panose="020B0604020202020204" pitchFamily="34" charset="0"/>
            </a:endParaRPr>
          </a:p>
        </p:txBody>
      </p:sp>
      <p:sp>
        <p:nvSpPr>
          <p:cNvPr id="19" name="Triangle 18">
            <a:extLst>
              <a:ext uri="{FF2B5EF4-FFF2-40B4-BE49-F238E27FC236}">
                <a16:creationId xmlns:a16="http://schemas.microsoft.com/office/drawing/2014/main" id="{A2EF0616-64F2-D95E-B8DD-77D46211B5B2}"/>
              </a:ext>
            </a:extLst>
          </p:cNvPr>
          <p:cNvSpPr/>
          <p:nvPr/>
        </p:nvSpPr>
        <p:spPr>
          <a:xfrm rot="5400000">
            <a:off x="7265264" y="2006170"/>
            <a:ext cx="1164328" cy="736272"/>
          </a:xfrm>
          <a:prstGeom prst="triangl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0" name="Rounded Rectangle 19">
            <a:extLst>
              <a:ext uri="{FF2B5EF4-FFF2-40B4-BE49-F238E27FC236}">
                <a16:creationId xmlns:a16="http://schemas.microsoft.com/office/drawing/2014/main" id="{613D317C-A5DD-7730-992A-B6F1B6380BDE}"/>
              </a:ext>
            </a:extLst>
          </p:cNvPr>
          <p:cNvSpPr/>
          <p:nvPr/>
        </p:nvSpPr>
        <p:spPr>
          <a:xfrm>
            <a:off x="6035519" y="1329533"/>
            <a:ext cx="1264401" cy="576069"/>
          </a:xfrm>
          <a:prstGeom prst="roundRect">
            <a:avLst>
              <a:gd name="adj" fmla="val 8811"/>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spcAft>
                <a:spcPts val="300"/>
              </a:spcAft>
              <a:buClr>
                <a:schemeClr val="accent1"/>
              </a:buClr>
            </a:pPr>
            <a:r>
              <a:rPr lang="en-GB" sz="900" b="1" noProof="0" dirty="0">
                <a:solidFill>
                  <a:schemeClr val="tx2"/>
                </a:solidFill>
                <a:latin typeface="Arial" panose="020B0604020202020204" pitchFamily="34" charset="0"/>
                <a:cs typeface="Arial" panose="020B0604020202020204" pitchFamily="34" charset="0"/>
              </a:rPr>
              <a:t>DOSE ESCALATION</a:t>
            </a:r>
            <a:br>
              <a:rPr lang="en-GB" sz="900" b="1" noProof="0" dirty="0">
                <a:solidFill>
                  <a:schemeClr val="tx2"/>
                </a:solidFill>
                <a:latin typeface="Arial" panose="020B0604020202020204" pitchFamily="34" charset="0"/>
                <a:cs typeface="Arial" panose="020B0604020202020204" pitchFamily="34" charset="0"/>
              </a:rPr>
            </a:br>
            <a:r>
              <a:rPr lang="en-GB" sz="900" b="1" noProof="0" dirty="0">
                <a:solidFill>
                  <a:schemeClr val="tx2"/>
                </a:solidFill>
                <a:latin typeface="Arial" panose="020B0604020202020204" pitchFamily="34" charset="0"/>
                <a:cs typeface="Arial" panose="020B0604020202020204" pitchFamily="34" charset="0"/>
              </a:rPr>
              <a:t>AND BACKFILL</a:t>
            </a:r>
          </a:p>
        </p:txBody>
      </p:sp>
      <p:sp>
        <p:nvSpPr>
          <p:cNvPr id="21" name="TextBox 20">
            <a:extLst>
              <a:ext uri="{FF2B5EF4-FFF2-40B4-BE49-F238E27FC236}">
                <a16:creationId xmlns:a16="http://schemas.microsoft.com/office/drawing/2014/main" id="{0D4CD138-008C-8AA3-ADA6-A110A16613AC}"/>
              </a:ext>
            </a:extLst>
          </p:cNvPr>
          <p:cNvSpPr txBox="1"/>
          <p:nvPr/>
        </p:nvSpPr>
        <p:spPr>
          <a:xfrm>
            <a:off x="7609784" y="4376020"/>
            <a:ext cx="4318864" cy="997196"/>
          </a:xfrm>
          <a:prstGeom prst="rect">
            <a:avLst/>
          </a:prstGeom>
          <a:noFill/>
        </p:spPr>
        <p:txBody>
          <a:bodyPr wrap="square" lIns="0" tIns="0" rIns="0" bIns="0" rtlCol="0">
            <a:spAutoFit/>
          </a:bodyPr>
          <a:lstStyle/>
          <a:p>
            <a:pPr>
              <a:lnSpc>
                <a:spcPct val="90000"/>
              </a:lnSpc>
            </a:pPr>
            <a:r>
              <a:rPr lang="en-GB" sz="1200" b="1" noProof="0" dirty="0">
                <a:solidFill>
                  <a:schemeClr val="accent1"/>
                </a:solidFill>
                <a:latin typeface="Arial" panose="020B0604020202020204" pitchFamily="34" charset="0"/>
                <a:ea typeface="Aileron" charset="0"/>
                <a:cs typeface="Arial" panose="020B0604020202020204" pitchFamily="34" charset="0"/>
              </a:rPr>
              <a:t>Primary endpoints</a:t>
            </a:r>
          </a:p>
          <a:p>
            <a:pPr marL="171450" indent="-171450">
              <a:lnSpc>
                <a:spcPct val="90000"/>
              </a:lnSpc>
              <a:buClr>
                <a:schemeClr val="accent1"/>
              </a:buClr>
              <a:buFont typeface="Arial" panose="020B0604020202020204" pitchFamily="34" charset="0"/>
              <a:buChar char="•"/>
            </a:pPr>
            <a:r>
              <a:rPr lang="en-GB" sz="1200" noProof="0" dirty="0">
                <a:latin typeface="Arial" panose="020B0604020202020204" pitchFamily="34" charset="0"/>
                <a:ea typeface="Aileron" charset="0"/>
                <a:cs typeface="Arial" panose="020B0604020202020204" pitchFamily="34" charset="0"/>
              </a:rPr>
              <a:t>Safety and tolerability</a:t>
            </a:r>
          </a:p>
          <a:p>
            <a:pPr marL="171450" indent="-171450">
              <a:lnSpc>
                <a:spcPct val="90000"/>
              </a:lnSpc>
              <a:buClr>
                <a:schemeClr val="accent1"/>
              </a:buClr>
              <a:buFont typeface="Arial" panose="020B0604020202020204" pitchFamily="34" charset="0"/>
              <a:buChar char="•"/>
            </a:pPr>
            <a:r>
              <a:rPr lang="en-GB" sz="1200" noProof="0" dirty="0">
                <a:latin typeface="Arial" panose="020B0604020202020204" pitchFamily="34" charset="0"/>
                <a:ea typeface="Aileron" charset="0"/>
                <a:cs typeface="Arial" panose="020B0604020202020204" pitchFamily="34" charset="0"/>
              </a:rPr>
              <a:t>PK</a:t>
            </a:r>
          </a:p>
          <a:p>
            <a:pPr>
              <a:lnSpc>
                <a:spcPct val="90000"/>
              </a:lnSpc>
              <a:buClr>
                <a:schemeClr val="accent1"/>
              </a:buClr>
            </a:pPr>
            <a:r>
              <a:rPr lang="en-GB" sz="1200" b="1" noProof="0" dirty="0">
                <a:solidFill>
                  <a:schemeClr val="accent1"/>
                </a:solidFill>
                <a:latin typeface="Arial" panose="020B0604020202020204" pitchFamily="34" charset="0"/>
                <a:ea typeface="Aileron" charset="0"/>
                <a:cs typeface="Arial" panose="020B0604020202020204" pitchFamily="34" charset="0"/>
              </a:rPr>
              <a:t>Secondary endpoints </a:t>
            </a:r>
            <a:r>
              <a:rPr lang="en-GB" sz="1200" noProof="0" dirty="0">
                <a:latin typeface="Arial" panose="020B0604020202020204" pitchFamily="34" charset="0"/>
                <a:ea typeface="Aileron" charset="0"/>
                <a:cs typeface="Arial" panose="020B0604020202020204" pitchFamily="34" charset="0"/>
              </a:rPr>
              <a:t>(investigator assessed and BICR):</a:t>
            </a:r>
          </a:p>
          <a:p>
            <a:pPr marL="171450" indent="-171450">
              <a:lnSpc>
                <a:spcPct val="90000"/>
              </a:lnSpc>
              <a:buClr>
                <a:schemeClr val="accent1"/>
              </a:buClr>
              <a:buFont typeface="Arial" panose="020B0604020202020204" pitchFamily="34" charset="0"/>
              <a:buChar char="•"/>
            </a:pPr>
            <a:r>
              <a:rPr lang="en-GB" sz="1200" noProof="0" dirty="0">
                <a:latin typeface="Arial" panose="020B0604020202020204" pitchFamily="34" charset="0"/>
                <a:ea typeface="Aileron" charset="0"/>
                <a:cs typeface="Arial" panose="020B0604020202020204" pitchFamily="34" charset="0"/>
              </a:rPr>
              <a:t>ORR (investigator-assessed)</a:t>
            </a:r>
          </a:p>
          <a:p>
            <a:pPr marL="171450" indent="-171450">
              <a:lnSpc>
                <a:spcPct val="90000"/>
              </a:lnSpc>
              <a:buClr>
                <a:schemeClr val="accent1"/>
              </a:buClr>
              <a:buFont typeface="Arial" panose="020B0604020202020204" pitchFamily="34" charset="0"/>
              <a:buChar char="•"/>
            </a:pPr>
            <a:r>
              <a:rPr lang="en-GB" sz="1200" noProof="0" dirty="0">
                <a:latin typeface="Arial" panose="020B0604020202020204" pitchFamily="34" charset="0"/>
                <a:ea typeface="Aileron" charset="0"/>
                <a:cs typeface="Arial" panose="020B0604020202020204" pitchFamily="34" charset="0"/>
              </a:rPr>
              <a:t>DoR, DCR and PFS</a:t>
            </a:r>
          </a:p>
        </p:txBody>
      </p:sp>
      <p:sp>
        <p:nvSpPr>
          <p:cNvPr id="22" name="Rounded Rectangle 21">
            <a:extLst>
              <a:ext uri="{FF2B5EF4-FFF2-40B4-BE49-F238E27FC236}">
                <a16:creationId xmlns:a16="http://schemas.microsoft.com/office/drawing/2014/main" id="{9BCF1FDE-B887-C06F-8CB8-26C992F4E8F5}"/>
              </a:ext>
            </a:extLst>
          </p:cNvPr>
          <p:cNvSpPr/>
          <p:nvPr/>
        </p:nvSpPr>
        <p:spPr>
          <a:xfrm>
            <a:off x="8337687" y="2347643"/>
            <a:ext cx="1876398" cy="523262"/>
          </a:xfrm>
          <a:prstGeom prst="roundRect">
            <a:avLst>
              <a:gd name="adj" fmla="val 9626"/>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lIns="396000" rIns="0" rtlCol="0" anchor="ctr"/>
          <a:lstStyle/>
          <a:p>
            <a:pPr>
              <a:spcAft>
                <a:spcPts val="300"/>
              </a:spcAft>
              <a:buClr>
                <a:schemeClr val="accent1"/>
              </a:buClr>
            </a:pPr>
            <a:endParaRPr lang="en-GB" sz="900" noProof="0" dirty="0">
              <a:solidFill>
                <a:schemeClr val="bg1"/>
              </a:solidFill>
              <a:latin typeface="Arial" panose="020B0604020202020204" pitchFamily="34" charset="0"/>
              <a:cs typeface="Arial" panose="020B0604020202020204" pitchFamily="34" charset="0"/>
            </a:endParaRPr>
          </a:p>
          <a:p>
            <a:pPr>
              <a:spcAft>
                <a:spcPts val="300"/>
              </a:spcAft>
              <a:buClr>
                <a:schemeClr val="accent1"/>
              </a:buClr>
            </a:pPr>
            <a:endParaRPr lang="en-GB" sz="900" noProof="0" dirty="0">
              <a:solidFill>
                <a:schemeClr val="bg1"/>
              </a:solidFill>
              <a:latin typeface="Arial" panose="020B0604020202020204" pitchFamily="34" charset="0"/>
              <a:cs typeface="Arial" panose="020B0604020202020204" pitchFamily="34" charset="0"/>
            </a:endParaRPr>
          </a:p>
          <a:p>
            <a:pPr>
              <a:spcAft>
                <a:spcPts val="300"/>
              </a:spcAft>
              <a:buClr>
                <a:schemeClr val="accent1"/>
              </a:buClr>
            </a:pPr>
            <a:r>
              <a:rPr lang="en-GB" sz="900" noProof="0" dirty="0">
                <a:solidFill>
                  <a:schemeClr val="bg1"/>
                </a:solidFill>
                <a:latin typeface="Arial" panose="020B0604020202020204" pitchFamily="34" charset="0"/>
                <a:cs typeface="Arial" panose="020B0604020202020204" pitchFamily="34" charset="0"/>
              </a:rPr>
              <a:t>Naïve to HER2-targeted therapies</a:t>
            </a:r>
            <a:br>
              <a:rPr lang="en-GB" sz="900" noProof="0" dirty="0">
                <a:solidFill>
                  <a:schemeClr val="bg1"/>
                </a:solidFill>
                <a:latin typeface="Arial" panose="020B0604020202020204" pitchFamily="34" charset="0"/>
                <a:cs typeface="Arial" panose="020B0604020202020204" pitchFamily="34" charset="0"/>
              </a:rPr>
            </a:br>
            <a:endParaRPr lang="en-GB" sz="900" noProof="0" dirty="0">
              <a:solidFill>
                <a:schemeClr val="bg1"/>
              </a:solidFill>
              <a:latin typeface="Arial" panose="020B0604020202020204" pitchFamily="34" charset="0"/>
              <a:cs typeface="Arial" panose="020B0604020202020204" pitchFamily="34" charset="0"/>
            </a:endParaRPr>
          </a:p>
          <a:p>
            <a:pPr>
              <a:spcAft>
                <a:spcPts val="300"/>
              </a:spcAft>
              <a:buClr>
                <a:schemeClr val="accent1"/>
              </a:buClr>
            </a:pPr>
            <a:endParaRPr lang="en-GB" sz="900" noProof="0" dirty="0">
              <a:solidFill>
                <a:schemeClr val="bg1"/>
              </a:solidFill>
              <a:latin typeface="Arial" panose="020B0604020202020204" pitchFamily="34" charset="0"/>
              <a:cs typeface="Arial" panose="020B0604020202020204" pitchFamily="34" charset="0"/>
            </a:endParaRPr>
          </a:p>
          <a:p>
            <a:pPr>
              <a:spcAft>
                <a:spcPts val="300"/>
              </a:spcAft>
              <a:buClr>
                <a:schemeClr val="accent1"/>
              </a:buClr>
            </a:pPr>
            <a:endParaRPr lang="en-GB" sz="900" noProof="0" dirty="0">
              <a:solidFill>
                <a:schemeClr val="bg1"/>
              </a:solidFill>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506D57F3-F99B-E139-0067-0081B2091A0A}"/>
              </a:ext>
            </a:extLst>
          </p:cNvPr>
          <p:cNvSpPr/>
          <p:nvPr/>
        </p:nvSpPr>
        <p:spPr>
          <a:xfrm>
            <a:off x="8424619" y="2394612"/>
            <a:ext cx="291485" cy="29148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noProof="0" dirty="0">
                <a:ln w="0"/>
                <a:solidFill>
                  <a:srgbClr val="0070C0"/>
                </a:solidFill>
              </a:rPr>
              <a:t>D</a:t>
            </a:r>
          </a:p>
        </p:txBody>
      </p:sp>
      <p:sp>
        <p:nvSpPr>
          <p:cNvPr id="24" name="Oval 23">
            <a:extLst>
              <a:ext uri="{FF2B5EF4-FFF2-40B4-BE49-F238E27FC236}">
                <a16:creationId xmlns:a16="http://schemas.microsoft.com/office/drawing/2014/main" id="{BBC86DA6-0253-7865-FC6F-E999428628CA}"/>
              </a:ext>
            </a:extLst>
          </p:cNvPr>
          <p:cNvSpPr/>
          <p:nvPr/>
        </p:nvSpPr>
        <p:spPr>
          <a:xfrm>
            <a:off x="10361953" y="2497188"/>
            <a:ext cx="282631" cy="29148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noProof="0" dirty="0">
                <a:ln w="0"/>
                <a:solidFill>
                  <a:schemeClr val="tx1"/>
                </a:solidFill>
              </a:rPr>
              <a:t>F</a:t>
            </a:r>
          </a:p>
        </p:txBody>
      </p:sp>
      <p:sp>
        <p:nvSpPr>
          <p:cNvPr id="26" name="TextBox 25">
            <a:extLst>
              <a:ext uri="{FF2B5EF4-FFF2-40B4-BE49-F238E27FC236}">
                <a16:creationId xmlns:a16="http://schemas.microsoft.com/office/drawing/2014/main" id="{889C66FB-9805-24BD-1710-9AF4F9ADB696}"/>
              </a:ext>
            </a:extLst>
          </p:cNvPr>
          <p:cNvSpPr txBox="1"/>
          <p:nvPr/>
        </p:nvSpPr>
        <p:spPr>
          <a:xfrm>
            <a:off x="7457814" y="2208107"/>
            <a:ext cx="601992" cy="332399"/>
          </a:xfrm>
          <a:prstGeom prst="rect">
            <a:avLst/>
          </a:prstGeom>
          <a:noFill/>
        </p:spPr>
        <p:txBody>
          <a:bodyPr wrap="square" lIns="0" tIns="0" rIns="0" bIns="0" rtlCol="0">
            <a:spAutoFit/>
          </a:bodyPr>
          <a:lstStyle/>
          <a:p>
            <a:pPr algn="ctr">
              <a:lnSpc>
                <a:spcPct val="90000"/>
              </a:lnSpc>
            </a:pPr>
            <a:r>
              <a:rPr lang="en-GB" sz="800" b="1" noProof="0" dirty="0">
                <a:solidFill>
                  <a:schemeClr val="bg1"/>
                </a:solidFill>
                <a:latin typeface="Arial" panose="020B0604020202020204" pitchFamily="34" charset="0"/>
                <a:ea typeface="Aileron" charset="0"/>
                <a:cs typeface="Arial" panose="020B0604020202020204" pitchFamily="34" charset="0"/>
              </a:rPr>
              <a:t>RDE:20 mg</a:t>
            </a:r>
            <a:br>
              <a:rPr lang="en-GB" sz="800" b="1" noProof="0" dirty="0">
                <a:solidFill>
                  <a:schemeClr val="bg1"/>
                </a:solidFill>
                <a:latin typeface="Arial" panose="020B0604020202020204" pitchFamily="34" charset="0"/>
                <a:ea typeface="Aileron" charset="0"/>
                <a:cs typeface="Arial" panose="020B0604020202020204" pitchFamily="34" charset="0"/>
              </a:rPr>
            </a:br>
            <a:r>
              <a:rPr lang="en-GB" sz="800" b="1" noProof="0" dirty="0">
                <a:solidFill>
                  <a:schemeClr val="bg1"/>
                </a:solidFill>
                <a:latin typeface="Arial" panose="020B0604020202020204" pitchFamily="34" charset="0"/>
                <a:ea typeface="Aileron" charset="0"/>
                <a:cs typeface="Arial" panose="020B0604020202020204" pitchFamily="34" charset="0"/>
              </a:rPr>
              <a:t>BID in 21-day cycles</a:t>
            </a:r>
            <a:endParaRPr lang="en-GB" sz="800" b="1" baseline="30000" noProof="0" dirty="0">
              <a:solidFill>
                <a:schemeClr val="bg1"/>
              </a:solidFill>
              <a:latin typeface="Arial" panose="020B0604020202020204" pitchFamily="34" charset="0"/>
              <a:ea typeface="Aileron" charset="0"/>
              <a:cs typeface="Arial" panose="020B0604020202020204" pitchFamily="34" charset="0"/>
            </a:endParaRPr>
          </a:p>
        </p:txBody>
      </p:sp>
      <p:sp>
        <p:nvSpPr>
          <p:cNvPr id="27" name="Down Arrow 26">
            <a:extLst>
              <a:ext uri="{FF2B5EF4-FFF2-40B4-BE49-F238E27FC236}">
                <a16:creationId xmlns:a16="http://schemas.microsoft.com/office/drawing/2014/main" id="{2C098A42-D97F-C2A1-C504-8760D97D8A83}"/>
              </a:ext>
            </a:extLst>
          </p:cNvPr>
          <p:cNvSpPr/>
          <p:nvPr/>
        </p:nvSpPr>
        <p:spPr>
          <a:xfrm>
            <a:off x="9033745" y="2860821"/>
            <a:ext cx="360040" cy="676882"/>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0" name="TextBox 29">
            <a:extLst>
              <a:ext uri="{FF2B5EF4-FFF2-40B4-BE49-F238E27FC236}">
                <a16:creationId xmlns:a16="http://schemas.microsoft.com/office/drawing/2014/main" id="{6B1D2411-8FCD-AC3D-3E5D-04B109BC3560}"/>
              </a:ext>
            </a:extLst>
          </p:cNvPr>
          <p:cNvSpPr txBox="1"/>
          <p:nvPr/>
        </p:nvSpPr>
        <p:spPr>
          <a:xfrm>
            <a:off x="8853441" y="1754437"/>
            <a:ext cx="2402030" cy="249299"/>
          </a:xfrm>
          <a:prstGeom prst="rect">
            <a:avLst/>
          </a:prstGeom>
          <a:noFill/>
        </p:spPr>
        <p:txBody>
          <a:bodyPr wrap="square" lIns="0" tIns="0" rIns="0" bIns="0" rtlCol="0">
            <a:spAutoFit/>
          </a:bodyPr>
          <a:lstStyle/>
          <a:p>
            <a:pPr algn="ctr">
              <a:lnSpc>
                <a:spcPct val="90000"/>
              </a:lnSpc>
            </a:pPr>
            <a:r>
              <a:rPr lang="en-GB" sz="900" b="1" noProof="0" dirty="0">
                <a:latin typeface="Arial" panose="020B0604020202020204" pitchFamily="34" charset="0"/>
                <a:ea typeface="Aileron" charset="0"/>
                <a:cs typeface="Arial" panose="020B0604020202020204" pitchFamily="34" charset="0"/>
              </a:rPr>
              <a:t>Cohorts of patients with </a:t>
            </a:r>
            <a:r>
              <a:rPr lang="en-GB" sz="900" b="1" i="1" noProof="0" dirty="0">
                <a:latin typeface="Arial" panose="020B0604020202020204" pitchFamily="34" charset="0"/>
                <a:ea typeface="Aileron" charset="0"/>
                <a:cs typeface="Arial" panose="020B0604020202020204" pitchFamily="34" charset="0"/>
              </a:rPr>
              <a:t>HER2-activating </a:t>
            </a:r>
            <a:r>
              <a:rPr lang="en-GB" sz="900" b="1" noProof="0" dirty="0">
                <a:latin typeface="Arial" panose="020B0604020202020204" pitchFamily="34" charset="0"/>
                <a:ea typeface="Aileron" charset="0"/>
                <a:cs typeface="Arial" panose="020B0604020202020204" pitchFamily="34" charset="0"/>
              </a:rPr>
              <a:t>mutations</a:t>
            </a:r>
            <a:r>
              <a:rPr lang="en-GB" sz="900" b="1" baseline="30000" noProof="0" dirty="0">
                <a:latin typeface="Arial" panose="020B0604020202020204" pitchFamily="34" charset="0"/>
                <a:ea typeface="Aileron" charset="0"/>
                <a:cs typeface="Arial" panose="020B0604020202020204" pitchFamily="34" charset="0"/>
              </a:rPr>
              <a:t>b</a:t>
            </a:r>
          </a:p>
        </p:txBody>
      </p:sp>
      <p:sp>
        <p:nvSpPr>
          <p:cNvPr id="31" name="Rounded Rectangle 30">
            <a:extLst>
              <a:ext uri="{FF2B5EF4-FFF2-40B4-BE49-F238E27FC236}">
                <a16:creationId xmlns:a16="http://schemas.microsoft.com/office/drawing/2014/main" id="{794D0435-766A-9933-5B24-57F301DB8493}"/>
              </a:ext>
            </a:extLst>
          </p:cNvPr>
          <p:cNvSpPr/>
          <p:nvPr/>
        </p:nvSpPr>
        <p:spPr>
          <a:xfrm>
            <a:off x="10253262" y="1898240"/>
            <a:ext cx="1819402" cy="1319984"/>
          </a:xfrm>
          <a:prstGeom prst="roundRect">
            <a:avLst>
              <a:gd name="adj" fmla="val 9626"/>
            </a:avLst>
          </a:prstGeom>
          <a:noFill/>
          <a:ln w="22225">
            <a:noFill/>
          </a:ln>
          <a:effectLst/>
        </p:spPr>
        <p:style>
          <a:lnRef idx="1">
            <a:schemeClr val="accent1"/>
          </a:lnRef>
          <a:fillRef idx="3">
            <a:schemeClr val="accent1"/>
          </a:fillRef>
          <a:effectRef idx="2">
            <a:schemeClr val="accent1"/>
          </a:effectRef>
          <a:fontRef idx="minor">
            <a:schemeClr val="lt1"/>
          </a:fontRef>
        </p:style>
        <p:txBody>
          <a:bodyPr lIns="396000" rIns="0" rtlCol="0" anchor="ctr"/>
          <a:lstStyle/>
          <a:p>
            <a:pPr>
              <a:spcAft>
                <a:spcPts val="300"/>
              </a:spcAft>
              <a:buClr>
                <a:schemeClr val="accent1"/>
              </a:buClr>
            </a:pPr>
            <a:endParaRPr lang="en-GB" sz="900" noProof="0" dirty="0">
              <a:solidFill>
                <a:schemeClr val="tx1"/>
              </a:solidFill>
              <a:latin typeface="Arial" panose="020B0604020202020204" pitchFamily="34" charset="0"/>
              <a:cs typeface="Arial" panose="020B0604020202020204" pitchFamily="34" charset="0"/>
            </a:endParaRPr>
          </a:p>
          <a:p>
            <a:pPr>
              <a:spcAft>
                <a:spcPts val="300"/>
              </a:spcAft>
              <a:buClr>
                <a:schemeClr val="accent1"/>
              </a:buClr>
            </a:pPr>
            <a:r>
              <a:rPr lang="en-GB" sz="900" noProof="0" dirty="0">
                <a:solidFill>
                  <a:schemeClr val="tx1"/>
                </a:solidFill>
                <a:latin typeface="Arial" panose="020B0604020202020204" pitchFamily="34" charset="0"/>
                <a:cs typeface="Arial" panose="020B0604020202020204" pitchFamily="34" charset="0"/>
              </a:rPr>
              <a:t>Pretreated with HER2‑targeted ADCs</a:t>
            </a:r>
          </a:p>
          <a:p>
            <a:pPr>
              <a:spcAft>
                <a:spcPts val="300"/>
              </a:spcAft>
              <a:buClr>
                <a:schemeClr val="accent1"/>
              </a:buClr>
            </a:pPr>
            <a:endParaRPr lang="en-GB" sz="900" spc="-20" noProof="0" dirty="0">
              <a:solidFill>
                <a:schemeClr val="tx1"/>
              </a:solidFill>
              <a:latin typeface="Arial" panose="020B0604020202020204" pitchFamily="34" charset="0"/>
              <a:cs typeface="Arial" panose="020B0604020202020204" pitchFamily="34" charset="0"/>
            </a:endParaRPr>
          </a:p>
          <a:p>
            <a:pPr>
              <a:spcAft>
                <a:spcPts val="300"/>
              </a:spcAft>
              <a:buClr>
                <a:schemeClr val="accent1"/>
              </a:buClr>
            </a:pPr>
            <a:r>
              <a:rPr lang="en-GB" sz="900" spc="-20" noProof="0" dirty="0">
                <a:solidFill>
                  <a:schemeClr val="tx1"/>
                </a:solidFill>
                <a:latin typeface="Arial" panose="020B0604020202020204" pitchFamily="34" charset="0"/>
                <a:cs typeface="Arial" panose="020B0604020202020204" pitchFamily="34" charset="0"/>
              </a:rPr>
              <a:t>Naïve to systemic therapy for advanced disease</a:t>
            </a:r>
          </a:p>
          <a:p>
            <a:pPr>
              <a:spcAft>
                <a:spcPts val="300"/>
              </a:spcAft>
              <a:buClr>
                <a:schemeClr val="accent1"/>
              </a:buClr>
            </a:pPr>
            <a:br>
              <a:rPr lang="en-GB" sz="900" spc="-20" noProof="0" dirty="0">
                <a:solidFill>
                  <a:schemeClr val="tx1"/>
                </a:solidFill>
                <a:latin typeface="Arial" panose="020B0604020202020204" pitchFamily="34" charset="0"/>
                <a:cs typeface="Arial" panose="020B0604020202020204" pitchFamily="34" charset="0"/>
              </a:rPr>
            </a:br>
            <a:r>
              <a:rPr lang="en-GB" sz="900" spc="-20" noProof="0" dirty="0">
                <a:solidFill>
                  <a:schemeClr val="tx1"/>
                </a:solidFill>
                <a:latin typeface="Arial" panose="020B0604020202020204" pitchFamily="34" charset="0"/>
                <a:cs typeface="Arial" panose="020B0604020202020204" pitchFamily="34" charset="0"/>
              </a:rPr>
              <a:t>Second line, active brain</a:t>
            </a:r>
            <a:br>
              <a:rPr lang="en-GB" sz="900" spc="-20" noProof="0" dirty="0">
                <a:solidFill>
                  <a:schemeClr val="tx1"/>
                </a:solidFill>
                <a:latin typeface="Arial" panose="020B0604020202020204" pitchFamily="34" charset="0"/>
                <a:cs typeface="Arial" panose="020B0604020202020204" pitchFamily="34" charset="0"/>
              </a:rPr>
            </a:br>
            <a:r>
              <a:rPr lang="en-GB" sz="900" spc="-20" noProof="0" dirty="0">
                <a:solidFill>
                  <a:schemeClr val="tx1"/>
                </a:solidFill>
                <a:latin typeface="Arial" panose="020B0604020202020204" pitchFamily="34" charset="0"/>
                <a:cs typeface="Arial" panose="020B0604020202020204" pitchFamily="34" charset="0"/>
              </a:rPr>
              <a:t>metastases</a:t>
            </a:r>
          </a:p>
        </p:txBody>
      </p:sp>
      <p:sp>
        <p:nvSpPr>
          <p:cNvPr id="32" name="Oval 31">
            <a:extLst>
              <a:ext uri="{FF2B5EF4-FFF2-40B4-BE49-F238E27FC236}">
                <a16:creationId xmlns:a16="http://schemas.microsoft.com/office/drawing/2014/main" id="{E64F65A3-E12E-E543-0DEC-3A67490DCE83}"/>
              </a:ext>
            </a:extLst>
          </p:cNvPr>
          <p:cNvSpPr/>
          <p:nvPr/>
        </p:nvSpPr>
        <p:spPr>
          <a:xfrm>
            <a:off x="10345208" y="2081871"/>
            <a:ext cx="282631" cy="29148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noProof="0" dirty="0">
                <a:ln w="0"/>
                <a:solidFill>
                  <a:schemeClr val="tx1"/>
                </a:solidFill>
              </a:rPr>
              <a:t>E</a:t>
            </a:r>
          </a:p>
        </p:txBody>
      </p:sp>
      <p:sp>
        <p:nvSpPr>
          <p:cNvPr id="33" name="Oval 32">
            <a:extLst>
              <a:ext uri="{FF2B5EF4-FFF2-40B4-BE49-F238E27FC236}">
                <a16:creationId xmlns:a16="http://schemas.microsoft.com/office/drawing/2014/main" id="{6E12224C-4BC7-5F4F-B067-FE2398DC9850}"/>
              </a:ext>
            </a:extLst>
          </p:cNvPr>
          <p:cNvSpPr/>
          <p:nvPr/>
        </p:nvSpPr>
        <p:spPr>
          <a:xfrm>
            <a:off x="10361953" y="2890616"/>
            <a:ext cx="282631" cy="29148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noProof="0" dirty="0">
                <a:ln w="0"/>
                <a:solidFill>
                  <a:schemeClr val="tx1"/>
                </a:solidFill>
              </a:rPr>
              <a:t>G</a:t>
            </a:r>
          </a:p>
        </p:txBody>
      </p:sp>
      <p:sp>
        <p:nvSpPr>
          <p:cNvPr id="34" name="Rounded Rectangle 33">
            <a:extLst>
              <a:ext uri="{FF2B5EF4-FFF2-40B4-BE49-F238E27FC236}">
                <a16:creationId xmlns:a16="http://schemas.microsoft.com/office/drawing/2014/main" id="{DE7ADFDD-AC85-F240-477F-AE543BF5A30A}"/>
              </a:ext>
            </a:extLst>
          </p:cNvPr>
          <p:cNvSpPr/>
          <p:nvPr/>
        </p:nvSpPr>
        <p:spPr>
          <a:xfrm>
            <a:off x="8339791" y="1104776"/>
            <a:ext cx="3354762" cy="576069"/>
          </a:xfrm>
          <a:prstGeom prst="roundRect">
            <a:avLst>
              <a:gd name="adj" fmla="val 8811"/>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spcAft>
                <a:spcPts val="300"/>
              </a:spcAft>
              <a:buClr>
                <a:schemeClr val="accent1"/>
              </a:buClr>
            </a:pPr>
            <a:r>
              <a:rPr lang="en-GB" sz="900" b="1" noProof="0" dirty="0">
                <a:solidFill>
                  <a:schemeClr val="tx2"/>
                </a:solidFill>
                <a:latin typeface="Arial" panose="020B0604020202020204" pitchFamily="34" charset="0"/>
                <a:cs typeface="Arial" panose="020B0604020202020204" pitchFamily="34" charset="0"/>
              </a:rPr>
              <a:t>EXPANSION / EXTENSION</a:t>
            </a:r>
            <a:r>
              <a:rPr lang="en-GB" sz="900" b="1" baseline="30000" noProof="0" dirty="0">
                <a:solidFill>
                  <a:schemeClr val="tx2"/>
                </a:solidFill>
                <a:latin typeface="Arial" panose="020B0604020202020204" pitchFamily="34" charset="0"/>
                <a:cs typeface="Arial" panose="020B0604020202020204" pitchFamily="34" charset="0"/>
              </a:rPr>
              <a:t>a</a:t>
            </a:r>
          </a:p>
          <a:p>
            <a:pPr algn="ctr">
              <a:spcAft>
                <a:spcPts val="300"/>
              </a:spcAft>
              <a:buClr>
                <a:schemeClr val="accent1"/>
              </a:buClr>
            </a:pPr>
            <a:r>
              <a:rPr lang="en-GB" sz="800" noProof="0" dirty="0">
                <a:solidFill>
                  <a:schemeClr val="tx2">
                    <a:lumMod val="50000"/>
                  </a:schemeClr>
                </a:solidFill>
                <a:latin typeface="Arial" panose="020B0604020202020204" pitchFamily="34" charset="0"/>
                <a:cs typeface="Arial" panose="020B0604020202020204" pitchFamily="34" charset="0"/>
              </a:rPr>
              <a:t>To evaluate the safety profile, tolerability and efficacy and to characterise the PK of sevabertinib at the recommended dose for expansion</a:t>
            </a:r>
          </a:p>
        </p:txBody>
      </p:sp>
      <p:sp>
        <p:nvSpPr>
          <p:cNvPr id="3" name="TextBox 2">
            <a:extLst>
              <a:ext uri="{FF2B5EF4-FFF2-40B4-BE49-F238E27FC236}">
                <a16:creationId xmlns:a16="http://schemas.microsoft.com/office/drawing/2014/main" id="{9BDDCD76-7773-48CA-5454-41A8297F5054}"/>
              </a:ext>
            </a:extLst>
          </p:cNvPr>
          <p:cNvSpPr txBox="1"/>
          <p:nvPr/>
        </p:nvSpPr>
        <p:spPr>
          <a:xfrm>
            <a:off x="10105658" y="3346049"/>
            <a:ext cx="2036135" cy="261610"/>
          </a:xfrm>
          <a:prstGeom prst="rect">
            <a:avLst/>
          </a:prstGeom>
          <a:noFill/>
        </p:spPr>
        <p:txBody>
          <a:bodyPr wrap="none" rtlCol="0">
            <a:spAutoFit/>
          </a:bodyPr>
          <a:lstStyle/>
          <a:p>
            <a:r>
              <a:rPr lang="en-GB" sz="1050" noProof="0" dirty="0">
                <a:solidFill>
                  <a:srgbClr val="505050"/>
                </a:solidFill>
                <a:latin typeface="Arial" panose="020B0604020202020204" pitchFamily="34" charset="0"/>
                <a:ea typeface="Aileron" charset="0"/>
                <a:cs typeface="Arial" panose="020B0604020202020204" pitchFamily="34" charset="0"/>
              </a:rPr>
              <a:t>Data cut-off October 14, 2024</a:t>
            </a:r>
          </a:p>
        </p:txBody>
      </p:sp>
    </p:spTree>
    <p:extLst>
      <p:ext uri="{BB962C8B-B14F-4D97-AF65-F5344CB8AC3E}">
        <p14:creationId xmlns:p14="http://schemas.microsoft.com/office/powerpoint/2010/main" val="53648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A0D42-46A7-2700-00F8-D8118F10CAB7}"/>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468B6E2B-5D6D-64B4-F349-39A15D500D34}"/>
              </a:ext>
            </a:extLst>
          </p:cNvPr>
          <p:cNvSpPr>
            <a:spLocks noGrp="1"/>
          </p:cNvSpPr>
          <p:nvPr>
            <p:ph sz="quarter" idx="12"/>
          </p:nvPr>
        </p:nvSpPr>
        <p:spPr>
          <a:xfrm>
            <a:off x="620713" y="979200"/>
            <a:ext cx="11235927" cy="4525963"/>
          </a:xfrm>
        </p:spPr>
        <p:txBody>
          <a:bodyPr/>
          <a:lstStyle/>
          <a:p>
            <a:pPr marL="0" lvl="0" indent="0">
              <a:buNone/>
            </a:pPr>
            <a:r>
              <a:rPr lang="en-GB" sz="1600" b="1" spc="100" noProof="0" dirty="0">
                <a:solidFill>
                  <a:schemeClr val="accent1"/>
                </a:solidFill>
              </a:rPr>
              <a:t>BASELINE CHARACTERISTICS</a:t>
            </a:r>
          </a:p>
          <a:p>
            <a:pPr lvl="0"/>
            <a:r>
              <a:rPr lang="en-GB" sz="1600" noProof="0" dirty="0"/>
              <a:t>Of the 44 patients treated in expansion Cohort D, 43 patients who had a post-baseline tumour assessment were included</a:t>
            </a:r>
          </a:p>
          <a:p>
            <a:pPr lvl="0"/>
            <a:r>
              <a:rPr lang="en-GB" sz="1600" noProof="0" dirty="0"/>
              <a:t>At baseline, median age was 62.0 years, 65.1% were female, 72.1% had never smoked, and 46.5% had </a:t>
            </a:r>
            <a:br>
              <a:rPr lang="en-GB" sz="1600" noProof="0" dirty="0"/>
            </a:br>
            <a:r>
              <a:rPr lang="en-GB" sz="1600" noProof="0" dirty="0"/>
              <a:t>received &lt;2 prior lines of therapy. </a:t>
            </a:r>
            <a:r>
              <a:rPr lang="en-GB" sz="1600" i="1" noProof="0" dirty="0"/>
              <a:t>TP53</a:t>
            </a:r>
            <a:r>
              <a:rPr lang="en-GB" sz="1600" noProof="0" dirty="0"/>
              <a:t> mutations were the most frequently observed co-alterations, found in </a:t>
            </a:r>
            <a:br>
              <a:rPr lang="en-GB" sz="1600" noProof="0" dirty="0"/>
            </a:br>
            <a:r>
              <a:rPr lang="en-GB" sz="1600" noProof="0" dirty="0"/>
              <a:t>13 out of 37 patients (35.1%) with detectable </a:t>
            </a:r>
            <a:r>
              <a:rPr lang="en-GB" sz="1600" i="1" noProof="0" dirty="0"/>
              <a:t>HER2</a:t>
            </a:r>
            <a:r>
              <a:rPr lang="en-GB" sz="1600" noProof="0" dirty="0"/>
              <a:t> ctDNA </a:t>
            </a:r>
          </a:p>
        </p:txBody>
      </p:sp>
      <p:sp>
        <p:nvSpPr>
          <p:cNvPr id="6" name="Title 5">
            <a:extLst>
              <a:ext uri="{FF2B5EF4-FFF2-40B4-BE49-F238E27FC236}">
                <a16:creationId xmlns:a16="http://schemas.microsoft.com/office/drawing/2014/main" id="{7F892DE1-D559-2EB4-76BB-025BCD825100}"/>
              </a:ext>
            </a:extLst>
          </p:cNvPr>
          <p:cNvSpPr>
            <a:spLocks noGrp="1"/>
          </p:cNvSpPr>
          <p:nvPr>
            <p:ph type="title"/>
          </p:nvPr>
        </p:nvSpPr>
        <p:spPr>
          <a:xfrm>
            <a:off x="619201" y="259200"/>
            <a:ext cx="10963199" cy="864000"/>
          </a:xfrm>
        </p:spPr>
        <p:txBody>
          <a:bodyPr/>
          <a:lstStyle/>
          <a:p>
            <a:r>
              <a:rPr lang="en-GB" noProof="0" dirty="0"/>
              <a:t>Soho-01: demography &amp; efficacy results</a:t>
            </a:r>
          </a:p>
        </p:txBody>
      </p:sp>
      <p:sp>
        <p:nvSpPr>
          <p:cNvPr id="8" name="Content Placeholder 7">
            <a:extLst>
              <a:ext uri="{FF2B5EF4-FFF2-40B4-BE49-F238E27FC236}">
                <a16:creationId xmlns:a16="http://schemas.microsoft.com/office/drawing/2014/main" id="{D6CD3C7C-CC04-006B-8AD0-495AD4569FC8}"/>
              </a:ext>
            </a:extLst>
          </p:cNvPr>
          <p:cNvSpPr>
            <a:spLocks noGrp="1"/>
          </p:cNvSpPr>
          <p:nvPr>
            <p:ph sz="quarter" idx="15"/>
          </p:nvPr>
        </p:nvSpPr>
        <p:spPr>
          <a:xfrm>
            <a:off x="620183" y="6356351"/>
            <a:ext cx="10372361" cy="365125"/>
          </a:xfrm>
        </p:spPr>
        <p:txBody>
          <a:bodyPr anchor="b" anchorCtr="0"/>
          <a:lstStyle/>
          <a:p>
            <a:endParaRPr lang="en-GB" noProof="0" dirty="0">
              <a:solidFill>
                <a:schemeClr val="tx2"/>
              </a:solidFill>
            </a:endParaRPr>
          </a:p>
          <a:p>
            <a:r>
              <a:rPr lang="en-GB" noProof="0" dirty="0">
                <a:solidFill>
                  <a:schemeClr val="tx2"/>
                </a:solidFill>
              </a:rPr>
              <a:t>CI, confidence interval; ECOG PS, Eastern Cooperative Oncology Group performance status; mDoR, median duration of response; (m)PFS, (median) progression-free survival; NR, not reached; ORR, objective response rate</a:t>
            </a:r>
          </a:p>
          <a:p>
            <a:r>
              <a:rPr lang="en-GB" noProof="0" dirty="0">
                <a:solidFill>
                  <a:schemeClr val="tx2"/>
                </a:solidFill>
              </a:rPr>
              <a:t>Le X, et al. Abstract P3.12.41, WCLC 2025. Poster presentation</a:t>
            </a:r>
          </a:p>
        </p:txBody>
      </p:sp>
      <p:sp>
        <p:nvSpPr>
          <p:cNvPr id="2" name="Slide Number Placeholder 1">
            <a:extLst>
              <a:ext uri="{FF2B5EF4-FFF2-40B4-BE49-F238E27FC236}">
                <a16:creationId xmlns:a16="http://schemas.microsoft.com/office/drawing/2014/main" id="{D5457323-1A42-D559-8795-0B91618698D9}"/>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23</a:t>
            </a:fld>
            <a:endParaRPr lang="en-GB" noProof="0" dirty="0"/>
          </a:p>
        </p:txBody>
      </p:sp>
      <p:sp>
        <p:nvSpPr>
          <p:cNvPr id="15" name="TextBox 14">
            <a:extLst>
              <a:ext uri="{FF2B5EF4-FFF2-40B4-BE49-F238E27FC236}">
                <a16:creationId xmlns:a16="http://schemas.microsoft.com/office/drawing/2014/main" id="{DDB9D093-2389-E742-23F8-DD700FA8781C}"/>
              </a:ext>
            </a:extLst>
          </p:cNvPr>
          <p:cNvSpPr txBox="1"/>
          <p:nvPr/>
        </p:nvSpPr>
        <p:spPr>
          <a:xfrm>
            <a:off x="627997" y="2653813"/>
            <a:ext cx="2312749" cy="338554"/>
          </a:xfrm>
          <a:prstGeom prst="rect">
            <a:avLst/>
          </a:prstGeom>
          <a:noFill/>
        </p:spPr>
        <p:txBody>
          <a:bodyPr wrap="none" lIns="0" rtlCol="0">
            <a:spAutoFit/>
          </a:bodyPr>
          <a:lstStyle/>
          <a:p>
            <a:r>
              <a:rPr lang="en-GB" sz="1600" b="1" spc="100" noProof="0" dirty="0">
                <a:solidFill>
                  <a:schemeClr val="accent1"/>
                </a:solidFill>
                <a:latin typeface="Arial" panose="020B0604020202020204" pitchFamily="34" charset="0"/>
                <a:ea typeface="Aileron" charset="0"/>
                <a:cs typeface="Arial" panose="020B0604020202020204" pitchFamily="34" charset="0"/>
              </a:rPr>
              <a:t>EFFICACY RESULTS</a:t>
            </a:r>
          </a:p>
        </p:txBody>
      </p:sp>
      <p:sp>
        <p:nvSpPr>
          <p:cNvPr id="18" name="Content Placeholder 15">
            <a:extLst>
              <a:ext uri="{FF2B5EF4-FFF2-40B4-BE49-F238E27FC236}">
                <a16:creationId xmlns:a16="http://schemas.microsoft.com/office/drawing/2014/main" id="{368F528F-0F91-8C2C-329C-3C2B05D92734}"/>
              </a:ext>
            </a:extLst>
          </p:cNvPr>
          <p:cNvSpPr txBox="1">
            <a:spLocks/>
          </p:cNvSpPr>
          <p:nvPr/>
        </p:nvSpPr>
        <p:spPr>
          <a:xfrm>
            <a:off x="734090" y="4626965"/>
            <a:ext cx="10963275" cy="1368152"/>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1600" noProof="0" dirty="0">
              <a:solidFill>
                <a:schemeClr val="tx2"/>
              </a:solidFill>
            </a:endParaRPr>
          </a:p>
        </p:txBody>
      </p:sp>
      <p:sp>
        <p:nvSpPr>
          <p:cNvPr id="17" name="TextBox 16">
            <a:extLst>
              <a:ext uri="{FF2B5EF4-FFF2-40B4-BE49-F238E27FC236}">
                <a16:creationId xmlns:a16="http://schemas.microsoft.com/office/drawing/2014/main" id="{A8955E39-645C-56AB-874D-A481B4698F5A}"/>
              </a:ext>
            </a:extLst>
          </p:cNvPr>
          <p:cNvSpPr txBox="1"/>
          <p:nvPr/>
        </p:nvSpPr>
        <p:spPr>
          <a:xfrm>
            <a:off x="620713" y="5541724"/>
            <a:ext cx="10075302" cy="584775"/>
          </a:xfrm>
          <a:prstGeom prst="rect">
            <a:avLst/>
          </a:prstGeom>
          <a:noFill/>
        </p:spPr>
        <p:txBody>
          <a:bodyPr wrap="square" lIns="0" rtlCol="0">
            <a:spAutoFit/>
          </a:bodyPr>
          <a:lstStyle/>
          <a:p>
            <a:pPr marL="357188" indent="-357188">
              <a:spcBef>
                <a:spcPts val="1200"/>
              </a:spcBef>
              <a:buClr>
                <a:schemeClr val="accent1"/>
              </a:buClr>
              <a:buFont typeface="Arial"/>
              <a:buChar char="•"/>
            </a:pPr>
            <a:r>
              <a:rPr lang="en-GB" sz="1600" noProof="0" dirty="0">
                <a:solidFill>
                  <a:srgbClr val="5D8298"/>
                </a:solidFill>
                <a:latin typeface="Arial" panose="020B0604020202020204" pitchFamily="34" charset="0"/>
                <a:cs typeface="Arial" panose="020B0604020202020204" pitchFamily="34" charset="0"/>
              </a:rPr>
              <a:t>Multivariate analysis showed that YVMA and </a:t>
            </a:r>
            <a:r>
              <a:rPr lang="en-GB" sz="1600" i="1" noProof="0" dirty="0">
                <a:solidFill>
                  <a:srgbClr val="5D8298"/>
                </a:solidFill>
                <a:latin typeface="Arial" panose="020B0604020202020204" pitchFamily="34" charset="0"/>
                <a:cs typeface="Arial" panose="020B0604020202020204" pitchFamily="34" charset="0"/>
              </a:rPr>
              <a:t>TP53</a:t>
            </a:r>
            <a:r>
              <a:rPr lang="en-GB" sz="1600" noProof="0" dirty="0">
                <a:solidFill>
                  <a:srgbClr val="5D8298"/>
                </a:solidFill>
                <a:latin typeface="Arial" panose="020B0604020202020204" pitchFamily="34" charset="0"/>
                <a:cs typeface="Arial" panose="020B0604020202020204" pitchFamily="34" charset="0"/>
              </a:rPr>
              <a:t> status were both significantly associated with PFS when adjusted for previous treatment lines and ECOG PS</a:t>
            </a:r>
          </a:p>
        </p:txBody>
      </p:sp>
      <p:graphicFrame>
        <p:nvGraphicFramePr>
          <p:cNvPr id="4" name="Table 3">
            <a:extLst>
              <a:ext uri="{FF2B5EF4-FFF2-40B4-BE49-F238E27FC236}">
                <a16:creationId xmlns:a16="http://schemas.microsoft.com/office/drawing/2014/main" id="{9759B788-0D0A-F632-906E-82721F33026B}"/>
              </a:ext>
            </a:extLst>
          </p:cNvPr>
          <p:cNvGraphicFramePr>
            <a:graphicFrameLocks noGrp="1"/>
          </p:cNvGraphicFramePr>
          <p:nvPr>
            <p:extLst>
              <p:ext uri="{D42A27DB-BD31-4B8C-83A1-F6EECF244321}">
                <p14:modId xmlns:p14="http://schemas.microsoft.com/office/powerpoint/2010/main" val="2264480636"/>
              </p:ext>
            </p:extLst>
          </p:nvPr>
        </p:nvGraphicFramePr>
        <p:xfrm>
          <a:off x="627998" y="3005966"/>
          <a:ext cx="11069371" cy="2560320"/>
        </p:xfrm>
        <a:graphic>
          <a:graphicData uri="http://schemas.openxmlformats.org/drawingml/2006/table">
            <a:tbl>
              <a:tblPr firstRow="1" bandRow="1">
                <a:tableStyleId>{5C22544A-7EE6-4342-B048-85BDC9FD1C3A}</a:tableStyleId>
              </a:tblPr>
              <a:tblGrid>
                <a:gridCol w="1579571">
                  <a:extLst>
                    <a:ext uri="{9D8B030D-6E8A-4147-A177-3AD203B41FA5}">
                      <a16:colId xmlns:a16="http://schemas.microsoft.com/office/drawing/2014/main" val="3532260163"/>
                    </a:ext>
                  </a:extLst>
                </a:gridCol>
                <a:gridCol w="1186225">
                  <a:extLst>
                    <a:ext uri="{9D8B030D-6E8A-4147-A177-3AD203B41FA5}">
                      <a16:colId xmlns:a16="http://schemas.microsoft.com/office/drawing/2014/main" val="1851965841"/>
                    </a:ext>
                  </a:extLst>
                </a:gridCol>
                <a:gridCol w="1186225">
                  <a:extLst>
                    <a:ext uri="{9D8B030D-6E8A-4147-A177-3AD203B41FA5}">
                      <a16:colId xmlns:a16="http://schemas.microsoft.com/office/drawing/2014/main" val="3363458477"/>
                    </a:ext>
                  </a:extLst>
                </a:gridCol>
                <a:gridCol w="1186225">
                  <a:extLst>
                    <a:ext uri="{9D8B030D-6E8A-4147-A177-3AD203B41FA5}">
                      <a16:colId xmlns:a16="http://schemas.microsoft.com/office/drawing/2014/main" val="2017157737"/>
                    </a:ext>
                  </a:extLst>
                </a:gridCol>
                <a:gridCol w="1186225">
                  <a:extLst>
                    <a:ext uri="{9D8B030D-6E8A-4147-A177-3AD203B41FA5}">
                      <a16:colId xmlns:a16="http://schemas.microsoft.com/office/drawing/2014/main" val="2483177270"/>
                    </a:ext>
                  </a:extLst>
                </a:gridCol>
                <a:gridCol w="1186225">
                  <a:extLst>
                    <a:ext uri="{9D8B030D-6E8A-4147-A177-3AD203B41FA5}">
                      <a16:colId xmlns:a16="http://schemas.microsoft.com/office/drawing/2014/main" val="1336134208"/>
                    </a:ext>
                  </a:extLst>
                </a:gridCol>
                <a:gridCol w="1186225">
                  <a:extLst>
                    <a:ext uri="{9D8B030D-6E8A-4147-A177-3AD203B41FA5}">
                      <a16:colId xmlns:a16="http://schemas.microsoft.com/office/drawing/2014/main" val="2795631839"/>
                    </a:ext>
                  </a:extLst>
                </a:gridCol>
                <a:gridCol w="1186225">
                  <a:extLst>
                    <a:ext uri="{9D8B030D-6E8A-4147-A177-3AD203B41FA5}">
                      <a16:colId xmlns:a16="http://schemas.microsoft.com/office/drawing/2014/main" val="44636474"/>
                    </a:ext>
                  </a:extLst>
                </a:gridCol>
                <a:gridCol w="1186225">
                  <a:extLst>
                    <a:ext uri="{9D8B030D-6E8A-4147-A177-3AD203B41FA5}">
                      <a16:colId xmlns:a16="http://schemas.microsoft.com/office/drawing/2014/main" val="340075808"/>
                    </a:ext>
                  </a:extLst>
                </a:gridCol>
              </a:tblGrid>
              <a:tr h="0">
                <a:tc rowSpan="2">
                  <a:txBody>
                    <a:bodyPr/>
                    <a:lstStyle/>
                    <a:p>
                      <a:endParaRPr lang="en-GB" sz="1200" noProof="0" dirty="0">
                        <a:latin typeface="Arial" panose="020B0604020202020204" pitchFamily="34" charset="0"/>
                        <a:cs typeface="Arial" panose="020B0604020202020204" pitchFamily="34" charset="0"/>
                      </a:endParaRPr>
                    </a:p>
                  </a:txBody>
                  <a:tcPr/>
                </a:tc>
                <a:tc gridSpan="2">
                  <a:txBody>
                    <a:bodyPr/>
                    <a:lstStyle/>
                    <a:p>
                      <a:pPr algn="ctr"/>
                      <a:r>
                        <a:rPr lang="en-GB" sz="1200" noProof="0" dirty="0">
                          <a:latin typeface="Arial" panose="020B0604020202020204" pitchFamily="34" charset="0"/>
                          <a:cs typeface="Arial" panose="020B0604020202020204" pitchFamily="34" charset="0"/>
                        </a:rPr>
                        <a:t>Previous lines of therapy </a:t>
                      </a:r>
                      <a:r>
                        <a:rPr lang="en-GB" sz="1200" baseline="30000" noProof="0" dirty="0">
                          <a:latin typeface="Arial" panose="020B0604020202020204" pitchFamily="34" charset="0"/>
                          <a:cs typeface="Arial" panose="020B0604020202020204" pitchFamily="34" charset="0"/>
                        </a:rPr>
                        <a:t>a</a:t>
                      </a:r>
                    </a:p>
                  </a:txBody>
                  <a:tcPr>
                    <a:lnB w="12700" cap="flat" cmpd="sng" algn="ctr">
                      <a:solidFill>
                        <a:schemeClr val="bg1"/>
                      </a:solidFill>
                      <a:prstDash val="solid"/>
                      <a:round/>
                      <a:headEnd type="none" w="med" len="med"/>
                      <a:tailEnd type="none" w="med" len="med"/>
                    </a:lnB>
                  </a:tcPr>
                </a:tc>
                <a:tc hMerge="1">
                  <a:txBody>
                    <a:bodyPr/>
                    <a:lstStyle/>
                    <a:p>
                      <a:pPr algn="ctr"/>
                      <a:endParaRPr lang="en-US" sz="1200" dirty="0">
                        <a:latin typeface="Arial" panose="020B0604020202020204" pitchFamily="34" charset="0"/>
                        <a:cs typeface="Arial" panose="020B0604020202020204" pitchFamily="34" charset="0"/>
                      </a:endParaRPr>
                    </a:p>
                  </a:txBody>
                  <a:tcPr/>
                </a:tc>
                <a:tc gridSpan="2">
                  <a:txBody>
                    <a:bodyPr/>
                    <a:lstStyle/>
                    <a:p>
                      <a:pPr algn="ctr"/>
                      <a:r>
                        <a:rPr lang="en-GB" sz="1200" noProof="0" dirty="0">
                          <a:latin typeface="Arial" panose="020B0604020202020204" pitchFamily="34" charset="0"/>
                          <a:cs typeface="Arial" panose="020B0604020202020204" pitchFamily="34" charset="0"/>
                        </a:rPr>
                        <a:t>Baseline ECOG PS</a:t>
                      </a:r>
                    </a:p>
                  </a:txBody>
                  <a:tcPr>
                    <a:lnB w="12700" cap="flat" cmpd="sng" algn="ctr">
                      <a:solidFill>
                        <a:schemeClr val="bg1"/>
                      </a:solidFill>
                      <a:prstDash val="solid"/>
                      <a:round/>
                      <a:headEnd type="none" w="med" len="med"/>
                      <a:tailEnd type="none" w="med" len="med"/>
                    </a:lnB>
                  </a:tcPr>
                </a:tc>
                <a:tc hMerge="1">
                  <a:txBody>
                    <a:bodyPr/>
                    <a:lstStyle/>
                    <a:p>
                      <a:pPr algn="ctr"/>
                      <a:endParaRPr lang="en-US" sz="1200" dirty="0">
                        <a:latin typeface="Arial" panose="020B0604020202020204" pitchFamily="34" charset="0"/>
                        <a:cs typeface="Arial" panose="020B0604020202020204" pitchFamily="34" charset="0"/>
                      </a:endParaRPr>
                    </a:p>
                  </a:txBody>
                  <a:tcPr/>
                </a:tc>
                <a:tc gridSpan="2">
                  <a:txBody>
                    <a:bodyPr/>
                    <a:lstStyle/>
                    <a:p>
                      <a:pPr algn="ctr"/>
                      <a:r>
                        <a:rPr lang="en-GB" sz="1200" i="0" noProof="0" dirty="0">
                          <a:latin typeface="Arial" panose="020B0604020202020204" pitchFamily="34" charset="0"/>
                          <a:cs typeface="Arial" panose="020B0604020202020204" pitchFamily="34" charset="0"/>
                        </a:rPr>
                        <a:t>YVMA</a:t>
                      </a:r>
                      <a:r>
                        <a:rPr lang="en-GB" sz="1200" noProof="0" dirty="0">
                          <a:latin typeface="Arial" panose="020B0604020202020204" pitchFamily="34" charset="0"/>
                          <a:cs typeface="Arial" panose="020B0604020202020204" pitchFamily="34" charset="0"/>
                        </a:rPr>
                        <a:t> variant </a:t>
                      </a:r>
                      <a:r>
                        <a:rPr lang="en-GB" sz="1200" baseline="30000" noProof="0" dirty="0">
                          <a:latin typeface="Arial" panose="020B0604020202020204" pitchFamily="34" charset="0"/>
                          <a:cs typeface="Arial" panose="020B0604020202020204" pitchFamily="34" charset="0"/>
                        </a:rPr>
                        <a:t>b</a:t>
                      </a:r>
                    </a:p>
                  </a:txBody>
                  <a:tcPr>
                    <a:lnB w="12700" cap="flat" cmpd="sng" algn="ctr">
                      <a:solidFill>
                        <a:schemeClr val="bg1"/>
                      </a:solidFill>
                      <a:prstDash val="solid"/>
                      <a:round/>
                      <a:headEnd type="none" w="med" len="med"/>
                      <a:tailEnd type="none" w="med" len="med"/>
                    </a:lnB>
                  </a:tcPr>
                </a:tc>
                <a:tc hMerge="1">
                  <a:txBody>
                    <a:bodyPr/>
                    <a:lstStyle/>
                    <a:p>
                      <a:pPr algn="ctr"/>
                      <a:endParaRPr lang="en-US" sz="1200" dirty="0">
                        <a:latin typeface="Arial" panose="020B0604020202020204" pitchFamily="34" charset="0"/>
                        <a:cs typeface="Arial" panose="020B0604020202020204" pitchFamily="34" charset="0"/>
                      </a:endParaRPr>
                    </a:p>
                  </a:txBody>
                  <a:tcPr/>
                </a:tc>
                <a:tc gridSpan="2">
                  <a:txBody>
                    <a:bodyPr/>
                    <a:lstStyle/>
                    <a:p>
                      <a:pPr algn="ctr"/>
                      <a:r>
                        <a:rPr lang="en-GB" sz="1200" i="1" noProof="0" dirty="0">
                          <a:latin typeface="Arial" panose="020B0604020202020204" pitchFamily="34" charset="0"/>
                          <a:cs typeface="Arial" panose="020B0604020202020204" pitchFamily="34" charset="0"/>
                        </a:rPr>
                        <a:t>TP53</a:t>
                      </a:r>
                      <a:r>
                        <a:rPr lang="en-GB" sz="1200" noProof="0" dirty="0">
                          <a:latin typeface="Arial" panose="020B0604020202020204" pitchFamily="34" charset="0"/>
                          <a:cs typeface="Arial" panose="020B0604020202020204" pitchFamily="34" charset="0"/>
                        </a:rPr>
                        <a:t> co-alteration </a:t>
                      </a:r>
                      <a:r>
                        <a:rPr lang="en-GB" sz="1200" baseline="30000" noProof="0" dirty="0">
                          <a:latin typeface="Arial" panose="020B0604020202020204" pitchFamily="34" charset="0"/>
                          <a:cs typeface="Arial" panose="020B0604020202020204" pitchFamily="34" charset="0"/>
                        </a:rPr>
                        <a:t>c</a:t>
                      </a:r>
                    </a:p>
                  </a:txBody>
                  <a:tcPr>
                    <a:lnB w="12700" cap="flat" cmpd="sng" algn="ctr">
                      <a:solidFill>
                        <a:schemeClr val="bg1"/>
                      </a:solidFill>
                      <a:prstDash val="solid"/>
                      <a:round/>
                      <a:headEnd type="none" w="med" len="med"/>
                      <a:tailEnd type="none" w="med" len="med"/>
                    </a:lnB>
                  </a:tcPr>
                </a:tc>
                <a:tc hMerge="1">
                  <a:txBody>
                    <a:bodyPr/>
                    <a:lstStyle/>
                    <a:p>
                      <a:pPr algn="ct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34596253"/>
                  </a:ext>
                </a:extLst>
              </a:tr>
              <a:tr h="0">
                <a:tc vMerge="1">
                  <a:txBody>
                    <a:bodyPr/>
                    <a:lstStyle/>
                    <a:p>
                      <a:endParaRPr lang="en-US" sz="1200" dirty="0">
                        <a:latin typeface="Arial" panose="020B0604020202020204" pitchFamily="34" charset="0"/>
                        <a:cs typeface="Arial" panose="020B0604020202020204" pitchFamily="34" charset="0"/>
                      </a:endParaRPr>
                    </a:p>
                  </a:txBody>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&lt;2 lines</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(n=20)</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≥2 lines</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(n=23)</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PS 0</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(n=19)</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PS 1</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(n=24)</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Present</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(n=30)</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Other</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(n=13)</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Not detected</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(n=24)</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Detected</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(n=13)</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844949531"/>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noProof="0" dirty="0">
                          <a:latin typeface="Arial" panose="020B0604020202020204" pitchFamily="34" charset="0"/>
                          <a:cs typeface="Arial" panose="020B0604020202020204" pitchFamily="34" charset="0"/>
                        </a:rPr>
                        <a:t>ORR, n (%)</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(95% CI)</a:t>
                      </a:r>
                    </a:p>
                  </a:txBody>
                  <a:tcPr/>
                </a:tc>
                <a:tc>
                  <a:txBody>
                    <a:bodyPr/>
                    <a:lstStyle/>
                    <a:p>
                      <a:pPr algn="ctr"/>
                      <a:r>
                        <a:rPr lang="en-GB" sz="1200" noProof="0" dirty="0">
                          <a:latin typeface="Arial" panose="020B0604020202020204" pitchFamily="34" charset="0"/>
                          <a:cs typeface="Arial" panose="020B0604020202020204" pitchFamily="34" charset="0"/>
                        </a:rPr>
                        <a:t>15 (75.0)</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(50.9-91.3)</a:t>
                      </a:r>
                    </a:p>
                  </a:txBody>
                  <a:tcP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200" noProof="0" dirty="0">
                          <a:latin typeface="Arial" panose="020B0604020202020204" pitchFamily="34" charset="0"/>
                          <a:cs typeface="Arial" panose="020B0604020202020204" pitchFamily="34" charset="0"/>
                        </a:rPr>
                        <a:t>16 (69.6)</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(47.1-86.8)</a:t>
                      </a:r>
                    </a:p>
                  </a:txBody>
                  <a:tcP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200" noProof="0" dirty="0">
                          <a:latin typeface="Arial" panose="020B0604020202020204" pitchFamily="34" charset="0"/>
                          <a:cs typeface="Arial" panose="020B0604020202020204" pitchFamily="34" charset="0"/>
                        </a:rPr>
                        <a:t>12 (63.2)</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(38.4-83.7)</a:t>
                      </a:r>
                    </a:p>
                  </a:txBody>
                  <a:tcP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200" noProof="0" dirty="0">
                          <a:latin typeface="Arial" panose="020B0604020202020204" pitchFamily="34" charset="0"/>
                          <a:cs typeface="Arial" panose="020B0604020202020204" pitchFamily="34" charset="0"/>
                        </a:rPr>
                        <a:t>19 (79.2)</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(57.8-92.9)</a:t>
                      </a:r>
                    </a:p>
                  </a:txBody>
                  <a:tcP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200" noProof="0" dirty="0">
                          <a:latin typeface="Arial" panose="020B0604020202020204" pitchFamily="34" charset="0"/>
                          <a:cs typeface="Arial" panose="020B0604020202020204" pitchFamily="34" charset="0"/>
                        </a:rPr>
                        <a:t>26 (86.7)</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(69.3-96.2)</a:t>
                      </a:r>
                    </a:p>
                  </a:txBody>
                  <a:tcP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200" noProof="0" dirty="0">
                          <a:latin typeface="Arial" panose="020B0604020202020204" pitchFamily="34" charset="0"/>
                          <a:cs typeface="Arial" panose="020B0604020202020204" pitchFamily="34" charset="0"/>
                        </a:rPr>
                        <a:t>4 (30.8)</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(9.1-61.4)</a:t>
                      </a:r>
                    </a:p>
                  </a:txBody>
                  <a:tcP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200" noProof="0" dirty="0">
                          <a:latin typeface="Arial" panose="020B0604020202020204" pitchFamily="34" charset="0"/>
                          <a:cs typeface="Arial" panose="020B0604020202020204" pitchFamily="34" charset="0"/>
                        </a:rPr>
                        <a:t>19 (79.2)</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(57.8-92.9)</a:t>
                      </a:r>
                    </a:p>
                  </a:txBody>
                  <a:tcP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200" noProof="0" dirty="0">
                          <a:latin typeface="Arial" panose="020B0604020202020204" pitchFamily="34" charset="0"/>
                          <a:cs typeface="Arial" panose="020B0604020202020204" pitchFamily="34" charset="0"/>
                        </a:rPr>
                        <a:t>9 (69.2)</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(38.6-90.9)</a:t>
                      </a:r>
                    </a:p>
                  </a:txBody>
                  <a:tcP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34550251"/>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noProof="0" dirty="0">
                          <a:latin typeface="Arial" panose="020B0604020202020204" pitchFamily="34" charset="0"/>
                          <a:cs typeface="Arial" panose="020B0604020202020204" pitchFamily="34" charset="0"/>
                        </a:rPr>
                        <a:t>mDoR, months</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(95% CI)</a:t>
                      </a:r>
                    </a:p>
                  </a:txBody>
                  <a:tcPr/>
                </a:tc>
                <a:tc>
                  <a:txBody>
                    <a:bodyPr/>
                    <a:lstStyle/>
                    <a:p>
                      <a:pPr algn="ctr"/>
                      <a:r>
                        <a:rPr lang="en-GB" sz="1200" noProof="0" dirty="0">
                          <a:latin typeface="Arial" panose="020B0604020202020204" pitchFamily="34" charset="0"/>
                          <a:cs typeface="Arial" panose="020B0604020202020204" pitchFamily="34" charset="0"/>
                        </a:rPr>
                        <a:t>NR</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(6.8-NR)</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200" noProof="0" dirty="0">
                          <a:latin typeface="Arial" panose="020B0604020202020204" pitchFamily="34" charset="0"/>
                          <a:cs typeface="Arial" panose="020B0604020202020204" pitchFamily="34" charset="0"/>
                        </a:rPr>
                        <a:t>5.2</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(2.8-12.2)</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200" noProof="0" dirty="0">
                          <a:latin typeface="Arial" panose="020B0604020202020204" pitchFamily="34" charset="0"/>
                          <a:cs typeface="Arial" panose="020B0604020202020204" pitchFamily="34" charset="0"/>
                        </a:rPr>
                        <a:t>7.7</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(4.5-12.2)</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200" noProof="0" dirty="0">
                          <a:latin typeface="Arial" panose="020B0604020202020204" pitchFamily="34" charset="0"/>
                          <a:cs typeface="Arial" panose="020B0604020202020204" pitchFamily="34" charset="0"/>
                        </a:rPr>
                        <a:t>NR</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(2.8-NR)</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200" noProof="0" dirty="0">
                          <a:latin typeface="Arial" panose="020B0604020202020204" pitchFamily="34" charset="0"/>
                          <a:cs typeface="Arial" panose="020B0604020202020204" pitchFamily="34" charset="0"/>
                        </a:rPr>
                        <a:t>9.7</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(5.3-NR)</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noProof="0" dirty="0">
                          <a:latin typeface="Arial" panose="020B0604020202020204" pitchFamily="34" charset="0"/>
                          <a:cs typeface="Arial" panose="020B0604020202020204" pitchFamily="34" charset="0"/>
                        </a:rPr>
                        <a:t>2.8</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(2.7-NR)</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noProof="0" dirty="0">
                          <a:latin typeface="Arial" panose="020B0604020202020204" pitchFamily="34" charset="0"/>
                          <a:cs typeface="Arial" panose="020B0604020202020204" pitchFamily="34" charset="0"/>
                        </a:rPr>
                        <a:t>NR</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(3.1-NR)</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noProof="0" dirty="0">
                          <a:latin typeface="Arial" panose="020B0604020202020204" pitchFamily="34" charset="0"/>
                          <a:cs typeface="Arial" panose="020B0604020202020204" pitchFamily="34" charset="0"/>
                        </a:rPr>
                        <a:t>5.3</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(2.8-6.8)</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47646995"/>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noProof="0" dirty="0">
                          <a:latin typeface="Arial" panose="020B0604020202020204" pitchFamily="34" charset="0"/>
                          <a:cs typeface="Arial" panose="020B0604020202020204" pitchFamily="34" charset="0"/>
                        </a:rPr>
                        <a:t>mPFS, months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noProof="0" dirty="0">
                          <a:latin typeface="Arial" panose="020B0604020202020204" pitchFamily="34" charset="0"/>
                          <a:cs typeface="Arial" panose="020B0604020202020204" pitchFamily="34" charset="0"/>
                        </a:rPr>
                        <a:t>(95% CI)</a:t>
                      </a:r>
                    </a:p>
                  </a:txBody>
                  <a:tcPr/>
                </a:tc>
                <a:tc>
                  <a:txBody>
                    <a:bodyPr/>
                    <a:lstStyle/>
                    <a:p>
                      <a:pPr algn="ctr"/>
                      <a:r>
                        <a:rPr lang="en-GB" sz="1200" noProof="0" dirty="0">
                          <a:latin typeface="Arial" panose="020B0604020202020204" pitchFamily="34" charset="0"/>
                          <a:cs typeface="Arial" panose="020B0604020202020204" pitchFamily="34" charset="0"/>
                        </a:rPr>
                        <a:t>NR</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(4.3-NR)</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200" noProof="0" dirty="0">
                          <a:latin typeface="Arial" panose="020B0604020202020204" pitchFamily="34" charset="0"/>
                          <a:cs typeface="Arial" panose="020B0604020202020204" pitchFamily="34" charset="0"/>
                        </a:rPr>
                        <a:t>6.7</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(4.1-8.1)</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200" noProof="0" dirty="0">
                          <a:latin typeface="Arial" panose="020B0604020202020204" pitchFamily="34" charset="0"/>
                          <a:cs typeface="Arial" panose="020B0604020202020204" pitchFamily="34" charset="0"/>
                        </a:rPr>
                        <a:t>7.5</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(5.3-9.9)</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200" noProof="0" dirty="0">
                          <a:latin typeface="Arial" panose="020B0604020202020204" pitchFamily="34" charset="0"/>
                          <a:cs typeface="Arial" panose="020B0604020202020204" pitchFamily="34" charset="0"/>
                        </a:rPr>
                        <a:t>9.6</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(4.1-NR)</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200" noProof="0" dirty="0">
                          <a:latin typeface="Arial" panose="020B0604020202020204" pitchFamily="34" charset="0"/>
                          <a:cs typeface="Arial" panose="020B0604020202020204" pitchFamily="34" charset="0"/>
                        </a:rPr>
                        <a:t>9.9</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(6.7-NR)</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noProof="0" dirty="0">
                          <a:latin typeface="Arial" panose="020B0604020202020204" pitchFamily="34" charset="0"/>
                          <a:cs typeface="Arial" panose="020B0604020202020204" pitchFamily="34" charset="0"/>
                        </a:rPr>
                        <a:t>3.9</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(2.0-5.3)</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noProof="0" dirty="0">
                          <a:latin typeface="Arial" panose="020B0604020202020204" pitchFamily="34" charset="0"/>
                          <a:cs typeface="Arial" panose="020B0604020202020204" pitchFamily="34" charset="0"/>
                        </a:rPr>
                        <a:t>10.6</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(4.2-NR)</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noProof="0" dirty="0">
                          <a:latin typeface="Arial" panose="020B0604020202020204" pitchFamily="34" charset="0"/>
                          <a:cs typeface="Arial" panose="020B0604020202020204" pitchFamily="34" charset="0"/>
                        </a:rPr>
                        <a:t>6.7</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(2.7-8.1)</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7281294"/>
                  </a:ext>
                </a:extLst>
              </a:tr>
              <a:tr h="0">
                <a:tc gridSpan="9">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noProof="0" dirty="0" err="1">
                          <a:latin typeface="Arial" panose="020B0604020202020204" pitchFamily="34" charset="0"/>
                          <a:cs typeface="Arial" panose="020B0604020202020204" pitchFamily="34" charset="0"/>
                        </a:rPr>
                        <a:t>mDoR</a:t>
                      </a:r>
                      <a:r>
                        <a:rPr lang="en-GB" sz="1200" noProof="0" dirty="0">
                          <a:latin typeface="Arial" panose="020B0604020202020204" pitchFamily="34" charset="0"/>
                          <a:cs typeface="Arial" panose="020B0604020202020204" pitchFamily="34" charset="0"/>
                        </a:rPr>
                        <a:t> data from a subset of patients with confirmed partial response or complete response: </a:t>
                      </a:r>
                      <a:r>
                        <a:rPr lang="en-GB" sz="1200" baseline="30000" noProof="0" dirty="0">
                          <a:latin typeface="Arial" panose="020B0604020202020204" pitchFamily="34" charset="0"/>
                          <a:cs typeface="Arial" panose="020B0604020202020204" pitchFamily="34" charset="0"/>
                        </a:rPr>
                        <a:t>a </a:t>
                      </a:r>
                      <a:r>
                        <a:rPr lang="en-GB" sz="1200" noProof="0" dirty="0">
                          <a:latin typeface="Arial" panose="020B0604020202020204" pitchFamily="34" charset="0"/>
                          <a:cs typeface="Arial" panose="020B0604020202020204" pitchFamily="34" charset="0"/>
                        </a:rPr>
                        <a:t>&lt;2 lines, n=15; ≥2 lines, n=16; PS 0, n=12; </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PS 1, n=19);  </a:t>
                      </a:r>
                      <a:r>
                        <a:rPr lang="en-GB" sz="1200" baseline="30000" noProof="0" dirty="0">
                          <a:latin typeface="Arial" panose="020B0604020202020204" pitchFamily="34" charset="0"/>
                          <a:cs typeface="Arial" panose="020B0604020202020204" pitchFamily="34" charset="0"/>
                        </a:rPr>
                        <a:t>b </a:t>
                      </a:r>
                      <a:r>
                        <a:rPr lang="en-GB" sz="1200" noProof="0" dirty="0">
                          <a:latin typeface="Arial" panose="020B0604020202020204" pitchFamily="34" charset="0"/>
                          <a:cs typeface="Arial" panose="020B0604020202020204" pitchFamily="34" charset="0"/>
                        </a:rPr>
                        <a:t>YVMA variant present, n=26; other, n=4; </a:t>
                      </a:r>
                      <a:r>
                        <a:rPr lang="en-GB" sz="1200" baseline="30000" noProof="0" dirty="0">
                          <a:latin typeface="Arial" panose="020B0604020202020204" pitchFamily="34" charset="0"/>
                          <a:cs typeface="Arial" panose="020B0604020202020204" pitchFamily="34" charset="0"/>
                        </a:rPr>
                        <a:t>c</a:t>
                      </a:r>
                      <a:r>
                        <a:rPr lang="en-GB" sz="1200" i="1" noProof="0" dirty="0">
                          <a:latin typeface="Arial" panose="020B0604020202020204" pitchFamily="34" charset="0"/>
                          <a:cs typeface="Arial" panose="020B0604020202020204" pitchFamily="34" charset="0"/>
                        </a:rPr>
                        <a:t>TP53</a:t>
                      </a:r>
                      <a:r>
                        <a:rPr lang="en-GB" sz="1200" noProof="0" dirty="0">
                          <a:latin typeface="Arial" panose="020B0604020202020204" pitchFamily="34" charset="0"/>
                          <a:cs typeface="Arial" panose="020B0604020202020204" pitchFamily="34" charset="0"/>
                        </a:rPr>
                        <a:t> co-alteration not detected, n=19; detected, n=9</a:t>
                      </a:r>
                    </a:p>
                  </a:txBody>
                  <a:tcPr>
                    <a:noFill/>
                  </a:tcPr>
                </a:tc>
                <a:tc hMerge="1">
                  <a:txBody>
                    <a:bodyPr/>
                    <a:lstStyle/>
                    <a:p>
                      <a:pPr algn="ctr"/>
                      <a:endParaRPr lang="en-US" sz="1200" dirty="0">
                        <a:latin typeface="Arial" panose="020B0604020202020204" pitchFamily="34" charset="0"/>
                        <a:cs typeface="Arial" panose="020B0604020202020204" pitchFamily="34" charset="0"/>
                      </a:endParaRPr>
                    </a:p>
                  </a:txBody>
                  <a:tcPr>
                    <a:lnT w="38100" cap="flat" cmpd="sng" algn="ctr">
                      <a:solidFill>
                        <a:schemeClr val="bg1"/>
                      </a:solidFill>
                      <a:prstDash val="solid"/>
                      <a:round/>
                      <a:headEnd type="none" w="med" len="med"/>
                      <a:tailEnd type="none" w="med" len="med"/>
                    </a:lnT>
                  </a:tcPr>
                </a:tc>
                <a:tc hMerge="1">
                  <a:txBody>
                    <a:bodyPr/>
                    <a:lstStyle/>
                    <a:p>
                      <a:pPr algn="ctr"/>
                      <a:endParaRPr lang="en-US" sz="1200" dirty="0">
                        <a:latin typeface="Arial" panose="020B0604020202020204" pitchFamily="34" charset="0"/>
                        <a:cs typeface="Arial" panose="020B0604020202020204" pitchFamily="34" charset="0"/>
                      </a:endParaRPr>
                    </a:p>
                  </a:txBody>
                  <a:tcPr>
                    <a:lnT w="38100" cap="flat" cmpd="sng" algn="ctr">
                      <a:solidFill>
                        <a:schemeClr val="bg1"/>
                      </a:solidFill>
                      <a:prstDash val="solid"/>
                      <a:round/>
                      <a:headEnd type="none" w="med" len="med"/>
                      <a:tailEnd type="none" w="med" len="med"/>
                    </a:lnT>
                  </a:tcPr>
                </a:tc>
                <a:tc hMerge="1">
                  <a:txBody>
                    <a:bodyPr/>
                    <a:lstStyle/>
                    <a:p>
                      <a:pPr algn="ctr"/>
                      <a:endParaRPr lang="en-US" sz="1200" dirty="0">
                        <a:latin typeface="Arial" panose="020B0604020202020204" pitchFamily="34" charset="0"/>
                        <a:cs typeface="Arial" panose="020B0604020202020204" pitchFamily="34" charset="0"/>
                      </a:endParaRPr>
                    </a:p>
                  </a:txBody>
                  <a:tcPr>
                    <a:lnT w="38100" cap="flat" cmpd="sng" algn="ctr">
                      <a:solidFill>
                        <a:schemeClr val="bg1"/>
                      </a:solidFill>
                      <a:prstDash val="solid"/>
                      <a:round/>
                      <a:headEnd type="none" w="med" len="med"/>
                      <a:tailEnd type="none" w="med" len="med"/>
                    </a:lnT>
                  </a:tcPr>
                </a:tc>
                <a:tc hMerge="1">
                  <a:txBody>
                    <a:bodyPr/>
                    <a:lstStyle/>
                    <a:p>
                      <a:pPr algn="ctr"/>
                      <a:endParaRPr lang="en-US" sz="1200" dirty="0">
                        <a:latin typeface="Arial" panose="020B0604020202020204" pitchFamily="34" charset="0"/>
                        <a:cs typeface="Arial" panose="020B0604020202020204" pitchFamily="34" charset="0"/>
                      </a:endParaRPr>
                    </a:p>
                  </a:txBody>
                  <a:tcPr>
                    <a:lnT w="38100" cap="flat" cmpd="sng" algn="ctr">
                      <a:solidFill>
                        <a:schemeClr val="bg1"/>
                      </a:solidFill>
                      <a:prstDash val="solid"/>
                      <a:round/>
                      <a:headEnd type="none" w="med" len="med"/>
                      <a:tailEnd type="none" w="med" len="med"/>
                    </a:lnT>
                  </a:tcPr>
                </a:tc>
                <a:tc hMerge="1">
                  <a:txBody>
                    <a:bodyPr/>
                    <a:lstStyle/>
                    <a:p>
                      <a:pPr algn="ctr"/>
                      <a:endParaRPr lang="en-US" sz="1200" dirty="0">
                        <a:latin typeface="Arial" panose="020B0604020202020204" pitchFamily="34" charset="0"/>
                        <a:cs typeface="Arial" panose="020B0604020202020204" pitchFamily="34" charset="0"/>
                      </a:endParaRPr>
                    </a:p>
                  </a:txBody>
                  <a:tcPr>
                    <a:lnT w="38100" cap="flat" cmpd="sng" algn="ctr">
                      <a:solidFill>
                        <a:schemeClr val="bg1"/>
                      </a:solidFill>
                      <a:prstDash val="solid"/>
                      <a:round/>
                      <a:headEnd type="none" w="med" len="med"/>
                      <a:tailEnd type="none" w="med" len="med"/>
                    </a:lnT>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txBody>
                  <a:tcPr>
                    <a:lnT w="38100" cap="flat" cmpd="sng" algn="ctr">
                      <a:solidFill>
                        <a:schemeClr val="bg1"/>
                      </a:solidFill>
                      <a:prstDash val="solid"/>
                      <a:round/>
                      <a:headEnd type="none" w="med" len="med"/>
                      <a:tailEnd type="none" w="med" len="med"/>
                    </a:lnT>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txBody>
                  <a:tcPr>
                    <a:lnT w="38100" cap="flat" cmpd="sng" algn="ctr">
                      <a:solidFill>
                        <a:schemeClr val="bg1"/>
                      </a:solidFill>
                      <a:prstDash val="solid"/>
                      <a:round/>
                      <a:headEnd type="none" w="med" len="med"/>
                      <a:tailEnd type="none" w="med" len="med"/>
                    </a:lnT>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txBody>
                  <a:tcP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077576537"/>
                  </a:ext>
                </a:extLst>
              </a:tr>
            </a:tbl>
          </a:graphicData>
        </a:graphic>
      </p:graphicFrame>
    </p:spTree>
    <p:extLst>
      <p:ext uri="{BB962C8B-B14F-4D97-AF65-F5344CB8AC3E}">
        <p14:creationId xmlns:p14="http://schemas.microsoft.com/office/powerpoint/2010/main" val="126113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379E5A7-6CE7-D4C5-E110-04260D1F955B}"/>
              </a:ext>
            </a:extLst>
          </p:cNvPr>
          <p:cNvSpPr>
            <a:spLocks noGrp="1"/>
          </p:cNvSpPr>
          <p:nvPr>
            <p:ph sz="quarter" idx="12"/>
          </p:nvPr>
        </p:nvSpPr>
        <p:spPr>
          <a:xfrm>
            <a:off x="614362" y="979200"/>
            <a:ext cx="10963275" cy="3096344"/>
          </a:xfrm>
        </p:spPr>
        <p:txBody>
          <a:bodyPr>
            <a:normAutofit/>
          </a:bodyPr>
          <a:lstStyle/>
          <a:p>
            <a:r>
              <a:rPr lang="en-GB" sz="1800" noProof="0" dirty="0"/>
              <a:t>This exploratory analysis of clinical and molecular factors in patients with </a:t>
            </a:r>
            <a:r>
              <a:rPr lang="en-GB" sz="1800" i="1" noProof="0" dirty="0"/>
              <a:t>HER2-</a:t>
            </a:r>
            <a:r>
              <a:rPr lang="en-GB" sz="1800" noProof="0" dirty="0"/>
              <a:t>mutant NSCLC indicates treatment with sevabertinib results in favourable DoR and PFS among those who had received only one prior line of therapy or who had specific molecular characteristics </a:t>
            </a:r>
          </a:p>
          <a:p>
            <a:pPr lvl="1"/>
            <a:r>
              <a:rPr lang="en-GB" sz="1600" noProof="0" dirty="0"/>
              <a:t>Treatment with &lt;2 previous lines of therapy was associated with improved treatment efficacy compared with patients who had received ≥ 2 previous lines</a:t>
            </a:r>
          </a:p>
          <a:p>
            <a:pPr lvl="1"/>
            <a:r>
              <a:rPr lang="en-GB" sz="1600" noProof="0" dirty="0"/>
              <a:t>Presence of the YVMA variant was associated with enhanced treatment efficacy compared with other </a:t>
            </a:r>
            <a:r>
              <a:rPr lang="en-GB" sz="1600" i="1" noProof="0" dirty="0"/>
              <a:t>HER2 </a:t>
            </a:r>
            <a:r>
              <a:rPr lang="en-GB" sz="1600" noProof="0" dirty="0"/>
              <a:t>alterations, whereas </a:t>
            </a:r>
            <a:r>
              <a:rPr lang="en-GB" sz="1600" i="1" noProof="0" dirty="0"/>
              <a:t>TP53 </a:t>
            </a:r>
            <a:r>
              <a:rPr lang="en-GB" sz="1600" noProof="0" dirty="0"/>
              <a:t>co-alterations were linked to reduced treatment efficacy</a:t>
            </a:r>
          </a:p>
          <a:p>
            <a:r>
              <a:rPr lang="en-GB" sz="1800" noProof="0" dirty="0">
                <a:solidFill>
                  <a:schemeClr val="tx2"/>
                </a:solidFill>
              </a:rPr>
              <a:t>Multivariate analysis </a:t>
            </a:r>
            <a:r>
              <a:rPr lang="en-GB" sz="1800" noProof="0" dirty="0"/>
              <a:t>indicated that both </a:t>
            </a:r>
            <a:r>
              <a:rPr lang="en-GB" sz="1800" i="1" noProof="0" dirty="0"/>
              <a:t>TP53 </a:t>
            </a:r>
            <a:r>
              <a:rPr lang="en-GB" sz="1800" noProof="0" dirty="0"/>
              <a:t>and </a:t>
            </a:r>
            <a:r>
              <a:rPr lang="en-GB" sz="1800" i="1" noProof="0" dirty="0"/>
              <a:t>HER2 </a:t>
            </a:r>
            <a:r>
              <a:rPr lang="en-GB" sz="1800" noProof="0" dirty="0"/>
              <a:t>YVMA provide independent prognostic information when adjusted for clinical factors</a:t>
            </a:r>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noProof="0" dirty="0"/>
              <a:t>Soho-01: summary</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183" y="6356351"/>
            <a:ext cx="10444369" cy="365125"/>
          </a:xfrm>
        </p:spPr>
        <p:txBody>
          <a:bodyPr anchor="b" anchorCtr="0"/>
          <a:lstStyle/>
          <a:p>
            <a:r>
              <a:rPr lang="en-GB" kern="100" noProof="0" dirty="0">
                <a:solidFill>
                  <a:schemeClr val="tx2"/>
                </a:solidFill>
                <a:ea typeface="Calibri" panose="020F0502020204030204" pitchFamily="34" charset="0"/>
              </a:rPr>
              <a:t>DoR, duration of response; PFS, progression-free survival; NSCLC, non-small cell lung cancer; ORR, objective response rate</a:t>
            </a:r>
          </a:p>
          <a:p>
            <a:r>
              <a:rPr lang="en-GB" kern="100" noProof="0" dirty="0">
                <a:solidFill>
                  <a:schemeClr val="tx2"/>
                </a:solidFill>
                <a:ea typeface="Calibri" panose="020F0502020204030204" pitchFamily="34" charset="0"/>
              </a:rPr>
              <a:t>Le X, et al. Abstract P3.12.41, WCLC 2025. Poster presentation</a:t>
            </a: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24</a:t>
            </a:fld>
            <a:endParaRPr lang="en-GB" noProof="0" dirty="0"/>
          </a:p>
        </p:txBody>
      </p:sp>
      <p:sp>
        <p:nvSpPr>
          <p:cNvPr id="11" name="TextBox 10">
            <a:extLst>
              <a:ext uri="{FF2B5EF4-FFF2-40B4-BE49-F238E27FC236}">
                <a16:creationId xmlns:a16="http://schemas.microsoft.com/office/drawing/2014/main" id="{AE608C2A-1F09-C345-D152-81C074F10777}"/>
              </a:ext>
            </a:extLst>
          </p:cNvPr>
          <p:cNvSpPr txBox="1"/>
          <p:nvPr/>
        </p:nvSpPr>
        <p:spPr>
          <a:xfrm>
            <a:off x="946799" y="3861048"/>
            <a:ext cx="10624487" cy="2033991"/>
          </a:xfrm>
          <a:prstGeom prst="rect">
            <a:avLst/>
          </a:prstGeom>
          <a:solidFill>
            <a:schemeClr val="bg1"/>
          </a:solidFill>
          <a:ln w="28575">
            <a:solidFill>
              <a:schemeClr val="accent1"/>
            </a:solidFill>
          </a:ln>
        </p:spPr>
        <p:txBody>
          <a:bodyPr wrap="square" lIns="288000" tIns="108000" rIns="288000" bIns="108000" rtlCol="0">
            <a:spAutoFit/>
          </a:bodyPr>
          <a:lstStyle/>
          <a:p>
            <a:pPr>
              <a:spcBef>
                <a:spcPts val="600"/>
              </a:spcBef>
            </a:pPr>
            <a:r>
              <a:rPr lang="en-GB" b="1" u="sng" noProof="0" dirty="0">
                <a:solidFill>
                  <a:schemeClr val="accent1"/>
                </a:solidFill>
                <a:latin typeface="Arial" panose="020B0604020202020204" pitchFamily="34" charset="0"/>
                <a:ea typeface="Aileron" charset="0"/>
                <a:cs typeface="Arial" panose="020B0604020202020204" pitchFamily="34" charset="0"/>
              </a:rPr>
              <a:t>Clinical perspective</a:t>
            </a:r>
          </a:p>
          <a:p>
            <a:pPr marL="285750" indent="-285750">
              <a:spcBef>
                <a:spcPts val="600"/>
              </a:spcBef>
              <a:buClr>
                <a:schemeClr val="accent2"/>
              </a:buClr>
              <a:buFont typeface="Arial" panose="020B0604020202020204" pitchFamily="34" charset="0"/>
              <a:buChar char="•"/>
            </a:pPr>
            <a:r>
              <a:rPr lang="en-GB" noProof="0" dirty="0">
                <a:latin typeface="Arial" panose="020B0604020202020204" pitchFamily="34" charset="0"/>
                <a:cs typeface="Arial" panose="020B0604020202020204" pitchFamily="34" charset="0"/>
              </a:rPr>
              <a:t>The findings underscore the importance of integrating clinical and molecular features to identify potential prognostic or predictive markers </a:t>
            </a:r>
          </a:p>
          <a:p>
            <a:pPr marL="285750" indent="-285750">
              <a:spcBef>
                <a:spcPts val="600"/>
              </a:spcBef>
              <a:buClr>
                <a:schemeClr val="accent2"/>
              </a:buClr>
              <a:buFont typeface="Arial" panose="020B0604020202020204" pitchFamily="34" charset="0"/>
              <a:buChar char="•"/>
            </a:pPr>
            <a:r>
              <a:rPr lang="en-GB" noProof="0" dirty="0">
                <a:latin typeface="Arial" panose="020B0604020202020204" pitchFamily="34" charset="0"/>
                <a:cs typeface="Arial" panose="020B0604020202020204" pitchFamily="34" charset="0"/>
              </a:rPr>
              <a:t>As these results are limited to a single expansion cohort in an ongoing trial, further validation in larger studies is required to confirm these insights and further explore therapeutic strategies for patients with </a:t>
            </a:r>
            <a:r>
              <a:rPr lang="en-GB" i="1" noProof="0" dirty="0">
                <a:latin typeface="Arial" panose="020B0604020202020204" pitchFamily="34" charset="0"/>
                <a:cs typeface="Arial" panose="020B0604020202020204" pitchFamily="34" charset="0"/>
              </a:rPr>
              <a:t>HER2</a:t>
            </a:r>
            <a:r>
              <a:rPr lang="en-GB" noProof="0" dirty="0">
                <a:latin typeface="Arial" panose="020B0604020202020204" pitchFamily="34" charset="0"/>
                <a:cs typeface="Arial" panose="020B0604020202020204" pitchFamily="34" charset="0"/>
              </a:rPr>
              <a:t>-altered cancers</a:t>
            </a:r>
          </a:p>
        </p:txBody>
      </p:sp>
    </p:spTree>
    <p:extLst>
      <p:ext uri="{BB962C8B-B14F-4D97-AF65-F5344CB8AC3E}">
        <p14:creationId xmlns:p14="http://schemas.microsoft.com/office/powerpoint/2010/main" val="66802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C9C9C5-D7D1-5FB5-D477-860D13823851}"/>
              </a:ext>
            </a:extLst>
          </p:cNvPr>
          <p:cNvSpPr>
            <a:spLocks noGrp="1"/>
          </p:cNvSpPr>
          <p:nvPr>
            <p:ph type="title"/>
          </p:nvPr>
        </p:nvSpPr>
        <p:spPr/>
        <p:txBody>
          <a:bodyPr>
            <a:noAutofit/>
          </a:bodyPr>
          <a:lstStyle/>
          <a:p>
            <a:r>
              <a:rPr lang="en-GB" noProof="0" dirty="0"/>
              <a:t>Zongertinib in Patients With Previously Treated </a:t>
            </a:r>
            <a:r>
              <a:rPr lang="en-GB" i="1" noProof="0" dirty="0"/>
              <a:t>HER2</a:t>
            </a:r>
            <a:r>
              <a:rPr lang="en-GB" noProof="0" dirty="0"/>
              <a:t>-Mutant NSCLC and Brain Metastases at Baseline: Beamion LUNG-1</a:t>
            </a:r>
            <a:r>
              <a:rPr lang="en-GB" noProof="0" dirty="0">
                <a:effectLst/>
                <a:ea typeface="Aptos" panose="020B0004020202020204" pitchFamily="34" charset="0"/>
              </a:rPr>
              <a:t> study</a:t>
            </a:r>
            <a:endParaRPr lang="en-GB" noProof="0" dirty="0"/>
          </a:p>
        </p:txBody>
      </p:sp>
      <p:sp>
        <p:nvSpPr>
          <p:cNvPr id="7" name="Subtitle 6">
            <a:extLst>
              <a:ext uri="{FF2B5EF4-FFF2-40B4-BE49-F238E27FC236}">
                <a16:creationId xmlns:a16="http://schemas.microsoft.com/office/drawing/2014/main" id="{8E430D2C-AD48-6F06-C10F-6B77654C6113}"/>
              </a:ext>
            </a:extLst>
          </p:cNvPr>
          <p:cNvSpPr>
            <a:spLocks noGrp="1"/>
          </p:cNvSpPr>
          <p:nvPr>
            <p:ph type="subTitle" idx="1"/>
          </p:nvPr>
        </p:nvSpPr>
        <p:spPr/>
        <p:txBody>
          <a:bodyPr/>
          <a:lstStyle/>
          <a:p>
            <a:r>
              <a:rPr lang="en-GB" b="1" kern="100" noProof="0" dirty="0">
                <a:ea typeface="Calibri" panose="020F0502020204030204" pitchFamily="34" charset="0"/>
              </a:rPr>
              <a:t>Ruiter G</a:t>
            </a:r>
            <a:r>
              <a:rPr lang="en-GB" b="1" kern="100" noProof="0" dirty="0">
                <a:effectLst/>
                <a:ea typeface="Calibri" panose="020F0502020204030204" pitchFamily="34" charset="0"/>
              </a:rPr>
              <a:t>, et al. </a:t>
            </a:r>
            <a:r>
              <a:rPr lang="en-GB" b="1" kern="100" noProof="0" dirty="0">
                <a:ea typeface="Calibri" panose="020F0502020204030204" pitchFamily="34" charset="0"/>
              </a:rPr>
              <a:t>Abstract PT2.12.03, WCLC 2025 </a:t>
            </a:r>
            <a:endParaRPr lang="en-GB" b="1" kern="100" noProof="0" dirty="0">
              <a:effectLst/>
              <a:ea typeface="Calibri" panose="020F0502020204030204" pitchFamily="34" charset="0"/>
            </a:endParaRPr>
          </a:p>
          <a:p>
            <a:endParaRPr lang="en-GB" sz="1800" kern="100" noProof="0" dirty="0">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38393C7F-20D5-D7B7-34F6-C78A2F987C04}"/>
              </a:ext>
            </a:extLst>
          </p:cNvPr>
          <p:cNvSpPr>
            <a:spLocks noGrp="1"/>
          </p:cNvSpPr>
          <p:nvPr>
            <p:ph type="sldNum" sz="quarter" idx="4"/>
          </p:nvPr>
        </p:nvSpPr>
        <p:spPr/>
        <p:txBody>
          <a:bodyPr/>
          <a:lstStyle/>
          <a:p>
            <a:fld id="{FCE43C0F-8A7B-3A4B-9DB5-B3472E36E833}" type="slidenum">
              <a:rPr lang="en-GB" noProof="0" smtClean="0"/>
              <a:pPr/>
              <a:t>25</a:t>
            </a:fld>
            <a:endParaRPr lang="en-GB" noProof="0" dirty="0"/>
          </a:p>
        </p:txBody>
      </p:sp>
      <p:sp>
        <p:nvSpPr>
          <p:cNvPr id="8" name="Content Placeholder 7">
            <a:extLst>
              <a:ext uri="{FF2B5EF4-FFF2-40B4-BE49-F238E27FC236}">
                <a16:creationId xmlns:a16="http://schemas.microsoft.com/office/drawing/2014/main" id="{D597ED57-A9F2-C2C8-206F-8E15D9323819}"/>
              </a:ext>
            </a:extLst>
          </p:cNvPr>
          <p:cNvSpPr>
            <a:spLocks noGrp="1"/>
          </p:cNvSpPr>
          <p:nvPr>
            <p:ph sz="quarter" idx="15"/>
          </p:nvPr>
        </p:nvSpPr>
        <p:spPr/>
        <p:txBody>
          <a:bodyPr/>
          <a:lstStyle/>
          <a:p>
            <a:r>
              <a:rPr lang="en-GB" noProof="0" dirty="0"/>
              <a:t>NSCLC, non-small cell lung cancer</a:t>
            </a:r>
          </a:p>
        </p:txBody>
      </p:sp>
    </p:spTree>
    <p:extLst>
      <p:ext uri="{BB962C8B-B14F-4D97-AF65-F5344CB8AC3E}">
        <p14:creationId xmlns:p14="http://schemas.microsoft.com/office/powerpoint/2010/main" val="10088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EE4496FC-733F-9D9E-D934-3DF28B40A42C}"/>
              </a:ext>
            </a:extLst>
          </p:cNvPr>
          <p:cNvSpPr txBox="1"/>
          <p:nvPr/>
        </p:nvSpPr>
        <p:spPr>
          <a:xfrm>
            <a:off x="2159478" y="3175618"/>
            <a:ext cx="4655025" cy="1152000"/>
          </a:xfrm>
          <a:prstGeom prst="rect">
            <a:avLst/>
          </a:prstGeom>
          <a:noFill/>
          <a:ln w="19050">
            <a:solidFill>
              <a:schemeClr val="accent1">
                <a:lumMod val="75000"/>
              </a:schemeClr>
            </a:solidFill>
          </a:ln>
        </p:spPr>
        <p:txBody>
          <a:bodyPr wrap="square" rtlCol="0">
            <a:spAutoFit/>
          </a:bodyPr>
          <a:lstStyle/>
          <a:p>
            <a:endParaRPr lang="en-GB" sz="2400" noProof="0" dirty="0">
              <a:solidFill>
                <a:srgbClr val="505050"/>
              </a:solidFill>
              <a:latin typeface="Aileron" charset="0"/>
              <a:ea typeface="Aileron" charset="0"/>
              <a:cs typeface="Aileron" charset="0"/>
            </a:endParaRPr>
          </a:p>
        </p:txBody>
      </p:sp>
      <p:sp>
        <p:nvSpPr>
          <p:cNvPr id="7" name="Content Placeholder 6">
            <a:extLst>
              <a:ext uri="{FF2B5EF4-FFF2-40B4-BE49-F238E27FC236}">
                <a16:creationId xmlns:a16="http://schemas.microsoft.com/office/drawing/2014/main" id="{C379E5A7-6CE7-D4C5-E110-04260D1F955B}"/>
              </a:ext>
            </a:extLst>
          </p:cNvPr>
          <p:cNvSpPr>
            <a:spLocks noGrp="1"/>
          </p:cNvSpPr>
          <p:nvPr>
            <p:ph sz="quarter" idx="12"/>
          </p:nvPr>
        </p:nvSpPr>
        <p:spPr>
          <a:xfrm>
            <a:off x="614362" y="979913"/>
            <a:ext cx="10963275" cy="1584991"/>
          </a:xfrm>
        </p:spPr>
        <p:txBody>
          <a:bodyPr>
            <a:noAutofit/>
          </a:bodyPr>
          <a:lstStyle/>
          <a:p>
            <a:r>
              <a:rPr lang="en-GB" sz="1600" noProof="0" dirty="0"/>
              <a:t>Patients with </a:t>
            </a:r>
            <a:r>
              <a:rPr lang="en-GB" sz="1600" i="1" noProof="0" dirty="0"/>
              <a:t>HER2</a:t>
            </a:r>
            <a:r>
              <a:rPr lang="en-GB" sz="1600" noProof="0" dirty="0"/>
              <a:t>-mutant NSCLC have a high incidence of brain metastases (BMs).</a:t>
            </a:r>
            <a:r>
              <a:rPr lang="en-GB" sz="1600" baseline="30000" noProof="0" dirty="0"/>
              <a:t>1</a:t>
            </a:r>
            <a:r>
              <a:rPr lang="en-GB" sz="1600" noProof="0" dirty="0"/>
              <a:t> Therefore, it is important to consider the intracranial activity of emerging HER2-targeting therapies</a:t>
            </a:r>
          </a:p>
          <a:p>
            <a:r>
              <a:rPr lang="en-GB" sz="1600" noProof="0" dirty="0"/>
              <a:t>Phase Ib of Beamion LUNG-1 (NCT04886804) is evaluating the tyrosine kinase inhibitor, zongertinib, in patients with </a:t>
            </a:r>
            <a:r>
              <a:rPr lang="en-GB" sz="1600" i="1" noProof="0" dirty="0"/>
              <a:t>HER2</a:t>
            </a:r>
            <a:r>
              <a:rPr lang="en-GB" sz="1600" noProof="0" dirty="0"/>
              <a:t>-mutant advanced/metastatic NSCLC, including those with BMs at baseline.</a:t>
            </a:r>
            <a:r>
              <a:rPr lang="en-GB" sz="1600" baseline="30000" noProof="0" dirty="0"/>
              <a:t>2</a:t>
            </a:r>
            <a:r>
              <a:rPr lang="en-GB" sz="1600" noProof="0" dirty="0"/>
              <a:t> Data from previously treated patients with active BMs (Cohort 4) or stable/asymptomatic BMs (Cohort 1) at baseline are reported</a:t>
            </a:r>
            <a:r>
              <a:rPr lang="en-GB" sz="1600" baseline="30000" noProof="0" dirty="0"/>
              <a:t>3</a:t>
            </a:r>
            <a:endParaRPr lang="en-GB" sz="1200" baseline="30000" noProof="0" dirty="0">
              <a:solidFill>
                <a:schemeClr val="tx2"/>
              </a:solidFill>
            </a:endParaRPr>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noProof="0" dirty="0"/>
              <a:t>Beamion lung-1: background and study design</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183" y="6356351"/>
            <a:ext cx="10180339" cy="365125"/>
          </a:xfrm>
        </p:spPr>
        <p:txBody>
          <a:bodyPr anchor="b" anchorCtr="0"/>
          <a:lstStyle/>
          <a:p>
            <a:r>
              <a:rPr lang="en-GB" sz="1100" kern="100" noProof="0" dirty="0">
                <a:solidFill>
                  <a:schemeClr val="tx2"/>
                </a:solidFill>
                <a:latin typeface="Arial" panose="020B0604020202020204"/>
                <a:ea typeface="Calibri" panose="020F0502020204030204" pitchFamily="34" charset="0"/>
              </a:rPr>
              <a:t>ADC, antibody drug conjugate; BICR, blinded independent central review; BM, brain metastasis; CNS, central nervous system; DC, disease control; DoR, duration of response; NSCLC, non-small cell lung cancer; OR, objective response; PFS, progression-free survival; QD, once daily; RANO-BM, Response Assessment in Neuro-Oncology - Brain Metastases; RECIST v1.1, Response Evaluation Criteria in Solid Tumours version 1.1; TKD, tyrosine kinase domain</a:t>
            </a:r>
          </a:p>
          <a:p>
            <a:r>
              <a:rPr lang="en-GB" sz="1100" kern="100" noProof="0" dirty="0">
                <a:solidFill>
                  <a:schemeClr val="tx2"/>
                </a:solidFill>
                <a:ea typeface="Calibri" panose="020F0502020204030204" pitchFamily="34" charset="0"/>
              </a:rPr>
              <a:t>1. Zhang Q, et al. Lung Cancer 2025; 205: 108616; 2. </a:t>
            </a:r>
            <a:r>
              <a:rPr lang="en-GB" sz="1100" kern="100" noProof="0" dirty="0">
                <a:solidFill>
                  <a:schemeClr val="tx2"/>
                </a:solidFill>
                <a:ea typeface="Calibri" panose="020F0502020204030204" pitchFamily="34" charset="0"/>
                <a:hlinkClick r:id="rId2"/>
              </a:rPr>
              <a:t>www.clinicaltrials.gov/study/NCT04886804</a:t>
            </a:r>
            <a:r>
              <a:rPr lang="en-GB" sz="1100" kern="100" noProof="0" dirty="0">
                <a:solidFill>
                  <a:schemeClr val="tx2"/>
                </a:solidFill>
                <a:ea typeface="Calibri" panose="020F0502020204030204" pitchFamily="34" charset="0"/>
              </a:rPr>
              <a:t>; 3. Ruiter G, et al. Abstract PT2.12.03, WCLC 2025. Poster presentation</a:t>
            </a: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26</a:t>
            </a:fld>
            <a:endParaRPr lang="en-GB" noProof="0" dirty="0"/>
          </a:p>
        </p:txBody>
      </p:sp>
      <p:sp>
        <p:nvSpPr>
          <p:cNvPr id="12" name="Rounded Rectangle 11">
            <a:extLst>
              <a:ext uri="{FF2B5EF4-FFF2-40B4-BE49-F238E27FC236}">
                <a16:creationId xmlns:a16="http://schemas.microsoft.com/office/drawing/2014/main" id="{01BDD743-5CFE-8A56-28E6-7217010E39D5}"/>
              </a:ext>
            </a:extLst>
          </p:cNvPr>
          <p:cNvSpPr/>
          <p:nvPr/>
        </p:nvSpPr>
        <p:spPr>
          <a:xfrm>
            <a:off x="2135560" y="2492896"/>
            <a:ext cx="7560840" cy="432048"/>
          </a:xfrm>
          <a:prstGeom prst="roundRect">
            <a:avLst>
              <a:gd name="adj" fmla="val 16894"/>
            </a:avLst>
          </a:prstGeom>
          <a:solidFill>
            <a:schemeClr val="accent1">
              <a:lumMod val="5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Phase Ib (dose expansion): patients with HER2-mutant advanced NSCLC</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Selected dose after interim futility analysis: zongertinib 120 mg QD</a:t>
            </a:r>
            <a:endParaRPr lang="en-GB" sz="1200" noProof="0" dirty="0">
              <a:solidFill>
                <a:schemeClr val="bg1"/>
              </a:solidFill>
              <a:latin typeface="Arial" panose="020B0604020202020204" pitchFamily="34" charset="0"/>
              <a:cs typeface="Arial" panose="020B0604020202020204" pitchFamily="34" charset="0"/>
            </a:endParaRPr>
          </a:p>
        </p:txBody>
      </p:sp>
      <p:sp>
        <p:nvSpPr>
          <p:cNvPr id="13" name="Google Shape;392;p10">
            <a:extLst>
              <a:ext uri="{FF2B5EF4-FFF2-40B4-BE49-F238E27FC236}">
                <a16:creationId xmlns:a16="http://schemas.microsoft.com/office/drawing/2014/main" id="{9B7DAD88-CA1B-552B-5495-977C226F66CA}"/>
              </a:ext>
            </a:extLst>
          </p:cNvPr>
          <p:cNvSpPr/>
          <p:nvPr/>
        </p:nvSpPr>
        <p:spPr>
          <a:xfrm>
            <a:off x="7542265" y="2996952"/>
            <a:ext cx="1734449" cy="315471"/>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lnSpc>
                <a:spcPct val="90000"/>
              </a:lnSpc>
              <a:spcAft>
                <a:spcPts val="300"/>
              </a:spcAft>
            </a:pPr>
            <a:r>
              <a:rPr lang="en-GB" sz="1000" noProof="0" dirty="0">
                <a:solidFill>
                  <a:schemeClr val="accent6"/>
                </a:solidFill>
                <a:latin typeface="Arial" panose="020B0604020202020204" pitchFamily="34" charset="0"/>
                <a:ea typeface="Calibri"/>
                <a:cs typeface="Arial" panose="020B0604020202020204" pitchFamily="34" charset="0"/>
                <a:sym typeface="Calibri"/>
              </a:rPr>
              <a:t>Additional cohorts not included</a:t>
            </a:r>
            <a:br>
              <a:rPr lang="en-GB" sz="1000" noProof="0" dirty="0">
                <a:solidFill>
                  <a:schemeClr val="accent6"/>
                </a:solidFill>
                <a:latin typeface="Arial" panose="020B0604020202020204" pitchFamily="34" charset="0"/>
                <a:ea typeface="Calibri"/>
                <a:cs typeface="Arial" panose="020B0604020202020204" pitchFamily="34" charset="0"/>
                <a:sym typeface="Calibri"/>
              </a:rPr>
            </a:br>
            <a:r>
              <a:rPr lang="en-GB" sz="1000" noProof="0" dirty="0">
                <a:solidFill>
                  <a:schemeClr val="accent6"/>
                </a:solidFill>
                <a:latin typeface="Arial" panose="020B0604020202020204" pitchFamily="34" charset="0"/>
                <a:ea typeface="Calibri"/>
                <a:cs typeface="Arial" panose="020B0604020202020204" pitchFamily="34" charset="0"/>
                <a:sym typeface="Calibri"/>
              </a:rPr>
              <a:t>in the current analysis</a:t>
            </a:r>
          </a:p>
        </p:txBody>
      </p:sp>
      <p:grpSp>
        <p:nvGrpSpPr>
          <p:cNvPr id="22" name="Group 21">
            <a:extLst>
              <a:ext uri="{FF2B5EF4-FFF2-40B4-BE49-F238E27FC236}">
                <a16:creationId xmlns:a16="http://schemas.microsoft.com/office/drawing/2014/main" id="{6BFA8B69-8D67-B306-3C78-341D9416D3FB}"/>
              </a:ext>
            </a:extLst>
          </p:cNvPr>
          <p:cNvGrpSpPr/>
          <p:nvPr/>
        </p:nvGrpSpPr>
        <p:grpSpPr>
          <a:xfrm>
            <a:off x="7122578" y="3349566"/>
            <a:ext cx="2573822" cy="648000"/>
            <a:chOff x="7099573" y="3421575"/>
            <a:chExt cx="2573822" cy="585033"/>
          </a:xfrm>
        </p:grpSpPr>
        <p:sp>
          <p:nvSpPr>
            <p:cNvPr id="15" name="Rounded Rectangle 14">
              <a:extLst>
                <a:ext uri="{FF2B5EF4-FFF2-40B4-BE49-F238E27FC236}">
                  <a16:creationId xmlns:a16="http://schemas.microsoft.com/office/drawing/2014/main" id="{981B3576-9CF8-5A54-9E8B-246F17163DCE}"/>
                </a:ext>
              </a:extLst>
            </p:cNvPr>
            <p:cNvSpPr/>
            <p:nvPr/>
          </p:nvSpPr>
          <p:spPr>
            <a:xfrm>
              <a:off x="7099573" y="3421575"/>
              <a:ext cx="698617" cy="585033"/>
            </a:xfrm>
            <a:prstGeom prst="roundRect">
              <a:avLst>
                <a:gd name="adj" fmla="val 10093"/>
              </a:avLst>
            </a:prstGeom>
            <a:solidFill>
              <a:schemeClr val="accent6"/>
            </a:soli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5000"/>
                </a:lnSpc>
                <a:spcAft>
                  <a:spcPts val="200"/>
                </a:spcAft>
                <a:buClr>
                  <a:schemeClr val="accent1"/>
                </a:buClr>
              </a:pPr>
              <a:r>
                <a:rPr lang="en-GB" sz="1000" b="1" noProof="0" dirty="0">
                  <a:solidFill>
                    <a:schemeClr val="bg1"/>
                  </a:solidFill>
                  <a:latin typeface="Arial" panose="020B0604020202020204" pitchFamily="34" charset="0"/>
                  <a:cs typeface="Arial" panose="020B0604020202020204" pitchFamily="34" charset="0"/>
                </a:rPr>
                <a:t>Cohort 2</a:t>
              </a:r>
              <a:endParaRPr lang="en-GB" sz="1000" noProof="0" dirty="0">
                <a:solidFill>
                  <a:schemeClr val="bg1"/>
                </a:solidFill>
                <a:latin typeface="Arial" panose="020B0604020202020204" pitchFamily="34" charset="0"/>
                <a:cs typeface="Arial" panose="020B0604020202020204" pitchFamily="34" charset="0"/>
              </a:endParaRPr>
            </a:p>
          </p:txBody>
        </p:sp>
        <p:sp>
          <p:nvSpPr>
            <p:cNvPr id="17" name="Rounded Rectangle 16">
              <a:extLst>
                <a:ext uri="{FF2B5EF4-FFF2-40B4-BE49-F238E27FC236}">
                  <a16:creationId xmlns:a16="http://schemas.microsoft.com/office/drawing/2014/main" id="{83B086A8-13B7-36D2-2AB5-43C7F46DFA4F}"/>
                </a:ext>
              </a:extLst>
            </p:cNvPr>
            <p:cNvSpPr/>
            <p:nvPr/>
          </p:nvSpPr>
          <p:spPr>
            <a:xfrm>
              <a:off x="7824192" y="3421575"/>
              <a:ext cx="1849203" cy="585033"/>
            </a:xfrm>
            <a:prstGeom prst="roundRect">
              <a:avLst>
                <a:gd name="adj" fmla="val 10093"/>
              </a:avLst>
            </a:prstGeom>
            <a:solidFill>
              <a:schemeClr val="accent6">
                <a:lumMod val="60000"/>
                <a:lumOff val="40000"/>
              </a:schemeClr>
            </a:soli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5000"/>
                </a:lnSpc>
                <a:spcAft>
                  <a:spcPts val="200"/>
                </a:spcAft>
                <a:buClr>
                  <a:schemeClr val="accent1"/>
                </a:buClr>
              </a:pPr>
              <a:r>
                <a:rPr lang="en-GB" sz="1000" b="1" noProof="0" dirty="0">
                  <a:solidFill>
                    <a:schemeClr val="tx1"/>
                  </a:solidFill>
                  <a:latin typeface="Arial" panose="020B0604020202020204" pitchFamily="34" charset="0"/>
                  <a:cs typeface="Arial" panose="020B0604020202020204" pitchFamily="34" charset="0"/>
                </a:rPr>
                <a:t>Treatment-naïve patients</a:t>
              </a:r>
              <a:br>
                <a:rPr lang="en-GB" sz="1000" b="1" noProof="0" dirty="0">
                  <a:solidFill>
                    <a:schemeClr val="tx1"/>
                  </a:solidFill>
                  <a:latin typeface="Arial" panose="020B0604020202020204" pitchFamily="34" charset="0"/>
                  <a:cs typeface="Arial" panose="020B0604020202020204" pitchFamily="34" charset="0"/>
                </a:rPr>
              </a:br>
              <a:r>
                <a:rPr lang="en-GB" sz="1000" b="1" noProof="0" dirty="0">
                  <a:solidFill>
                    <a:schemeClr val="tx1"/>
                  </a:solidFill>
                  <a:latin typeface="Arial" panose="020B0604020202020204" pitchFamily="34" charset="0"/>
                  <a:cs typeface="Arial" panose="020B0604020202020204" pitchFamily="34" charset="0"/>
                </a:rPr>
                <a:t>with TKD mutations</a:t>
              </a:r>
              <a:endParaRPr lang="en-GB" sz="1000" noProof="0" dirty="0">
                <a:solidFill>
                  <a:schemeClr val="tx1"/>
                </a:solidFill>
                <a:latin typeface="Arial" panose="020B0604020202020204" pitchFamily="34" charset="0"/>
                <a:cs typeface="Arial" panose="020B0604020202020204" pitchFamily="34" charset="0"/>
              </a:endParaRPr>
            </a:p>
          </p:txBody>
        </p:sp>
      </p:grpSp>
      <p:sp>
        <p:nvSpPr>
          <p:cNvPr id="18" name="Rounded Rectangle 17">
            <a:extLst>
              <a:ext uri="{FF2B5EF4-FFF2-40B4-BE49-F238E27FC236}">
                <a16:creationId xmlns:a16="http://schemas.microsoft.com/office/drawing/2014/main" id="{3D3F2E11-DCFB-1C63-544B-AC041C84E4A9}"/>
              </a:ext>
            </a:extLst>
          </p:cNvPr>
          <p:cNvSpPr/>
          <p:nvPr/>
        </p:nvSpPr>
        <p:spPr>
          <a:xfrm>
            <a:off x="7122578" y="4209962"/>
            <a:ext cx="698617" cy="648000"/>
          </a:xfrm>
          <a:prstGeom prst="roundRect">
            <a:avLst>
              <a:gd name="adj" fmla="val 10093"/>
            </a:avLst>
          </a:prstGeom>
          <a:solidFill>
            <a:schemeClr val="accent6"/>
          </a:soli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5000"/>
              </a:lnSpc>
              <a:spcAft>
                <a:spcPts val="200"/>
              </a:spcAft>
              <a:buClr>
                <a:schemeClr val="accent1"/>
              </a:buClr>
            </a:pPr>
            <a:r>
              <a:rPr lang="en-GB" sz="1000" b="1" noProof="0" dirty="0">
                <a:solidFill>
                  <a:schemeClr val="bg1"/>
                </a:solidFill>
                <a:latin typeface="Arial" panose="020B0604020202020204" pitchFamily="34" charset="0"/>
                <a:cs typeface="Arial" panose="020B0604020202020204" pitchFamily="34" charset="0"/>
              </a:rPr>
              <a:t>Cohort 3</a:t>
            </a:r>
            <a:endParaRPr lang="en-GB" sz="1000" noProof="0" dirty="0">
              <a:solidFill>
                <a:schemeClr val="bg1"/>
              </a:solidFill>
              <a:latin typeface="Arial" panose="020B0604020202020204" pitchFamily="34" charset="0"/>
              <a:cs typeface="Arial" panose="020B0604020202020204" pitchFamily="34" charset="0"/>
            </a:endParaRPr>
          </a:p>
        </p:txBody>
      </p:sp>
      <p:sp>
        <p:nvSpPr>
          <p:cNvPr id="19" name="Rounded Rectangle 18">
            <a:extLst>
              <a:ext uri="{FF2B5EF4-FFF2-40B4-BE49-F238E27FC236}">
                <a16:creationId xmlns:a16="http://schemas.microsoft.com/office/drawing/2014/main" id="{60662414-CA6F-D977-9EBD-A3E813E721DB}"/>
              </a:ext>
            </a:extLst>
          </p:cNvPr>
          <p:cNvSpPr/>
          <p:nvPr/>
        </p:nvSpPr>
        <p:spPr>
          <a:xfrm>
            <a:off x="7847197" y="4209962"/>
            <a:ext cx="1849203" cy="648000"/>
          </a:xfrm>
          <a:prstGeom prst="roundRect">
            <a:avLst>
              <a:gd name="adj" fmla="val 10093"/>
            </a:avLst>
          </a:prstGeom>
          <a:solidFill>
            <a:schemeClr val="accent6">
              <a:lumMod val="60000"/>
              <a:lumOff val="40000"/>
            </a:schemeClr>
          </a:soli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5000"/>
              </a:lnSpc>
              <a:spcAft>
                <a:spcPts val="200"/>
              </a:spcAft>
              <a:buClr>
                <a:schemeClr val="accent1"/>
              </a:buClr>
            </a:pPr>
            <a:r>
              <a:rPr lang="en-GB" sz="1000" b="1" noProof="0" dirty="0">
                <a:solidFill>
                  <a:schemeClr val="tx1"/>
                </a:solidFill>
                <a:latin typeface="Arial" panose="020B0604020202020204" pitchFamily="34" charset="0"/>
                <a:cs typeface="Arial" panose="020B0604020202020204" pitchFamily="34" charset="0"/>
              </a:rPr>
              <a:t>Previously </a:t>
            </a:r>
            <a:r>
              <a:rPr lang="en-GB" sz="1000" b="1" noProof="0" dirty="0" err="1">
                <a:solidFill>
                  <a:schemeClr val="tx1"/>
                </a:solidFill>
                <a:latin typeface="Arial" panose="020B0604020202020204" pitchFamily="34" charset="0"/>
                <a:cs typeface="Arial" panose="020B0604020202020204" pitchFamily="34" charset="0"/>
              </a:rPr>
              <a:t>treated</a:t>
            </a:r>
            <a:r>
              <a:rPr lang="en-GB" sz="1000" b="1" baseline="30000" noProof="0" dirty="0" err="1">
                <a:solidFill>
                  <a:schemeClr val="tx1"/>
                </a:solidFill>
                <a:latin typeface="Arial" panose="020B0604020202020204" pitchFamily="34" charset="0"/>
                <a:cs typeface="Arial" panose="020B0604020202020204" pitchFamily="34" charset="0"/>
              </a:rPr>
              <a:t>a</a:t>
            </a:r>
            <a:br>
              <a:rPr lang="en-GB" sz="1000" b="1" noProof="0" dirty="0">
                <a:solidFill>
                  <a:schemeClr val="tx1"/>
                </a:solidFill>
                <a:latin typeface="Arial" panose="020B0604020202020204" pitchFamily="34" charset="0"/>
                <a:cs typeface="Arial" panose="020B0604020202020204" pitchFamily="34" charset="0"/>
              </a:rPr>
            </a:br>
            <a:r>
              <a:rPr lang="en-GB" sz="1000" b="1" noProof="0" dirty="0">
                <a:solidFill>
                  <a:schemeClr val="tx1"/>
                </a:solidFill>
                <a:latin typeface="Arial" panose="020B0604020202020204" pitchFamily="34" charset="0"/>
                <a:cs typeface="Arial" panose="020B0604020202020204" pitchFamily="34" charset="0"/>
              </a:rPr>
              <a:t>patients with</a:t>
            </a:r>
            <a:br>
              <a:rPr lang="en-GB" sz="1000" b="1" noProof="0" dirty="0">
                <a:solidFill>
                  <a:schemeClr val="tx1"/>
                </a:solidFill>
                <a:latin typeface="Arial" panose="020B0604020202020204" pitchFamily="34" charset="0"/>
                <a:cs typeface="Arial" panose="020B0604020202020204" pitchFamily="34" charset="0"/>
              </a:rPr>
            </a:br>
            <a:r>
              <a:rPr lang="en-GB" sz="1000" b="1" noProof="0" dirty="0">
                <a:solidFill>
                  <a:schemeClr val="tx1"/>
                </a:solidFill>
                <a:latin typeface="Arial" panose="020B0604020202020204" pitchFamily="34" charset="0"/>
                <a:cs typeface="Arial" panose="020B0604020202020204" pitchFamily="34" charset="0"/>
              </a:rPr>
              <a:t>non-TKD mutations</a:t>
            </a:r>
            <a:endParaRPr lang="en-GB" sz="1000" noProof="0" dirty="0">
              <a:solidFill>
                <a:schemeClr val="tx1"/>
              </a:solidFill>
              <a:latin typeface="Arial" panose="020B0604020202020204" pitchFamily="34" charset="0"/>
              <a:cs typeface="Arial" panose="020B0604020202020204" pitchFamily="34" charset="0"/>
            </a:endParaRPr>
          </a:p>
        </p:txBody>
      </p:sp>
      <p:sp>
        <p:nvSpPr>
          <p:cNvPr id="20" name="Rounded Rectangle 19">
            <a:extLst>
              <a:ext uri="{FF2B5EF4-FFF2-40B4-BE49-F238E27FC236}">
                <a16:creationId xmlns:a16="http://schemas.microsoft.com/office/drawing/2014/main" id="{2BD24986-A638-787D-5539-AED89B6C0C5E}"/>
              </a:ext>
            </a:extLst>
          </p:cNvPr>
          <p:cNvSpPr/>
          <p:nvPr/>
        </p:nvSpPr>
        <p:spPr>
          <a:xfrm>
            <a:off x="7122578" y="5080099"/>
            <a:ext cx="698617" cy="648000"/>
          </a:xfrm>
          <a:prstGeom prst="roundRect">
            <a:avLst>
              <a:gd name="adj" fmla="val 10093"/>
            </a:avLst>
          </a:prstGeom>
          <a:solidFill>
            <a:schemeClr val="accent6"/>
          </a:soli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5000"/>
              </a:lnSpc>
              <a:spcAft>
                <a:spcPts val="200"/>
              </a:spcAft>
              <a:buClr>
                <a:schemeClr val="accent1"/>
              </a:buClr>
            </a:pPr>
            <a:r>
              <a:rPr lang="en-GB" sz="1000" b="1" noProof="0" dirty="0">
                <a:solidFill>
                  <a:schemeClr val="bg1"/>
                </a:solidFill>
                <a:latin typeface="Arial" panose="020B0604020202020204" pitchFamily="34" charset="0"/>
                <a:cs typeface="Arial" panose="020B0604020202020204" pitchFamily="34" charset="0"/>
              </a:rPr>
              <a:t>Cohort 5</a:t>
            </a:r>
            <a:endParaRPr lang="en-GB" sz="1000" noProof="0" dirty="0">
              <a:solidFill>
                <a:schemeClr val="bg1"/>
              </a:solidFill>
              <a:latin typeface="Arial" panose="020B0604020202020204" pitchFamily="34" charset="0"/>
              <a:cs typeface="Arial" panose="020B0604020202020204" pitchFamily="34" charset="0"/>
            </a:endParaRPr>
          </a:p>
        </p:txBody>
      </p:sp>
      <p:sp>
        <p:nvSpPr>
          <p:cNvPr id="21" name="Rounded Rectangle 20">
            <a:extLst>
              <a:ext uri="{FF2B5EF4-FFF2-40B4-BE49-F238E27FC236}">
                <a16:creationId xmlns:a16="http://schemas.microsoft.com/office/drawing/2014/main" id="{C4A1D7D6-5BD1-4330-E922-FFB2CBED96A9}"/>
              </a:ext>
            </a:extLst>
          </p:cNvPr>
          <p:cNvSpPr/>
          <p:nvPr/>
        </p:nvSpPr>
        <p:spPr>
          <a:xfrm>
            <a:off x="7847197" y="5080099"/>
            <a:ext cx="1849203" cy="648000"/>
          </a:xfrm>
          <a:prstGeom prst="roundRect">
            <a:avLst>
              <a:gd name="adj" fmla="val 10093"/>
            </a:avLst>
          </a:prstGeom>
          <a:solidFill>
            <a:schemeClr val="accent6">
              <a:lumMod val="60000"/>
              <a:lumOff val="40000"/>
            </a:schemeClr>
          </a:soli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5000"/>
              </a:lnSpc>
              <a:spcAft>
                <a:spcPts val="200"/>
              </a:spcAft>
              <a:buClr>
                <a:schemeClr val="accent1"/>
              </a:buClr>
            </a:pPr>
            <a:r>
              <a:rPr lang="en-GB" sz="1000" b="1" noProof="0" dirty="0">
                <a:solidFill>
                  <a:schemeClr val="tx1"/>
                </a:solidFill>
                <a:latin typeface="Arial" panose="020B0604020202020204" pitchFamily="34" charset="0"/>
                <a:cs typeface="Arial" panose="020B0604020202020204" pitchFamily="34" charset="0"/>
              </a:rPr>
              <a:t>Patients previously treated</a:t>
            </a:r>
            <a:br>
              <a:rPr lang="en-GB" sz="1000" b="1" noProof="0" dirty="0">
                <a:solidFill>
                  <a:schemeClr val="tx1"/>
                </a:solidFill>
                <a:latin typeface="Arial" panose="020B0604020202020204" pitchFamily="34" charset="0"/>
                <a:cs typeface="Arial" panose="020B0604020202020204" pitchFamily="34" charset="0"/>
              </a:rPr>
            </a:br>
            <a:r>
              <a:rPr lang="en-GB" sz="1000" b="1" noProof="0" dirty="0">
                <a:solidFill>
                  <a:schemeClr val="tx1"/>
                </a:solidFill>
                <a:latin typeface="Arial" panose="020B0604020202020204" pitchFamily="34" charset="0"/>
                <a:cs typeface="Arial" panose="020B0604020202020204" pitchFamily="34" charset="0"/>
              </a:rPr>
              <a:t>with HER2-directed ADC</a:t>
            </a:r>
            <a:br>
              <a:rPr lang="en-GB" sz="1000" b="1" noProof="0" dirty="0">
                <a:solidFill>
                  <a:schemeClr val="tx1"/>
                </a:solidFill>
                <a:latin typeface="Arial" panose="020B0604020202020204" pitchFamily="34" charset="0"/>
                <a:cs typeface="Arial" panose="020B0604020202020204" pitchFamily="34" charset="0"/>
              </a:rPr>
            </a:br>
            <a:r>
              <a:rPr lang="en-GB" sz="1000" b="1" noProof="0" dirty="0">
                <a:solidFill>
                  <a:schemeClr val="tx1"/>
                </a:solidFill>
                <a:latin typeface="Arial" panose="020B0604020202020204" pitchFamily="34" charset="0"/>
                <a:cs typeface="Arial" panose="020B0604020202020204" pitchFamily="34" charset="0"/>
              </a:rPr>
              <a:t>and with TKD mutations</a:t>
            </a:r>
            <a:endParaRPr lang="en-GB" sz="1000" noProof="0" dirty="0">
              <a:solidFill>
                <a:schemeClr val="tx1"/>
              </a:solidFill>
              <a:latin typeface="Arial" panose="020B0604020202020204" pitchFamily="34" charset="0"/>
              <a:cs typeface="Arial" panose="020B0604020202020204" pitchFamily="34" charset="0"/>
            </a:endParaRPr>
          </a:p>
        </p:txBody>
      </p:sp>
      <p:sp>
        <p:nvSpPr>
          <p:cNvPr id="24" name="Google Shape;392;p10">
            <a:extLst>
              <a:ext uri="{FF2B5EF4-FFF2-40B4-BE49-F238E27FC236}">
                <a16:creationId xmlns:a16="http://schemas.microsoft.com/office/drawing/2014/main" id="{BBDF1C6C-4936-53B7-63A5-BF30481DB48D}"/>
              </a:ext>
            </a:extLst>
          </p:cNvPr>
          <p:cNvSpPr/>
          <p:nvPr/>
        </p:nvSpPr>
        <p:spPr>
          <a:xfrm>
            <a:off x="2670787" y="2977715"/>
            <a:ext cx="3632406" cy="17697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lnSpc>
                <a:spcPct val="90000"/>
              </a:lnSpc>
              <a:spcAft>
                <a:spcPts val="300"/>
              </a:spcAft>
            </a:pPr>
            <a:r>
              <a:rPr lang="en-GB" sz="1000" b="1" noProof="0" dirty="0">
                <a:latin typeface="Arial" panose="020B0604020202020204" pitchFamily="34" charset="0"/>
                <a:ea typeface="Calibri"/>
                <a:cs typeface="Arial" panose="020B0604020202020204" pitchFamily="34" charset="0"/>
                <a:sym typeface="Calibri"/>
              </a:rPr>
              <a:t>Current analysis: patients with brain metastases at baseline</a:t>
            </a:r>
          </a:p>
        </p:txBody>
      </p:sp>
      <p:sp>
        <p:nvSpPr>
          <p:cNvPr id="25" name="Google Shape;392;p10">
            <a:extLst>
              <a:ext uri="{FF2B5EF4-FFF2-40B4-BE49-F238E27FC236}">
                <a16:creationId xmlns:a16="http://schemas.microsoft.com/office/drawing/2014/main" id="{9386E424-DEB2-F093-365C-F2613C6D90BC}"/>
              </a:ext>
            </a:extLst>
          </p:cNvPr>
          <p:cNvSpPr/>
          <p:nvPr/>
        </p:nvSpPr>
        <p:spPr>
          <a:xfrm>
            <a:off x="2233266" y="3832678"/>
            <a:ext cx="4445127" cy="492443"/>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lnSpc>
                <a:spcPct val="90000"/>
              </a:lnSpc>
              <a:spcAft>
                <a:spcPts val="300"/>
              </a:spcAft>
            </a:pPr>
            <a:r>
              <a:rPr lang="en-GB" sz="1000" b="1" noProof="0" dirty="0">
                <a:solidFill>
                  <a:schemeClr val="accent1">
                    <a:lumMod val="75000"/>
                  </a:schemeClr>
                </a:solidFill>
                <a:latin typeface="Arial" panose="020B0604020202020204" pitchFamily="34" charset="0"/>
                <a:ea typeface="Calibri"/>
                <a:cs typeface="Arial" panose="020B0604020202020204" pitchFamily="34" charset="0"/>
                <a:sym typeface="Calibri"/>
              </a:rPr>
              <a:t>Primary endpoint: </a:t>
            </a:r>
            <a:r>
              <a:rPr lang="en-GB" sz="1000" noProof="0" dirty="0">
                <a:latin typeface="Arial" panose="020B0604020202020204" pitchFamily="34" charset="0"/>
                <a:ea typeface="Calibri"/>
                <a:cs typeface="Arial" panose="020B0604020202020204" pitchFamily="34" charset="0"/>
                <a:sym typeface="Calibri"/>
              </a:rPr>
              <a:t>Systemic OR by BICR (RECIST v1.1)</a:t>
            </a:r>
          </a:p>
          <a:p>
            <a:pPr algn="ctr">
              <a:lnSpc>
                <a:spcPct val="90000"/>
              </a:lnSpc>
              <a:spcAft>
                <a:spcPts val="300"/>
              </a:spcAft>
            </a:pPr>
            <a:r>
              <a:rPr lang="en-GB" sz="1000" b="1" noProof="0" dirty="0">
                <a:solidFill>
                  <a:schemeClr val="accent1">
                    <a:lumMod val="75000"/>
                  </a:schemeClr>
                </a:solidFill>
                <a:latin typeface="Arial" panose="020B0604020202020204" pitchFamily="34" charset="0"/>
                <a:ea typeface="Calibri"/>
                <a:cs typeface="Arial" panose="020B0604020202020204" pitchFamily="34" charset="0"/>
                <a:sym typeface="Calibri"/>
              </a:rPr>
              <a:t>Secondary endpoints: </a:t>
            </a:r>
            <a:r>
              <a:rPr lang="en-GB" sz="1000" noProof="0" dirty="0">
                <a:latin typeface="Arial" panose="020B0604020202020204" pitchFamily="34" charset="0"/>
                <a:ea typeface="Calibri"/>
                <a:cs typeface="Arial" panose="020B0604020202020204" pitchFamily="34" charset="0"/>
                <a:sym typeface="Calibri"/>
              </a:rPr>
              <a:t>CNS OR and DC by BICR (RANO-BM); systemic DC, </a:t>
            </a:r>
            <a:br>
              <a:rPr lang="en-GB" sz="1000" noProof="0" dirty="0">
                <a:latin typeface="Arial" panose="020B0604020202020204" pitchFamily="34" charset="0"/>
                <a:ea typeface="Calibri"/>
                <a:cs typeface="Arial" panose="020B0604020202020204" pitchFamily="34" charset="0"/>
                <a:sym typeface="Calibri"/>
              </a:rPr>
            </a:br>
            <a:r>
              <a:rPr lang="en-GB" sz="1000" noProof="0" dirty="0">
                <a:latin typeface="Arial" panose="020B0604020202020204" pitchFamily="34" charset="0"/>
                <a:ea typeface="Calibri"/>
                <a:cs typeface="Arial" panose="020B0604020202020204" pitchFamily="34" charset="0"/>
                <a:sym typeface="Calibri"/>
              </a:rPr>
              <a:t>DoR, and PFS by BICR (RECIST v1.1)</a:t>
            </a:r>
            <a:r>
              <a:rPr lang="en-GB" sz="1000" b="1" noProof="0" dirty="0">
                <a:solidFill>
                  <a:schemeClr val="accent6"/>
                </a:solidFill>
                <a:latin typeface="Arial" panose="020B0604020202020204" pitchFamily="34" charset="0"/>
                <a:ea typeface="Calibri"/>
                <a:cs typeface="Arial" panose="020B0604020202020204" pitchFamily="34" charset="0"/>
                <a:sym typeface="Calibri"/>
              </a:rPr>
              <a:t> </a:t>
            </a:r>
          </a:p>
        </p:txBody>
      </p:sp>
      <p:sp>
        <p:nvSpPr>
          <p:cNvPr id="28" name="Rounded Rectangle 27">
            <a:extLst>
              <a:ext uri="{FF2B5EF4-FFF2-40B4-BE49-F238E27FC236}">
                <a16:creationId xmlns:a16="http://schemas.microsoft.com/office/drawing/2014/main" id="{6384AEB8-4F57-DD74-E73E-4E4C62BBB608}"/>
              </a:ext>
            </a:extLst>
          </p:cNvPr>
          <p:cNvSpPr/>
          <p:nvPr/>
        </p:nvSpPr>
        <p:spPr>
          <a:xfrm>
            <a:off x="2233912" y="3247645"/>
            <a:ext cx="1011079" cy="540000"/>
          </a:xfrm>
          <a:prstGeom prst="roundRect">
            <a:avLst>
              <a:gd name="adj" fmla="val 10093"/>
            </a:avLst>
          </a:prstGeom>
          <a:solidFill>
            <a:schemeClr val="accent1">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5000"/>
              </a:lnSpc>
              <a:spcAft>
                <a:spcPts val="200"/>
              </a:spcAft>
              <a:buClr>
                <a:schemeClr val="accent1"/>
              </a:buClr>
            </a:pPr>
            <a:r>
              <a:rPr lang="en-GB" sz="1000" b="1" noProof="0" dirty="0">
                <a:solidFill>
                  <a:schemeClr val="bg1"/>
                </a:solidFill>
                <a:latin typeface="Arial" panose="020B0604020202020204" pitchFamily="34" charset="0"/>
                <a:cs typeface="Arial" panose="020B0604020202020204" pitchFamily="34" charset="0"/>
              </a:rPr>
              <a:t>Cohort 1</a:t>
            </a:r>
            <a:endParaRPr lang="en-GB" sz="1000" noProof="0" dirty="0">
              <a:solidFill>
                <a:schemeClr val="bg1"/>
              </a:solidFill>
              <a:latin typeface="Arial" panose="020B0604020202020204" pitchFamily="34" charset="0"/>
              <a:cs typeface="Arial" panose="020B0604020202020204" pitchFamily="34" charset="0"/>
            </a:endParaRPr>
          </a:p>
        </p:txBody>
      </p:sp>
      <p:sp>
        <p:nvSpPr>
          <p:cNvPr id="29" name="Rounded Rectangle 28">
            <a:extLst>
              <a:ext uri="{FF2B5EF4-FFF2-40B4-BE49-F238E27FC236}">
                <a16:creationId xmlns:a16="http://schemas.microsoft.com/office/drawing/2014/main" id="{CBDCCFB2-34DC-95E3-BEF6-A3710F34447E}"/>
              </a:ext>
            </a:extLst>
          </p:cNvPr>
          <p:cNvSpPr/>
          <p:nvPr/>
        </p:nvSpPr>
        <p:spPr>
          <a:xfrm>
            <a:off x="3294838" y="3247645"/>
            <a:ext cx="3433402" cy="540000"/>
          </a:xfrm>
          <a:prstGeom prst="roundRect">
            <a:avLst>
              <a:gd name="adj" fmla="val 10093"/>
            </a:avLst>
          </a:prstGeom>
          <a:solidFill>
            <a:schemeClr val="accent1">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5000"/>
              </a:lnSpc>
              <a:spcAft>
                <a:spcPts val="200"/>
              </a:spcAft>
              <a:buClr>
                <a:schemeClr val="accent1"/>
              </a:buClr>
            </a:pPr>
            <a:r>
              <a:rPr lang="en-GB" sz="1000" b="1" noProof="0" dirty="0">
                <a:solidFill>
                  <a:schemeClr val="bg1"/>
                </a:solidFill>
                <a:latin typeface="Arial" panose="020B0604020202020204" pitchFamily="34" charset="0"/>
                <a:cs typeface="Arial" panose="020B0604020202020204" pitchFamily="34" charset="0"/>
              </a:rPr>
              <a:t>Previously treated</a:t>
            </a:r>
            <a:r>
              <a:rPr lang="en-GB" sz="1000" b="1" baseline="30000" noProof="0" dirty="0">
                <a:solidFill>
                  <a:schemeClr val="bg1"/>
                </a:solidFill>
                <a:latin typeface="Arial" panose="020B0604020202020204" pitchFamily="34" charset="0"/>
                <a:cs typeface="Arial" panose="020B0604020202020204" pitchFamily="34" charset="0"/>
              </a:rPr>
              <a:t>a</a:t>
            </a:r>
            <a:r>
              <a:rPr lang="en-GB" sz="1000" b="1" noProof="0" dirty="0">
                <a:solidFill>
                  <a:schemeClr val="bg1"/>
                </a:solidFill>
                <a:latin typeface="Arial" panose="020B0604020202020204" pitchFamily="34" charset="0"/>
                <a:cs typeface="Arial" panose="020B0604020202020204" pitchFamily="34" charset="0"/>
              </a:rPr>
              <a:t> patients with TKD mutations, including those with stable, asymptomatic brain metastases at baseline</a:t>
            </a:r>
            <a:endParaRPr lang="en-GB" sz="1000" noProof="0" dirty="0">
              <a:solidFill>
                <a:schemeClr val="bg1"/>
              </a:solidFill>
              <a:latin typeface="Arial" panose="020B0604020202020204" pitchFamily="34" charset="0"/>
              <a:cs typeface="Arial" panose="020B0604020202020204" pitchFamily="34" charset="0"/>
            </a:endParaRPr>
          </a:p>
        </p:txBody>
      </p:sp>
      <p:sp>
        <p:nvSpPr>
          <p:cNvPr id="30" name="Google Shape;392;p10">
            <a:extLst>
              <a:ext uri="{FF2B5EF4-FFF2-40B4-BE49-F238E27FC236}">
                <a16:creationId xmlns:a16="http://schemas.microsoft.com/office/drawing/2014/main" id="{62B57905-A942-0559-A1CF-346067B0E2EB}"/>
              </a:ext>
            </a:extLst>
          </p:cNvPr>
          <p:cNvSpPr/>
          <p:nvPr/>
        </p:nvSpPr>
        <p:spPr>
          <a:xfrm>
            <a:off x="4396181" y="4271870"/>
            <a:ext cx="209994" cy="426271"/>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lnSpc>
                <a:spcPct val="90000"/>
              </a:lnSpc>
              <a:spcAft>
                <a:spcPts val="300"/>
              </a:spcAft>
            </a:pPr>
            <a:r>
              <a:rPr lang="en-GB" sz="2800" b="1" noProof="0" dirty="0">
                <a:latin typeface="Arial" panose="020B0604020202020204" pitchFamily="34" charset="0"/>
                <a:ea typeface="Calibri"/>
                <a:cs typeface="Arial" panose="020B0604020202020204" pitchFamily="34" charset="0"/>
                <a:sym typeface="Calibri"/>
              </a:rPr>
              <a:t>+</a:t>
            </a:r>
          </a:p>
        </p:txBody>
      </p:sp>
      <p:sp>
        <p:nvSpPr>
          <p:cNvPr id="32" name="TextBox 31">
            <a:extLst>
              <a:ext uri="{FF2B5EF4-FFF2-40B4-BE49-F238E27FC236}">
                <a16:creationId xmlns:a16="http://schemas.microsoft.com/office/drawing/2014/main" id="{05BAECE6-FC53-A722-97AE-43D5991C5349}"/>
              </a:ext>
            </a:extLst>
          </p:cNvPr>
          <p:cNvSpPr txBox="1"/>
          <p:nvPr/>
        </p:nvSpPr>
        <p:spPr>
          <a:xfrm>
            <a:off x="2159478" y="4572591"/>
            <a:ext cx="4655025" cy="1152000"/>
          </a:xfrm>
          <a:prstGeom prst="rect">
            <a:avLst/>
          </a:prstGeom>
          <a:noFill/>
          <a:ln w="19050">
            <a:solidFill>
              <a:schemeClr val="accent1"/>
            </a:solidFill>
          </a:ln>
        </p:spPr>
        <p:txBody>
          <a:bodyPr wrap="square" rtlCol="0">
            <a:spAutoFit/>
          </a:bodyPr>
          <a:lstStyle/>
          <a:p>
            <a:endParaRPr lang="en-GB" sz="2400" noProof="0" dirty="0">
              <a:solidFill>
                <a:srgbClr val="505050"/>
              </a:solidFill>
              <a:latin typeface="Aileron" charset="0"/>
              <a:ea typeface="Aileron" charset="0"/>
              <a:cs typeface="Aileron" charset="0"/>
            </a:endParaRPr>
          </a:p>
        </p:txBody>
      </p:sp>
      <p:sp>
        <p:nvSpPr>
          <p:cNvPr id="33" name="Google Shape;392;p10">
            <a:extLst>
              <a:ext uri="{FF2B5EF4-FFF2-40B4-BE49-F238E27FC236}">
                <a16:creationId xmlns:a16="http://schemas.microsoft.com/office/drawing/2014/main" id="{CAFB3F2B-8044-7B42-03C7-6180526D8574}"/>
              </a:ext>
            </a:extLst>
          </p:cNvPr>
          <p:cNvSpPr/>
          <p:nvPr/>
        </p:nvSpPr>
        <p:spPr>
          <a:xfrm>
            <a:off x="2419214" y="5229651"/>
            <a:ext cx="4073230" cy="492443"/>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lnSpc>
                <a:spcPct val="90000"/>
              </a:lnSpc>
              <a:spcAft>
                <a:spcPts val="300"/>
              </a:spcAft>
            </a:pPr>
            <a:r>
              <a:rPr lang="en-GB" sz="1000" b="1" noProof="0" dirty="0">
                <a:solidFill>
                  <a:schemeClr val="accent1"/>
                </a:solidFill>
                <a:latin typeface="Arial" panose="020B0604020202020204" pitchFamily="34" charset="0"/>
                <a:ea typeface="Calibri"/>
                <a:cs typeface="Arial" panose="020B0604020202020204" pitchFamily="34" charset="0"/>
                <a:sym typeface="Calibri"/>
              </a:rPr>
              <a:t>Primary endpoint: </a:t>
            </a:r>
            <a:r>
              <a:rPr lang="en-GB" sz="1000" noProof="0" dirty="0">
                <a:latin typeface="Arial" panose="020B0604020202020204" pitchFamily="34" charset="0"/>
                <a:ea typeface="Calibri"/>
                <a:cs typeface="Arial" panose="020B0604020202020204" pitchFamily="34" charset="0"/>
                <a:sym typeface="Calibri"/>
              </a:rPr>
              <a:t>CNS OR by BICR (RANO-BM) </a:t>
            </a:r>
          </a:p>
          <a:p>
            <a:pPr algn="ctr">
              <a:lnSpc>
                <a:spcPct val="90000"/>
              </a:lnSpc>
              <a:spcAft>
                <a:spcPts val="300"/>
              </a:spcAft>
            </a:pPr>
            <a:r>
              <a:rPr lang="en-GB" sz="1000" b="1" noProof="0" dirty="0">
                <a:solidFill>
                  <a:schemeClr val="accent1"/>
                </a:solidFill>
                <a:latin typeface="Arial" panose="020B0604020202020204" pitchFamily="34" charset="0"/>
                <a:ea typeface="Calibri"/>
                <a:cs typeface="Arial" panose="020B0604020202020204" pitchFamily="34" charset="0"/>
                <a:sym typeface="Calibri"/>
              </a:rPr>
              <a:t>Secondary endpoints: </a:t>
            </a:r>
            <a:r>
              <a:rPr lang="en-GB" sz="1000" noProof="0" dirty="0">
                <a:latin typeface="Arial" panose="020B0604020202020204" pitchFamily="34" charset="0"/>
                <a:ea typeface="Calibri"/>
                <a:cs typeface="Arial" panose="020B0604020202020204" pitchFamily="34" charset="0"/>
                <a:sym typeface="Calibri"/>
              </a:rPr>
              <a:t>CNS DC, DoR, and PFS by BICR (RANO-BM); </a:t>
            </a:r>
            <a:br>
              <a:rPr lang="en-GB" sz="1000" noProof="0" dirty="0">
                <a:latin typeface="Arial" panose="020B0604020202020204" pitchFamily="34" charset="0"/>
                <a:ea typeface="Calibri"/>
                <a:cs typeface="Arial" panose="020B0604020202020204" pitchFamily="34" charset="0"/>
                <a:sym typeface="Calibri"/>
              </a:rPr>
            </a:br>
            <a:r>
              <a:rPr lang="en-GB" sz="1000" noProof="0" dirty="0">
                <a:latin typeface="Arial" panose="020B0604020202020204" pitchFamily="34" charset="0"/>
                <a:ea typeface="Calibri"/>
                <a:cs typeface="Arial" panose="020B0604020202020204" pitchFamily="34" charset="0"/>
                <a:sym typeface="Calibri"/>
              </a:rPr>
              <a:t>systemic OR, DC, DoR, and PFS by BICR (RECIST v1.1)</a:t>
            </a:r>
            <a:r>
              <a:rPr lang="en-GB" sz="1000" b="1" noProof="0" dirty="0">
                <a:solidFill>
                  <a:schemeClr val="accent6"/>
                </a:solidFill>
                <a:latin typeface="Arial" panose="020B0604020202020204" pitchFamily="34" charset="0"/>
                <a:ea typeface="Calibri"/>
                <a:cs typeface="Arial" panose="020B0604020202020204" pitchFamily="34" charset="0"/>
                <a:sym typeface="Calibri"/>
              </a:rPr>
              <a:t> </a:t>
            </a:r>
          </a:p>
        </p:txBody>
      </p:sp>
      <p:sp>
        <p:nvSpPr>
          <p:cNvPr id="34" name="Rounded Rectangle 33">
            <a:extLst>
              <a:ext uri="{FF2B5EF4-FFF2-40B4-BE49-F238E27FC236}">
                <a16:creationId xmlns:a16="http://schemas.microsoft.com/office/drawing/2014/main" id="{DF98A13F-ECED-1A71-2D9D-E44F36B34A71}"/>
              </a:ext>
            </a:extLst>
          </p:cNvPr>
          <p:cNvSpPr/>
          <p:nvPr/>
        </p:nvSpPr>
        <p:spPr>
          <a:xfrm>
            <a:off x="2233912" y="4644618"/>
            <a:ext cx="1011079" cy="540000"/>
          </a:xfrm>
          <a:prstGeom prst="roundRect">
            <a:avLst>
              <a:gd name="adj" fmla="val 10093"/>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5000"/>
              </a:lnSpc>
              <a:spcAft>
                <a:spcPts val="200"/>
              </a:spcAft>
              <a:buClr>
                <a:schemeClr val="accent1"/>
              </a:buClr>
            </a:pPr>
            <a:r>
              <a:rPr lang="en-GB" sz="1000" b="1" noProof="0" dirty="0">
                <a:solidFill>
                  <a:schemeClr val="bg1"/>
                </a:solidFill>
                <a:latin typeface="Arial" panose="020B0604020202020204" pitchFamily="34" charset="0"/>
                <a:cs typeface="Arial" panose="020B0604020202020204" pitchFamily="34" charset="0"/>
              </a:rPr>
              <a:t>Cohort 4</a:t>
            </a:r>
            <a:endParaRPr lang="en-GB" sz="1000" noProof="0" dirty="0">
              <a:solidFill>
                <a:schemeClr val="bg1"/>
              </a:solidFill>
              <a:latin typeface="Arial" panose="020B0604020202020204" pitchFamily="34" charset="0"/>
              <a:cs typeface="Arial" panose="020B0604020202020204" pitchFamily="34" charset="0"/>
            </a:endParaRPr>
          </a:p>
        </p:txBody>
      </p:sp>
      <p:sp>
        <p:nvSpPr>
          <p:cNvPr id="35" name="Rounded Rectangle 34">
            <a:extLst>
              <a:ext uri="{FF2B5EF4-FFF2-40B4-BE49-F238E27FC236}">
                <a16:creationId xmlns:a16="http://schemas.microsoft.com/office/drawing/2014/main" id="{B8800FD9-6CBC-0E78-2495-91FEF1C3DB39}"/>
              </a:ext>
            </a:extLst>
          </p:cNvPr>
          <p:cNvSpPr/>
          <p:nvPr/>
        </p:nvSpPr>
        <p:spPr>
          <a:xfrm>
            <a:off x="3294838" y="4644618"/>
            <a:ext cx="3433402" cy="540000"/>
          </a:xfrm>
          <a:prstGeom prst="roundRect">
            <a:avLst>
              <a:gd name="adj" fmla="val 10093"/>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5000"/>
              </a:lnSpc>
              <a:spcAft>
                <a:spcPts val="200"/>
              </a:spcAft>
              <a:buClr>
                <a:schemeClr val="accent1"/>
              </a:buClr>
            </a:pPr>
            <a:r>
              <a:rPr lang="en-GB" sz="1000" b="1" noProof="0" dirty="0">
                <a:solidFill>
                  <a:schemeClr val="bg1"/>
                </a:solidFill>
                <a:latin typeface="Arial" panose="020B0604020202020204" pitchFamily="34" charset="0"/>
                <a:cs typeface="Arial" panose="020B0604020202020204" pitchFamily="34" charset="0"/>
              </a:rPr>
              <a:t>Treatment naïve or previously treated</a:t>
            </a:r>
            <a:r>
              <a:rPr lang="en-GB" sz="1000" b="1" baseline="30000" noProof="0" dirty="0">
                <a:solidFill>
                  <a:schemeClr val="bg1"/>
                </a:solidFill>
                <a:latin typeface="Arial" panose="020B0604020202020204" pitchFamily="34" charset="0"/>
                <a:cs typeface="Arial" panose="020B0604020202020204" pitchFamily="34" charset="0"/>
              </a:rPr>
              <a:t>a</a:t>
            </a:r>
            <a:r>
              <a:rPr lang="en-GB" sz="1000" b="1" noProof="0" dirty="0">
                <a:solidFill>
                  <a:schemeClr val="bg1"/>
                </a:solidFill>
                <a:latin typeface="Arial" panose="020B0604020202020204" pitchFamily="34" charset="0"/>
                <a:cs typeface="Arial" panose="020B0604020202020204" pitchFamily="34" charset="0"/>
              </a:rPr>
              <a:t> patients </a:t>
            </a:r>
            <a:br>
              <a:rPr lang="en-GB" sz="1000" b="1" noProof="0" dirty="0">
                <a:solidFill>
                  <a:schemeClr val="bg1"/>
                </a:solidFill>
                <a:latin typeface="Arial" panose="020B0604020202020204" pitchFamily="34" charset="0"/>
                <a:cs typeface="Arial" panose="020B0604020202020204" pitchFamily="34" charset="0"/>
              </a:rPr>
            </a:br>
            <a:r>
              <a:rPr lang="en-GB" sz="1000" b="1" noProof="0" dirty="0">
                <a:solidFill>
                  <a:schemeClr val="bg1"/>
                </a:solidFill>
                <a:latin typeface="Arial" panose="020B0604020202020204" pitchFamily="34" charset="0"/>
                <a:cs typeface="Arial" panose="020B0604020202020204" pitchFamily="34" charset="0"/>
              </a:rPr>
              <a:t>with TKD mutations and active brain </a:t>
            </a:r>
            <a:br>
              <a:rPr lang="en-GB" sz="1000" b="1" noProof="0" dirty="0">
                <a:solidFill>
                  <a:schemeClr val="bg1"/>
                </a:solidFill>
                <a:latin typeface="Arial" panose="020B0604020202020204" pitchFamily="34" charset="0"/>
                <a:cs typeface="Arial" panose="020B0604020202020204" pitchFamily="34" charset="0"/>
              </a:rPr>
            </a:br>
            <a:r>
              <a:rPr lang="en-GB" sz="1000" b="1" noProof="0" dirty="0">
                <a:solidFill>
                  <a:schemeClr val="bg1"/>
                </a:solidFill>
                <a:latin typeface="Arial" panose="020B0604020202020204" pitchFamily="34" charset="0"/>
                <a:cs typeface="Arial" panose="020B0604020202020204" pitchFamily="34" charset="0"/>
              </a:rPr>
              <a:t>metastases at baseline</a:t>
            </a:r>
            <a:endParaRPr lang="en-GB" sz="1000" noProof="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939D6F7-B526-5D29-47D4-0F1D40766ACA}"/>
              </a:ext>
            </a:extLst>
          </p:cNvPr>
          <p:cNvSpPr txBox="1"/>
          <p:nvPr/>
        </p:nvSpPr>
        <p:spPr>
          <a:xfrm>
            <a:off x="510182" y="5747864"/>
            <a:ext cx="4095993" cy="261610"/>
          </a:xfrm>
          <a:prstGeom prst="rect">
            <a:avLst/>
          </a:prstGeom>
          <a:noFill/>
        </p:spPr>
        <p:txBody>
          <a:bodyPr wrap="none" rtlCol="0">
            <a:spAutoFit/>
          </a:bodyPr>
          <a:lstStyle/>
          <a:p>
            <a:r>
              <a:rPr lang="en-GB" sz="1100" baseline="30000" dirty="0" err="1">
                <a:solidFill>
                  <a:schemeClr val="tx2"/>
                </a:solidFill>
                <a:latin typeface="Arial" panose="020B0604020202020204" pitchFamily="34" charset="0"/>
                <a:ea typeface="Aileron" charset="0"/>
                <a:cs typeface="Arial" panose="020B0604020202020204" pitchFamily="34" charset="0"/>
              </a:rPr>
              <a:t>a</a:t>
            </a:r>
            <a:r>
              <a:rPr lang="en-GB" sz="1100" dirty="0" err="1">
                <a:solidFill>
                  <a:schemeClr val="tx2"/>
                </a:solidFill>
                <a:latin typeface="Arial" panose="020B0604020202020204" pitchFamily="34" charset="0"/>
                <a:ea typeface="Aileron" charset="0"/>
                <a:cs typeface="Arial" panose="020B0604020202020204" pitchFamily="34" charset="0"/>
              </a:rPr>
              <a:t>Excluding</a:t>
            </a:r>
            <a:r>
              <a:rPr lang="en-GB" sz="1100" dirty="0">
                <a:solidFill>
                  <a:schemeClr val="tx2"/>
                </a:solidFill>
                <a:latin typeface="Arial" panose="020B0604020202020204" pitchFamily="34" charset="0"/>
                <a:ea typeface="Aileron" charset="0"/>
                <a:cs typeface="Arial" panose="020B0604020202020204" pitchFamily="34" charset="0"/>
              </a:rPr>
              <a:t> those previously treated with a HER2-directed ADC</a:t>
            </a:r>
          </a:p>
        </p:txBody>
      </p:sp>
    </p:spTree>
    <p:extLst>
      <p:ext uri="{BB962C8B-B14F-4D97-AF65-F5344CB8AC3E}">
        <p14:creationId xmlns:p14="http://schemas.microsoft.com/office/powerpoint/2010/main" val="396648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6EF78-D9B3-217C-8B1C-FFC79937FA7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383CB48-E14D-31EC-C9D3-A07BD1DE0389}"/>
              </a:ext>
            </a:extLst>
          </p:cNvPr>
          <p:cNvSpPr>
            <a:spLocks noGrp="1"/>
          </p:cNvSpPr>
          <p:nvPr>
            <p:ph type="title"/>
          </p:nvPr>
        </p:nvSpPr>
        <p:spPr>
          <a:xfrm>
            <a:off x="619201" y="259200"/>
            <a:ext cx="10963199" cy="864000"/>
          </a:xfrm>
        </p:spPr>
        <p:txBody>
          <a:bodyPr/>
          <a:lstStyle/>
          <a:p>
            <a:r>
              <a:rPr lang="en-GB" noProof="0" dirty="0"/>
              <a:t>Beamion lung-1: demography data</a:t>
            </a:r>
          </a:p>
        </p:txBody>
      </p:sp>
      <p:graphicFrame>
        <p:nvGraphicFramePr>
          <p:cNvPr id="10" name="Content Placeholder 9">
            <a:extLst>
              <a:ext uri="{FF2B5EF4-FFF2-40B4-BE49-F238E27FC236}">
                <a16:creationId xmlns:a16="http://schemas.microsoft.com/office/drawing/2014/main" id="{3EA3C827-7B80-915E-D1AD-A06F179AA113}"/>
              </a:ext>
            </a:extLst>
          </p:cNvPr>
          <p:cNvGraphicFramePr>
            <a:graphicFrameLocks noGrp="1"/>
          </p:cNvGraphicFramePr>
          <p:nvPr>
            <p:ph sz="quarter" idx="14"/>
            <p:extLst>
              <p:ext uri="{D42A27DB-BD31-4B8C-83A1-F6EECF244321}">
                <p14:modId xmlns:p14="http://schemas.microsoft.com/office/powerpoint/2010/main" val="316868190"/>
              </p:ext>
            </p:extLst>
          </p:nvPr>
        </p:nvGraphicFramePr>
        <p:xfrm>
          <a:off x="620713" y="979200"/>
          <a:ext cx="10961683" cy="4389120"/>
        </p:xfrm>
        <a:graphic>
          <a:graphicData uri="http://schemas.openxmlformats.org/drawingml/2006/table">
            <a:tbl>
              <a:tblPr firstRow="1" bandRow="1">
                <a:tableStyleId>{5C22544A-7EE6-4342-B048-85BDC9FD1C3A}</a:tableStyleId>
              </a:tblPr>
              <a:tblGrid>
                <a:gridCol w="4035127">
                  <a:extLst>
                    <a:ext uri="{9D8B030D-6E8A-4147-A177-3AD203B41FA5}">
                      <a16:colId xmlns:a16="http://schemas.microsoft.com/office/drawing/2014/main" val="3115569369"/>
                    </a:ext>
                  </a:extLst>
                </a:gridCol>
                <a:gridCol w="2308852">
                  <a:extLst>
                    <a:ext uri="{9D8B030D-6E8A-4147-A177-3AD203B41FA5}">
                      <a16:colId xmlns:a16="http://schemas.microsoft.com/office/drawing/2014/main" val="3487895267"/>
                    </a:ext>
                  </a:extLst>
                </a:gridCol>
                <a:gridCol w="2308852">
                  <a:extLst>
                    <a:ext uri="{9D8B030D-6E8A-4147-A177-3AD203B41FA5}">
                      <a16:colId xmlns:a16="http://schemas.microsoft.com/office/drawing/2014/main" val="2005295775"/>
                    </a:ext>
                  </a:extLst>
                </a:gridCol>
                <a:gridCol w="2308852">
                  <a:extLst>
                    <a:ext uri="{9D8B030D-6E8A-4147-A177-3AD203B41FA5}">
                      <a16:colId xmlns:a16="http://schemas.microsoft.com/office/drawing/2014/main" val="1550824753"/>
                    </a:ext>
                  </a:extLst>
                </a:gridCol>
              </a:tblGrid>
              <a:tr h="251703">
                <a:tc>
                  <a:txBody>
                    <a:bodyPr/>
                    <a:lstStyle/>
                    <a:p>
                      <a:endParaRPr lang="en-GB" sz="1200" noProof="0" dirty="0">
                        <a:latin typeface="Arial" panose="020B0604020202020204" pitchFamily="34" charset="0"/>
                        <a:cs typeface="Arial" panose="020B0604020202020204" pitchFamily="34" charset="0"/>
                      </a:endParaRPr>
                    </a:p>
                  </a:txBody>
                  <a:tcPr/>
                </a:tc>
                <a:tc>
                  <a:txBody>
                    <a:bodyPr/>
                    <a:lstStyle/>
                    <a:p>
                      <a:pPr algn="ctr"/>
                      <a:r>
                        <a:rPr lang="en-GB" sz="1200" noProof="0" dirty="0">
                          <a:latin typeface="Arial" panose="020B0604020202020204" pitchFamily="34" charset="0"/>
                          <a:cs typeface="Arial" panose="020B0604020202020204" pitchFamily="34" charset="0"/>
                        </a:rPr>
                        <a:t>Cohort 1:</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no brain </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metastases</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n=47</a:t>
                      </a:r>
                    </a:p>
                  </a:txBody>
                  <a:tcPr/>
                </a:tc>
                <a:tc>
                  <a:txBody>
                    <a:bodyPr/>
                    <a:lstStyle/>
                    <a:p>
                      <a:pPr algn="ctr"/>
                      <a:r>
                        <a:rPr lang="en-GB" sz="1200" noProof="0" dirty="0">
                          <a:latin typeface="Arial" panose="020B0604020202020204" pitchFamily="34" charset="0"/>
                          <a:cs typeface="Arial" panose="020B0604020202020204" pitchFamily="34" charset="0"/>
                        </a:rPr>
                        <a:t>Cohort 1:</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stable, asymptomatic </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brain metastases</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n=28</a:t>
                      </a:r>
                    </a:p>
                  </a:txBody>
                  <a:tcPr/>
                </a:tc>
                <a:tc>
                  <a:txBody>
                    <a:bodyPr/>
                    <a:lstStyle/>
                    <a:p>
                      <a:pPr algn="ctr"/>
                      <a:r>
                        <a:rPr lang="en-GB" sz="1200" noProof="0" dirty="0">
                          <a:latin typeface="Arial" panose="020B0604020202020204" pitchFamily="34" charset="0"/>
                          <a:cs typeface="Arial" panose="020B0604020202020204" pitchFamily="34" charset="0"/>
                        </a:rPr>
                        <a:t>Cohort 4:</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active brain </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metastases</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N=30</a:t>
                      </a:r>
                    </a:p>
                  </a:txBody>
                  <a:tcPr/>
                </a:tc>
                <a:extLst>
                  <a:ext uri="{0D108BD9-81ED-4DB2-BD59-A6C34878D82A}">
                    <a16:rowId xmlns:a16="http://schemas.microsoft.com/office/drawing/2014/main" val="4236436433"/>
                  </a:ext>
                </a:extLst>
              </a:tr>
              <a:tr h="0">
                <a:tc>
                  <a:txBody>
                    <a:bodyPr/>
                    <a:lstStyle/>
                    <a:p>
                      <a:r>
                        <a:rPr lang="en-GB" sz="1200" noProof="0" dirty="0">
                          <a:latin typeface="Arial" panose="020B0604020202020204" pitchFamily="34" charset="0"/>
                          <a:cs typeface="Arial" panose="020B0604020202020204" pitchFamily="34" charset="0"/>
                        </a:rPr>
                        <a:t>Median age, years (range)</a:t>
                      </a:r>
                    </a:p>
                  </a:txBody>
                  <a:tcPr/>
                </a:tc>
                <a:tc>
                  <a:txBody>
                    <a:bodyPr/>
                    <a:lstStyle/>
                    <a:p>
                      <a:pPr algn="ctr"/>
                      <a:r>
                        <a:rPr lang="en-GB" sz="1200" noProof="0" dirty="0">
                          <a:latin typeface="Arial" panose="020B0604020202020204" pitchFamily="34" charset="0"/>
                          <a:cs typeface="Arial" panose="020B0604020202020204" pitchFamily="34" charset="0"/>
                        </a:rPr>
                        <a:t>60 (30-80)</a:t>
                      </a:r>
                    </a:p>
                  </a:txBody>
                  <a:tcPr/>
                </a:tc>
                <a:tc>
                  <a:txBody>
                    <a:bodyPr/>
                    <a:lstStyle/>
                    <a:p>
                      <a:pPr algn="ctr"/>
                      <a:r>
                        <a:rPr lang="en-GB" sz="1200" noProof="0" dirty="0">
                          <a:latin typeface="Arial" panose="020B0604020202020204" pitchFamily="34" charset="0"/>
                          <a:cs typeface="Arial" panose="020B0604020202020204" pitchFamily="34" charset="0"/>
                        </a:rPr>
                        <a:t>63 (32-80)</a:t>
                      </a:r>
                    </a:p>
                  </a:txBody>
                  <a:tcPr/>
                </a:tc>
                <a:tc>
                  <a:txBody>
                    <a:bodyPr/>
                    <a:lstStyle/>
                    <a:p>
                      <a:pPr algn="ctr"/>
                      <a:r>
                        <a:rPr lang="en-GB" sz="1200" noProof="0" dirty="0">
                          <a:latin typeface="Arial" panose="020B0604020202020204" pitchFamily="34" charset="0"/>
                          <a:cs typeface="Arial" panose="020B0604020202020204" pitchFamily="34" charset="0"/>
                        </a:rPr>
                        <a:t>59 (38-77)</a:t>
                      </a:r>
                    </a:p>
                  </a:txBody>
                  <a:tcPr/>
                </a:tc>
                <a:extLst>
                  <a:ext uri="{0D108BD9-81ED-4DB2-BD59-A6C34878D82A}">
                    <a16:rowId xmlns:a16="http://schemas.microsoft.com/office/drawing/2014/main" val="3384306209"/>
                  </a:ext>
                </a:extLst>
              </a:tr>
              <a:tr h="0">
                <a:tc>
                  <a:txBody>
                    <a:bodyPr/>
                    <a:lstStyle/>
                    <a:p>
                      <a:r>
                        <a:rPr lang="en-GB" sz="1200" noProof="0" dirty="0">
                          <a:latin typeface="Arial" panose="020B0604020202020204" pitchFamily="34" charset="0"/>
                          <a:cs typeface="Arial" panose="020B0604020202020204" pitchFamily="34" charset="0"/>
                        </a:rPr>
                        <a:t>Female, n (%)</a:t>
                      </a:r>
                    </a:p>
                  </a:txBody>
                  <a:tcPr/>
                </a:tc>
                <a:tc>
                  <a:txBody>
                    <a:bodyPr/>
                    <a:lstStyle/>
                    <a:p>
                      <a:pPr algn="ctr"/>
                      <a:r>
                        <a:rPr lang="en-GB" sz="1200" noProof="0" dirty="0">
                          <a:latin typeface="Arial" panose="020B0604020202020204" pitchFamily="34" charset="0"/>
                          <a:cs typeface="Arial" panose="020B0604020202020204" pitchFamily="34" charset="0"/>
                        </a:rPr>
                        <a:t>32 (68)</a:t>
                      </a:r>
                    </a:p>
                  </a:txBody>
                  <a:tcPr/>
                </a:tc>
                <a:tc>
                  <a:txBody>
                    <a:bodyPr/>
                    <a:lstStyle/>
                    <a:p>
                      <a:pPr algn="ctr"/>
                      <a:r>
                        <a:rPr lang="en-GB" sz="1200" noProof="0" dirty="0">
                          <a:latin typeface="Arial" panose="020B0604020202020204" pitchFamily="34" charset="0"/>
                          <a:cs typeface="Arial" panose="020B0604020202020204" pitchFamily="34" charset="0"/>
                        </a:rPr>
                        <a:t>19 (68)</a:t>
                      </a:r>
                    </a:p>
                  </a:txBody>
                  <a:tcPr/>
                </a:tc>
                <a:tc>
                  <a:txBody>
                    <a:bodyPr/>
                    <a:lstStyle/>
                    <a:p>
                      <a:pPr algn="ctr"/>
                      <a:r>
                        <a:rPr lang="en-GB" sz="1200" noProof="0" dirty="0">
                          <a:latin typeface="Arial" panose="020B0604020202020204" pitchFamily="34" charset="0"/>
                          <a:cs typeface="Arial" panose="020B0604020202020204" pitchFamily="34" charset="0"/>
                        </a:rPr>
                        <a:t>19 (63)</a:t>
                      </a:r>
                    </a:p>
                  </a:txBody>
                  <a:tcPr/>
                </a:tc>
                <a:extLst>
                  <a:ext uri="{0D108BD9-81ED-4DB2-BD59-A6C34878D82A}">
                    <a16:rowId xmlns:a16="http://schemas.microsoft.com/office/drawing/2014/main" val="2183447835"/>
                  </a:ext>
                </a:extLst>
              </a:tr>
              <a:tr h="0">
                <a:tc gridSpan="4">
                  <a:txBody>
                    <a:bodyPr/>
                    <a:lstStyle/>
                    <a:p>
                      <a:r>
                        <a:rPr lang="en-GB" sz="1200" noProof="0" dirty="0">
                          <a:latin typeface="Arial" panose="020B0604020202020204" pitchFamily="34" charset="0"/>
                          <a:cs typeface="Arial" panose="020B0604020202020204" pitchFamily="34" charset="0"/>
                        </a:rPr>
                        <a:t>Race, n (%)</a:t>
                      </a:r>
                      <a:r>
                        <a:rPr lang="en-GB" sz="1200" baseline="30000" noProof="0" dirty="0">
                          <a:latin typeface="Arial" panose="020B0604020202020204" pitchFamily="34" charset="0"/>
                          <a:cs typeface="Arial" panose="020B0604020202020204" pitchFamily="34" charset="0"/>
                        </a:rPr>
                        <a:t>a</a:t>
                      </a:r>
                    </a:p>
                  </a:txBody>
                  <a:tcPr/>
                </a:tc>
                <a:tc hMerge="1">
                  <a:txBody>
                    <a:bodyPr/>
                    <a:lstStyle/>
                    <a:p>
                      <a:pPr algn="ctr"/>
                      <a:endParaRPr lang="en-US" sz="1200" dirty="0">
                        <a:latin typeface="Arial" panose="020B0604020202020204" pitchFamily="34" charset="0"/>
                        <a:cs typeface="Arial" panose="020B0604020202020204" pitchFamily="34" charset="0"/>
                      </a:endParaRPr>
                    </a:p>
                  </a:txBody>
                  <a:tcPr/>
                </a:tc>
                <a:tc hMerge="1">
                  <a:txBody>
                    <a:bodyPr/>
                    <a:lstStyle/>
                    <a:p>
                      <a:pPr algn="ctr"/>
                      <a:endParaRPr lang="en-US" sz="1200" dirty="0">
                        <a:latin typeface="Arial" panose="020B0604020202020204" pitchFamily="34" charset="0"/>
                        <a:cs typeface="Arial" panose="020B0604020202020204" pitchFamily="34" charset="0"/>
                      </a:endParaRPr>
                    </a:p>
                  </a:txBody>
                  <a:tcPr/>
                </a:tc>
                <a:tc hMerge="1">
                  <a:txBody>
                    <a:bodyPr/>
                    <a:lstStyle/>
                    <a:p>
                      <a:pPr algn="ct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85912354"/>
                  </a:ext>
                </a:extLst>
              </a:tr>
              <a:tr h="0">
                <a:tc>
                  <a:txBody>
                    <a:bodyPr/>
                    <a:lstStyle/>
                    <a:p>
                      <a:pPr marL="0" indent="365125">
                        <a:tabLst/>
                      </a:pPr>
                      <a:r>
                        <a:rPr lang="en-GB" sz="1200" noProof="0" dirty="0">
                          <a:latin typeface="Arial" panose="020B0604020202020204" pitchFamily="34" charset="0"/>
                          <a:cs typeface="Arial" panose="020B0604020202020204" pitchFamily="34" charset="0"/>
                        </a:rPr>
                        <a:t>Asian</a:t>
                      </a:r>
                    </a:p>
                  </a:txBody>
                  <a:tcPr/>
                </a:tc>
                <a:tc>
                  <a:txBody>
                    <a:bodyPr/>
                    <a:lstStyle/>
                    <a:p>
                      <a:pPr algn="ctr"/>
                      <a:r>
                        <a:rPr lang="en-GB" sz="1200" noProof="0" dirty="0">
                          <a:latin typeface="Arial" panose="020B0604020202020204" pitchFamily="34" charset="0"/>
                          <a:cs typeface="Arial" panose="020B0604020202020204" pitchFamily="34" charset="0"/>
                        </a:rPr>
                        <a:t>26 (55)</a:t>
                      </a:r>
                    </a:p>
                  </a:txBody>
                  <a:tcPr/>
                </a:tc>
                <a:tc>
                  <a:txBody>
                    <a:bodyPr/>
                    <a:lstStyle/>
                    <a:p>
                      <a:pPr algn="ctr"/>
                      <a:r>
                        <a:rPr lang="en-GB" sz="1200" noProof="0" dirty="0">
                          <a:latin typeface="Arial" panose="020B0604020202020204" pitchFamily="34" charset="0"/>
                          <a:cs typeface="Arial" panose="020B0604020202020204" pitchFamily="34" charset="0"/>
                        </a:rPr>
                        <a:t>14 (50)</a:t>
                      </a:r>
                    </a:p>
                  </a:txBody>
                  <a:tcPr/>
                </a:tc>
                <a:tc>
                  <a:txBody>
                    <a:bodyPr/>
                    <a:lstStyle/>
                    <a:p>
                      <a:pPr algn="ctr"/>
                      <a:r>
                        <a:rPr lang="en-GB" sz="1200" noProof="0" dirty="0">
                          <a:latin typeface="Arial" panose="020B0604020202020204" pitchFamily="34" charset="0"/>
                          <a:cs typeface="Arial" panose="020B0604020202020204" pitchFamily="34" charset="0"/>
                        </a:rPr>
                        <a:t>15 (50)</a:t>
                      </a:r>
                    </a:p>
                  </a:txBody>
                  <a:tcPr/>
                </a:tc>
                <a:extLst>
                  <a:ext uri="{0D108BD9-81ED-4DB2-BD59-A6C34878D82A}">
                    <a16:rowId xmlns:a16="http://schemas.microsoft.com/office/drawing/2014/main" val="2610880211"/>
                  </a:ext>
                </a:extLst>
              </a:tr>
              <a:tr h="0">
                <a:tc>
                  <a:txBody>
                    <a:bodyPr/>
                    <a:lstStyle/>
                    <a:p>
                      <a:pPr marL="0" indent="365125">
                        <a:tabLst/>
                      </a:pPr>
                      <a:r>
                        <a:rPr lang="en-GB" sz="1200" noProof="0" dirty="0">
                          <a:latin typeface="Arial" panose="020B0604020202020204" pitchFamily="34" charset="0"/>
                          <a:cs typeface="Arial" panose="020B0604020202020204" pitchFamily="34" charset="0"/>
                        </a:rPr>
                        <a:t>Non-Asian</a:t>
                      </a:r>
                    </a:p>
                  </a:txBody>
                  <a:tcPr/>
                </a:tc>
                <a:tc>
                  <a:txBody>
                    <a:bodyPr/>
                    <a:lstStyle/>
                    <a:p>
                      <a:pPr algn="ctr"/>
                      <a:r>
                        <a:rPr lang="en-GB" sz="1200" noProof="0" dirty="0">
                          <a:latin typeface="Arial" panose="020B0604020202020204" pitchFamily="34" charset="0"/>
                          <a:cs typeface="Arial" panose="020B0604020202020204" pitchFamily="34" charset="0"/>
                        </a:rPr>
                        <a:t>20 (43)</a:t>
                      </a:r>
                    </a:p>
                  </a:txBody>
                  <a:tcPr/>
                </a:tc>
                <a:tc>
                  <a:txBody>
                    <a:bodyPr/>
                    <a:lstStyle/>
                    <a:p>
                      <a:pPr algn="ctr"/>
                      <a:r>
                        <a:rPr lang="en-GB" sz="1200" noProof="0" dirty="0">
                          <a:latin typeface="Arial" panose="020B0604020202020204" pitchFamily="34" charset="0"/>
                          <a:cs typeface="Arial" panose="020B0604020202020204" pitchFamily="34" charset="0"/>
                        </a:rPr>
                        <a:t>9 (32)</a:t>
                      </a:r>
                    </a:p>
                  </a:txBody>
                  <a:tcPr/>
                </a:tc>
                <a:tc>
                  <a:txBody>
                    <a:bodyPr/>
                    <a:lstStyle/>
                    <a:p>
                      <a:pPr algn="ctr"/>
                      <a:r>
                        <a:rPr lang="en-GB" sz="1200" noProof="0" dirty="0">
                          <a:latin typeface="Arial" panose="020B0604020202020204" pitchFamily="34" charset="0"/>
                          <a:cs typeface="Arial" panose="020B0604020202020204" pitchFamily="34" charset="0"/>
                        </a:rPr>
                        <a:t>10 (33)</a:t>
                      </a:r>
                    </a:p>
                  </a:txBody>
                  <a:tcPr/>
                </a:tc>
                <a:extLst>
                  <a:ext uri="{0D108BD9-81ED-4DB2-BD59-A6C34878D82A}">
                    <a16:rowId xmlns:a16="http://schemas.microsoft.com/office/drawing/2014/main" val="571257632"/>
                  </a:ext>
                </a:extLst>
              </a:tr>
              <a:tr h="0">
                <a:tc gridSpan="4">
                  <a:txBody>
                    <a:bodyPr/>
                    <a:lstStyle/>
                    <a:p>
                      <a:pPr marL="0" indent="11113">
                        <a:tabLst/>
                      </a:pPr>
                      <a:r>
                        <a:rPr lang="en-GB" sz="1200" noProof="0" dirty="0">
                          <a:latin typeface="Arial" panose="020B0604020202020204" pitchFamily="34" charset="0"/>
                          <a:cs typeface="Arial" panose="020B0604020202020204" pitchFamily="34" charset="0"/>
                        </a:rPr>
                        <a:t>Lines of prior systemic anticancer treatment, n (%)</a:t>
                      </a:r>
                    </a:p>
                  </a:txBody>
                  <a:tcPr/>
                </a:tc>
                <a:tc hMerge="1">
                  <a:txBody>
                    <a:bodyPr/>
                    <a:lstStyle/>
                    <a:p>
                      <a:pPr algn="ctr"/>
                      <a:endParaRPr lang="en-US" sz="1200" dirty="0">
                        <a:latin typeface="Arial" panose="020B0604020202020204" pitchFamily="34" charset="0"/>
                        <a:cs typeface="Arial" panose="020B0604020202020204" pitchFamily="34" charset="0"/>
                      </a:endParaRPr>
                    </a:p>
                  </a:txBody>
                  <a:tcPr/>
                </a:tc>
                <a:tc hMerge="1">
                  <a:txBody>
                    <a:bodyPr/>
                    <a:lstStyle/>
                    <a:p>
                      <a:pPr algn="ctr"/>
                      <a:endParaRPr lang="en-US" sz="1200" dirty="0">
                        <a:latin typeface="Arial" panose="020B0604020202020204" pitchFamily="34" charset="0"/>
                        <a:cs typeface="Arial" panose="020B0604020202020204" pitchFamily="34" charset="0"/>
                      </a:endParaRPr>
                    </a:p>
                  </a:txBody>
                  <a:tcPr/>
                </a:tc>
                <a:tc hMerge="1">
                  <a:txBody>
                    <a:bodyPr/>
                    <a:lstStyle/>
                    <a:p>
                      <a:pPr algn="ct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38013180"/>
                  </a:ext>
                </a:extLst>
              </a:tr>
              <a:tr h="0">
                <a:tc>
                  <a:txBody>
                    <a:bodyPr/>
                    <a:lstStyle/>
                    <a:p>
                      <a:pPr marL="0" indent="365125">
                        <a:tabLst/>
                      </a:pPr>
                      <a:r>
                        <a:rPr lang="en-GB" sz="1200" noProof="0" dirty="0">
                          <a:latin typeface="Arial" panose="020B0604020202020204" pitchFamily="34" charset="0"/>
                          <a:cs typeface="Arial" panose="020B0604020202020204" pitchFamily="34" charset="0"/>
                        </a:rPr>
                        <a:t>0</a:t>
                      </a:r>
                    </a:p>
                  </a:txBody>
                  <a:tcPr/>
                </a:tc>
                <a:tc>
                  <a:txBody>
                    <a:bodyPr/>
                    <a:lstStyle/>
                    <a:p>
                      <a:pPr algn="ctr"/>
                      <a:r>
                        <a:rPr lang="en-GB" sz="1200" noProof="0" dirty="0">
                          <a:latin typeface="Arial" panose="020B0604020202020204" pitchFamily="34" charset="0"/>
                          <a:cs typeface="Arial" panose="020B0604020202020204" pitchFamily="34" charset="0"/>
                        </a:rPr>
                        <a:t>2 (4)</a:t>
                      </a:r>
                      <a:r>
                        <a:rPr lang="en-GB" sz="1200" baseline="30000" noProof="0" dirty="0">
                          <a:latin typeface="Arial" panose="020B0604020202020204" pitchFamily="34" charset="0"/>
                          <a:cs typeface="Arial" panose="020B0604020202020204" pitchFamily="34" charset="0"/>
                        </a:rPr>
                        <a:t>b</a:t>
                      </a:r>
                    </a:p>
                  </a:txBody>
                  <a:tcPr/>
                </a:tc>
                <a:tc>
                  <a:txBody>
                    <a:bodyPr/>
                    <a:lstStyle/>
                    <a:p>
                      <a:pPr algn="ctr"/>
                      <a:r>
                        <a:rPr lang="en-GB" sz="1200" noProof="0" dirty="0">
                          <a:latin typeface="Arial" panose="020B0604020202020204" pitchFamily="34" charset="0"/>
                          <a:cs typeface="Arial" panose="020B0604020202020204" pitchFamily="34" charset="0"/>
                        </a:rPr>
                        <a:t>1 (4)</a:t>
                      </a:r>
                      <a:r>
                        <a:rPr lang="en-GB" sz="1200" baseline="30000" noProof="0" dirty="0">
                          <a:latin typeface="Arial" panose="020B0604020202020204" pitchFamily="34" charset="0"/>
                          <a:cs typeface="Arial" panose="020B0604020202020204" pitchFamily="34" charset="0"/>
                        </a:rPr>
                        <a:t>b</a:t>
                      </a:r>
                    </a:p>
                  </a:txBody>
                  <a:tcPr/>
                </a:tc>
                <a:tc>
                  <a:txBody>
                    <a:bodyPr/>
                    <a:lstStyle/>
                    <a:p>
                      <a:pPr algn="ctr"/>
                      <a:r>
                        <a:rPr lang="en-GB" sz="1200" noProof="0" dirty="0">
                          <a:latin typeface="Arial" panose="020B0604020202020204" pitchFamily="34" charset="0"/>
                          <a:cs typeface="Arial" panose="020B0604020202020204" pitchFamily="34" charset="0"/>
                        </a:rPr>
                        <a:t>10 (33)</a:t>
                      </a:r>
                    </a:p>
                  </a:txBody>
                  <a:tcPr/>
                </a:tc>
                <a:extLst>
                  <a:ext uri="{0D108BD9-81ED-4DB2-BD59-A6C34878D82A}">
                    <a16:rowId xmlns:a16="http://schemas.microsoft.com/office/drawing/2014/main" val="3380096880"/>
                  </a:ext>
                </a:extLst>
              </a:tr>
              <a:tr h="0">
                <a:tc>
                  <a:txBody>
                    <a:bodyPr/>
                    <a:lstStyle/>
                    <a:p>
                      <a:pPr marL="0" indent="365125">
                        <a:tabLst/>
                      </a:pPr>
                      <a:r>
                        <a:rPr lang="en-GB" sz="1200" noProof="0" dirty="0">
                          <a:latin typeface="Arial" panose="020B0604020202020204" pitchFamily="34" charset="0"/>
                          <a:cs typeface="Arial" panose="020B0604020202020204" pitchFamily="34" charset="0"/>
                        </a:rPr>
                        <a:t>1</a:t>
                      </a:r>
                    </a:p>
                  </a:txBody>
                  <a:tcPr/>
                </a:tc>
                <a:tc>
                  <a:txBody>
                    <a:bodyPr/>
                    <a:lstStyle/>
                    <a:p>
                      <a:pPr algn="ctr"/>
                      <a:r>
                        <a:rPr lang="en-GB" sz="1200" noProof="0" dirty="0">
                          <a:latin typeface="Arial" panose="020B0604020202020204" pitchFamily="34" charset="0"/>
                          <a:cs typeface="Arial" panose="020B0604020202020204" pitchFamily="34" charset="0"/>
                        </a:rPr>
                        <a:t>32 (68)</a:t>
                      </a:r>
                    </a:p>
                  </a:txBody>
                  <a:tcPr/>
                </a:tc>
                <a:tc>
                  <a:txBody>
                    <a:bodyPr/>
                    <a:lstStyle/>
                    <a:p>
                      <a:pPr algn="ctr"/>
                      <a:r>
                        <a:rPr lang="en-GB" sz="1200" noProof="0" dirty="0">
                          <a:latin typeface="Arial" panose="020B0604020202020204" pitchFamily="34" charset="0"/>
                          <a:cs typeface="Arial" panose="020B0604020202020204" pitchFamily="34" charset="0"/>
                        </a:rPr>
                        <a:t>11 (39)</a:t>
                      </a:r>
                    </a:p>
                  </a:txBody>
                  <a:tcPr/>
                </a:tc>
                <a:tc>
                  <a:txBody>
                    <a:bodyPr/>
                    <a:lstStyle/>
                    <a:p>
                      <a:pPr algn="ctr"/>
                      <a:r>
                        <a:rPr lang="en-GB" sz="1200" noProof="0" dirty="0">
                          <a:latin typeface="Arial" panose="020B0604020202020204" pitchFamily="34" charset="0"/>
                          <a:cs typeface="Arial" panose="020B0604020202020204" pitchFamily="34" charset="0"/>
                        </a:rPr>
                        <a:t>13 (43)</a:t>
                      </a:r>
                    </a:p>
                  </a:txBody>
                  <a:tcPr/>
                </a:tc>
                <a:extLst>
                  <a:ext uri="{0D108BD9-81ED-4DB2-BD59-A6C34878D82A}">
                    <a16:rowId xmlns:a16="http://schemas.microsoft.com/office/drawing/2014/main" val="976087927"/>
                  </a:ext>
                </a:extLst>
              </a:tr>
              <a:tr h="0">
                <a:tc>
                  <a:txBody>
                    <a:bodyPr/>
                    <a:lstStyle/>
                    <a:p>
                      <a:pPr marL="0" indent="365125">
                        <a:tabLst/>
                      </a:pPr>
                      <a:r>
                        <a:rPr lang="en-GB" sz="1200" noProof="0" dirty="0">
                          <a:latin typeface="Arial" panose="020B0604020202020204" pitchFamily="34" charset="0"/>
                          <a:cs typeface="Arial" panose="020B0604020202020204" pitchFamily="34" charset="0"/>
                        </a:rPr>
                        <a:t>≥2</a:t>
                      </a:r>
                    </a:p>
                  </a:txBody>
                  <a:tcPr/>
                </a:tc>
                <a:tc>
                  <a:txBody>
                    <a:bodyPr/>
                    <a:lstStyle/>
                    <a:p>
                      <a:pPr algn="ctr"/>
                      <a:r>
                        <a:rPr lang="en-GB" sz="1200" noProof="0" dirty="0">
                          <a:latin typeface="Arial" panose="020B0604020202020204" pitchFamily="34" charset="0"/>
                          <a:cs typeface="Arial" panose="020B0604020202020204" pitchFamily="34" charset="0"/>
                        </a:rPr>
                        <a:t>13 (28)</a:t>
                      </a:r>
                    </a:p>
                  </a:txBody>
                  <a:tcPr/>
                </a:tc>
                <a:tc>
                  <a:txBody>
                    <a:bodyPr/>
                    <a:lstStyle/>
                    <a:p>
                      <a:pPr algn="ctr"/>
                      <a:r>
                        <a:rPr lang="en-GB" sz="1200" noProof="0" dirty="0">
                          <a:latin typeface="Arial" panose="020B0604020202020204" pitchFamily="34" charset="0"/>
                          <a:cs typeface="Arial" panose="020B0604020202020204" pitchFamily="34" charset="0"/>
                        </a:rPr>
                        <a:t>16 (57)</a:t>
                      </a:r>
                    </a:p>
                  </a:txBody>
                  <a:tcPr/>
                </a:tc>
                <a:tc>
                  <a:txBody>
                    <a:bodyPr/>
                    <a:lstStyle/>
                    <a:p>
                      <a:pPr algn="ctr"/>
                      <a:r>
                        <a:rPr lang="en-GB" sz="1200" noProof="0" dirty="0">
                          <a:latin typeface="Arial" panose="020B0604020202020204" pitchFamily="34" charset="0"/>
                          <a:cs typeface="Arial" panose="020B0604020202020204" pitchFamily="34" charset="0"/>
                        </a:rPr>
                        <a:t>7 (23)</a:t>
                      </a:r>
                    </a:p>
                  </a:txBody>
                  <a:tcPr/>
                </a:tc>
                <a:extLst>
                  <a:ext uri="{0D108BD9-81ED-4DB2-BD59-A6C34878D82A}">
                    <a16:rowId xmlns:a16="http://schemas.microsoft.com/office/drawing/2014/main" val="1191838619"/>
                  </a:ext>
                </a:extLst>
              </a:tr>
              <a:tr h="0">
                <a:tc>
                  <a:txBody>
                    <a:bodyPr/>
                    <a:lstStyle/>
                    <a:p>
                      <a:pPr marL="0" indent="11113">
                        <a:tabLst/>
                      </a:pPr>
                      <a:r>
                        <a:rPr lang="en-GB" sz="1200" noProof="0" dirty="0">
                          <a:latin typeface="Arial" panose="020B0604020202020204" pitchFamily="34" charset="0"/>
                          <a:cs typeface="Arial" panose="020B0604020202020204" pitchFamily="34" charset="0"/>
                        </a:rPr>
                        <a:t>No prior brain radiotherapy, n (%)</a:t>
                      </a:r>
                    </a:p>
                  </a:txBody>
                  <a:tcPr/>
                </a:tc>
                <a:tc>
                  <a:txBody>
                    <a:bodyPr/>
                    <a:lstStyle/>
                    <a:p>
                      <a:pPr algn="ctr"/>
                      <a:r>
                        <a:rPr lang="en-GB" sz="1200" noProof="0" dirty="0">
                          <a:latin typeface="Arial" panose="020B0604020202020204" pitchFamily="34" charset="0"/>
                          <a:cs typeface="Arial" panose="020B0604020202020204" pitchFamily="34" charset="0"/>
                        </a:rPr>
                        <a:t>–</a:t>
                      </a:r>
                    </a:p>
                  </a:txBody>
                  <a:tcPr/>
                </a:tc>
                <a:tc>
                  <a:txBody>
                    <a:bodyPr/>
                    <a:lstStyle/>
                    <a:p>
                      <a:pPr algn="ctr"/>
                      <a:r>
                        <a:rPr lang="en-GB" sz="1200" noProof="0" dirty="0">
                          <a:latin typeface="Arial" panose="020B0604020202020204" pitchFamily="34" charset="0"/>
                          <a:cs typeface="Arial" panose="020B0604020202020204" pitchFamily="34" charset="0"/>
                        </a:rPr>
                        <a:t>17 (60)</a:t>
                      </a:r>
                    </a:p>
                  </a:txBody>
                  <a:tcPr/>
                </a:tc>
                <a:tc>
                  <a:txBody>
                    <a:bodyPr/>
                    <a:lstStyle/>
                    <a:p>
                      <a:pPr algn="ctr"/>
                      <a:r>
                        <a:rPr lang="en-GB" sz="1200" noProof="0" dirty="0">
                          <a:latin typeface="Arial" panose="020B0604020202020204" pitchFamily="34" charset="0"/>
                          <a:cs typeface="Arial" panose="020B0604020202020204" pitchFamily="34" charset="0"/>
                        </a:rPr>
                        <a:t>24 (80)</a:t>
                      </a:r>
                    </a:p>
                  </a:txBody>
                  <a:tcPr/>
                </a:tc>
                <a:extLst>
                  <a:ext uri="{0D108BD9-81ED-4DB2-BD59-A6C34878D82A}">
                    <a16:rowId xmlns:a16="http://schemas.microsoft.com/office/drawing/2014/main" val="3440221358"/>
                  </a:ext>
                </a:extLst>
              </a:tr>
              <a:tr h="0">
                <a:tc gridSpan="4">
                  <a:txBody>
                    <a:bodyPr/>
                    <a:lstStyle/>
                    <a:p>
                      <a:pPr marL="0" indent="11113">
                        <a:tabLst/>
                      </a:pPr>
                      <a:r>
                        <a:rPr lang="en-GB" sz="1200" noProof="0" dirty="0">
                          <a:latin typeface="Arial" panose="020B0604020202020204" pitchFamily="34" charset="0"/>
                          <a:cs typeface="Arial" panose="020B0604020202020204" pitchFamily="34" charset="0"/>
                        </a:rPr>
                        <a:t>ECOG PS, n (%)</a:t>
                      </a:r>
                    </a:p>
                  </a:txBody>
                  <a:tcPr/>
                </a:tc>
                <a:tc hMerge="1">
                  <a:txBody>
                    <a:bodyPr/>
                    <a:lstStyle/>
                    <a:p>
                      <a:pPr algn="ctr"/>
                      <a:endParaRPr lang="en-US" sz="1200" dirty="0">
                        <a:latin typeface="Arial" panose="020B0604020202020204" pitchFamily="34" charset="0"/>
                        <a:cs typeface="Arial" panose="020B0604020202020204" pitchFamily="34" charset="0"/>
                      </a:endParaRPr>
                    </a:p>
                  </a:txBody>
                  <a:tcPr/>
                </a:tc>
                <a:tc hMerge="1">
                  <a:txBody>
                    <a:bodyPr/>
                    <a:lstStyle/>
                    <a:p>
                      <a:pPr algn="ctr"/>
                      <a:endParaRPr lang="en-US" sz="1200" dirty="0">
                        <a:latin typeface="Arial" panose="020B0604020202020204" pitchFamily="34" charset="0"/>
                        <a:cs typeface="Arial" panose="020B0604020202020204" pitchFamily="34" charset="0"/>
                      </a:endParaRPr>
                    </a:p>
                  </a:txBody>
                  <a:tcPr/>
                </a:tc>
                <a:tc hMerge="1">
                  <a:txBody>
                    <a:bodyPr/>
                    <a:lstStyle/>
                    <a:p>
                      <a:pPr algn="ct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25650653"/>
                  </a:ext>
                </a:extLst>
              </a:tr>
              <a:tr h="0">
                <a:tc>
                  <a:txBody>
                    <a:bodyPr/>
                    <a:lstStyle/>
                    <a:p>
                      <a:pPr marL="0" indent="365125">
                        <a:tabLst/>
                      </a:pPr>
                      <a:r>
                        <a:rPr lang="en-GB" sz="1200" noProof="0" dirty="0">
                          <a:latin typeface="Arial" panose="020B0604020202020204" pitchFamily="34" charset="0"/>
                          <a:cs typeface="Arial" panose="020B0604020202020204" pitchFamily="34" charset="0"/>
                        </a:rPr>
                        <a:t>0</a:t>
                      </a:r>
                    </a:p>
                  </a:txBody>
                  <a:tcPr/>
                </a:tc>
                <a:tc>
                  <a:txBody>
                    <a:bodyPr/>
                    <a:lstStyle/>
                    <a:p>
                      <a:pPr algn="ctr"/>
                      <a:r>
                        <a:rPr lang="en-GB" sz="1200" noProof="0" dirty="0">
                          <a:latin typeface="Arial" panose="020B0604020202020204" pitchFamily="34" charset="0"/>
                          <a:cs typeface="Arial" panose="020B0604020202020204" pitchFamily="34" charset="0"/>
                        </a:rPr>
                        <a:t>16 (34)</a:t>
                      </a:r>
                    </a:p>
                  </a:txBody>
                  <a:tcPr/>
                </a:tc>
                <a:tc>
                  <a:txBody>
                    <a:bodyPr/>
                    <a:lstStyle/>
                    <a:p>
                      <a:pPr algn="ctr"/>
                      <a:r>
                        <a:rPr lang="en-GB" sz="1200" noProof="0" dirty="0">
                          <a:latin typeface="Arial" panose="020B0604020202020204" pitchFamily="34" charset="0"/>
                          <a:cs typeface="Arial" panose="020B0604020202020204" pitchFamily="34" charset="0"/>
                        </a:rPr>
                        <a:t>12 (43)</a:t>
                      </a:r>
                    </a:p>
                  </a:txBody>
                  <a:tcPr/>
                </a:tc>
                <a:tc>
                  <a:txBody>
                    <a:bodyPr/>
                    <a:lstStyle/>
                    <a:p>
                      <a:pPr algn="ctr"/>
                      <a:r>
                        <a:rPr lang="en-GB" sz="1200" noProof="0" dirty="0">
                          <a:latin typeface="Arial" panose="020B0604020202020204" pitchFamily="34" charset="0"/>
                          <a:cs typeface="Arial" panose="020B0604020202020204" pitchFamily="34" charset="0"/>
                        </a:rPr>
                        <a:t>13 (43)</a:t>
                      </a:r>
                    </a:p>
                  </a:txBody>
                  <a:tcPr/>
                </a:tc>
                <a:extLst>
                  <a:ext uri="{0D108BD9-81ED-4DB2-BD59-A6C34878D82A}">
                    <a16:rowId xmlns:a16="http://schemas.microsoft.com/office/drawing/2014/main" val="3228709035"/>
                  </a:ext>
                </a:extLst>
              </a:tr>
              <a:tr h="0">
                <a:tc>
                  <a:txBody>
                    <a:bodyPr/>
                    <a:lstStyle/>
                    <a:p>
                      <a:pPr marL="0" indent="365125">
                        <a:tabLst/>
                      </a:pPr>
                      <a:r>
                        <a:rPr lang="en-GB" sz="1200" noProof="0" dirty="0">
                          <a:latin typeface="Arial" panose="020B0604020202020204" pitchFamily="34" charset="0"/>
                          <a:cs typeface="Arial" panose="020B0604020202020204" pitchFamily="34" charset="0"/>
                        </a:rPr>
                        <a:t>1</a:t>
                      </a:r>
                    </a:p>
                  </a:txBody>
                  <a:tcPr/>
                </a:tc>
                <a:tc>
                  <a:txBody>
                    <a:bodyPr/>
                    <a:lstStyle/>
                    <a:p>
                      <a:pPr algn="ctr"/>
                      <a:r>
                        <a:rPr lang="en-GB" sz="1200" noProof="0" dirty="0">
                          <a:latin typeface="Arial" panose="020B0604020202020204" pitchFamily="34" charset="0"/>
                          <a:cs typeface="Arial" panose="020B0604020202020204" pitchFamily="34" charset="0"/>
                        </a:rPr>
                        <a:t>31 (66)</a:t>
                      </a:r>
                    </a:p>
                  </a:txBody>
                  <a:tcPr/>
                </a:tc>
                <a:tc>
                  <a:txBody>
                    <a:bodyPr/>
                    <a:lstStyle/>
                    <a:p>
                      <a:pPr algn="ctr"/>
                      <a:r>
                        <a:rPr lang="en-GB" sz="1200" noProof="0" dirty="0">
                          <a:latin typeface="Arial" panose="020B0604020202020204" pitchFamily="34" charset="0"/>
                          <a:cs typeface="Arial" panose="020B0604020202020204" pitchFamily="34" charset="0"/>
                        </a:rPr>
                        <a:t>16 (57)</a:t>
                      </a:r>
                    </a:p>
                  </a:txBody>
                  <a:tcPr/>
                </a:tc>
                <a:tc>
                  <a:txBody>
                    <a:bodyPr/>
                    <a:lstStyle/>
                    <a:p>
                      <a:pPr algn="ctr"/>
                      <a:r>
                        <a:rPr lang="en-GB" sz="1200" noProof="0" dirty="0">
                          <a:latin typeface="Arial" panose="020B0604020202020204" pitchFamily="34" charset="0"/>
                          <a:cs typeface="Arial" panose="020B0604020202020204" pitchFamily="34" charset="0"/>
                        </a:rPr>
                        <a:t>17 (57)</a:t>
                      </a:r>
                    </a:p>
                  </a:txBody>
                  <a:tcPr/>
                </a:tc>
                <a:extLst>
                  <a:ext uri="{0D108BD9-81ED-4DB2-BD59-A6C34878D82A}">
                    <a16:rowId xmlns:a16="http://schemas.microsoft.com/office/drawing/2014/main" val="1884033414"/>
                  </a:ext>
                </a:extLst>
              </a:tr>
            </a:tbl>
          </a:graphicData>
        </a:graphic>
      </p:graphicFrame>
      <p:sp>
        <p:nvSpPr>
          <p:cNvPr id="3" name="Content Placeholder 2">
            <a:extLst>
              <a:ext uri="{FF2B5EF4-FFF2-40B4-BE49-F238E27FC236}">
                <a16:creationId xmlns:a16="http://schemas.microsoft.com/office/drawing/2014/main" id="{78BAE62E-7340-1949-0E5A-07522C3D2A5F}"/>
              </a:ext>
            </a:extLst>
          </p:cNvPr>
          <p:cNvSpPr>
            <a:spLocks noGrp="1"/>
          </p:cNvSpPr>
          <p:nvPr>
            <p:ph sz="quarter" idx="15"/>
          </p:nvPr>
        </p:nvSpPr>
        <p:spPr>
          <a:xfrm>
            <a:off x="620183" y="6356351"/>
            <a:ext cx="10180339" cy="365125"/>
          </a:xfrm>
        </p:spPr>
        <p:txBody>
          <a:bodyPr anchor="b" anchorCtr="0"/>
          <a:lstStyle/>
          <a:p>
            <a:r>
              <a:rPr lang="en-GB" noProof="0" dirty="0"/>
              <a:t>Data but-off: March 26, 2025</a:t>
            </a:r>
          </a:p>
          <a:p>
            <a:r>
              <a:rPr lang="en-GB" baseline="30000" noProof="0" dirty="0"/>
              <a:t>a </a:t>
            </a:r>
            <a:r>
              <a:rPr lang="en-GB" noProof="0" dirty="0"/>
              <a:t>Not reported: n=1 in Cohort 1 no brain metastases group and n=5 in both Cohort 1 and 4 brain metastases groups; </a:t>
            </a:r>
            <a:r>
              <a:rPr lang="en-GB" baseline="30000" noProof="0" dirty="0"/>
              <a:t>b </a:t>
            </a:r>
            <a:r>
              <a:rPr lang="en-GB" noProof="0" dirty="0"/>
              <a:t>Patients had received previous treatment in an adjuvant context only; prior treatment was allowed in the adjuvant setting, these patients were therefore considered as previously treated in the advanced/metastatic setting per protocol</a:t>
            </a:r>
          </a:p>
          <a:p>
            <a:r>
              <a:rPr lang="en-GB" noProof="0" dirty="0"/>
              <a:t>ECOG PS, Eastern Cooperative Oncology Group performance status</a:t>
            </a:r>
          </a:p>
          <a:p>
            <a:r>
              <a:rPr lang="en-GB" noProof="0" dirty="0"/>
              <a:t>Ruiter G, et al. Abstract PT2.12.03, WCLC 2025. Poster presentation</a:t>
            </a:r>
          </a:p>
        </p:txBody>
      </p:sp>
      <p:sp>
        <p:nvSpPr>
          <p:cNvPr id="2" name="Slide Number Placeholder 1">
            <a:extLst>
              <a:ext uri="{FF2B5EF4-FFF2-40B4-BE49-F238E27FC236}">
                <a16:creationId xmlns:a16="http://schemas.microsoft.com/office/drawing/2014/main" id="{0D054298-0B62-BD7F-0E85-DAFF441C2E09}"/>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27</a:t>
            </a:fld>
            <a:endParaRPr lang="en-GB" noProof="0" dirty="0"/>
          </a:p>
        </p:txBody>
      </p:sp>
    </p:spTree>
    <p:extLst>
      <p:ext uri="{BB962C8B-B14F-4D97-AF65-F5344CB8AC3E}">
        <p14:creationId xmlns:p14="http://schemas.microsoft.com/office/powerpoint/2010/main" val="69864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7FC79-7311-54C3-BFDE-BF316717BB57}"/>
              </a:ext>
            </a:extLst>
          </p:cNvPr>
          <p:cNvSpPr>
            <a:spLocks noGrp="1"/>
          </p:cNvSpPr>
          <p:nvPr>
            <p:ph type="title"/>
          </p:nvPr>
        </p:nvSpPr>
        <p:spPr>
          <a:xfrm>
            <a:off x="619201" y="259200"/>
            <a:ext cx="10963199" cy="864000"/>
          </a:xfrm>
        </p:spPr>
        <p:txBody>
          <a:bodyPr/>
          <a:lstStyle/>
          <a:p>
            <a:r>
              <a:rPr lang="en-GB" noProof="0" dirty="0"/>
              <a:t>Beamion lung-1: efficacy results</a:t>
            </a:r>
          </a:p>
        </p:txBody>
      </p:sp>
      <p:sp>
        <p:nvSpPr>
          <p:cNvPr id="3" name="Content Placeholder 2">
            <a:extLst>
              <a:ext uri="{FF2B5EF4-FFF2-40B4-BE49-F238E27FC236}">
                <a16:creationId xmlns:a16="http://schemas.microsoft.com/office/drawing/2014/main" id="{9C59DE2F-644F-4333-69A0-DA6455277F4B}"/>
              </a:ext>
            </a:extLst>
          </p:cNvPr>
          <p:cNvSpPr>
            <a:spLocks noGrp="1"/>
          </p:cNvSpPr>
          <p:nvPr>
            <p:ph sz="quarter" idx="15"/>
          </p:nvPr>
        </p:nvSpPr>
        <p:spPr>
          <a:xfrm>
            <a:off x="620183" y="6356351"/>
            <a:ext cx="10372361" cy="365125"/>
          </a:xfrm>
        </p:spPr>
        <p:txBody>
          <a:bodyPr anchor="b" anchorCtr="0"/>
          <a:lstStyle/>
          <a:p>
            <a:r>
              <a:rPr lang="en-GB" sz="1200" baseline="30000" noProof="0" dirty="0">
                <a:solidFill>
                  <a:schemeClr val="tx2"/>
                </a:solidFill>
                <a:latin typeface="Arial" panose="020B0604020202020204"/>
                <a:ea typeface="Aileron" charset="0"/>
                <a:cs typeface="Aileron" charset="0"/>
              </a:rPr>
              <a:t>a </a:t>
            </a:r>
            <a:r>
              <a:rPr lang="en-GB" sz="1200" noProof="0" dirty="0">
                <a:solidFill>
                  <a:schemeClr val="tx2"/>
                </a:solidFill>
                <a:latin typeface="Arial" panose="020B0604020202020204"/>
                <a:ea typeface="Aileron" charset="0"/>
                <a:cs typeface="Aileron" charset="0"/>
              </a:rPr>
              <a:t>Patients with RECIST v1.1 measurable CNS lesions;</a:t>
            </a:r>
            <a:r>
              <a:rPr lang="en-GB" noProof="0" dirty="0">
                <a:solidFill>
                  <a:schemeClr val="tx2"/>
                </a:solidFill>
                <a:latin typeface="Arial" panose="020B0604020202020204"/>
                <a:ea typeface="Aileron" charset="0"/>
                <a:cs typeface="Aileron" charset="0"/>
              </a:rPr>
              <a:t> </a:t>
            </a:r>
            <a:r>
              <a:rPr lang="en-GB" sz="1200" baseline="30000" noProof="0" dirty="0">
                <a:solidFill>
                  <a:schemeClr val="tx2"/>
                </a:solidFill>
                <a:latin typeface="Arial" panose="020B0604020202020204"/>
                <a:ea typeface="Aileron" charset="0"/>
                <a:cs typeface="Aileron" charset="0"/>
              </a:rPr>
              <a:t>b </a:t>
            </a:r>
            <a:r>
              <a:rPr lang="en-GB" sz="1200" noProof="0" dirty="0">
                <a:solidFill>
                  <a:schemeClr val="tx2"/>
                </a:solidFill>
                <a:latin typeface="Arial" panose="020B0604020202020204"/>
                <a:ea typeface="Aileron" charset="0"/>
                <a:cs typeface="Aileron" charset="0"/>
              </a:rPr>
              <a:t>Median follow-up for DoR: 16.6 months (95% CI: 11.0-16.6)</a:t>
            </a:r>
          </a:p>
          <a:p>
            <a:r>
              <a:rPr lang="en-GB" kern="100" noProof="0" dirty="0">
                <a:solidFill>
                  <a:schemeClr val="tx2"/>
                </a:solidFill>
                <a:latin typeface="Arial" panose="020B0604020202020204"/>
                <a:ea typeface="Calibri" panose="020F0502020204030204" pitchFamily="34" charset="0"/>
              </a:rPr>
              <a:t>CI, confidence interval; CNS, central nervous system; CR, complete response; DCR, disease control rate; DoR, duration of response; mPFS, median progression-free survival; NC, not calculable; NE, not evaluable; ORR, objective response rate; PD, progressive disease; PR, partial response; RANO‑BM, Response Assessment in Neuro-Oncology Brain Metastases; RECIST v1.1, Response Evaluation Criteria in Solid Tumours version 1.1; SD, stable disease</a:t>
            </a:r>
          </a:p>
          <a:p>
            <a:r>
              <a:rPr lang="en-GB" kern="100" noProof="0" dirty="0">
                <a:solidFill>
                  <a:schemeClr val="tx2"/>
                </a:solidFill>
                <a:latin typeface="Arial" panose="020B0604020202020204"/>
                <a:ea typeface="Calibri" panose="020F0502020204030204" pitchFamily="34" charset="0"/>
              </a:rPr>
              <a:t>Ruiter G, et al. Abstract PT2.12.03, WCLC 2025. Poster presentation</a:t>
            </a:r>
          </a:p>
        </p:txBody>
      </p:sp>
      <p:sp>
        <p:nvSpPr>
          <p:cNvPr id="5" name="Slide Number Placeholder 4">
            <a:extLst>
              <a:ext uri="{FF2B5EF4-FFF2-40B4-BE49-F238E27FC236}">
                <a16:creationId xmlns:a16="http://schemas.microsoft.com/office/drawing/2014/main" id="{CD6AD17C-C7CE-84D6-57BE-1421FD7E70B4}"/>
              </a:ext>
            </a:extLst>
          </p:cNvPr>
          <p:cNvSpPr>
            <a:spLocks noGrp="1"/>
          </p:cNvSpPr>
          <p:nvPr>
            <p:ph type="sldNum" sz="quarter" idx="4"/>
          </p:nvPr>
        </p:nvSpPr>
        <p:spPr/>
        <p:txBody>
          <a:bodyPr/>
          <a:lstStyle/>
          <a:p>
            <a:fld id="{FCE43C0F-8A7B-3A4B-9DB5-B3472E36E833}" type="slidenum">
              <a:rPr lang="en-GB" noProof="0" smtClean="0"/>
              <a:pPr/>
              <a:t>28</a:t>
            </a:fld>
            <a:endParaRPr lang="en-GB" noProof="0" dirty="0"/>
          </a:p>
        </p:txBody>
      </p:sp>
      <p:graphicFrame>
        <p:nvGraphicFramePr>
          <p:cNvPr id="6" name="Table 5">
            <a:extLst>
              <a:ext uri="{FF2B5EF4-FFF2-40B4-BE49-F238E27FC236}">
                <a16:creationId xmlns:a16="http://schemas.microsoft.com/office/drawing/2014/main" id="{D04D0E5B-6E8B-CAC6-9B61-6D6DEA5B7950}"/>
              </a:ext>
            </a:extLst>
          </p:cNvPr>
          <p:cNvGraphicFramePr>
            <a:graphicFrameLocks noGrp="1"/>
          </p:cNvGraphicFramePr>
          <p:nvPr>
            <p:extLst>
              <p:ext uri="{D42A27DB-BD31-4B8C-83A1-F6EECF244321}">
                <p14:modId xmlns:p14="http://schemas.microsoft.com/office/powerpoint/2010/main" val="84826807"/>
              </p:ext>
            </p:extLst>
          </p:nvPr>
        </p:nvGraphicFramePr>
        <p:xfrm>
          <a:off x="619201" y="1635983"/>
          <a:ext cx="4749706" cy="2751120"/>
        </p:xfrm>
        <a:graphic>
          <a:graphicData uri="http://schemas.openxmlformats.org/drawingml/2006/table">
            <a:tbl>
              <a:tblPr firstRow="1" bandRow="1">
                <a:tableStyleId>{5C22544A-7EE6-4342-B048-85BDC9FD1C3A}</a:tableStyleId>
              </a:tblPr>
              <a:tblGrid>
                <a:gridCol w="2700000">
                  <a:extLst>
                    <a:ext uri="{9D8B030D-6E8A-4147-A177-3AD203B41FA5}">
                      <a16:colId xmlns:a16="http://schemas.microsoft.com/office/drawing/2014/main" val="768621284"/>
                    </a:ext>
                  </a:extLst>
                </a:gridCol>
                <a:gridCol w="2049706">
                  <a:extLst>
                    <a:ext uri="{9D8B030D-6E8A-4147-A177-3AD203B41FA5}">
                      <a16:colId xmlns:a16="http://schemas.microsoft.com/office/drawing/2014/main" val="3250212313"/>
                    </a:ext>
                  </a:extLst>
                </a:gridCol>
              </a:tblGrid>
              <a:tr h="901189">
                <a:tc>
                  <a:txBody>
                    <a:bodyPr/>
                    <a:lstStyle/>
                    <a:p>
                      <a:r>
                        <a:rPr lang="en-GB" sz="1400" noProof="0" dirty="0">
                          <a:latin typeface="Arial" panose="020B0604020202020204" pitchFamily="34" charset="0"/>
                          <a:cs typeface="Arial" panose="020B0604020202020204" pitchFamily="34" charset="0"/>
                        </a:rPr>
                        <a:t>Efficacy</a:t>
                      </a:r>
                    </a:p>
                  </a:txBody>
                  <a:tcPr marT="54000" marB="54000"/>
                </a:tc>
                <a:tc>
                  <a:txBody>
                    <a:bodyPr/>
                    <a:lstStyle/>
                    <a:p>
                      <a:pPr algn="ctr"/>
                      <a:r>
                        <a:rPr lang="en-GB" sz="1400" noProof="0" dirty="0">
                          <a:latin typeface="Arial" panose="020B0604020202020204" pitchFamily="34" charset="0"/>
                          <a:cs typeface="Arial" panose="020B0604020202020204" pitchFamily="34" charset="0"/>
                        </a:rPr>
                        <a:t>Patients with stable, asymptomatic brain metastases </a:t>
                      </a:r>
                    </a:p>
                    <a:p>
                      <a:pPr algn="ctr"/>
                      <a:r>
                        <a:rPr lang="en-GB" sz="1400" noProof="0" dirty="0">
                          <a:latin typeface="Arial" panose="020B0604020202020204" pitchFamily="34" charset="0"/>
                          <a:cs typeface="Arial" panose="020B0604020202020204" pitchFamily="34" charset="0"/>
                        </a:rPr>
                        <a:t>Cohort 1 </a:t>
                      </a:r>
                      <a:br>
                        <a:rPr lang="en-GB" sz="1400" noProof="0" dirty="0">
                          <a:latin typeface="Arial" panose="020B0604020202020204" pitchFamily="34" charset="0"/>
                          <a:cs typeface="Arial" panose="020B0604020202020204" pitchFamily="34" charset="0"/>
                        </a:rPr>
                      </a:br>
                      <a:r>
                        <a:rPr lang="en-GB" sz="1400" noProof="0" dirty="0">
                          <a:latin typeface="Arial" panose="020B0604020202020204" pitchFamily="34" charset="0"/>
                          <a:cs typeface="Arial" panose="020B0604020202020204" pitchFamily="34" charset="0"/>
                        </a:rPr>
                        <a:t>(n=8)</a:t>
                      </a:r>
                      <a:r>
                        <a:rPr lang="en-GB" sz="1400" baseline="30000" noProof="0" dirty="0">
                          <a:latin typeface="Arial" panose="020B0604020202020204" pitchFamily="34" charset="0"/>
                          <a:cs typeface="Arial" panose="020B0604020202020204" pitchFamily="34" charset="0"/>
                        </a:rPr>
                        <a:t>a</a:t>
                      </a:r>
                      <a:endParaRPr lang="en-GB" sz="1400" noProof="0" dirty="0">
                        <a:latin typeface="Arial" panose="020B0604020202020204" pitchFamily="34" charset="0"/>
                        <a:cs typeface="Arial" panose="020B0604020202020204" pitchFamily="34" charset="0"/>
                      </a:endParaRPr>
                    </a:p>
                  </a:txBody>
                  <a:tcPr marT="54000" marB="54000"/>
                </a:tc>
                <a:extLst>
                  <a:ext uri="{0D108BD9-81ED-4DB2-BD59-A6C34878D82A}">
                    <a16:rowId xmlns:a16="http://schemas.microsoft.com/office/drawing/2014/main" val="1762094995"/>
                  </a:ext>
                </a:extLst>
              </a:tr>
              <a:tr h="284471">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i="1" noProof="0" dirty="0">
                          <a:latin typeface="Arial" panose="020B0604020202020204" pitchFamily="34" charset="0"/>
                          <a:cs typeface="Arial" panose="020B0604020202020204" pitchFamily="34" charset="0"/>
                        </a:rPr>
                        <a:t>Confirmed Intercranial response by RECIST v1.1</a:t>
                      </a:r>
                    </a:p>
                  </a:txBody>
                  <a:tcPr marT="54000" marB="54000"/>
                </a:tc>
                <a:tc hMerge="1">
                  <a:txBody>
                    <a:bodyPr/>
                    <a:lstStyle/>
                    <a:p>
                      <a:endParaRPr lang="en-GB"/>
                    </a:p>
                  </a:txBody>
                  <a:tcPr/>
                </a:tc>
                <a:extLst>
                  <a:ext uri="{0D108BD9-81ED-4DB2-BD59-A6C34878D82A}">
                    <a16:rowId xmlns:a16="http://schemas.microsoft.com/office/drawing/2014/main" val="501703557"/>
                  </a:ext>
                </a:extLst>
              </a:tr>
              <a:tr h="284471">
                <a:tc>
                  <a:txBody>
                    <a:bodyPr/>
                    <a:lstStyle/>
                    <a:p>
                      <a:r>
                        <a:rPr lang="en-GB" sz="1400" noProof="0" dirty="0">
                          <a:latin typeface="Arial" panose="020B0604020202020204" pitchFamily="34" charset="0"/>
                          <a:cs typeface="Arial" panose="020B0604020202020204" pitchFamily="34" charset="0"/>
                        </a:rPr>
                        <a:t>ORR, % </a:t>
                      </a:r>
                    </a:p>
                  </a:txBody>
                  <a:tcPr marT="54000" marB="54000"/>
                </a:tc>
                <a:tc>
                  <a:txBody>
                    <a:bodyPr/>
                    <a:lstStyle/>
                    <a:p>
                      <a:pPr algn="ctr"/>
                      <a:r>
                        <a:rPr lang="en-GB" sz="1400" noProof="0" dirty="0">
                          <a:latin typeface="Arial" panose="020B0604020202020204" pitchFamily="34" charset="0"/>
                          <a:cs typeface="Arial" panose="020B0604020202020204" pitchFamily="34" charset="0"/>
                        </a:rPr>
                        <a:t>50</a:t>
                      </a:r>
                    </a:p>
                  </a:txBody>
                  <a:tcPr marT="54000" marB="54000"/>
                </a:tc>
                <a:extLst>
                  <a:ext uri="{0D108BD9-81ED-4DB2-BD59-A6C34878D82A}">
                    <a16:rowId xmlns:a16="http://schemas.microsoft.com/office/drawing/2014/main" val="3221045806"/>
                  </a:ext>
                </a:extLst>
              </a:tr>
              <a:tr h="284471">
                <a:tc>
                  <a:txBody>
                    <a:bodyPr/>
                    <a:lstStyle/>
                    <a:p>
                      <a:pPr marL="0" lvl="1" algn="l" defTabSz="457200" rtl="0" eaLnBrk="1" latinLnBrk="0" hangingPunct="1"/>
                      <a:r>
                        <a:rPr lang="en-GB" sz="1400" kern="1200" noProof="0" dirty="0">
                          <a:solidFill>
                            <a:schemeClr val="dk1"/>
                          </a:solidFill>
                          <a:latin typeface="Arial" panose="020B0604020202020204" pitchFamily="34" charset="0"/>
                          <a:ea typeface="+mn-ea"/>
                          <a:cs typeface="Arial" panose="020B0604020202020204" pitchFamily="34" charset="0"/>
                        </a:rPr>
                        <a:t>DCR, %</a:t>
                      </a:r>
                    </a:p>
                  </a:txBody>
                  <a:tcPr marT="54000" marB="54000"/>
                </a:tc>
                <a:tc>
                  <a:txBody>
                    <a:bodyPr/>
                    <a:lstStyle/>
                    <a:p>
                      <a:pPr marL="0" lvl="1" algn="ctr" defTabSz="457200" rtl="0" eaLnBrk="1" latinLnBrk="0" hangingPunct="1"/>
                      <a:r>
                        <a:rPr lang="en-GB" sz="1400" noProof="0" dirty="0">
                          <a:latin typeface="Arial" panose="020B0604020202020204" pitchFamily="34" charset="0"/>
                          <a:cs typeface="Arial" panose="020B0604020202020204" pitchFamily="34" charset="0"/>
                        </a:rPr>
                        <a:t>100</a:t>
                      </a:r>
                      <a:endParaRPr lang="en-GB" sz="1400" kern="1200" noProof="0" dirty="0">
                        <a:solidFill>
                          <a:schemeClr val="dk1"/>
                        </a:solidFill>
                        <a:latin typeface="Arial" panose="020B0604020202020204" pitchFamily="34" charset="0"/>
                        <a:ea typeface="+mn-ea"/>
                        <a:cs typeface="Arial" panose="020B0604020202020204" pitchFamily="34" charset="0"/>
                      </a:endParaRPr>
                    </a:p>
                  </a:txBody>
                  <a:tcPr marT="54000" marB="54000"/>
                </a:tc>
                <a:extLst>
                  <a:ext uri="{0D108BD9-81ED-4DB2-BD59-A6C34878D82A}">
                    <a16:rowId xmlns:a16="http://schemas.microsoft.com/office/drawing/2014/main" val="2059290664"/>
                  </a:ext>
                </a:extLst>
              </a:tr>
              <a:tr h="284471">
                <a:tc>
                  <a:txBody>
                    <a:bodyPr/>
                    <a:lstStyle/>
                    <a:p>
                      <a:r>
                        <a:rPr lang="en-GB" sz="1400" noProof="0" dirty="0">
                          <a:solidFill>
                            <a:schemeClr val="tx1"/>
                          </a:solidFill>
                          <a:latin typeface="Arial" panose="020B0604020202020204" pitchFamily="34" charset="0"/>
                          <a:cs typeface="Arial" panose="020B0604020202020204" pitchFamily="34" charset="0"/>
                        </a:rPr>
                        <a:t>Median DoR (95% CI),</a:t>
                      </a:r>
                      <a:r>
                        <a:rPr lang="en-GB" sz="1400" baseline="30000" noProof="0" dirty="0">
                          <a:solidFill>
                            <a:schemeClr val="tx1"/>
                          </a:solidFill>
                          <a:latin typeface="Arial" panose="020B0604020202020204" pitchFamily="34" charset="0"/>
                          <a:cs typeface="Arial" panose="020B0604020202020204" pitchFamily="34" charset="0"/>
                        </a:rPr>
                        <a:t>b</a:t>
                      </a:r>
                      <a:r>
                        <a:rPr lang="en-GB" sz="1400" noProof="0" dirty="0">
                          <a:solidFill>
                            <a:schemeClr val="tx1"/>
                          </a:solidFill>
                          <a:latin typeface="Arial" panose="020B0604020202020204" pitchFamily="34" charset="0"/>
                          <a:cs typeface="Arial" panose="020B0604020202020204" pitchFamily="34" charset="0"/>
                        </a:rPr>
                        <a:t> months</a:t>
                      </a:r>
                    </a:p>
                  </a:txBody>
                  <a:tcPr marT="54000" marB="54000"/>
                </a:tc>
                <a:tc>
                  <a:txBody>
                    <a:bodyPr/>
                    <a:lstStyle/>
                    <a:p>
                      <a:pPr algn="ctr"/>
                      <a:r>
                        <a:rPr lang="en-GB" sz="1400" noProof="0" dirty="0">
                          <a:solidFill>
                            <a:schemeClr val="tx1"/>
                          </a:solidFill>
                          <a:latin typeface="Arial" panose="020B0604020202020204" pitchFamily="34" charset="0"/>
                          <a:cs typeface="Arial" panose="020B0604020202020204" pitchFamily="34" charset="0"/>
                        </a:rPr>
                        <a:t>12.5 (11.1-NC)</a:t>
                      </a:r>
                    </a:p>
                  </a:txBody>
                  <a:tcPr marT="54000" marB="54000"/>
                </a:tc>
                <a:extLst>
                  <a:ext uri="{0D108BD9-81ED-4DB2-BD59-A6C34878D82A}">
                    <a16:rowId xmlns:a16="http://schemas.microsoft.com/office/drawing/2014/main" val="544458405"/>
                  </a:ext>
                </a:extLst>
              </a:tr>
              <a:tr h="284471">
                <a:tc gridSpan="2">
                  <a:txBody>
                    <a:bodyPr/>
                    <a:lstStyle/>
                    <a:p>
                      <a:endParaRPr lang="en-GB" sz="1200" noProof="0" dirty="0">
                        <a:solidFill>
                          <a:schemeClr val="tx1"/>
                        </a:solidFill>
                        <a:latin typeface="Arial" panose="020B0604020202020204"/>
                        <a:ea typeface="Aileron" charset="0"/>
                        <a:cs typeface="Aileron" charset="0"/>
                      </a:endParaRPr>
                    </a:p>
                  </a:txBody>
                  <a:tcPr marT="54000" marB="54000">
                    <a:noFill/>
                  </a:tcPr>
                </a:tc>
                <a:tc hMerge="1">
                  <a:txBody>
                    <a:bodyPr/>
                    <a:lstStyle/>
                    <a:p>
                      <a:endParaRPr lang="en-GB"/>
                    </a:p>
                  </a:txBody>
                  <a:tcPr/>
                </a:tc>
                <a:extLst>
                  <a:ext uri="{0D108BD9-81ED-4DB2-BD59-A6C34878D82A}">
                    <a16:rowId xmlns:a16="http://schemas.microsoft.com/office/drawing/2014/main" val="607831740"/>
                  </a:ext>
                </a:extLst>
              </a:tr>
            </a:tbl>
          </a:graphicData>
        </a:graphic>
      </p:graphicFrame>
      <p:graphicFrame>
        <p:nvGraphicFramePr>
          <p:cNvPr id="7" name="Table 6">
            <a:extLst>
              <a:ext uri="{FF2B5EF4-FFF2-40B4-BE49-F238E27FC236}">
                <a16:creationId xmlns:a16="http://schemas.microsoft.com/office/drawing/2014/main" id="{C1EAB536-42E7-8C0D-54A5-9465496CC30B}"/>
              </a:ext>
            </a:extLst>
          </p:cNvPr>
          <p:cNvGraphicFramePr>
            <a:graphicFrameLocks noGrp="1"/>
          </p:cNvGraphicFramePr>
          <p:nvPr>
            <p:extLst>
              <p:ext uri="{D42A27DB-BD31-4B8C-83A1-F6EECF244321}">
                <p14:modId xmlns:p14="http://schemas.microsoft.com/office/powerpoint/2010/main" val="2435238446"/>
              </p:ext>
            </p:extLst>
          </p:nvPr>
        </p:nvGraphicFramePr>
        <p:xfrm>
          <a:off x="5519936" y="1635983"/>
          <a:ext cx="6253202" cy="3745680"/>
        </p:xfrm>
        <a:graphic>
          <a:graphicData uri="http://schemas.openxmlformats.org/drawingml/2006/table">
            <a:tbl>
              <a:tblPr firstRow="1" bandRow="1">
                <a:tableStyleId>{5C22544A-7EE6-4342-B048-85BDC9FD1C3A}</a:tableStyleId>
              </a:tblPr>
              <a:tblGrid>
                <a:gridCol w="2285233">
                  <a:extLst>
                    <a:ext uri="{9D8B030D-6E8A-4147-A177-3AD203B41FA5}">
                      <a16:colId xmlns:a16="http://schemas.microsoft.com/office/drawing/2014/main" val="768621284"/>
                    </a:ext>
                  </a:extLst>
                </a:gridCol>
                <a:gridCol w="1883568">
                  <a:extLst>
                    <a:ext uri="{9D8B030D-6E8A-4147-A177-3AD203B41FA5}">
                      <a16:colId xmlns:a16="http://schemas.microsoft.com/office/drawing/2014/main" val="1566145444"/>
                    </a:ext>
                  </a:extLst>
                </a:gridCol>
                <a:gridCol w="2084401">
                  <a:extLst>
                    <a:ext uri="{9D8B030D-6E8A-4147-A177-3AD203B41FA5}">
                      <a16:colId xmlns:a16="http://schemas.microsoft.com/office/drawing/2014/main" val="988568807"/>
                    </a:ext>
                  </a:extLst>
                </a:gridCol>
              </a:tblGrid>
              <a:tr h="754519">
                <a:tc>
                  <a:txBody>
                    <a:bodyPr/>
                    <a:lstStyle/>
                    <a:p>
                      <a:r>
                        <a:rPr lang="en-GB" sz="1400" noProof="0" dirty="0">
                          <a:latin typeface="Arial" panose="020B0604020202020204" pitchFamily="34" charset="0"/>
                          <a:cs typeface="Arial" panose="020B0604020202020204" pitchFamily="34" charset="0"/>
                        </a:rPr>
                        <a:t>Pooled analysis of patients with stable, asymptomatic (cohort 1) or active brain metastases (cohort 4)</a:t>
                      </a:r>
                    </a:p>
                  </a:txBody>
                  <a:tcPr marT="54000" marB="54000"/>
                </a:tc>
                <a:tc>
                  <a:txBody>
                    <a:bodyPr/>
                    <a:lstStyle/>
                    <a:p>
                      <a:pPr algn="ctr"/>
                      <a:r>
                        <a:rPr lang="en-GB" sz="1400" noProof="0" dirty="0">
                          <a:latin typeface="Arial" panose="020B0604020202020204" pitchFamily="34" charset="0"/>
                          <a:cs typeface="Arial" panose="020B0604020202020204" pitchFamily="34" charset="0"/>
                        </a:rPr>
                        <a:t>Including patients with prior brain radiotherapy</a:t>
                      </a:r>
                    </a:p>
                    <a:p>
                      <a:pPr algn="ctr"/>
                      <a:r>
                        <a:rPr lang="en-GB" sz="1400" noProof="0" dirty="0">
                          <a:latin typeface="Arial" panose="020B0604020202020204" pitchFamily="34" charset="0"/>
                          <a:cs typeface="Arial" panose="020B0604020202020204" pitchFamily="34" charset="0"/>
                        </a:rPr>
                        <a:t>Cohorts 1 &amp; 4 (n=58)</a:t>
                      </a:r>
                      <a:endParaRPr lang="en-GB" sz="1400" baseline="30000" noProof="0" dirty="0">
                        <a:latin typeface="Arial" panose="020B0604020202020204" pitchFamily="34" charset="0"/>
                        <a:cs typeface="Arial" panose="020B0604020202020204" pitchFamily="34" charset="0"/>
                      </a:endParaRPr>
                    </a:p>
                  </a:txBody>
                  <a:tcPr marT="54000" marB="54000"/>
                </a:tc>
                <a:tc>
                  <a:txBody>
                    <a:bodyPr/>
                    <a:lstStyle/>
                    <a:p>
                      <a:pPr algn="ctr"/>
                      <a:r>
                        <a:rPr lang="en-GB" sz="1400" noProof="0" dirty="0">
                          <a:latin typeface="Arial" panose="020B0604020202020204" pitchFamily="34" charset="0"/>
                          <a:cs typeface="Arial" panose="020B0604020202020204" pitchFamily="34" charset="0"/>
                        </a:rPr>
                        <a:t>No prior brain radiotherapy</a:t>
                      </a:r>
                    </a:p>
                    <a:p>
                      <a:pPr algn="ctr"/>
                      <a:r>
                        <a:rPr lang="en-GB" sz="1400" noProof="0" dirty="0">
                          <a:latin typeface="Arial" panose="020B0604020202020204" pitchFamily="34" charset="0"/>
                          <a:cs typeface="Arial" panose="020B0604020202020204" pitchFamily="34" charset="0"/>
                        </a:rPr>
                        <a:t>Cohorts 1 &amp; 4 </a:t>
                      </a:r>
                      <a:br>
                        <a:rPr lang="en-GB" sz="1400" noProof="0" dirty="0">
                          <a:latin typeface="Arial" panose="020B0604020202020204" pitchFamily="34" charset="0"/>
                          <a:cs typeface="Arial" panose="020B0604020202020204" pitchFamily="34" charset="0"/>
                        </a:rPr>
                      </a:br>
                      <a:r>
                        <a:rPr lang="en-GB" sz="1400" noProof="0" dirty="0">
                          <a:latin typeface="Arial" panose="020B0604020202020204" pitchFamily="34" charset="0"/>
                          <a:cs typeface="Arial" panose="020B0604020202020204" pitchFamily="34" charset="0"/>
                        </a:rPr>
                        <a:t>(n=41)</a:t>
                      </a:r>
                      <a:endParaRPr lang="en-GB" sz="1400" baseline="30000" noProof="0" dirty="0">
                        <a:latin typeface="Arial" panose="020B0604020202020204" pitchFamily="34" charset="0"/>
                        <a:cs typeface="Arial" panose="020B0604020202020204" pitchFamily="34" charset="0"/>
                      </a:endParaRPr>
                    </a:p>
                  </a:txBody>
                  <a:tcPr marT="54000" marB="54000" anchor="b"/>
                </a:tc>
                <a:extLst>
                  <a:ext uri="{0D108BD9-81ED-4DB2-BD59-A6C34878D82A}">
                    <a16:rowId xmlns:a16="http://schemas.microsoft.com/office/drawing/2014/main" val="1762094995"/>
                  </a:ext>
                </a:extLst>
              </a:tr>
              <a:tr h="241578">
                <a:tc>
                  <a:txBody>
                    <a:bodyPr/>
                    <a:lstStyle/>
                    <a:p>
                      <a:pPr marL="0" lvl="1" indent="-92075" algn="l" defTabSz="457200" rtl="0" eaLnBrk="1" latinLnBrk="0" hangingPunct="1">
                        <a:tabLst/>
                      </a:pPr>
                      <a:r>
                        <a:rPr lang="en-GB" sz="1400" b="0" kern="1200" noProof="0" dirty="0">
                          <a:solidFill>
                            <a:schemeClr val="tx1"/>
                          </a:solidFill>
                          <a:latin typeface="Arial" panose="020B0604020202020204" pitchFamily="34" charset="0"/>
                          <a:ea typeface="+mn-ea"/>
                          <a:cs typeface="Arial" panose="020B0604020202020204" pitchFamily="34" charset="0"/>
                        </a:rPr>
                        <a:t>CR, %</a:t>
                      </a:r>
                    </a:p>
                  </a:txBody>
                  <a:tcPr marT="54000" marB="54000"/>
                </a:tc>
                <a:tc>
                  <a:txBody>
                    <a:bodyPr/>
                    <a:lstStyle/>
                    <a:p>
                      <a:pPr algn="ctr"/>
                      <a:r>
                        <a:rPr lang="en-GB" sz="1400" noProof="0" dirty="0">
                          <a:solidFill>
                            <a:schemeClr val="tx1"/>
                          </a:solidFill>
                          <a:latin typeface="Arial" panose="020B0604020202020204" pitchFamily="34" charset="0"/>
                          <a:cs typeface="Arial" panose="020B0604020202020204" pitchFamily="34" charset="0"/>
                        </a:rPr>
                        <a:t>9</a:t>
                      </a:r>
                    </a:p>
                  </a:txBody>
                  <a:tcPr marT="54000" marB="54000"/>
                </a:tc>
                <a:tc>
                  <a:txBody>
                    <a:bodyPr/>
                    <a:lstStyle/>
                    <a:p>
                      <a:pPr algn="ctr"/>
                      <a:r>
                        <a:rPr lang="en-GB" sz="1400" noProof="0" dirty="0">
                          <a:solidFill>
                            <a:schemeClr val="tx1"/>
                          </a:solidFill>
                          <a:latin typeface="Arial" panose="020B0604020202020204" pitchFamily="34" charset="0"/>
                          <a:cs typeface="Arial" panose="020B0604020202020204" pitchFamily="34" charset="0"/>
                        </a:rPr>
                        <a:t>7</a:t>
                      </a:r>
                    </a:p>
                  </a:txBody>
                  <a:tcPr marT="54000" marB="54000"/>
                </a:tc>
                <a:extLst>
                  <a:ext uri="{0D108BD9-81ED-4DB2-BD59-A6C34878D82A}">
                    <a16:rowId xmlns:a16="http://schemas.microsoft.com/office/drawing/2014/main" val="4118348868"/>
                  </a:ext>
                </a:extLst>
              </a:tr>
              <a:tr h="241578">
                <a:tc>
                  <a:txBody>
                    <a:bodyPr/>
                    <a:lstStyle/>
                    <a:p>
                      <a:pPr marL="0" lvl="1" indent="-92075" algn="l" defTabSz="457200" rtl="0" eaLnBrk="1" latinLnBrk="0" hangingPunct="1">
                        <a:tabLst/>
                      </a:pPr>
                      <a:r>
                        <a:rPr lang="en-GB" sz="1400" b="0" kern="1200" noProof="0" dirty="0">
                          <a:solidFill>
                            <a:schemeClr val="tx1"/>
                          </a:solidFill>
                          <a:latin typeface="Arial" panose="020B0604020202020204" pitchFamily="34" charset="0"/>
                          <a:ea typeface="+mn-ea"/>
                          <a:cs typeface="Arial" panose="020B0604020202020204" pitchFamily="34" charset="0"/>
                        </a:rPr>
                        <a:t>PR, %</a:t>
                      </a:r>
                    </a:p>
                  </a:txBody>
                  <a:tcPr marT="54000" marB="54000"/>
                </a:tc>
                <a:tc>
                  <a:txBody>
                    <a:bodyPr/>
                    <a:lstStyle/>
                    <a:p>
                      <a:pPr algn="ctr"/>
                      <a:r>
                        <a:rPr lang="en-GB" sz="1400" noProof="0" dirty="0">
                          <a:solidFill>
                            <a:schemeClr val="tx1"/>
                          </a:solidFill>
                          <a:latin typeface="Arial" panose="020B0604020202020204" pitchFamily="34" charset="0"/>
                          <a:cs typeface="Arial" panose="020B0604020202020204" pitchFamily="34" charset="0"/>
                        </a:rPr>
                        <a:t>33</a:t>
                      </a:r>
                    </a:p>
                  </a:txBody>
                  <a:tcPr marT="54000" marB="54000"/>
                </a:tc>
                <a:tc>
                  <a:txBody>
                    <a:bodyPr/>
                    <a:lstStyle/>
                    <a:p>
                      <a:pPr algn="ctr"/>
                      <a:r>
                        <a:rPr lang="en-GB" sz="1400" noProof="0" dirty="0">
                          <a:solidFill>
                            <a:schemeClr val="tx1"/>
                          </a:solidFill>
                          <a:latin typeface="Arial" panose="020B0604020202020204" pitchFamily="34" charset="0"/>
                          <a:cs typeface="Arial" panose="020B0604020202020204" pitchFamily="34" charset="0"/>
                        </a:rPr>
                        <a:t>37</a:t>
                      </a:r>
                    </a:p>
                  </a:txBody>
                  <a:tcPr marT="54000" marB="54000"/>
                </a:tc>
                <a:extLst>
                  <a:ext uri="{0D108BD9-81ED-4DB2-BD59-A6C34878D82A}">
                    <a16:rowId xmlns:a16="http://schemas.microsoft.com/office/drawing/2014/main" val="544458405"/>
                  </a:ext>
                </a:extLst>
              </a:tr>
              <a:tr h="241578">
                <a:tc>
                  <a:txBody>
                    <a:bodyPr/>
                    <a:lstStyle/>
                    <a:p>
                      <a:pPr marL="0" lvl="1" indent="-92075" algn="l" defTabSz="457200" rtl="0" eaLnBrk="1" latinLnBrk="0" hangingPunct="1">
                        <a:tabLst/>
                      </a:pPr>
                      <a:r>
                        <a:rPr lang="en-GB" sz="1400" b="0" kern="1200" noProof="0" dirty="0">
                          <a:solidFill>
                            <a:schemeClr val="tx1"/>
                          </a:solidFill>
                          <a:latin typeface="Arial" panose="020B0604020202020204" pitchFamily="34" charset="0"/>
                          <a:ea typeface="+mn-ea"/>
                          <a:cs typeface="Arial" panose="020B0604020202020204" pitchFamily="34" charset="0"/>
                        </a:rPr>
                        <a:t>SD, %</a:t>
                      </a:r>
                    </a:p>
                  </a:txBody>
                  <a:tcPr marT="54000" marB="54000"/>
                </a:tc>
                <a:tc>
                  <a:txBody>
                    <a:bodyPr/>
                    <a:lstStyle/>
                    <a:p>
                      <a:pPr algn="ctr"/>
                      <a:r>
                        <a:rPr lang="en-GB" sz="1400" noProof="0" dirty="0">
                          <a:solidFill>
                            <a:schemeClr val="tx1"/>
                          </a:solidFill>
                          <a:latin typeface="Arial" panose="020B0604020202020204" pitchFamily="34" charset="0"/>
                          <a:cs typeface="Arial" panose="020B0604020202020204" pitchFamily="34" charset="0"/>
                        </a:rPr>
                        <a:t>41</a:t>
                      </a:r>
                    </a:p>
                  </a:txBody>
                  <a:tcPr marT="54000" marB="54000"/>
                </a:tc>
                <a:tc>
                  <a:txBody>
                    <a:bodyPr/>
                    <a:lstStyle/>
                    <a:p>
                      <a:pPr algn="ctr"/>
                      <a:r>
                        <a:rPr lang="en-GB" sz="1400" noProof="0" dirty="0">
                          <a:solidFill>
                            <a:schemeClr val="tx1"/>
                          </a:solidFill>
                          <a:latin typeface="Arial" panose="020B0604020202020204" pitchFamily="34" charset="0"/>
                          <a:cs typeface="Arial" panose="020B0604020202020204" pitchFamily="34" charset="0"/>
                        </a:rPr>
                        <a:t>39</a:t>
                      </a:r>
                    </a:p>
                  </a:txBody>
                  <a:tcPr marT="54000" marB="54000"/>
                </a:tc>
                <a:extLst>
                  <a:ext uri="{0D108BD9-81ED-4DB2-BD59-A6C34878D82A}">
                    <a16:rowId xmlns:a16="http://schemas.microsoft.com/office/drawing/2014/main" val="2373754910"/>
                  </a:ext>
                </a:extLst>
              </a:tr>
              <a:tr h="241578">
                <a:tc>
                  <a:txBody>
                    <a:bodyPr/>
                    <a:lstStyle/>
                    <a:p>
                      <a:pPr marL="0" lvl="1" indent="-92075" algn="l" defTabSz="457200" rtl="0" eaLnBrk="1" latinLnBrk="0" hangingPunct="1">
                        <a:tabLst/>
                      </a:pPr>
                      <a:r>
                        <a:rPr lang="en-GB" sz="1400" b="0" kern="1200" noProof="0" dirty="0">
                          <a:solidFill>
                            <a:schemeClr val="tx1"/>
                          </a:solidFill>
                          <a:latin typeface="Arial" panose="020B0604020202020204" pitchFamily="34" charset="0"/>
                          <a:ea typeface="+mn-ea"/>
                          <a:cs typeface="Arial" panose="020B0604020202020204" pitchFamily="34" charset="0"/>
                        </a:rPr>
                        <a:t>PD, %</a:t>
                      </a:r>
                    </a:p>
                  </a:txBody>
                  <a:tcPr marT="54000" marB="54000">
                    <a:solidFill>
                      <a:schemeClr val="accent4"/>
                    </a:solidFill>
                  </a:tcPr>
                </a:tc>
                <a:tc>
                  <a:txBody>
                    <a:bodyPr/>
                    <a:lstStyle/>
                    <a:p>
                      <a:pPr algn="ctr"/>
                      <a:r>
                        <a:rPr lang="en-GB" sz="1400" b="0" baseline="0" noProof="0" dirty="0">
                          <a:solidFill>
                            <a:schemeClr val="tx1"/>
                          </a:solidFill>
                          <a:latin typeface="Arial" panose="020B0604020202020204" pitchFamily="34" charset="0"/>
                          <a:cs typeface="Arial" panose="020B0604020202020204" pitchFamily="34" charset="0"/>
                        </a:rPr>
                        <a:t>7</a:t>
                      </a:r>
                    </a:p>
                  </a:txBody>
                  <a:tcPr marT="54000" marB="54000">
                    <a:solidFill>
                      <a:schemeClr val="accent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b="0" baseline="0" noProof="0" dirty="0">
                          <a:solidFill>
                            <a:schemeClr val="tx1"/>
                          </a:solidFill>
                          <a:latin typeface="Arial" panose="020B0604020202020204" pitchFamily="34" charset="0"/>
                          <a:cs typeface="Arial" panose="020B0604020202020204" pitchFamily="34" charset="0"/>
                        </a:rPr>
                        <a:t>5</a:t>
                      </a:r>
                    </a:p>
                  </a:txBody>
                  <a:tcPr marT="54000" marB="54000">
                    <a:solidFill>
                      <a:schemeClr val="accent4"/>
                    </a:solidFill>
                  </a:tcPr>
                </a:tc>
                <a:extLst>
                  <a:ext uri="{0D108BD9-81ED-4DB2-BD59-A6C34878D82A}">
                    <a16:rowId xmlns:a16="http://schemas.microsoft.com/office/drawing/2014/main" val="1968328506"/>
                  </a:ext>
                </a:extLst>
              </a:tr>
              <a:tr h="241578">
                <a:tc>
                  <a:txBody>
                    <a:bodyPr/>
                    <a:lstStyle/>
                    <a:p>
                      <a:pPr marL="0" lvl="1" indent="-92075" algn="l" defTabSz="457200" rtl="0" eaLnBrk="1" latinLnBrk="0" hangingPunct="1">
                        <a:tabLst/>
                      </a:pPr>
                      <a:r>
                        <a:rPr lang="en-GB" sz="1400" b="0" kern="1200" noProof="0" dirty="0">
                          <a:solidFill>
                            <a:schemeClr val="tx1"/>
                          </a:solidFill>
                          <a:latin typeface="Arial" panose="020B0604020202020204" pitchFamily="34" charset="0"/>
                          <a:ea typeface="+mn-ea"/>
                          <a:cs typeface="Arial" panose="020B0604020202020204" pitchFamily="34" charset="0"/>
                        </a:rPr>
                        <a:t>NE, %</a:t>
                      </a:r>
                    </a:p>
                  </a:txBody>
                  <a:tcPr marT="54000" marB="54000">
                    <a:solidFill>
                      <a:schemeClr val="accent3"/>
                    </a:solidFill>
                  </a:tcPr>
                </a:tc>
                <a:tc>
                  <a:txBody>
                    <a:bodyPr/>
                    <a:lstStyle/>
                    <a:p>
                      <a:pPr marL="0" algn="ctr" defTabSz="457200" rtl="0" eaLnBrk="1" latinLnBrk="0" hangingPunct="1"/>
                      <a:r>
                        <a:rPr lang="en-GB" sz="1400" kern="1200" noProof="0" dirty="0">
                          <a:solidFill>
                            <a:schemeClr val="tx1"/>
                          </a:solidFill>
                          <a:latin typeface="Arial" panose="020B0604020202020204" pitchFamily="34" charset="0"/>
                          <a:ea typeface="+mn-ea"/>
                          <a:cs typeface="Arial" panose="020B0604020202020204" pitchFamily="34" charset="0"/>
                        </a:rPr>
                        <a:t>10</a:t>
                      </a:r>
                    </a:p>
                  </a:txBody>
                  <a:tcPr marT="54000" marB="54000">
                    <a:solidFill>
                      <a:schemeClr val="accent3"/>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kern="1200" noProof="0" dirty="0">
                          <a:solidFill>
                            <a:schemeClr val="tx1"/>
                          </a:solidFill>
                          <a:latin typeface="Arial" panose="020B0604020202020204" pitchFamily="34" charset="0"/>
                          <a:ea typeface="+mn-ea"/>
                          <a:cs typeface="Arial" panose="020B0604020202020204" pitchFamily="34" charset="0"/>
                        </a:rPr>
                        <a:t>12</a:t>
                      </a:r>
                    </a:p>
                  </a:txBody>
                  <a:tcPr marT="54000" marB="54000">
                    <a:solidFill>
                      <a:schemeClr val="accent3"/>
                    </a:solidFill>
                  </a:tcPr>
                </a:tc>
                <a:extLst>
                  <a:ext uri="{0D108BD9-81ED-4DB2-BD59-A6C34878D82A}">
                    <a16:rowId xmlns:a16="http://schemas.microsoft.com/office/drawing/2014/main" val="3610868182"/>
                  </a:ext>
                </a:extLst>
              </a:tr>
              <a:tr h="241578">
                <a:tc>
                  <a:txBody>
                    <a:bodyPr/>
                    <a:lstStyle/>
                    <a:p>
                      <a:pPr marL="0" lvl="1" algn="l" defTabSz="457200" rtl="0" eaLnBrk="1" latinLnBrk="0" hangingPunct="1"/>
                      <a:r>
                        <a:rPr lang="en-GB" sz="1400" b="0" kern="1200" noProof="0" dirty="0">
                          <a:solidFill>
                            <a:schemeClr val="tx1"/>
                          </a:solidFill>
                          <a:latin typeface="Arial" panose="020B0604020202020204" pitchFamily="34" charset="0"/>
                          <a:ea typeface="+mn-ea"/>
                          <a:cs typeface="Arial" panose="020B0604020202020204" pitchFamily="34" charset="0"/>
                        </a:rPr>
                        <a:t>ORR, %</a:t>
                      </a:r>
                    </a:p>
                  </a:txBody>
                  <a:tcPr marT="54000" marB="54000">
                    <a:solidFill>
                      <a:schemeClr val="accent3"/>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41</a:t>
                      </a:r>
                    </a:p>
                  </a:txBody>
                  <a:tcPr marT="54000" marB="54000">
                    <a:solidFill>
                      <a:schemeClr val="accent3"/>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44</a:t>
                      </a:r>
                    </a:p>
                  </a:txBody>
                  <a:tcPr marT="54000" marB="54000">
                    <a:solidFill>
                      <a:schemeClr val="accent3"/>
                    </a:solidFill>
                  </a:tcPr>
                </a:tc>
                <a:extLst>
                  <a:ext uri="{0D108BD9-81ED-4DB2-BD59-A6C34878D82A}">
                    <a16:rowId xmlns:a16="http://schemas.microsoft.com/office/drawing/2014/main" val="2838025353"/>
                  </a:ext>
                </a:extLst>
              </a:tr>
              <a:tr h="2415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0" noProof="0" dirty="0">
                          <a:solidFill>
                            <a:schemeClr val="tx1"/>
                          </a:solidFill>
                          <a:latin typeface="Arial" panose="020B0604020202020204" pitchFamily="34" charset="0"/>
                          <a:cs typeface="Arial" panose="020B0604020202020204" pitchFamily="34" charset="0"/>
                        </a:rPr>
                        <a:t>DCR, %</a:t>
                      </a:r>
                    </a:p>
                  </a:txBody>
                  <a:tcPr marT="54000" marB="54000">
                    <a:solidFill>
                      <a:schemeClr val="accent3"/>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83</a:t>
                      </a:r>
                    </a:p>
                  </a:txBody>
                  <a:tcPr marT="54000" marB="54000">
                    <a:solidFill>
                      <a:schemeClr val="accent3"/>
                    </a:solidFill>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83</a:t>
                      </a:r>
                    </a:p>
                  </a:txBody>
                  <a:tcPr marT="54000" marB="54000">
                    <a:solidFill>
                      <a:schemeClr val="accent3"/>
                    </a:solidFill>
                  </a:tcPr>
                </a:tc>
                <a:extLst>
                  <a:ext uri="{0D108BD9-81ED-4DB2-BD59-A6C34878D82A}">
                    <a16:rowId xmlns:a16="http://schemas.microsoft.com/office/drawing/2014/main" val="2354851428"/>
                  </a:ext>
                </a:extLst>
              </a:tr>
              <a:tr h="241578">
                <a:tc>
                  <a:txBody>
                    <a:bodyPr/>
                    <a:lstStyle/>
                    <a:p>
                      <a:pPr marL="0" algn="l" defTabSz="457200" rtl="0" eaLnBrk="1" latinLnBrk="0" hangingPunct="1"/>
                      <a:r>
                        <a:rPr lang="en-GB" sz="1400" kern="1200" noProof="0" dirty="0">
                          <a:solidFill>
                            <a:schemeClr val="tx1"/>
                          </a:solidFill>
                          <a:latin typeface="Arial" panose="020B0604020202020204" pitchFamily="34" charset="0"/>
                          <a:ea typeface="+mn-ea"/>
                          <a:cs typeface="Arial" panose="020B0604020202020204" pitchFamily="34" charset="0"/>
                        </a:rPr>
                        <a:t>mPFS (95% CI), months</a:t>
                      </a:r>
                    </a:p>
                  </a:txBody>
                  <a:tcPr marT="54000" marB="54000">
                    <a:solidFill>
                      <a:schemeClr val="accent3"/>
                    </a:solidFill>
                  </a:tcPr>
                </a:tc>
                <a:tc>
                  <a:txBody>
                    <a:bodyPr/>
                    <a:lstStyle/>
                    <a:p>
                      <a:pPr marL="0" algn="ctr" defTabSz="457200" rtl="0" eaLnBrk="1" latinLnBrk="0" hangingPunct="1"/>
                      <a:r>
                        <a:rPr lang="en-GB" sz="1400" kern="1200" noProof="0" dirty="0">
                          <a:solidFill>
                            <a:schemeClr val="tx1"/>
                          </a:solidFill>
                          <a:latin typeface="Arial" panose="020B0604020202020204" pitchFamily="34" charset="0"/>
                          <a:ea typeface="+mn-ea"/>
                          <a:cs typeface="Arial" panose="020B0604020202020204" pitchFamily="34" charset="0"/>
                        </a:rPr>
                        <a:t>8.2 (4.5-12.3)</a:t>
                      </a:r>
                    </a:p>
                  </a:txBody>
                  <a:tcPr marT="54000" marB="54000">
                    <a:solidFill>
                      <a:schemeClr val="accent3"/>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kern="1200" noProof="0" dirty="0">
                          <a:solidFill>
                            <a:schemeClr val="tx1"/>
                          </a:solidFill>
                          <a:latin typeface="Arial" panose="020B0604020202020204" pitchFamily="34" charset="0"/>
                          <a:ea typeface="+mn-ea"/>
                          <a:cs typeface="Arial" panose="020B0604020202020204" pitchFamily="34" charset="0"/>
                        </a:rPr>
                        <a:t>8.1 (4.1-12.3)</a:t>
                      </a:r>
                    </a:p>
                  </a:txBody>
                  <a:tcPr marT="54000" marB="54000">
                    <a:solidFill>
                      <a:schemeClr val="accent3"/>
                    </a:solidFill>
                  </a:tcPr>
                </a:tc>
                <a:extLst>
                  <a:ext uri="{0D108BD9-81ED-4DB2-BD59-A6C34878D82A}">
                    <a16:rowId xmlns:a16="http://schemas.microsoft.com/office/drawing/2014/main" val="2262909656"/>
                  </a:ext>
                </a:extLst>
              </a:tr>
            </a:tbl>
          </a:graphicData>
        </a:graphic>
      </p:graphicFrame>
      <p:sp>
        <p:nvSpPr>
          <p:cNvPr id="11" name="TextBox 10">
            <a:extLst>
              <a:ext uri="{FF2B5EF4-FFF2-40B4-BE49-F238E27FC236}">
                <a16:creationId xmlns:a16="http://schemas.microsoft.com/office/drawing/2014/main" id="{25D4CB7F-5C38-63F0-4411-F602C056C430}"/>
              </a:ext>
            </a:extLst>
          </p:cNvPr>
          <p:cNvSpPr txBox="1"/>
          <p:nvPr/>
        </p:nvSpPr>
        <p:spPr>
          <a:xfrm>
            <a:off x="619201" y="979200"/>
            <a:ext cx="4611366" cy="584775"/>
          </a:xfrm>
          <a:prstGeom prst="rect">
            <a:avLst/>
          </a:prstGeom>
          <a:noFill/>
        </p:spPr>
        <p:txBody>
          <a:bodyPr wrap="square" lIns="0" rIns="0" rtlCol="0">
            <a:spAutoFit/>
          </a:bodyPr>
          <a:lstStyle/>
          <a:p>
            <a:r>
              <a:rPr lang="en-GB" sz="1600" b="1" spc="100" noProof="0" dirty="0">
                <a:solidFill>
                  <a:schemeClr val="accent1"/>
                </a:solidFill>
                <a:latin typeface="Arial" panose="020B0604020202020204"/>
                <a:ea typeface="Aileron" charset="0"/>
                <a:cs typeface="Aileron" charset="0"/>
              </a:rPr>
              <a:t>CONFIRMED INTRACRANIAL RESPONSE BY RECIST v1.1</a:t>
            </a:r>
          </a:p>
        </p:txBody>
      </p:sp>
      <p:sp>
        <p:nvSpPr>
          <p:cNvPr id="12" name="TextBox 11">
            <a:extLst>
              <a:ext uri="{FF2B5EF4-FFF2-40B4-BE49-F238E27FC236}">
                <a16:creationId xmlns:a16="http://schemas.microsoft.com/office/drawing/2014/main" id="{B1A64C43-5D41-7BDE-5ABD-B8E62EE1A452}"/>
              </a:ext>
            </a:extLst>
          </p:cNvPr>
          <p:cNvSpPr txBox="1"/>
          <p:nvPr/>
        </p:nvSpPr>
        <p:spPr>
          <a:xfrm>
            <a:off x="5436436" y="979200"/>
            <a:ext cx="6336702" cy="338554"/>
          </a:xfrm>
          <a:prstGeom prst="rect">
            <a:avLst/>
          </a:prstGeom>
          <a:noFill/>
        </p:spPr>
        <p:txBody>
          <a:bodyPr wrap="square" lIns="0" rtlCol="0">
            <a:spAutoFit/>
          </a:bodyPr>
          <a:lstStyle/>
          <a:p>
            <a:r>
              <a:rPr lang="en-GB" sz="1600" b="1" spc="100" noProof="0" dirty="0">
                <a:solidFill>
                  <a:schemeClr val="accent1"/>
                </a:solidFill>
                <a:latin typeface="Arial" panose="020B0604020202020204"/>
                <a:ea typeface="Aileron" charset="0"/>
                <a:cs typeface="Aileron" charset="0"/>
              </a:rPr>
              <a:t>CONFIRMED INTRACRANIAL RESPONSE BY RANO-BM</a:t>
            </a:r>
          </a:p>
        </p:txBody>
      </p:sp>
    </p:spTree>
    <p:extLst>
      <p:ext uri="{BB962C8B-B14F-4D97-AF65-F5344CB8AC3E}">
        <p14:creationId xmlns:p14="http://schemas.microsoft.com/office/powerpoint/2010/main" val="120907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A585C-DF7C-775B-EF3B-01096F56655F}"/>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E72124B-E876-B3D3-A9E6-CD3CE413E987}"/>
              </a:ext>
            </a:extLst>
          </p:cNvPr>
          <p:cNvSpPr>
            <a:spLocks noGrp="1"/>
          </p:cNvSpPr>
          <p:nvPr>
            <p:ph sz="quarter" idx="12"/>
          </p:nvPr>
        </p:nvSpPr>
        <p:spPr>
          <a:xfrm>
            <a:off x="620184" y="1425600"/>
            <a:ext cx="10963200" cy="4525200"/>
          </a:xfrm>
        </p:spPr>
        <p:txBody>
          <a:bodyPr>
            <a:noAutofit/>
          </a:bodyPr>
          <a:lstStyle/>
          <a:p>
            <a:r>
              <a:rPr lang="en-GB" noProof="0" dirty="0"/>
              <a:t>Zongertinib demonstrated encouraging intracranial efficacy by RANO-BM in patients with advanced/metastatic </a:t>
            </a:r>
            <a:r>
              <a:rPr lang="en-GB" i="1" noProof="0" dirty="0"/>
              <a:t>HER2</a:t>
            </a:r>
            <a:r>
              <a:rPr lang="en-GB" noProof="0" dirty="0"/>
              <a:t>-mutant NSCLC and stable, asymptomatic or active brain metastases at baseline</a:t>
            </a:r>
          </a:p>
          <a:p>
            <a:r>
              <a:rPr lang="en-GB" noProof="0" dirty="0"/>
              <a:t>This effect was observed in patients with and without prior brain radiotherapy</a:t>
            </a:r>
          </a:p>
          <a:p>
            <a:endParaRPr lang="en-GB" noProof="0" dirty="0"/>
          </a:p>
          <a:p>
            <a:endParaRPr lang="en-GB" noProof="0" dirty="0"/>
          </a:p>
        </p:txBody>
      </p:sp>
      <p:sp>
        <p:nvSpPr>
          <p:cNvPr id="6" name="Title 5">
            <a:extLst>
              <a:ext uri="{FF2B5EF4-FFF2-40B4-BE49-F238E27FC236}">
                <a16:creationId xmlns:a16="http://schemas.microsoft.com/office/drawing/2014/main" id="{FC83C7C2-CD02-5537-65CA-30157D1E54D8}"/>
              </a:ext>
            </a:extLst>
          </p:cNvPr>
          <p:cNvSpPr>
            <a:spLocks noGrp="1"/>
          </p:cNvSpPr>
          <p:nvPr>
            <p:ph type="title"/>
          </p:nvPr>
        </p:nvSpPr>
        <p:spPr>
          <a:xfrm>
            <a:off x="619201" y="259200"/>
            <a:ext cx="10963199" cy="864000"/>
          </a:xfrm>
        </p:spPr>
        <p:txBody>
          <a:bodyPr/>
          <a:lstStyle/>
          <a:p>
            <a:r>
              <a:rPr lang="en-GB" noProof="0" dirty="0"/>
              <a:t>Beamion lung-1: summary</a:t>
            </a:r>
          </a:p>
        </p:txBody>
      </p:sp>
      <p:sp>
        <p:nvSpPr>
          <p:cNvPr id="8" name="Content Placeholder 7">
            <a:extLst>
              <a:ext uri="{FF2B5EF4-FFF2-40B4-BE49-F238E27FC236}">
                <a16:creationId xmlns:a16="http://schemas.microsoft.com/office/drawing/2014/main" id="{5B22FB65-EC1C-18D2-FC5D-23E13FC66248}"/>
              </a:ext>
            </a:extLst>
          </p:cNvPr>
          <p:cNvSpPr>
            <a:spLocks noGrp="1"/>
          </p:cNvSpPr>
          <p:nvPr>
            <p:ph sz="quarter" idx="15"/>
          </p:nvPr>
        </p:nvSpPr>
        <p:spPr>
          <a:xfrm>
            <a:off x="620183" y="6356351"/>
            <a:ext cx="10180339" cy="365125"/>
          </a:xfrm>
        </p:spPr>
        <p:txBody>
          <a:bodyPr anchor="b" anchorCtr="0"/>
          <a:lstStyle/>
          <a:p>
            <a:endParaRPr lang="en-GB" noProof="0" dirty="0"/>
          </a:p>
          <a:p>
            <a:r>
              <a:rPr lang="en-GB" noProof="0" dirty="0"/>
              <a:t>NSCLC, non-small cell lung cancer; RANO-BM, Response Assessment in Neuro-Oncology Brain Metastases</a:t>
            </a:r>
          </a:p>
          <a:p>
            <a:r>
              <a:rPr lang="en-GB" noProof="0" dirty="0"/>
              <a:t>Ruiter G, et al. Abstract PT2.12.03, WCLC 2025. Poster presentation</a:t>
            </a:r>
          </a:p>
        </p:txBody>
      </p:sp>
      <p:sp>
        <p:nvSpPr>
          <p:cNvPr id="2" name="Slide Number Placeholder 1">
            <a:extLst>
              <a:ext uri="{FF2B5EF4-FFF2-40B4-BE49-F238E27FC236}">
                <a16:creationId xmlns:a16="http://schemas.microsoft.com/office/drawing/2014/main" id="{70F6BE43-17E3-F4E6-04DA-CAE936641C7F}"/>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29</a:t>
            </a:fld>
            <a:endParaRPr lang="en-GB" noProof="0" dirty="0"/>
          </a:p>
        </p:txBody>
      </p:sp>
      <p:sp>
        <p:nvSpPr>
          <p:cNvPr id="4" name="TextBox 3">
            <a:extLst>
              <a:ext uri="{FF2B5EF4-FFF2-40B4-BE49-F238E27FC236}">
                <a16:creationId xmlns:a16="http://schemas.microsoft.com/office/drawing/2014/main" id="{C0BA2983-361B-C540-89AD-B32FE8795F8C}"/>
              </a:ext>
            </a:extLst>
          </p:cNvPr>
          <p:cNvSpPr txBox="1"/>
          <p:nvPr/>
        </p:nvSpPr>
        <p:spPr>
          <a:xfrm>
            <a:off x="946799" y="3675532"/>
            <a:ext cx="10624487" cy="1126050"/>
          </a:xfrm>
          <a:prstGeom prst="rect">
            <a:avLst/>
          </a:prstGeom>
          <a:solidFill>
            <a:schemeClr val="bg1"/>
          </a:solidFill>
          <a:ln w="28575">
            <a:solidFill>
              <a:schemeClr val="accent1"/>
            </a:solidFill>
          </a:ln>
        </p:spPr>
        <p:txBody>
          <a:bodyPr wrap="square" lIns="288000" tIns="108000" rIns="288000" bIns="108000" rtlCol="0">
            <a:spAutoFit/>
          </a:bodyPr>
          <a:lstStyle/>
          <a:p>
            <a:pPr>
              <a:spcBef>
                <a:spcPts val="600"/>
              </a:spcBef>
            </a:pPr>
            <a:r>
              <a:rPr lang="en-GB" b="1" u="sng" noProof="0" dirty="0">
                <a:solidFill>
                  <a:schemeClr val="accent1"/>
                </a:solidFill>
                <a:latin typeface="Arial" panose="020B0604020202020204" pitchFamily="34" charset="0"/>
                <a:ea typeface="Aileron" charset="0"/>
                <a:cs typeface="Arial" panose="020B0604020202020204" pitchFamily="34" charset="0"/>
              </a:rPr>
              <a:t>Clinical perspective</a:t>
            </a:r>
          </a:p>
          <a:p>
            <a:pPr marL="365125" indent="-365125">
              <a:spcBef>
                <a:spcPts val="600"/>
              </a:spcBef>
              <a:buClr>
                <a:schemeClr val="accent1"/>
              </a:buClr>
              <a:buFont typeface="Arial" panose="020B0604020202020204" pitchFamily="34" charset="0"/>
              <a:buChar char="•"/>
            </a:pPr>
            <a:r>
              <a:rPr lang="en-GB" b="0" i="0" noProof="0" dirty="0">
                <a:solidFill>
                  <a:srgbClr val="212121"/>
                </a:solidFill>
                <a:effectLst/>
                <a:latin typeface="Arial" panose="020B0604020202020204" pitchFamily="34" charset="0"/>
                <a:cs typeface="Arial" panose="020B0604020202020204" pitchFamily="34" charset="0"/>
              </a:rPr>
              <a:t>These findings underscore a clinically meaningful advancement in managing patients with brain metastases who have limited therapeutic options</a:t>
            </a:r>
            <a:endParaRPr lang="en-GB"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119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10">
            <a:extLst>
              <a:ext uri="{FF2B5EF4-FFF2-40B4-BE49-F238E27FC236}">
                <a16:creationId xmlns:a16="http://schemas.microsoft.com/office/drawing/2014/main" id="{50A8DF8F-A965-254A-A13D-3C88670E2FBF}"/>
              </a:ext>
            </a:extLst>
          </p:cNvPr>
          <p:cNvSpPr>
            <a:spLocks noGrp="1"/>
          </p:cNvSpPr>
          <p:nvPr>
            <p:ph sz="quarter" idx="12"/>
          </p:nvPr>
        </p:nvSpPr>
        <p:spPr>
          <a:xfrm>
            <a:off x="416876" y="1916832"/>
            <a:ext cx="10143620" cy="4681968"/>
          </a:xfrm>
        </p:spPr>
        <p:txBody>
          <a:bodyPr>
            <a:normAutofit/>
          </a:bodyPr>
          <a:lstStyle/>
          <a:p>
            <a:pPr marL="0" indent="0">
              <a:spcBef>
                <a:spcPts val="600"/>
              </a:spcBef>
              <a:buNone/>
            </a:pPr>
            <a:r>
              <a:rPr lang="en-GB" sz="1600" b="1" noProof="0" dirty="0">
                <a:solidFill>
                  <a:schemeClr val="accent1"/>
                </a:solidFill>
                <a:latin typeface="Arial" panose="020B0604020202020204" pitchFamily="34" charset="0"/>
              </a:rPr>
              <a:t>Acknowledgement and disclosures</a:t>
            </a:r>
          </a:p>
          <a:p>
            <a:pPr marL="0" indent="0">
              <a:buNone/>
            </a:pPr>
            <a:r>
              <a:rPr lang="en-GB" sz="1600" noProof="0" dirty="0">
                <a:latin typeface="Arial" panose="020B0604020202020204" pitchFamily="34" charset="0"/>
              </a:rPr>
              <a:t>This LUNG CONNECT programme is supported through an independent educational grant from </a:t>
            </a:r>
            <a:r>
              <a:rPr lang="en-GB" sz="1600" noProof="0" dirty="0"/>
              <a:t>Bayer</a:t>
            </a:r>
            <a:r>
              <a:rPr lang="en-GB" sz="1600" noProof="0" dirty="0">
                <a:latin typeface="Arial" panose="020B0604020202020204" pitchFamily="34" charset="0"/>
              </a:rPr>
              <a:t>. </a:t>
            </a:r>
            <a:br>
              <a:rPr lang="en-GB" sz="1600" noProof="0" dirty="0">
                <a:latin typeface="Arial" panose="020B0604020202020204" pitchFamily="34" charset="0"/>
              </a:rPr>
            </a:br>
            <a:r>
              <a:rPr lang="en-GB" sz="1600" noProof="0" dirty="0">
                <a:latin typeface="Arial" panose="020B0604020202020204" pitchFamily="34" charset="0"/>
              </a:rPr>
              <a:t>The programme is therefore independent, the content is not influenced by the supporter and is under the sole responsibility of the experts.</a:t>
            </a:r>
          </a:p>
          <a:p>
            <a:pPr marL="0" indent="0">
              <a:buNone/>
            </a:pPr>
            <a:r>
              <a:rPr lang="en-GB" sz="1600" b="1" noProof="0" dirty="0">
                <a:latin typeface="Arial" panose="020B0604020202020204" pitchFamily="34" charset="0"/>
              </a:rPr>
              <a:t>Please note:</a:t>
            </a:r>
            <a:r>
              <a:rPr lang="en-GB" sz="1600" noProof="0" dirty="0">
                <a:latin typeface="Arial" panose="020B0604020202020204" pitchFamily="34" charset="0"/>
              </a:rPr>
              <a:t> </a:t>
            </a:r>
          </a:p>
          <a:p>
            <a:pPr>
              <a:spcBef>
                <a:spcPts val="600"/>
              </a:spcBef>
            </a:pPr>
            <a:r>
              <a:rPr lang="en-GB" sz="1600" noProof="0" dirty="0">
                <a:latin typeface="Arial" panose="020B0604020202020204" pitchFamily="34" charset="0"/>
              </a:rPr>
              <a:t>This educational programme is intended for healthcare professionals only</a:t>
            </a:r>
          </a:p>
          <a:p>
            <a:pPr>
              <a:spcBef>
                <a:spcPts val="600"/>
              </a:spcBef>
            </a:pPr>
            <a:r>
              <a:rPr lang="en-GB" sz="1600" noProof="0" dirty="0">
                <a:latin typeface="Arial" panose="020B0604020202020204" pitchFamily="34" charset="0"/>
              </a:rPr>
              <a:t>The views expressed within this programme are the personal opinions of the experts. They do not necessarily represent the views of the experts’ institutions, or the rest of the LUNG CONNECT group</a:t>
            </a:r>
          </a:p>
          <a:p>
            <a:pPr marL="0" indent="0">
              <a:buNone/>
            </a:pPr>
            <a:r>
              <a:rPr lang="en-GB" sz="1600" b="1" noProof="0" dirty="0">
                <a:latin typeface="Arial" panose="020B0604020202020204" pitchFamily="34" charset="0"/>
              </a:rPr>
              <a:t>Expert disclosures:</a:t>
            </a:r>
          </a:p>
          <a:p>
            <a:r>
              <a:rPr lang="en-GB" sz="1600" b="1" noProof="0" dirty="0">
                <a:solidFill>
                  <a:srgbClr val="C6573B"/>
                </a:solidFill>
                <a:latin typeface="Arial" panose="020B0604020202020204" pitchFamily="34" charset="0"/>
              </a:rPr>
              <a:t>Dr Devika Das  </a:t>
            </a:r>
            <a:r>
              <a:rPr lang="en-GB" sz="1600" noProof="0" dirty="0">
                <a:latin typeface="Arial" panose="020B0604020202020204" pitchFamily="34" charset="0"/>
              </a:rPr>
              <a:t>has received financial support/sponsorship for research support, consultation, or speaker fees from the following companies: Boehringer Ingelheim</a:t>
            </a:r>
            <a:endParaRPr lang="en-GB" sz="1600" noProof="0" dirty="0">
              <a:highlight>
                <a:srgbClr val="FFFF00"/>
              </a:highlight>
            </a:endParaRPr>
          </a:p>
        </p:txBody>
      </p:sp>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a:xfrm>
            <a:off x="416876" y="259200"/>
            <a:ext cx="10963199" cy="790544"/>
          </a:xfrm>
        </p:spPr>
        <p:txBody>
          <a:bodyPr/>
          <a:lstStyle/>
          <a:p>
            <a:r>
              <a:rPr lang="en-GB" noProof="0" dirty="0">
                <a:latin typeface="Arial" panose="020B0604020202020204" pitchFamily="34" charset="0"/>
              </a:rPr>
              <a:t>Developed by LUNG COnnect</a:t>
            </a:r>
          </a:p>
        </p:txBody>
      </p:sp>
      <p:sp>
        <p:nvSpPr>
          <p:cNvPr id="3" name="Slide Number Placeholder 2">
            <a:extLst>
              <a:ext uri="{FF2B5EF4-FFF2-40B4-BE49-F238E27FC236}">
                <a16:creationId xmlns:a16="http://schemas.microsoft.com/office/drawing/2014/main" id="{5D7A189A-0A44-4320-923C-33730346FA73}"/>
              </a:ext>
            </a:extLst>
          </p:cNvPr>
          <p:cNvSpPr>
            <a:spLocks noGrp="1"/>
          </p:cNvSpPr>
          <p:nvPr>
            <p:ph type="sldNum" sz="quarter" idx="4"/>
          </p:nvPr>
        </p:nvSpPr>
        <p:spPr>
          <a:xfrm>
            <a:off x="10800523" y="6428359"/>
            <a:ext cx="781877" cy="365125"/>
          </a:xfrm>
          <a:prstGeom prst="rect">
            <a:avLst/>
          </a:prstGeom>
        </p:spPr>
        <p:txBody>
          <a:bodyPr/>
          <a:lstStyle/>
          <a:p>
            <a:fld id="{FCE43C0F-8A7B-3A4B-9DB5-B3472E36E833}" type="slidenum">
              <a:rPr lang="en-GB" noProof="0" smtClean="0">
                <a:latin typeface="Arial" panose="020B0604020202020204" pitchFamily="34" charset="0"/>
                <a:cs typeface="Arial" panose="020B0604020202020204" pitchFamily="34" charset="0"/>
              </a:rPr>
              <a:pPr/>
              <a:t>3</a:t>
            </a:fld>
            <a:endParaRPr lang="en-GB" noProof="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4C7B53F-C89D-92EF-A4EC-981B3F5A80F8}"/>
              </a:ext>
            </a:extLst>
          </p:cNvPr>
          <p:cNvSpPr txBox="1"/>
          <p:nvPr/>
        </p:nvSpPr>
        <p:spPr>
          <a:xfrm>
            <a:off x="-10510" y="-1513490"/>
            <a:ext cx="184731" cy="461665"/>
          </a:xfrm>
          <a:prstGeom prst="rect">
            <a:avLst/>
          </a:prstGeom>
          <a:noFill/>
        </p:spPr>
        <p:txBody>
          <a:bodyPr wrap="none" rtlCol="0">
            <a:spAutoFit/>
          </a:bodyPr>
          <a:lstStyle/>
          <a:p>
            <a:endParaRPr lang="en-GB" sz="2400" noProof="0" dirty="0">
              <a:solidFill>
                <a:srgbClr val="505050"/>
              </a:solidFill>
              <a:latin typeface="Aileron" charset="0"/>
              <a:ea typeface="Aileron" charset="0"/>
              <a:cs typeface="Aileron" charset="0"/>
            </a:endParaRPr>
          </a:p>
        </p:txBody>
      </p:sp>
      <p:sp>
        <p:nvSpPr>
          <p:cNvPr id="5" name="TextBox 4">
            <a:extLst>
              <a:ext uri="{FF2B5EF4-FFF2-40B4-BE49-F238E27FC236}">
                <a16:creationId xmlns:a16="http://schemas.microsoft.com/office/drawing/2014/main" id="{10315A7D-74A6-4D5C-139B-D3EBA80E40A9}"/>
              </a:ext>
            </a:extLst>
          </p:cNvPr>
          <p:cNvSpPr txBox="1"/>
          <p:nvPr/>
        </p:nvSpPr>
        <p:spPr>
          <a:xfrm>
            <a:off x="349578" y="877781"/>
            <a:ext cx="6667251" cy="830997"/>
          </a:xfrm>
          <a:prstGeom prst="rect">
            <a:avLst/>
          </a:prstGeom>
          <a:noFill/>
        </p:spPr>
        <p:txBody>
          <a:bodyPr wrap="square">
            <a:spAutoFit/>
          </a:bodyPr>
          <a:lstStyle/>
          <a:p>
            <a:pPr marL="0" indent="0">
              <a:spcBef>
                <a:spcPts val="600"/>
              </a:spcBef>
              <a:buNone/>
            </a:pPr>
            <a:r>
              <a:rPr lang="en-GB" sz="1200" b="1" noProof="0" dirty="0">
                <a:solidFill>
                  <a:srgbClr val="5D8298"/>
                </a:solidFill>
                <a:latin typeface="Arial" panose="020B0604020202020204" pitchFamily="34" charset="0"/>
                <a:cs typeface="Arial" panose="020B0604020202020204" pitchFamily="34" charset="0"/>
              </a:rPr>
              <a:t>This programme is developed by LUNG CONNECT, an international group of experts in the field of thoracic oncology and brought to you alongside PRECISION ONCOLOGY CONNECT, an international group of experts in the field of detection and treatment of targetable genetic/genomic alterations in various cancers</a:t>
            </a:r>
          </a:p>
        </p:txBody>
      </p:sp>
      <p:pic>
        <p:nvPicPr>
          <p:cNvPr id="8" name="Picture 7">
            <a:extLst>
              <a:ext uri="{FF2B5EF4-FFF2-40B4-BE49-F238E27FC236}">
                <a16:creationId xmlns:a16="http://schemas.microsoft.com/office/drawing/2014/main" id="{9C3045DB-2CEF-2379-DB29-33F875A9E779}"/>
              </a:ext>
            </a:extLst>
          </p:cNvPr>
          <p:cNvPicPr>
            <a:picLocks noChangeAspect="1"/>
          </p:cNvPicPr>
          <p:nvPr/>
        </p:nvPicPr>
        <p:blipFill>
          <a:blip r:embed="rId3"/>
          <a:stretch>
            <a:fillRect/>
          </a:stretch>
        </p:blipFill>
        <p:spPr>
          <a:xfrm>
            <a:off x="9592821" y="781993"/>
            <a:ext cx="1989579" cy="1026570"/>
          </a:xfrm>
          <a:prstGeom prst="rect">
            <a:avLst/>
          </a:prstGeom>
        </p:spPr>
      </p:pic>
      <p:pic>
        <p:nvPicPr>
          <p:cNvPr id="12" name="Picture 11">
            <a:extLst>
              <a:ext uri="{FF2B5EF4-FFF2-40B4-BE49-F238E27FC236}">
                <a16:creationId xmlns:a16="http://schemas.microsoft.com/office/drawing/2014/main" id="{1E49659C-C5C8-8960-E002-4EF9FDF8BDC4}"/>
              </a:ext>
            </a:extLst>
          </p:cNvPr>
          <p:cNvPicPr>
            <a:picLocks noChangeAspect="1"/>
          </p:cNvPicPr>
          <p:nvPr/>
        </p:nvPicPr>
        <p:blipFill>
          <a:blip r:embed="rId4"/>
          <a:stretch>
            <a:fillRect/>
          </a:stretch>
        </p:blipFill>
        <p:spPr>
          <a:xfrm>
            <a:off x="7279374" y="988784"/>
            <a:ext cx="2008942" cy="726373"/>
          </a:xfrm>
          <a:prstGeom prst="rect">
            <a:avLst/>
          </a:prstGeom>
        </p:spPr>
      </p:pic>
    </p:spTree>
    <p:extLst>
      <p:ext uri="{BB962C8B-B14F-4D97-AF65-F5344CB8AC3E}">
        <p14:creationId xmlns:p14="http://schemas.microsoft.com/office/powerpoint/2010/main" val="67541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0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0FADE4-735A-D3BD-A516-EE936378B3CE}"/>
              </a:ext>
            </a:extLst>
          </p:cNvPr>
          <p:cNvSpPr>
            <a:spLocks noGrp="1"/>
          </p:cNvSpPr>
          <p:nvPr>
            <p:ph sz="quarter" idx="12"/>
          </p:nvPr>
        </p:nvSpPr>
        <p:spPr>
          <a:xfrm>
            <a:off x="614400" y="1268760"/>
            <a:ext cx="10963200" cy="4896544"/>
          </a:xfrm>
        </p:spPr>
        <p:txBody>
          <a:bodyPr/>
          <a:lstStyle/>
          <a:p>
            <a:pPr marL="342900" indent="-342900">
              <a:spcBef>
                <a:spcPts val="600"/>
              </a:spcBef>
              <a:spcAft>
                <a:spcPts val="600"/>
              </a:spcAft>
              <a:buFont typeface="Arial" panose="020B0604020202020204" pitchFamily="34" charset="0"/>
              <a:buChar char="•"/>
            </a:pPr>
            <a:r>
              <a:rPr lang="en-GB" sz="1800" b="1" noProof="0" dirty="0">
                <a:solidFill>
                  <a:schemeClr val="accent1"/>
                </a:solidFill>
              </a:rPr>
              <a:t>Global TRUST-II: </a:t>
            </a:r>
            <a:r>
              <a:rPr lang="en-GB" sz="1800" noProof="0" dirty="0"/>
              <a:t>taletrectinib demonstrated high and durable response rates, strong intracranial activity, and a favourable safety profile in both TKI-naive and TKI-pretreated </a:t>
            </a:r>
            <a:r>
              <a:rPr lang="en-GB" sz="1800" i="1" noProof="0" dirty="0"/>
              <a:t>ROS1</a:t>
            </a:r>
            <a:r>
              <a:rPr lang="en-GB" sz="1800" noProof="0" dirty="0"/>
              <a:t>+ NSCLC patients, reinforcing its potential as a next-generation ROS1 inhibitor</a:t>
            </a:r>
            <a:endParaRPr lang="en-GB" sz="1800" baseline="30000" noProof="0" dirty="0">
              <a:solidFill>
                <a:schemeClr val="tx2"/>
              </a:solidFill>
            </a:endParaRPr>
          </a:p>
          <a:p>
            <a:pPr>
              <a:spcAft>
                <a:spcPts val="600"/>
              </a:spcAft>
            </a:pPr>
            <a:r>
              <a:rPr lang="en-GB" sz="1800" b="1" noProof="0" dirty="0">
                <a:solidFill>
                  <a:schemeClr val="accent1"/>
                </a:solidFill>
              </a:rPr>
              <a:t>SHERLOCK:</a:t>
            </a:r>
            <a:r>
              <a:rPr lang="en-GB" sz="1800" noProof="0" dirty="0"/>
              <a:t> first-line treatment with sotorasib plus bevacizumab and chemotherapy achieved high response rates and promising progression-free survival in </a:t>
            </a:r>
            <a:r>
              <a:rPr lang="en-GB" sz="1800" i="1" noProof="0" dirty="0"/>
              <a:t>KRAS</a:t>
            </a:r>
            <a:r>
              <a:rPr lang="en-GB" sz="1800" noProof="0" dirty="0"/>
              <a:t> G12C–mutant NSCLC across all PD-L1 groups and molecular subgroups</a:t>
            </a:r>
            <a:endParaRPr lang="en-GB" sz="1800" noProof="0" dirty="0">
              <a:solidFill>
                <a:schemeClr val="tx2"/>
              </a:solidFill>
              <a:latin typeface="Arial" panose="020B0604020202020204" pitchFamily="34" charset="0"/>
              <a:cs typeface="Arial" panose="020B0604020202020204" pitchFamily="34" charset="0"/>
            </a:endParaRPr>
          </a:p>
          <a:p>
            <a:pPr>
              <a:spcAft>
                <a:spcPts val="600"/>
              </a:spcAft>
            </a:pPr>
            <a:r>
              <a:rPr lang="en-GB" sz="1800" b="1" noProof="0" dirty="0">
                <a:solidFill>
                  <a:schemeClr val="accent1"/>
                </a:solidFill>
              </a:rPr>
              <a:t>REZILIENT1: </a:t>
            </a:r>
            <a:r>
              <a:rPr lang="en-GB" sz="1800" noProof="0" dirty="0"/>
              <a:t>zipalertinib showed meaningful efficacy and a manageable safety profile in </a:t>
            </a:r>
            <a:r>
              <a:rPr lang="en-GB" sz="1800" i="1" noProof="0" dirty="0"/>
              <a:t>EGFR</a:t>
            </a:r>
            <a:r>
              <a:rPr lang="en-GB" sz="1800" noProof="0" dirty="0"/>
              <a:t> exon 20 insertion–positive NSCLC patients who had previously received chemotherapy and amivantamab, addressing an important unmet need where no approved options currently exist</a:t>
            </a:r>
            <a:endParaRPr lang="en-GB" sz="1800" noProof="0" dirty="0">
              <a:solidFill>
                <a:schemeClr val="tx2"/>
              </a:solidFill>
            </a:endParaRPr>
          </a:p>
          <a:p>
            <a:pPr marL="365125" indent="-365125">
              <a:spcBef>
                <a:spcPts val="600"/>
              </a:spcBef>
              <a:spcAft>
                <a:spcPts val="600"/>
              </a:spcAft>
              <a:buFont typeface="Arial" panose="020B0604020202020204" pitchFamily="34" charset="0"/>
              <a:buChar char="•"/>
            </a:pPr>
            <a:r>
              <a:rPr lang="en-GB" sz="1800" b="1" dirty="0">
                <a:solidFill>
                  <a:schemeClr val="accent1"/>
                </a:solidFill>
              </a:rPr>
              <a:t>SOHO-01: </a:t>
            </a:r>
            <a:r>
              <a:rPr lang="en-GB" sz="1800" dirty="0"/>
              <a:t>In </a:t>
            </a:r>
            <a:r>
              <a:rPr lang="en-GB" sz="1800" i="1" dirty="0"/>
              <a:t>HER2</a:t>
            </a:r>
            <a:r>
              <a:rPr lang="en-GB" sz="1800" dirty="0"/>
              <a:t>-mutant NSCLC, </a:t>
            </a:r>
            <a:r>
              <a:rPr lang="en-GB" sz="1800" dirty="0" err="1"/>
              <a:t>sevabertinib</a:t>
            </a:r>
            <a:r>
              <a:rPr lang="en-GB" sz="1800" dirty="0"/>
              <a:t> demonstrated greater efficacy in patients who had received fewer prior lines of therapy and in those with the </a:t>
            </a:r>
            <a:r>
              <a:rPr lang="en-GB" sz="1800" i="1" dirty="0"/>
              <a:t>HER2 </a:t>
            </a:r>
            <a:r>
              <a:rPr lang="en-GB" sz="1800" dirty="0"/>
              <a:t>YVMA variant, highlighting the importance of integrating clinical and molecular features to guide treatment selection</a:t>
            </a:r>
            <a:endParaRPr lang="en-GB" sz="1800" dirty="0">
              <a:solidFill>
                <a:schemeClr val="tx2"/>
              </a:solidFill>
            </a:endParaRPr>
          </a:p>
          <a:p>
            <a:pPr marL="365125" indent="-365125">
              <a:spcBef>
                <a:spcPts val="600"/>
              </a:spcBef>
              <a:spcAft>
                <a:spcPts val="600"/>
              </a:spcAft>
              <a:buFont typeface="Arial" panose="020B0604020202020204" pitchFamily="34" charset="0"/>
              <a:buChar char="•"/>
            </a:pPr>
            <a:r>
              <a:rPr lang="en-GB" sz="1800" b="1" noProof="0" dirty="0" err="1">
                <a:solidFill>
                  <a:schemeClr val="accent1"/>
                </a:solidFill>
              </a:rPr>
              <a:t>Beamion</a:t>
            </a:r>
            <a:r>
              <a:rPr lang="en-GB" sz="1800" b="1" noProof="0" dirty="0">
                <a:solidFill>
                  <a:schemeClr val="accent1"/>
                </a:solidFill>
              </a:rPr>
              <a:t> LUNG-1: </a:t>
            </a:r>
            <a:r>
              <a:rPr lang="en-GB" sz="1800" noProof="0" dirty="0"/>
              <a:t>zongertinib showed both systemic and intracranial activity with durable responses in </a:t>
            </a:r>
            <a:r>
              <a:rPr lang="en-GB" sz="1800" i="1" noProof="0" dirty="0"/>
              <a:t>HER2</a:t>
            </a:r>
            <a:r>
              <a:rPr lang="en-GB" sz="1800" noProof="0" dirty="0"/>
              <a:t>-mutant NSCLC patients with brain metastases, supporting its potential as a targeted therapy for this high-risk population</a:t>
            </a:r>
            <a:endParaRPr lang="en-GB" sz="1800" b="0" i="0" noProof="0" dirty="0">
              <a:solidFill>
                <a:schemeClr val="tx2"/>
              </a:solidFill>
              <a:effectLst/>
            </a:endParaRPr>
          </a:p>
          <a:p>
            <a:pPr marL="0" indent="0">
              <a:spcBef>
                <a:spcPts val="600"/>
              </a:spcBef>
              <a:spcAft>
                <a:spcPts val="600"/>
              </a:spcAft>
              <a:buClr>
                <a:schemeClr val="accent1"/>
              </a:buClr>
              <a:buNone/>
            </a:pPr>
            <a:endParaRPr lang="en-GB" sz="1800" noProof="0" dirty="0">
              <a:solidFill>
                <a:schemeClr val="tx2"/>
              </a:solidFill>
            </a:endParaRPr>
          </a:p>
          <a:p>
            <a:endParaRPr lang="en-GB" sz="1800" noProof="0" dirty="0"/>
          </a:p>
          <a:p>
            <a:endParaRPr lang="en-GB" sz="1800" noProof="0" dirty="0"/>
          </a:p>
          <a:p>
            <a:endParaRPr lang="en-GB" sz="1800" noProof="0" dirty="0"/>
          </a:p>
          <a:p>
            <a:endParaRPr lang="en-GB" sz="1800" noProof="0" dirty="0"/>
          </a:p>
          <a:p>
            <a:endParaRPr lang="en-GB" sz="1800" noProof="0" dirty="0"/>
          </a:p>
        </p:txBody>
      </p:sp>
      <p:sp>
        <p:nvSpPr>
          <p:cNvPr id="3" name="Title 2">
            <a:extLst>
              <a:ext uri="{FF2B5EF4-FFF2-40B4-BE49-F238E27FC236}">
                <a16:creationId xmlns:a16="http://schemas.microsoft.com/office/drawing/2014/main" id="{56E68B9F-C4CF-A0EB-F439-3DC4F172DB82}"/>
              </a:ext>
            </a:extLst>
          </p:cNvPr>
          <p:cNvSpPr>
            <a:spLocks noGrp="1"/>
          </p:cNvSpPr>
          <p:nvPr>
            <p:ph type="title"/>
          </p:nvPr>
        </p:nvSpPr>
        <p:spPr>
          <a:xfrm>
            <a:off x="619201" y="259200"/>
            <a:ext cx="10963199" cy="864000"/>
          </a:xfrm>
        </p:spPr>
        <p:txBody>
          <a:bodyPr/>
          <a:lstStyle/>
          <a:p>
            <a:r>
              <a:rPr lang="en-GB" noProof="0" dirty="0"/>
              <a:t>Clinical takeaways</a:t>
            </a:r>
          </a:p>
        </p:txBody>
      </p:sp>
      <p:sp>
        <p:nvSpPr>
          <p:cNvPr id="14" name="Content Placeholder 13">
            <a:extLst>
              <a:ext uri="{FF2B5EF4-FFF2-40B4-BE49-F238E27FC236}">
                <a16:creationId xmlns:a16="http://schemas.microsoft.com/office/drawing/2014/main" id="{E589FB86-6B42-8107-0296-5AE05692E294}"/>
              </a:ext>
            </a:extLst>
          </p:cNvPr>
          <p:cNvSpPr>
            <a:spLocks noGrp="1"/>
          </p:cNvSpPr>
          <p:nvPr>
            <p:ph sz="quarter" idx="15"/>
          </p:nvPr>
        </p:nvSpPr>
        <p:spPr>
          <a:xfrm>
            <a:off x="620183" y="6356351"/>
            <a:ext cx="9652281" cy="365125"/>
          </a:xfrm>
        </p:spPr>
        <p:txBody>
          <a:bodyPr/>
          <a:lstStyle/>
          <a:p>
            <a:r>
              <a:rPr lang="en-GB" kern="100" noProof="0" dirty="0">
                <a:ea typeface="Calibri" panose="020F0502020204030204" pitchFamily="34" charset="0"/>
              </a:rPr>
              <a:t>NSCLC, non-small cell lung cancer; TKI, tyrosine kinase inhibitor</a:t>
            </a:r>
            <a:endParaRPr lang="en-GB" noProof="0" dirty="0">
              <a:solidFill>
                <a:schemeClr val="tx2"/>
              </a:solidFill>
            </a:endParaRPr>
          </a:p>
        </p:txBody>
      </p:sp>
      <p:sp>
        <p:nvSpPr>
          <p:cNvPr id="5" name="Slide Number Placeholder 4">
            <a:extLst>
              <a:ext uri="{FF2B5EF4-FFF2-40B4-BE49-F238E27FC236}">
                <a16:creationId xmlns:a16="http://schemas.microsoft.com/office/drawing/2014/main" id="{13871A03-8035-C1EE-9560-AE0D7871B517}"/>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4</a:t>
            </a:fld>
            <a:endParaRPr lang="en-GB" noProof="0" dirty="0"/>
          </a:p>
        </p:txBody>
      </p:sp>
      <p:sp>
        <p:nvSpPr>
          <p:cNvPr id="6" name="Content Placeholder 7">
            <a:extLst>
              <a:ext uri="{FF2B5EF4-FFF2-40B4-BE49-F238E27FC236}">
                <a16:creationId xmlns:a16="http://schemas.microsoft.com/office/drawing/2014/main" id="{347F3F6D-1EF5-3C80-0A2F-10E84FEC27FE}"/>
              </a:ext>
            </a:extLst>
          </p:cNvPr>
          <p:cNvSpPr txBox="1">
            <a:spLocks/>
          </p:cNvSpPr>
          <p:nvPr/>
        </p:nvSpPr>
        <p:spPr>
          <a:xfrm>
            <a:off x="620183" y="6356351"/>
            <a:ext cx="10180339" cy="365125"/>
          </a:xfrm>
          <a:prstGeom prst="rect">
            <a:avLst/>
          </a:prstGeom>
        </p:spPr>
        <p:txBody>
          <a:bodyPr vert="horz" lIns="0" tIns="0" rIns="0" bIns="0" rtlCol="0" anchor="b"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1000" noProof="0" dirty="0">
              <a:highlight>
                <a:srgbClr val="FFFF00"/>
              </a:highlight>
            </a:endParaRPr>
          </a:p>
        </p:txBody>
      </p:sp>
    </p:spTree>
    <p:extLst>
      <p:ext uri="{BB962C8B-B14F-4D97-AF65-F5344CB8AC3E}">
        <p14:creationId xmlns:p14="http://schemas.microsoft.com/office/powerpoint/2010/main" val="412162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EB5E76-AF9F-22DF-BED9-F513443ACB22}"/>
              </a:ext>
            </a:extLst>
          </p:cNvPr>
          <p:cNvSpPr>
            <a:spLocks noGrp="1"/>
          </p:cNvSpPr>
          <p:nvPr>
            <p:ph sz="quarter" idx="12"/>
          </p:nvPr>
        </p:nvSpPr>
        <p:spPr>
          <a:xfrm>
            <a:off x="620184" y="1195208"/>
            <a:ext cx="10963200" cy="4755592"/>
          </a:xfrm>
        </p:spPr>
        <p:txBody>
          <a:bodyPr/>
          <a:lstStyle/>
          <a:p>
            <a:pPr>
              <a:lnSpc>
                <a:spcPct val="107000"/>
              </a:lnSpc>
              <a:spcAft>
                <a:spcPts val="600"/>
              </a:spcAft>
            </a:pPr>
            <a:r>
              <a:rPr lang="en-GB" sz="2000" noProof="0" dirty="0">
                <a:solidFill>
                  <a:srgbClr val="5D8298"/>
                </a:solidFill>
                <a:latin typeface="Arial"/>
                <a:cs typeface="Arial"/>
              </a:rPr>
              <a:t>Understand the </a:t>
            </a:r>
            <a:r>
              <a:rPr lang="en-GB" sz="2000" b="1" noProof="0" dirty="0">
                <a:solidFill>
                  <a:schemeClr val="accent1"/>
                </a:solidFill>
                <a:latin typeface="Arial"/>
                <a:cs typeface="Arial"/>
              </a:rPr>
              <a:t>clinical trial data and emerging profiles </a:t>
            </a:r>
            <a:r>
              <a:rPr lang="en-GB" sz="2000" noProof="0" dirty="0">
                <a:solidFill>
                  <a:srgbClr val="5D8298"/>
                </a:solidFill>
                <a:latin typeface="Arial"/>
                <a:cs typeface="Arial"/>
              </a:rPr>
              <a:t>of therapies for the treatment of molecularly driven lung cancer, including treatments for HER2-directed NSCLC</a:t>
            </a:r>
          </a:p>
          <a:p>
            <a:pPr marL="342900" lvl="0" indent="-342900">
              <a:lnSpc>
                <a:spcPct val="107000"/>
              </a:lnSpc>
              <a:spcAft>
                <a:spcPts val="600"/>
              </a:spcAft>
              <a:buFont typeface="+mj-lt"/>
              <a:buAutoNum type="arabicPeriod"/>
            </a:pPr>
            <a:endParaRPr lang="en-GB" sz="1200" noProof="0" dirty="0">
              <a:solidFill>
                <a:srgbClr val="5D8298"/>
              </a:solidFill>
              <a:latin typeface="Arial" panose="020B0604020202020204" pitchFamily="34" charset="0"/>
              <a:cs typeface="Arial" panose="020B0604020202020204" pitchFamily="34" charset="0"/>
            </a:endParaRPr>
          </a:p>
          <a:p>
            <a:endParaRPr lang="en-GB" sz="2400" noProof="0" dirty="0"/>
          </a:p>
        </p:txBody>
      </p:sp>
      <p:sp>
        <p:nvSpPr>
          <p:cNvPr id="3" name="Title 2">
            <a:extLst>
              <a:ext uri="{FF2B5EF4-FFF2-40B4-BE49-F238E27FC236}">
                <a16:creationId xmlns:a16="http://schemas.microsoft.com/office/drawing/2014/main" id="{132D1A28-0112-BA38-D8B2-34CBB6A9CB8A}"/>
              </a:ext>
            </a:extLst>
          </p:cNvPr>
          <p:cNvSpPr>
            <a:spLocks noGrp="1"/>
          </p:cNvSpPr>
          <p:nvPr>
            <p:ph type="title"/>
          </p:nvPr>
        </p:nvSpPr>
        <p:spPr>
          <a:xfrm>
            <a:off x="619201" y="259200"/>
            <a:ext cx="10963199" cy="790544"/>
          </a:xfrm>
        </p:spPr>
        <p:txBody>
          <a:bodyPr/>
          <a:lstStyle/>
          <a:p>
            <a:r>
              <a:rPr lang="en-GB" noProof="0" dirty="0"/>
              <a:t>Educational objectives</a:t>
            </a:r>
          </a:p>
        </p:txBody>
      </p:sp>
      <p:sp>
        <p:nvSpPr>
          <p:cNvPr id="5" name="Slide Number Placeholder 4">
            <a:extLst>
              <a:ext uri="{FF2B5EF4-FFF2-40B4-BE49-F238E27FC236}">
                <a16:creationId xmlns:a16="http://schemas.microsoft.com/office/drawing/2014/main" id="{DD3ADE44-4EAA-06CE-A4B2-477BCFDE396F}"/>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5</a:t>
            </a:fld>
            <a:endParaRPr lang="en-GB" noProof="0" dirty="0"/>
          </a:p>
        </p:txBody>
      </p:sp>
      <p:sp>
        <p:nvSpPr>
          <p:cNvPr id="8" name="Content Placeholder 7">
            <a:extLst>
              <a:ext uri="{FF2B5EF4-FFF2-40B4-BE49-F238E27FC236}">
                <a16:creationId xmlns:a16="http://schemas.microsoft.com/office/drawing/2014/main" id="{5BD40846-3440-A647-110C-BD902C7FBECA}"/>
              </a:ext>
            </a:extLst>
          </p:cNvPr>
          <p:cNvSpPr>
            <a:spLocks noGrp="1"/>
          </p:cNvSpPr>
          <p:nvPr>
            <p:ph sz="quarter" idx="15"/>
          </p:nvPr>
        </p:nvSpPr>
        <p:spPr/>
        <p:txBody>
          <a:bodyPr/>
          <a:lstStyle/>
          <a:p>
            <a:endParaRPr lang="en-GB" noProof="0" dirty="0"/>
          </a:p>
        </p:txBody>
      </p:sp>
    </p:spTree>
    <p:extLst>
      <p:ext uri="{BB962C8B-B14F-4D97-AF65-F5344CB8AC3E}">
        <p14:creationId xmlns:p14="http://schemas.microsoft.com/office/powerpoint/2010/main" val="393747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ACB15-C3F0-FD02-6B88-5E028BEA786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F3DE34B-DF84-AC02-2BF5-3BE2AEE4F858}"/>
              </a:ext>
            </a:extLst>
          </p:cNvPr>
          <p:cNvSpPr>
            <a:spLocks noGrp="1"/>
          </p:cNvSpPr>
          <p:nvPr>
            <p:ph type="title"/>
          </p:nvPr>
        </p:nvSpPr>
        <p:spPr/>
        <p:txBody>
          <a:bodyPr>
            <a:normAutofit/>
          </a:bodyPr>
          <a:lstStyle/>
          <a:p>
            <a:r>
              <a:rPr lang="en-GB" noProof="0" dirty="0"/>
              <a:t>Updated Efficacy and Safety </a:t>
            </a:r>
            <a:br>
              <a:rPr lang="en-GB" noProof="0" dirty="0"/>
            </a:br>
            <a:r>
              <a:rPr lang="en-GB" noProof="0" dirty="0"/>
              <a:t>of Taletrectinib in Patients </a:t>
            </a:r>
            <a:br>
              <a:rPr lang="en-GB" noProof="0" dirty="0"/>
            </a:br>
            <a:r>
              <a:rPr lang="en-GB" noProof="0" dirty="0"/>
              <a:t>With </a:t>
            </a:r>
            <a:r>
              <a:rPr lang="en-GB" i="1" noProof="0" dirty="0"/>
              <a:t>ROS1</a:t>
            </a:r>
            <a:r>
              <a:rPr lang="en-GB" noProof="0" dirty="0"/>
              <a:t>+ nsclc: </a:t>
            </a:r>
            <a:br>
              <a:rPr lang="en-GB" noProof="0" dirty="0"/>
            </a:br>
            <a:r>
              <a:rPr lang="en-GB" noProof="0" dirty="0"/>
              <a:t>The Global TRUST-II Study</a:t>
            </a:r>
          </a:p>
        </p:txBody>
      </p:sp>
      <p:sp>
        <p:nvSpPr>
          <p:cNvPr id="7" name="Subtitle 6">
            <a:extLst>
              <a:ext uri="{FF2B5EF4-FFF2-40B4-BE49-F238E27FC236}">
                <a16:creationId xmlns:a16="http://schemas.microsoft.com/office/drawing/2014/main" id="{EE66267A-4526-8C54-0C74-BF269E837FBB}"/>
              </a:ext>
            </a:extLst>
          </p:cNvPr>
          <p:cNvSpPr>
            <a:spLocks noGrp="1"/>
          </p:cNvSpPr>
          <p:nvPr>
            <p:ph type="subTitle" idx="1"/>
          </p:nvPr>
        </p:nvSpPr>
        <p:spPr/>
        <p:txBody>
          <a:bodyPr/>
          <a:lstStyle/>
          <a:p>
            <a:r>
              <a:rPr lang="en-GB" b="1" kern="100" noProof="0" dirty="0">
                <a:ea typeface="Calibri" panose="020F0502020204030204" pitchFamily="34" charset="0"/>
              </a:rPr>
              <a:t>Liu G</a:t>
            </a:r>
            <a:r>
              <a:rPr lang="en-GB" b="1" kern="100" noProof="0" dirty="0">
                <a:effectLst/>
                <a:ea typeface="Calibri" panose="020F0502020204030204" pitchFamily="34" charset="0"/>
              </a:rPr>
              <a:t>, et al. </a:t>
            </a:r>
            <a:r>
              <a:rPr lang="en-GB" b="1" kern="100" noProof="0" dirty="0">
                <a:ea typeface="Calibri" panose="020F0502020204030204" pitchFamily="34" charset="0"/>
              </a:rPr>
              <a:t>Abstract MA02.02, WCLC 2025 </a:t>
            </a:r>
            <a:endParaRPr lang="en-GB" b="1" kern="100" noProof="0" dirty="0">
              <a:effectLst/>
              <a:ea typeface="Calibri" panose="020F0502020204030204" pitchFamily="34" charset="0"/>
            </a:endParaRPr>
          </a:p>
          <a:p>
            <a:endParaRPr lang="en-GB" sz="1800" kern="100" noProof="0" dirty="0">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4E66D1D9-A6AA-6767-0392-D8E0CC1BCD9E}"/>
              </a:ext>
            </a:extLst>
          </p:cNvPr>
          <p:cNvSpPr>
            <a:spLocks noGrp="1"/>
          </p:cNvSpPr>
          <p:nvPr>
            <p:ph type="sldNum" sz="quarter" idx="4"/>
          </p:nvPr>
        </p:nvSpPr>
        <p:spPr/>
        <p:txBody>
          <a:bodyPr/>
          <a:lstStyle/>
          <a:p>
            <a:fld id="{FCE43C0F-8A7B-3A4B-9DB5-B3472E36E833}" type="slidenum">
              <a:rPr lang="en-GB" noProof="0" smtClean="0"/>
              <a:pPr/>
              <a:t>6</a:t>
            </a:fld>
            <a:endParaRPr lang="en-GB" noProof="0" dirty="0"/>
          </a:p>
        </p:txBody>
      </p:sp>
      <p:sp>
        <p:nvSpPr>
          <p:cNvPr id="8" name="Content Placeholder 7">
            <a:extLst>
              <a:ext uri="{FF2B5EF4-FFF2-40B4-BE49-F238E27FC236}">
                <a16:creationId xmlns:a16="http://schemas.microsoft.com/office/drawing/2014/main" id="{DC9E1B8D-EB7B-CCF8-E808-519A487EA56B}"/>
              </a:ext>
            </a:extLst>
          </p:cNvPr>
          <p:cNvSpPr>
            <a:spLocks noGrp="1"/>
          </p:cNvSpPr>
          <p:nvPr>
            <p:ph sz="quarter" idx="15"/>
          </p:nvPr>
        </p:nvSpPr>
        <p:spPr/>
        <p:txBody>
          <a:bodyPr/>
          <a:lstStyle/>
          <a:p>
            <a:r>
              <a:rPr lang="en-GB" noProof="0" dirty="0"/>
              <a:t>NSCLC, non-small cell lung cancer</a:t>
            </a:r>
          </a:p>
        </p:txBody>
      </p:sp>
    </p:spTree>
    <p:extLst>
      <p:ext uri="{BB962C8B-B14F-4D97-AF65-F5344CB8AC3E}">
        <p14:creationId xmlns:p14="http://schemas.microsoft.com/office/powerpoint/2010/main" val="83507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82EF4-B386-F094-BA75-8EE656A63254}"/>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34EBF06-6E47-21FC-1376-351440DD1E12}"/>
              </a:ext>
            </a:extLst>
          </p:cNvPr>
          <p:cNvSpPr>
            <a:spLocks noGrp="1"/>
          </p:cNvSpPr>
          <p:nvPr>
            <p:ph sz="quarter" idx="12"/>
          </p:nvPr>
        </p:nvSpPr>
        <p:spPr>
          <a:xfrm>
            <a:off x="620713" y="980728"/>
            <a:ext cx="10963275" cy="4525963"/>
          </a:xfrm>
        </p:spPr>
        <p:txBody>
          <a:bodyPr>
            <a:normAutofit/>
          </a:bodyPr>
          <a:lstStyle/>
          <a:p>
            <a:r>
              <a:rPr lang="en-GB" sz="1800" b="1" noProof="0" dirty="0">
                <a:solidFill>
                  <a:schemeClr val="accent1"/>
                </a:solidFill>
              </a:rPr>
              <a:t>Taletrectinib</a:t>
            </a:r>
            <a:r>
              <a:rPr lang="en-GB" sz="1800" noProof="0" dirty="0"/>
              <a:t>, an oral, potent, central nervous system-active, </a:t>
            </a:r>
            <a:r>
              <a:rPr lang="en-GB" sz="1800" b="1" noProof="0" dirty="0">
                <a:solidFill>
                  <a:schemeClr val="accent1"/>
                </a:solidFill>
              </a:rPr>
              <a:t>selective next-generation ROS1 inhibitor</a:t>
            </a:r>
            <a:r>
              <a:rPr lang="en-GB" sz="1800" noProof="0" dirty="0"/>
              <a:t>, </a:t>
            </a:r>
            <a:r>
              <a:rPr lang="en-GB" sz="1800" b="1" noProof="0" dirty="0">
                <a:solidFill>
                  <a:schemeClr val="accent1"/>
                </a:solidFill>
              </a:rPr>
              <a:t>demonstrated high and durable responses</a:t>
            </a:r>
            <a:r>
              <a:rPr lang="en-GB" sz="1800" noProof="0" dirty="0"/>
              <a:t>, robust intracranial activity, prolonged progression-free survival (PFS), favourable tolerability, and low rates of neurologic adverse events </a:t>
            </a:r>
            <a:br>
              <a:rPr lang="en-GB" sz="1800" noProof="0" dirty="0"/>
            </a:br>
            <a:r>
              <a:rPr lang="en-GB" sz="1800" noProof="0" dirty="0"/>
              <a:t>in a pooled analysis from the </a:t>
            </a:r>
            <a:r>
              <a:rPr lang="en-GB" sz="1800" b="1" noProof="0" dirty="0">
                <a:solidFill>
                  <a:schemeClr val="accent1"/>
                </a:solidFill>
              </a:rPr>
              <a:t>regional TRUST-I </a:t>
            </a:r>
            <a:r>
              <a:rPr lang="en-GB" sz="1800" noProof="0" dirty="0"/>
              <a:t>(NCT04395677) and </a:t>
            </a:r>
            <a:r>
              <a:rPr lang="en-GB" sz="1800" b="1" noProof="0" dirty="0">
                <a:solidFill>
                  <a:schemeClr val="accent1"/>
                </a:solidFill>
              </a:rPr>
              <a:t>global TRUST-II </a:t>
            </a:r>
            <a:br>
              <a:rPr lang="en-GB" sz="1800" b="1" noProof="0" dirty="0">
                <a:solidFill>
                  <a:schemeClr val="accent1"/>
                </a:solidFill>
              </a:rPr>
            </a:br>
            <a:r>
              <a:rPr lang="en-GB" sz="1800" noProof="0" dirty="0"/>
              <a:t>(NCT04919811) trials</a:t>
            </a:r>
            <a:r>
              <a:rPr lang="en-GB" sz="1800" baseline="30000" noProof="0" dirty="0"/>
              <a:t>1,2</a:t>
            </a:r>
          </a:p>
          <a:p>
            <a:r>
              <a:rPr lang="en-GB" sz="1800" b="1" noProof="0" dirty="0">
                <a:solidFill>
                  <a:schemeClr val="accent1"/>
                </a:solidFill>
              </a:rPr>
              <a:t>Updated efficacy and safety </a:t>
            </a:r>
            <a:r>
              <a:rPr lang="en-GB" sz="1800" noProof="0" dirty="0"/>
              <a:t>in tyrosine kinase inhibitor (TKI)-naive and TKI-pretreated patients </a:t>
            </a:r>
            <a:r>
              <a:rPr lang="en-GB" sz="1800" b="1" noProof="0" dirty="0">
                <a:solidFill>
                  <a:schemeClr val="accent1"/>
                </a:solidFill>
              </a:rPr>
              <a:t>from the registrational arms of the phase 2, TRUST-II trial </a:t>
            </a:r>
            <a:r>
              <a:rPr lang="en-GB" sz="1800" noProof="0" dirty="0"/>
              <a:t>evaluating the efficacy and safety of taletrectinib in patients with advanced ROS1+ NSCLC </a:t>
            </a:r>
            <a:r>
              <a:rPr lang="en-GB" sz="1800" b="1" noProof="0" dirty="0">
                <a:solidFill>
                  <a:schemeClr val="accent1"/>
                </a:solidFill>
              </a:rPr>
              <a:t>are reported here</a:t>
            </a:r>
            <a:r>
              <a:rPr lang="en-GB" sz="1800" b="1" baseline="30000" noProof="0" dirty="0">
                <a:solidFill>
                  <a:schemeClr val="accent1"/>
                </a:solidFill>
              </a:rPr>
              <a:t>3</a:t>
            </a:r>
          </a:p>
        </p:txBody>
      </p:sp>
      <p:sp>
        <p:nvSpPr>
          <p:cNvPr id="6" name="Title 5">
            <a:extLst>
              <a:ext uri="{FF2B5EF4-FFF2-40B4-BE49-F238E27FC236}">
                <a16:creationId xmlns:a16="http://schemas.microsoft.com/office/drawing/2014/main" id="{C2E6BEBE-C9BD-DA82-F4FA-107D163C1C58}"/>
              </a:ext>
            </a:extLst>
          </p:cNvPr>
          <p:cNvSpPr>
            <a:spLocks noGrp="1"/>
          </p:cNvSpPr>
          <p:nvPr>
            <p:ph type="title"/>
          </p:nvPr>
        </p:nvSpPr>
        <p:spPr>
          <a:xfrm>
            <a:off x="619201" y="259200"/>
            <a:ext cx="10963199" cy="864000"/>
          </a:xfrm>
        </p:spPr>
        <p:txBody>
          <a:bodyPr/>
          <a:lstStyle/>
          <a:p>
            <a:r>
              <a:rPr lang="en-GB" noProof="0" dirty="0"/>
              <a:t>Global trust-II: background and study design</a:t>
            </a:r>
          </a:p>
        </p:txBody>
      </p:sp>
      <p:sp>
        <p:nvSpPr>
          <p:cNvPr id="8" name="Content Placeholder 7">
            <a:extLst>
              <a:ext uri="{FF2B5EF4-FFF2-40B4-BE49-F238E27FC236}">
                <a16:creationId xmlns:a16="http://schemas.microsoft.com/office/drawing/2014/main" id="{4DB73180-6F30-2501-499C-7875E98AFFE8}"/>
              </a:ext>
            </a:extLst>
          </p:cNvPr>
          <p:cNvSpPr>
            <a:spLocks noGrp="1"/>
          </p:cNvSpPr>
          <p:nvPr>
            <p:ph sz="quarter" idx="15"/>
          </p:nvPr>
        </p:nvSpPr>
        <p:spPr>
          <a:xfrm>
            <a:off x="620183" y="6356351"/>
            <a:ext cx="10180339" cy="365125"/>
          </a:xfrm>
        </p:spPr>
        <p:txBody>
          <a:bodyPr anchor="b" anchorCtr="0"/>
          <a:lstStyle/>
          <a:p>
            <a:r>
              <a:rPr lang="en-GB" noProof="0" dirty="0">
                <a:solidFill>
                  <a:schemeClr val="tx2"/>
                </a:solidFill>
              </a:rPr>
              <a:t>Data cutoff: October 28, 2024</a:t>
            </a:r>
          </a:p>
          <a:p>
            <a:r>
              <a:rPr lang="en-GB" baseline="30000" noProof="0" dirty="0">
                <a:solidFill>
                  <a:schemeClr val="tx2"/>
                </a:solidFill>
              </a:rPr>
              <a:t>a </a:t>
            </a:r>
            <a:r>
              <a:rPr lang="en-GB" noProof="0" dirty="0">
                <a:solidFill>
                  <a:schemeClr val="tx2"/>
                </a:solidFill>
              </a:rPr>
              <a:t>Or ≥20 years, as required by local regulations; </a:t>
            </a:r>
            <a:r>
              <a:rPr lang="en-GB" baseline="30000" noProof="0" dirty="0">
                <a:solidFill>
                  <a:schemeClr val="tx2"/>
                </a:solidFill>
              </a:rPr>
              <a:t>b </a:t>
            </a:r>
            <a:r>
              <a:rPr lang="en-GB" noProof="0" dirty="0">
                <a:solidFill>
                  <a:schemeClr val="tx2"/>
                </a:solidFill>
              </a:rPr>
              <a:t>Registrational cohorts are shown; </a:t>
            </a:r>
            <a:r>
              <a:rPr lang="en-GB" baseline="30000" noProof="0" dirty="0">
                <a:solidFill>
                  <a:schemeClr val="tx2"/>
                </a:solidFill>
              </a:rPr>
              <a:t>c </a:t>
            </a:r>
            <a:r>
              <a:rPr lang="en-GB" noProof="0" dirty="0">
                <a:solidFill>
                  <a:schemeClr val="tx2"/>
                </a:solidFill>
              </a:rPr>
              <a:t>Assessed by IRC per mRECIST v1.1; </a:t>
            </a:r>
            <a:br>
              <a:rPr lang="en-GB" noProof="0" dirty="0">
                <a:solidFill>
                  <a:schemeClr val="tx2"/>
                </a:solidFill>
              </a:rPr>
            </a:br>
            <a:r>
              <a:rPr lang="en-GB" baseline="30000" noProof="0" dirty="0">
                <a:solidFill>
                  <a:schemeClr val="tx2"/>
                </a:solidFill>
              </a:rPr>
              <a:t>d </a:t>
            </a:r>
            <a:r>
              <a:rPr lang="en-GB" noProof="0" dirty="0">
                <a:solidFill>
                  <a:schemeClr val="tx2"/>
                </a:solidFill>
              </a:rPr>
              <a:t>Safety population includes all patients who received ≥1 dose of taletrectinib 600 mg </a:t>
            </a:r>
          </a:p>
          <a:p>
            <a:r>
              <a:rPr lang="en-GB" noProof="0" dirty="0">
                <a:solidFill>
                  <a:schemeClr val="tx2"/>
                </a:solidFill>
              </a:rPr>
              <a:t>DoR, duration of response; ECOG PS, Eastern Cooperative Oncology Group performance status; IC, intracranial; IRC, independent review committee; NSCLC, non-small cell lung cancer; OS, overall survival; PFS, progression-free survival; QD, once daily; (m)RECIST v1.1, (modified) Response Evaluation Criteria In Solid Tumours version 1.1; TKI, tyrosine kinase inhibitor; TTR, time to response</a:t>
            </a:r>
          </a:p>
          <a:p>
            <a:r>
              <a:rPr lang="en-GB" noProof="0" dirty="0">
                <a:solidFill>
                  <a:schemeClr val="tx2"/>
                </a:solidFill>
              </a:rPr>
              <a:t>1. Pérol M, et al. J Clin Oncol. 2025:;43:1920-1929; 2. Liu G, et al. J Thorac Oncol. 2024;19:S72-S73; 3. Liu G, et al. Abstract MA02.02, WCLC 2025. Oral presentation </a:t>
            </a:r>
          </a:p>
        </p:txBody>
      </p:sp>
      <p:sp>
        <p:nvSpPr>
          <p:cNvPr id="2" name="Slide Number Placeholder 1">
            <a:extLst>
              <a:ext uri="{FF2B5EF4-FFF2-40B4-BE49-F238E27FC236}">
                <a16:creationId xmlns:a16="http://schemas.microsoft.com/office/drawing/2014/main" id="{7ECBEB17-F734-879C-4DF6-A89F47D2F611}"/>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7</a:t>
            </a:fld>
            <a:endParaRPr lang="en-GB" noProof="0" dirty="0"/>
          </a:p>
        </p:txBody>
      </p:sp>
      <p:cxnSp>
        <p:nvCxnSpPr>
          <p:cNvPr id="13" name="Straight Connector 12">
            <a:extLst>
              <a:ext uri="{FF2B5EF4-FFF2-40B4-BE49-F238E27FC236}">
                <a16:creationId xmlns:a16="http://schemas.microsoft.com/office/drawing/2014/main" id="{A82A2715-5314-7F03-E685-568686881BA3}"/>
              </a:ext>
            </a:extLst>
          </p:cNvPr>
          <p:cNvCxnSpPr>
            <a:cxnSpLocks/>
          </p:cNvCxnSpPr>
          <p:nvPr/>
        </p:nvCxnSpPr>
        <p:spPr>
          <a:xfrm>
            <a:off x="3238808" y="3902896"/>
            <a:ext cx="288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680E0EA-0A28-A847-A048-302C84B1B666}"/>
              </a:ext>
            </a:extLst>
          </p:cNvPr>
          <p:cNvCxnSpPr>
            <a:cxnSpLocks/>
          </p:cNvCxnSpPr>
          <p:nvPr/>
        </p:nvCxnSpPr>
        <p:spPr>
          <a:xfrm>
            <a:off x="3238808" y="4635168"/>
            <a:ext cx="288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FB30BC5-8651-4A28-D27C-FC367023E91D}"/>
              </a:ext>
            </a:extLst>
          </p:cNvPr>
          <p:cNvCxnSpPr>
            <a:cxnSpLocks/>
          </p:cNvCxnSpPr>
          <p:nvPr/>
        </p:nvCxnSpPr>
        <p:spPr>
          <a:xfrm>
            <a:off x="1991544" y="4269032"/>
            <a:ext cx="1247264"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81DAEE6E-B7C8-BAE5-A06D-C81B2FFBE545}"/>
              </a:ext>
            </a:extLst>
          </p:cNvPr>
          <p:cNvCxnSpPr>
            <a:cxnSpLocks/>
          </p:cNvCxnSpPr>
          <p:nvPr/>
        </p:nvCxnSpPr>
        <p:spPr>
          <a:xfrm flipV="1">
            <a:off x="3238808" y="3891534"/>
            <a:ext cx="0" cy="75600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Rounded Rectangle 11">
            <a:extLst>
              <a:ext uri="{FF2B5EF4-FFF2-40B4-BE49-F238E27FC236}">
                <a16:creationId xmlns:a16="http://schemas.microsoft.com/office/drawing/2014/main" id="{D53BE169-0153-F7EF-D9AB-971646188562}"/>
              </a:ext>
            </a:extLst>
          </p:cNvPr>
          <p:cNvSpPr/>
          <p:nvPr/>
        </p:nvSpPr>
        <p:spPr>
          <a:xfrm>
            <a:off x="620185" y="3596896"/>
            <a:ext cx="2307457" cy="1344272"/>
          </a:xfrm>
          <a:prstGeom prst="roundRect">
            <a:avLst>
              <a:gd name="adj" fmla="val 1009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5000"/>
              </a:lnSpc>
              <a:spcAft>
                <a:spcPts val="200"/>
              </a:spcAft>
              <a:buClr>
                <a:schemeClr val="accent1"/>
              </a:buClr>
            </a:pPr>
            <a:r>
              <a:rPr lang="en-GB" sz="1400" b="1" noProof="0" dirty="0">
                <a:solidFill>
                  <a:schemeClr val="accent1"/>
                </a:solidFill>
                <a:latin typeface="Arial" panose="020B0604020202020204" pitchFamily="34" charset="0"/>
                <a:cs typeface="Arial" panose="020B0604020202020204" pitchFamily="34" charset="0"/>
              </a:rPr>
              <a:t>Key eligibility criteria:</a:t>
            </a:r>
          </a:p>
          <a:p>
            <a:pPr marL="133350" indent="-133350">
              <a:lnSpc>
                <a:spcPct val="95000"/>
              </a:lnSpc>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Locally advanced or metastatic NSCLC with ROS1 fusion</a:t>
            </a:r>
          </a:p>
          <a:p>
            <a:pPr marL="133350" indent="-133350">
              <a:lnSpc>
                <a:spcPct val="95000"/>
              </a:lnSpc>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Age ≥18 </a:t>
            </a:r>
            <a:r>
              <a:rPr lang="en-GB" sz="1400" noProof="0" dirty="0" err="1">
                <a:solidFill>
                  <a:schemeClr val="tx1"/>
                </a:solidFill>
                <a:latin typeface="Arial" panose="020B0604020202020204" pitchFamily="34" charset="0"/>
                <a:cs typeface="Arial" panose="020B0604020202020204" pitchFamily="34" charset="0"/>
              </a:rPr>
              <a:t>years</a:t>
            </a:r>
            <a:r>
              <a:rPr lang="en-GB" sz="1400" baseline="30000" noProof="0" dirty="0" err="1">
                <a:solidFill>
                  <a:schemeClr val="tx1"/>
                </a:solidFill>
                <a:latin typeface="Arial" panose="020B0604020202020204" pitchFamily="34" charset="0"/>
                <a:cs typeface="Arial" panose="020B0604020202020204" pitchFamily="34" charset="0"/>
              </a:rPr>
              <a:t>a</a:t>
            </a:r>
            <a:endParaRPr lang="en-GB" sz="1400" baseline="30000" noProof="0" dirty="0">
              <a:solidFill>
                <a:schemeClr val="tx1"/>
              </a:solidFill>
              <a:latin typeface="Arial" panose="020B0604020202020204" pitchFamily="34" charset="0"/>
              <a:cs typeface="Arial" panose="020B0604020202020204" pitchFamily="34" charset="0"/>
            </a:endParaRPr>
          </a:p>
          <a:p>
            <a:pPr marL="133350" indent="-133350">
              <a:lnSpc>
                <a:spcPct val="95000"/>
              </a:lnSpc>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ECOG PS 0-1</a:t>
            </a:r>
          </a:p>
        </p:txBody>
      </p:sp>
      <p:sp>
        <p:nvSpPr>
          <p:cNvPr id="22" name="Rounded Rectangle 21">
            <a:extLst>
              <a:ext uri="{FF2B5EF4-FFF2-40B4-BE49-F238E27FC236}">
                <a16:creationId xmlns:a16="http://schemas.microsoft.com/office/drawing/2014/main" id="{E1239CA2-4718-FD62-97C4-3F5D7B307B50}"/>
              </a:ext>
            </a:extLst>
          </p:cNvPr>
          <p:cNvSpPr/>
          <p:nvPr/>
        </p:nvSpPr>
        <p:spPr>
          <a:xfrm>
            <a:off x="5879943" y="3596896"/>
            <a:ext cx="1460248" cy="1344272"/>
          </a:xfrm>
          <a:prstGeom prst="roundRect">
            <a:avLst>
              <a:gd name="adj" fmla="val 10093"/>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5000"/>
              </a:lnSpc>
              <a:spcAft>
                <a:spcPts val="200"/>
              </a:spcAft>
              <a:buClr>
                <a:schemeClr val="accent1"/>
              </a:buClr>
            </a:pPr>
            <a:r>
              <a:rPr lang="en-GB" sz="1400" b="1" noProof="0" dirty="0">
                <a:solidFill>
                  <a:schemeClr val="bg1"/>
                </a:solidFill>
                <a:latin typeface="Arial" panose="020B0604020202020204" pitchFamily="34" charset="0"/>
                <a:cs typeface="Arial" panose="020B0604020202020204" pitchFamily="34" charset="0"/>
              </a:rPr>
              <a:t>Taletrectinib</a:t>
            </a:r>
          </a:p>
          <a:p>
            <a:pPr algn="ctr">
              <a:lnSpc>
                <a:spcPct val="95000"/>
              </a:lnSpc>
              <a:spcAft>
                <a:spcPts val="200"/>
              </a:spcAft>
              <a:buClr>
                <a:schemeClr val="accent1"/>
              </a:buClr>
            </a:pPr>
            <a:r>
              <a:rPr lang="en-GB" sz="1400" noProof="0" dirty="0">
                <a:solidFill>
                  <a:schemeClr val="bg1"/>
                </a:solidFill>
                <a:latin typeface="Arial" panose="020B0604020202020204" pitchFamily="34" charset="0"/>
                <a:cs typeface="Arial" panose="020B0604020202020204" pitchFamily="34" charset="0"/>
              </a:rPr>
              <a:t>600 mg QD</a:t>
            </a:r>
          </a:p>
        </p:txBody>
      </p:sp>
      <p:cxnSp>
        <p:nvCxnSpPr>
          <p:cNvPr id="23" name="Straight Connector 22">
            <a:extLst>
              <a:ext uri="{FF2B5EF4-FFF2-40B4-BE49-F238E27FC236}">
                <a16:creationId xmlns:a16="http://schemas.microsoft.com/office/drawing/2014/main" id="{10DE1F51-5765-C176-C0DD-DAAEDA710D7D}"/>
              </a:ext>
            </a:extLst>
          </p:cNvPr>
          <p:cNvCxnSpPr>
            <a:cxnSpLocks/>
          </p:cNvCxnSpPr>
          <p:nvPr/>
        </p:nvCxnSpPr>
        <p:spPr>
          <a:xfrm>
            <a:off x="5316112" y="3902896"/>
            <a:ext cx="28800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71649F1-F2D4-7499-7A7D-DA5A5B5CFC5E}"/>
              </a:ext>
            </a:extLst>
          </p:cNvPr>
          <p:cNvCxnSpPr>
            <a:cxnSpLocks/>
          </p:cNvCxnSpPr>
          <p:nvPr/>
        </p:nvCxnSpPr>
        <p:spPr>
          <a:xfrm>
            <a:off x="5316112" y="4635168"/>
            <a:ext cx="28800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D70750EF-FE99-04C8-4D39-C79E907301F3}"/>
              </a:ext>
            </a:extLst>
          </p:cNvPr>
          <p:cNvCxnSpPr>
            <a:cxnSpLocks/>
          </p:cNvCxnSpPr>
          <p:nvPr/>
        </p:nvCxnSpPr>
        <p:spPr>
          <a:xfrm flipV="1">
            <a:off x="5591944" y="3891534"/>
            <a:ext cx="0" cy="75600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Rounded Rectangle 16">
            <a:extLst>
              <a:ext uri="{FF2B5EF4-FFF2-40B4-BE49-F238E27FC236}">
                <a16:creationId xmlns:a16="http://schemas.microsoft.com/office/drawing/2014/main" id="{13379750-127A-5A02-C0FF-35FBCEE8932E}"/>
              </a:ext>
            </a:extLst>
          </p:cNvPr>
          <p:cNvSpPr/>
          <p:nvPr/>
        </p:nvSpPr>
        <p:spPr>
          <a:xfrm>
            <a:off x="3523148" y="3596896"/>
            <a:ext cx="1917006" cy="612000"/>
          </a:xfrm>
          <a:prstGeom prst="roundRect">
            <a:avLst>
              <a:gd name="adj" fmla="val 16894"/>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400" noProof="0" dirty="0">
                <a:solidFill>
                  <a:schemeClr val="bg1"/>
                </a:solidFill>
                <a:latin typeface="Arial" panose="020B0604020202020204" pitchFamily="34" charset="0"/>
                <a:cs typeface="Arial" panose="020B0604020202020204" pitchFamily="34" charset="0"/>
              </a:rPr>
              <a:t>Cohort 1</a:t>
            </a:r>
            <a:br>
              <a:rPr lang="en-GB" sz="1400" b="1" noProof="0" dirty="0">
                <a:solidFill>
                  <a:schemeClr val="bg1"/>
                </a:solidFill>
                <a:latin typeface="Arial" panose="020B0604020202020204" pitchFamily="34" charset="0"/>
                <a:cs typeface="Arial" panose="020B0604020202020204" pitchFamily="34" charset="0"/>
              </a:rPr>
            </a:br>
            <a:r>
              <a:rPr lang="en-GB" sz="1400" b="1" noProof="0" dirty="0">
                <a:solidFill>
                  <a:schemeClr val="bg1"/>
                </a:solidFill>
                <a:latin typeface="Arial" panose="020B0604020202020204" pitchFamily="34" charset="0"/>
                <a:cs typeface="Arial" panose="020B0604020202020204" pitchFamily="34" charset="0"/>
              </a:rPr>
              <a:t>TKI-</a:t>
            </a:r>
            <a:r>
              <a:rPr lang="en-GB" sz="1400" b="1" noProof="0" dirty="0" err="1">
                <a:solidFill>
                  <a:schemeClr val="bg1"/>
                </a:solidFill>
                <a:latin typeface="Arial" panose="020B0604020202020204" pitchFamily="34" charset="0"/>
                <a:cs typeface="Arial" panose="020B0604020202020204" pitchFamily="34" charset="0"/>
              </a:rPr>
              <a:t>naïve</a:t>
            </a:r>
            <a:r>
              <a:rPr lang="en-GB" sz="1400" b="1" baseline="30000" noProof="0" dirty="0" err="1">
                <a:solidFill>
                  <a:schemeClr val="bg1"/>
                </a:solidFill>
                <a:latin typeface="Arial" panose="020B0604020202020204" pitchFamily="34" charset="0"/>
                <a:cs typeface="Arial" panose="020B0604020202020204" pitchFamily="34" charset="0"/>
              </a:rPr>
              <a:t>b</a:t>
            </a:r>
            <a:r>
              <a:rPr lang="en-GB" sz="1400" b="1" noProof="0" dirty="0">
                <a:solidFill>
                  <a:schemeClr val="bg1"/>
                </a:solidFill>
                <a:latin typeface="Arial" panose="020B0604020202020204" pitchFamily="34" charset="0"/>
                <a:cs typeface="Arial" panose="020B0604020202020204" pitchFamily="34" charset="0"/>
              </a:rPr>
              <a:t>  </a:t>
            </a:r>
          </a:p>
        </p:txBody>
      </p:sp>
      <p:sp>
        <p:nvSpPr>
          <p:cNvPr id="19" name="Rounded Rectangle 18">
            <a:extLst>
              <a:ext uri="{FF2B5EF4-FFF2-40B4-BE49-F238E27FC236}">
                <a16:creationId xmlns:a16="http://schemas.microsoft.com/office/drawing/2014/main" id="{1D4EB3E6-2DF6-596C-EAF5-767AFB87616D}"/>
              </a:ext>
            </a:extLst>
          </p:cNvPr>
          <p:cNvSpPr/>
          <p:nvPr/>
        </p:nvSpPr>
        <p:spPr>
          <a:xfrm>
            <a:off x="3523148" y="4329168"/>
            <a:ext cx="1917006" cy="612000"/>
          </a:xfrm>
          <a:prstGeom prst="roundRect">
            <a:avLst>
              <a:gd name="adj" fmla="val 16894"/>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400" noProof="0" dirty="0">
                <a:solidFill>
                  <a:schemeClr val="bg1"/>
                </a:solidFill>
                <a:latin typeface="Arial" panose="020B0604020202020204" pitchFamily="34" charset="0"/>
                <a:cs typeface="Arial" panose="020B0604020202020204" pitchFamily="34" charset="0"/>
              </a:rPr>
              <a:t>Cohort 2</a:t>
            </a:r>
            <a:br>
              <a:rPr lang="en-GB" sz="1400" b="1" noProof="0" dirty="0">
                <a:solidFill>
                  <a:schemeClr val="bg1"/>
                </a:solidFill>
                <a:latin typeface="Arial" panose="020B0604020202020204" pitchFamily="34" charset="0"/>
                <a:cs typeface="Arial" panose="020B0604020202020204" pitchFamily="34" charset="0"/>
              </a:rPr>
            </a:br>
            <a:r>
              <a:rPr lang="en-GB" sz="1400" b="1" noProof="0" dirty="0">
                <a:solidFill>
                  <a:schemeClr val="bg1"/>
                </a:solidFill>
                <a:latin typeface="Arial" panose="020B0604020202020204" pitchFamily="34" charset="0"/>
                <a:cs typeface="Arial" panose="020B0604020202020204" pitchFamily="34" charset="0"/>
              </a:rPr>
              <a:t>TKI-</a:t>
            </a:r>
            <a:r>
              <a:rPr lang="en-GB" sz="1400" b="1" noProof="0" dirty="0" err="1">
                <a:solidFill>
                  <a:schemeClr val="bg1"/>
                </a:solidFill>
                <a:latin typeface="Arial" panose="020B0604020202020204" pitchFamily="34" charset="0"/>
                <a:cs typeface="Arial" panose="020B0604020202020204" pitchFamily="34" charset="0"/>
              </a:rPr>
              <a:t>pretreated</a:t>
            </a:r>
            <a:r>
              <a:rPr lang="en-GB" sz="1400" b="1" baseline="30000" noProof="0" dirty="0" err="1">
                <a:solidFill>
                  <a:schemeClr val="bg1"/>
                </a:solidFill>
                <a:latin typeface="Arial" panose="020B0604020202020204" pitchFamily="34" charset="0"/>
                <a:cs typeface="Arial" panose="020B0604020202020204" pitchFamily="34" charset="0"/>
              </a:rPr>
              <a:t>b</a:t>
            </a:r>
            <a:r>
              <a:rPr lang="en-GB" sz="1400" b="1" noProof="0" dirty="0">
                <a:solidFill>
                  <a:schemeClr val="bg1"/>
                </a:solidFill>
                <a:latin typeface="Arial" panose="020B0604020202020204" pitchFamily="34" charset="0"/>
                <a:cs typeface="Arial" panose="020B0604020202020204" pitchFamily="34" charset="0"/>
              </a:rPr>
              <a:t>  </a:t>
            </a:r>
          </a:p>
        </p:txBody>
      </p:sp>
      <p:cxnSp>
        <p:nvCxnSpPr>
          <p:cNvPr id="27" name="Straight Connector 26">
            <a:extLst>
              <a:ext uri="{FF2B5EF4-FFF2-40B4-BE49-F238E27FC236}">
                <a16:creationId xmlns:a16="http://schemas.microsoft.com/office/drawing/2014/main" id="{5B37D669-FA03-6AC9-81EC-C9954C9A5647}"/>
              </a:ext>
            </a:extLst>
          </p:cNvPr>
          <p:cNvCxnSpPr>
            <a:cxnSpLocks/>
          </p:cNvCxnSpPr>
          <p:nvPr/>
        </p:nvCxnSpPr>
        <p:spPr>
          <a:xfrm>
            <a:off x="5591944" y="4269032"/>
            <a:ext cx="295601"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9" name="Rounded Rectangle 28">
            <a:extLst>
              <a:ext uri="{FF2B5EF4-FFF2-40B4-BE49-F238E27FC236}">
                <a16:creationId xmlns:a16="http://schemas.microsoft.com/office/drawing/2014/main" id="{9A10A962-2AE0-0832-3800-28D630E458B6}"/>
              </a:ext>
            </a:extLst>
          </p:cNvPr>
          <p:cNvSpPr/>
          <p:nvPr/>
        </p:nvSpPr>
        <p:spPr>
          <a:xfrm>
            <a:off x="7564469" y="3594371"/>
            <a:ext cx="3140043" cy="1342800"/>
          </a:xfrm>
          <a:prstGeom prst="roundRect">
            <a:avLst>
              <a:gd name="adj" fmla="val 14035"/>
            </a:avLst>
          </a:prstGeom>
          <a:solidFill>
            <a:schemeClr val="accent1">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spcAft>
                <a:spcPts val="300"/>
              </a:spcAft>
              <a:buClr>
                <a:schemeClr val="accent1"/>
              </a:buClr>
            </a:pPr>
            <a:r>
              <a:rPr lang="en-GB" sz="1400" b="1" noProof="0" dirty="0">
                <a:solidFill>
                  <a:schemeClr val="accent1"/>
                </a:solidFill>
                <a:latin typeface="Arial" panose="020B0604020202020204" pitchFamily="34" charset="0"/>
                <a:cs typeface="Arial" panose="020B0604020202020204" pitchFamily="34" charset="0"/>
              </a:rPr>
              <a:t>Endpoints:</a:t>
            </a:r>
          </a:p>
          <a:p>
            <a:pPr>
              <a:lnSpc>
                <a:spcPct val="90000"/>
              </a:lnSpc>
              <a:spcAft>
                <a:spcPts val="200"/>
              </a:spcAft>
              <a:buClr>
                <a:schemeClr val="accent1"/>
              </a:buClr>
            </a:pPr>
            <a:r>
              <a:rPr lang="en-GB" sz="1200" b="1" noProof="0" dirty="0">
                <a:solidFill>
                  <a:schemeClr val="tx1"/>
                </a:solidFill>
                <a:latin typeface="Arial" panose="020B0604020202020204" pitchFamily="34" charset="0"/>
                <a:cs typeface="Arial" panose="020B0604020202020204" pitchFamily="34" charset="0"/>
              </a:rPr>
              <a:t>Primary:</a:t>
            </a:r>
          </a:p>
          <a:p>
            <a:pPr marL="184150" indent="-184150">
              <a:lnSpc>
                <a:spcPct val="90000"/>
              </a:lnSpc>
              <a:spcAft>
                <a:spcPts val="3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IRC-assessed </a:t>
            </a:r>
            <a:r>
              <a:rPr lang="en-GB" sz="1200" b="1" noProof="0" dirty="0">
                <a:solidFill>
                  <a:schemeClr val="tx1"/>
                </a:solidFill>
                <a:latin typeface="Arial" panose="020B0604020202020204" pitchFamily="34" charset="0"/>
                <a:cs typeface="Arial" panose="020B0604020202020204" pitchFamily="34" charset="0"/>
              </a:rPr>
              <a:t>cORR</a:t>
            </a:r>
            <a:r>
              <a:rPr lang="en-GB" sz="1200" noProof="0" dirty="0">
                <a:solidFill>
                  <a:schemeClr val="tx1"/>
                </a:solidFill>
                <a:latin typeface="Arial" panose="020B0604020202020204" pitchFamily="34" charset="0"/>
                <a:cs typeface="Arial" panose="020B0604020202020204" pitchFamily="34" charset="0"/>
              </a:rPr>
              <a:t> per RECIST v1.1</a:t>
            </a:r>
          </a:p>
          <a:p>
            <a:pPr>
              <a:lnSpc>
                <a:spcPct val="90000"/>
              </a:lnSpc>
              <a:spcBef>
                <a:spcPts val="300"/>
              </a:spcBef>
              <a:spcAft>
                <a:spcPts val="200"/>
              </a:spcAft>
              <a:buClr>
                <a:schemeClr val="accent1"/>
              </a:buClr>
            </a:pPr>
            <a:r>
              <a:rPr lang="en-GB" sz="1200" b="1" noProof="0" dirty="0">
                <a:solidFill>
                  <a:schemeClr val="tx1"/>
                </a:solidFill>
                <a:latin typeface="Arial" panose="020B0604020202020204" pitchFamily="34" charset="0"/>
                <a:cs typeface="Arial" panose="020B0604020202020204" pitchFamily="34" charset="0"/>
              </a:rPr>
              <a:t>Secondary:</a:t>
            </a:r>
          </a:p>
          <a:p>
            <a:pPr marL="184150" indent="-184150">
              <a:lnSpc>
                <a:spcPct val="90000"/>
              </a:lnSpc>
              <a:spcAft>
                <a:spcPts val="200"/>
              </a:spcAft>
              <a:buClr>
                <a:schemeClr val="accent1"/>
              </a:buClr>
              <a:buFont typeface="Arial" panose="020B0604020202020204" pitchFamily="34" charset="0"/>
              <a:buChar char="•"/>
              <a:tabLst>
                <a:tab pos="1111250" algn="l"/>
                <a:tab pos="1770063" algn="l"/>
              </a:tabLst>
            </a:pPr>
            <a:r>
              <a:rPr lang="en-GB" sz="1200" noProof="0" dirty="0">
                <a:solidFill>
                  <a:schemeClr val="tx1"/>
                </a:solidFill>
                <a:latin typeface="Arial" panose="020B0604020202020204" pitchFamily="34" charset="0"/>
                <a:cs typeface="Arial" panose="020B0604020202020204" pitchFamily="34" charset="0"/>
              </a:rPr>
              <a:t>DoR	</a:t>
            </a:r>
            <a:r>
              <a:rPr lang="en-GB" sz="1200" noProof="0" dirty="0">
                <a:solidFill>
                  <a:schemeClr val="accent1"/>
                </a:solidFill>
                <a:latin typeface="Arial" panose="020B0604020202020204" pitchFamily="34" charset="0"/>
                <a:cs typeface="Arial" panose="020B0604020202020204" pitchFamily="34" charset="0"/>
              </a:rPr>
              <a:t>• </a:t>
            </a:r>
            <a:r>
              <a:rPr lang="en-GB" sz="1200" noProof="0" dirty="0">
                <a:solidFill>
                  <a:schemeClr val="tx1"/>
                </a:solidFill>
                <a:latin typeface="Arial" panose="020B0604020202020204" pitchFamily="34" charset="0"/>
                <a:cs typeface="Arial" panose="020B0604020202020204" pitchFamily="34" charset="0"/>
              </a:rPr>
              <a:t> TTR	</a:t>
            </a:r>
            <a:r>
              <a:rPr lang="en-GB" sz="1200" noProof="0" dirty="0">
                <a:solidFill>
                  <a:schemeClr val="accent1"/>
                </a:solidFill>
                <a:latin typeface="Arial" panose="020B0604020202020204" pitchFamily="34" charset="0"/>
                <a:cs typeface="Arial" panose="020B0604020202020204" pitchFamily="34" charset="0"/>
              </a:rPr>
              <a:t>•</a:t>
            </a:r>
            <a:r>
              <a:rPr lang="en-GB" sz="1200" noProof="0" dirty="0">
                <a:solidFill>
                  <a:schemeClr val="tx1"/>
                </a:solidFill>
                <a:latin typeface="Arial" panose="020B0604020202020204" pitchFamily="34" charset="0"/>
                <a:cs typeface="Arial" panose="020B0604020202020204" pitchFamily="34" charset="0"/>
              </a:rPr>
              <a:t>  OS</a:t>
            </a:r>
          </a:p>
          <a:p>
            <a:pPr marL="184150" indent="-184150">
              <a:lnSpc>
                <a:spcPct val="90000"/>
              </a:lnSpc>
              <a:spcAft>
                <a:spcPts val="300"/>
              </a:spcAft>
              <a:buClr>
                <a:schemeClr val="accent1"/>
              </a:buClr>
              <a:buFont typeface="Arial" panose="020B0604020202020204" pitchFamily="34" charset="0"/>
              <a:buChar char="•"/>
              <a:tabLst>
                <a:tab pos="1111250" algn="l"/>
                <a:tab pos="1770063" algn="l"/>
              </a:tabLst>
            </a:pPr>
            <a:r>
              <a:rPr lang="en-GB" sz="1200" noProof="0" dirty="0">
                <a:solidFill>
                  <a:schemeClr val="tx1"/>
                </a:solidFill>
                <a:latin typeface="Arial" panose="020B0604020202020204" pitchFamily="34" charset="0"/>
                <a:cs typeface="Arial" panose="020B0604020202020204" pitchFamily="34" charset="0"/>
              </a:rPr>
              <a:t>IC-</a:t>
            </a:r>
            <a:r>
              <a:rPr lang="en-GB" sz="1200" noProof="0" dirty="0" err="1">
                <a:solidFill>
                  <a:schemeClr val="tx1"/>
                </a:solidFill>
                <a:latin typeface="Arial" panose="020B0604020202020204" pitchFamily="34" charset="0"/>
                <a:cs typeface="Arial" panose="020B0604020202020204" pitchFamily="34" charset="0"/>
              </a:rPr>
              <a:t>ORR</a:t>
            </a:r>
            <a:r>
              <a:rPr lang="en-GB" sz="1200" baseline="30000" noProof="0" dirty="0" err="1">
                <a:solidFill>
                  <a:schemeClr val="tx1"/>
                </a:solidFill>
                <a:latin typeface="Arial" panose="020B0604020202020204" pitchFamily="34" charset="0"/>
                <a:cs typeface="Arial" panose="020B0604020202020204" pitchFamily="34" charset="0"/>
              </a:rPr>
              <a:t>c</a:t>
            </a:r>
            <a:r>
              <a:rPr lang="en-GB" sz="1200" noProof="0" dirty="0">
                <a:solidFill>
                  <a:schemeClr val="tx1"/>
                </a:solidFill>
                <a:latin typeface="Arial" panose="020B0604020202020204" pitchFamily="34" charset="0"/>
                <a:cs typeface="Arial" panose="020B0604020202020204" pitchFamily="34" charset="0"/>
              </a:rPr>
              <a:t>	</a:t>
            </a:r>
            <a:r>
              <a:rPr lang="en-GB" sz="1200" noProof="0" dirty="0">
                <a:solidFill>
                  <a:schemeClr val="accent1"/>
                </a:solidFill>
                <a:latin typeface="Arial" panose="020B0604020202020204" pitchFamily="34" charset="0"/>
                <a:cs typeface="Arial" panose="020B0604020202020204" pitchFamily="34" charset="0"/>
              </a:rPr>
              <a:t>•</a:t>
            </a:r>
            <a:r>
              <a:rPr lang="en-GB" sz="1200" noProof="0" dirty="0">
                <a:solidFill>
                  <a:schemeClr val="tx1"/>
                </a:solidFill>
                <a:latin typeface="Arial" panose="020B0604020202020204" pitchFamily="34" charset="0"/>
                <a:cs typeface="Arial" panose="020B0604020202020204" pitchFamily="34" charset="0"/>
              </a:rPr>
              <a:t>  PFS	</a:t>
            </a:r>
            <a:r>
              <a:rPr lang="en-GB" sz="1200" noProof="0" dirty="0">
                <a:solidFill>
                  <a:schemeClr val="accent1"/>
                </a:solidFill>
                <a:latin typeface="Arial" panose="020B0604020202020204" pitchFamily="34" charset="0"/>
                <a:cs typeface="Arial" panose="020B0604020202020204" pitchFamily="34" charset="0"/>
              </a:rPr>
              <a:t>•</a:t>
            </a:r>
            <a:r>
              <a:rPr lang="en-GB" sz="1200" noProof="0" dirty="0">
                <a:solidFill>
                  <a:schemeClr val="tx1"/>
                </a:solidFill>
                <a:latin typeface="Arial" panose="020B0604020202020204" pitchFamily="34" charset="0"/>
                <a:cs typeface="Arial" panose="020B0604020202020204" pitchFamily="34" charset="0"/>
              </a:rPr>
              <a:t>  </a:t>
            </a:r>
            <a:r>
              <a:rPr lang="en-GB" sz="1200" noProof="0" dirty="0" err="1">
                <a:solidFill>
                  <a:schemeClr val="tx1"/>
                </a:solidFill>
                <a:latin typeface="Arial" panose="020B0604020202020204" pitchFamily="34" charset="0"/>
                <a:cs typeface="Arial" panose="020B0604020202020204" pitchFamily="34" charset="0"/>
              </a:rPr>
              <a:t>Safety</a:t>
            </a:r>
            <a:r>
              <a:rPr lang="en-GB" sz="1200" baseline="30000" noProof="0" dirty="0" err="1">
                <a:solidFill>
                  <a:schemeClr val="tx1"/>
                </a:solidFill>
                <a:latin typeface="Arial" panose="020B0604020202020204" pitchFamily="34" charset="0"/>
                <a:cs typeface="Arial" panose="020B0604020202020204" pitchFamily="34" charset="0"/>
              </a:rPr>
              <a:t>d</a:t>
            </a:r>
            <a:endParaRPr lang="en-GB" sz="1200" baseline="30000" noProof="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089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A2764-D5CD-0EF6-D6CB-0AE9CB240BBF}"/>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2C34BE1-19B3-B32C-132C-A88809A94120}"/>
              </a:ext>
            </a:extLst>
          </p:cNvPr>
          <p:cNvSpPr>
            <a:spLocks noGrp="1"/>
          </p:cNvSpPr>
          <p:nvPr>
            <p:ph sz="quarter" idx="12"/>
          </p:nvPr>
        </p:nvSpPr>
        <p:spPr>
          <a:xfrm>
            <a:off x="620713" y="979200"/>
            <a:ext cx="10963275" cy="4525963"/>
          </a:xfrm>
        </p:spPr>
        <p:txBody>
          <a:bodyPr>
            <a:normAutofit/>
          </a:bodyPr>
          <a:lstStyle/>
          <a:p>
            <a:r>
              <a:rPr lang="en-GB" sz="1800" noProof="0" dirty="0"/>
              <a:t>As of October 28, 2024, 105 patients were enrolled in TRUST-II registrational cohorts (median age: 57 years; 55% female; 55% never smoked); 47% were from North America/Europe. Among TKI-naive and TKI-pretreated patients, 34.5% and 56% had measurable baseline brain metastases, respectively </a:t>
            </a:r>
          </a:p>
        </p:txBody>
      </p:sp>
      <p:sp>
        <p:nvSpPr>
          <p:cNvPr id="6" name="Title 5">
            <a:extLst>
              <a:ext uri="{FF2B5EF4-FFF2-40B4-BE49-F238E27FC236}">
                <a16:creationId xmlns:a16="http://schemas.microsoft.com/office/drawing/2014/main" id="{7D845CF2-AD4F-A741-A32D-091E63500BB2}"/>
              </a:ext>
            </a:extLst>
          </p:cNvPr>
          <p:cNvSpPr>
            <a:spLocks noGrp="1"/>
          </p:cNvSpPr>
          <p:nvPr>
            <p:ph type="title"/>
          </p:nvPr>
        </p:nvSpPr>
        <p:spPr>
          <a:xfrm>
            <a:off x="619201" y="259200"/>
            <a:ext cx="10963199" cy="864000"/>
          </a:xfrm>
        </p:spPr>
        <p:txBody>
          <a:bodyPr>
            <a:normAutofit/>
          </a:bodyPr>
          <a:lstStyle/>
          <a:p>
            <a:r>
              <a:rPr lang="en-GB" noProof="0" dirty="0"/>
              <a:t>Global trust-II: demography and efficacy results</a:t>
            </a:r>
          </a:p>
        </p:txBody>
      </p:sp>
      <p:sp>
        <p:nvSpPr>
          <p:cNvPr id="8" name="Content Placeholder 7">
            <a:extLst>
              <a:ext uri="{FF2B5EF4-FFF2-40B4-BE49-F238E27FC236}">
                <a16:creationId xmlns:a16="http://schemas.microsoft.com/office/drawing/2014/main" id="{0877AA29-7D76-9512-FB98-323F79A2C868}"/>
              </a:ext>
            </a:extLst>
          </p:cNvPr>
          <p:cNvSpPr>
            <a:spLocks noGrp="1"/>
          </p:cNvSpPr>
          <p:nvPr>
            <p:ph sz="quarter" idx="15"/>
          </p:nvPr>
        </p:nvSpPr>
        <p:spPr>
          <a:xfrm>
            <a:off x="620183" y="6356351"/>
            <a:ext cx="10180339" cy="365125"/>
          </a:xfrm>
        </p:spPr>
        <p:txBody>
          <a:bodyPr anchor="b" anchorCtr="0"/>
          <a:lstStyle/>
          <a:p>
            <a:r>
              <a:rPr lang="en-GB" noProof="0" dirty="0">
                <a:solidFill>
                  <a:schemeClr val="tx2"/>
                </a:solidFill>
              </a:rPr>
              <a:t>Data cutoff: October 28, 2024</a:t>
            </a:r>
          </a:p>
          <a:p>
            <a:r>
              <a:rPr lang="en-GB" baseline="30000" noProof="0" dirty="0">
                <a:solidFill>
                  <a:schemeClr val="tx2"/>
                </a:solidFill>
              </a:rPr>
              <a:t>a </a:t>
            </a:r>
            <a:r>
              <a:rPr lang="en-GB" noProof="0" dirty="0">
                <a:solidFill>
                  <a:schemeClr val="tx2"/>
                </a:solidFill>
              </a:rPr>
              <a:t>Response evaluable population includes patients with ≥1 measurable lesion at baseline who received ≥1 dose of taletrectinib</a:t>
            </a:r>
            <a:br>
              <a:rPr lang="en-GB" noProof="0" dirty="0">
                <a:solidFill>
                  <a:schemeClr val="tx2"/>
                </a:solidFill>
              </a:rPr>
            </a:br>
            <a:r>
              <a:rPr lang="en-GB" baseline="30000" noProof="0" dirty="0">
                <a:solidFill>
                  <a:schemeClr val="tx2"/>
                </a:solidFill>
              </a:rPr>
              <a:t>b </a:t>
            </a:r>
            <a:r>
              <a:rPr lang="en-GB" noProof="0" dirty="0">
                <a:solidFill>
                  <a:schemeClr val="tx2"/>
                </a:solidFill>
              </a:rPr>
              <a:t>TTR and DoR reported in responders only; </a:t>
            </a:r>
            <a:r>
              <a:rPr lang="en-GB" baseline="30000" noProof="0" dirty="0">
                <a:solidFill>
                  <a:schemeClr val="tx2"/>
                </a:solidFill>
              </a:rPr>
              <a:t>c </a:t>
            </a:r>
            <a:r>
              <a:rPr lang="en-GB" noProof="0" dirty="0">
                <a:solidFill>
                  <a:schemeClr val="tx2"/>
                </a:solidFill>
              </a:rPr>
              <a:t>Patients with ≥1 measurable brain metastasis at baseline</a:t>
            </a:r>
          </a:p>
          <a:p>
            <a:r>
              <a:rPr lang="en-GB" noProof="0" dirty="0">
                <a:solidFill>
                  <a:schemeClr val="tx2"/>
                </a:solidFill>
              </a:rPr>
              <a:t>CI, confidence interval; </a:t>
            </a:r>
            <a:r>
              <a:rPr lang="en-GB" noProof="0" dirty="0" err="1">
                <a:solidFill>
                  <a:schemeClr val="tx2"/>
                </a:solidFill>
              </a:rPr>
              <a:t>DoR</a:t>
            </a:r>
            <a:r>
              <a:rPr lang="en-GB" noProof="0" dirty="0">
                <a:solidFill>
                  <a:schemeClr val="tx2"/>
                </a:solidFill>
              </a:rPr>
              <a:t>, duration of response; IC, intracranial; NR, not reached; (c)ORR, (confirmed) objective response rate; PFS, progression-free survival; TKI, tyrosine kinase inhibitor; TTR, time to response</a:t>
            </a:r>
          </a:p>
          <a:p>
            <a:r>
              <a:rPr lang="en-GB" noProof="0" dirty="0">
                <a:solidFill>
                  <a:schemeClr val="tx2"/>
                </a:solidFill>
              </a:rPr>
              <a:t>Liu G, et al. Abstract MA02.02, WCLC 2025. Oral presentation </a:t>
            </a:r>
          </a:p>
        </p:txBody>
      </p:sp>
      <p:sp>
        <p:nvSpPr>
          <p:cNvPr id="2" name="Slide Number Placeholder 1">
            <a:extLst>
              <a:ext uri="{FF2B5EF4-FFF2-40B4-BE49-F238E27FC236}">
                <a16:creationId xmlns:a16="http://schemas.microsoft.com/office/drawing/2014/main" id="{7E3FEA01-1C91-7F76-EDA1-902BA9C756C3}"/>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8</a:t>
            </a:fld>
            <a:endParaRPr lang="en-GB" noProof="0" dirty="0"/>
          </a:p>
        </p:txBody>
      </p:sp>
      <p:graphicFrame>
        <p:nvGraphicFramePr>
          <p:cNvPr id="5" name="Table 4">
            <a:extLst>
              <a:ext uri="{FF2B5EF4-FFF2-40B4-BE49-F238E27FC236}">
                <a16:creationId xmlns:a16="http://schemas.microsoft.com/office/drawing/2014/main" id="{9470078B-AB5D-39DC-E2EA-A640D89916DB}"/>
              </a:ext>
            </a:extLst>
          </p:cNvPr>
          <p:cNvGraphicFramePr>
            <a:graphicFrameLocks noGrp="1"/>
          </p:cNvGraphicFramePr>
          <p:nvPr>
            <p:extLst>
              <p:ext uri="{D42A27DB-BD31-4B8C-83A1-F6EECF244321}">
                <p14:modId xmlns:p14="http://schemas.microsoft.com/office/powerpoint/2010/main" val="3075648765"/>
              </p:ext>
            </p:extLst>
          </p:nvPr>
        </p:nvGraphicFramePr>
        <p:xfrm>
          <a:off x="619125" y="1916832"/>
          <a:ext cx="9432861" cy="3357600"/>
        </p:xfrm>
        <a:graphic>
          <a:graphicData uri="http://schemas.openxmlformats.org/drawingml/2006/table">
            <a:tbl>
              <a:tblPr firstRow="1" bandRow="1">
                <a:tableStyleId>{5C22544A-7EE6-4342-B048-85BDC9FD1C3A}</a:tableStyleId>
              </a:tblPr>
              <a:tblGrid>
                <a:gridCol w="3144287">
                  <a:extLst>
                    <a:ext uri="{9D8B030D-6E8A-4147-A177-3AD203B41FA5}">
                      <a16:colId xmlns:a16="http://schemas.microsoft.com/office/drawing/2014/main" val="768621284"/>
                    </a:ext>
                  </a:extLst>
                </a:gridCol>
                <a:gridCol w="3144287">
                  <a:extLst>
                    <a:ext uri="{9D8B030D-6E8A-4147-A177-3AD203B41FA5}">
                      <a16:colId xmlns:a16="http://schemas.microsoft.com/office/drawing/2014/main" val="1566145444"/>
                    </a:ext>
                  </a:extLst>
                </a:gridCol>
                <a:gridCol w="3144287">
                  <a:extLst>
                    <a:ext uri="{9D8B030D-6E8A-4147-A177-3AD203B41FA5}">
                      <a16:colId xmlns:a16="http://schemas.microsoft.com/office/drawing/2014/main" val="988568807"/>
                    </a:ext>
                  </a:extLst>
                </a:gridCol>
              </a:tblGrid>
              <a:tr h="158418">
                <a:tc>
                  <a:txBody>
                    <a:bodyPr/>
                    <a:lstStyle/>
                    <a:p>
                      <a:r>
                        <a:rPr lang="en-GB" sz="1400" noProof="0" dirty="0">
                          <a:latin typeface="Arial" panose="020B0604020202020204" pitchFamily="34" charset="0"/>
                          <a:cs typeface="Arial" panose="020B0604020202020204" pitchFamily="34" charset="0"/>
                        </a:rPr>
                        <a:t>Efficacy</a:t>
                      </a:r>
                    </a:p>
                  </a:txBody>
                  <a:tcPr marT="61200" marB="61200" anchor="ctr"/>
                </a:tc>
                <a:tc>
                  <a:txBody>
                    <a:bodyPr/>
                    <a:lstStyle/>
                    <a:p>
                      <a:pPr algn="ctr"/>
                      <a:r>
                        <a:rPr lang="en-GB" sz="1400" noProof="0" dirty="0">
                          <a:latin typeface="Arial" panose="020B0604020202020204" pitchFamily="34" charset="0"/>
                          <a:cs typeface="Arial" panose="020B0604020202020204" pitchFamily="34" charset="0"/>
                        </a:rPr>
                        <a:t>TKI-naïve (n=54)</a:t>
                      </a:r>
                      <a:r>
                        <a:rPr lang="en-GB" sz="1400" baseline="30000" noProof="0" dirty="0">
                          <a:latin typeface="Arial" panose="020B0604020202020204" pitchFamily="34" charset="0"/>
                          <a:cs typeface="Arial" panose="020B0604020202020204" pitchFamily="34" charset="0"/>
                        </a:rPr>
                        <a:t>a</a:t>
                      </a:r>
                    </a:p>
                  </a:txBody>
                  <a:tcPr marT="61200" marB="61200" anchor="ctr"/>
                </a:tc>
                <a:tc>
                  <a:txBody>
                    <a:bodyPr/>
                    <a:lstStyle/>
                    <a:p>
                      <a:pPr algn="ctr"/>
                      <a:r>
                        <a:rPr lang="en-GB" sz="1400" noProof="0" dirty="0">
                          <a:latin typeface="Arial" panose="020B0604020202020204" pitchFamily="34" charset="0"/>
                          <a:cs typeface="Arial" panose="020B0604020202020204" pitchFamily="34" charset="0"/>
                        </a:rPr>
                        <a:t>TKI pretreated (n=47)</a:t>
                      </a:r>
                      <a:r>
                        <a:rPr lang="en-GB" sz="1400" baseline="30000" noProof="0" dirty="0">
                          <a:latin typeface="Arial" panose="020B0604020202020204" pitchFamily="34" charset="0"/>
                          <a:cs typeface="Arial" panose="020B0604020202020204" pitchFamily="34" charset="0"/>
                        </a:rPr>
                        <a:t>a</a:t>
                      </a:r>
                    </a:p>
                  </a:txBody>
                  <a:tcPr marT="61200" marB="61200" anchor="ctr"/>
                </a:tc>
                <a:extLst>
                  <a:ext uri="{0D108BD9-81ED-4DB2-BD59-A6C34878D82A}">
                    <a16:rowId xmlns:a16="http://schemas.microsoft.com/office/drawing/2014/main" val="1762094995"/>
                  </a:ext>
                </a:extLst>
              </a:tr>
              <a:tr h="158418">
                <a:tc>
                  <a:txBody>
                    <a:bodyPr/>
                    <a:lstStyle/>
                    <a:p>
                      <a:r>
                        <a:rPr lang="en-GB" sz="1400" b="0" noProof="0" dirty="0">
                          <a:solidFill>
                            <a:schemeClr val="tx1"/>
                          </a:solidFill>
                          <a:latin typeface="Arial" panose="020B0604020202020204" pitchFamily="34" charset="0"/>
                          <a:cs typeface="Arial" panose="020B0604020202020204" pitchFamily="34" charset="0"/>
                        </a:rPr>
                        <a:t>cORR (95% CI), %</a:t>
                      </a:r>
                    </a:p>
                  </a:txBody>
                  <a:tcPr marT="61200" marB="61200" anchor="ctr"/>
                </a:tc>
                <a:tc>
                  <a:txBody>
                    <a:bodyPr/>
                    <a:lstStyle/>
                    <a:p>
                      <a:pPr algn="ctr"/>
                      <a:r>
                        <a:rPr lang="en-GB" sz="1400" noProof="0" dirty="0">
                          <a:latin typeface="Arial" panose="020B0604020202020204" pitchFamily="34" charset="0"/>
                          <a:cs typeface="Arial" panose="020B0604020202020204" pitchFamily="34" charset="0"/>
                        </a:rPr>
                        <a:t>85.2 (72.9-93.4)</a:t>
                      </a:r>
                    </a:p>
                  </a:txBody>
                  <a:tcPr marT="61200" marB="61200" anchor="ctr"/>
                </a:tc>
                <a:tc>
                  <a:txBody>
                    <a:bodyPr/>
                    <a:lstStyle/>
                    <a:p>
                      <a:pPr algn="ctr"/>
                      <a:r>
                        <a:rPr lang="en-GB" sz="1400" noProof="0" dirty="0">
                          <a:latin typeface="Arial" panose="020B0604020202020204" pitchFamily="34" charset="0"/>
                          <a:cs typeface="Arial" panose="020B0604020202020204" pitchFamily="34" charset="0"/>
                        </a:rPr>
                        <a:t>61.7 (46.4-75.5)</a:t>
                      </a:r>
                    </a:p>
                  </a:txBody>
                  <a:tcPr marT="61200" marB="61200" anchor="ctr"/>
                </a:tc>
                <a:extLst>
                  <a:ext uri="{0D108BD9-81ED-4DB2-BD59-A6C34878D82A}">
                    <a16:rowId xmlns:a16="http://schemas.microsoft.com/office/drawing/2014/main" val="3221045806"/>
                  </a:ext>
                </a:extLst>
              </a:tr>
              <a:tr h="158418">
                <a:tc gridSpan="3">
                  <a:txBody>
                    <a:bodyPr/>
                    <a:lstStyle/>
                    <a:p>
                      <a:pPr algn="l"/>
                      <a:r>
                        <a:rPr lang="en-GB" sz="1400" b="0" noProof="0" dirty="0">
                          <a:solidFill>
                            <a:schemeClr val="tx1"/>
                          </a:solidFill>
                          <a:latin typeface="Arial" panose="020B0604020202020204" pitchFamily="34" charset="0"/>
                          <a:cs typeface="Arial" panose="020B0604020202020204" pitchFamily="34" charset="0"/>
                        </a:rPr>
                        <a:t>cORR: prior chemotherapy</a:t>
                      </a:r>
                    </a:p>
                  </a:txBody>
                  <a:tcPr marT="61200" marB="61200" anchor="ctr"/>
                </a:tc>
                <a:tc hMerge="1">
                  <a:txBody>
                    <a:bodyPr/>
                    <a:lstStyle/>
                    <a:p>
                      <a:endParaRPr lang="en-GB" sz="1400" dirty="0"/>
                    </a:p>
                  </a:txBody>
                  <a:tcPr/>
                </a:tc>
                <a:tc hMerge="1">
                  <a:txBody>
                    <a:bodyPr/>
                    <a:lstStyle/>
                    <a:p>
                      <a:endParaRPr lang="en-GB" sz="1400" dirty="0"/>
                    </a:p>
                  </a:txBody>
                  <a:tcPr/>
                </a:tc>
                <a:extLst>
                  <a:ext uri="{0D108BD9-81ED-4DB2-BD59-A6C34878D82A}">
                    <a16:rowId xmlns:a16="http://schemas.microsoft.com/office/drawing/2014/main" val="2497811452"/>
                  </a:ext>
                </a:extLst>
              </a:tr>
              <a:tr h="158418">
                <a:tc>
                  <a:txBody>
                    <a:bodyPr/>
                    <a:lstStyle/>
                    <a:p>
                      <a:pPr marL="457200" lvl="1" indent="-92075">
                        <a:tabLst/>
                      </a:pPr>
                      <a:r>
                        <a:rPr lang="en-GB" sz="1400" b="0" noProof="0" dirty="0">
                          <a:solidFill>
                            <a:schemeClr val="tx1"/>
                          </a:solidFill>
                          <a:latin typeface="Arial" panose="020B0604020202020204" pitchFamily="34" charset="0"/>
                          <a:cs typeface="Arial" panose="020B0604020202020204" pitchFamily="34" charset="0"/>
                        </a:rPr>
                        <a:t>Yes, n/N (%)</a:t>
                      </a:r>
                    </a:p>
                  </a:txBody>
                  <a:tcPr marT="61200" marB="61200" anchor="ctr"/>
                </a:tc>
                <a:tc>
                  <a:txBody>
                    <a:bodyPr/>
                    <a:lstStyle/>
                    <a:p>
                      <a:pPr algn="ctr"/>
                      <a:r>
                        <a:rPr lang="en-GB" sz="1400" noProof="0" dirty="0">
                          <a:latin typeface="Arial" panose="020B0604020202020204" pitchFamily="34" charset="0"/>
                          <a:cs typeface="Arial" panose="020B0604020202020204" pitchFamily="34" charset="0"/>
                        </a:rPr>
                        <a:t>9/10 (90.0)</a:t>
                      </a:r>
                    </a:p>
                  </a:txBody>
                  <a:tcPr marT="61200" marB="61200" anchor="ctr"/>
                </a:tc>
                <a:tc>
                  <a:txBody>
                    <a:bodyPr/>
                    <a:lstStyle/>
                    <a:p>
                      <a:pPr algn="ctr"/>
                      <a:r>
                        <a:rPr lang="en-GB" sz="1400" noProof="0" dirty="0">
                          <a:latin typeface="Arial" panose="020B0604020202020204" pitchFamily="34" charset="0"/>
                          <a:cs typeface="Arial" panose="020B0604020202020204" pitchFamily="34" charset="0"/>
                        </a:rPr>
                        <a:t>15/19 (78.9)</a:t>
                      </a:r>
                    </a:p>
                  </a:txBody>
                  <a:tcPr marT="61200" marB="61200" anchor="ctr"/>
                </a:tc>
                <a:extLst>
                  <a:ext uri="{0D108BD9-81ED-4DB2-BD59-A6C34878D82A}">
                    <a16:rowId xmlns:a16="http://schemas.microsoft.com/office/drawing/2014/main" val="2059290664"/>
                  </a:ext>
                </a:extLst>
              </a:tr>
              <a:tr h="158418">
                <a:tc>
                  <a:txBody>
                    <a:bodyPr/>
                    <a:lstStyle/>
                    <a:p>
                      <a:pPr marL="457200" lvl="1" indent="-92075">
                        <a:tabLst/>
                      </a:pPr>
                      <a:r>
                        <a:rPr lang="en-GB" sz="1400" b="0" noProof="0" dirty="0">
                          <a:solidFill>
                            <a:schemeClr val="tx1"/>
                          </a:solidFill>
                          <a:latin typeface="Arial" panose="020B0604020202020204" pitchFamily="34" charset="0"/>
                          <a:cs typeface="Arial" panose="020B0604020202020204" pitchFamily="34" charset="0"/>
                        </a:rPr>
                        <a:t>No, n/N (%)</a:t>
                      </a:r>
                    </a:p>
                  </a:txBody>
                  <a:tcPr marT="61200" marB="61200" anchor="ctr"/>
                </a:tc>
                <a:tc>
                  <a:txBody>
                    <a:bodyPr/>
                    <a:lstStyle/>
                    <a:p>
                      <a:pPr algn="ctr"/>
                      <a:r>
                        <a:rPr lang="en-GB" sz="1400" noProof="0" dirty="0">
                          <a:latin typeface="Arial" panose="020B0604020202020204" pitchFamily="34" charset="0"/>
                          <a:cs typeface="Arial" panose="020B0604020202020204" pitchFamily="34" charset="0"/>
                        </a:rPr>
                        <a:t>37/44 (84.1)</a:t>
                      </a:r>
                    </a:p>
                  </a:txBody>
                  <a:tcPr marT="61200" marB="61200" anchor="ctr"/>
                </a:tc>
                <a:tc>
                  <a:txBody>
                    <a:bodyPr/>
                    <a:lstStyle/>
                    <a:p>
                      <a:pPr algn="ctr"/>
                      <a:r>
                        <a:rPr lang="en-GB" sz="1400" noProof="0" dirty="0">
                          <a:latin typeface="Arial" panose="020B0604020202020204" pitchFamily="34" charset="0"/>
                          <a:cs typeface="Arial" panose="020B0604020202020204" pitchFamily="34" charset="0"/>
                        </a:rPr>
                        <a:t>14/28 (50.0)</a:t>
                      </a:r>
                    </a:p>
                  </a:txBody>
                  <a:tcPr marT="61200" marB="61200" anchor="ctr"/>
                </a:tc>
                <a:extLst>
                  <a:ext uri="{0D108BD9-81ED-4DB2-BD59-A6C34878D82A}">
                    <a16:rowId xmlns:a16="http://schemas.microsoft.com/office/drawing/2014/main" val="4118348868"/>
                  </a:ext>
                </a:extLst>
              </a:tr>
              <a:tr h="158418">
                <a:tc>
                  <a:txBody>
                    <a:bodyPr/>
                    <a:lstStyle/>
                    <a:p>
                      <a:r>
                        <a:rPr lang="en-GB" sz="1400" b="0" noProof="0" dirty="0">
                          <a:solidFill>
                            <a:schemeClr val="tx1"/>
                          </a:solidFill>
                          <a:latin typeface="Arial" panose="020B0604020202020204" pitchFamily="34" charset="0"/>
                          <a:cs typeface="Arial" panose="020B0604020202020204" pitchFamily="34" charset="0"/>
                        </a:rPr>
                        <a:t>Median DoR (95% CI),</a:t>
                      </a:r>
                      <a:r>
                        <a:rPr lang="en-GB" sz="1400" b="0" baseline="30000" noProof="0" dirty="0">
                          <a:solidFill>
                            <a:schemeClr val="tx1"/>
                          </a:solidFill>
                          <a:latin typeface="Arial" panose="020B0604020202020204" pitchFamily="34" charset="0"/>
                          <a:cs typeface="Arial" panose="020B0604020202020204" pitchFamily="34" charset="0"/>
                        </a:rPr>
                        <a:t>b</a:t>
                      </a:r>
                      <a:r>
                        <a:rPr lang="en-GB" sz="1400" b="0" noProof="0" dirty="0">
                          <a:solidFill>
                            <a:schemeClr val="tx1"/>
                          </a:solidFill>
                          <a:latin typeface="Arial" panose="020B0604020202020204" pitchFamily="34" charset="0"/>
                          <a:cs typeface="Arial" panose="020B0604020202020204" pitchFamily="34" charset="0"/>
                        </a:rPr>
                        <a:t> months</a:t>
                      </a:r>
                    </a:p>
                  </a:txBody>
                  <a:tcPr marT="61200" marB="61200" anchor="ctr"/>
                </a:tc>
                <a:tc>
                  <a:txBody>
                    <a:bodyPr/>
                    <a:lstStyle/>
                    <a:p>
                      <a:pPr algn="ctr"/>
                      <a:r>
                        <a:rPr lang="en-GB" sz="1400" noProof="0" dirty="0">
                          <a:latin typeface="Arial" panose="020B0604020202020204" pitchFamily="34" charset="0"/>
                          <a:cs typeface="Arial" panose="020B0604020202020204" pitchFamily="34" charset="0"/>
                        </a:rPr>
                        <a:t>NR (20.6-NR)</a:t>
                      </a:r>
                    </a:p>
                  </a:txBody>
                  <a:tcPr marT="61200" marB="61200" anchor="ctr"/>
                </a:tc>
                <a:tc>
                  <a:txBody>
                    <a:bodyPr/>
                    <a:lstStyle/>
                    <a:p>
                      <a:pPr algn="ctr"/>
                      <a:r>
                        <a:rPr lang="en-GB" sz="1400" noProof="0" dirty="0">
                          <a:latin typeface="Arial" panose="020B0604020202020204" pitchFamily="34" charset="0"/>
                          <a:cs typeface="Arial" panose="020B0604020202020204" pitchFamily="34" charset="0"/>
                        </a:rPr>
                        <a:t>19.4 (10.7-NR)</a:t>
                      </a:r>
                    </a:p>
                  </a:txBody>
                  <a:tcPr marT="61200" marB="61200" anchor="ctr"/>
                </a:tc>
                <a:extLst>
                  <a:ext uri="{0D108BD9-81ED-4DB2-BD59-A6C34878D82A}">
                    <a16:rowId xmlns:a16="http://schemas.microsoft.com/office/drawing/2014/main" val="544458405"/>
                  </a:ext>
                </a:extLst>
              </a:tr>
              <a:tr h="15841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0" noProof="0" dirty="0">
                          <a:solidFill>
                            <a:schemeClr val="tx1"/>
                          </a:solidFill>
                          <a:latin typeface="Arial" panose="020B0604020202020204" pitchFamily="34" charset="0"/>
                          <a:cs typeface="Arial" panose="020B0604020202020204" pitchFamily="34" charset="0"/>
                        </a:rPr>
                        <a:t>Median PFS (95% CI), months</a:t>
                      </a:r>
                    </a:p>
                  </a:txBody>
                  <a:tcPr marT="61200" marB="61200" anchor="ctr"/>
                </a:tc>
                <a:tc>
                  <a:txBody>
                    <a:bodyPr/>
                    <a:lstStyle/>
                    <a:p>
                      <a:pPr algn="ctr"/>
                      <a:r>
                        <a:rPr lang="en-GB" sz="1400" noProof="0" dirty="0">
                          <a:latin typeface="Arial" panose="020B0604020202020204" pitchFamily="34" charset="0"/>
                          <a:cs typeface="Arial" panose="020B0604020202020204" pitchFamily="34" charset="0"/>
                        </a:rPr>
                        <a:t>NR (15.9-NR)</a:t>
                      </a:r>
                    </a:p>
                  </a:txBody>
                  <a:tcPr marT="61200" marB="61200" anchor="ctr"/>
                </a:tc>
                <a:tc>
                  <a:txBody>
                    <a:bodyPr/>
                    <a:lstStyle/>
                    <a:p>
                      <a:pPr algn="ctr"/>
                      <a:r>
                        <a:rPr lang="en-GB" sz="1400" noProof="0" dirty="0">
                          <a:latin typeface="Arial" panose="020B0604020202020204" pitchFamily="34" charset="0"/>
                          <a:cs typeface="Arial" panose="020B0604020202020204" pitchFamily="34" charset="0"/>
                        </a:rPr>
                        <a:t>11.8 (7.7-20.6)</a:t>
                      </a:r>
                    </a:p>
                  </a:txBody>
                  <a:tcPr marT="61200" marB="61200" anchor="ctr"/>
                </a:tc>
                <a:extLst>
                  <a:ext uri="{0D108BD9-81ED-4DB2-BD59-A6C34878D82A}">
                    <a16:rowId xmlns:a16="http://schemas.microsoft.com/office/drawing/2014/main" val="2807124326"/>
                  </a:ext>
                </a:extLst>
              </a:tr>
              <a:tr h="158418">
                <a:tc>
                  <a:txBody>
                    <a:bodyPr/>
                    <a:lstStyle/>
                    <a:p>
                      <a:r>
                        <a:rPr lang="en-GB" sz="1400" b="0" noProof="0" dirty="0">
                          <a:solidFill>
                            <a:schemeClr val="tx1"/>
                          </a:solidFill>
                          <a:latin typeface="Arial" panose="020B0604020202020204" pitchFamily="34" charset="0"/>
                          <a:cs typeface="Arial" panose="020B0604020202020204" pitchFamily="34" charset="0"/>
                        </a:rPr>
                        <a:t>Median TTR (95% CI),</a:t>
                      </a:r>
                      <a:r>
                        <a:rPr lang="en-GB" sz="1400" b="0" baseline="30000" noProof="0" dirty="0">
                          <a:solidFill>
                            <a:schemeClr val="tx1"/>
                          </a:solidFill>
                          <a:latin typeface="Arial" panose="020B0604020202020204" pitchFamily="34" charset="0"/>
                          <a:cs typeface="Arial" panose="020B0604020202020204" pitchFamily="34" charset="0"/>
                        </a:rPr>
                        <a:t>b</a:t>
                      </a:r>
                      <a:r>
                        <a:rPr lang="en-GB" sz="1400" b="0" noProof="0" dirty="0">
                          <a:solidFill>
                            <a:schemeClr val="tx1"/>
                          </a:solidFill>
                          <a:latin typeface="Arial" panose="020B0604020202020204" pitchFamily="34" charset="0"/>
                          <a:cs typeface="Arial" panose="020B0604020202020204" pitchFamily="34" charset="0"/>
                        </a:rPr>
                        <a:t> months</a:t>
                      </a:r>
                    </a:p>
                  </a:txBody>
                  <a:tcPr marT="61200" marB="61200" anchor="ctr"/>
                </a:tc>
                <a:tc>
                  <a:txBody>
                    <a:bodyPr/>
                    <a:lstStyle/>
                    <a:p>
                      <a:pPr algn="ctr"/>
                      <a:r>
                        <a:rPr lang="en-GB" sz="1400" noProof="0" dirty="0">
                          <a:latin typeface="Arial" panose="020B0604020202020204" pitchFamily="34" charset="0"/>
                          <a:cs typeface="Arial" panose="020B0604020202020204" pitchFamily="34" charset="0"/>
                        </a:rPr>
                        <a:t>1.4 (1.3-1.4)</a:t>
                      </a:r>
                    </a:p>
                  </a:txBody>
                  <a:tcPr marT="61200" marB="61200" anchor="ctr"/>
                </a:tc>
                <a:tc>
                  <a:txBody>
                    <a:bodyPr/>
                    <a:lstStyle/>
                    <a:p>
                      <a:pPr algn="ctr"/>
                      <a:r>
                        <a:rPr lang="en-GB" sz="1400" noProof="0" dirty="0">
                          <a:latin typeface="Arial" panose="020B0604020202020204" pitchFamily="34" charset="0"/>
                          <a:cs typeface="Arial" panose="020B0604020202020204" pitchFamily="34" charset="0"/>
                        </a:rPr>
                        <a:t>1.4 (1.4-1.6)</a:t>
                      </a:r>
                    </a:p>
                  </a:txBody>
                  <a:tcPr marT="61200" marB="61200" anchor="ctr"/>
                </a:tc>
                <a:extLst>
                  <a:ext uri="{0D108BD9-81ED-4DB2-BD59-A6C34878D82A}">
                    <a16:rowId xmlns:a16="http://schemas.microsoft.com/office/drawing/2014/main" val="2373754910"/>
                  </a:ext>
                </a:extLst>
              </a:tr>
              <a:tr h="158418">
                <a:tc>
                  <a:txBody>
                    <a:bodyPr/>
                    <a:lstStyle/>
                    <a:p>
                      <a:r>
                        <a:rPr lang="en-GB" sz="1400" b="1" noProof="0" dirty="0">
                          <a:solidFill>
                            <a:schemeClr val="tx1"/>
                          </a:solidFill>
                          <a:latin typeface="Arial" panose="020B0604020202020204" pitchFamily="34" charset="0"/>
                          <a:cs typeface="Arial" panose="020B0604020202020204" pitchFamily="34" charset="0"/>
                        </a:rPr>
                        <a:t>IC efficacy</a:t>
                      </a:r>
                    </a:p>
                  </a:txBody>
                  <a:tcPr marT="61200" marB="61200" anchor="ctr">
                    <a:solidFill>
                      <a:schemeClr val="accent1"/>
                    </a:solidFill>
                  </a:tcPr>
                </a:tc>
                <a:tc>
                  <a:txBody>
                    <a:bodyPr/>
                    <a:lstStyle/>
                    <a:p>
                      <a:pPr algn="ctr"/>
                      <a:r>
                        <a:rPr lang="en-GB" sz="1400" b="1" noProof="0" dirty="0">
                          <a:solidFill>
                            <a:schemeClr val="bg1"/>
                          </a:solidFill>
                          <a:latin typeface="Arial" panose="020B0604020202020204" pitchFamily="34" charset="0"/>
                          <a:cs typeface="Arial" panose="020B0604020202020204" pitchFamily="34" charset="0"/>
                        </a:rPr>
                        <a:t>TKI-naïve (n=9)</a:t>
                      </a:r>
                      <a:r>
                        <a:rPr lang="en-GB" sz="1400" b="1" baseline="30000" noProof="0" dirty="0">
                          <a:solidFill>
                            <a:schemeClr val="bg1"/>
                          </a:solidFill>
                          <a:latin typeface="Arial" panose="020B0604020202020204" pitchFamily="34" charset="0"/>
                          <a:cs typeface="Arial" panose="020B0604020202020204" pitchFamily="34" charset="0"/>
                        </a:rPr>
                        <a:t>c</a:t>
                      </a:r>
                    </a:p>
                  </a:txBody>
                  <a:tcPr marT="61200" marB="61200" anchor="ct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TKI pretreated (n=16)</a:t>
                      </a:r>
                      <a:r>
                        <a:rPr lang="en-GB" sz="1400" b="1" baseline="30000" noProof="0" dirty="0">
                          <a:solidFill>
                            <a:schemeClr val="bg1"/>
                          </a:solidFill>
                          <a:latin typeface="Arial" panose="020B0604020202020204" pitchFamily="34" charset="0"/>
                          <a:cs typeface="Arial" panose="020B0604020202020204" pitchFamily="34" charset="0"/>
                        </a:rPr>
                        <a:t>c</a:t>
                      </a:r>
                    </a:p>
                  </a:txBody>
                  <a:tcPr marT="61200" marB="61200" anchor="ctr">
                    <a:solidFill>
                      <a:schemeClr val="accent1"/>
                    </a:solidFill>
                  </a:tcPr>
                </a:tc>
                <a:extLst>
                  <a:ext uri="{0D108BD9-81ED-4DB2-BD59-A6C34878D82A}">
                    <a16:rowId xmlns:a16="http://schemas.microsoft.com/office/drawing/2014/main" val="1968328506"/>
                  </a:ext>
                </a:extLst>
              </a:tr>
              <a:tr h="158418">
                <a:tc>
                  <a:txBody>
                    <a:bodyPr/>
                    <a:lstStyle/>
                    <a:p>
                      <a:pPr marL="0" algn="l" defTabSz="457200" rtl="0" eaLnBrk="1" latinLnBrk="0" hangingPunct="1"/>
                      <a:r>
                        <a:rPr lang="en-GB" sz="1400" b="0" kern="1200" noProof="0" dirty="0">
                          <a:solidFill>
                            <a:schemeClr val="tx1"/>
                          </a:solidFill>
                          <a:latin typeface="Arial" panose="020B0604020202020204" pitchFamily="34" charset="0"/>
                          <a:ea typeface="+mn-ea"/>
                          <a:cs typeface="Arial" panose="020B0604020202020204" pitchFamily="34" charset="0"/>
                        </a:rPr>
                        <a:t>IC-ORR (95% CI), %</a:t>
                      </a:r>
                    </a:p>
                  </a:txBody>
                  <a:tcPr marT="61200" marB="61200" anchor="ctr">
                    <a:solidFill>
                      <a:schemeClr val="accent3"/>
                    </a:solidFill>
                  </a:tcPr>
                </a:tc>
                <a:tc>
                  <a:txBody>
                    <a:bodyPr/>
                    <a:lstStyle/>
                    <a:p>
                      <a:pPr marL="0" algn="ctr" defTabSz="457200" rtl="0" eaLnBrk="1" latinLnBrk="0" hangingPunct="1"/>
                      <a:r>
                        <a:rPr lang="en-GB" sz="1400" kern="1200" noProof="0" dirty="0">
                          <a:solidFill>
                            <a:schemeClr val="dk1"/>
                          </a:solidFill>
                          <a:latin typeface="Arial" panose="020B0604020202020204" pitchFamily="34" charset="0"/>
                          <a:ea typeface="+mn-ea"/>
                          <a:cs typeface="Arial" panose="020B0604020202020204" pitchFamily="34" charset="0"/>
                        </a:rPr>
                        <a:t>66.7 (29.9-92.5)</a:t>
                      </a:r>
                    </a:p>
                  </a:txBody>
                  <a:tcPr marT="61200" marB="61200" anchor="ctr">
                    <a:solidFill>
                      <a:schemeClr val="accent3"/>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kern="1200" noProof="0" dirty="0">
                          <a:solidFill>
                            <a:schemeClr val="dk1"/>
                          </a:solidFill>
                          <a:latin typeface="Arial" panose="020B0604020202020204" pitchFamily="34" charset="0"/>
                          <a:ea typeface="+mn-ea"/>
                          <a:cs typeface="Arial" panose="020B0604020202020204" pitchFamily="34" charset="0"/>
                        </a:rPr>
                        <a:t>56.3 (29.9-80.3)</a:t>
                      </a:r>
                    </a:p>
                  </a:txBody>
                  <a:tcPr marT="61200" marB="61200" anchor="ctr">
                    <a:solidFill>
                      <a:schemeClr val="accent3"/>
                    </a:solidFill>
                  </a:tcPr>
                </a:tc>
                <a:extLst>
                  <a:ext uri="{0D108BD9-81ED-4DB2-BD59-A6C34878D82A}">
                    <a16:rowId xmlns:a16="http://schemas.microsoft.com/office/drawing/2014/main" val="3610868182"/>
                  </a:ext>
                </a:extLst>
              </a:tr>
            </a:tbl>
          </a:graphicData>
        </a:graphic>
      </p:graphicFrame>
    </p:spTree>
    <p:extLst>
      <p:ext uri="{BB962C8B-B14F-4D97-AF65-F5344CB8AC3E}">
        <p14:creationId xmlns:p14="http://schemas.microsoft.com/office/powerpoint/2010/main" val="3573407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BC76B-8B92-AFD7-7E43-A8A5827B2ADD}"/>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6200FE22-D3E4-9693-B735-9ED005E5356A}"/>
              </a:ext>
            </a:extLst>
          </p:cNvPr>
          <p:cNvSpPr>
            <a:spLocks noGrp="1"/>
          </p:cNvSpPr>
          <p:nvPr>
            <p:ph type="body" idx="1"/>
          </p:nvPr>
        </p:nvSpPr>
        <p:spPr>
          <a:xfrm>
            <a:off x="609600" y="979200"/>
            <a:ext cx="10972800" cy="701675"/>
          </a:xfrm>
        </p:spPr>
        <p:txBody>
          <a:bodyPr/>
          <a:lstStyle/>
          <a:p>
            <a:r>
              <a:rPr lang="en-GB" noProof="0" dirty="0"/>
              <a:t>TEAE</a:t>
            </a:r>
            <a:r>
              <a:rPr lang="en-GB" cap="none" noProof="0" dirty="0"/>
              <a:t>s</a:t>
            </a:r>
            <a:r>
              <a:rPr lang="en-GB" noProof="0" dirty="0"/>
              <a:t> IN ≥15% OF PATIENTS (N=171)</a:t>
            </a:r>
            <a:r>
              <a:rPr lang="en-GB" cap="none" baseline="30000" noProof="0" dirty="0"/>
              <a:t>a</a:t>
            </a:r>
            <a:endParaRPr lang="en-GB" baseline="30000" noProof="0" dirty="0"/>
          </a:p>
        </p:txBody>
      </p:sp>
      <p:sp>
        <p:nvSpPr>
          <p:cNvPr id="6" name="Title 5">
            <a:extLst>
              <a:ext uri="{FF2B5EF4-FFF2-40B4-BE49-F238E27FC236}">
                <a16:creationId xmlns:a16="http://schemas.microsoft.com/office/drawing/2014/main" id="{F867E531-E5CF-6957-7AC3-98F8ECD2695F}"/>
              </a:ext>
            </a:extLst>
          </p:cNvPr>
          <p:cNvSpPr>
            <a:spLocks noGrp="1"/>
          </p:cNvSpPr>
          <p:nvPr>
            <p:ph type="title"/>
          </p:nvPr>
        </p:nvSpPr>
        <p:spPr>
          <a:xfrm>
            <a:off x="619125" y="258763"/>
            <a:ext cx="10963275" cy="865187"/>
          </a:xfrm>
        </p:spPr>
        <p:txBody>
          <a:bodyPr/>
          <a:lstStyle/>
          <a:p>
            <a:r>
              <a:rPr lang="en-GB" noProof="0" dirty="0"/>
              <a:t>Global trust-II: safety results</a:t>
            </a:r>
          </a:p>
        </p:txBody>
      </p:sp>
      <p:sp>
        <p:nvSpPr>
          <p:cNvPr id="7" name="Content Placeholder 6">
            <a:extLst>
              <a:ext uri="{FF2B5EF4-FFF2-40B4-BE49-F238E27FC236}">
                <a16:creationId xmlns:a16="http://schemas.microsoft.com/office/drawing/2014/main" id="{12FEA23B-15FC-B98C-DCBB-4BD05BB8AD07}"/>
              </a:ext>
            </a:extLst>
          </p:cNvPr>
          <p:cNvSpPr>
            <a:spLocks noGrp="1"/>
          </p:cNvSpPr>
          <p:nvPr>
            <p:ph sz="quarter" idx="14"/>
          </p:nvPr>
        </p:nvSpPr>
        <p:spPr>
          <a:xfrm>
            <a:off x="6816080" y="1454683"/>
            <a:ext cx="4320480" cy="4299840"/>
          </a:xfrm>
        </p:spPr>
        <p:txBody>
          <a:bodyPr>
            <a:normAutofit/>
          </a:bodyPr>
          <a:lstStyle/>
          <a:p>
            <a:r>
              <a:rPr lang="en-GB" noProof="0" dirty="0"/>
              <a:t>Most common treatment-emergent adverse events (TEAEs) among patients receiving taletrectinib </a:t>
            </a:r>
            <a:br>
              <a:rPr lang="en-GB" noProof="0" dirty="0"/>
            </a:br>
            <a:r>
              <a:rPr lang="en-GB" noProof="0" dirty="0"/>
              <a:t>600 mg were increased ALT (67%), increased AST (65%), and </a:t>
            </a:r>
            <a:br>
              <a:rPr lang="en-GB" noProof="0" dirty="0"/>
            </a:br>
            <a:r>
              <a:rPr lang="en-GB" noProof="0" dirty="0"/>
              <a:t>diarrhoea (58%)</a:t>
            </a:r>
          </a:p>
          <a:p>
            <a:r>
              <a:rPr lang="en-GB" noProof="0" dirty="0"/>
              <a:t>Rates of neurologic TEAEs were low and limited to grade 1 or 2. (dysgeusia 19%; dizziness 18%) </a:t>
            </a:r>
          </a:p>
          <a:p>
            <a:r>
              <a:rPr lang="en-GB" noProof="0" dirty="0"/>
              <a:t>2.3% of patients discontinued treatment due to treatment-</a:t>
            </a:r>
            <a:br>
              <a:rPr lang="en-GB" noProof="0" dirty="0"/>
            </a:br>
            <a:r>
              <a:rPr lang="en-GB" noProof="0" dirty="0"/>
              <a:t>related AEs </a:t>
            </a:r>
          </a:p>
        </p:txBody>
      </p:sp>
      <p:sp>
        <p:nvSpPr>
          <p:cNvPr id="8" name="Content Placeholder 7">
            <a:extLst>
              <a:ext uri="{FF2B5EF4-FFF2-40B4-BE49-F238E27FC236}">
                <a16:creationId xmlns:a16="http://schemas.microsoft.com/office/drawing/2014/main" id="{8C698617-20A7-B345-A327-D1FB2C25F670}"/>
              </a:ext>
            </a:extLst>
          </p:cNvPr>
          <p:cNvSpPr>
            <a:spLocks noGrp="1"/>
          </p:cNvSpPr>
          <p:nvPr>
            <p:ph sz="quarter" idx="15"/>
          </p:nvPr>
        </p:nvSpPr>
        <p:spPr>
          <a:xfrm>
            <a:off x="620183" y="6356351"/>
            <a:ext cx="10180339" cy="365125"/>
          </a:xfrm>
        </p:spPr>
        <p:txBody>
          <a:bodyPr anchor="b" anchorCtr="0"/>
          <a:lstStyle/>
          <a:p>
            <a:r>
              <a:rPr lang="en-GB" noProof="0" dirty="0"/>
              <a:t>Data cutoff: October 28, 2024</a:t>
            </a:r>
          </a:p>
          <a:p>
            <a:r>
              <a:rPr lang="en-GB" baseline="30000" noProof="0" dirty="0"/>
              <a:t>a </a:t>
            </a:r>
            <a:r>
              <a:rPr lang="en-GB" noProof="0" dirty="0"/>
              <a:t>Safety population includes all patients who received ≥1 dose of taletrectinib 600 mg. Median exposure to taletrectinib </a:t>
            </a:r>
            <a:r>
              <a:rPr lang="en-GB" noProof="0" dirty="0">
                <a:solidFill>
                  <a:schemeClr val="tx2"/>
                </a:solidFill>
              </a:rPr>
              <a:t>was 9.7 months (range: 0.2-31.8</a:t>
            </a:r>
            <a:r>
              <a:rPr lang="en-GB" noProof="0" dirty="0"/>
              <a:t>) </a:t>
            </a:r>
          </a:p>
          <a:p>
            <a:r>
              <a:rPr lang="en-GB" noProof="0" dirty="0"/>
              <a:t>AE, adverse event; ALT, alanine aminotransferase; AST, aspartate aminotransferase; CPK, creatine phosphokinase; TEAE, treatment-emergent adverse event </a:t>
            </a:r>
          </a:p>
          <a:p>
            <a:r>
              <a:rPr lang="en-GB" noProof="0" dirty="0"/>
              <a:t>1. Liu G, et al. J Thorac Oncol. 2024;19:S72-S73; 2. Liu G, et al. Abstract MA02.02, WCLC 2025. Oral presentation </a:t>
            </a:r>
          </a:p>
        </p:txBody>
      </p:sp>
      <p:sp>
        <p:nvSpPr>
          <p:cNvPr id="2" name="Slide Number Placeholder 1">
            <a:extLst>
              <a:ext uri="{FF2B5EF4-FFF2-40B4-BE49-F238E27FC236}">
                <a16:creationId xmlns:a16="http://schemas.microsoft.com/office/drawing/2014/main" id="{DE4031A4-0C9D-43D6-ACE8-D23BBD058010}"/>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9</a:t>
            </a:fld>
            <a:endParaRPr lang="en-GB" noProof="0" dirty="0"/>
          </a:p>
        </p:txBody>
      </p:sp>
      <p:graphicFrame>
        <p:nvGraphicFramePr>
          <p:cNvPr id="19" name="Table 18">
            <a:extLst>
              <a:ext uri="{FF2B5EF4-FFF2-40B4-BE49-F238E27FC236}">
                <a16:creationId xmlns:a16="http://schemas.microsoft.com/office/drawing/2014/main" id="{B227952B-E6F6-38EF-D941-938591DDCDBC}"/>
              </a:ext>
            </a:extLst>
          </p:cNvPr>
          <p:cNvGraphicFramePr>
            <a:graphicFrameLocks noGrp="1"/>
          </p:cNvGraphicFramePr>
          <p:nvPr>
            <p:extLst>
              <p:ext uri="{D42A27DB-BD31-4B8C-83A1-F6EECF244321}">
                <p14:modId xmlns:p14="http://schemas.microsoft.com/office/powerpoint/2010/main" val="909184648"/>
              </p:ext>
            </p:extLst>
          </p:nvPr>
        </p:nvGraphicFramePr>
        <p:xfrm>
          <a:off x="619125" y="1454683"/>
          <a:ext cx="5836914" cy="4299840"/>
        </p:xfrm>
        <a:graphic>
          <a:graphicData uri="http://schemas.openxmlformats.org/drawingml/2006/table">
            <a:tbl>
              <a:tblPr firstRow="1" bandRow="1">
                <a:tableStyleId>{5C22544A-7EE6-4342-B048-85BDC9FD1C3A}</a:tableStyleId>
              </a:tblPr>
              <a:tblGrid>
                <a:gridCol w="3604667">
                  <a:extLst>
                    <a:ext uri="{9D8B030D-6E8A-4147-A177-3AD203B41FA5}">
                      <a16:colId xmlns:a16="http://schemas.microsoft.com/office/drawing/2014/main" val="2383006921"/>
                    </a:ext>
                  </a:extLst>
                </a:gridCol>
                <a:gridCol w="1224136">
                  <a:extLst>
                    <a:ext uri="{9D8B030D-6E8A-4147-A177-3AD203B41FA5}">
                      <a16:colId xmlns:a16="http://schemas.microsoft.com/office/drawing/2014/main" val="3415749551"/>
                    </a:ext>
                  </a:extLst>
                </a:gridCol>
                <a:gridCol w="1008111">
                  <a:extLst>
                    <a:ext uri="{9D8B030D-6E8A-4147-A177-3AD203B41FA5}">
                      <a16:colId xmlns:a16="http://schemas.microsoft.com/office/drawing/2014/main" val="2204252990"/>
                    </a:ext>
                  </a:extLst>
                </a:gridCol>
              </a:tblGrid>
              <a:tr h="0">
                <a:tc>
                  <a:txBody>
                    <a:bodyPr/>
                    <a:lstStyle/>
                    <a:p>
                      <a:r>
                        <a:rPr lang="en-GB" sz="1400" noProof="0" dirty="0">
                          <a:latin typeface="Arial" panose="020B0604020202020204" pitchFamily="34" charset="0"/>
                          <a:cs typeface="Arial" panose="020B0604020202020204" pitchFamily="34" charset="0"/>
                        </a:rPr>
                        <a:t>Patients, n (%)</a:t>
                      </a:r>
                    </a:p>
                  </a:txBody>
                  <a:tcPr/>
                </a:tc>
                <a:tc>
                  <a:txBody>
                    <a:bodyPr/>
                    <a:lstStyle/>
                    <a:p>
                      <a:pPr algn="ctr"/>
                      <a:r>
                        <a:rPr lang="en-GB" sz="1400" noProof="0" dirty="0">
                          <a:latin typeface="Arial" panose="020B0604020202020204" pitchFamily="34" charset="0"/>
                          <a:cs typeface="Arial" panose="020B0604020202020204" pitchFamily="34" charset="0"/>
                        </a:rPr>
                        <a:t>Any grade</a:t>
                      </a:r>
                    </a:p>
                  </a:txBody>
                  <a:tcPr/>
                </a:tc>
                <a:tc>
                  <a:txBody>
                    <a:bodyPr/>
                    <a:lstStyle/>
                    <a:p>
                      <a:pPr algn="ctr"/>
                      <a:r>
                        <a:rPr lang="en-GB" sz="1400" noProof="0" dirty="0">
                          <a:latin typeface="Arial" panose="020B0604020202020204" pitchFamily="34" charset="0"/>
                          <a:cs typeface="Arial" panose="020B0604020202020204" pitchFamily="34" charset="0"/>
                        </a:rPr>
                        <a:t>Grade ≥3</a:t>
                      </a:r>
                    </a:p>
                  </a:txBody>
                  <a:tcPr/>
                </a:tc>
                <a:extLst>
                  <a:ext uri="{0D108BD9-81ED-4DB2-BD59-A6C34878D82A}">
                    <a16:rowId xmlns:a16="http://schemas.microsoft.com/office/drawing/2014/main" val="1713450971"/>
                  </a:ext>
                </a:extLst>
              </a:tr>
              <a:tr h="0">
                <a:tc>
                  <a:txBody>
                    <a:bodyPr/>
                    <a:lstStyle/>
                    <a:p>
                      <a:r>
                        <a:rPr lang="en-GB" sz="1400" noProof="0" dirty="0">
                          <a:latin typeface="Arial" panose="020B0604020202020204" pitchFamily="34" charset="0"/>
                          <a:cs typeface="Arial" panose="020B0604020202020204" pitchFamily="34" charset="0"/>
                        </a:rPr>
                        <a:t>Any TEAEs</a:t>
                      </a:r>
                    </a:p>
                  </a:txBody>
                  <a:tcPr marT="36000" marB="36000"/>
                </a:tc>
                <a:tc>
                  <a:txBody>
                    <a:bodyPr/>
                    <a:lstStyle/>
                    <a:p>
                      <a:pPr algn="ctr"/>
                      <a:r>
                        <a:rPr lang="en-GB" sz="1400" b="1" noProof="0" dirty="0">
                          <a:latin typeface="Arial" panose="020B0604020202020204" pitchFamily="34" charset="0"/>
                          <a:cs typeface="Arial" panose="020B0604020202020204" pitchFamily="34" charset="0"/>
                        </a:rPr>
                        <a:t>169 (98.8)</a:t>
                      </a:r>
                    </a:p>
                  </a:txBody>
                  <a:tcPr marT="36000" marB="36000"/>
                </a:tc>
                <a:tc>
                  <a:txBody>
                    <a:bodyPr/>
                    <a:lstStyle/>
                    <a:p>
                      <a:pPr algn="ctr"/>
                      <a:r>
                        <a:rPr lang="en-GB" sz="1400" b="1" noProof="0" dirty="0">
                          <a:latin typeface="Arial" panose="020B0604020202020204" pitchFamily="34" charset="0"/>
                          <a:cs typeface="Arial" panose="020B0604020202020204" pitchFamily="34" charset="0"/>
                        </a:rPr>
                        <a:t>90 (52.6)</a:t>
                      </a:r>
                    </a:p>
                  </a:txBody>
                  <a:tcPr marT="36000" marB="36000"/>
                </a:tc>
                <a:extLst>
                  <a:ext uri="{0D108BD9-81ED-4DB2-BD59-A6C34878D82A}">
                    <a16:rowId xmlns:a16="http://schemas.microsoft.com/office/drawing/2014/main" val="3540931159"/>
                  </a:ext>
                </a:extLst>
              </a:tr>
              <a:tr h="0">
                <a:tc>
                  <a:txBody>
                    <a:bodyPr/>
                    <a:lstStyle/>
                    <a:p>
                      <a:r>
                        <a:rPr lang="en-GB" sz="1400" noProof="0" dirty="0">
                          <a:latin typeface="Arial" panose="020B0604020202020204" pitchFamily="34" charset="0"/>
                          <a:cs typeface="Arial" panose="020B0604020202020204" pitchFamily="34" charset="0"/>
                        </a:rPr>
                        <a:t>Most frequent TEAEs (≥15% of patients)</a:t>
                      </a:r>
                    </a:p>
                  </a:txBody>
                  <a:tcPr marT="36000" marB="36000"/>
                </a:tc>
                <a:tc>
                  <a:txBody>
                    <a:bodyPr/>
                    <a:lstStyle/>
                    <a:p>
                      <a:pPr algn="ctr"/>
                      <a:endParaRPr lang="en-GB" sz="1400" noProof="0" dirty="0">
                        <a:latin typeface="Arial" panose="020B0604020202020204" pitchFamily="34" charset="0"/>
                        <a:cs typeface="Arial" panose="020B0604020202020204" pitchFamily="34" charset="0"/>
                      </a:endParaRPr>
                    </a:p>
                  </a:txBody>
                  <a:tcPr marT="36000" marB="36000"/>
                </a:tc>
                <a:tc>
                  <a:txBody>
                    <a:bodyPr/>
                    <a:lstStyle/>
                    <a:p>
                      <a:pPr algn="ctr"/>
                      <a:endParaRPr lang="en-GB" sz="1400" noProof="0" dirty="0">
                        <a:latin typeface="Arial" panose="020B0604020202020204" pitchFamily="34" charset="0"/>
                        <a:cs typeface="Arial" panose="020B0604020202020204" pitchFamily="34" charset="0"/>
                      </a:endParaRPr>
                    </a:p>
                  </a:txBody>
                  <a:tcPr marT="36000" marB="36000"/>
                </a:tc>
                <a:extLst>
                  <a:ext uri="{0D108BD9-81ED-4DB2-BD59-A6C34878D82A}">
                    <a16:rowId xmlns:a16="http://schemas.microsoft.com/office/drawing/2014/main" val="2666229519"/>
                  </a:ext>
                </a:extLst>
              </a:tr>
              <a:tr h="0">
                <a:tc>
                  <a:txBody>
                    <a:bodyPr/>
                    <a:lstStyle/>
                    <a:p>
                      <a:pPr marL="0" indent="365125">
                        <a:tabLst/>
                      </a:pPr>
                      <a:r>
                        <a:rPr lang="en-GB" sz="1400" noProof="0" dirty="0">
                          <a:latin typeface="Arial" panose="020B0604020202020204" pitchFamily="34" charset="0"/>
                          <a:cs typeface="Arial" panose="020B0604020202020204" pitchFamily="34" charset="0"/>
                        </a:rPr>
                        <a:t>Increased ALT</a:t>
                      </a:r>
                    </a:p>
                  </a:txBody>
                  <a:tcPr marT="36000" marB="36000"/>
                </a:tc>
                <a:tc>
                  <a:txBody>
                    <a:bodyPr/>
                    <a:lstStyle/>
                    <a:p>
                      <a:pPr algn="ctr"/>
                      <a:r>
                        <a:rPr lang="en-GB" sz="1400" noProof="0" dirty="0">
                          <a:latin typeface="Arial" panose="020B0604020202020204" pitchFamily="34" charset="0"/>
                          <a:cs typeface="Arial" panose="020B0604020202020204" pitchFamily="34" charset="0"/>
                        </a:rPr>
                        <a:t>115 (67.3)</a:t>
                      </a:r>
                    </a:p>
                  </a:txBody>
                  <a:tcPr marT="36000" marB="36000"/>
                </a:tc>
                <a:tc>
                  <a:txBody>
                    <a:bodyPr/>
                    <a:lstStyle/>
                    <a:p>
                      <a:pPr algn="ctr"/>
                      <a:r>
                        <a:rPr lang="en-GB" sz="1400" noProof="0" dirty="0">
                          <a:latin typeface="Arial" panose="020B0604020202020204" pitchFamily="34" charset="0"/>
                          <a:cs typeface="Arial" panose="020B0604020202020204" pitchFamily="34" charset="0"/>
                        </a:rPr>
                        <a:t>26 (15.2)</a:t>
                      </a:r>
                    </a:p>
                  </a:txBody>
                  <a:tcPr marT="36000" marB="36000"/>
                </a:tc>
                <a:extLst>
                  <a:ext uri="{0D108BD9-81ED-4DB2-BD59-A6C34878D82A}">
                    <a16:rowId xmlns:a16="http://schemas.microsoft.com/office/drawing/2014/main" val="3059088458"/>
                  </a:ext>
                </a:extLst>
              </a:tr>
              <a:tr h="0">
                <a:tc>
                  <a:txBody>
                    <a:bodyPr/>
                    <a:lstStyle/>
                    <a:p>
                      <a:pPr marL="0" indent="365125">
                        <a:tabLst/>
                      </a:pPr>
                      <a:r>
                        <a:rPr lang="en-GB" sz="1400" noProof="0" dirty="0">
                          <a:latin typeface="Arial" panose="020B0604020202020204" pitchFamily="34" charset="0"/>
                          <a:cs typeface="Arial" panose="020B0604020202020204" pitchFamily="34" charset="0"/>
                        </a:rPr>
                        <a:t>Increased AST</a:t>
                      </a:r>
                    </a:p>
                  </a:txBody>
                  <a:tcPr marT="36000" marB="36000"/>
                </a:tc>
                <a:tc>
                  <a:txBody>
                    <a:bodyPr/>
                    <a:lstStyle/>
                    <a:p>
                      <a:pPr algn="ctr"/>
                      <a:r>
                        <a:rPr lang="en-GB" sz="1400" noProof="0" dirty="0">
                          <a:latin typeface="Arial" panose="020B0604020202020204" pitchFamily="34" charset="0"/>
                          <a:cs typeface="Arial" panose="020B0604020202020204" pitchFamily="34" charset="0"/>
                        </a:rPr>
                        <a:t>112 (65.5)</a:t>
                      </a:r>
                    </a:p>
                  </a:txBody>
                  <a:tcPr marT="36000" marB="36000"/>
                </a:tc>
                <a:tc>
                  <a:txBody>
                    <a:bodyPr/>
                    <a:lstStyle/>
                    <a:p>
                      <a:pPr algn="ctr"/>
                      <a:r>
                        <a:rPr lang="en-GB" sz="1400" noProof="0" dirty="0">
                          <a:latin typeface="Arial" panose="020B0604020202020204" pitchFamily="34" charset="0"/>
                          <a:cs typeface="Arial" panose="020B0604020202020204" pitchFamily="34" charset="0"/>
                        </a:rPr>
                        <a:t>12 (7.0)</a:t>
                      </a:r>
                    </a:p>
                  </a:txBody>
                  <a:tcPr marT="36000" marB="36000"/>
                </a:tc>
                <a:extLst>
                  <a:ext uri="{0D108BD9-81ED-4DB2-BD59-A6C34878D82A}">
                    <a16:rowId xmlns:a16="http://schemas.microsoft.com/office/drawing/2014/main" val="2904666326"/>
                  </a:ext>
                </a:extLst>
              </a:tr>
              <a:tr h="0">
                <a:tc>
                  <a:txBody>
                    <a:bodyPr/>
                    <a:lstStyle/>
                    <a:p>
                      <a:pPr marL="0" indent="365125">
                        <a:tabLst/>
                      </a:pPr>
                      <a:r>
                        <a:rPr lang="en-GB" sz="1400" noProof="0" dirty="0">
                          <a:latin typeface="Arial" panose="020B0604020202020204" pitchFamily="34" charset="0"/>
                          <a:cs typeface="Arial" panose="020B0604020202020204" pitchFamily="34" charset="0"/>
                        </a:rPr>
                        <a:t>Diarrhoea</a:t>
                      </a:r>
                    </a:p>
                  </a:txBody>
                  <a:tcPr marT="36000" marB="36000"/>
                </a:tc>
                <a:tc>
                  <a:txBody>
                    <a:bodyPr/>
                    <a:lstStyle/>
                    <a:p>
                      <a:pPr algn="ctr"/>
                      <a:r>
                        <a:rPr lang="en-GB" sz="1400" noProof="0" dirty="0">
                          <a:latin typeface="Arial" panose="020B0604020202020204" pitchFamily="34" charset="0"/>
                          <a:cs typeface="Arial" panose="020B0604020202020204" pitchFamily="34" charset="0"/>
                        </a:rPr>
                        <a:t>99 (57.9)</a:t>
                      </a:r>
                    </a:p>
                  </a:txBody>
                  <a:tcPr marT="36000" marB="36000"/>
                </a:tc>
                <a:tc>
                  <a:txBody>
                    <a:bodyPr/>
                    <a:lstStyle/>
                    <a:p>
                      <a:pPr algn="ctr"/>
                      <a:r>
                        <a:rPr lang="en-GB" sz="1400" noProof="0" dirty="0">
                          <a:latin typeface="Arial" panose="020B0604020202020204" pitchFamily="34" charset="0"/>
                          <a:cs typeface="Arial" panose="020B0604020202020204" pitchFamily="34" charset="0"/>
                        </a:rPr>
                        <a:t>1 (0.6)</a:t>
                      </a:r>
                    </a:p>
                  </a:txBody>
                  <a:tcPr marT="36000" marB="36000"/>
                </a:tc>
                <a:extLst>
                  <a:ext uri="{0D108BD9-81ED-4DB2-BD59-A6C34878D82A}">
                    <a16:rowId xmlns:a16="http://schemas.microsoft.com/office/drawing/2014/main" val="1622009555"/>
                  </a:ext>
                </a:extLst>
              </a:tr>
              <a:tr h="0">
                <a:tc>
                  <a:txBody>
                    <a:bodyPr/>
                    <a:lstStyle/>
                    <a:p>
                      <a:pPr marL="0" indent="365125">
                        <a:tabLst/>
                      </a:pPr>
                      <a:r>
                        <a:rPr lang="en-GB" sz="1400" noProof="0" dirty="0">
                          <a:latin typeface="Arial" panose="020B0604020202020204" pitchFamily="34" charset="0"/>
                          <a:cs typeface="Arial" panose="020B0604020202020204" pitchFamily="34" charset="0"/>
                        </a:rPr>
                        <a:t>Nausea</a:t>
                      </a:r>
                    </a:p>
                  </a:txBody>
                  <a:tcPr marT="36000" marB="36000"/>
                </a:tc>
                <a:tc>
                  <a:txBody>
                    <a:bodyPr/>
                    <a:lstStyle/>
                    <a:p>
                      <a:pPr algn="ctr"/>
                      <a:r>
                        <a:rPr lang="en-GB" sz="1400" noProof="0" dirty="0">
                          <a:latin typeface="Arial" panose="020B0604020202020204" pitchFamily="34" charset="0"/>
                          <a:cs typeface="Arial" panose="020B0604020202020204" pitchFamily="34" charset="0"/>
                        </a:rPr>
                        <a:t>89 (52.0)</a:t>
                      </a:r>
                    </a:p>
                  </a:txBody>
                  <a:tcPr marT="36000" marB="36000"/>
                </a:tc>
                <a:tc>
                  <a:txBody>
                    <a:bodyPr/>
                    <a:lstStyle/>
                    <a:p>
                      <a:pPr algn="ctr"/>
                      <a:r>
                        <a:rPr lang="en-GB" sz="1400" noProof="0" dirty="0">
                          <a:latin typeface="Arial" panose="020B0604020202020204" pitchFamily="34" charset="0"/>
                          <a:cs typeface="Arial" panose="020B0604020202020204" pitchFamily="34" charset="0"/>
                        </a:rPr>
                        <a:t>3 (1.8)</a:t>
                      </a:r>
                    </a:p>
                  </a:txBody>
                  <a:tcPr marT="36000" marB="36000"/>
                </a:tc>
                <a:extLst>
                  <a:ext uri="{0D108BD9-81ED-4DB2-BD59-A6C34878D82A}">
                    <a16:rowId xmlns:a16="http://schemas.microsoft.com/office/drawing/2014/main" val="420966345"/>
                  </a:ext>
                </a:extLst>
              </a:tr>
              <a:tr h="0">
                <a:tc>
                  <a:txBody>
                    <a:bodyPr/>
                    <a:lstStyle/>
                    <a:p>
                      <a:pPr marL="0" indent="365125">
                        <a:tabLst/>
                      </a:pPr>
                      <a:r>
                        <a:rPr lang="en-GB" sz="1400" noProof="0" dirty="0">
                          <a:latin typeface="Arial" panose="020B0604020202020204" pitchFamily="34" charset="0"/>
                          <a:cs typeface="Arial" panose="020B0604020202020204" pitchFamily="34" charset="0"/>
                        </a:rPr>
                        <a:t>Vomiting</a:t>
                      </a:r>
                    </a:p>
                  </a:txBody>
                  <a:tcPr marT="36000" marB="36000"/>
                </a:tc>
                <a:tc>
                  <a:txBody>
                    <a:bodyPr/>
                    <a:lstStyle/>
                    <a:p>
                      <a:pPr algn="ctr"/>
                      <a:r>
                        <a:rPr lang="en-GB" sz="1400" noProof="0" dirty="0">
                          <a:latin typeface="Arial" panose="020B0604020202020204" pitchFamily="34" charset="0"/>
                          <a:cs typeface="Arial" panose="020B0604020202020204" pitchFamily="34" charset="0"/>
                        </a:rPr>
                        <a:t>59 (34.5)</a:t>
                      </a:r>
                    </a:p>
                  </a:txBody>
                  <a:tcPr marT="36000" marB="36000"/>
                </a:tc>
                <a:tc>
                  <a:txBody>
                    <a:bodyPr/>
                    <a:lstStyle/>
                    <a:p>
                      <a:pPr algn="ctr"/>
                      <a:r>
                        <a:rPr lang="en-GB" sz="1400" noProof="0" dirty="0">
                          <a:latin typeface="Arial" panose="020B0604020202020204" pitchFamily="34" charset="0"/>
                          <a:cs typeface="Arial" panose="020B0604020202020204" pitchFamily="34" charset="0"/>
                        </a:rPr>
                        <a:t>2 (1.2)</a:t>
                      </a:r>
                    </a:p>
                  </a:txBody>
                  <a:tcPr marT="36000" marB="36000"/>
                </a:tc>
                <a:extLst>
                  <a:ext uri="{0D108BD9-81ED-4DB2-BD59-A6C34878D82A}">
                    <a16:rowId xmlns:a16="http://schemas.microsoft.com/office/drawing/2014/main" val="166950018"/>
                  </a:ext>
                </a:extLst>
              </a:tr>
              <a:tr h="0">
                <a:tc>
                  <a:txBody>
                    <a:bodyPr/>
                    <a:lstStyle/>
                    <a:p>
                      <a:pPr marL="0" indent="365125">
                        <a:tabLst/>
                      </a:pPr>
                      <a:r>
                        <a:rPr lang="en-GB" sz="1400" noProof="0" dirty="0">
                          <a:latin typeface="Arial" panose="020B0604020202020204" pitchFamily="34" charset="0"/>
                          <a:cs typeface="Arial" panose="020B0604020202020204" pitchFamily="34" charset="0"/>
                        </a:rPr>
                        <a:t>Constipation</a:t>
                      </a:r>
                    </a:p>
                  </a:txBody>
                  <a:tcPr marT="36000" marB="36000"/>
                </a:tc>
                <a:tc>
                  <a:txBody>
                    <a:bodyPr/>
                    <a:lstStyle/>
                    <a:p>
                      <a:pPr algn="ctr"/>
                      <a:r>
                        <a:rPr lang="en-GB" sz="1400" noProof="0" dirty="0">
                          <a:latin typeface="Arial" panose="020B0604020202020204" pitchFamily="34" charset="0"/>
                          <a:cs typeface="Arial" panose="020B0604020202020204" pitchFamily="34" charset="0"/>
                        </a:rPr>
                        <a:t>41 (24.0)</a:t>
                      </a:r>
                    </a:p>
                  </a:txBody>
                  <a:tcPr marT="36000" marB="36000"/>
                </a:tc>
                <a:tc>
                  <a:txBody>
                    <a:bodyPr/>
                    <a:lstStyle/>
                    <a:p>
                      <a:pPr algn="ctr"/>
                      <a:r>
                        <a:rPr lang="en-GB" sz="1400" noProof="0" dirty="0">
                          <a:latin typeface="Arial" panose="020B0604020202020204" pitchFamily="34" charset="0"/>
                          <a:cs typeface="Arial" panose="020B0604020202020204" pitchFamily="34" charset="0"/>
                        </a:rPr>
                        <a:t>0</a:t>
                      </a:r>
                    </a:p>
                  </a:txBody>
                  <a:tcPr marT="36000" marB="36000"/>
                </a:tc>
                <a:extLst>
                  <a:ext uri="{0D108BD9-81ED-4DB2-BD59-A6C34878D82A}">
                    <a16:rowId xmlns:a16="http://schemas.microsoft.com/office/drawing/2014/main" val="2432968911"/>
                  </a:ext>
                </a:extLst>
              </a:tr>
              <a:tr h="0">
                <a:tc>
                  <a:txBody>
                    <a:bodyPr/>
                    <a:lstStyle/>
                    <a:p>
                      <a:pPr marL="0" indent="365125">
                        <a:tabLst/>
                      </a:pPr>
                      <a:r>
                        <a:rPr lang="en-GB" sz="1400" noProof="0" dirty="0">
                          <a:latin typeface="Arial" panose="020B0604020202020204" pitchFamily="34" charset="0"/>
                          <a:cs typeface="Arial" panose="020B0604020202020204" pitchFamily="34" charset="0"/>
                        </a:rPr>
                        <a:t>Anaemia</a:t>
                      </a:r>
                    </a:p>
                  </a:txBody>
                  <a:tcPr marT="36000" marB="36000"/>
                </a:tc>
                <a:tc>
                  <a:txBody>
                    <a:bodyPr/>
                    <a:lstStyle/>
                    <a:p>
                      <a:pPr algn="ctr"/>
                      <a:r>
                        <a:rPr lang="en-GB" sz="1400" noProof="0" dirty="0">
                          <a:latin typeface="Arial" panose="020B0604020202020204" pitchFamily="34" charset="0"/>
                          <a:cs typeface="Arial" panose="020B0604020202020204" pitchFamily="34" charset="0"/>
                        </a:rPr>
                        <a:t>34 (19.9)</a:t>
                      </a:r>
                    </a:p>
                  </a:txBody>
                  <a:tcPr marT="36000" marB="36000"/>
                </a:tc>
                <a:tc>
                  <a:txBody>
                    <a:bodyPr/>
                    <a:lstStyle/>
                    <a:p>
                      <a:pPr algn="ctr"/>
                      <a:r>
                        <a:rPr lang="en-GB" sz="1400" noProof="0" dirty="0">
                          <a:latin typeface="Arial" panose="020B0604020202020204" pitchFamily="34" charset="0"/>
                          <a:cs typeface="Arial" panose="020B0604020202020204" pitchFamily="34" charset="0"/>
                        </a:rPr>
                        <a:t>7 (4.1)</a:t>
                      </a:r>
                    </a:p>
                  </a:txBody>
                  <a:tcPr marT="36000" marB="36000"/>
                </a:tc>
                <a:extLst>
                  <a:ext uri="{0D108BD9-81ED-4DB2-BD59-A6C34878D82A}">
                    <a16:rowId xmlns:a16="http://schemas.microsoft.com/office/drawing/2014/main" val="1491275295"/>
                  </a:ext>
                </a:extLst>
              </a:tr>
              <a:tr h="0">
                <a:tc>
                  <a:txBody>
                    <a:bodyPr/>
                    <a:lstStyle/>
                    <a:p>
                      <a:pPr marL="0" indent="365125">
                        <a:tabLst/>
                      </a:pPr>
                      <a:r>
                        <a:rPr lang="en-GB" sz="1400" noProof="0" dirty="0">
                          <a:latin typeface="Arial" panose="020B0604020202020204" pitchFamily="34" charset="0"/>
                          <a:cs typeface="Arial" panose="020B0604020202020204" pitchFamily="34" charset="0"/>
                        </a:rPr>
                        <a:t>Increased blood CPK</a:t>
                      </a:r>
                    </a:p>
                  </a:txBody>
                  <a:tcPr marT="36000" marB="36000"/>
                </a:tc>
                <a:tc>
                  <a:txBody>
                    <a:bodyPr/>
                    <a:lstStyle/>
                    <a:p>
                      <a:pPr algn="ctr"/>
                      <a:r>
                        <a:rPr lang="en-GB" sz="1400" noProof="0" dirty="0">
                          <a:latin typeface="Arial" panose="020B0604020202020204" pitchFamily="34" charset="0"/>
                          <a:cs typeface="Arial" panose="020B0604020202020204" pitchFamily="34" charset="0"/>
                        </a:rPr>
                        <a:t>34 (19.9)</a:t>
                      </a:r>
                    </a:p>
                  </a:txBody>
                  <a:tcPr marT="36000" marB="36000"/>
                </a:tc>
                <a:tc>
                  <a:txBody>
                    <a:bodyPr/>
                    <a:lstStyle/>
                    <a:p>
                      <a:pPr algn="ctr"/>
                      <a:r>
                        <a:rPr lang="en-GB" sz="1400" noProof="0" dirty="0">
                          <a:latin typeface="Arial" panose="020B0604020202020204" pitchFamily="34" charset="0"/>
                          <a:cs typeface="Arial" panose="020B0604020202020204" pitchFamily="34" charset="0"/>
                        </a:rPr>
                        <a:t>6 (3.5)</a:t>
                      </a:r>
                    </a:p>
                  </a:txBody>
                  <a:tcPr marT="36000" marB="36000"/>
                </a:tc>
                <a:extLst>
                  <a:ext uri="{0D108BD9-81ED-4DB2-BD59-A6C34878D82A}">
                    <a16:rowId xmlns:a16="http://schemas.microsoft.com/office/drawing/2014/main" val="4248091521"/>
                  </a:ext>
                </a:extLst>
              </a:tr>
              <a:tr h="0">
                <a:tc>
                  <a:txBody>
                    <a:bodyPr/>
                    <a:lstStyle/>
                    <a:p>
                      <a:pPr marL="0" indent="365125">
                        <a:tabLst/>
                      </a:pPr>
                      <a:r>
                        <a:rPr lang="en-GB" sz="1400" noProof="0" dirty="0">
                          <a:latin typeface="Arial" panose="020B0604020202020204" pitchFamily="34" charset="0"/>
                          <a:cs typeface="Arial" panose="020B0604020202020204" pitchFamily="34" charset="0"/>
                        </a:rPr>
                        <a:t>Dysgeusia</a:t>
                      </a:r>
                    </a:p>
                  </a:txBody>
                  <a:tcPr marT="36000" marB="36000"/>
                </a:tc>
                <a:tc>
                  <a:txBody>
                    <a:bodyPr/>
                    <a:lstStyle/>
                    <a:p>
                      <a:pPr algn="ctr"/>
                      <a:r>
                        <a:rPr lang="en-GB" sz="1400" noProof="0" dirty="0">
                          <a:latin typeface="Arial" panose="020B0604020202020204" pitchFamily="34" charset="0"/>
                          <a:cs typeface="Arial" panose="020B0604020202020204" pitchFamily="34" charset="0"/>
                        </a:rPr>
                        <a:t>33 (19.3)</a:t>
                      </a:r>
                    </a:p>
                  </a:txBody>
                  <a:tcPr marT="36000" marB="36000"/>
                </a:tc>
                <a:tc>
                  <a:txBody>
                    <a:bodyPr/>
                    <a:lstStyle/>
                    <a:p>
                      <a:pPr algn="ctr"/>
                      <a:r>
                        <a:rPr lang="en-GB" sz="1400" noProof="0" dirty="0">
                          <a:latin typeface="Arial" panose="020B0604020202020204" pitchFamily="34" charset="0"/>
                          <a:cs typeface="Arial" panose="020B0604020202020204" pitchFamily="34" charset="0"/>
                        </a:rPr>
                        <a:t>0</a:t>
                      </a:r>
                    </a:p>
                  </a:txBody>
                  <a:tcPr marT="36000" marB="36000"/>
                </a:tc>
                <a:extLst>
                  <a:ext uri="{0D108BD9-81ED-4DB2-BD59-A6C34878D82A}">
                    <a16:rowId xmlns:a16="http://schemas.microsoft.com/office/drawing/2014/main" val="3925714268"/>
                  </a:ext>
                </a:extLst>
              </a:tr>
              <a:tr h="0">
                <a:tc>
                  <a:txBody>
                    <a:bodyPr/>
                    <a:lstStyle/>
                    <a:p>
                      <a:pPr marL="0" indent="365125">
                        <a:tabLst/>
                      </a:pPr>
                      <a:r>
                        <a:rPr lang="en-GB" sz="1400" noProof="0" dirty="0">
                          <a:latin typeface="Arial" panose="020B0604020202020204" pitchFamily="34" charset="0"/>
                          <a:cs typeface="Arial" panose="020B0604020202020204" pitchFamily="34" charset="0"/>
                        </a:rPr>
                        <a:t>Dizziness</a:t>
                      </a:r>
                    </a:p>
                  </a:txBody>
                  <a:tcPr marT="36000" marB="36000"/>
                </a:tc>
                <a:tc>
                  <a:txBody>
                    <a:bodyPr/>
                    <a:lstStyle/>
                    <a:p>
                      <a:pPr algn="ctr"/>
                      <a:r>
                        <a:rPr lang="en-GB" sz="1400" noProof="0" dirty="0">
                          <a:latin typeface="Arial" panose="020B0604020202020204" pitchFamily="34" charset="0"/>
                          <a:cs typeface="Arial" panose="020B0604020202020204" pitchFamily="34" charset="0"/>
                        </a:rPr>
                        <a:t>30 (17.5)</a:t>
                      </a:r>
                    </a:p>
                  </a:txBody>
                  <a:tcPr marT="36000" marB="36000"/>
                </a:tc>
                <a:tc>
                  <a:txBody>
                    <a:bodyPr/>
                    <a:lstStyle/>
                    <a:p>
                      <a:pPr algn="ctr"/>
                      <a:r>
                        <a:rPr lang="en-GB" sz="1400" noProof="0" dirty="0">
                          <a:latin typeface="Arial" panose="020B0604020202020204" pitchFamily="34" charset="0"/>
                          <a:cs typeface="Arial" panose="020B0604020202020204" pitchFamily="34" charset="0"/>
                        </a:rPr>
                        <a:t>0</a:t>
                      </a:r>
                    </a:p>
                  </a:txBody>
                  <a:tcPr marT="36000" marB="36000"/>
                </a:tc>
                <a:extLst>
                  <a:ext uri="{0D108BD9-81ED-4DB2-BD59-A6C34878D82A}">
                    <a16:rowId xmlns:a16="http://schemas.microsoft.com/office/drawing/2014/main" val="1838449428"/>
                  </a:ext>
                </a:extLst>
              </a:tr>
              <a:tr h="0">
                <a:tc>
                  <a:txBody>
                    <a:bodyPr/>
                    <a:lstStyle/>
                    <a:p>
                      <a:pPr marL="0" indent="365125">
                        <a:tabLst/>
                      </a:pPr>
                      <a:r>
                        <a:rPr lang="en-GB" sz="1400" noProof="0" dirty="0">
                          <a:latin typeface="Arial" panose="020B0604020202020204" pitchFamily="34" charset="0"/>
                          <a:cs typeface="Arial" panose="020B0604020202020204" pitchFamily="34" charset="0"/>
                        </a:rPr>
                        <a:t>Electrocardiogram QT prolonged</a:t>
                      </a:r>
                    </a:p>
                  </a:txBody>
                  <a:tcPr marT="36000" marB="36000"/>
                </a:tc>
                <a:tc>
                  <a:txBody>
                    <a:bodyPr/>
                    <a:lstStyle/>
                    <a:p>
                      <a:pPr algn="ctr"/>
                      <a:r>
                        <a:rPr lang="en-GB" sz="1400" noProof="0" dirty="0">
                          <a:latin typeface="Arial" panose="020B0604020202020204" pitchFamily="34" charset="0"/>
                          <a:cs typeface="Arial" panose="020B0604020202020204" pitchFamily="34" charset="0"/>
                        </a:rPr>
                        <a:t>28 (16.4)</a:t>
                      </a:r>
                    </a:p>
                  </a:txBody>
                  <a:tcPr marT="36000" marB="36000"/>
                </a:tc>
                <a:tc>
                  <a:txBody>
                    <a:bodyPr/>
                    <a:lstStyle/>
                    <a:p>
                      <a:pPr algn="ctr"/>
                      <a:r>
                        <a:rPr lang="en-GB" sz="1400" noProof="0" dirty="0">
                          <a:latin typeface="Arial" panose="020B0604020202020204" pitchFamily="34" charset="0"/>
                          <a:cs typeface="Arial" panose="020B0604020202020204" pitchFamily="34" charset="0"/>
                        </a:rPr>
                        <a:t>6 (3.5)</a:t>
                      </a:r>
                    </a:p>
                  </a:txBody>
                  <a:tcPr marT="36000" marB="36000"/>
                </a:tc>
                <a:extLst>
                  <a:ext uri="{0D108BD9-81ED-4DB2-BD59-A6C34878D82A}">
                    <a16:rowId xmlns:a16="http://schemas.microsoft.com/office/drawing/2014/main" val="1153596862"/>
                  </a:ext>
                </a:extLst>
              </a:tr>
              <a:tr h="0">
                <a:tc>
                  <a:txBody>
                    <a:bodyPr/>
                    <a:lstStyle/>
                    <a:p>
                      <a:pPr marL="0" indent="365125">
                        <a:tabLst/>
                      </a:pPr>
                      <a:r>
                        <a:rPr lang="en-GB" sz="1400" noProof="0" dirty="0">
                          <a:latin typeface="Arial" panose="020B0604020202020204" pitchFamily="34" charset="0"/>
                          <a:cs typeface="Arial" panose="020B0604020202020204" pitchFamily="34" charset="0"/>
                        </a:rPr>
                        <a:t>Decreased appetite</a:t>
                      </a:r>
                    </a:p>
                  </a:txBody>
                  <a:tcPr marT="36000" marB="36000"/>
                </a:tc>
                <a:tc>
                  <a:txBody>
                    <a:bodyPr/>
                    <a:lstStyle/>
                    <a:p>
                      <a:pPr algn="ctr"/>
                      <a:r>
                        <a:rPr lang="en-GB" sz="1400" noProof="0" dirty="0">
                          <a:latin typeface="Arial" panose="020B0604020202020204" pitchFamily="34" charset="0"/>
                          <a:cs typeface="Arial" panose="020B0604020202020204" pitchFamily="34" charset="0"/>
                        </a:rPr>
                        <a:t>26 (15.2)</a:t>
                      </a:r>
                    </a:p>
                  </a:txBody>
                  <a:tcPr marT="36000" marB="36000"/>
                </a:tc>
                <a:tc>
                  <a:txBody>
                    <a:bodyPr/>
                    <a:lstStyle/>
                    <a:p>
                      <a:pPr algn="ctr"/>
                      <a:r>
                        <a:rPr lang="en-GB" sz="1400" noProof="0" dirty="0">
                          <a:latin typeface="Arial" panose="020B0604020202020204" pitchFamily="34" charset="0"/>
                          <a:cs typeface="Arial" panose="020B0604020202020204" pitchFamily="34" charset="0"/>
                        </a:rPr>
                        <a:t>1 (0.6)</a:t>
                      </a:r>
                    </a:p>
                  </a:txBody>
                  <a:tcPr marT="36000" marB="36000"/>
                </a:tc>
                <a:extLst>
                  <a:ext uri="{0D108BD9-81ED-4DB2-BD59-A6C34878D82A}">
                    <a16:rowId xmlns:a16="http://schemas.microsoft.com/office/drawing/2014/main" val="3186190740"/>
                  </a:ext>
                </a:extLst>
              </a:tr>
            </a:tbl>
          </a:graphicData>
        </a:graphic>
      </p:graphicFrame>
    </p:spTree>
    <p:extLst>
      <p:ext uri="{BB962C8B-B14F-4D97-AF65-F5344CB8AC3E}">
        <p14:creationId xmlns:p14="http://schemas.microsoft.com/office/powerpoint/2010/main" val="130373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14655</TotalTime>
  <Words>6232</Words>
  <Application>Microsoft Office PowerPoint</Application>
  <PresentationFormat>Widescreen</PresentationFormat>
  <Paragraphs>711</Paragraphs>
  <Slides>30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Aileron</vt:lpstr>
      <vt:lpstr>Aptos</vt:lpstr>
      <vt:lpstr>Arial</vt:lpstr>
      <vt:lpstr>Calibri</vt:lpstr>
      <vt:lpstr>Lucida Grande</vt:lpstr>
      <vt:lpstr>PT Sans Narrow</vt:lpstr>
      <vt:lpstr>Thème Office</vt:lpstr>
      <vt:lpstr>PowerPoint Presentation</vt:lpstr>
      <vt:lpstr>lung connect  Oncogene-addicted nsclc highlights from WCLC 2025 </vt:lpstr>
      <vt:lpstr>Developed by LUNG COnnect</vt:lpstr>
      <vt:lpstr>Clinical takeaways</vt:lpstr>
      <vt:lpstr>Educational objectives</vt:lpstr>
      <vt:lpstr>Updated Efficacy and Safety  of Taletrectinib in Patients  With ROS1+ nsclc:  The Global TRUST-II Study</vt:lpstr>
      <vt:lpstr>Global trust-II: background and study design</vt:lpstr>
      <vt:lpstr>Global trust-II: demography and efficacy results</vt:lpstr>
      <vt:lpstr>Global trust-II: safety results</vt:lpstr>
      <vt:lpstr>Global trust-II: summary</vt:lpstr>
      <vt:lpstr>Primary Endpoint Results from SHERLOCK:  a Phase 2 trial of Sotorasib, Bevacizumab and Chemotherapy in Advanced KRAS G12C NSCLC</vt:lpstr>
      <vt:lpstr>SHERLOCK: background and study design</vt:lpstr>
      <vt:lpstr>SHERLOCK: demography and efficacy results</vt:lpstr>
      <vt:lpstr>SHERLOCK: safety results</vt:lpstr>
      <vt:lpstr>SHERlock: summary</vt:lpstr>
      <vt:lpstr>Zipalertinib in NSCLC Patients  With EGFR Exon 20 Insertion Mutations Who Received Prior Amivantamab (REZILIENT1)</vt:lpstr>
      <vt:lpstr>REZILIENT1: background and study design</vt:lpstr>
      <vt:lpstr>REZILIENT1: efficacy results</vt:lpstr>
      <vt:lpstr>REZILIENT1: safety results</vt:lpstr>
      <vt:lpstr>REZILIENT1: summary</vt:lpstr>
      <vt:lpstr>SOHO-01: Factors Associated With Clinical Outcomes in Patients With HER2-Mutant NSCLC Treated With Sevabertinib (BAY 2927088)</vt:lpstr>
      <vt:lpstr>Soho-01: background and study design</vt:lpstr>
      <vt:lpstr>Soho-01: demography &amp; efficacy results</vt:lpstr>
      <vt:lpstr>Soho-01: summary</vt:lpstr>
      <vt:lpstr>Zongertinib in Patients With Previously Treated HER2-Mutant NSCLC and Brain Metastases at Baseline: Beamion LUNG-1 study</vt:lpstr>
      <vt:lpstr>Beamion lung-1: background and study design</vt:lpstr>
      <vt:lpstr>Beamion lung-1: demography data</vt:lpstr>
      <vt:lpstr>Beamion lung-1: efficacy results</vt:lpstr>
      <vt:lpstr>Beamion lung-1: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elaine wills</cp:lastModifiedBy>
  <cp:revision>570</cp:revision>
  <cp:lastPrinted>2025-09-10T21:32:54Z</cp:lastPrinted>
  <dcterms:created xsi:type="dcterms:W3CDTF">2016-10-14T09:38:18Z</dcterms:created>
  <dcterms:modified xsi:type="dcterms:W3CDTF">2025-09-15T16:55:08Z</dcterms:modified>
</cp:coreProperties>
</file>