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61" r:id="rId1"/>
    <p:sldMasterId id="2147483973" r:id="rId2"/>
    <p:sldMasterId id="2147484048" r:id="rId3"/>
    <p:sldMasterId id="2147484092" r:id="rId4"/>
    <p:sldMasterId id="2147484116" r:id="rId5"/>
    <p:sldMasterId id="2147484118" r:id="rId6"/>
    <p:sldMasterId id="2147484136" r:id="rId7"/>
  </p:sldMasterIdLst>
  <p:notesMasterIdLst>
    <p:notesMasterId r:id="rId48"/>
  </p:notesMasterIdLst>
  <p:handoutMasterIdLst>
    <p:handoutMasterId r:id="rId49"/>
  </p:handoutMasterIdLst>
  <p:sldIdLst>
    <p:sldId id="12537" r:id="rId8"/>
    <p:sldId id="12544" r:id="rId9"/>
    <p:sldId id="12293" r:id="rId10"/>
    <p:sldId id="2147482286" r:id="rId11"/>
    <p:sldId id="2147482303" r:id="rId12"/>
    <p:sldId id="2147482234" r:id="rId13"/>
    <p:sldId id="2147482276" r:id="rId14"/>
    <p:sldId id="2147482277" r:id="rId15"/>
    <p:sldId id="2147482238" r:id="rId16"/>
    <p:sldId id="2147482291" r:id="rId17"/>
    <p:sldId id="2147482257" r:id="rId18"/>
    <p:sldId id="2147482271" r:id="rId19"/>
    <p:sldId id="2147482239" r:id="rId20"/>
    <p:sldId id="2147482279" r:id="rId21"/>
    <p:sldId id="2147482264" r:id="rId22"/>
    <p:sldId id="2147482292" r:id="rId23"/>
    <p:sldId id="269" r:id="rId24"/>
    <p:sldId id="270" r:id="rId25"/>
    <p:sldId id="2147482266" r:id="rId26"/>
    <p:sldId id="274" r:id="rId27"/>
    <p:sldId id="285" r:id="rId28"/>
    <p:sldId id="277" r:id="rId29"/>
    <p:sldId id="278" r:id="rId30"/>
    <p:sldId id="2147482283" r:id="rId31"/>
    <p:sldId id="2147482267" r:id="rId32"/>
    <p:sldId id="2147482269" r:id="rId33"/>
    <p:sldId id="2147482270" r:id="rId34"/>
    <p:sldId id="2147482290" r:id="rId35"/>
    <p:sldId id="2147482275" r:id="rId36"/>
    <p:sldId id="2147482273" r:id="rId37"/>
    <p:sldId id="2147482285" r:id="rId38"/>
    <p:sldId id="2147482274" r:id="rId39"/>
    <p:sldId id="2147482293" r:id="rId40"/>
    <p:sldId id="2147482301" r:id="rId41"/>
    <p:sldId id="2147482299" r:id="rId42"/>
    <p:sldId id="2147482300" r:id="rId43"/>
    <p:sldId id="2147482302" r:id="rId44"/>
    <p:sldId id="2147482247" r:id="rId45"/>
    <p:sldId id="2147482287" r:id="rId46"/>
    <p:sldId id="12539" r:id="rId47"/>
  </p:sldIdLst>
  <p:sldSz cx="12192000" cy="6858000"/>
  <p:notesSz cx="20104100" cy="113093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lected slides" id="{FF7E245B-4405-42AC-B0BE-20026AF6278C}">
          <p14:sldIdLst>
            <p14:sldId id="12537"/>
            <p14:sldId id="12544"/>
            <p14:sldId id="12293"/>
            <p14:sldId id="2147482286"/>
            <p14:sldId id="2147482303"/>
            <p14:sldId id="2147482234"/>
            <p14:sldId id="2147482276"/>
            <p14:sldId id="2147482277"/>
            <p14:sldId id="2147482238"/>
            <p14:sldId id="2147482291"/>
            <p14:sldId id="2147482257"/>
            <p14:sldId id="2147482271"/>
            <p14:sldId id="2147482239"/>
            <p14:sldId id="2147482279"/>
            <p14:sldId id="2147482264"/>
            <p14:sldId id="2147482292"/>
            <p14:sldId id="269"/>
            <p14:sldId id="270"/>
            <p14:sldId id="2147482266"/>
            <p14:sldId id="274"/>
            <p14:sldId id="285"/>
            <p14:sldId id="277"/>
            <p14:sldId id="278"/>
            <p14:sldId id="2147482283"/>
            <p14:sldId id="2147482267"/>
            <p14:sldId id="2147482269"/>
            <p14:sldId id="2147482270"/>
            <p14:sldId id="2147482290"/>
            <p14:sldId id="2147482275"/>
            <p14:sldId id="2147482273"/>
            <p14:sldId id="2147482285"/>
            <p14:sldId id="2147482274"/>
            <p14:sldId id="2147482293"/>
            <p14:sldId id="2147482301"/>
            <p14:sldId id="2147482299"/>
            <p14:sldId id="2147482300"/>
            <p14:sldId id="2147482302"/>
            <p14:sldId id="2147482247"/>
            <p14:sldId id="2147482287"/>
            <p14:sldId id="12539"/>
          </p14:sldIdLst>
        </p14:section>
      </p14:sectionLst>
    </p:ext>
    <p:ext uri="{EFAFB233-063F-42B5-8137-9DF3F51BA10A}">
      <p15:sldGuideLst xmlns:p15="http://schemas.microsoft.com/office/powerpoint/2012/main">
        <p15:guide id="1" orient="horz" pos="2228" userDrawn="1">
          <p15:clr>
            <a:srgbClr val="A4A3A4"/>
          </p15:clr>
        </p15:guide>
        <p15:guide id="2" orient="horz" pos="1094" userDrawn="1">
          <p15:clr>
            <a:srgbClr val="A4A3A4"/>
          </p15:clr>
        </p15:guide>
        <p15:guide id="3" pos="370" userDrawn="1">
          <p15:clr>
            <a:srgbClr val="A4A3A4"/>
          </p15:clr>
        </p15:guide>
        <p15:guide id="4" pos="846" userDrawn="1">
          <p15:clr>
            <a:srgbClr val="A4A3A4"/>
          </p15:clr>
        </p15:guide>
        <p15:guide id="5" pos="2375" userDrawn="1">
          <p15:clr>
            <a:srgbClr val="A4A3A4"/>
          </p15:clr>
        </p15:guide>
        <p15:guide id="6" pos="3526" userDrawn="1">
          <p15:clr>
            <a:srgbClr val="A4A3A4"/>
          </p15:clr>
        </p15:guide>
        <p15:guide id="7" pos="4634" userDrawn="1">
          <p15:clr>
            <a:srgbClr val="A4A3A4"/>
          </p15:clr>
        </p15:guide>
        <p15:guide id="8" pos="7219" userDrawn="1">
          <p15:clr>
            <a:srgbClr val="A4A3A4"/>
          </p15:clr>
        </p15:guide>
        <p15:guide id="9" pos="1640" userDrawn="1">
          <p15:clr>
            <a:srgbClr val="A4A3A4"/>
          </p15:clr>
        </p15:guide>
        <p15:guide id="10" orient="horz" pos="2678" userDrawn="1">
          <p15:clr>
            <a:srgbClr val="A4A3A4"/>
          </p15:clr>
        </p15:guide>
        <p15:guide id="11" orient="horz" pos="2908" userDrawn="1">
          <p15:clr>
            <a:srgbClr val="A4A3A4"/>
          </p15:clr>
        </p15:guide>
        <p15:guide id="12" orient="horz" pos="3592" userDrawn="1">
          <p15:clr>
            <a:srgbClr val="A4A3A4"/>
          </p15:clr>
        </p15:guide>
        <p15:guide id="13" orient="horz" pos="2818" userDrawn="1">
          <p15:clr>
            <a:srgbClr val="A4A3A4"/>
          </p15:clr>
        </p15:guide>
        <p15:guide id="14" orient="horz" pos="3294" userDrawn="1">
          <p15:clr>
            <a:srgbClr val="A4A3A4"/>
          </p15:clr>
        </p15:guide>
        <p15:guide id="15" orient="horz" pos="2409" userDrawn="1">
          <p15:clr>
            <a:srgbClr val="A4A3A4"/>
          </p15:clr>
        </p15:guide>
        <p15:guide id="16" orient="horz" pos="1911" userDrawn="1">
          <p15:clr>
            <a:srgbClr val="A4A3A4"/>
          </p15:clr>
        </p15:guide>
        <p15:guide id="17" orient="horz" pos="1480" userDrawn="1">
          <p15:clr>
            <a:srgbClr val="A4A3A4"/>
          </p15:clr>
        </p15:guide>
        <p15:guide id="18" orient="horz" pos="1865" userDrawn="1">
          <p15:clr>
            <a:srgbClr val="A4A3A4"/>
          </p15:clr>
        </p15:guide>
        <p15:guide id="20" pos="6630" userDrawn="1">
          <p15:clr>
            <a:srgbClr val="A4A3A4"/>
          </p15:clr>
        </p15:guide>
        <p15:guide id="21" pos="4793" userDrawn="1">
          <p15:clr>
            <a:srgbClr val="A4A3A4"/>
          </p15:clr>
        </p15:guide>
        <p15:guide id="22" pos="5893" userDrawn="1">
          <p15:clr>
            <a:srgbClr val="A4A3A4"/>
          </p15:clr>
        </p15:guide>
        <p15:guide id="24" pos="960" userDrawn="1">
          <p15:clr>
            <a:srgbClr val="A4A3A4"/>
          </p15:clr>
        </p15:guide>
        <p15:guide id="25" pos="4316" userDrawn="1">
          <p15:clr>
            <a:srgbClr val="A4A3A4"/>
          </p15:clr>
        </p15:guide>
        <p15:guide id="26" orient="horz" pos="2251" userDrawn="1">
          <p15:clr>
            <a:srgbClr val="A4A3A4"/>
          </p15:clr>
        </p15:guide>
        <p15:guide id="27" pos="574" userDrawn="1">
          <p15:clr>
            <a:srgbClr val="A4A3A4"/>
          </p15:clr>
        </p15:guide>
        <p15:guide id="28" pos="4203" userDrawn="1">
          <p15:clr>
            <a:srgbClr val="A4A3A4"/>
          </p15:clr>
        </p15:guide>
        <p15:guide id="29" pos="4520" userDrawn="1">
          <p15:clr>
            <a:srgbClr val="A4A3A4"/>
          </p15:clr>
        </p15:guide>
        <p15:guide id="30" orient="horz" pos="1200" userDrawn="1">
          <p15:clr>
            <a:srgbClr val="A4A3A4"/>
          </p15:clr>
        </p15:guide>
        <p15:guide id="31" pos="6244" userDrawn="1">
          <p15:clr>
            <a:srgbClr val="A4A3A4"/>
          </p15:clr>
        </p15:guide>
        <p15:guide id="32" orient="horz" pos="2500" userDrawn="1">
          <p15:clr>
            <a:srgbClr val="A4A3A4"/>
          </p15:clr>
        </p15:guide>
        <p15:guide id="33" orient="horz" pos="2954" userDrawn="1">
          <p15:clr>
            <a:srgbClr val="A4A3A4"/>
          </p15:clr>
        </p15:guide>
        <p15:guide id="34" pos="5065" userDrawn="1">
          <p15:clr>
            <a:srgbClr val="A4A3A4"/>
          </p15:clr>
        </p15:guide>
        <p15:guide id="35" pos="3840" userDrawn="1">
          <p15:clr>
            <a:srgbClr val="A4A3A4"/>
          </p15:clr>
        </p15:guide>
      </p15:sldGuideLst>
    </p:ext>
    <p:ext uri="{2D200454-40CA-4A62-9FC3-DE9A4176ACB9}">
      <p15:notes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26" roundtripDataSignature="AMtx7mivko79jzYTM0Z3CNE3sbUbcDnmr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2B1811-C5C8-16A4-07ED-33BFD72D9080}" name="Samuel Thorburn" initials="ST" userId="Samuel Thorburn" providerId="None"/>
  <p188:author id="{EBAEA127-17C8-8E6D-5A0C-185ECD0246BB}" name="Ayse Ozatilgan" initials="AO" userId="S::OZATILGA@menarini.net::5f11a994-5dce-4fb8-bf8f-f90a7b0afa39" providerId="AD"/>
  <p188:author id="{6C88D22C-B4D4-0532-1050-871DF7E7D623}" name="Lisa Casino" initials="LC" userId="S::Lisa.Casino@nucleusglobal.com::360e5b99-ad7b-4201-a669-f48fb022e1f4" providerId="AD"/>
  <p188:author id="{7697AA30-E739-4DF3-AC47-F6D19ECA47CA}" name="Lisa Tuft" initials="LT" userId="S::Lisa.Tuft@nucleusglobal.com::086c3b96-b8b3-43c6-a5d0-57605cf84193" providerId="AD"/>
  <p188:author id="{96161B3A-DD0B-A138-8690-4B8899C99B44}" name="Tomer Wasserman" initials="TW" userId="S::WASSERMT@menarini.net::1851b6de-8f13-4359-ae8c-22caca7b15dc" providerId="AD"/>
  <p188:author id="{6AC1A047-8D96-362D-F15C-522B82B62D6D}" name="Francesca  Losacco" initials="FL" userId="kZINJZI1/qqekxLLzm7rIUcWwrgN3cxR2Cla2SgIva4=" providerId="None"/>
  <p188:author id="{BC49AB57-E2ED-52C9-1D30-8C097EBB52ED}" name="Rentia Van Graan" initials="RVG" userId="Rentia Van Graan" providerId="None"/>
  <p188:author id="{347D7059-C2FB-8E77-D597-58A80508D56F}" name="Payal Trivedi" initials="PT" userId="S::Payal.Trivedi@nucleusglobal.com::8277af77-a354-4b2b-8718-27bb74721069" providerId="AD"/>
  <p188:author id="{BAFDEF6A-BDF9-5E98-3653-FDDBCCB7A490}" name="Amber Wood" initials="AW" userId="S::Amber.Wood@nucleusglobal.com::58279c4d-6b26-44bb-b985-fdd133f84628" providerId="AD"/>
  <p188:author id="{FDAA1073-DFD6-C46A-FF54-667EA2A70E57}" name="Robert Fidler" initials="RF" userId="S::Robert.Fidler@nucleusglobal.com::f05e964b-1fe6-460a-92d3-4e1c1c4173ee" providerId="AD"/>
  <p188:author id="{E136687B-6915-665F-8E02-95D33A9AA65B}" name="Sarah Davies" initials="SD" userId="S::Sarah.Davies@nucleusglobal.com::d1c31dba-a9d0-4fda-92b0-1f06acb4156d" providerId="AD"/>
  <p188:author id="{B9B9198C-AF40-9379-E101-378FB8D608EB}" name="Ayse Ozatilgan" initials="AO" userId="Ayse Ozatilgan" providerId="None"/>
  <p188:author id="{EC16CB91-3822-EE95-B67A-1A7FABAD159B}" name="Mary Marandino" initials="MM" userId="S::Mary.Marandino@nucleusglobal.com::c9728c2f-e61c-4960-8769-24b4834a79ea" providerId="AD"/>
  <p188:author id="{D1799393-B8C2-F289-BD1E-0B1832A19F25}" name="Tomer Wasserman" initials="TW" userId="S::wassermt@menarini.net::1851b6de-8f13-4359-ae8c-22caca7b15dc" providerId="AD"/>
  <p188:author id="{9717A496-5E14-81C2-42E6-ACBD1B71E9DF}" name="francesca losacco" initials="fl" userId="29d4c46f77f8448c" providerId="Windows Live"/>
  <p188:author id="{D213FE9D-EF59-FC93-CB86-33805B90D06E}" name="donohue" initials="HD" userId="donohue" providerId="None"/>
  <p188:author id="{FDF0F4A1-47D9-4387-2293-731270935462}" name="Amber Wood" initials="AW" userId="y9D9dxh7VkLDwAE0HWAqf60cnnMiqbf1OjeVCC+D2fk=" providerId="None"/>
  <p188:author id="{BA5104A8-0EF4-7336-A56A-546EC73173F2}" name="Jeni Fagan" initials="JF" userId="Jeni Fagan" providerId="None"/>
  <p188:author id="{3EA48BC1-434D-29F8-E7E1-30DB4B26B3D8}" name="Samuel Thorburn" initials="ST" userId="S::Samuel.Thorburn@nucleusglobal.com::4e25085f-ad09-4f40-b067-a0fb78f0f5c7" providerId="AD"/>
  <p188:author id="{02A880C8-5DAD-ECB9-5522-5B8E7C27B1E7}" name="John Papas" initials="JP" userId="S::John.Papas@nucleusglobal.com::ef4f028b-51cc-4ebb-8215-a95dfe8d64ef" providerId="AD"/>
  <p188:author id="{5A9F55CE-5FAF-2906-68AB-129536690AC1}" name="Jeni Fagan" initials="JF" userId="S::Jeni.Fagan@nucleusglobal.com::1157400d-8ddf-4b55-91c8-af386e92ab55" providerId="AD"/>
  <p188:author id="{A6E481D9-8C76-6208-6E53-433D45E6090C}" name="Mary Marandino" initials="MM" userId="NqTQeTiiXUTJ6YiQyPjhAbHDSA7RNys+Zsg9jDq2oqs=" providerId="None"/>
  <p188:author id="{85FC52DB-466F-B136-7481-E946CA907FB3}" name="Dj Wood" initials="DW" userId="S::WOODD@menarini.net::67d5ad64-03c5-4221-b4cd-74888e5b7454" providerId="AD"/>
  <p188:author id="{5037E0E0-7F90-E0CF-D167-0AC4B6BFCE8B}" name="Nucleus Global" initials="SD" userId="Nucleus Global" providerId="None"/>
  <p188:author id="{C72134E2-0594-E133-9885-D1F10982B833}" name="Sharath Krishna" initials="SK" userId="S::Sharath.Krishna@nucleusglobal.com::5095527d-8e61-4efc-ae83-732cdc36c38c" providerId="AD"/>
  <p188:author id="{3BE5BDE3-7944-E5C5-9B34-024E1B2E9EFB}" name="Amber Wood" initials="AW" userId="Amber Wood" providerId="None"/>
  <p188:author id="{51A3F6F5-D8C5-65B4-A440-3C881B8C1D2F}" name="Michael Patan" initials="MP" userId="Michael Patan" providerId="None"/>
  <p188:author id="{690E5FFE-EFF3-D429-8FE8-AAB60287A167}" name="Hamzah Farooq" initials="HF" userId="S::Hamzah.Farooq@nucleusglobal.com::2fe24344-5902-4e2a-b1ab-52ee9dcd43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C60"/>
    <a:srgbClr val="FFFFFF"/>
    <a:srgbClr val="0000FF"/>
    <a:srgbClr val="404040"/>
    <a:srgbClr val="EAD1CE"/>
    <a:srgbClr val="F5EAE8"/>
    <a:srgbClr val="4F74C8"/>
    <a:srgbClr val="6C1A4E"/>
    <a:srgbClr val="CECECE"/>
    <a:srgbClr val="EF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200ED-EB85-40AC-B0FE-D3FFE22C547F}" v="122" dt="2025-04-28T17:34:13.239"/>
  </p1510:revLst>
</p1510:revInfo>
</file>

<file path=ppt/tableStyles.xml><?xml version="1.0" encoding="utf-8"?>
<a:tblStyleLst xmlns:a="http://schemas.openxmlformats.org/drawingml/2006/main" def="{A569D0C5-7340-4F2F-9444-9E4D2A498D21}">
  <a:tblStyle styleId="{A569D0C5-7340-4F2F-9444-9E4D2A498D2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5A348C8-106D-4862-BE95-D3A15302BAE4}"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AF5"/>
          </a:solidFill>
        </a:fill>
      </a:tcStyle>
    </a:wholeTbl>
    <a:band1H>
      <a:tcTxStyle b="off" i="off"/>
      <a:tcStyle>
        <a:tcBdr/>
        <a:fill>
          <a:solidFill>
            <a:srgbClr val="CDD3EB"/>
          </a:solidFill>
        </a:fill>
      </a:tcStyle>
    </a:band1H>
    <a:band2H>
      <a:tcTxStyle b="off" i="off"/>
      <a:tcStyle>
        <a:tcBdr/>
      </a:tcStyle>
    </a:band2H>
    <a:band1V>
      <a:tcTxStyle b="off" i="off"/>
      <a:tcStyle>
        <a:tcBdr/>
        <a:fill>
          <a:solidFill>
            <a:srgbClr val="CDD3E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29" autoAdjust="0"/>
    <p:restoredTop sz="94415" autoAdjust="0"/>
  </p:normalViewPr>
  <p:slideViewPr>
    <p:cSldViewPr snapToGrid="0">
      <p:cViewPr varScale="1">
        <p:scale>
          <a:sx n="67" d="100"/>
          <a:sy n="67" d="100"/>
        </p:scale>
        <p:origin x="62" y="245"/>
      </p:cViewPr>
      <p:guideLst>
        <p:guide orient="horz" pos="2228"/>
        <p:guide orient="horz" pos="1094"/>
        <p:guide pos="370"/>
        <p:guide pos="846"/>
        <p:guide pos="2375"/>
        <p:guide pos="3526"/>
        <p:guide pos="4634"/>
        <p:guide pos="7219"/>
        <p:guide pos="1640"/>
        <p:guide orient="horz" pos="2678"/>
        <p:guide orient="horz" pos="2908"/>
        <p:guide orient="horz" pos="3592"/>
        <p:guide orient="horz" pos="2818"/>
        <p:guide orient="horz" pos="3294"/>
        <p:guide orient="horz" pos="2409"/>
        <p:guide orient="horz" pos="1911"/>
        <p:guide orient="horz" pos="1480"/>
        <p:guide orient="horz" pos="1865"/>
        <p:guide pos="6630"/>
        <p:guide pos="4793"/>
        <p:guide pos="5893"/>
        <p:guide pos="960"/>
        <p:guide pos="4316"/>
        <p:guide orient="horz" pos="2251"/>
        <p:guide pos="574"/>
        <p:guide pos="4203"/>
        <p:guide pos="4520"/>
        <p:guide orient="horz" pos="1200"/>
        <p:guide pos="6244"/>
        <p:guide orient="horz" pos="2500"/>
        <p:guide orient="horz" pos="2954"/>
        <p:guide pos="5065"/>
        <p:guide pos="3840"/>
      </p:guideLst>
    </p:cSldViewPr>
  </p:slideViewPr>
  <p:notesTextViewPr>
    <p:cViewPr>
      <p:scale>
        <a:sx n="1" d="1"/>
        <a:sy n="1" d="1"/>
      </p:scale>
      <p:origin x="0" y="0"/>
    </p:cViewPr>
  </p:notesTextViewPr>
  <p:sorterViewPr>
    <p:cViewPr varScale="1">
      <p:scale>
        <a:sx n="1" d="1"/>
        <a:sy n="1" d="1"/>
      </p:scale>
      <p:origin x="0" y="-5792"/>
    </p:cViewPr>
  </p:sorterViewPr>
  <p:notesViewPr>
    <p:cSldViewPr snapToGrid="0">
      <p:cViewPr>
        <p:scale>
          <a:sx n="1" d="2"/>
          <a:sy n="1" d="2"/>
        </p:scale>
        <p:origin x="1832" y="2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128" Type="http://schemas.openxmlformats.org/officeDocument/2006/relationships/viewProps" Target="viewProps.xml"/><Relationship Id="rId131" Type="http://schemas.microsoft.com/office/2015/10/relationships/revisionInfo" Target="revisionInfo.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13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126" Type="http://customschemas.google.com/relationships/presentationmetadata" Target="metadata"/><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12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32"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27"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A0671A-9C71-B4BA-B4E5-55BB0A27A05A}"/>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0F4F242-6498-7FC7-234C-24AA5C71FD97}"/>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7404962E-278D-4848-9AB3-239FB687C1D1}" type="datetimeFigureOut">
              <a:rPr lang="en-GB" smtClean="0"/>
              <a:t>05/05/2025</a:t>
            </a:fld>
            <a:endParaRPr lang="en-GB" dirty="0"/>
          </a:p>
        </p:txBody>
      </p:sp>
      <p:sp>
        <p:nvSpPr>
          <p:cNvPr id="4" name="Footer Placeholder 3">
            <a:extLst>
              <a:ext uri="{FF2B5EF4-FFF2-40B4-BE49-F238E27FC236}">
                <a16:creationId xmlns:a16="http://schemas.microsoft.com/office/drawing/2014/main" id="{C0680AD2-E3C8-50EF-84E2-9F5C192DB5CF}"/>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FE21820-24F7-10F2-C23A-57FF9408AE1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DA2A0B9-D1E7-45AF-9A0C-63F5E08C4951}" type="slidenum">
              <a:rPr lang="en-GB" smtClean="0"/>
              <a:t>‹#›</a:t>
            </a:fld>
            <a:endParaRPr lang="en-GB" dirty="0"/>
          </a:p>
        </p:txBody>
      </p:sp>
    </p:spTree>
    <p:extLst>
      <p:ext uri="{BB962C8B-B14F-4D97-AF65-F5344CB8AC3E}">
        <p14:creationId xmlns:p14="http://schemas.microsoft.com/office/powerpoint/2010/main" val="323135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712200" cy="5667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11387138" y="0"/>
            <a:ext cx="8712200" cy="5667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2009775" y="5441950"/>
            <a:ext cx="16084549" cy="44545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0742613"/>
            <a:ext cx="8712200" cy="5667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49"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3949038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933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85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97EBF8-C25E-5747-B608-611B37692F4F}" type="slidenum">
              <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fr-FR"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35238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121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BAE49-F91F-06A9-0439-CAF5954DA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54B1E-E4CD-E7D5-5321-1B511F68C0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2FEC4-56BE-D631-D6A1-7DC541B9A8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2B14658-3EC6-A221-4EC1-1F658E3F460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5" name="Group 4">
            <a:extLst>
              <a:ext uri="{FF2B5EF4-FFF2-40B4-BE49-F238E27FC236}">
                <a16:creationId xmlns:a16="http://schemas.microsoft.com/office/drawing/2014/main" id="{F369AAB0-B472-6438-AD7C-8606F41653DF}"/>
              </a:ext>
            </a:extLst>
          </p:cNvPr>
          <p:cNvGrpSpPr/>
          <p:nvPr/>
        </p:nvGrpSpPr>
        <p:grpSpPr>
          <a:xfrm>
            <a:off x="5257800" y="873760"/>
            <a:ext cx="2684780" cy="628650"/>
            <a:chOff x="5265420" y="850900"/>
            <a:chExt cx="2684780" cy="628650"/>
          </a:xfrm>
          <a:noFill/>
        </p:grpSpPr>
        <p:sp>
          <p:nvSpPr>
            <p:cNvPr id="6" name="Rectangle 5">
              <a:extLst>
                <a:ext uri="{FF2B5EF4-FFF2-40B4-BE49-F238E27FC236}">
                  <a16:creationId xmlns:a16="http://schemas.microsoft.com/office/drawing/2014/main" id="{6013A3CC-B8BF-C9B5-340D-7F6148359C1F}"/>
                </a:ext>
              </a:extLst>
            </p:cNvPr>
            <p:cNvSpPr/>
            <p:nvPr/>
          </p:nvSpPr>
          <p:spPr>
            <a:xfrm>
              <a:off x="5265420" y="850900"/>
              <a:ext cx="2684780" cy="279400"/>
            </a:xfrm>
            <a:prstGeom prst="rect">
              <a:avLst/>
            </a:prstGeom>
            <a:grp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Gennari et al., 2021:Living Guidelines; P1; Figure 1.</a:t>
              </a:r>
            </a:p>
          </p:txBody>
        </p:sp>
        <p:cxnSp>
          <p:nvCxnSpPr>
            <p:cNvPr id="7" name="Straight Arrow Connector 6">
              <a:extLst>
                <a:ext uri="{FF2B5EF4-FFF2-40B4-BE49-F238E27FC236}">
                  <a16:creationId xmlns:a16="http://schemas.microsoft.com/office/drawing/2014/main" id="{E8BBDCF8-1753-6717-9512-82A0C7D038BA}"/>
                </a:ext>
              </a:extLst>
            </p:cNvPr>
            <p:cNvCxnSpPr>
              <a:cxnSpLocks/>
              <a:stCxn id="6" idx="2"/>
            </p:cNvCxnSpPr>
            <p:nvPr/>
          </p:nvCxnSpPr>
          <p:spPr>
            <a:xfrm>
              <a:off x="6607810" y="1130300"/>
              <a:ext cx="415290" cy="349250"/>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8220EC29-B833-354D-90D0-475F1AFBBDB0}"/>
              </a:ext>
            </a:extLst>
          </p:cNvPr>
          <p:cNvGrpSpPr/>
          <p:nvPr/>
        </p:nvGrpSpPr>
        <p:grpSpPr>
          <a:xfrm>
            <a:off x="8228330" y="873760"/>
            <a:ext cx="2599690" cy="628650"/>
            <a:chOff x="5721350" y="850900"/>
            <a:chExt cx="2599690" cy="628650"/>
          </a:xfrm>
        </p:grpSpPr>
        <p:sp>
          <p:nvSpPr>
            <p:cNvPr id="9" name="Rectangle 8">
              <a:extLst>
                <a:ext uri="{FF2B5EF4-FFF2-40B4-BE49-F238E27FC236}">
                  <a16:creationId xmlns:a16="http://schemas.microsoft.com/office/drawing/2014/main" id="{97FFDF5D-8D1B-5203-2E4F-55DC80146EA1}"/>
                </a:ext>
              </a:extLst>
            </p:cNvPr>
            <p:cNvSpPr/>
            <p:nvPr/>
          </p:nvSpPr>
          <p:spPr>
            <a:xfrm>
              <a:off x="5721350" y="850900"/>
              <a:ext cx="2599690" cy="2794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Bardia et al., 2024; P9, line 20-23; P10, line 1-3.</a:t>
              </a:r>
              <a:br>
                <a:rPr lang="en-GB" dirty="0">
                  <a:solidFill>
                    <a:schemeClr val="tx1"/>
                  </a:solidFill>
                </a:rPr>
              </a:br>
              <a:r>
                <a:rPr lang="en-GB" dirty="0">
                  <a:solidFill>
                    <a:schemeClr val="tx1"/>
                  </a:solidFill>
                </a:rPr>
                <a:t>P44, Figure 2; P45, Figure 3.</a:t>
              </a:r>
            </a:p>
          </p:txBody>
        </p:sp>
        <p:cxnSp>
          <p:nvCxnSpPr>
            <p:cNvPr id="10" name="Straight Arrow Connector 9">
              <a:extLst>
                <a:ext uri="{FF2B5EF4-FFF2-40B4-BE49-F238E27FC236}">
                  <a16:creationId xmlns:a16="http://schemas.microsoft.com/office/drawing/2014/main" id="{1C95D75C-8415-277F-EC5A-48838F09693A}"/>
                </a:ext>
              </a:extLst>
            </p:cNvPr>
            <p:cNvCxnSpPr>
              <a:cxnSpLocks/>
              <a:stCxn id="9" idx="2"/>
            </p:cNvCxnSpPr>
            <p:nvPr/>
          </p:nvCxnSpPr>
          <p:spPr>
            <a:xfrm>
              <a:off x="7021195" y="1130300"/>
              <a:ext cx="1905" cy="3492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C9CF302D-DED6-1006-34E0-1100EBE6FE44}"/>
              </a:ext>
            </a:extLst>
          </p:cNvPr>
          <p:cNvGrpSpPr/>
          <p:nvPr/>
        </p:nvGrpSpPr>
        <p:grpSpPr>
          <a:xfrm>
            <a:off x="7942580" y="4032069"/>
            <a:ext cx="2684780" cy="1697219"/>
            <a:chOff x="5265420" y="-566919"/>
            <a:chExt cx="2684780" cy="1697219"/>
          </a:xfrm>
          <a:noFill/>
        </p:grpSpPr>
        <p:sp>
          <p:nvSpPr>
            <p:cNvPr id="12" name="Rectangle 11">
              <a:extLst>
                <a:ext uri="{FF2B5EF4-FFF2-40B4-BE49-F238E27FC236}">
                  <a16:creationId xmlns:a16="http://schemas.microsoft.com/office/drawing/2014/main" id="{14B212D2-6A6C-7B7D-8615-BB1459DB3792}"/>
                </a:ext>
              </a:extLst>
            </p:cNvPr>
            <p:cNvSpPr/>
            <p:nvPr/>
          </p:nvSpPr>
          <p:spPr>
            <a:xfrm>
              <a:off x="5265420" y="850900"/>
              <a:ext cx="2684780" cy="279400"/>
            </a:xfrm>
            <a:prstGeom prst="rect">
              <a:avLst/>
            </a:prstGeom>
            <a:grp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TRUQAP SmPC 2024. Page 2, section 4.1</a:t>
              </a:r>
            </a:p>
          </p:txBody>
        </p:sp>
        <p:cxnSp>
          <p:nvCxnSpPr>
            <p:cNvPr id="13" name="Straight Arrow Connector 12">
              <a:extLst>
                <a:ext uri="{FF2B5EF4-FFF2-40B4-BE49-F238E27FC236}">
                  <a16:creationId xmlns:a16="http://schemas.microsoft.com/office/drawing/2014/main" id="{0D869D57-60E2-7049-09D0-FA99C0585C5F}"/>
                </a:ext>
              </a:extLst>
            </p:cNvPr>
            <p:cNvCxnSpPr>
              <a:cxnSpLocks/>
            </p:cNvCxnSpPr>
            <p:nvPr/>
          </p:nvCxnSpPr>
          <p:spPr>
            <a:xfrm flipH="1" flipV="1">
              <a:off x="6327503" y="-566919"/>
              <a:ext cx="280307" cy="1447188"/>
            </a:xfrm>
            <a:prstGeom prst="straightConnector1">
              <a:avLst/>
            </a:prstGeom>
            <a:grpFill/>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4682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828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927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30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ED7FB-DE8E-D3A3-B23A-4A08E0E49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48CD3-D086-3984-BF56-861BD6643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81E1A9-A32C-DAAA-A5B8-8C3B2EAA2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3EA5F9-1387-ECAC-BA04-907B35CFD5E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779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5F2C-A942-274E-27B0-B3FE289F11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786F4-332A-AF18-40E0-C3EFB95F0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C3FC6-A770-0A76-1490-2F856A0AF0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99A1E54-7C7F-10AE-D67D-6AB4CAA9687C}"/>
              </a:ext>
            </a:extLst>
          </p:cNvPr>
          <p:cNvSpPr>
            <a:spLocks noGrp="1"/>
          </p:cNvSpPr>
          <p:nvPr>
            <p:ph type="sldNum" sz="quarter" idx="5"/>
          </p:nvPr>
        </p:nvSpPr>
        <p:spPr/>
        <p:txBody>
          <a:bodyPr/>
          <a:lstStyle/>
          <a:p>
            <a:pPr>
              <a:defRPr/>
            </a:pPr>
            <a:fld id="{B53C4279-0E90-45C7-936D-21AD6824232C}" type="slidenum">
              <a:rPr lang="en-GB" smtClean="0"/>
              <a:pPr>
                <a:defRPr/>
              </a:pPr>
              <a:t>20</a:t>
            </a:fld>
            <a:endParaRPr lang="en-GB" dirty="0"/>
          </a:p>
        </p:txBody>
      </p:sp>
    </p:spTree>
    <p:extLst>
      <p:ext uri="{BB962C8B-B14F-4D97-AF65-F5344CB8AC3E}">
        <p14:creationId xmlns:p14="http://schemas.microsoft.com/office/powerpoint/2010/main" val="2657836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DB216-3EEB-7A6A-7B07-44E81EE99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1C8DD-B9BE-3DD2-EF76-C39826F30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35A4B-F06B-963A-3503-BC254CB831A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3D27EE-E131-6C31-AC0F-FE7BBACE2A61}"/>
              </a:ext>
            </a:extLst>
          </p:cNvPr>
          <p:cNvSpPr>
            <a:spLocks noGrp="1"/>
          </p:cNvSpPr>
          <p:nvPr>
            <p:ph type="sldNum" sz="quarter" idx="5"/>
          </p:nvPr>
        </p:nvSpPr>
        <p:spPr/>
        <p:txBody>
          <a:bodyPr/>
          <a:lstStyle/>
          <a:p>
            <a:pPr>
              <a:defRPr/>
            </a:pPr>
            <a:fld id="{B53C4279-0E90-45C7-936D-21AD6824232C}" type="slidenum">
              <a:rPr lang="en-GB" smtClean="0"/>
              <a:pPr>
                <a:defRPr/>
              </a:pPr>
              <a:t>23</a:t>
            </a:fld>
            <a:endParaRPr lang="en-GB" dirty="0"/>
          </a:p>
        </p:txBody>
      </p:sp>
    </p:spTree>
    <p:extLst>
      <p:ext uri="{BB962C8B-B14F-4D97-AF65-F5344CB8AC3E}">
        <p14:creationId xmlns:p14="http://schemas.microsoft.com/office/powerpoint/2010/main" val="1914443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sv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svg"/><Relationship Id="rId4" Type="http://schemas.openxmlformats.org/officeDocument/2006/relationships/image" Target="../media/image9.png"/><Relationship Id="rId9"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cor2ed.com/" TargetMode="External"/><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14.svg"/><Relationship Id="rId21" Type="http://schemas.openxmlformats.org/officeDocument/2006/relationships/image" Target="../media/image29.svg"/><Relationship Id="rId7" Type="http://schemas.openxmlformats.org/officeDocument/2006/relationships/hyperlink" Target="https://youtu.be/-frXH01_UXY" TargetMode="External"/><Relationship Id="rId12" Type="http://schemas.openxmlformats.org/officeDocument/2006/relationships/image" Target="../media/image21.png"/><Relationship Id="rId17" Type="http://schemas.openxmlformats.org/officeDocument/2006/relationships/image" Target="../media/image25.svg"/><Relationship Id="rId25" Type="http://schemas.openxmlformats.org/officeDocument/2006/relationships/image" Target="../media/image17.png"/><Relationship Id="rId2" Type="http://schemas.openxmlformats.org/officeDocument/2006/relationships/image" Target="../media/image13.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Master" Target="../slideMasters/slideMaster4.xml"/><Relationship Id="rId6" Type="http://schemas.openxmlformats.org/officeDocument/2006/relationships/hyperlink" Target="https://www.linkedin.com/company/cor2ed/" TargetMode="External"/><Relationship Id="rId11" Type="http://schemas.openxmlformats.org/officeDocument/2006/relationships/hyperlink" Target="https://twitter.com/COR2EDMedEd" TargetMode="External"/><Relationship Id="rId24" Type="http://schemas.openxmlformats.org/officeDocument/2006/relationships/image" Target="../media/image12.png"/><Relationship Id="rId5" Type="http://schemas.openxmlformats.org/officeDocument/2006/relationships/image" Target="../media/image16.svg"/><Relationship Id="rId15" Type="http://schemas.openxmlformats.org/officeDocument/2006/relationships/hyperlink" Target="mailto:info@cor2ed.com" TargetMode="External"/><Relationship Id="rId23" Type="http://schemas.openxmlformats.org/officeDocument/2006/relationships/image" Target="../media/image31.svg"/><Relationship Id="rId10" Type="http://schemas.openxmlformats.org/officeDocument/2006/relationships/image" Target="../media/image8.svg"/><Relationship Id="rId19" Type="http://schemas.openxmlformats.org/officeDocument/2006/relationships/image" Target="../media/image27.svg"/><Relationship Id="rId4" Type="http://schemas.openxmlformats.org/officeDocument/2006/relationships/image" Target="../media/image15.png"/><Relationship Id="rId9" Type="http://schemas.openxmlformats.org/officeDocument/2006/relationships/image" Target="../media/image7.png"/><Relationship Id="rId14" Type="http://schemas.openxmlformats.org/officeDocument/2006/relationships/image" Target="../media/image23.svg"/><Relationship Id="rId22" Type="http://schemas.openxmlformats.org/officeDocument/2006/relationships/image" Target="../media/image30.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png"/><Relationship Id="rId3" Type="http://schemas.openxmlformats.org/officeDocument/2006/relationships/image" Target="../media/image11.png"/><Relationship Id="rId7" Type="http://schemas.microsoft.com/office/2007/relationships/hdphoto" Target="../media/hdphoto1.wdp"/><Relationship Id="rId12"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sv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2.png"/><Relationship Id="rId7" Type="http://schemas.openxmlformats.org/officeDocument/2006/relationships/image" Target="../media/image7.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image" Target="../media/image11.png"/><Relationship Id="rId16" Type="http://schemas.openxmlformats.org/officeDocument/2006/relationships/image" Target="../media/image29.svg"/><Relationship Id="rId1" Type="http://schemas.openxmlformats.org/officeDocument/2006/relationships/slideMaster" Target="../slideMasters/slideMaster4.xml"/><Relationship Id="rId6" Type="http://schemas.openxmlformats.org/officeDocument/2006/relationships/hyperlink" Target="https://cor2ed.com/" TargetMode="External"/><Relationship Id="rId11" Type="http://schemas.openxmlformats.org/officeDocument/2006/relationships/image" Target="../media/image24.png"/><Relationship Id="rId5" Type="http://schemas.openxmlformats.org/officeDocument/2006/relationships/hyperlink" Target="https://youtu.be/-frXH01_UXY" TargetMode="External"/><Relationship Id="rId15" Type="http://schemas.openxmlformats.org/officeDocument/2006/relationships/image" Target="../media/image28.png"/><Relationship Id="rId10" Type="http://schemas.openxmlformats.org/officeDocument/2006/relationships/hyperlink" Target="mailto:info@cor2ed.com" TargetMode="External"/><Relationship Id="rId19" Type="http://schemas.openxmlformats.org/officeDocument/2006/relationships/image" Target="../media/image17.png"/><Relationship Id="rId4" Type="http://schemas.openxmlformats.org/officeDocument/2006/relationships/hyperlink" Target="https://www.linkedin.com/company/cor2ed/" TargetMode="External"/><Relationship Id="rId9" Type="http://schemas.openxmlformats.org/officeDocument/2006/relationships/hyperlink" Target="https://twitter.com/COR2EDMedEd" TargetMode="External"/><Relationship Id="rId14" Type="http://schemas.openxmlformats.org/officeDocument/2006/relationships/image" Target="../media/image27.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cor2ed.com/" TargetMode="External"/><Relationship Id="rId13" Type="http://schemas.openxmlformats.org/officeDocument/2006/relationships/image" Target="../media/image24.png"/><Relationship Id="rId18" Type="http://schemas.openxmlformats.org/officeDocument/2006/relationships/image" Target="../media/image31.svg"/><Relationship Id="rId3" Type="http://schemas.openxmlformats.org/officeDocument/2006/relationships/image" Target="../media/image15.png"/><Relationship Id="rId21" Type="http://schemas.openxmlformats.org/officeDocument/2006/relationships/image" Target="../media/image17.png"/><Relationship Id="rId7" Type="http://schemas.openxmlformats.org/officeDocument/2006/relationships/hyperlink" Target="https://youtu.be/-frXH01_UXY" TargetMode="External"/><Relationship Id="rId12" Type="http://schemas.openxmlformats.org/officeDocument/2006/relationships/hyperlink" Target="mailto:info@cor2ed.com" TargetMode="External"/><Relationship Id="rId17" Type="http://schemas.openxmlformats.org/officeDocument/2006/relationships/image" Target="../media/image30.png"/><Relationship Id="rId2" Type="http://schemas.openxmlformats.org/officeDocument/2006/relationships/image" Target="../media/image11.png"/><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Master" Target="../slideMasters/slideMaster5.xml"/><Relationship Id="rId6" Type="http://schemas.openxmlformats.org/officeDocument/2006/relationships/hyperlink" Target="https://www.linkedin.com/company/cor2ed/" TargetMode="External"/><Relationship Id="rId11" Type="http://schemas.openxmlformats.org/officeDocument/2006/relationships/hyperlink" Target="https://twitter.com/COR2EDMedEd" TargetMode="External"/><Relationship Id="rId5" Type="http://schemas.openxmlformats.org/officeDocument/2006/relationships/image" Target="../media/image32.png"/><Relationship Id="rId15" Type="http://schemas.openxmlformats.org/officeDocument/2006/relationships/image" Target="../media/image28.png"/><Relationship Id="rId10" Type="http://schemas.openxmlformats.org/officeDocument/2006/relationships/image" Target="../media/image8.svg"/><Relationship Id="rId19" Type="http://schemas.openxmlformats.org/officeDocument/2006/relationships/image" Target="../media/image26.png"/><Relationship Id="rId4" Type="http://schemas.openxmlformats.org/officeDocument/2006/relationships/image" Target="../media/image16.svg"/><Relationship Id="rId9" Type="http://schemas.openxmlformats.org/officeDocument/2006/relationships/image" Target="../media/image7.png"/><Relationship Id="rId14" Type="http://schemas.openxmlformats.org/officeDocument/2006/relationships/image" Target="../media/image25.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8" Type="http://schemas.openxmlformats.org/officeDocument/2006/relationships/hyperlink" Target="https://youtu.be/-frXH01_UXY" TargetMode="External"/><Relationship Id="rId13" Type="http://schemas.openxmlformats.org/officeDocument/2006/relationships/image" Target="../media/image21.png"/><Relationship Id="rId18" Type="http://schemas.openxmlformats.org/officeDocument/2006/relationships/image" Target="../media/image34.svg"/><Relationship Id="rId3" Type="http://schemas.openxmlformats.org/officeDocument/2006/relationships/image" Target="../media/image14.svg"/><Relationship Id="rId21" Type="http://schemas.openxmlformats.org/officeDocument/2006/relationships/image" Target="../media/image28.png"/><Relationship Id="rId7" Type="http://schemas.openxmlformats.org/officeDocument/2006/relationships/hyperlink" Target="https://www.linkedin.com/company/cor2ed/" TargetMode="External"/><Relationship Id="rId12" Type="http://schemas.openxmlformats.org/officeDocument/2006/relationships/hyperlink" Target="https://twitter.com/COR2EDMedEd" TargetMode="External"/><Relationship Id="rId17" Type="http://schemas.openxmlformats.org/officeDocument/2006/relationships/image" Target="../media/image24.png"/><Relationship Id="rId2" Type="http://schemas.openxmlformats.org/officeDocument/2006/relationships/image" Target="../media/image13.png"/><Relationship Id="rId16" Type="http://schemas.openxmlformats.org/officeDocument/2006/relationships/hyperlink" Target="mailto:info@cor2ed.com" TargetMode="External"/><Relationship Id="rId20" Type="http://schemas.openxmlformats.org/officeDocument/2006/relationships/image" Target="../media/image36.svg"/><Relationship Id="rId1" Type="http://schemas.openxmlformats.org/officeDocument/2006/relationships/slideMaster" Target="../slideMasters/slideMaster6.xml"/><Relationship Id="rId6" Type="http://schemas.openxmlformats.org/officeDocument/2006/relationships/image" Target="../media/image32.png"/><Relationship Id="rId11" Type="http://schemas.openxmlformats.org/officeDocument/2006/relationships/image" Target="../media/image8.svg"/><Relationship Id="rId24" Type="http://schemas.openxmlformats.org/officeDocument/2006/relationships/image" Target="../media/image38.svg"/><Relationship Id="rId5" Type="http://schemas.openxmlformats.org/officeDocument/2006/relationships/image" Target="../media/image16.svg"/><Relationship Id="rId15" Type="http://schemas.openxmlformats.org/officeDocument/2006/relationships/image" Target="../media/image23.svg"/><Relationship Id="rId23" Type="http://schemas.openxmlformats.org/officeDocument/2006/relationships/image" Target="../media/image30.png"/><Relationship Id="rId10" Type="http://schemas.openxmlformats.org/officeDocument/2006/relationships/image" Target="../media/image7.png"/><Relationship Id="rId19" Type="http://schemas.openxmlformats.org/officeDocument/2006/relationships/image" Target="../media/image35.png"/><Relationship Id="rId4" Type="http://schemas.openxmlformats.org/officeDocument/2006/relationships/image" Target="../media/image15.png"/><Relationship Id="rId9" Type="http://schemas.openxmlformats.org/officeDocument/2006/relationships/hyperlink" Target="https://cor2ed.com/" TargetMode="External"/><Relationship Id="rId14" Type="http://schemas.openxmlformats.org/officeDocument/2006/relationships/image" Target="../media/image22.png"/><Relationship Id="rId22" Type="http://schemas.openxmlformats.org/officeDocument/2006/relationships/image" Target="../media/image37.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8" Type="http://schemas.openxmlformats.org/officeDocument/2006/relationships/hyperlink" Target="https://cor2ed.com/" TargetMode="External"/><Relationship Id="rId13" Type="http://schemas.openxmlformats.org/officeDocument/2006/relationships/image" Target="../media/image24.png"/><Relationship Id="rId18" Type="http://schemas.openxmlformats.org/officeDocument/2006/relationships/image" Target="../media/image37.svg"/><Relationship Id="rId3" Type="http://schemas.openxmlformats.org/officeDocument/2006/relationships/image" Target="../media/image15.png"/><Relationship Id="rId7" Type="http://schemas.openxmlformats.org/officeDocument/2006/relationships/hyperlink" Target="https://youtu.be/-frXH01_UXY" TargetMode="External"/><Relationship Id="rId12" Type="http://schemas.openxmlformats.org/officeDocument/2006/relationships/hyperlink" Target="mailto:info@cor2ed.com" TargetMode="External"/><Relationship Id="rId17" Type="http://schemas.openxmlformats.org/officeDocument/2006/relationships/image" Target="../media/image28.png"/><Relationship Id="rId2" Type="http://schemas.openxmlformats.org/officeDocument/2006/relationships/image" Target="../media/image39.png"/><Relationship Id="rId16" Type="http://schemas.openxmlformats.org/officeDocument/2006/relationships/image" Target="../media/image36.svg"/><Relationship Id="rId20" Type="http://schemas.openxmlformats.org/officeDocument/2006/relationships/image" Target="../media/image38.svg"/><Relationship Id="rId1" Type="http://schemas.openxmlformats.org/officeDocument/2006/relationships/slideMaster" Target="../slideMasters/slideMaster6.xml"/><Relationship Id="rId6" Type="http://schemas.openxmlformats.org/officeDocument/2006/relationships/hyperlink" Target="https://www.linkedin.com/company/cor2ed/" TargetMode="External"/><Relationship Id="rId11" Type="http://schemas.openxmlformats.org/officeDocument/2006/relationships/hyperlink" Target="https://twitter.com/COR2EDMedEd" TargetMode="External"/><Relationship Id="rId5" Type="http://schemas.openxmlformats.org/officeDocument/2006/relationships/image" Target="../media/image32.png"/><Relationship Id="rId15" Type="http://schemas.openxmlformats.org/officeDocument/2006/relationships/image" Target="../media/image35.png"/><Relationship Id="rId10" Type="http://schemas.openxmlformats.org/officeDocument/2006/relationships/image" Target="../media/image8.svg"/><Relationship Id="rId19" Type="http://schemas.openxmlformats.org/officeDocument/2006/relationships/image" Target="../media/image30.png"/><Relationship Id="rId4" Type="http://schemas.openxmlformats.org/officeDocument/2006/relationships/image" Target="../media/image16.svg"/><Relationship Id="rId9" Type="http://schemas.openxmlformats.org/officeDocument/2006/relationships/image" Target="../media/image7.png"/><Relationship Id="rId14" Type="http://schemas.openxmlformats.org/officeDocument/2006/relationships/image" Target="../media/image34.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png"/><Relationship Id="rId18" Type="http://schemas.openxmlformats.org/officeDocument/2006/relationships/hyperlink" Target="mailto:info@cor2ed.com" TargetMode="External"/><Relationship Id="rId26" Type="http://schemas.openxmlformats.org/officeDocument/2006/relationships/hyperlink" Target="https://www.linkedin.com/company/giconnect/" TargetMode="External"/><Relationship Id="rId3" Type="http://schemas.openxmlformats.org/officeDocument/2006/relationships/image" Target="../media/image41.svg"/><Relationship Id="rId21" Type="http://schemas.openxmlformats.org/officeDocument/2006/relationships/image" Target="../media/image28.png"/><Relationship Id="rId7" Type="http://schemas.openxmlformats.org/officeDocument/2006/relationships/image" Target="../media/image16.svg"/><Relationship Id="rId12" Type="http://schemas.openxmlformats.org/officeDocument/2006/relationships/hyperlink" Target="https://cor2ed.com/" TargetMode="External"/><Relationship Id="rId17" Type="http://schemas.openxmlformats.org/officeDocument/2006/relationships/image" Target="../media/image23.svg"/><Relationship Id="rId25" Type="http://schemas.openxmlformats.org/officeDocument/2006/relationships/hyperlink" Target="mailto:info@cor2ed" TargetMode="External"/><Relationship Id="rId2" Type="http://schemas.openxmlformats.org/officeDocument/2006/relationships/image" Target="../media/image40.png"/><Relationship Id="rId16" Type="http://schemas.openxmlformats.org/officeDocument/2006/relationships/image" Target="../media/image22.png"/><Relationship Id="rId20" Type="http://schemas.openxmlformats.org/officeDocument/2006/relationships/image" Target="../media/image25.svg"/><Relationship Id="rId29" Type="http://schemas.openxmlformats.org/officeDocument/2006/relationships/image" Target="../media/image26.png"/><Relationship Id="rId1" Type="http://schemas.openxmlformats.org/officeDocument/2006/relationships/slideMaster" Target="../slideMasters/slideMaster7.xml"/><Relationship Id="rId6" Type="http://schemas.openxmlformats.org/officeDocument/2006/relationships/image" Target="../media/image15.png"/><Relationship Id="rId11" Type="http://schemas.openxmlformats.org/officeDocument/2006/relationships/hyperlink" Target="https://youtu.be/-frXH01_UXY" TargetMode="External"/><Relationship Id="rId24" Type="http://schemas.openxmlformats.org/officeDocument/2006/relationships/image" Target="../media/image31.svg"/><Relationship Id="rId5" Type="http://schemas.openxmlformats.org/officeDocument/2006/relationships/image" Target="../media/image14.svg"/><Relationship Id="rId15" Type="http://schemas.openxmlformats.org/officeDocument/2006/relationships/hyperlink" Target="https://twitter.com/BreastCaConnect" TargetMode="External"/><Relationship Id="rId23" Type="http://schemas.openxmlformats.org/officeDocument/2006/relationships/image" Target="../media/image30.png"/><Relationship Id="rId28" Type="http://schemas.openxmlformats.org/officeDocument/2006/relationships/image" Target="../media/image43.png"/><Relationship Id="rId10" Type="http://schemas.openxmlformats.org/officeDocument/2006/relationships/hyperlink" Target="https://www.linkedin.com/company/breastcancerconnect" TargetMode="External"/><Relationship Id="rId19" Type="http://schemas.openxmlformats.org/officeDocument/2006/relationships/image" Target="../media/image24.png"/><Relationship Id="rId31"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42.png"/><Relationship Id="rId14" Type="http://schemas.openxmlformats.org/officeDocument/2006/relationships/image" Target="../media/image8.svg"/><Relationship Id="rId22" Type="http://schemas.openxmlformats.org/officeDocument/2006/relationships/image" Target="../media/image29.svg"/><Relationship Id="rId27" Type="http://schemas.openxmlformats.org/officeDocument/2006/relationships/hyperlink" Target="https://cor2ed.com/connects/breast-cancer-connect/" TargetMode="External"/><Relationship Id="rId30" Type="http://schemas.openxmlformats.org/officeDocument/2006/relationships/image" Target="../media/image33.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
    <p:bg>
      <p:bgRef idx="1001">
        <a:schemeClr val="bg1"/>
      </p:bgRef>
    </p:bg>
    <p:spTree>
      <p:nvGrpSpPr>
        <p:cNvPr id="1" name=""/>
        <p:cNvGrpSpPr/>
        <p:nvPr/>
      </p:nvGrpSpPr>
      <p:grpSpPr>
        <a:xfrm>
          <a:off x="0" y="0"/>
          <a:ext cx="0" cy="0"/>
          <a:chOff x="0" y="0"/>
          <a:chExt cx="0" cy="0"/>
        </a:xfrm>
      </p:grpSpPr>
      <p:pic>
        <p:nvPicPr>
          <p:cNvPr id="5177" name="Picture 5176" descr="A screenshot of a computer generated image&#10;&#10;Description automatically generated">
            <a:extLst>
              <a:ext uri="{FF2B5EF4-FFF2-40B4-BE49-F238E27FC236}">
                <a16:creationId xmlns:a16="http://schemas.microsoft.com/office/drawing/2014/main" id="{69C8265A-92FE-C3E8-2D10-EAA6252BA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822"/>
          <a:stretch/>
        </p:blipFill>
        <p:spPr>
          <a:xfrm>
            <a:off x="0" y="1101970"/>
            <a:ext cx="12192000" cy="5756031"/>
          </a:xfrm>
          <a:prstGeom prst="rect">
            <a:avLst/>
          </a:prstGeom>
        </p:spPr>
      </p:pic>
      <p:pic>
        <p:nvPicPr>
          <p:cNvPr id="5179" name="Picture 5178">
            <a:extLst>
              <a:ext uri="{FF2B5EF4-FFF2-40B4-BE49-F238E27FC236}">
                <a16:creationId xmlns:a16="http://schemas.microsoft.com/office/drawing/2014/main" id="{67FAC82B-01A8-823E-A4A0-7520C0B23E88}"/>
              </a:ext>
            </a:extLst>
          </p:cNvPr>
          <p:cNvPicPr>
            <a:picLocks noChangeAspect="1"/>
          </p:cNvPicPr>
          <p:nvPr/>
        </p:nvPicPr>
        <p:blipFill>
          <a:blip r:embed="rId3"/>
          <a:stretch>
            <a:fillRect/>
          </a:stretch>
        </p:blipFill>
        <p:spPr>
          <a:xfrm>
            <a:off x="374573" y="1812846"/>
            <a:ext cx="11380427" cy="4378636"/>
          </a:xfrm>
          <a:prstGeom prst="rect">
            <a:avLst/>
          </a:prstGeom>
        </p:spPr>
      </p:pic>
      <p:pic>
        <p:nvPicPr>
          <p:cNvPr id="5180" name="bg object 19">
            <a:extLst>
              <a:ext uri="{FF2B5EF4-FFF2-40B4-BE49-F238E27FC236}">
                <a16:creationId xmlns:a16="http://schemas.microsoft.com/office/drawing/2014/main" id="{38258029-C805-C023-1856-B1BABF339CB8}"/>
              </a:ext>
            </a:extLst>
          </p:cNvPr>
          <p:cNvPicPr/>
          <p:nvPr/>
        </p:nvPicPr>
        <p:blipFill>
          <a:blip r:embed="rId4" cstate="print"/>
          <a:stretch>
            <a:fillRect/>
          </a:stretch>
        </p:blipFill>
        <p:spPr>
          <a:xfrm>
            <a:off x="8128002" y="427004"/>
            <a:ext cx="1469191" cy="398557"/>
          </a:xfrm>
          <a:prstGeom prst="rect">
            <a:avLst/>
          </a:prstGeom>
        </p:spPr>
      </p:pic>
      <p:pic>
        <p:nvPicPr>
          <p:cNvPr id="5181" name="bg object 20">
            <a:extLst>
              <a:ext uri="{FF2B5EF4-FFF2-40B4-BE49-F238E27FC236}">
                <a16:creationId xmlns:a16="http://schemas.microsoft.com/office/drawing/2014/main" id="{CC22BCA4-7B76-37DA-12B1-893606942A6C}"/>
              </a:ext>
            </a:extLst>
          </p:cNvPr>
          <p:cNvPicPr/>
          <p:nvPr/>
        </p:nvPicPr>
        <p:blipFill>
          <a:blip r:embed="rId5" cstate="print"/>
          <a:stretch>
            <a:fillRect/>
          </a:stretch>
        </p:blipFill>
        <p:spPr>
          <a:xfrm>
            <a:off x="9905719" y="422967"/>
            <a:ext cx="1709400" cy="429428"/>
          </a:xfrm>
          <a:prstGeom prst="rect">
            <a:avLst/>
          </a:prstGeom>
        </p:spPr>
      </p:pic>
      <p:grpSp>
        <p:nvGrpSpPr>
          <p:cNvPr id="5188" name="Group 5187">
            <a:extLst>
              <a:ext uri="{FF2B5EF4-FFF2-40B4-BE49-F238E27FC236}">
                <a16:creationId xmlns:a16="http://schemas.microsoft.com/office/drawing/2014/main" id="{EFFF034E-CD39-8858-DCD2-049780EC51EC}"/>
              </a:ext>
            </a:extLst>
          </p:cNvPr>
          <p:cNvGrpSpPr/>
          <p:nvPr/>
        </p:nvGrpSpPr>
        <p:grpSpPr>
          <a:xfrm>
            <a:off x="396609" y="1812846"/>
            <a:ext cx="495759" cy="533748"/>
            <a:chOff x="396607" y="1812845"/>
            <a:chExt cx="495759" cy="533748"/>
          </a:xfrm>
        </p:grpSpPr>
        <p:cxnSp>
          <p:nvCxnSpPr>
            <p:cNvPr id="5185" name="Straight Connector 5184">
              <a:extLst>
                <a:ext uri="{FF2B5EF4-FFF2-40B4-BE49-F238E27FC236}">
                  <a16:creationId xmlns:a16="http://schemas.microsoft.com/office/drawing/2014/main" id="{AD34514E-B839-30A1-856E-4C32B88D8B31}"/>
                </a:ext>
              </a:extLst>
            </p:cNvPr>
            <p:cNvCxnSpPr>
              <a:cxnSpLocks/>
            </p:cNvCxnSpPr>
            <p:nvPr/>
          </p:nvCxnSpPr>
          <p:spPr>
            <a:xfrm flipH="1">
              <a:off x="396607" y="1812845"/>
              <a:ext cx="4957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87" name="Straight Connector 5186">
              <a:extLst>
                <a:ext uri="{FF2B5EF4-FFF2-40B4-BE49-F238E27FC236}">
                  <a16:creationId xmlns:a16="http://schemas.microsoft.com/office/drawing/2014/main" id="{B17CA9E0-3323-5B9D-3CA8-6474F57146C4}"/>
                </a:ext>
              </a:extLst>
            </p:cNvPr>
            <p:cNvCxnSpPr>
              <a:cxnSpLocks/>
            </p:cNvCxnSpPr>
            <p:nvPr/>
          </p:nvCxnSpPr>
          <p:spPr>
            <a:xfrm>
              <a:off x="396607" y="1812845"/>
              <a:ext cx="0" cy="5337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92" name="TextBox 5191">
            <a:extLst>
              <a:ext uri="{FF2B5EF4-FFF2-40B4-BE49-F238E27FC236}">
                <a16:creationId xmlns:a16="http://schemas.microsoft.com/office/drawing/2014/main" id="{9795E474-2D99-D697-40A5-E949B4647612}"/>
              </a:ext>
            </a:extLst>
          </p:cNvPr>
          <p:cNvSpPr txBox="1"/>
          <p:nvPr userDrawn="1"/>
        </p:nvSpPr>
        <p:spPr>
          <a:xfrm>
            <a:off x="5599135" y="2471880"/>
            <a:ext cx="5840621" cy="3016210"/>
          </a:xfrm>
          <a:prstGeom prst="rect">
            <a:avLst/>
          </a:prstGeom>
          <a:noFill/>
        </p:spPr>
        <p:txBody>
          <a:bodyPr wrap="square" rtlCol="0">
            <a:spAutoFit/>
          </a:bodyPr>
          <a:lstStyle/>
          <a:p>
            <a:pPr lvl="0"/>
            <a:r>
              <a:rPr lang="en-US" sz="3800" dirty="0">
                <a:solidFill>
                  <a:schemeClr val="bg2"/>
                </a:solidFill>
              </a:rPr>
              <a:t>Elacestrant in ER+/HER2- mBC with </a:t>
            </a:r>
            <a:r>
              <a:rPr lang="en-US" sz="3800" i="1" dirty="0">
                <a:solidFill>
                  <a:schemeClr val="bg2"/>
                </a:solidFill>
              </a:rPr>
              <a:t>ESR1</a:t>
            </a:r>
            <a:r>
              <a:rPr lang="en-US" sz="3800" dirty="0">
                <a:solidFill>
                  <a:schemeClr val="bg2"/>
                </a:solidFill>
              </a:rPr>
              <a:t>-mutated tumors: </a:t>
            </a:r>
            <a:r>
              <a:rPr lang="en-US" sz="3800" baseline="0" dirty="0">
                <a:solidFill>
                  <a:schemeClr val="accent2"/>
                </a:solidFill>
              </a:rPr>
              <a:t>Overview of the EMERALD subgroup analysis </a:t>
            </a:r>
            <a:endParaRPr lang="en-GB" sz="3800" baseline="0" dirty="0">
              <a:solidFill>
                <a:schemeClr val="accent2"/>
              </a:solidFill>
            </a:endParaRPr>
          </a:p>
        </p:txBody>
      </p:sp>
      <p:pic>
        <p:nvPicPr>
          <p:cNvPr id="4" name="bg object 19">
            <a:extLst>
              <a:ext uri="{FF2B5EF4-FFF2-40B4-BE49-F238E27FC236}">
                <a16:creationId xmlns:a16="http://schemas.microsoft.com/office/drawing/2014/main" id="{B60BCA53-9282-C71A-2316-DAE861E91F4F}"/>
              </a:ext>
            </a:extLst>
          </p:cNvPr>
          <p:cNvPicPr/>
          <p:nvPr/>
        </p:nvPicPr>
        <p:blipFill>
          <a:blip r:embed="rId4" cstate="print"/>
          <a:stretch>
            <a:fillRect/>
          </a:stretch>
        </p:blipFill>
        <p:spPr>
          <a:xfrm>
            <a:off x="8128002" y="427004"/>
            <a:ext cx="1469191" cy="398557"/>
          </a:xfrm>
          <a:prstGeom prst="rect">
            <a:avLst/>
          </a:prstGeom>
        </p:spPr>
      </p:pic>
      <p:pic>
        <p:nvPicPr>
          <p:cNvPr id="5" name="bg object 20">
            <a:extLst>
              <a:ext uri="{FF2B5EF4-FFF2-40B4-BE49-F238E27FC236}">
                <a16:creationId xmlns:a16="http://schemas.microsoft.com/office/drawing/2014/main" id="{F53E45D6-16F4-F795-D611-307A1C5C29DB}"/>
              </a:ext>
            </a:extLst>
          </p:cNvPr>
          <p:cNvPicPr/>
          <p:nvPr/>
        </p:nvPicPr>
        <p:blipFill>
          <a:blip r:embed="rId5" cstate="print"/>
          <a:stretch>
            <a:fillRect/>
          </a:stretch>
        </p:blipFill>
        <p:spPr>
          <a:xfrm>
            <a:off x="9905719" y="422967"/>
            <a:ext cx="1709400" cy="429428"/>
          </a:xfrm>
          <a:prstGeom prst="rect">
            <a:avLst/>
          </a:prstGeom>
        </p:spPr>
      </p:pic>
      <p:grpSp>
        <p:nvGrpSpPr>
          <p:cNvPr id="6" name="Group 5">
            <a:extLst>
              <a:ext uri="{FF2B5EF4-FFF2-40B4-BE49-F238E27FC236}">
                <a16:creationId xmlns:a16="http://schemas.microsoft.com/office/drawing/2014/main" id="{F8AD8239-ABFB-5A23-3115-D8A44E51868B}"/>
              </a:ext>
            </a:extLst>
          </p:cNvPr>
          <p:cNvGrpSpPr/>
          <p:nvPr/>
        </p:nvGrpSpPr>
        <p:grpSpPr>
          <a:xfrm>
            <a:off x="396609" y="1812846"/>
            <a:ext cx="495759" cy="533748"/>
            <a:chOff x="396607" y="1812845"/>
            <a:chExt cx="495759" cy="533748"/>
          </a:xfrm>
        </p:grpSpPr>
        <p:cxnSp>
          <p:nvCxnSpPr>
            <p:cNvPr id="7" name="Straight Connector 6">
              <a:extLst>
                <a:ext uri="{FF2B5EF4-FFF2-40B4-BE49-F238E27FC236}">
                  <a16:creationId xmlns:a16="http://schemas.microsoft.com/office/drawing/2014/main" id="{71B762F9-9BD5-8B22-FCE7-845413D252D9}"/>
                </a:ext>
              </a:extLst>
            </p:cNvPr>
            <p:cNvCxnSpPr>
              <a:cxnSpLocks/>
            </p:cNvCxnSpPr>
            <p:nvPr/>
          </p:nvCxnSpPr>
          <p:spPr>
            <a:xfrm flipH="1">
              <a:off x="396607" y="1812845"/>
              <a:ext cx="4957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312F3FC-51FD-B001-93FE-EBE405510C29}"/>
                </a:ext>
              </a:extLst>
            </p:cNvPr>
            <p:cNvCxnSpPr>
              <a:cxnSpLocks/>
            </p:cNvCxnSpPr>
            <p:nvPr/>
          </p:nvCxnSpPr>
          <p:spPr>
            <a:xfrm>
              <a:off x="396607" y="1812845"/>
              <a:ext cx="0" cy="5337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99777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Right">
    <p:spTree>
      <p:nvGrpSpPr>
        <p:cNvPr id="1" name=""/>
        <p:cNvGrpSpPr/>
        <p:nvPr/>
      </p:nvGrpSpPr>
      <p:grpSpPr>
        <a:xfrm>
          <a:off x="0" y="0"/>
          <a:ext cx="0" cy="0"/>
          <a:chOff x="0" y="0"/>
          <a:chExt cx="0" cy="0"/>
        </a:xfrm>
      </p:grpSpPr>
      <p:sp>
        <p:nvSpPr>
          <p:cNvPr id="12" name="Content Placeholder 8"/>
          <p:cNvSpPr>
            <a:spLocks noGrp="1"/>
          </p:cNvSpPr>
          <p:nvPr>
            <p:ph sz="quarter" idx="11"/>
          </p:nvPr>
        </p:nvSpPr>
        <p:spPr>
          <a:xfrm>
            <a:off x="5520525" y="1304925"/>
            <a:ext cx="6300001"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ABF88F8B-A59F-4D3E-0C4B-5EB4014B5B31}"/>
              </a:ext>
            </a:extLst>
          </p:cNvPr>
          <p:cNvSpPr>
            <a:spLocks noGrp="1"/>
          </p:cNvSpPr>
          <p:nvPr>
            <p:ph type="body" sz="quarter" idx="10" hasCustomPrompt="1"/>
          </p:nvPr>
        </p:nvSpPr>
        <p:spPr>
          <a:xfrm>
            <a:off x="515937" y="6507109"/>
            <a:ext cx="8100000"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3" name="Title 12">
            <a:extLst>
              <a:ext uri="{FF2B5EF4-FFF2-40B4-BE49-F238E27FC236}">
                <a16:creationId xmlns:a16="http://schemas.microsoft.com/office/drawing/2014/main" id="{58D87A8B-D284-525A-3060-306291BF9CD3}"/>
              </a:ext>
            </a:extLst>
          </p:cNvPr>
          <p:cNvSpPr>
            <a:spLocks noGrp="1"/>
          </p:cNvSpPr>
          <p:nvPr>
            <p:ph type="title"/>
          </p:nvPr>
        </p:nvSpPr>
        <p:spPr>
          <a:xfrm>
            <a:off x="537454" y="195919"/>
            <a:ext cx="11304587" cy="748256"/>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9606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454" y="1338117"/>
            <a:ext cx="5314889" cy="500505"/>
          </a:xfrm>
        </p:spPr>
        <p:txBody>
          <a:bodyPr anchor="b"/>
          <a:lstStyle>
            <a:lvl1pPr marL="0" indent="0">
              <a:spcBef>
                <a:spcPts val="0"/>
              </a:spcBef>
              <a:buNone/>
              <a:defRPr sz="22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40525" y="1338117"/>
            <a:ext cx="5580001" cy="500505"/>
          </a:xfrm>
        </p:spPr>
        <p:txBody>
          <a:bodyPr anchor="b"/>
          <a:lstStyle>
            <a:lvl1pPr marL="0" indent="0">
              <a:spcBef>
                <a:spcPts val="0"/>
              </a:spcBef>
              <a:buNone/>
              <a:defRPr sz="22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5" name="Content Placeholder 8"/>
          <p:cNvSpPr>
            <a:spLocks noGrp="1"/>
          </p:cNvSpPr>
          <p:nvPr>
            <p:ph sz="quarter" idx="10"/>
          </p:nvPr>
        </p:nvSpPr>
        <p:spPr>
          <a:xfrm>
            <a:off x="537455" y="1967117"/>
            <a:ext cx="5314888" cy="37824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8"/>
          <p:cNvSpPr>
            <a:spLocks noGrp="1"/>
          </p:cNvSpPr>
          <p:nvPr>
            <p:ph sz="quarter" idx="11"/>
          </p:nvPr>
        </p:nvSpPr>
        <p:spPr>
          <a:xfrm>
            <a:off x="6240525" y="1921397"/>
            <a:ext cx="5580001" cy="378249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86C967DF-4F22-1EEB-9871-B9B8C3040877}"/>
              </a:ext>
            </a:extLst>
          </p:cNvPr>
          <p:cNvSpPr>
            <a:spLocks noGrp="1"/>
          </p:cNvSpPr>
          <p:nvPr>
            <p:ph type="body" sz="quarter" idx="12" hasCustomPrompt="1"/>
          </p:nvPr>
        </p:nvSpPr>
        <p:spPr>
          <a:xfrm>
            <a:off x="515937" y="6507109"/>
            <a:ext cx="8100000"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4" name="Title 13">
            <a:extLst>
              <a:ext uri="{FF2B5EF4-FFF2-40B4-BE49-F238E27FC236}">
                <a16:creationId xmlns:a16="http://schemas.microsoft.com/office/drawing/2014/main" id="{13FC568E-C8A0-56FE-01B6-6E883BE6441E}"/>
              </a:ext>
            </a:extLst>
          </p:cNvPr>
          <p:cNvSpPr>
            <a:spLocks noGrp="1"/>
          </p:cNvSpPr>
          <p:nvPr>
            <p:ph type="title"/>
          </p:nvPr>
        </p:nvSpPr>
        <p:spPr>
          <a:xfrm>
            <a:off x="537454" y="195919"/>
            <a:ext cx="11304587" cy="748256"/>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482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 Title Only">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11390B9-B168-9B45-4B69-3FB21FFE35DA}"/>
              </a:ext>
            </a:extLst>
          </p:cNvPr>
          <p:cNvSpPr>
            <a:spLocks noGrp="1"/>
          </p:cNvSpPr>
          <p:nvPr>
            <p:ph type="body" sz="quarter" idx="10" hasCustomPrompt="1"/>
          </p:nvPr>
        </p:nvSpPr>
        <p:spPr>
          <a:xfrm>
            <a:off x="515936" y="6507109"/>
            <a:ext cx="11293379"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1" name="Title 10">
            <a:extLst>
              <a:ext uri="{FF2B5EF4-FFF2-40B4-BE49-F238E27FC236}">
                <a16:creationId xmlns:a16="http://schemas.microsoft.com/office/drawing/2014/main" id="{1CBBDBF6-CD19-CE16-E888-09EA2372273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0017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D721014-7E8E-E138-3B51-8837E8ADE6FB}"/>
              </a:ext>
            </a:extLst>
          </p:cNvPr>
          <p:cNvSpPr txBox="1">
            <a:spLocks/>
          </p:cNvSpPr>
          <p:nvPr userDrawn="1"/>
        </p:nvSpPr>
        <p:spPr>
          <a:xfrm>
            <a:off x="173039" y="6477871"/>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CFD4A-06E5-407C-AD69-53397E772496}" type="slidenum">
              <a:rPr lang="en-GB" sz="1000" smtClean="0"/>
              <a:pPr/>
              <a:t>‹#›</a:t>
            </a:fld>
            <a:endParaRPr lang="en-GB" sz="1000" dirty="0"/>
          </a:p>
        </p:txBody>
      </p:sp>
      <p:sp>
        <p:nvSpPr>
          <p:cNvPr id="5" name="Slide Number Placeholder 6">
            <a:extLst>
              <a:ext uri="{FF2B5EF4-FFF2-40B4-BE49-F238E27FC236}">
                <a16:creationId xmlns:a16="http://schemas.microsoft.com/office/drawing/2014/main" id="{B763D8C9-6E0E-BBF1-6E66-4BDA6650FFF4}"/>
              </a:ext>
            </a:extLst>
          </p:cNvPr>
          <p:cNvSpPr txBox="1">
            <a:spLocks/>
          </p:cNvSpPr>
          <p:nvPr userDrawn="1"/>
        </p:nvSpPr>
        <p:spPr>
          <a:xfrm>
            <a:off x="173039" y="6477871"/>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CFD4A-06E5-407C-AD69-53397E772496}" type="slidenum">
              <a:rPr lang="en-GB" sz="1000" smtClean="0"/>
              <a:pPr/>
              <a:t>‹#›</a:t>
            </a:fld>
            <a:endParaRPr lang="en-GB" sz="1000" dirty="0"/>
          </a:p>
        </p:txBody>
      </p:sp>
    </p:spTree>
    <p:extLst>
      <p:ext uri="{BB962C8B-B14F-4D97-AF65-F5344CB8AC3E}">
        <p14:creationId xmlns:p14="http://schemas.microsoft.com/office/powerpoint/2010/main" val="12860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Eyebrow">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ECD3B-A32A-1943-5C95-DDF1A77C3010}"/>
              </a:ext>
            </a:extLst>
          </p:cNvPr>
          <p:cNvSpPr>
            <a:spLocks noGrp="1"/>
          </p:cNvSpPr>
          <p:nvPr>
            <p:ph type="title"/>
          </p:nvPr>
        </p:nvSpPr>
        <p:spPr>
          <a:xfrm>
            <a:off x="477514" y="905299"/>
            <a:ext cx="11229271" cy="29793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621F32F1-BFA3-D476-41E8-70AD694C44D7}"/>
              </a:ext>
            </a:extLst>
          </p:cNvPr>
          <p:cNvSpPr>
            <a:spLocks noGrp="1"/>
          </p:cNvSpPr>
          <p:nvPr>
            <p:ph type="body" sz="quarter" idx="13"/>
          </p:nvPr>
        </p:nvSpPr>
        <p:spPr>
          <a:xfrm>
            <a:off x="477514" y="678070"/>
            <a:ext cx="11229271" cy="227229"/>
          </a:xfrm>
        </p:spPr>
        <p:txBody>
          <a:bodyPr rIns="0">
            <a:noAutofit/>
          </a:bodyPr>
          <a:lstStyle>
            <a:lvl1pPr>
              <a:defRPr lang="en-US" sz="1092" b="0" spc="30" baseline="0" dirty="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pPr marL="0" lvl="0" algn="l" rtl="0">
              <a:lnSpc>
                <a:spcPct val="110000"/>
              </a:lnSpc>
              <a:spcBef>
                <a:spcPts val="728"/>
              </a:spcBef>
              <a:spcAft>
                <a:spcPts val="0"/>
              </a:spcAft>
            </a:pPr>
            <a:r>
              <a:rPr lang="en-US"/>
              <a:t>Click to edit Master text styles</a:t>
            </a:r>
          </a:p>
        </p:txBody>
      </p:sp>
      <p:sp>
        <p:nvSpPr>
          <p:cNvPr id="14" name="Text Placeholder 13">
            <a:extLst>
              <a:ext uri="{FF2B5EF4-FFF2-40B4-BE49-F238E27FC236}">
                <a16:creationId xmlns:a16="http://schemas.microsoft.com/office/drawing/2014/main" id="{630EA573-0028-834B-C172-FA49B7FA395C}"/>
              </a:ext>
            </a:extLst>
          </p:cNvPr>
          <p:cNvSpPr>
            <a:spLocks noGrp="1"/>
          </p:cNvSpPr>
          <p:nvPr>
            <p:ph type="body" sz="quarter" idx="14"/>
          </p:nvPr>
        </p:nvSpPr>
        <p:spPr>
          <a:xfrm>
            <a:off x="488104" y="1322034"/>
            <a:ext cx="11218681" cy="1097896"/>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5">
            <a:extLst>
              <a:ext uri="{FF2B5EF4-FFF2-40B4-BE49-F238E27FC236}">
                <a16:creationId xmlns:a16="http://schemas.microsoft.com/office/drawing/2014/main" id="{149C1AFF-EA52-8325-228D-5A36F9C38313}"/>
              </a:ext>
            </a:extLst>
          </p:cNvPr>
          <p:cNvSpPr>
            <a:spLocks noGrp="1"/>
          </p:cNvSpPr>
          <p:nvPr>
            <p:ph type="body" sz="quarter" idx="15" hasCustomPrompt="1"/>
          </p:nvPr>
        </p:nvSpPr>
        <p:spPr>
          <a:xfrm>
            <a:off x="485215" y="6122419"/>
            <a:ext cx="9571296" cy="297937"/>
          </a:xfrm>
        </p:spPr>
        <p:txBody>
          <a:bodyPr rIns="0" anchor="b" anchorCtr="0"/>
          <a:lstStyle>
            <a:lvl1pPr>
              <a:lnSpc>
                <a:spcPct val="100000"/>
              </a:lnSpc>
              <a:defRPr lang="en-US" sz="637" b="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algn="l" rtl="0">
              <a:lnSpc>
                <a:spcPct val="110000"/>
              </a:lnSpc>
              <a:spcBef>
                <a:spcPts val="0"/>
              </a:spcBef>
              <a:spcAft>
                <a:spcPts val="121"/>
              </a:spcAft>
            </a:pPr>
            <a:r>
              <a:rPr lang="en-US"/>
              <a:t>Footnotes/Abbreviations</a:t>
            </a:r>
          </a:p>
        </p:txBody>
      </p:sp>
    </p:spTree>
    <p:extLst>
      <p:ext uri="{BB962C8B-B14F-4D97-AF65-F5344CB8AC3E}">
        <p14:creationId xmlns:p14="http://schemas.microsoft.com/office/powerpoint/2010/main" val="40376507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26" name="Titre 1">
            <a:extLst>
              <a:ext uri="{FF2B5EF4-FFF2-40B4-BE49-F238E27FC236}">
                <a16:creationId xmlns:a16="http://schemas.microsoft.com/office/drawing/2014/main" id="{76046637-83C5-4543-9FF9-A74B221B54B6}"/>
              </a:ext>
            </a:extLst>
          </p:cNvPr>
          <p:cNvSpPr txBox="1">
            <a:spLocks/>
          </p:cNvSpPr>
          <p:nvPr userDrawn="1"/>
        </p:nvSpPr>
        <p:spPr>
          <a:xfrm>
            <a:off x="5087888" y="6322958"/>
            <a:ext cx="6959903" cy="53504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4" name="Rectangle 3">
            <a:extLst>
              <a:ext uri="{FF2B5EF4-FFF2-40B4-BE49-F238E27FC236}">
                <a16:creationId xmlns:a16="http://schemas.microsoft.com/office/drawing/2014/main" id="{E495B742-A74E-4BD7-D42B-94701EC9F5C6}"/>
              </a:ext>
            </a:extLst>
          </p:cNvPr>
          <p:cNvSpPr/>
          <p:nvPr userDrawn="1"/>
        </p:nvSpPr>
        <p:spPr>
          <a:xfrm>
            <a:off x="5538671" y="6221294"/>
            <a:ext cx="6461985" cy="4480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6BD53F1-EA46-0CAC-273F-0023593325EF}"/>
              </a:ext>
            </a:extLst>
          </p:cNvPr>
          <p:cNvSpPr txBox="1"/>
          <p:nvPr userDrawn="1"/>
        </p:nvSpPr>
        <p:spPr>
          <a:xfrm>
            <a:off x="753365" y="6244677"/>
            <a:ext cx="227190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Vimeo @COR2ED</a:t>
            </a:r>
          </a:p>
        </p:txBody>
      </p:sp>
      <p:sp>
        <p:nvSpPr>
          <p:cNvPr id="6" name="Rounded Rectangle 5">
            <a:extLst>
              <a:ext uri="{FF2B5EF4-FFF2-40B4-BE49-F238E27FC236}">
                <a16:creationId xmlns:a16="http://schemas.microsoft.com/office/drawing/2014/main" id="{E0CC8545-376F-DCD7-2C29-D44EE5072656}"/>
              </a:ext>
            </a:extLst>
          </p:cNvPr>
          <p:cNvSpPr/>
          <p:nvPr userDrawn="1"/>
        </p:nvSpPr>
        <p:spPr>
          <a:xfrm>
            <a:off x="2447560" y="6292129"/>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6A7ECC-240D-FF77-EF83-8FC70CBE219D}"/>
              </a:ext>
            </a:extLst>
          </p:cNvPr>
          <p:cNvSpPr txBox="1"/>
          <p:nvPr userDrawn="1"/>
        </p:nvSpPr>
        <p:spPr>
          <a:xfrm>
            <a:off x="2777541" y="6267695"/>
            <a:ext cx="119187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cor2ed.com</a:t>
            </a:r>
          </a:p>
        </p:txBody>
      </p:sp>
      <p:pic>
        <p:nvPicPr>
          <p:cNvPr id="8" name="Graphic 7" descr="World">
            <a:extLst>
              <a:ext uri="{FF2B5EF4-FFF2-40B4-BE49-F238E27FC236}">
                <a16:creationId xmlns:a16="http://schemas.microsoft.com/office/drawing/2014/main" id="{E6FFC2BE-6729-C475-09FF-D120F0C1FFE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2294" y="6328395"/>
            <a:ext cx="264351" cy="265635"/>
          </a:xfrm>
          <a:prstGeom prst="rect">
            <a:avLst/>
          </a:prstGeom>
        </p:spPr>
      </p:pic>
      <p:sp>
        <p:nvSpPr>
          <p:cNvPr id="9" name="Rounded Rectangle 8">
            <a:extLst>
              <a:ext uri="{FF2B5EF4-FFF2-40B4-BE49-F238E27FC236}">
                <a16:creationId xmlns:a16="http://schemas.microsoft.com/office/drawing/2014/main" id="{756CB054-73D3-80DF-A9EC-32F191687991}"/>
              </a:ext>
            </a:extLst>
          </p:cNvPr>
          <p:cNvSpPr/>
          <p:nvPr userDrawn="1"/>
        </p:nvSpPr>
        <p:spPr>
          <a:xfrm>
            <a:off x="411800" y="6282488"/>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 name="Picture 4" descr="Vimeo Icon Logo - Free vector graphic on Pixabay">
            <a:extLst>
              <a:ext uri="{FF2B5EF4-FFF2-40B4-BE49-F238E27FC236}">
                <a16:creationId xmlns:a16="http://schemas.microsoft.com/office/drawing/2014/main" id="{AD4DBFF9-7B4A-B399-1176-AA9B51DC5B60}"/>
              </a:ext>
            </a:extLst>
          </p:cNvPr>
          <p:cNvPicPr>
            <a:picLocks noChangeAspect="1" noChangeArrowheads="1"/>
          </p:cNvPicPr>
          <p:nvPr userDrawn="1"/>
        </p:nvPicPr>
        <p:blipFill>
          <a:blip r:embed="rId4">
            <a:biLevel thresh="25000"/>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4573" y="6198528"/>
            <a:ext cx="485930" cy="48828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a:extLst>
              <a:ext uri="{FF2B5EF4-FFF2-40B4-BE49-F238E27FC236}">
                <a16:creationId xmlns:a16="http://schemas.microsoft.com/office/drawing/2014/main" id="{A5FB67FD-B739-ED20-3D37-9BD3433C256C}"/>
              </a:ext>
            </a:extLst>
          </p:cNvPr>
          <p:cNvSpPr/>
          <p:nvPr userDrawn="1"/>
        </p:nvSpPr>
        <p:spPr>
          <a:xfrm>
            <a:off x="6550383" y="6318659"/>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314FC899-92AD-DF5B-C9A8-E5FDDF613558}"/>
              </a:ext>
            </a:extLst>
          </p:cNvPr>
          <p:cNvSpPr/>
          <p:nvPr userDrawn="1"/>
        </p:nvSpPr>
        <p:spPr>
          <a:xfrm>
            <a:off x="3935760" y="6303037"/>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2DD43B3-7981-01B9-008D-8101F6B1E2C0}"/>
              </a:ext>
            </a:extLst>
          </p:cNvPr>
          <p:cNvSpPr txBox="1"/>
          <p:nvPr userDrawn="1"/>
        </p:nvSpPr>
        <p:spPr>
          <a:xfrm>
            <a:off x="6869329" y="6280302"/>
            <a:ext cx="227190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@COR2ED</a:t>
            </a:r>
          </a:p>
        </p:txBody>
      </p:sp>
      <p:sp>
        <p:nvSpPr>
          <p:cNvPr id="16" name="TextBox 15">
            <a:extLst>
              <a:ext uri="{FF2B5EF4-FFF2-40B4-BE49-F238E27FC236}">
                <a16:creationId xmlns:a16="http://schemas.microsoft.com/office/drawing/2014/main" id="{11FDAFCE-B7F4-837E-EA2C-9C1584FA96CE}"/>
              </a:ext>
            </a:extLst>
          </p:cNvPr>
          <p:cNvSpPr txBox="1"/>
          <p:nvPr userDrawn="1"/>
        </p:nvSpPr>
        <p:spPr>
          <a:xfrm>
            <a:off x="4249215" y="6280302"/>
            <a:ext cx="227190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@COR2EDMedEd</a:t>
            </a:r>
          </a:p>
        </p:txBody>
      </p:sp>
      <p:pic>
        <p:nvPicPr>
          <p:cNvPr id="17" name="Picture 2" descr="Linkedin logo logo website icon - Popular Social Media Flat">
            <a:extLst>
              <a:ext uri="{FF2B5EF4-FFF2-40B4-BE49-F238E27FC236}">
                <a16:creationId xmlns:a16="http://schemas.microsoft.com/office/drawing/2014/main" id="{DF990BA0-E7A9-C88E-2EB7-B8DFDBD964DD}"/>
              </a:ext>
            </a:extLst>
          </p:cNvPr>
          <p:cNvPicPr>
            <a:picLocks noChangeAspect="1" noChangeArrowheads="1"/>
          </p:cNvPicPr>
          <p:nvPr userDrawn="1"/>
        </p:nvPicPr>
        <p:blipFill>
          <a:blip r:embed="rId6">
            <a:biLevel thresh="25000"/>
            <a:extLst>
              <a:ext uri="{28A0092B-C50C-407E-A947-70E740481C1C}">
                <a14:useLocalDpi xmlns:a14="http://schemas.microsoft.com/office/drawing/2010/main" val="0"/>
              </a:ext>
            </a:extLst>
          </a:blip>
          <a:srcRect/>
          <a:stretch>
            <a:fillRect/>
          </a:stretch>
        </p:blipFill>
        <p:spPr bwMode="auto">
          <a:xfrm>
            <a:off x="6482888" y="6243133"/>
            <a:ext cx="453936" cy="456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map of people with their heads&#10;&#10;Description automatically generated">
            <a:extLst>
              <a:ext uri="{FF2B5EF4-FFF2-40B4-BE49-F238E27FC236}">
                <a16:creationId xmlns:a16="http://schemas.microsoft.com/office/drawing/2014/main" id="{0255F34A-59D6-C943-BA4D-8BA1C19753EF}"/>
              </a:ext>
            </a:extLst>
          </p:cNvPr>
          <p:cNvPicPr>
            <a:picLocks noChangeAspect="1"/>
          </p:cNvPicPr>
          <p:nvPr userDrawn="1"/>
        </p:nvPicPr>
        <p:blipFill>
          <a:blip r:embed="rId7"/>
          <a:srcRect t="16644" r="9788" b="5994"/>
          <a:stretch/>
        </p:blipFill>
        <p:spPr>
          <a:xfrm>
            <a:off x="5992020" y="0"/>
            <a:ext cx="6199980" cy="6858000"/>
          </a:xfrm>
          <a:prstGeom prst="rect">
            <a:avLst/>
          </a:prstGeom>
        </p:spPr>
      </p:pic>
      <p:sp>
        <p:nvSpPr>
          <p:cNvPr id="18" name="Titre 1">
            <a:extLst>
              <a:ext uri="{FF2B5EF4-FFF2-40B4-BE49-F238E27FC236}">
                <a16:creationId xmlns:a16="http://schemas.microsoft.com/office/drawing/2014/main" id="{A7358EB6-00A7-92B1-3C45-AE961D814E4A}"/>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Medical Affairs by 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pic>
        <p:nvPicPr>
          <p:cNvPr id="19" name="Picture 18" descr="A blue and orange text on a black background&#10;&#10;Description automatically generated">
            <a:extLst>
              <a:ext uri="{FF2B5EF4-FFF2-40B4-BE49-F238E27FC236}">
                <a16:creationId xmlns:a16="http://schemas.microsoft.com/office/drawing/2014/main" id="{B9E92444-2B61-8559-A43A-5A9F053D8E44}"/>
              </a:ext>
            </a:extLst>
          </p:cNvPr>
          <p:cNvPicPr>
            <a:picLocks noChangeAspect="1"/>
          </p:cNvPicPr>
          <p:nvPr userDrawn="1"/>
        </p:nvPicPr>
        <p:blipFill>
          <a:blip r:embed="rId8"/>
          <a:stretch>
            <a:fillRect/>
          </a:stretch>
        </p:blipFill>
        <p:spPr>
          <a:xfrm>
            <a:off x="290267" y="328335"/>
            <a:ext cx="2617455" cy="908457"/>
          </a:xfrm>
          <a:prstGeom prst="rect">
            <a:avLst/>
          </a:prstGeom>
        </p:spPr>
      </p:pic>
      <p:sp>
        <p:nvSpPr>
          <p:cNvPr id="20" name="Titre 1">
            <a:extLst>
              <a:ext uri="{FF2B5EF4-FFF2-40B4-BE49-F238E27FC236}">
                <a16:creationId xmlns:a16="http://schemas.microsoft.com/office/drawing/2014/main" id="{DB60741F-76E0-1E91-3435-CEBE2A49339D}"/>
              </a:ext>
            </a:extLst>
          </p:cNvPr>
          <p:cNvSpPr txBox="1">
            <a:spLocks/>
          </p:cNvSpPr>
          <p:nvPr userDrawn="1"/>
        </p:nvSpPr>
        <p:spPr>
          <a:xfrm>
            <a:off x="323528" y="4779105"/>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1" name="Titre 1">
            <a:extLst>
              <a:ext uri="{FF2B5EF4-FFF2-40B4-BE49-F238E27FC236}">
                <a16:creationId xmlns:a16="http://schemas.microsoft.com/office/drawing/2014/main" id="{F67D4996-7800-B5F6-CF1F-DC44D5D284AF}"/>
              </a:ext>
            </a:extLst>
          </p:cNvPr>
          <p:cNvSpPr txBox="1">
            <a:spLocks/>
          </p:cNvSpPr>
          <p:nvPr userDrawn="1"/>
        </p:nvSpPr>
        <p:spPr>
          <a:xfrm>
            <a:off x="787828" y="5276297"/>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2" name="Titre 1">
            <a:extLst>
              <a:ext uri="{FF2B5EF4-FFF2-40B4-BE49-F238E27FC236}">
                <a16:creationId xmlns:a16="http://schemas.microsoft.com/office/drawing/2014/main" id="{EF7A9E92-B024-04D4-E083-38C08F2B4F93}"/>
              </a:ext>
            </a:extLst>
          </p:cNvPr>
          <p:cNvSpPr txBox="1">
            <a:spLocks/>
          </p:cNvSpPr>
          <p:nvPr userDrawn="1"/>
        </p:nvSpPr>
        <p:spPr>
          <a:xfrm>
            <a:off x="323528" y="3429000"/>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3" name="Titre 1">
            <a:extLst>
              <a:ext uri="{FF2B5EF4-FFF2-40B4-BE49-F238E27FC236}">
                <a16:creationId xmlns:a16="http://schemas.microsoft.com/office/drawing/2014/main" id="{C6B0E5D9-D880-7ACC-BFF2-60DF1B3416A8}"/>
              </a:ext>
            </a:extLst>
          </p:cNvPr>
          <p:cNvSpPr txBox="1">
            <a:spLocks/>
          </p:cNvSpPr>
          <p:nvPr userDrawn="1"/>
        </p:nvSpPr>
        <p:spPr>
          <a:xfrm>
            <a:off x="787828" y="3915009"/>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24" name="Group 23">
            <a:extLst>
              <a:ext uri="{FF2B5EF4-FFF2-40B4-BE49-F238E27FC236}">
                <a16:creationId xmlns:a16="http://schemas.microsoft.com/office/drawing/2014/main" id="{B4481CD9-97DA-AA6C-1C1E-380DB079D9BD}"/>
              </a:ext>
            </a:extLst>
          </p:cNvPr>
          <p:cNvGrpSpPr/>
          <p:nvPr userDrawn="1"/>
        </p:nvGrpSpPr>
        <p:grpSpPr>
          <a:xfrm>
            <a:off x="418902" y="3864315"/>
            <a:ext cx="356400" cy="356400"/>
            <a:chOff x="761970" y="3386221"/>
            <a:chExt cx="356400" cy="356400"/>
          </a:xfrm>
        </p:grpSpPr>
        <p:sp>
          <p:nvSpPr>
            <p:cNvPr id="25" name="Oval 24">
              <a:extLst>
                <a:ext uri="{FF2B5EF4-FFF2-40B4-BE49-F238E27FC236}">
                  <a16:creationId xmlns:a16="http://schemas.microsoft.com/office/drawing/2014/main" id="{2476E6DD-5075-26A0-867A-D6871950DCC6}"/>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7" name="Graphic 26" descr="Speaker Phone">
              <a:extLst>
                <a:ext uri="{FF2B5EF4-FFF2-40B4-BE49-F238E27FC236}">
                  <a16:creationId xmlns:a16="http://schemas.microsoft.com/office/drawing/2014/main" id="{AAEA1CF7-F56D-5324-17D4-93FE1C10FD1E}"/>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3725" y="3406712"/>
              <a:ext cx="310320" cy="310320"/>
            </a:xfrm>
            <a:prstGeom prst="rect">
              <a:avLst/>
            </a:prstGeom>
          </p:spPr>
        </p:pic>
      </p:grpSp>
      <p:sp>
        <p:nvSpPr>
          <p:cNvPr id="28" name="Oval 27">
            <a:extLst>
              <a:ext uri="{FF2B5EF4-FFF2-40B4-BE49-F238E27FC236}">
                <a16:creationId xmlns:a16="http://schemas.microsoft.com/office/drawing/2014/main" id="{35DA0B83-4B73-553D-97A4-ED43954CB4C9}"/>
              </a:ext>
            </a:extLst>
          </p:cNvPr>
          <p:cNvSpPr/>
          <p:nvPr userDrawn="1"/>
        </p:nvSpPr>
        <p:spPr>
          <a:xfrm>
            <a:off x="417732" y="4296736"/>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9" name="Graphic 28" descr="Envelope">
            <a:extLst>
              <a:ext uri="{FF2B5EF4-FFF2-40B4-BE49-F238E27FC236}">
                <a16:creationId xmlns:a16="http://schemas.microsoft.com/office/drawing/2014/main" id="{83073EE7-ED84-7E43-1A9B-04ECA4EB3D1F}"/>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75066" y="4353439"/>
            <a:ext cx="239704" cy="239704"/>
          </a:xfrm>
          <a:prstGeom prst="rect">
            <a:avLst/>
          </a:prstGeom>
        </p:spPr>
      </p:pic>
      <p:grpSp>
        <p:nvGrpSpPr>
          <p:cNvPr id="30" name="Group 29">
            <a:extLst>
              <a:ext uri="{FF2B5EF4-FFF2-40B4-BE49-F238E27FC236}">
                <a16:creationId xmlns:a16="http://schemas.microsoft.com/office/drawing/2014/main" id="{0547AE9E-B193-76F6-6650-4422164B1D3E}"/>
              </a:ext>
            </a:extLst>
          </p:cNvPr>
          <p:cNvGrpSpPr/>
          <p:nvPr userDrawn="1"/>
        </p:nvGrpSpPr>
        <p:grpSpPr>
          <a:xfrm>
            <a:off x="423995" y="5215208"/>
            <a:ext cx="356400" cy="356400"/>
            <a:chOff x="761970" y="3386221"/>
            <a:chExt cx="356400" cy="356400"/>
          </a:xfrm>
        </p:grpSpPr>
        <p:sp>
          <p:nvSpPr>
            <p:cNvPr id="31" name="Oval 30">
              <a:extLst>
                <a:ext uri="{FF2B5EF4-FFF2-40B4-BE49-F238E27FC236}">
                  <a16:creationId xmlns:a16="http://schemas.microsoft.com/office/drawing/2014/main" id="{25D6C8F0-9C6F-A5C6-AD50-66C3A034A33C}"/>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2" name="Graphic 31" descr="Speaker Phone">
              <a:extLst>
                <a:ext uri="{FF2B5EF4-FFF2-40B4-BE49-F238E27FC236}">
                  <a16:creationId xmlns:a16="http://schemas.microsoft.com/office/drawing/2014/main" id="{48EF41D1-4DCB-7862-2A31-7C4E2D4D73D0}"/>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3725" y="3406712"/>
              <a:ext cx="310320" cy="310320"/>
            </a:xfrm>
            <a:prstGeom prst="rect">
              <a:avLst/>
            </a:prstGeom>
          </p:spPr>
        </p:pic>
      </p:grpSp>
      <p:sp>
        <p:nvSpPr>
          <p:cNvPr id="33" name="Oval 32">
            <a:extLst>
              <a:ext uri="{FF2B5EF4-FFF2-40B4-BE49-F238E27FC236}">
                <a16:creationId xmlns:a16="http://schemas.microsoft.com/office/drawing/2014/main" id="{0E6BF034-C5E3-5910-B803-52F470EC0B3F}"/>
              </a:ext>
            </a:extLst>
          </p:cNvPr>
          <p:cNvSpPr/>
          <p:nvPr userDrawn="1"/>
        </p:nvSpPr>
        <p:spPr>
          <a:xfrm>
            <a:off x="422825" y="564762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4" name="Graphic 33" descr="Envelope">
            <a:extLst>
              <a:ext uri="{FF2B5EF4-FFF2-40B4-BE49-F238E27FC236}">
                <a16:creationId xmlns:a16="http://schemas.microsoft.com/office/drawing/2014/main" id="{88CCAD82-6E13-8709-E8E9-9574AE3C8F29}"/>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2343" y="5703368"/>
            <a:ext cx="239704" cy="239704"/>
          </a:xfrm>
          <a:prstGeom prst="rect">
            <a:avLst/>
          </a:prstGeom>
        </p:spPr>
      </p:pic>
      <p:sp>
        <p:nvSpPr>
          <p:cNvPr id="35" name="Titre 1">
            <a:extLst>
              <a:ext uri="{FF2B5EF4-FFF2-40B4-BE49-F238E27FC236}">
                <a16:creationId xmlns:a16="http://schemas.microsoft.com/office/drawing/2014/main" id="{4F35C7C7-D992-33DE-C8F4-4D50850D995A}"/>
              </a:ext>
            </a:extLst>
          </p:cNvPr>
          <p:cNvSpPr txBox="1">
            <a:spLocks/>
          </p:cNvSpPr>
          <p:nvPr userDrawn="1"/>
        </p:nvSpPr>
        <p:spPr>
          <a:xfrm>
            <a:off x="787828" y="5686075"/>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36" name="Titre 1">
            <a:extLst>
              <a:ext uri="{FF2B5EF4-FFF2-40B4-BE49-F238E27FC236}">
                <a16:creationId xmlns:a16="http://schemas.microsoft.com/office/drawing/2014/main" id="{D2B533C6-972C-00BA-4BBA-05989834194A}"/>
              </a:ext>
            </a:extLst>
          </p:cNvPr>
          <p:cNvSpPr txBox="1">
            <a:spLocks/>
          </p:cNvSpPr>
          <p:nvPr userDrawn="1"/>
        </p:nvSpPr>
        <p:spPr>
          <a:xfrm>
            <a:off x="787828" y="435824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2" name="Picture 1">
            <a:extLst>
              <a:ext uri="{FF2B5EF4-FFF2-40B4-BE49-F238E27FC236}">
                <a16:creationId xmlns:a16="http://schemas.microsoft.com/office/drawing/2014/main" id="{8D1D23E1-43B7-3EB2-98CF-540AFA75221D}"/>
              </a:ext>
            </a:extLst>
          </p:cNvPr>
          <p:cNvPicPr>
            <a:picLocks noChangeAspect="1"/>
          </p:cNvPicPr>
          <p:nvPr userDrawn="1"/>
        </p:nvPicPr>
        <p:blipFill>
          <a:blip r:embed="rId13"/>
          <a:srcRect/>
          <a:stretch/>
        </p:blipFill>
        <p:spPr>
          <a:xfrm>
            <a:off x="3967258" y="6332474"/>
            <a:ext cx="255950" cy="261496"/>
          </a:xfrm>
          <a:prstGeom prst="rect">
            <a:avLst/>
          </a:prstGeom>
          <a:noFill/>
        </p:spPr>
      </p:pic>
    </p:spTree>
    <p:extLst>
      <p:ext uri="{BB962C8B-B14F-4D97-AF65-F5344CB8AC3E}">
        <p14:creationId xmlns:p14="http://schemas.microsoft.com/office/powerpoint/2010/main" val="1246177017"/>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4459545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1">
        <a:schemeClr val="bg2"/>
      </p:bgRef>
    </p:bg>
    <p:spTree>
      <p:nvGrpSpPr>
        <p:cNvPr id="1" name=""/>
        <p:cNvGrpSpPr/>
        <p:nvPr/>
      </p:nvGrpSpPr>
      <p:grpSpPr>
        <a:xfrm>
          <a:off x="0" y="0"/>
          <a:ext cx="0" cy="0"/>
          <a:chOff x="0" y="0"/>
          <a:chExt cx="0" cy="0"/>
        </a:xfrm>
      </p:grpSpPr>
      <p:pic>
        <p:nvPicPr>
          <p:cNvPr id="3" name="Picture 2" descr="A x-ray of a person's chest&#10;&#10;Description automatically generated">
            <a:extLst>
              <a:ext uri="{FF2B5EF4-FFF2-40B4-BE49-F238E27FC236}">
                <a16:creationId xmlns:a16="http://schemas.microsoft.com/office/drawing/2014/main" id="{1504950D-69BE-E916-0F6D-00AB2D7A73F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25963" t="21397" b="22847"/>
          <a:stretch/>
        </p:blipFill>
        <p:spPr>
          <a:xfrm>
            <a:off x="0" y="1304929"/>
            <a:ext cx="3359375" cy="3373200"/>
          </a:xfrm>
          <a:prstGeom prst="rect">
            <a:avLst/>
          </a:prstGeom>
        </p:spPr>
      </p:pic>
      <p:sp>
        <p:nvSpPr>
          <p:cNvPr id="37" name="Rectangle 36">
            <a:extLst>
              <a:ext uri="{FF2B5EF4-FFF2-40B4-BE49-F238E27FC236}">
                <a16:creationId xmlns:a16="http://schemas.microsoft.com/office/drawing/2014/main" id="{AAF475EF-74E0-C41A-C794-6DB03C5D13C5}"/>
              </a:ext>
            </a:extLst>
          </p:cNvPr>
          <p:cNvSpPr/>
          <p:nvPr userDrawn="1"/>
        </p:nvSpPr>
        <p:spPr>
          <a:xfrm>
            <a:off x="0" y="6061557"/>
            <a:ext cx="12192000" cy="796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pic>
        <p:nvPicPr>
          <p:cNvPr id="33" name="bg object 19">
            <a:extLst>
              <a:ext uri="{FF2B5EF4-FFF2-40B4-BE49-F238E27FC236}">
                <a16:creationId xmlns:a16="http://schemas.microsoft.com/office/drawing/2014/main" id="{27A5A5B3-8A04-8194-886B-8548D4AC9E73}"/>
              </a:ext>
            </a:extLst>
          </p:cNvPr>
          <p:cNvPicPr/>
          <p:nvPr userDrawn="1"/>
        </p:nvPicPr>
        <p:blipFill>
          <a:blip r:embed="rId3" cstate="print"/>
          <a:stretch>
            <a:fillRect/>
          </a:stretch>
        </p:blipFill>
        <p:spPr>
          <a:xfrm>
            <a:off x="8333409" y="6259960"/>
            <a:ext cx="1469191" cy="398557"/>
          </a:xfrm>
          <a:prstGeom prst="rect">
            <a:avLst/>
          </a:prstGeom>
        </p:spPr>
      </p:pic>
      <p:pic>
        <p:nvPicPr>
          <p:cNvPr id="34" name="bg object 20">
            <a:extLst>
              <a:ext uri="{FF2B5EF4-FFF2-40B4-BE49-F238E27FC236}">
                <a16:creationId xmlns:a16="http://schemas.microsoft.com/office/drawing/2014/main" id="{8C1F8E46-6D3E-6FD0-CCF1-4AFDBA6984DA}"/>
              </a:ext>
            </a:extLst>
          </p:cNvPr>
          <p:cNvPicPr/>
          <p:nvPr userDrawn="1"/>
        </p:nvPicPr>
        <p:blipFill>
          <a:blip r:embed="rId4" cstate="print"/>
          <a:stretch>
            <a:fillRect/>
          </a:stretch>
        </p:blipFill>
        <p:spPr>
          <a:xfrm>
            <a:off x="10111125" y="6255923"/>
            <a:ext cx="1709400" cy="429428"/>
          </a:xfrm>
          <a:prstGeom prst="rect">
            <a:avLst/>
          </a:prstGeom>
        </p:spPr>
      </p:pic>
      <p:grpSp>
        <p:nvGrpSpPr>
          <p:cNvPr id="24" name="Group 23">
            <a:extLst>
              <a:ext uri="{FF2B5EF4-FFF2-40B4-BE49-F238E27FC236}">
                <a16:creationId xmlns:a16="http://schemas.microsoft.com/office/drawing/2014/main" id="{BD80ECB9-DA64-BCAA-8E7B-777E923FC5D8}"/>
              </a:ext>
            </a:extLst>
          </p:cNvPr>
          <p:cNvGrpSpPr/>
          <p:nvPr userDrawn="1"/>
        </p:nvGrpSpPr>
        <p:grpSpPr>
          <a:xfrm flipH="1">
            <a:off x="10751938" y="1684420"/>
            <a:ext cx="495759" cy="423543"/>
            <a:chOff x="396607" y="1812845"/>
            <a:chExt cx="495759" cy="533748"/>
          </a:xfrm>
        </p:grpSpPr>
        <p:cxnSp>
          <p:nvCxnSpPr>
            <p:cNvPr id="25" name="Straight Connector 24">
              <a:extLst>
                <a:ext uri="{FF2B5EF4-FFF2-40B4-BE49-F238E27FC236}">
                  <a16:creationId xmlns:a16="http://schemas.microsoft.com/office/drawing/2014/main" id="{75CDF182-70D2-7C70-1DE0-531C4304288D}"/>
                </a:ext>
              </a:extLst>
            </p:cNvPr>
            <p:cNvCxnSpPr>
              <a:cxnSpLocks/>
            </p:cNvCxnSpPr>
            <p:nvPr userDrawn="1"/>
          </p:nvCxnSpPr>
          <p:spPr>
            <a:xfrm flipH="1">
              <a:off x="396607" y="1812845"/>
              <a:ext cx="4957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6C8980B-8C3F-3FCB-4946-A32E8E8CD497}"/>
                </a:ext>
              </a:extLst>
            </p:cNvPr>
            <p:cNvCxnSpPr>
              <a:cxnSpLocks/>
            </p:cNvCxnSpPr>
            <p:nvPr userDrawn="1"/>
          </p:nvCxnSpPr>
          <p:spPr>
            <a:xfrm>
              <a:off x="396607" y="1812845"/>
              <a:ext cx="0" cy="5337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90E083D-9094-38DC-5F7C-5BA4B53A697A}"/>
              </a:ext>
            </a:extLst>
          </p:cNvPr>
          <p:cNvGrpSpPr/>
          <p:nvPr userDrawn="1"/>
        </p:nvGrpSpPr>
        <p:grpSpPr>
          <a:xfrm flipH="1" flipV="1">
            <a:off x="10751938" y="4401122"/>
            <a:ext cx="495759" cy="423543"/>
            <a:chOff x="396607" y="1812845"/>
            <a:chExt cx="495759" cy="533748"/>
          </a:xfrm>
        </p:grpSpPr>
        <p:cxnSp>
          <p:nvCxnSpPr>
            <p:cNvPr id="28" name="Straight Connector 27">
              <a:extLst>
                <a:ext uri="{FF2B5EF4-FFF2-40B4-BE49-F238E27FC236}">
                  <a16:creationId xmlns:a16="http://schemas.microsoft.com/office/drawing/2014/main" id="{0EC65F93-655A-8CE8-A058-DDD9CE5787C0}"/>
                </a:ext>
              </a:extLst>
            </p:cNvPr>
            <p:cNvCxnSpPr>
              <a:cxnSpLocks/>
            </p:cNvCxnSpPr>
            <p:nvPr userDrawn="1"/>
          </p:nvCxnSpPr>
          <p:spPr>
            <a:xfrm flipH="1">
              <a:off x="396607" y="1812845"/>
              <a:ext cx="4957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9A3C25E-B97B-B9A9-C0BC-69FD5A43B96B}"/>
                </a:ext>
              </a:extLst>
            </p:cNvPr>
            <p:cNvCxnSpPr>
              <a:cxnSpLocks/>
            </p:cNvCxnSpPr>
            <p:nvPr userDrawn="1"/>
          </p:nvCxnSpPr>
          <p:spPr>
            <a:xfrm>
              <a:off x="396607" y="1812845"/>
              <a:ext cx="0" cy="5337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06AFD024-BE1A-CE78-361D-A7729572271B}"/>
              </a:ext>
            </a:extLst>
          </p:cNvPr>
          <p:cNvSpPr/>
          <p:nvPr userDrawn="1"/>
        </p:nvSpPr>
        <p:spPr>
          <a:xfrm>
            <a:off x="2" y="1309008"/>
            <a:ext cx="11820524" cy="3373200"/>
          </a:xfrm>
          <a:prstGeom prst="rect">
            <a:avLst/>
          </a:prstGeom>
          <a:gradFill>
            <a:gsLst>
              <a:gs pos="23000">
                <a:srgbClr val="F7F7F4">
                  <a:alpha val="50000"/>
                </a:srgbClr>
              </a:gs>
              <a:gs pos="97000">
                <a:schemeClr val="accent5"/>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sp>
        <p:nvSpPr>
          <p:cNvPr id="30" name="Text Placeholder 12">
            <a:extLst>
              <a:ext uri="{FF2B5EF4-FFF2-40B4-BE49-F238E27FC236}">
                <a16:creationId xmlns:a16="http://schemas.microsoft.com/office/drawing/2014/main" id="{24B80FC6-CACC-834D-C38E-577CDD107A79}"/>
              </a:ext>
            </a:extLst>
          </p:cNvPr>
          <p:cNvSpPr>
            <a:spLocks noGrp="1"/>
          </p:cNvSpPr>
          <p:nvPr userDrawn="1">
            <p:ph type="body" sz="quarter" idx="11" hasCustomPrompt="1"/>
          </p:nvPr>
        </p:nvSpPr>
        <p:spPr>
          <a:xfrm>
            <a:off x="3514476" y="1825332"/>
            <a:ext cx="6770915" cy="835665"/>
          </a:xfrm>
          <a:noFill/>
        </p:spPr>
        <p:txBody>
          <a:bodyPr anchor="t"/>
          <a:lstStyle>
            <a:lvl1pPr marL="0" indent="0">
              <a:buNone/>
              <a:defRPr sz="3200">
                <a:solidFill>
                  <a:schemeClr val="accent1"/>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CLICK TO EDIT MASTER TEXT STYLES</a:t>
            </a:r>
          </a:p>
        </p:txBody>
      </p:sp>
      <p:sp>
        <p:nvSpPr>
          <p:cNvPr id="31" name="Text Placeholder 12">
            <a:extLst>
              <a:ext uri="{FF2B5EF4-FFF2-40B4-BE49-F238E27FC236}">
                <a16:creationId xmlns:a16="http://schemas.microsoft.com/office/drawing/2014/main" id="{70645CF5-F11D-B16C-669F-D0539C39E807}"/>
              </a:ext>
            </a:extLst>
          </p:cNvPr>
          <p:cNvSpPr>
            <a:spLocks noGrp="1"/>
          </p:cNvSpPr>
          <p:nvPr userDrawn="1">
            <p:ph type="body" sz="quarter" idx="12" hasCustomPrompt="1"/>
          </p:nvPr>
        </p:nvSpPr>
        <p:spPr>
          <a:xfrm>
            <a:off x="3514476" y="3712526"/>
            <a:ext cx="6770915" cy="370071"/>
          </a:xfrm>
          <a:noFill/>
        </p:spPr>
        <p:txBody>
          <a:bodyPr anchor="b"/>
          <a:lstStyle>
            <a:lvl1pPr marL="0" indent="0">
              <a:buNone/>
              <a:defRPr sz="1500">
                <a:solidFill>
                  <a:schemeClr val="accent2"/>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Click to edit master text styles</a:t>
            </a:r>
          </a:p>
        </p:txBody>
      </p:sp>
    </p:spTree>
    <p:extLst>
      <p:ext uri="{BB962C8B-B14F-4D97-AF65-F5344CB8AC3E}">
        <p14:creationId xmlns:p14="http://schemas.microsoft.com/office/powerpoint/2010/main" val="8867038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100000">
              <a:srgbClr val="1D1D1D">
                <a:alpha val="13000"/>
              </a:srgbClr>
            </a:gs>
            <a:gs pos="0">
              <a:schemeClr val="bg1"/>
            </a:gs>
          </a:gsLst>
          <a:lin ang="0" scaled="1"/>
          <a:tileRect/>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E0262F8-C73F-2A9C-9E1E-53E9BADC38A3}"/>
              </a:ext>
            </a:extLst>
          </p:cNvPr>
          <p:cNvSpPr/>
          <p:nvPr/>
        </p:nvSpPr>
        <p:spPr>
          <a:xfrm>
            <a:off x="0" y="0"/>
            <a:ext cx="12192000" cy="1095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sp>
        <p:nvSpPr>
          <p:cNvPr id="2" name="TextBox 1">
            <a:extLst>
              <a:ext uri="{FF2B5EF4-FFF2-40B4-BE49-F238E27FC236}">
                <a16:creationId xmlns:a16="http://schemas.microsoft.com/office/drawing/2014/main" id="{7B8E16E0-96C6-BD04-F426-6543F56B9E93}"/>
              </a:ext>
            </a:extLst>
          </p:cNvPr>
          <p:cNvSpPr txBox="1"/>
          <p:nvPr/>
        </p:nvSpPr>
        <p:spPr>
          <a:xfrm>
            <a:off x="414969" y="363322"/>
            <a:ext cx="4182433" cy="361766"/>
          </a:xfrm>
          <a:prstGeom prst="rect">
            <a:avLst/>
          </a:prstGeom>
          <a:noFill/>
        </p:spPr>
        <p:txBody>
          <a:bodyPr wrap="square" rtlCol="0">
            <a:spAutoFit/>
          </a:bodyPr>
          <a:lstStyle/>
          <a:p>
            <a:r>
              <a:rPr lang="en-GB" sz="1751" b="0" dirty="0"/>
              <a:t>ESMO Industry Satellite Symposium</a:t>
            </a:r>
          </a:p>
        </p:txBody>
      </p:sp>
      <p:sp>
        <p:nvSpPr>
          <p:cNvPr id="11" name="Rectangle 10">
            <a:extLst>
              <a:ext uri="{FF2B5EF4-FFF2-40B4-BE49-F238E27FC236}">
                <a16:creationId xmlns:a16="http://schemas.microsoft.com/office/drawing/2014/main" id="{6A05F613-40E9-F3DB-406D-5F9E6F0B763E}"/>
              </a:ext>
            </a:extLst>
          </p:cNvPr>
          <p:cNvSpPr/>
          <p:nvPr/>
        </p:nvSpPr>
        <p:spPr>
          <a:xfrm>
            <a:off x="0" y="0"/>
            <a:ext cx="12192000" cy="1095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sp>
        <p:nvSpPr>
          <p:cNvPr id="26" name="TextBox 25">
            <a:extLst>
              <a:ext uri="{FF2B5EF4-FFF2-40B4-BE49-F238E27FC236}">
                <a16:creationId xmlns:a16="http://schemas.microsoft.com/office/drawing/2014/main" id="{1D1D0459-8DB7-3330-70C0-BC3D56A223E3}"/>
              </a:ext>
            </a:extLst>
          </p:cNvPr>
          <p:cNvSpPr txBox="1"/>
          <p:nvPr/>
        </p:nvSpPr>
        <p:spPr>
          <a:xfrm>
            <a:off x="414967" y="363322"/>
            <a:ext cx="4701039" cy="361766"/>
          </a:xfrm>
          <a:prstGeom prst="rect">
            <a:avLst/>
          </a:prstGeom>
          <a:noFill/>
        </p:spPr>
        <p:txBody>
          <a:bodyPr wrap="square" rtlCol="0">
            <a:spAutoFit/>
          </a:bodyPr>
          <a:lstStyle/>
          <a:p>
            <a:r>
              <a:rPr lang="en-GB" sz="1751" b="0" dirty="0"/>
              <a:t>ESMO 2024 Industry Satellite Symposium</a:t>
            </a:r>
          </a:p>
        </p:txBody>
      </p:sp>
      <p:pic>
        <p:nvPicPr>
          <p:cNvPr id="35" name="bg object 19">
            <a:extLst>
              <a:ext uri="{FF2B5EF4-FFF2-40B4-BE49-F238E27FC236}">
                <a16:creationId xmlns:a16="http://schemas.microsoft.com/office/drawing/2014/main" id="{2745D655-5529-C4E2-D013-36D5A00B8B00}"/>
              </a:ext>
            </a:extLst>
          </p:cNvPr>
          <p:cNvPicPr/>
          <p:nvPr/>
        </p:nvPicPr>
        <p:blipFill>
          <a:blip r:embed="rId2" cstate="print"/>
          <a:stretch>
            <a:fillRect/>
          </a:stretch>
        </p:blipFill>
        <p:spPr>
          <a:xfrm>
            <a:off x="8318502" y="325404"/>
            <a:ext cx="1469191" cy="398557"/>
          </a:xfrm>
          <a:prstGeom prst="rect">
            <a:avLst/>
          </a:prstGeom>
        </p:spPr>
      </p:pic>
      <p:pic>
        <p:nvPicPr>
          <p:cNvPr id="36" name="bg object 20">
            <a:extLst>
              <a:ext uri="{FF2B5EF4-FFF2-40B4-BE49-F238E27FC236}">
                <a16:creationId xmlns:a16="http://schemas.microsoft.com/office/drawing/2014/main" id="{336B3BE8-ECC6-BFB0-7989-12A2D9EAC570}"/>
              </a:ext>
            </a:extLst>
          </p:cNvPr>
          <p:cNvPicPr/>
          <p:nvPr/>
        </p:nvPicPr>
        <p:blipFill>
          <a:blip r:embed="rId3" cstate="print"/>
          <a:stretch>
            <a:fillRect/>
          </a:stretch>
        </p:blipFill>
        <p:spPr>
          <a:xfrm>
            <a:off x="10096219" y="321367"/>
            <a:ext cx="1709400" cy="429428"/>
          </a:xfrm>
          <a:prstGeom prst="rect">
            <a:avLst/>
          </a:prstGeom>
        </p:spPr>
      </p:pic>
      <p:sp>
        <p:nvSpPr>
          <p:cNvPr id="20" name="Rectangle: Rounded Corners 19">
            <a:extLst>
              <a:ext uri="{FF2B5EF4-FFF2-40B4-BE49-F238E27FC236}">
                <a16:creationId xmlns:a16="http://schemas.microsoft.com/office/drawing/2014/main" id="{81975DA1-9F66-B3EF-B83D-74E9094A2449}"/>
              </a:ext>
            </a:extLst>
          </p:cNvPr>
          <p:cNvSpPr/>
          <p:nvPr/>
        </p:nvSpPr>
        <p:spPr>
          <a:xfrm>
            <a:off x="2231192" y="1864253"/>
            <a:ext cx="9585327" cy="3908412"/>
          </a:xfrm>
          <a:prstGeom prst="roundRect">
            <a:avLst>
              <a:gd name="adj" fmla="val 6443"/>
            </a:avLst>
          </a:prstGeom>
          <a:gradFill>
            <a:gsLst>
              <a:gs pos="0">
                <a:schemeClr val="tx2">
                  <a:alpha val="0"/>
                </a:schemeClr>
              </a:gs>
              <a:gs pos="0">
                <a:schemeClr val="bg1">
                  <a:alpha val="3000"/>
                </a:schemeClr>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sp>
        <p:nvSpPr>
          <p:cNvPr id="14" name="Text Placeholder 12">
            <a:extLst>
              <a:ext uri="{FF2B5EF4-FFF2-40B4-BE49-F238E27FC236}">
                <a16:creationId xmlns:a16="http://schemas.microsoft.com/office/drawing/2014/main" id="{43ABC073-D17B-0CEA-CCF1-46CB3203F635}"/>
              </a:ext>
            </a:extLst>
          </p:cNvPr>
          <p:cNvSpPr>
            <a:spLocks noGrp="1"/>
          </p:cNvSpPr>
          <p:nvPr>
            <p:ph type="body" sz="quarter" idx="11" hasCustomPrompt="1"/>
          </p:nvPr>
        </p:nvSpPr>
        <p:spPr>
          <a:xfrm>
            <a:off x="4343401" y="2998745"/>
            <a:ext cx="6992256" cy="492443"/>
          </a:xfrm>
          <a:noFill/>
        </p:spPr>
        <p:txBody>
          <a:bodyPr wrap="square" anchor="t" anchorCtr="0">
            <a:spAutoFit/>
          </a:bodyPr>
          <a:lstStyle>
            <a:lvl1pPr marL="0" indent="0">
              <a:spcBef>
                <a:spcPts val="0"/>
              </a:spcBef>
              <a:buNone/>
              <a:defRPr sz="3200" spc="-150" baseline="0">
                <a:solidFill>
                  <a:schemeClr val="tx2"/>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Slide Title</a:t>
            </a:r>
          </a:p>
        </p:txBody>
      </p:sp>
      <p:sp>
        <p:nvSpPr>
          <p:cNvPr id="15" name="Text Placeholder 12">
            <a:extLst>
              <a:ext uri="{FF2B5EF4-FFF2-40B4-BE49-F238E27FC236}">
                <a16:creationId xmlns:a16="http://schemas.microsoft.com/office/drawing/2014/main" id="{7CC12EA4-D21C-7EDB-001D-110CF564BA81}"/>
              </a:ext>
            </a:extLst>
          </p:cNvPr>
          <p:cNvSpPr>
            <a:spLocks noGrp="1"/>
          </p:cNvSpPr>
          <p:nvPr>
            <p:ph type="body" sz="quarter" idx="12" hasCustomPrompt="1"/>
          </p:nvPr>
        </p:nvSpPr>
        <p:spPr>
          <a:xfrm>
            <a:off x="4343401" y="3725338"/>
            <a:ext cx="6992256" cy="370071"/>
          </a:xfrm>
          <a:noFill/>
        </p:spPr>
        <p:txBody>
          <a:bodyPr anchor="t"/>
          <a:lstStyle>
            <a:lvl1pPr marL="0" indent="0">
              <a:buNone/>
              <a:defRPr sz="2000">
                <a:solidFill>
                  <a:schemeClr val="accent1"/>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Subtitle</a:t>
            </a:r>
          </a:p>
        </p:txBody>
      </p:sp>
      <p:pic>
        <p:nvPicPr>
          <p:cNvPr id="22" name="bg object 19">
            <a:extLst>
              <a:ext uri="{FF2B5EF4-FFF2-40B4-BE49-F238E27FC236}">
                <a16:creationId xmlns:a16="http://schemas.microsoft.com/office/drawing/2014/main" id="{43175231-5A57-8D56-EA62-E0BBFF89EA60}"/>
              </a:ext>
            </a:extLst>
          </p:cNvPr>
          <p:cNvPicPr/>
          <p:nvPr/>
        </p:nvPicPr>
        <p:blipFill>
          <a:blip r:embed="rId2" cstate="print"/>
          <a:stretch>
            <a:fillRect/>
          </a:stretch>
        </p:blipFill>
        <p:spPr>
          <a:xfrm>
            <a:off x="8318502" y="325404"/>
            <a:ext cx="1469191" cy="398557"/>
          </a:xfrm>
          <a:prstGeom prst="rect">
            <a:avLst/>
          </a:prstGeom>
        </p:spPr>
      </p:pic>
      <p:pic>
        <p:nvPicPr>
          <p:cNvPr id="24" name="bg object 20">
            <a:extLst>
              <a:ext uri="{FF2B5EF4-FFF2-40B4-BE49-F238E27FC236}">
                <a16:creationId xmlns:a16="http://schemas.microsoft.com/office/drawing/2014/main" id="{B80DCBB9-E6EA-A582-30B2-C3EE413A60A8}"/>
              </a:ext>
            </a:extLst>
          </p:cNvPr>
          <p:cNvPicPr/>
          <p:nvPr/>
        </p:nvPicPr>
        <p:blipFill>
          <a:blip r:embed="rId3" cstate="print"/>
          <a:stretch>
            <a:fillRect/>
          </a:stretch>
        </p:blipFill>
        <p:spPr>
          <a:xfrm>
            <a:off x="10096219" y="321367"/>
            <a:ext cx="1709400" cy="429428"/>
          </a:xfrm>
          <a:prstGeom prst="rect">
            <a:avLst/>
          </a:prstGeom>
        </p:spPr>
      </p:pic>
      <p:pic>
        <p:nvPicPr>
          <p:cNvPr id="21" name="Picture 20" descr="A x-ray of a person's chest&#10;&#10;Description automatically generated">
            <a:extLst>
              <a:ext uri="{FF2B5EF4-FFF2-40B4-BE49-F238E27FC236}">
                <a16:creationId xmlns:a16="http://schemas.microsoft.com/office/drawing/2014/main" id="{2D946BCD-F6E5-8E9B-524F-9740950D9640}"/>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25963" t="10185" b="23335"/>
          <a:stretch/>
        </p:blipFill>
        <p:spPr>
          <a:xfrm>
            <a:off x="1" y="1095274"/>
            <a:ext cx="4813300" cy="5762725"/>
          </a:xfrm>
          <a:prstGeom prst="rect">
            <a:avLst/>
          </a:prstGeom>
        </p:spPr>
      </p:pic>
      <p:cxnSp>
        <p:nvCxnSpPr>
          <p:cNvPr id="4" name="Straight Connector 3">
            <a:extLst>
              <a:ext uri="{FF2B5EF4-FFF2-40B4-BE49-F238E27FC236}">
                <a16:creationId xmlns:a16="http://schemas.microsoft.com/office/drawing/2014/main" id="{8EC5ABCF-1792-2CD0-F0D0-D80EE038B2AE}"/>
              </a:ext>
            </a:extLst>
          </p:cNvPr>
          <p:cNvCxnSpPr>
            <a:cxnSpLocks/>
          </p:cNvCxnSpPr>
          <p:nvPr userDrawn="1"/>
        </p:nvCxnSpPr>
        <p:spPr>
          <a:xfrm>
            <a:off x="0" y="1085335"/>
            <a:ext cx="12192000"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5139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4" name="Image 4">
            <a:extLst>
              <a:ext uri="{FF2B5EF4-FFF2-40B4-BE49-F238E27FC236}">
                <a16:creationId xmlns:a16="http://schemas.microsoft.com/office/drawing/2014/main" id="{14387B29-F50D-2040-8C97-7FCDF346B953}"/>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D5B5F8CB-063C-4124-FE26-CB4D9403F3E2}"/>
              </a:ext>
            </a:extLst>
          </p:cNvPr>
          <p:cNvPicPr>
            <a:picLocks noChangeAspect="1"/>
          </p:cNvPicPr>
          <p:nvPr userDrawn="1"/>
        </p:nvPicPr>
        <p:blipFill>
          <a:blip r:embed="rId3"/>
          <a:stretch>
            <a:fillRect/>
          </a:stretch>
        </p:blipFill>
        <p:spPr>
          <a:xfrm>
            <a:off x="2135560" y="2204864"/>
            <a:ext cx="7772400" cy="2696051"/>
          </a:xfrm>
          <a:prstGeom prst="rect">
            <a:avLst/>
          </a:prstGeom>
        </p:spPr>
      </p:pic>
    </p:spTree>
    <p:extLst>
      <p:ext uri="{BB962C8B-B14F-4D97-AF65-F5344CB8AC3E}">
        <p14:creationId xmlns:p14="http://schemas.microsoft.com/office/powerpoint/2010/main" val="10733516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_Title Slide">
    <p:bg>
      <p:bgPr>
        <a:gradFill flip="none" rotWithShape="1">
          <a:gsLst>
            <a:gs pos="100000">
              <a:srgbClr val="1D1D1D">
                <a:alpha val="13000"/>
              </a:srgbClr>
            </a:gs>
            <a:gs pos="0">
              <a:schemeClr val="bg1"/>
            </a:gs>
          </a:gsLst>
          <a:lin ang="0" scaled="1"/>
          <a:tileRect/>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E0262F8-C73F-2A9C-9E1E-53E9BADC38A3}"/>
              </a:ext>
            </a:extLst>
          </p:cNvPr>
          <p:cNvSpPr/>
          <p:nvPr/>
        </p:nvSpPr>
        <p:spPr>
          <a:xfrm>
            <a:off x="0" y="0"/>
            <a:ext cx="12192000" cy="1095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pic>
        <p:nvPicPr>
          <p:cNvPr id="3" name="Picture 2" descr="A x-ray of a person's chest&#10;&#10;Description automatically generated">
            <a:extLst>
              <a:ext uri="{FF2B5EF4-FFF2-40B4-BE49-F238E27FC236}">
                <a16:creationId xmlns:a16="http://schemas.microsoft.com/office/drawing/2014/main" id="{481F2514-2D4D-C7D4-1A6F-320DF4B14049}"/>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5963" t="10185" b="29090"/>
          <a:stretch/>
        </p:blipFill>
        <p:spPr>
          <a:xfrm>
            <a:off x="0" y="1095274"/>
            <a:ext cx="5269491" cy="5762727"/>
          </a:xfrm>
          <a:prstGeom prst="rect">
            <a:avLst/>
          </a:prstGeom>
        </p:spPr>
      </p:pic>
      <p:sp>
        <p:nvSpPr>
          <p:cNvPr id="2" name="TextBox 1">
            <a:extLst>
              <a:ext uri="{FF2B5EF4-FFF2-40B4-BE49-F238E27FC236}">
                <a16:creationId xmlns:a16="http://schemas.microsoft.com/office/drawing/2014/main" id="{7B8E16E0-96C6-BD04-F426-6543F56B9E93}"/>
              </a:ext>
            </a:extLst>
          </p:cNvPr>
          <p:cNvSpPr txBox="1"/>
          <p:nvPr/>
        </p:nvSpPr>
        <p:spPr>
          <a:xfrm>
            <a:off x="414969" y="363322"/>
            <a:ext cx="4182433" cy="361766"/>
          </a:xfrm>
          <a:prstGeom prst="rect">
            <a:avLst/>
          </a:prstGeom>
          <a:noFill/>
        </p:spPr>
        <p:txBody>
          <a:bodyPr wrap="square" rtlCol="0">
            <a:spAutoFit/>
          </a:bodyPr>
          <a:lstStyle/>
          <a:p>
            <a:r>
              <a:rPr lang="en-GB" sz="1751" b="0" dirty="0"/>
              <a:t>ESMO Industry Satellite Symposium</a:t>
            </a:r>
          </a:p>
        </p:txBody>
      </p:sp>
      <p:sp>
        <p:nvSpPr>
          <p:cNvPr id="11" name="Rectangle 10">
            <a:extLst>
              <a:ext uri="{FF2B5EF4-FFF2-40B4-BE49-F238E27FC236}">
                <a16:creationId xmlns:a16="http://schemas.microsoft.com/office/drawing/2014/main" id="{6A05F613-40E9-F3DB-406D-5F9E6F0B763E}"/>
              </a:ext>
            </a:extLst>
          </p:cNvPr>
          <p:cNvSpPr/>
          <p:nvPr/>
        </p:nvSpPr>
        <p:spPr>
          <a:xfrm>
            <a:off x="0" y="0"/>
            <a:ext cx="12192000" cy="1095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sp>
        <p:nvSpPr>
          <p:cNvPr id="26" name="TextBox 25">
            <a:extLst>
              <a:ext uri="{FF2B5EF4-FFF2-40B4-BE49-F238E27FC236}">
                <a16:creationId xmlns:a16="http://schemas.microsoft.com/office/drawing/2014/main" id="{1D1D0459-8DB7-3330-70C0-BC3D56A223E3}"/>
              </a:ext>
            </a:extLst>
          </p:cNvPr>
          <p:cNvSpPr txBox="1"/>
          <p:nvPr/>
        </p:nvSpPr>
        <p:spPr>
          <a:xfrm>
            <a:off x="414967" y="363322"/>
            <a:ext cx="4701039" cy="361766"/>
          </a:xfrm>
          <a:prstGeom prst="rect">
            <a:avLst/>
          </a:prstGeom>
          <a:noFill/>
        </p:spPr>
        <p:txBody>
          <a:bodyPr wrap="square" rtlCol="0">
            <a:spAutoFit/>
          </a:bodyPr>
          <a:lstStyle/>
          <a:p>
            <a:r>
              <a:rPr lang="en-GB" sz="1751" b="0" dirty="0"/>
              <a:t>ESMO 2024 Industry Satellite Symposium</a:t>
            </a:r>
          </a:p>
        </p:txBody>
      </p:sp>
      <p:pic>
        <p:nvPicPr>
          <p:cNvPr id="35" name="bg object 19">
            <a:extLst>
              <a:ext uri="{FF2B5EF4-FFF2-40B4-BE49-F238E27FC236}">
                <a16:creationId xmlns:a16="http://schemas.microsoft.com/office/drawing/2014/main" id="{2745D655-5529-C4E2-D013-36D5A00B8B00}"/>
              </a:ext>
            </a:extLst>
          </p:cNvPr>
          <p:cNvPicPr/>
          <p:nvPr/>
        </p:nvPicPr>
        <p:blipFill>
          <a:blip r:embed="rId3" cstate="print"/>
          <a:stretch>
            <a:fillRect/>
          </a:stretch>
        </p:blipFill>
        <p:spPr>
          <a:xfrm>
            <a:off x="8318502" y="325404"/>
            <a:ext cx="1469191" cy="398557"/>
          </a:xfrm>
          <a:prstGeom prst="rect">
            <a:avLst/>
          </a:prstGeom>
        </p:spPr>
      </p:pic>
      <p:pic>
        <p:nvPicPr>
          <p:cNvPr id="36" name="bg object 20">
            <a:extLst>
              <a:ext uri="{FF2B5EF4-FFF2-40B4-BE49-F238E27FC236}">
                <a16:creationId xmlns:a16="http://schemas.microsoft.com/office/drawing/2014/main" id="{336B3BE8-ECC6-BFB0-7989-12A2D9EAC570}"/>
              </a:ext>
            </a:extLst>
          </p:cNvPr>
          <p:cNvPicPr/>
          <p:nvPr/>
        </p:nvPicPr>
        <p:blipFill>
          <a:blip r:embed="rId4" cstate="print"/>
          <a:stretch>
            <a:fillRect/>
          </a:stretch>
        </p:blipFill>
        <p:spPr>
          <a:xfrm>
            <a:off x="10096219" y="321367"/>
            <a:ext cx="1709400" cy="429428"/>
          </a:xfrm>
          <a:prstGeom prst="rect">
            <a:avLst/>
          </a:prstGeom>
        </p:spPr>
      </p:pic>
      <p:sp>
        <p:nvSpPr>
          <p:cNvPr id="20" name="Rectangle: Rounded Corners 19">
            <a:extLst>
              <a:ext uri="{FF2B5EF4-FFF2-40B4-BE49-F238E27FC236}">
                <a16:creationId xmlns:a16="http://schemas.microsoft.com/office/drawing/2014/main" id="{81975DA1-9F66-B3EF-B83D-74E9094A2449}"/>
              </a:ext>
            </a:extLst>
          </p:cNvPr>
          <p:cNvSpPr/>
          <p:nvPr/>
        </p:nvSpPr>
        <p:spPr>
          <a:xfrm>
            <a:off x="2235201" y="1968515"/>
            <a:ext cx="9585327" cy="3908412"/>
          </a:xfrm>
          <a:prstGeom prst="roundRect">
            <a:avLst>
              <a:gd name="adj" fmla="val 6443"/>
            </a:avLst>
          </a:prstGeom>
          <a:gradFill>
            <a:gsLst>
              <a:gs pos="0">
                <a:schemeClr val="tx2">
                  <a:alpha val="0"/>
                </a:schemeClr>
              </a:gs>
              <a:gs pos="0">
                <a:schemeClr val="bg1">
                  <a:alpha val="3000"/>
                </a:schemeClr>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sp>
        <p:nvSpPr>
          <p:cNvPr id="14" name="Text Placeholder 12">
            <a:extLst>
              <a:ext uri="{FF2B5EF4-FFF2-40B4-BE49-F238E27FC236}">
                <a16:creationId xmlns:a16="http://schemas.microsoft.com/office/drawing/2014/main" id="{43ABC073-D17B-0CEA-CCF1-46CB3203F635}"/>
              </a:ext>
            </a:extLst>
          </p:cNvPr>
          <p:cNvSpPr>
            <a:spLocks noGrp="1"/>
          </p:cNvSpPr>
          <p:nvPr>
            <p:ph type="body" sz="quarter" idx="11" hasCustomPrompt="1"/>
          </p:nvPr>
        </p:nvSpPr>
        <p:spPr>
          <a:xfrm>
            <a:off x="5133591" y="3600588"/>
            <a:ext cx="5617407" cy="492443"/>
          </a:xfrm>
          <a:noFill/>
        </p:spPr>
        <p:txBody>
          <a:bodyPr anchor="b">
            <a:spAutoFit/>
          </a:bodyPr>
          <a:lstStyle>
            <a:lvl1pPr marL="0" indent="0">
              <a:buNone/>
              <a:defRPr sz="3200">
                <a:solidFill>
                  <a:schemeClr val="tx2"/>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Slide Title</a:t>
            </a:r>
          </a:p>
        </p:txBody>
      </p:sp>
      <p:sp>
        <p:nvSpPr>
          <p:cNvPr id="15" name="Text Placeholder 12">
            <a:extLst>
              <a:ext uri="{FF2B5EF4-FFF2-40B4-BE49-F238E27FC236}">
                <a16:creationId xmlns:a16="http://schemas.microsoft.com/office/drawing/2014/main" id="{7CC12EA4-D21C-7EDB-001D-110CF564BA81}"/>
              </a:ext>
            </a:extLst>
          </p:cNvPr>
          <p:cNvSpPr>
            <a:spLocks noGrp="1"/>
          </p:cNvSpPr>
          <p:nvPr>
            <p:ph type="body" sz="quarter" idx="12" hasCustomPrompt="1"/>
          </p:nvPr>
        </p:nvSpPr>
        <p:spPr>
          <a:xfrm>
            <a:off x="5116006" y="4233114"/>
            <a:ext cx="5617407" cy="370071"/>
          </a:xfrm>
          <a:noFill/>
        </p:spPr>
        <p:txBody>
          <a:bodyPr anchor="t"/>
          <a:lstStyle>
            <a:lvl1pPr marL="0" indent="0">
              <a:buNone/>
              <a:defRPr sz="2000">
                <a:solidFill>
                  <a:schemeClr val="accent1"/>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Subtitle</a:t>
            </a:r>
          </a:p>
        </p:txBody>
      </p:sp>
      <p:pic>
        <p:nvPicPr>
          <p:cNvPr id="22" name="bg object 19">
            <a:extLst>
              <a:ext uri="{FF2B5EF4-FFF2-40B4-BE49-F238E27FC236}">
                <a16:creationId xmlns:a16="http://schemas.microsoft.com/office/drawing/2014/main" id="{43175231-5A57-8D56-EA62-E0BBFF89EA60}"/>
              </a:ext>
            </a:extLst>
          </p:cNvPr>
          <p:cNvPicPr/>
          <p:nvPr/>
        </p:nvPicPr>
        <p:blipFill>
          <a:blip r:embed="rId3" cstate="print"/>
          <a:stretch>
            <a:fillRect/>
          </a:stretch>
        </p:blipFill>
        <p:spPr>
          <a:xfrm>
            <a:off x="8318502" y="325404"/>
            <a:ext cx="1469191" cy="398557"/>
          </a:xfrm>
          <a:prstGeom prst="rect">
            <a:avLst/>
          </a:prstGeom>
        </p:spPr>
      </p:pic>
      <p:pic>
        <p:nvPicPr>
          <p:cNvPr id="24" name="bg object 20">
            <a:extLst>
              <a:ext uri="{FF2B5EF4-FFF2-40B4-BE49-F238E27FC236}">
                <a16:creationId xmlns:a16="http://schemas.microsoft.com/office/drawing/2014/main" id="{B80DCBB9-E6EA-A582-30B2-C3EE413A60A8}"/>
              </a:ext>
            </a:extLst>
          </p:cNvPr>
          <p:cNvPicPr/>
          <p:nvPr/>
        </p:nvPicPr>
        <p:blipFill>
          <a:blip r:embed="rId4" cstate="print"/>
          <a:stretch>
            <a:fillRect/>
          </a:stretch>
        </p:blipFill>
        <p:spPr>
          <a:xfrm>
            <a:off x="10096219" y="321367"/>
            <a:ext cx="1709400" cy="429428"/>
          </a:xfrm>
          <a:prstGeom prst="rect">
            <a:avLst/>
          </a:prstGeom>
        </p:spPr>
      </p:pic>
      <p:pic>
        <p:nvPicPr>
          <p:cNvPr id="21" name="Picture 20" descr="A x-ray of a person's chest&#10;&#10;Description automatically generated">
            <a:extLst>
              <a:ext uri="{FF2B5EF4-FFF2-40B4-BE49-F238E27FC236}">
                <a16:creationId xmlns:a16="http://schemas.microsoft.com/office/drawing/2014/main" id="{2D946BCD-F6E5-8E9B-524F-9740950D964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5963" t="10185" b="29090"/>
          <a:stretch/>
        </p:blipFill>
        <p:spPr>
          <a:xfrm>
            <a:off x="0" y="1095274"/>
            <a:ext cx="5269491" cy="5762727"/>
          </a:xfrm>
          <a:prstGeom prst="rect">
            <a:avLst/>
          </a:prstGeom>
        </p:spPr>
      </p:pic>
      <p:cxnSp>
        <p:nvCxnSpPr>
          <p:cNvPr id="28" name="Straight Connector 27">
            <a:extLst>
              <a:ext uri="{FF2B5EF4-FFF2-40B4-BE49-F238E27FC236}">
                <a16:creationId xmlns:a16="http://schemas.microsoft.com/office/drawing/2014/main" id="{4400BF7F-4AB7-3104-D5A3-888BB305661D}"/>
              </a:ext>
            </a:extLst>
          </p:cNvPr>
          <p:cNvCxnSpPr>
            <a:cxnSpLocks/>
          </p:cNvCxnSpPr>
          <p:nvPr/>
        </p:nvCxnSpPr>
        <p:spPr>
          <a:xfrm flipH="1">
            <a:off x="0" y="1095275"/>
            <a:ext cx="12192000"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01636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01568643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8712310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a:t>Click and </a:t>
            </a:r>
            <a:r>
              <a:rPr lang="fr-FR" err="1"/>
              <a:t>Modify</a:t>
            </a:r>
            <a:r>
              <a:rPr lang="fr-FR"/>
              <a:t> </a:t>
            </a:r>
            <a:br>
              <a:rPr lang="fr-FR"/>
            </a:br>
            <a:r>
              <a:rPr lang="fr-FR"/>
              <a:t>the </a:t>
            </a:r>
            <a:r>
              <a:rPr lang="fr-FR" err="1"/>
              <a:t>text</a:t>
            </a:r>
            <a:endParaRPr lang="fr-FR"/>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pic>
        <p:nvPicPr>
          <p:cNvPr id="6" name="Image 4">
            <a:extLst>
              <a:ext uri="{FF2B5EF4-FFF2-40B4-BE49-F238E27FC236}">
                <a16:creationId xmlns:a16="http://schemas.microsoft.com/office/drawing/2014/main" id="{362DAD1A-9CA4-C144-AFCB-29FFCC6B6D5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AFF454F5-B99C-A19E-FBE9-6A92E57774C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21902041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a:p>
        </p:txBody>
      </p:sp>
      <p:sp>
        <p:nvSpPr>
          <p:cNvPr id="5" name="Espace réservé du numéro de diapositive 6">
            <a:extLst>
              <a:ext uri="{FF2B5EF4-FFF2-40B4-BE49-F238E27FC236}">
                <a16:creationId xmlns:a16="http://schemas.microsoft.com/office/drawing/2014/main" id="{D96C15DF-DF46-1A05-1B71-21450202F09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3802752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a:t>Click AND MODIFY THE TEXT</a:t>
            </a:r>
            <a:endParaRPr lang="en-US"/>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a:t>CLICK AND MODIFY THE TEXT</a:t>
            </a:r>
          </a:p>
        </p:txBody>
      </p:sp>
      <p:pic>
        <p:nvPicPr>
          <p:cNvPr id="8" name="Image 4">
            <a:extLst>
              <a:ext uri="{FF2B5EF4-FFF2-40B4-BE49-F238E27FC236}">
                <a16:creationId xmlns:a16="http://schemas.microsoft.com/office/drawing/2014/main" id="{1720F905-5C14-8C4E-9AF1-86A206A4F6A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9AC0C9F2-A63B-6396-8B10-F2D7158F22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3125735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559629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s logo">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3" name="Picture 2">
            <a:extLst>
              <a:ext uri="{FF2B5EF4-FFF2-40B4-BE49-F238E27FC236}">
                <a16:creationId xmlns:a16="http://schemas.microsoft.com/office/drawing/2014/main" id="{B3FA8121-02DD-5FF5-28B8-05212B29A443}"/>
              </a:ext>
            </a:extLst>
          </p:cNvPr>
          <p:cNvPicPr>
            <a:picLocks noChangeAspect="1"/>
          </p:cNvPicPr>
          <p:nvPr userDrawn="1"/>
        </p:nvPicPr>
        <p:blipFill>
          <a:blip r:embed="rId2"/>
          <a:stretch>
            <a:fillRect/>
          </a:stretch>
        </p:blipFill>
        <p:spPr>
          <a:xfrm>
            <a:off x="9979201" y="161180"/>
            <a:ext cx="2059647" cy="714440"/>
          </a:xfrm>
          <a:prstGeom prst="rect">
            <a:avLst/>
          </a:prstGeom>
        </p:spPr>
      </p:pic>
    </p:spTree>
    <p:extLst>
      <p:ext uri="{BB962C8B-B14F-4D97-AF65-F5344CB8AC3E}">
        <p14:creationId xmlns:p14="http://schemas.microsoft.com/office/powerpoint/2010/main" val="132947419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B3D872F2-4CEF-FFB5-EE88-9DD31EA7443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01764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3D612B0E-A0D9-0BD1-3046-A78CD906638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19855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ACAFAA1B-DD9E-D12A-041A-2478C7EF6A0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0813631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Ref idx="1003">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344178B-48F0-8284-1E63-50FCE04AE3E4}"/>
              </a:ext>
            </a:extLst>
          </p:cNvPr>
          <p:cNvGrpSpPr/>
          <p:nvPr/>
        </p:nvGrpSpPr>
        <p:grpSpPr>
          <a:xfrm>
            <a:off x="0" y="6061557"/>
            <a:ext cx="12192000" cy="796444"/>
            <a:chOff x="0" y="6061556"/>
            <a:chExt cx="12192000" cy="796444"/>
          </a:xfrm>
        </p:grpSpPr>
        <p:sp>
          <p:nvSpPr>
            <p:cNvPr id="37" name="Rectangle 36">
              <a:extLst>
                <a:ext uri="{FF2B5EF4-FFF2-40B4-BE49-F238E27FC236}">
                  <a16:creationId xmlns:a16="http://schemas.microsoft.com/office/drawing/2014/main" id="{AAF475EF-74E0-C41A-C794-6DB03C5D13C5}"/>
                </a:ext>
              </a:extLst>
            </p:cNvPr>
            <p:cNvSpPr/>
            <p:nvPr/>
          </p:nvSpPr>
          <p:spPr>
            <a:xfrm>
              <a:off x="0" y="6061556"/>
              <a:ext cx="12192000" cy="796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pic>
          <p:nvPicPr>
            <p:cNvPr id="33" name="bg object 19">
              <a:extLst>
                <a:ext uri="{FF2B5EF4-FFF2-40B4-BE49-F238E27FC236}">
                  <a16:creationId xmlns:a16="http://schemas.microsoft.com/office/drawing/2014/main" id="{27A5A5B3-8A04-8194-886B-8548D4AC9E73}"/>
                </a:ext>
              </a:extLst>
            </p:cNvPr>
            <p:cNvPicPr/>
            <p:nvPr/>
          </p:nvPicPr>
          <p:blipFill>
            <a:blip r:embed="rId2" cstate="print"/>
            <a:stretch>
              <a:fillRect/>
            </a:stretch>
          </p:blipFill>
          <p:spPr>
            <a:xfrm>
              <a:off x="8333407" y="6259959"/>
              <a:ext cx="1469191" cy="398557"/>
            </a:xfrm>
            <a:prstGeom prst="rect">
              <a:avLst/>
            </a:prstGeom>
          </p:spPr>
        </p:pic>
        <p:pic>
          <p:nvPicPr>
            <p:cNvPr id="34" name="bg object 20">
              <a:extLst>
                <a:ext uri="{FF2B5EF4-FFF2-40B4-BE49-F238E27FC236}">
                  <a16:creationId xmlns:a16="http://schemas.microsoft.com/office/drawing/2014/main" id="{8C1F8E46-6D3E-6FD0-CCF1-4AFDBA6984DA}"/>
                </a:ext>
              </a:extLst>
            </p:cNvPr>
            <p:cNvPicPr/>
            <p:nvPr/>
          </p:nvPicPr>
          <p:blipFill>
            <a:blip r:embed="rId3" cstate="print"/>
            <a:stretch>
              <a:fillRect/>
            </a:stretch>
          </p:blipFill>
          <p:spPr>
            <a:xfrm>
              <a:off x="10111125" y="6255923"/>
              <a:ext cx="1709400" cy="429428"/>
            </a:xfrm>
            <a:prstGeom prst="rect">
              <a:avLst/>
            </a:prstGeom>
          </p:spPr>
        </p:pic>
      </p:grpSp>
      <p:sp>
        <p:nvSpPr>
          <p:cNvPr id="8" name="Rectangle: Rounded Corners 7">
            <a:extLst>
              <a:ext uri="{FF2B5EF4-FFF2-40B4-BE49-F238E27FC236}">
                <a16:creationId xmlns:a16="http://schemas.microsoft.com/office/drawing/2014/main" id="{83D4C35E-2A07-7CB4-0F27-C45E5EF804C8}"/>
              </a:ext>
            </a:extLst>
          </p:cNvPr>
          <p:cNvSpPr/>
          <p:nvPr/>
        </p:nvSpPr>
        <p:spPr>
          <a:xfrm>
            <a:off x="3883511" y="1304931"/>
            <a:ext cx="7707127" cy="3373200"/>
          </a:xfrm>
          <a:prstGeom prst="roundRect">
            <a:avLst/>
          </a:prstGeom>
          <a:gradFill>
            <a:gsLst>
              <a:gs pos="0">
                <a:srgbClr val="000000">
                  <a:alpha val="0"/>
                </a:srgbClr>
              </a:gs>
              <a:gs pos="0">
                <a:srgbClr val="FFFFFF">
                  <a:alpha val="3000"/>
                </a:srgbClr>
              </a:gs>
              <a:gs pos="100000">
                <a:srgbClr val="FFFFFF"/>
              </a:gs>
            </a:gsLst>
            <a:lin ang="0" scaled="1"/>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35E01AB0-5C05-9042-BA0D-4D7B042291EB}"/>
              </a:ext>
            </a:extLst>
          </p:cNvPr>
          <p:cNvGrpSpPr/>
          <p:nvPr/>
        </p:nvGrpSpPr>
        <p:grpSpPr>
          <a:xfrm>
            <a:off x="0" y="6061557"/>
            <a:ext cx="12192000" cy="796444"/>
            <a:chOff x="0" y="6061556"/>
            <a:chExt cx="12192000" cy="796444"/>
          </a:xfrm>
        </p:grpSpPr>
        <p:sp>
          <p:nvSpPr>
            <p:cNvPr id="6" name="Rectangle 5">
              <a:extLst>
                <a:ext uri="{FF2B5EF4-FFF2-40B4-BE49-F238E27FC236}">
                  <a16:creationId xmlns:a16="http://schemas.microsoft.com/office/drawing/2014/main" id="{8A19CFF3-ECF7-C2EB-BEB1-0056AB86B7D7}"/>
                </a:ext>
              </a:extLst>
            </p:cNvPr>
            <p:cNvSpPr/>
            <p:nvPr/>
          </p:nvSpPr>
          <p:spPr>
            <a:xfrm>
              <a:off x="0" y="6061556"/>
              <a:ext cx="12192000" cy="796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pic>
          <p:nvPicPr>
            <p:cNvPr id="7" name="bg object 19">
              <a:extLst>
                <a:ext uri="{FF2B5EF4-FFF2-40B4-BE49-F238E27FC236}">
                  <a16:creationId xmlns:a16="http://schemas.microsoft.com/office/drawing/2014/main" id="{F3E1BB2A-086D-4FB7-CCB6-0088C1F1E39B}"/>
                </a:ext>
              </a:extLst>
            </p:cNvPr>
            <p:cNvPicPr/>
            <p:nvPr/>
          </p:nvPicPr>
          <p:blipFill>
            <a:blip r:embed="rId2" cstate="print"/>
            <a:stretch>
              <a:fillRect/>
            </a:stretch>
          </p:blipFill>
          <p:spPr>
            <a:xfrm>
              <a:off x="8333407" y="6259959"/>
              <a:ext cx="1469191" cy="398557"/>
            </a:xfrm>
            <a:prstGeom prst="rect">
              <a:avLst/>
            </a:prstGeom>
          </p:spPr>
        </p:pic>
        <p:pic>
          <p:nvPicPr>
            <p:cNvPr id="16" name="bg object 20">
              <a:extLst>
                <a:ext uri="{FF2B5EF4-FFF2-40B4-BE49-F238E27FC236}">
                  <a16:creationId xmlns:a16="http://schemas.microsoft.com/office/drawing/2014/main" id="{CFD4CFD3-AE6D-90D3-47B3-F5C1C0AFD495}"/>
                </a:ext>
              </a:extLst>
            </p:cNvPr>
            <p:cNvPicPr/>
            <p:nvPr/>
          </p:nvPicPr>
          <p:blipFill>
            <a:blip r:embed="rId3" cstate="print"/>
            <a:stretch>
              <a:fillRect/>
            </a:stretch>
          </p:blipFill>
          <p:spPr>
            <a:xfrm>
              <a:off x="10111125" y="6255923"/>
              <a:ext cx="1709400" cy="429428"/>
            </a:xfrm>
            <a:prstGeom prst="rect">
              <a:avLst/>
            </a:prstGeom>
          </p:spPr>
        </p:pic>
      </p:grpSp>
      <p:sp>
        <p:nvSpPr>
          <p:cNvPr id="17" name="Rectangle: Rounded Corners 16">
            <a:extLst>
              <a:ext uri="{FF2B5EF4-FFF2-40B4-BE49-F238E27FC236}">
                <a16:creationId xmlns:a16="http://schemas.microsoft.com/office/drawing/2014/main" id="{5341E018-2527-AABB-D987-541C32E21EE3}"/>
              </a:ext>
            </a:extLst>
          </p:cNvPr>
          <p:cNvSpPr/>
          <p:nvPr/>
        </p:nvSpPr>
        <p:spPr>
          <a:xfrm>
            <a:off x="3883511" y="1304929"/>
            <a:ext cx="7707127" cy="3381371"/>
          </a:xfrm>
          <a:prstGeom prst="roundRect">
            <a:avLst/>
          </a:prstGeom>
          <a:gradFill>
            <a:gsLst>
              <a:gs pos="0">
                <a:srgbClr val="000000">
                  <a:alpha val="0"/>
                </a:srgbClr>
              </a:gs>
              <a:gs pos="0">
                <a:srgbClr val="FFFFFF">
                  <a:alpha val="3000"/>
                </a:srgbClr>
              </a:gs>
              <a:gs pos="100000">
                <a:srgbClr val="FFFFFF"/>
              </a:gs>
            </a:gsLst>
            <a:lin ang="0" scaled="1"/>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0" name="Text Placeholder 12">
            <a:extLst>
              <a:ext uri="{FF2B5EF4-FFF2-40B4-BE49-F238E27FC236}">
                <a16:creationId xmlns:a16="http://schemas.microsoft.com/office/drawing/2014/main" id="{24B80FC6-CACC-834D-C38E-577CDD107A79}"/>
              </a:ext>
            </a:extLst>
          </p:cNvPr>
          <p:cNvSpPr>
            <a:spLocks noGrp="1"/>
          </p:cNvSpPr>
          <p:nvPr>
            <p:ph type="body" sz="quarter" idx="11" hasCustomPrompt="1"/>
          </p:nvPr>
        </p:nvSpPr>
        <p:spPr>
          <a:xfrm>
            <a:off x="3052338" y="2175655"/>
            <a:ext cx="8034367" cy="1107996"/>
          </a:xfrm>
          <a:noFill/>
        </p:spPr>
        <p:txBody>
          <a:bodyPr anchor="b">
            <a:spAutoFit/>
          </a:bodyPr>
          <a:lstStyle>
            <a:lvl1pPr marL="0" indent="0">
              <a:buNone/>
              <a:defRPr sz="3600">
                <a:solidFill>
                  <a:schemeClr val="tx2"/>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CLICK TO EDIT MASTER TEXT STYLES</a:t>
            </a:r>
          </a:p>
        </p:txBody>
      </p:sp>
      <p:sp>
        <p:nvSpPr>
          <p:cNvPr id="31" name="Text Placeholder 12">
            <a:extLst>
              <a:ext uri="{FF2B5EF4-FFF2-40B4-BE49-F238E27FC236}">
                <a16:creationId xmlns:a16="http://schemas.microsoft.com/office/drawing/2014/main" id="{70645CF5-F11D-B16C-669F-D0539C39E807}"/>
              </a:ext>
            </a:extLst>
          </p:cNvPr>
          <p:cNvSpPr>
            <a:spLocks noGrp="1"/>
          </p:cNvSpPr>
          <p:nvPr>
            <p:ph type="body" sz="quarter" idx="12" hasCustomPrompt="1"/>
          </p:nvPr>
        </p:nvSpPr>
        <p:spPr>
          <a:xfrm>
            <a:off x="3052338" y="3433625"/>
            <a:ext cx="8034367" cy="370071"/>
          </a:xfrm>
          <a:noFill/>
        </p:spPr>
        <p:txBody>
          <a:bodyPr anchor="t"/>
          <a:lstStyle>
            <a:lvl1pPr marL="0" indent="0">
              <a:buNone/>
              <a:defRPr sz="2000">
                <a:solidFill>
                  <a:schemeClr val="accent1"/>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Click to edit master text styles</a:t>
            </a:r>
          </a:p>
        </p:txBody>
      </p:sp>
      <p:pic>
        <p:nvPicPr>
          <p:cNvPr id="3" name="Picture 2" descr="A x-ray of a person's chest&#10;&#10;Description automatically generated">
            <a:extLst>
              <a:ext uri="{FF2B5EF4-FFF2-40B4-BE49-F238E27FC236}">
                <a16:creationId xmlns:a16="http://schemas.microsoft.com/office/drawing/2014/main" id="{1504950D-69BE-E916-0F6D-00AB2D7A73FB}"/>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25963" t="21397" b="22847"/>
          <a:stretch/>
        </p:blipFill>
        <p:spPr>
          <a:xfrm>
            <a:off x="0" y="1304929"/>
            <a:ext cx="3359375" cy="3373200"/>
          </a:xfrm>
          <a:prstGeom prst="rect">
            <a:avLst/>
          </a:prstGeom>
        </p:spPr>
      </p:pic>
      <p:pic>
        <p:nvPicPr>
          <p:cNvPr id="4" name="Picture 3" descr="A x-ray of a person's chest&#10;&#10;Description automatically generated">
            <a:extLst>
              <a:ext uri="{FF2B5EF4-FFF2-40B4-BE49-F238E27FC236}">
                <a16:creationId xmlns:a16="http://schemas.microsoft.com/office/drawing/2014/main" id="{31B3A5B2-EDA6-0622-6BF1-6CBF7F308F56}"/>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25963" t="21397" b="22847"/>
          <a:stretch/>
        </p:blipFill>
        <p:spPr>
          <a:xfrm>
            <a:off x="0" y="1304929"/>
            <a:ext cx="3359375" cy="3373200"/>
          </a:xfrm>
          <a:prstGeom prst="rect">
            <a:avLst/>
          </a:prstGeom>
        </p:spPr>
      </p:pic>
      <p:cxnSp>
        <p:nvCxnSpPr>
          <p:cNvPr id="44" name="Straight Connector 43">
            <a:extLst>
              <a:ext uri="{FF2B5EF4-FFF2-40B4-BE49-F238E27FC236}">
                <a16:creationId xmlns:a16="http://schemas.microsoft.com/office/drawing/2014/main" id="{69BF41EC-A3BB-9D41-43B5-284A103C877C}"/>
              </a:ext>
            </a:extLst>
          </p:cNvPr>
          <p:cNvCxnSpPr>
            <a:cxnSpLocks/>
          </p:cNvCxnSpPr>
          <p:nvPr/>
        </p:nvCxnSpPr>
        <p:spPr>
          <a:xfrm flipH="1">
            <a:off x="-9938" y="4670952"/>
            <a:ext cx="10756900"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C1FDA778-F3B5-0E6B-A16F-4C47593E93DD}"/>
              </a:ext>
            </a:extLst>
          </p:cNvPr>
          <p:cNvSpPr>
            <a:spLocks noGrp="1"/>
          </p:cNvSpPr>
          <p:nvPr>
            <p:ph type="body" sz="quarter" idx="10" hasCustomPrompt="1"/>
          </p:nvPr>
        </p:nvSpPr>
        <p:spPr>
          <a:xfrm>
            <a:off x="515937" y="6507109"/>
            <a:ext cx="8100000"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Tree>
    <p:extLst>
      <p:ext uri="{BB962C8B-B14F-4D97-AF65-F5344CB8AC3E}">
        <p14:creationId xmlns:p14="http://schemas.microsoft.com/office/powerpoint/2010/main" val="179273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4" name="Espace réservé du numéro de diapositive 6">
            <a:extLst>
              <a:ext uri="{FF2B5EF4-FFF2-40B4-BE49-F238E27FC236}">
                <a16:creationId xmlns:a16="http://schemas.microsoft.com/office/drawing/2014/main" id="{76671A92-8E7E-7CF5-89DA-B5258B69D53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5763442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2" name="Espace réservé du numéro de diapositive 6">
            <a:extLst>
              <a:ext uri="{FF2B5EF4-FFF2-40B4-BE49-F238E27FC236}">
                <a16:creationId xmlns:a16="http://schemas.microsoft.com/office/drawing/2014/main" id="{536470EF-27EB-F92D-4A4C-4B75E7C7DBB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05236246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a:t>Add text</a:t>
            </a:r>
          </a:p>
          <a:p>
            <a:endParaRPr lang="en-GB" noProof="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3" name="Espace réservé du numéro de diapositive 6">
            <a:extLst>
              <a:ext uri="{FF2B5EF4-FFF2-40B4-BE49-F238E27FC236}">
                <a16:creationId xmlns:a16="http://schemas.microsoft.com/office/drawing/2014/main" id="{C5C49C56-D619-F575-28CE-284F9724A09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4703739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2" name="Titre 1">
            <a:extLst>
              <a:ext uri="{FF2B5EF4-FFF2-40B4-BE49-F238E27FC236}">
                <a16:creationId xmlns:a16="http://schemas.microsoft.com/office/drawing/2014/main" id="{7D2F2D88-C863-C64B-8B27-F5B0C60E99C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28" name="Group 27">
            <a:extLst>
              <a:ext uri="{FF2B5EF4-FFF2-40B4-BE49-F238E27FC236}">
                <a16:creationId xmlns:a16="http://schemas.microsoft.com/office/drawing/2014/main" id="{619FF232-4850-224E-BBA0-624CDB282CC3}"/>
              </a:ext>
            </a:extLst>
          </p:cNvPr>
          <p:cNvGrpSpPr/>
          <p:nvPr userDrawn="1"/>
        </p:nvGrpSpPr>
        <p:grpSpPr>
          <a:xfrm>
            <a:off x="418902" y="3063588"/>
            <a:ext cx="356400" cy="356400"/>
            <a:chOff x="761970" y="3386221"/>
            <a:chExt cx="356400" cy="356400"/>
          </a:xfrm>
        </p:grpSpPr>
        <p:sp>
          <p:nvSpPr>
            <p:cNvPr id="29" name="Oval 28">
              <a:extLst>
                <a:ext uri="{FF2B5EF4-FFF2-40B4-BE49-F238E27FC236}">
                  <a16:creationId xmlns:a16="http://schemas.microsoft.com/office/drawing/2014/main" id="{8B93650B-AD78-2D40-9E09-A0F596F44E14}"/>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0" name="Graphic 29" descr="Speaker Phone">
              <a:extLst>
                <a:ext uri="{FF2B5EF4-FFF2-40B4-BE49-F238E27FC236}">
                  <a16:creationId xmlns:a16="http://schemas.microsoft.com/office/drawing/2014/main" id="{BCC8E367-C7A4-A049-8A2F-852B0C2CDC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1" name="Oval 30">
            <a:extLst>
              <a:ext uri="{FF2B5EF4-FFF2-40B4-BE49-F238E27FC236}">
                <a16:creationId xmlns:a16="http://schemas.microsoft.com/office/drawing/2014/main" id="{ED6FBE6E-43BC-8C46-BA6B-8E319F0D2063}"/>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2" name="Graphic 31" descr="Envelope">
            <a:extLst>
              <a:ext uri="{FF2B5EF4-FFF2-40B4-BE49-F238E27FC236}">
                <a16:creationId xmlns:a16="http://schemas.microsoft.com/office/drawing/2014/main" id="{D748C46E-5A9C-E046-9A47-DDA77B4BEC5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33" name="Group 32">
            <a:extLst>
              <a:ext uri="{FF2B5EF4-FFF2-40B4-BE49-F238E27FC236}">
                <a16:creationId xmlns:a16="http://schemas.microsoft.com/office/drawing/2014/main" id="{9B5A0090-E0C3-0C49-99EB-2D32FCF67E0D}"/>
              </a:ext>
            </a:extLst>
          </p:cNvPr>
          <p:cNvGrpSpPr/>
          <p:nvPr userDrawn="1"/>
        </p:nvGrpSpPr>
        <p:grpSpPr>
          <a:xfrm>
            <a:off x="423995" y="4414481"/>
            <a:ext cx="356400" cy="356400"/>
            <a:chOff x="761970" y="3386221"/>
            <a:chExt cx="356400" cy="356400"/>
          </a:xfrm>
        </p:grpSpPr>
        <p:sp>
          <p:nvSpPr>
            <p:cNvPr id="34" name="Oval 33">
              <a:extLst>
                <a:ext uri="{FF2B5EF4-FFF2-40B4-BE49-F238E27FC236}">
                  <a16:creationId xmlns:a16="http://schemas.microsoft.com/office/drawing/2014/main" id="{736D01D0-BF46-B04F-8D3D-304A7069C4D6}"/>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5" name="Graphic 34" descr="Speaker Phone">
              <a:extLst>
                <a:ext uri="{FF2B5EF4-FFF2-40B4-BE49-F238E27FC236}">
                  <a16:creationId xmlns:a16="http://schemas.microsoft.com/office/drawing/2014/main" id="{5C0044D9-F95E-9948-8963-45EDF68B33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6" name="Oval 35">
            <a:extLst>
              <a:ext uri="{FF2B5EF4-FFF2-40B4-BE49-F238E27FC236}">
                <a16:creationId xmlns:a16="http://schemas.microsoft.com/office/drawing/2014/main" id="{D89C2DAA-7338-5242-A65D-4977E27C8388}"/>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7" name="Graphic 36" descr="Envelope">
            <a:extLst>
              <a:ext uri="{FF2B5EF4-FFF2-40B4-BE49-F238E27FC236}">
                <a16:creationId xmlns:a16="http://schemas.microsoft.com/office/drawing/2014/main" id="{CEB92A65-5E87-F541-BD37-BD00ED61553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38" name="Titre 1">
            <a:extLst>
              <a:ext uri="{FF2B5EF4-FFF2-40B4-BE49-F238E27FC236}">
                <a16:creationId xmlns:a16="http://schemas.microsoft.com/office/drawing/2014/main" id="{08DC0A97-6AE6-374D-8DE8-21F4681223F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2" name="Titre 1">
            <a:extLst>
              <a:ext uri="{FF2B5EF4-FFF2-40B4-BE49-F238E27FC236}">
                <a16:creationId xmlns:a16="http://schemas.microsoft.com/office/drawing/2014/main" id="{07D00C85-A6C8-F046-AB48-7DC46D532347}"/>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60" name="TextBox 59">
            <a:extLst>
              <a:ext uri="{FF2B5EF4-FFF2-40B4-BE49-F238E27FC236}">
                <a16:creationId xmlns:a16="http://schemas.microsoft.com/office/drawing/2014/main" id="{EE84BF38-09C2-6645-92E3-602FD4BA8151}"/>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6"/>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7"/>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8"/>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8"/>
            <a:extLst>
              <a:ext uri="{FF2B5EF4-FFF2-40B4-BE49-F238E27FC236}">
                <a16:creationId xmlns:a16="http://schemas.microsoft.com/office/drawing/2014/main" id="{BA63285A-459E-4B4D-B8B8-4C384DADE30E}"/>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47989" y="6070903"/>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501522" y="6033094"/>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1"/>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11"/>
            <a:extLst>
              <a:ext uri="{FF2B5EF4-FFF2-40B4-BE49-F238E27FC236}">
                <a16:creationId xmlns:a16="http://schemas.microsoft.com/office/drawing/2014/main" id="{D59F0703-8804-EA47-AA67-3E0C47D9EB54}"/>
              </a:ext>
            </a:extLst>
          </p:cNvPr>
          <p:cNvSpPr/>
          <p:nvPr userDrawn="1"/>
        </p:nvSpPr>
        <p:spPr>
          <a:xfrm>
            <a:off x="3083140" y="600504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FEBC6954-39C9-0845-B3B3-17EB0B380DE2}"/>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2845538" y="809204"/>
            <a:ext cx="9308741" cy="4474895"/>
          </a:xfrm>
          <a:prstGeom prst="rect">
            <a:avLst/>
          </a:prstGeom>
          <a:ln w="19050">
            <a:noFill/>
          </a:ln>
          <a:effectLst/>
        </p:spPr>
      </p:pic>
      <p:pic>
        <p:nvPicPr>
          <p:cNvPr id="69" name="Graphic 68" descr="Marker with solid fill">
            <a:extLst>
              <a:ext uri="{FF2B5EF4-FFF2-40B4-BE49-F238E27FC236}">
                <a16:creationId xmlns:a16="http://schemas.microsoft.com/office/drawing/2014/main" id="{DE3958FC-0522-604A-A7DE-EAFE45DE1D1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006" y="1949574"/>
            <a:ext cx="313184" cy="313184"/>
          </a:xfrm>
          <a:prstGeom prst="rect">
            <a:avLst/>
          </a:prstGeom>
        </p:spPr>
      </p:pic>
      <p:pic>
        <p:nvPicPr>
          <p:cNvPr id="70" name="Graphic 69" descr="Marker with solid fill">
            <a:extLst>
              <a:ext uri="{FF2B5EF4-FFF2-40B4-BE49-F238E27FC236}">
                <a16:creationId xmlns:a16="http://schemas.microsoft.com/office/drawing/2014/main" id="{2578FDB9-D3BF-B64A-ACD8-C060D7DB17F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49789" y="2084249"/>
            <a:ext cx="313184" cy="313184"/>
          </a:xfrm>
          <a:prstGeom prst="rect">
            <a:avLst/>
          </a:prstGeom>
        </p:spPr>
      </p:pic>
      <p:pic>
        <p:nvPicPr>
          <p:cNvPr id="71" name="Graphic 70" descr="Marker with solid fill">
            <a:extLst>
              <a:ext uri="{FF2B5EF4-FFF2-40B4-BE49-F238E27FC236}">
                <a16:creationId xmlns:a16="http://schemas.microsoft.com/office/drawing/2014/main" id="{B8174C9F-7E14-D446-B4BA-713EF2836AA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787336" y="1753300"/>
            <a:ext cx="313184" cy="313184"/>
          </a:xfrm>
          <a:prstGeom prst="rect">
            <a:avLst/>
          </a:prstGeom>
        </p:spPr>
      </p:pic>
      <p:pic>
        <p:nvPicPr>
          <p:cNvPr id="72" name="Graphic 71" descr="Marker with solid fill">
            <a:extLst>
              <a:ext uri="{FF2B5EF4-FFF2-40B4-BE49-F238E27FC236}">
                <a16:creationId xmlns:a16="http://schemas.microsoft.com/office/drawing/2014/main" id="{CD5632E1-BC51-4F4F-BFFD-0E91A65E114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00460" y="1561745"/>
            <a:ext cx="313184" cy="313184"/>
          </a:xfrm>
          <a:prstGeom prst="rect">
            <a:avLst/>
          </a:prstGeom>
        </p:spPr>
      </p:pic>
      <p:pic>
        <p:nvPicPr>
          <p:cNvPr id="73" name="Graphic 72" descr="Marker with solid fill">
            <a:extLst>
              <a:ext uri="{FF2B5EF4-FFF2-40B4-BE49-F238E27FC236}">
                <a16:creationId xmlns:a16="http://schemas.microsoft.com/office/drawing/2014/main" id="{9AB2573B-7EBC-0640-8003-7533FD0C8E4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65606" y="1405153"/>
            <a:ext cx="313184" cy="313184"/>
          </a:xfrm>
          <a:prstGeom prst="rect">
            <a:avLst/>
          </a:prstGeom>
        </p:spPr>
      </p:pic>
      <p:pic>
        <p:nvPicPr>
          <p:cNvPr id="74" name="Graphic 73" descr="Marker with solid fill">
            <a:extLst>
              <a:ext uri="{FF2B5EF4-FFF2-40B4-BE49-F238E27FC236}">
                <a16:creationId xmlns:a16="http://schemas.microsoft.com/office/drawing/2014/main" id="{F512EB56-72CD-754E-9386-C5CC723B6E5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688933" y="1753300"/>
            <a:ext cx="313184" cy="313184"/>
          </a:xfrm>
          <a:prstGeom prst="rect">
            <a:avLst/>
          </a:prstGeom>
        </p:spPr>
      </p:pic>
      <p:pic>
        <p:nvPicPr>
          <p:cNvPr id="75" name="Graphic 74" descr="Marker with solid fill">
            <a:extLst>
              <a:ext uri="{FF2B5EF4-FFF2-40B4-BE49-F238E27FC236}">
                <a16:creationId xmlns:a16="http://schemas.microsoft.com/office/drawing/2014/main" id="{82E24632-59FF-F24A-B187-3D1CFA910F0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535322" y="1877944"/>
            <a:ext cx="313184" cy="313184"/>
          </a:xfrm>
          <a:prstGeom prst="rect">
            <a:avLst/>
          </a:prstGeom>
        </p:spPr>
      </p:pic>
      <p:pic>
        <p:nvPicPr>
          <p:cNvPr id="76" name="Graphic 75" descr="Marker with solid fill">
            <a:extLst>
              <a:ext uri="{FF2B5EF4-FFF2-40B4-BE49-F238E27FC236}">
                <a16:creationId xmlns:a16="http://schemas.microsoft.com/office/drawing/2014/main" id="{C72E22A1-1523-2646-9874-537749991208}"/>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662927" y="1796720"/>
            <a:ext cx="313184" cy="313184"/>
          </a:xfrm>
          <a:prstGeom prst="rect">
            <a:avLst/>
          </a:prstGeom>
        </p:spPr>
      </p:pic>
      <p:pic>
        <p:nvPicPr>
          <p:cNvPr id="77" name="Graphic 76" descr="Marker with solid fill">
            <a:extLst>
              <a:ext uri="{FF2B5EF4-FFF2-40B4-BE49-F238E27FC236}">
                <a16:creationId xmlns:a16="http://schemas.microsoft.com/office/drawing/2014/main" id="{B0B340FE-F2E2-B441-A805-EFD46133010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10495" y="1154147"/>
            <a:ext cx="313184" cy="313184"/>
          </a:xfrm>
          <a:prstGeom prst="rect">
            <a:avLst/>
          </a:prstGeom>
        </p:spPr>
      </p:pic>
      <p:pic>
        <p:nvPicPr>
          <p:cNvPr id="78" name="Graphic 77" descr="Marker with solid fill">
            <a:extLst>
              <a:ext uri="{FF2B5EF4-FFF2-40B4-BE49-F238E27FC236}">
                <a16:creationId xmlns:a16="http://schemas.microsoft.com/office/drawing/2014/main" id="{6BAE1E12-2111-D046-8690-4525ADC70A4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275599" y="1962644"/>
            <a:ext cx="313184" cy="313184"/>
          </a:xfrm>
          <a:prstGeom prst="rect">
            <a:avLst/>
          </a:prstGeom>
        </p:spPr>
      </p:pic>
      <p:pic>
        <p:nvPicPr>
          <p:cNvPr id="79" name="Graphic 78" descr="Marker with solid fill">
            <a:extLst>
              <a:ext uri="{FF2B5EF4-FFF2-40B4-BE49-F238E27FC236}">
                <a16:creationId xmlns:a16="http://schemas.microsoft.com/office/drawing/2014/main" id="{4C77DA28-3492-B04F-B7A7-0D2E807FAF9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147911" y="1824071"/>
            <a:ext cx="313184" cy="313184"/>
          </a:xfrm>
          <a:prstGeom prst="rect">
            <a:avLst/>
          </a:prstGeom>
        </p:spPr>
      </p:pic>
      <p:pic>
        <p:nvPicPr>
          <p:cNvPr id="80" name="Graphic 79" descr="Marker with solid fill">
            <a:extLst>
              <a:ext uri="{FF2B5EF4-FFF2-40B4-BE49-F238E27FC236}">
                <a16:creationId xmlns:a16="http://schemas.microsoft.com/office/drawing/2014/main" id="{5E46572E-4DEA-F24F-8D22-392AA4F3ACA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723932" y="3054706"/>
            <a:ext cx="313184" cy="313184"/>
          </a:xfrm>
          <a:prstGeom prst="rect">
            <a:avLst/>
          </a:prstGeom>
        </p:spPr>
      </p:pic>
      <p:sp>
        <p:nvSpPr>
          <p:cNvPr id="83" name="TextBox 82">
            <a:extLst>
              <a:ext uri="{FF2B5EF4-FFF2-40B4-BE49-F238E27FC236}">
                <a16:creationId xmlns:a16="http://schemas.microsoft.com/office/drawing/2014/main" id="{27305AF6-0A35-D04C-8153-D567CB18956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5"/>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5"/>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583571" y="5510213"/>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143403" y="6035310"/>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43403" y="5510213"/>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16331" y="5510213"/>
            <a:ext cx="373380" cy="373380"/>
          </a:xfrm>
          <a:prstGeom prst="rect">
            <a:avLst/>
          </a:prstGeom>
        </p:spPr>
      </p:pic>
      <p:pic>
        <p:nvPicPr>
          <p:cNvPr id="90" name="Graphic 89" descr="Marker with solid fill">
            <a:extLst>
              <a:ext uri="{FF2B5EF4-FFF2-40B4-BE49-F238E27FC236}">
                <a16:creationId xmlns:a16="http://schemas.microsoft.com/office/drawing/2014/main" id="{24FB0AF4-9B96-9341-9519-C1DE6A45BE2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6693" y="2391159"/>
            <a:ext cx="313184" cy="313184"/>
          </a:xfrm>
          <a:prstGeom prst="rect">
            <a:avLst/>
          </a:prstGeom>
        </p:spPr>
      </p:pic>
      <p:pic>
        <p:nvPicPr>
          <p:cNvPr id="91" name="Graphic 90" descr="Marker with solid fill">
            <a:extLst>
              <a:ext uri="{FF2B5EF4-FFF2-40B4-BE49-F238E27FC236}">
                <a16:creationId xmlns:a16="http://schemas.microsoft.com/office/drawing/2014/main" id="{2DFE7DA8-C2FF-F543-B02B-8A778E24BC7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960009" y="1792711"/>
            <a:ext cx="313184" cy="313184"/>
          </a:xfrm>
          <a:prstGeom prst="rect">
            <a:avLst/>
          </a:prstGeom>
        </p:spPr>
      </p:pic>
      <p:pic>
        <p:nvPicPr>
          <p:cNvPr id="92" name="Graphic 91" descr="Marker with solid fill">
            <a:extLst>
              <a:ext uri="{FF2B5EF4-FFF2-40B4-BE49-F238E27FC236}">
                <a16:creationId xmlns:a16="http://schemas.microsoft.com/office/drawing/2014/main" id="{5E2EB517-37DB-324F-B082-F4BE5BDA814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575004" y="1970736"/>
            <a:ext cx="313184" cy="313184"/>
          </a:xfrm>
          <a:prstGeom prst="rect">
            <a:avLst/>
          </a:prstGeom>
        </p:spPr>
      </p:pic>
      <p:pic>
        <p:nvPicPr>
          <p:cNvPr id="93" name="Graphic 92" descr="Marker with solid fill">
            <a:extLst>
              <a:ext uri="{FF2B5EF4-FFF2-40B4-BE49-F238E27FC236}">
                <a16:creationId xmlns:a16="http://schemas.microsoft.com/office/drawing/2014/main" id="{AB8E1AEB-F664-5144-B1FB-065A4EDC9BB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676647" y="2164582"/>
            <a:ext cx="313184" cy="313184"/>
          </a:xfrm>
          <a:prstGeom prst="rect">
            <a:avLst/>
          </a:prstGeom>
        </p:spPr>
      </p:pic>
      <p:pic>
        <p:nvPicPr>
          <p:cNvPr id="94" name="Graphic 93" descr="Marker with solid fill">
            <a:extLst>
              <a:ext uri="{FF2B5EF4-FFF2-40B4-BE49-F238E27FC236}">
                <a16:creationId xmlns:a16="http://schemas.microsoft.com/office/drawing/2014/main" id="{510C23CF-1602-A745-9B20-AE2F005C4A9E}"/>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961794" y="1306180"/>
            <a:ext cx="313184" cy="313184"/>
          </a:xfrm>
          <a:prstGeom prst="rect">
            <a:avLst/>
          </a:prstGeom>
        </p:spPr>
      </p:pic>
      <p:pic>
        <p:nvPicPr>
          <p:cNvPr id="95" name="Graphic 94" descr="Marker with solid fill">
            <a:extLst>
              <a:ext uri="{FF2B5EF4-FFF2-40B4-BE49-F238E27FC236}">
                <a16:creationId xmlns:a16="http://schemas.microsoft.com/office/drawing/2014/main" id="{3235DEAF-0DF1-4549-B607-D2724772B3B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98622" y="1897545"/>
            <a:ext cx="313184" cy="313184"/>
          </a:xfrm>
          <a:prstGeom prst="rect">
            <a:avLst/>
          </a:prstGeom>
        </p:spPr>
      </p:pic>
      <p:pic>
        <p:nvPicPr>
          <p:cNvPr id="96" name="Graphic 95" descr="Marker with solid fill">
            <a:extLst>
              <a:ext uri="{FF2B5EF4-FFF2-40B4-BE49-F238E27FC236}">
                <a16:creationId xmlns:a16="http://schemas.microsoft.com/office/drawing/2014/main" id="{8ED1E4BB-6CD4-9944-829E-C17510B4A78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484975" y="3540815"/>
            <a:ext cx="313184" cy="313184"/>
          </a:xfrm>
          <a:prstGeom prst="rect">
            <a:avLst/>
          </a:prstGeom>
        </p:spPr>
      </p:pic>
      <p:pic>
        <p:nvPicPr>
          <p:cNvPr id="97" name="Graphic 96" descr="Marker with solid fill">
            <a:extLst>
              <a:ext uri="{FF2B5EF4-FFF2-40B4-BE49-F238E27FC236}">
                <a16:creationId xmlns:a16="http://schemas.microsoft.com/office/drawing/2014/main" id="{DEE37AC4-B85C-F54D-9FAF-E0B1D242D671}"/>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289497" y="3912462"/>
            <a:ext cx="313184" cy="313184"/>
          </a:xfrm>
          <a:prstGeom prst="rect">
            <a:avLst/>
          </a:prstGeom>
        </p:spPr>
      </p:pic>
      <p:pic>
        <p:nvPicPr>
          <p:cNvPr id="98" name="Graphic 97" descr="Marker with solid fill">
            <a:extLst>
              <a:ext uri="{FF2B5EF4-FFF2-40B4-BE49-F238E27FC236}">
                <a16:creationId xmlns:a16="http://schemas.microsoft.com/office/drawing/2014/main" id="{DC2B3215-544E-4244-BD0D-5AE3DD1FF23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982000" y="4300880"/>
            <a:ext cx="313184" cy="313184"/>
          </a:xfrm>
          <a:prstGeom prst="rect">
            <a:avLst/>
          </a:prstGeom>
        </p:spPr>
      </p:pic>
      <p:pic>
        <p:nvPicPr>
          <p:cNvPr id="99" name="Graphic 98" descr="Marker with solid fill">
            <a:extLst>
              <a:ext uri="{FF2B5EF4-FFF2-40B4-BE49-F238E27FC236}">
                <a16:creationId xmlns:a16="http://schemas.microsoft.com/office/drawing/2014/main" id="{4D16B3E8-FE8C-D642-BB50-9877F0E4567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545030" y="3200363"/>
            <a:ext cx="313184" cy="313184"/>
          </a:xfrm>
          <a:prstGeom prst="rect">
            <a:avLst/>
          </a:prstGeom>
        </p:spPr>
      </p:pic>
      <p:pic>
        <p:nvPicPr>
          <p:cNvPr id="100" name="Graphic 99" descr="Marker with solid fill">
            <a:extLst>
              <a:ext uri="{FF2B5EF4-FFF2-40B4-BE49-F238E27FC236}">
                <a16:creationId xmlns:a16="http://schemas.microsoft.com/office/drawing/2014/main" id="{DB3D2FB8-589C-F34E-96B1-71ED9B422A7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687274" y="2439712"/>
            <a:ext cx="313184" cy="313184"/>
          </a:xfrm>
          <a:prstGeom prst="rect">
            <a:avLst/>
          </a:prstGeom>
        </p:spPr>
      </p:pic>
      <p:pic>
        <p:nvPicPr>
          <p:cNvPr id="101" name="Graphic 100" descr="Marker with solid fill">
            <a:extLst>
              <a:ext uri="{FF2B5EF4-FFF2-40B4-BE49-F238E27FC236}">
                <a16:creationId xmlns:a16="http://schemas.microsoft.com/office/drawing/2014/main" id="{E7E9FF33-ED25-B44F-9C8E-BCA5FC63506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19722" y="2262274"/>
            <a:ext cx="313184" cy="313184"/>
          </a:xfrm>
          <a:prstGeom prst="rect">
            <a:avLst/>
          </a:prstGeom>
        </p:spPr>
      </p:pic>
      <p:pic>
        <p:nvPicPr>
          <p:cNvPr id="102" name="Graphic 101" descr="Marker with solid fill">
            <a:extLst>
              <a:ext uri="{FF2B5EF4-FFF2-40B4-BE49-F238E27FC236}">
                <a16:creationId xmlns:a16="http://schemas.microsoft.com/office/drawing/2014/main" id="{0557F424-7382-6449-9737-94AF5B6FA5B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458162" y="1573864"/>
            <a:ext cx="313184" cy="313184"/>
          </a:xfrm>
          <a:prstGeom prst="rect">
            <a:avLst/>
          </a:prstGeom>
        </p:spPr>
      </p:pic>
      <p:pic>
        <p:nvPicPr>
          <p:cNvPr id="103" name="Graphic 102" descr="Marker with solid fill">
            <a:extLst>
              <a:ext uri="{FF2B5EF4-FFF2-40B4-BE49-F238E27FC236}">
                <a16:creationId xmlns:a16="http://schemas.microsoft.com/office/drawing/2014/main" id="{7795F296-781A-BE49-89B6-CE149E559A4F}"/>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28690" y="1598140"/>
            <a:ext cx="313184" cy="313184"/>
          </a:xfrm>
          <a:prstGeom prst="rect">
            <a:avLst/>
          </a:prstGeom>
        </p:spPr>
      </p:pic>
      <p:pic>
        <p:nvPicPr>
          <p:cNvPr id="104" name="Graphic 103" descr="Marker with solid fill">
            <a:extLst>
              <a:ext uri="{FF2B5EF4-FFF2-40B4-BE49-F238E27FC236}">
                <a16:creationId xmlns:a16="http://schemas.microsoft.com/office/drawing/2014/main" id="{94EA6A21-BEA6-0945-A1F0-D0BAE2D2D4A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385334" y="1679060"/>
            <a:ext cx="313184" cy="313184"/>
          </a:xfrm>
          <a:prstGeom prst="rect">
            <a:avLst/>
          </a:prstGeom>
        </p:spPr>
      </p:pic>
      <p:pic>
        <p:nvPicPr>
          <p:cNvPr id="105" name="Graphic 104" descr="Marker with solid fill">
            <a:extLst>
              <a:ext uri="{FF2B5EF4-FFF2-40B4-BE49-F238E27FC236}">
                <a16:creationId xmlns:a16="http://schemas.microsoft.com/office/drawing/2014/main" id="{BEE228D7-6F6F-6144-BB87-A5693E1831D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5536" y="1670968"/>
            <a:ext cx="313184" cy="313184"/>
          </a:xfrm>
          <a:prstGeom prst="rect">
            <a:avLst/>
          </a:prstGeom>
        </p:spPr>
      </p:pic>
      <p:pic>
        <p:nvPicPr>
          <p:cNvPr id="106" name="Graphic 105" descr="Marker with solid fill">
            <a:extLst>
              <a:ext uri="{FF2B5EF4-FFF2-40B4-BE49-F238E27FC236}">
                <a16:creationId xmlns:a16="http://schemas.microsoft.com/office/drawing/2014/main" id="{DFFD0F06-278E-4C40-833A-D3223BBE575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094021" y="1565772"/>
            <a:ext cx="313184" cy="313184"/>
          </a:xfrm>
          <a:prstGeom prst="rect">
            <a:avLst/>
          </a:prstGeom>
        </p:spPr>
      </p:pic>
      <p:pic>
        <p:nvPicPr>
          <p:cNvPr id="107" name="Graphic 106" descr="Marker with solid fill">
            <a:extLst>
              <a:ext uri="{FF2B5EF4-FFF2-40B4-BE49-F238E27FC236}">
                <a16:creationId xmlns:a16="http://schemas.microsoft.com/office/drawing/2014/main" id="{6D2C8C37-DE8A-194E-B162-29737231A4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215401" y="1598140"/>
            <a:ext cx="313184" cy="313184"/>
          </a:xfrm>
          <a:prstGeom prst="rect">
            <a:avLst/>
          </a:prstGeom>
        </p:spPr>
      </p:pic>
      <p:pic>
        <p:nvPicPr>
          <p:cNvPr id="108" name="Graphic 107" descr="Marker with solid fill">
            <a:extLst>
              <a:ext uri="{FF2B5EF4-FFF2-40B4-BE49-F238E27FC236}">
                <a16:creationId xmlns:a16="http://schemas.microsoft.com/office/drawing/2014/main" id="{568C0411-5B0A-E24A-8848-AC5381D8B20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481562" y="1987144"/>
            <a:ext cx="313184" cy="313184"/>
          </a:xfrm>
          <a:prstGeom prst="rect">
            <a:avLst/>
          </a:prstGeom>
        </p:spPr>
      </p:pic>
      <p:pic>
        <p:nvPicPr>
          <p:cNvPr id="109" name="Graphic 108" descr="Marker with solid fill">
            <a:extLst>
              <a:ext uri="{FF2B5EF4-FFF2-40B4-BE49-F238E27FC236}">
                <a16:creationId xmlns:a16="http://schemas.microsoft.com/office/drawing/2014/main" id="{5B8E2982-7EDB-9649-80C3-85DFB87FA72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376366" y="1946684"/>
            <a:ext cx="313184" cy="313184"/>
          </a:xfrm>
          <a:prstGeom prst="rect">
            <a:avLst/>
          </a:prstGeom>
        </p:spPr>
      </p:pic>
      <p:pic>
        <p:nvPicPr>
          <p:cNvPr id="110" name="Graphic 109" descr="Marker with solid fill">
            <a:extLst>
              <a:ext uri="{FF2B5EF4-FFF2-40B4-BE49-F238E27FC236}">
                <a16:creationId xmlns:a16="http://schemas.microsoft.com/office/drawing/2014/main" id="{6DEE2089-4221-6946-98D3-0D0222D788CC}"/>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085053" y="1623003"/>
            <a:ext cx="313184" cy="313184"/>
          </a:xfrm>
          <a:prstGeom prst="rect">
            <a:avLst/>
          </a:prstGeom>
        </p:spPr>
      </p:pic>
      <p:pic>
        <p:nvPicPr>
          <p:cNvPr id="111" name="Graphic 110" descr="Marker with solid fill">
            <a:extLst>
              <a:ext uri="{FF2B5EF4-FFF2-40B4-BE49-F238E27FC236}">
                <a16:creationId xmlns:a16="http://schemas.microsoft.com/office/drawing/2014/main" id="{E02DFED8-3CA9-4146-B359-047160DC7BC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82157" y="1720107"/>
            <a:ext cx="313184" cy="313184"/>
          </a:xfrm>
          <a:prstGeom prst="rect">
            <a:avLst/>
          </a:prstGeom>
        </p:spPr>
      </p:pic>
      <p:pic>
        <p:nvPicPr>
          <p:cNvPr id="112" name="Graphic 111" descr="Marker with solid fill">
            <a:extLst>
              <a:ext uri="{FF2B5EF4-FFF2-40B4-BE49-F238E27FC236}">
                <a16:creationId xmlns:a16="http://schemas.microsoft.com/office/drawing/2014/main" id="{4C421058-43F9-0848-AE19-4CFD8E54538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4165973" y="1792935"/>
            <a:ext cx="313184" cy="313184"/>
          </a:xfrm>
          <a:prstGeom prst="rect">
            <a:avLst/>
          </a:prstGeom>
        </p:spPr>
      </p:pic>
      <p:pic>
        <p:nvPicPr>
          <p:cNvPr id="113" name="Graphic 112" descr="Marker with solid fill">
            <a:extLst>
              <a:ext uri="{FF2B5EF4-FFF2-40B4-BE49-F238E27FC236}">
                <a16:creationId xmlns:a16="http://schemas.microsoft.com/office/drawing/2014/main" id="{9996D4E1-58C5-6C4D-98C8-C71E669C311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12820" y="1703922"/>
            <a:ext cx="313184" cy="313184"/>
          </a:xfrm>
          <a:prstGeom prst="rect">
            <a:avLst/>
          </a:prstGeom>
        </p:spPr>
      </p:pic>
      <p:pic>
        <p:nvPicPr>
          <p:cNvPr id="114" name="Graphic 113" descr="Marker with solid fill">
            <a:extLst>
              <a:ext uri="{FF2B5EF4-FFF2-40B4-BE49-F238E27FC236}">
                <a16:creationId xmlns:a16="http://schemas.microsoft.com/office/drawing/2014/main" id="{73544125-D650-C642-B45C-D2767A5DE1D3}"/>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777555" y="1970961"/>
            <a:ext cx="313184" cy="313184"/>
          </a:xfrm>
          <a:prstGeom prst="rect">
            <a:avLst/>
          </a:prstGeom>
        </p:spPr>
      </p:pic>
      <p:pic>
        <p:nvPicPr>
          <p:cNvPr id="115" name="Graphic 114" descr="Marker with solid fill">
            <a:extLst>
              <a:ext uri="{FF2B5EF4-FFF2-40B4-BE49-F238E27FC236}">
                <a16:creationId xmlns:a16="http://schemas.microsoft.com/office/drawing/2014/main" id="{A78782B0-924B-0548-9D04-0E964615CF8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842291" y="2084249"/>
            <a:ext cx="313184" cy="313184"/>
          </a:xfrm>
          <a:prstGeom prst="rect">
            <a:avLst/>
          </a:prstGeom>
        </p:spPr>
      </p:pic>
      <p:pic>
        <p:nvPicPr>
          <p:cNvPr id="116" name="Graphic 115" descr="Marker with solid fill">
            <a:extLst>
              <a:ext uri="{FF2B5EF4-FFF2-40B4-BE49-F238E27FC236}">
                <a16:creationId xmlns:a16="http://schemas.microsoft.com/office/drawing/2014/main" id="{C67745D1-0413-D442-AF4A-B14B643C1AF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89137" y="2148985"/>
            <a:ext cx="313184" cy="313184"/>
          </a:xfrm>
          <a:prstGeom prst="rect">
            <a:avLst/>
          </a:prstGeom>
        </p:spPr>
      </p:pic>
      <p:pic>
        <p:nvPicPr>
          <p:cNvPr id="117" name="Graphic 116" descr="Marker with solid fill">
            <a:extLst>
              <a:ext uri="{FF2B5EF4-FFF2-40B4-BE49-F238E27FC236}">
                <a16:creationId xmlns:a16="http://schemas.microsoft.com/office/drawing/2014/main" id="{D00F5A6F-5FF4-8F4A-8ED4-F43EBF912FDB}"/>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324401" y="1987144"/>
            <a:ext cx="313184" cy="313184"/>
          </a:xfrm>
          <a:prstGeom prst="rect">
            <a:avLst/>
          </a:prstGeom>
        </p:spPr>
      </p:pic>
      <p:sp>
        <p:nvSpPr>
          <p:cNvPr id="118" name="Rectangle 117">
            <a:hlinkClick r:id="rId15"/>
            <a:extLst>
              <a:ext uri="{FF2B5EF4-FFF2-40B4-BE49-F238E27FC236}">
                <a16:creationId xmlns:a16="http://schemas.microsoft.com/office/drawing/2014/main" id="{82A0FE22-ED4D-904C-A351-E6C5B7471E0E}"/>
              </a:ext>
            </a:extLst>
          </p:cNvPr>
          <p:cNvSpPr/>
          <p:nvPr userDrawn="1"/>
        </p:nvSpPr>
        <p:spPr>
          <a:xfrm>
            <a:off x="5558949" y="5466125"/>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6"/>
            <a:extLst>
              <a:ext uri="{FF2B5EF4-FFF2-40B4-BE49-F238E27FC236}">
                <a16:creationId xmlns:a16="http://schemas.microsoft.com/office/drawing/2014/main" id="{013F39C3-AF84-9343-8EDC-233E7A9EBAE9}"/>
              </a:ext>
            </a:extLst>
          </p:cNvPr>
          <p:cNvSpPr/>
          <p:nvPr userDrawn="1"/>
        </p:nvSpPr>
        <p:spPr>
          <a:xfrm>
            <a:off x="358738" y="5485779"/>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7"/>
            <a:extLst>
              <a:ext uri="{FF2B5EF4-FFF2-40B4-BE49-F238E27FC236}">
                <a16:creationId xmlns:a16="http://schemas.microsoft.com/office/drawing/2014/main" id="{5BB80133-EE31-1E40-AFC9-92A91F12B0CF}"/>
              </a:ext>
            </a:extLst>
          </p:cNvPr>
          <p:cNvSpPr/>
          <p:nvPr userDrawn="1"/>
        </p:nvSpPr>
        <p:spPr>
          <a:xfrm>
            <a:off x="3083141" y="54825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08D394A0-1EF6-9CF5-7915-C7C6A281189A}"/>
              </a:ext>
            </a:extLst>
          </p:cNvPr>
          <p:cNvSpPr txBox="1">
            <a:spLocks/>
          </p:cNvSpPr>
          <p:nvPr userDrawn="1"/>
        </p:nvSpPr>
        <p:spPr>
          <a:xfrm>
            <a:off x="355212" y="1236792"/>
            <a:ext cx="4797678" cy="1030504"/>
          </a:xfrm>
          <a:prstGeom prst="rect">
            <a:avLst/>
          </a:prstGeom>
        </p:spPr>
        <p:txBody>
          <a:bodyPr vert="horz" lIns="91440" tIns="45720" rIns="91440" bIns="45720" rtlCol="0" anchor="t">
            <a:no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Medical Affairs by 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pic>
        <p:nvPicPr>
          <p:cNvPr id="4" name="Picture 3" descr="A blue and orange text on a black background&#10;&#10;Description automatically generated">
            <a:extLst>
              <a:ext uri="{FF2B5EF4-FFF2-40B4-BE49-F238E27FC236}">
                <a16:creationId xmlns:a16="http://schemas.microsoft.com/office/drawing/2014/main" id="{17699017-E74B-6E84-F841-AA503D0F32B3}"/>
              </a:ext>
            </a:extLst>
          </p:cNvPr>
          <p:cNvPicPr>
            <a:picLocks noChangeAspect="1"/>
          </p:cNvPicPr>
          <p:nvPr userDrawn="1"/>
        </p:nvPicPr>
        <p:blipFill>
          <a:blip r:embed="rId24"/>
          <a:stretch>
            <a:fillRect/>
          </a:stretch>
        </p:blipFill>
        <p:spPr>
          <a:xfrm>
            <a:off x="290267" y="328335"/>
            <a:ext cx="2617455" cy="908457"/>
          </a:xfrm>
          <a:prstGeom prst="rect">
            <a:avLst/>
          </a:prstGeom>
        </p:spPr>
      </p:pic>
      <p:pic>
        <p:nvPicPr>
          <p:cNvPr id="5" name="Picture 4">
            <a:extLst>
              <a:ext uri="{FF2B5EF4-FFF2-40B4-BE49-F238E27FC236}">
                <a16:creationId xmlns:a16="http://schemas.microsoft.com/office/drawing/2014/main" id="{695F3B6D-84EA-6B23-E0D9-763A42F61C94}"/>
              </a:ext>
            </a:extLst>
          </p:cNvPr>
          <p:cNvPicPr>
            <a:picLocks noChangeAspect="1"/>
          </p:cNvPicPr>
          <p:nvPr userDrawn="1"/>
        </p:nvPicPr>
        <p:blipFill>
          <a:blip r:embed="rId25"/>
          <a:srcRect/>
          <a:stretch/>
        </p:blipFill>
        <p:spPr>
          <a:xfrm>
            <a:off x="3202118" y="6091252"/>
            <a:ext cx="255950" cy="261496"/>
          </a:xfrm>
          <a:prstGeom prst="rect">
            <a:avLst/>
          </a:prstGeom>
          <a:noFill/>
        </p:spPr>
      </p:pic>
    </p:spTree>
    <p:extLst>
      <p:ext uri="{BB962C8B-B14F-4D97-AF65-F5344CB8AC3E}">
        <p14:creationId xmlns:p14="http://schemas.microsoft.com/office/powerpoint/2010/main" val="3205670134"/>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8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D394A0-1EF6-9CF5-7915-C7C6A281189A}"/>
              </a:ext>
            </a:extLst>
          </p:cNvPr>
          <p:cNvSpPr txBox="1">
            <a:spLocks/>
          </p:cNvSpPr>
          <p:nvPr userDrawn="1"/>
        </p:nvSpPr>
        <p:spPr>
          <a:xfrm>
            <a:off x="355212" y="1236792"/>
            <a:ext cx="4797678" cy="1030504"/>
          </a:xfrm>
          <a:prstGeom prst="rect">
            <a:avLst/>
          </a:prstGeom>
        </p:spPr>
        <p:txBody>
          <a:bodyPr vert="horz" lIns="91440" tIns="45720" rIns="91440" bIns="45720" rtlCol="0" anchor="t">
            <a:no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1"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Medical Affairs by 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pic>
        <p:nvPicPr>
          <p:cNvPr id="4" name="Picture 3" descr="A blue and orange text on a black background&#10;&#10;Description automatically generated">
            <a:extLst>
              <a:ext uri="{FF2B5EF4-FFF2-40B4-BE49-F238E27FC236}">
                <a16:creationId xmlns:a16="http://schemas.microsoft.com/office/drawing/2014/main" id="{17699017-E74B-6E84-F841-AA503D0F32B3}"/>
              </a:ext>
            </a:extLst>
          </p:cNvPr>
          <p:cNvPicPr>
            <a:picLocks noChangeAspect="1"/>
          </p:cNvPicPr>
          <p:nvPr userDrawn="1"/>
        </p:nvPicPr>
        <p:blipFill>
          <a:blip r:embed="rId2"/>
          <a:stretch>
            <a:fillRect/>
          </a:stretch>
        </p:blipFill>
        <p:spPr>
          <a:xfrm>
            <a:off x="290267" y="328335"/>
            <a:ext cx="2617455" cy="908457"/>
          </a:xfrm>
          <a:prstGeom prst="rect">
            <a:avLst/>
          </a:prstGeom>
        </p:spPr>
      </p:pic>
      <p:pic>
        <p:nvPicPr>
          <p:cNvPr id="3" name="Picture 2" descr="A map of people with their heads&#10;&#10;Description automatically generated">
            <a:extLst>
              <a:ext uri="{FF2B5EF4-FFF2-40B4-BE49-F238E27FC236}">
                <a16:creationId xmlns:a16="http://schemas.microsoft.com/office/drawing/2014/main" id="{74E0FD20-D7FD-1937-F442-C8AC13E7426A}"/>
              </a:ext>
            </a:extLst>
          </p:cNvPr>
          <p:cNvPicPr>
            <a:picLocks noChangeAspect="1"/>
          </p:cNvPicPr>
          <p:nvPr userDrawn="1"/>
        </p:nvPicPr>
        <p:blipFill>
          <a:blip r:embed="rId3"/>
          <a:srcRect t="16644" r="9788" b="5994"/>
          <a:stretch/>
        </p:blipFill>
        <p:spPr>
          <a:xfrm>
            <a:off x="5992020" y="0"/>
            <a:ext cx="6199980" cy="6858000"/>
          </a:xfrm>
          <a:prstGeom prst="rect">
            <a:avLst/>
          </a:prstGeom>
        </p:spPr>
      </p:pic>
      <p:sp>
        <p:nvSpPr>
          <p:cNvPr id="6" name="TextBox 5">
            <a:extLst>
              <a:ext uri="{FF2B5EF4-FFF2-40B4-BE49-F238E27FC236}">
                <a16:creationId xmlns:a16="http://schemas.microsoft.com/office/drawing/2014/main" id="{F704F3F7-5807-9722-DBB8-6DABBEF23B37}"/>
              </a:ext>
            </a:extLst>
          </p:cNvPr>
          <p:cNvSpPr txBox="1"/>
          <p:nvPr userDrawn="1"/>
        </p:nvSpPr>
        <p:spPr>
          <a:xfrm>
            <a:off x="753365" y="6244677"/>
            <a:ext cx="227190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Vimeo @COR2ED</a:t>
            </a:r>
          </a:p>
        </p:txBody>
      </p:sp>
      <p:sp>
        <p:nvSpPr>
          <p:cNvPr id="7" name="Rounded Rectangle 6">
            <a:extLst>
              <a:ext uri="{FF2B5EF4-FFF2-40B4-BE49-F238E27FC236}">
                <a16:creationId xmlns:a16="http://schemas.microsoft.com/office/drawing/2014/main" id="{290A1DD8-98CA-0A9D-A20B-6592B1954F97}"/>
              </a:ext>
            </a:extLst>
          </p:cNvPr>
          <p:cNvSpPr/>
          <p:nvPr userDrawn="1"/>
        </p:nvSpPr>
        <p:spPr>
          <a:xfrm>
            <a:off x="2447560" y="6292129"/>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C08D151-EEC9-0A10-19D6-174C187562C3}"/>
              </a:ext>
            </a:extLst>
          </p:cNvPr>
          <p:cNvSpPr txBox="1"/>
          <p:nvPr userDrawn="1"/>
        </p:nvSpPr>
        <p:spPr>
          <a:xfrm>
            <a:off x="2777541" y="6267695"/>
            <a:ext cx="119187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cor2ed.com</a:t>
            </a:r>
          </a:p>
        </p:txBody>
      </p:sp>
      <p:pic>
        <p:nvPicPr>
          <p:cNvPr id="9" name="Graphic 8" descr="World">
            <a:extLst>
              <a:ext uri="{FF2B5EF4-FFF2-40B4-BE49-F238E27FC236}">
                <a16:creationId xmlns:a16="http://schemas.microsoft.com/office/drawing/2014/main" id="{1FCB3493-2CC2-90C3-66D8-2B1AD3F8328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2294" y="6328395"/>
            <a:ext cx="264351" cy="265635"/>
          </a:xfrm>
          <a:prstGeom prst="rect">
            <a:avLst/>
          </a:prstGeom>
        </p:spPr>
      </p:pic>
      <p:sp>
        <p:nvSpPr>
          <p:cNvPr id="10" name="Rounded Rectangle 9">
            <a:extLst>
              <a:ext uri="{FF2B5EF4-FFF2-40B4-BE49-F238E27FC236}">
                <a16:creationId xmlns:a16="http://schemas.microsoft.com/office/drawing/2014/main" id="{2FA7C99C-68B7-5227-280C-1629E703C07D}"/>
              </a:ext>
            </a:extLst>
          </p:cNvPr>
          <p:cNvSpPr/>
          <p:nvPr userDrawn="1"/>
        </p:nvSpPr>
        <p:spPr>
          <a:xfrm>
            <a:off x="411800" y="6282488"/>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1" name="Picture 4" descr="Vimeo Icon Logo - Free vector graphic on Pixabay">
            <a:extLst>
              <a:ext uri="{FF2B5EF4-FFF2-40B4-BE49-F238E27FC236}">
                <a16:creationId xmlns:a16="http://schemas.microsoft.com/office/drawing/2014/main" id="{19CD6974-CE41-2500-F75D-EC2D5F5A9229}"/>
              </a:ext>
            </a:extLst>
          </p:cNvPr>
          <p:cNvPicPr>
            <a:picLocks noChangeAspect="1" noChangeArrowheads="1"/>
          </p:cNvPicPr>
          <p:nvPr userDrawn="1"/>
        </p:nvPicPr>
        <p:blipFill>
          <a:blip r:embed="rId6">
            <a:biLevel thresh="25000"/>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4573" y="6198528"/>
            <a:ext cx="485930" cy="48828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a:extLst>
              <a:ext uri="{FF2B5EF4-FFF2-40B4-BE49-F238E27FC236}">
                <a16:creationId xmlns:a16="http://schemas.microsoft.com/office/drawing/2014/main" id="{82EDDB5E-93F8-8A35-B187-0C4B051D6C88}"/>
              </a:ext>
            </a:extLst>
          </p:cNvPr>
          <p:cNvSpPr/>
          <p:nvPr userDrawn="1"/>
        </p:nvSpPr>
        <p:spPr>
          <a:xfrm>
            <a:off x="6550383" y="6318659"/>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Rounded Rectangle 12">
            <a:extLst>
              <a:ext uri="{FF2B5EF4-FFF2-40B4-BE49-F238E27FC236}">
                <a16:creationId xmlns:a16="http://schemas.microsoft.com/office/drawing/2014/main" id="{A39B404A-37D0-E5B7-3C5A-184635F7BCEC}"/>
              </a:ext>
            </a:extLst>
          </p:cNvPr>
          <p:cNvSpPr/>
          <p:nvPr userDrawn="1"/>
        </p:nvSpPr>
        <p:spPr>
          <a:xfrm>
            <a:off x="3935760" y="6303037"/>
            <a:ext cx="318946" cy="320371"/>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9433F4B-0E47-3015-318F-26D6D5B7473A}"/>
              </a:ext>
            </a:extLst>
          </p:cNvPr>
          <p:cNvSpPr txBox="1"/>
          <p:nvPr userDrawn="1"/>
        </p:nvSpPr>
        <p:spPr>
          <a:xfrm>
            <a:off x="6869329" y="6280302"/>
            <a:ext cx="227190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@COR2ED</a:t>
            </a:r>
          </a:p>
        </p:txBody>
      </p:sp>
      <p:sp>
        <p:nvSpPr>
          <p:cNvPr id="15" name="TextBox 14">
            <a:extLst>
              <a:ext uri="{FF2B5EF4-FFF2-40B4-BE49-F238E27FC236}">
                <a16:creationId xmlns:a16="http://schemas.microsoft.com/office/drawing/2014/main" id="{5431367C-37E3-24B1-4DBF-16E690B33E13}"/>
              </a:ext>
            </a:extLst>
          </p:cNvPr>
          <p:cNvSpPr txBox="1"/>
          <p:nvPr userDrawn="1"/>
        </p:nvSpPr>
        <p:spPr>
          <a:xfrm>
            <a:off x="4249215" y="6280302"/>
            <a:ext cx="227190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@COR2EDMedEd</a:t>
            </a:r>
          </a:p>
        </p:txBody>
      </p:sp>
      <p:pic>
        <p:nvPicPr>
          <p:cNvPr id="16" name="Picture 2" descr="Linkedin logo logo website icon - Popular Social Media Flat">
            <a:extLst>
              <a:ext uri="{FF2B5EF4-FFF2-40B4-BE49-F238E27FC236}">
                <a16:creationId xmlns:a16="http://schemas.microsoft.com/office/drawing/2014/main" id="{82E5DEFD-3B4E-9B2C-3307-75585B69EAFD}"/>
              </a:ext>
            </a:extLst>
          </p:cNvPr>
          <p:cNvPicPr>
            <a:picLocks noChangeAspect="1" noChangeArrowheads="1"/>
          </p:cNvPicPr>
          <p:nvPr userDrawn="1"/>
        </p:nvPicPr>
        <p:blipFill>
          <a:blip r:embed="rId8">
            <a:biLevel thresh="25000"/>
            <a:extLst>
              <a:ext uri="{28A0092B-C50C-407E-A947-70E740481C1C}">
                <a14:useLocalDpi xmlns:a14="http://schemas.microsoft.com/office/drawing/2010/main" val="0"/>
              </a:ext>
            </a:extLst>
          </a:blip>
          <a:srcRect/>
          <a:stretch>
            <a:fillRect/>
          </a:stretch>
        </p:blipFill>
        <p:spPr bwMode="auto">
          <a:xfrm>
            <a:off x="6482888" y="6243133"/>
            <a:ext cx="453936" cy="456140"/>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1">
            <a:extLst>
              <a:ext uri="{FF2B5EF4-FFF2-40B4-BE49-F238E27FC236}">
                <a16:creationId xmlns:a16="http://schemas.microsoft.com/office/drawing/2014/main" id="{66934466-60C2-028C-55AA-31B8926FD509}"/>
              </a:ext>
            </a:extLst>
          </p:cNvPr>
          <p:cNvSpPr txBox="1">
            <a:spLocks/>
          </p:cNvSpPr>
          <p:nvPr userDrawn="1"/>
        </p:nvSpPr>
        <p:spPr>
          <a:xfrm>
            <a:off x="323528" y="4779105"/>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18" name="Titre 1">
            <a:extLst>
              <a:ext uri="{FF2B5EF4-FFF2-40B4-BE49-F238E27FC236}">
                <a16:creationId xmlns:a16="http://schemas.microsoft.com/office/drawing/2014/main" id="{A305B727-A2B6-6BCB-A068-8DD68607BE59}"/>
              </a:ext>
            </a:extLst>
          </p:cNvPr>
          <p:cNvSpPr txBox="1">
            <a:spLocks/>
          </p:cNvSpPr>
          <p:nvPr userDrawn="1"/>
        </p:nvSpPr>
        <p:spPr>
          <a:xfrm>
            <a:off x="787828" y="5276297"/>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19" name="Titre 1">
            <a:extLst>
              <a:ext uri="{FF2B5EF4-FFF2-40B4-BE49-F238E27FC236}">
                <a16:creationId xmlns:a16="http://schemas.microsoft.com/office/drawing/2014/main" id="{19F85084-38B0-84AB-D51E-8075FFCB65AE}"/>
              </a:ext>
            </a:extLst>
          </p:cNvPr>
          <p:cNvSpPr txBox="1">
            <a:spLocks/>
          </p:cNvSpPr>
          <p:nvPr userDrawn="1"/>
        </p:nvSpPr>
        <p:spPr>
          <a:xfrm>
            <a:off x="323528" y="3429000"/>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0" name="Titre 1">
            <a:extLst>
              <a:ext uri="{FF2B5EF4-FFF2-40B4-BE49-F238E27FC236}">
                <a16:creationId xmlns:a16="http://schemas.microsoft.com/office/drawing/2014/main" id="{FA72778C-1DED-671A-94B7-9C3913E28538}"/>
              </a:ext>
            </a:extLst>
          </p:cNvPr>
          <p:cNvSpPr txBox="1">
            <a:spLocks/>
          </p:cNvSpPr>
          <p:nvPr userDrawn="1"/>
        </p:nvSpPr>
        <p:spPr>
          <a:xfrm>
            <a:off x="787828" y="3915009"/>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21" name="Group 20">
            <a:extLst>
              <a:ext uri="{FF2B5EF4-FFF2-40B4-BE49-F238E27FC236}">
                <a16:creationId xmlns:a16="http://schemas.microsoft.com/office/drawing/2014/main" id="{85F9C84E-67DF-5D90-C3D5-350546E4B58E}"/>
              </a:ext>
            </a:extLst>
          </p:cNvPr>
          <p:cNvGrpSpPr/>
          <p:nvPr userDrawn="1"/>
        </p:nvGrpSpPr>
        <p:grpSpPr>
          <a:xfrm>
            <a:off x="418902" y="3864315"/>
            <a:ext cx="356400" cy="356400"/>
            <a:chOff x="761970" y="3386221"/>
            <a:chExt cx="356400" cy="356400"/>
          </a:xfrm>
        </p:grpSpPr>
        <p:sp>
          <p:nvSpPr>
            <p:cNvPr id="23" name="Oval 22">
              <a:extLst>
                <a:ext uri="{FF2B5EF4-FFF2-40B4-BE49-F238E27FC236}">
                  <a16:creationId xmlns:a16="http://schemas.microsoft.com/office/drawing/2014/main" id="{AC392F8D-F694-99A5-BA1E-04343DC33937}"/>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25" name="Graphic 24" descr="Speaker Phone">
              <a:extLst>
                <a:ext uri="{FF2B5EF4-FFF2-40B4-BE49-F238E27FC236}">
                  <a16:creationId xmlns:a16="http://schemas.microsoft.com/office/drawing/2014/main" id="{890EF926-EBCE-937B-AF3C-C7D4190B5FCD}"/>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F33FA552-AF03-FA70-3775-E25BA77F16E4}"/>
              </a:ext>
            </a:extLst>
          </p:cNvPr>
          <p:cNvSpPr/>
          <p:nvPr userDrawn="1"/>
        </p:nvSpPr>
        <p:spPr>
          <a:xfrm>
            <a:off x="417732" y="4296736"/>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3" name="Graphic 42" descr="Envelope">
            <a:extLst>
              <a:ext uri="{FF2B5EF4-FFF2-40B4-BE49-F238E27FC236}">
                <a16:creationId xmlns:a16="http://schemas.microsoft.com/office/drawing/2014/main" id="{20D4AA64-2458-DB86-96B8-4607EAA95999}"/>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75066" y="4353439"/>
            <a:ext cx="239704" cy="239704"/>
          </a:xfrm>
          <a:prstGeom prst="rect">
            <a:avLst/>
          </a:prstGeom>
        </p:spPr>
      </p:pic>
      <p:grpSp>
        <p:nvGrpSpPr>
          <p:cNvPr id="58" name="Group 57">
            <a:extLst>
              <a:ext uri="{FF2B5EF4-FFF2-40B4-BE49-F238E27FC236}">
                <a16:creationId xmlns:a16="http://schemas.microsoft.com/office/drawing/2014/main" id="{A9A2345D-5F04-013D-59A3-687B79FE58C5}"/>
              </a:ext>
            </a:extLst>
          </p:cNvPr>
          <p:cNvGrpSpPr/>
          <p:nvPr userDrawn="1"/>
        </p:nvGrpSpPr>
        <p:grpSpPr>
          <a:xfrm>
            <a:off x="423995" y="5215208"/>
            <a:ext cx="356400" cy="356400"/>
            <a:chOff x="761970" y="3386221"/>
            <a:chExt cx="356400" cy="356400"/>
          </a:xfrm>
        </p:grpSpPr>
        <p:sp>
          <p:nvSpPr>
            <p:cNvPr id="59" name="Oval 58">
              <a:extLst>
                <a:ext uri="{FF2B5EF4-FFF2-40B4-BE49-F238E27FC236}">
                  <a16:creationId xmlns:a16="http://schemas.microsoft.com/office/drawing/2014/main" id="{3EA6BDE5-9B65-2EAA-54A8-5CE8065AF016}"/>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81" name="Graphic 80" descr="Speaker Phone">
              <a:extLst>
                <a:ext uri="{FF2B5EF4-FFF2-40B4-BE49-F238E27FC236}">
                  <a16:creationId xmlns:a16="http://schemas.microsoft.com/office/drawing/2014/main" id="{87F5CCF5-6AD4-D117-A335-FEC617087330}"/>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3725" y="3406712"/>
              <a:ext cx="310320" cy="310320"/>
            </a:xfrm>
            <a:prstGeom prst="rect">
              <a:avLst/>
            </a:prstGeom>
          </p:spPr>
        </p:pic>
      </p:grpSp>
      <p:sp>
        <p:nvSpPr>
          <p:cNvPr id="82" name="Oval 81">
            <a:extLst>
              <a:ext uri="{FF2B5EF4-FFF2-40B4-BE49-F238E27FC236}">
                <a16:creationId xmlns:a16="http://schemas.microsoft.com/office/drawing/2014/main" id="{356D000B-3EE8-D9DF-6C2F-78E6EC89FB83}"/>
              </a:ext>
            </a:extLst>
          </p:cNvPr>
          <p:cNvSpPr/>
          <p:nvPr userDrawn="1"/>
        </p:nvSpPr>
        <p:spPr>
          <a:xfrm>
            <a:off x="422825" y="564762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84" name="Graphic 83" descr="Envelope">
            <a:extLst>
              <a:ext uri="{FF2B5EF4-FFF2-40B4-BE49-F238E27FC236}">
                <a16:creationId xmlns:a16="http://schemas.microsoft.com/office/drawing/2014/main" id="{B8C0F0FD-1607-1A2D-99CD-613463C73F0A}"/>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82343" y="5703368"/>
            <a:ext cx="239704" cy="239704"/>
          </a:xfrm>
          <a:prstGeom prst="rect">
            <a:avLst/>
          </a:prstGeom>
        </p:spPr>
      </p:pic>
      <p:sp>
        <p:nvSpPr>
          <p:cNvPr id="89" name="Titre 1">
            <a:extLst>
              <a:ext uri="{FF2B5EF4-FFF2-40B4-BE49-F238E27FC236}">
                <a16:creationId xmlns:a16="http://schemas.microsoft.com/office/drawing/2014/main" id="{0A7BA02F-1C46-A63C-02C4-A557FF23E588}"/>
              </a:ext>
            </a:extLst>
          </p:cNvPr>
          <p:cNvSpPr txBox="1">
            <a:spLocks/>
          </p:cNvSpPr>
          <p:nvPr userDrawn="1"/>
        </p:nvSpPr>
        <p:spPr>
          <a:xfrm>
            <a:off x="787828" y="5686075"/>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119" name="Titre 1">
            <a:extLst>
              <a:ext uri="{FF2B5EF4-FFF2-40B4-BE49-F238E27FC236}">
                <a16:creationId xmlns:a16="http://schemas.microsoft.com/office/drawing/2014/main" id="{AA39965D-B019-F04E-6999-BF0E83DA3F56}"/>
              </a:ext>
            </a:extLst>
          </p:cNvPr>
          <p:cNvSpPr txBox="1">
            <a:spLocks/>
          </p:cNvSpPr>
          <p:nvPr userDrawn="1"/>
        </p:nvSpPr>
        <p:spPr>
          <a:xfrm>
            <a:off x="787828" y="435824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122" name="Picture 121">
            <a:extLst>
              <a:ext uri="{FF2B5EF4-FFF2-40B4-BE49-F238E27FC236}">
                <a16:creationId xmlns:a16="http://schemas.microsoft.com/office/drawing/2014/main" id="{66AD50A4-4E2B-A986-95F7-D9C41CAC2CBE}"/>
              </a:ext>
            </a:extLst>
          </p:cNvPr>
          <p:cNvPicPr>
            <a:picLocks noChangeAspect="1"/>
          </p:cNvPicPr>
          <p:nvPr userDrawn="1"/>
        </p:nvPicPr>
        <p:blipFill>
          <a:blip r:embed="rId13"/>
          <a:srcRect/>
          <a:stretch/>
        </p:blipFill>
        <p:spPr>
          <a:xfrm>
            <a:off x="3967258" y="6332474"/>
            <a:ext cx="255950" cy="261496"/>
          </a:xfrm>
          <a:prstGeom prst="rect">
            <a:avLst/>
          </a:prstGeom>
          <a:noFill/>
        </p:spPr>
      </p:pic>
    </p:spTree>
    <p:extLst>
      <p:ext uri="{BB962C8B-B14F-4D97-AF65-F5344CB8AC3E}">
        <p14:creationId xmlns:p14="http://schemas.microsoft.com/office/powerpoint/2010/main" val="1607320946"/>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4534298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spTree>
      <p:nvGrpSpPr>
        <p:cNvPr id="1" name=""/>
        <p:cNvGrpSpPr/>
        <p:nvPr/>
      </p:nvGrpSpPr>
      <p:grpSpPr>
        <a:xfrm>
          <a:off x="0" y="0"/>
          <a:ext cx="0" cy="0"/>
          <a:chOff x="0" y="0"/>
          <a:chExt cx="0" cy="0"/>
        </a:xfrm>
      </p:grpSpPr>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Medical Affairs by 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2" name="Picture 1" descr="A map of people with their heads&#10;&#10;Description automatically generated">
            <a:extLst>
              <a:ext uri="{FF2B5EF4-FFF2-40B4-BE49-F238E27FC236}">
                <a16:creationId xmlns:a16="http://schemas.microsoft.com/office/drawing/2014/main" id="{3C254ADC-2D87-CA2F-07E3-4F4180D2C1D3}"/>
              </a:ext>
            </a:extLst>
          </p:cNvPr>
          <p:cNvPicPr>
            <a:picLocks noChangeAspect="1"/>
          </p:cNvPicPr>
          <p:nvPr userDrawn="1"/>
        </p:nvPicPr>
        <p:blipFill>
          <a:blip r:embed="rId2"/>
          <a:srcRect t="16644" r="9788" b="5994"/>
          <a:stretch/>
        </p:blipFill>
        <p:spPr>
          <a:xfrm>
            <a:off x="5992020" y="0"/>
            <a:ext cx="6199980" cy="6858000"/>
          </a:xfrm>
          <a:prstGeom prst="rect">
            <a:avLst/>
          </a:prstGeom>
        </p:spPr>
      </p:pic>
      <p:pic>
        <p:nvPicPr>
          <p:cNvPr id="3" name="Picture 2" descr="A blue and orange text on a black background&#10;&#10;Description automatically generated">
            <a:extLst>
              <a:ext uri="{FF2B5EF4-FFF2-40B4-BE49-F238E27FC236}">
                <a16:creationId xmlns:a16="http://schemas.microsoft.com/office/drawing/2014/main" id="{AA2E0969-282B-C269-C682-0698D6A3F450}"/>
              </a:ext>
            </a:extLst>
          </p:cNvPr>
          <p:cNvPicPr>
            <a:picLocks noChangeAspect="1"/>
          </p:cNvPicPr>
          <p:nvPr userDrawn="1"/>
        </p:nvPicPr>
        <p:blipFill>
          <a:blip r:embed="rId3"/>
          <a:stretch>
            <a:fillRect/>
          </a:stretch>
        </p:blipFill>
        <p:spPr>
          <a:xfrm>
            <a:off x="290267" y="328335"/>
            <a:ext cx="2617455" cy="908457"/>
          </a:xfrm>
          <a:prstGeom prst="rect">
            <a:avLst/>
          </a:prstGeom>
        </p:spPr>
      </p:pic>
      <p:sp>
        <p:nvSpPr>
          <p:cNvPr id="5" name="Titre 1">
            <a:extLst>
              <a:ext uri="{FF2B5EF4-FFF2-40B4-BE49-F238E27FC236}">
                <a16:creationId xmlns:a16="http://schemas.microsoft.com/office/drawing/2014/main" id="{55D00366-F069-2CF6-832A-580AB29CF84F}"/>
              </a:ext>
            </a:extLst>
          </p:cNvPr>
          <p:cNvSpPr txBox="1">
            <a:spLocks/>
          </p:cNvSpPr>
          <p:nvPr userDrawn="1"/>
        </p:nvSpPr>
        <p:spPr>
          <a:xfrm>
            <a:off x="866871"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6" name="Titre 1">
            <a:extLst>
              <a:ext uri="{FF2B5EF4-FFF2-40B4-BE49-F238E27FC236}">
                <a16:creationId xmlns:a16="http://schemas.microsoft.com/office/drawing/2014/main" id="{530DA8BD-D8DB-B2D5-4DB0-D2690A6155AC}"/>
              </a:ext>
            </a:extLst>
          </p:cNvPr>
          <p:cNvSpPr txBox="1">
            <a:spLocks/>
          </p:cNvSpPr>
          <p:nvPr userDrawn="1"/>
        </p:nvSpPr>
        <p:spPr>
          <a:xfrm>
            <a:off x="866871"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7" name="TextBox 6">
            <a:extLst>
              <a:ext uri="{FF2B5EF4-FFF2-40B4-BE49-F238E27FC236}">
                <a16:creationId xmlns:a16="http://schemas.microsoft.com/office/drawing/2014/main" id="{280863CC-880C-F66C-73B5-4181B4A76691}"/>
              </a:ext>
            </a:extLst>
          </p:cNvPr>
          <p:cNvSpPr txBox="1"/>
          <p:nvPr userDrawn="1"/>
        </p:nvSpPr>
        <p:spPr>
          <a:xfrm>
            <a:off x="797622" y="4780067"/>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4"/>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8" name="TextBox 7">
            <a:extLst>
              <a:ext uri="{FF2B5EF4-FFF2-40B4-BE49-F238E27FC236}">
                <a16:creationId xmlns:a16="http://schemas.microsoft.com/office/drawing/2014/main" id="{0BD48FB9-A639-0FCE-D15A-371351533F46}"/>
              </a:ext>
            </a:extLst>
          </p:cNvPr>
          <p:cNvSpPr txBox="1"/>
          <p:nvPr userDrawn="1"/>
        </p:nvSpPr>
        <p:spPr>
          <a:xfrm>
            <a:off x="3502136" y="4780067"/>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5"/>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9" name="Rounded Rectangle 8">
            <a:extLst>
              <a:ext uri="{FF2B5EF4-FFF2-40B4-BE49-F238E27FC236}">
                <a16:creationId xmlns:a16="http://schemas.microsoft.com/office/drawing/2014/main" id="{196C5B00-ABCB-3DB7-3F89-2B0ED6BEF705}"/>
              </a:ext>
            </a:extLst>
          </p:cNvPr>
          <p:cNvSpPr/>
          <p:nvPr userDrawn="1"/>
        </p:nvSpPr>
        <p:spPr>
          <a:xfrm>
            <a:off x="426903"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5D41B95-440C-FFDC-9BD0-E9007D36BF94}"/>
              </a:ext>
            </a:extLst>
          </p:cNvPr>
          <p:cNvSpPr txBox="1"/>
          <p:nvPr userDrawn="1"/>
        </p:nvSpPr>
        <p:spPr>
          <a:xfrm>
            <a:off x="816030" y="5295786"/>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6"/>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11" name="Rectangle 10">
            <a:hlinkClick r:id="rId6"/>
            <a:extLst>
              <a:ext uri="{FF2B5EF4-FFF2-40B4-BE49-F238E27FC236}">
                <a16:creationId xmlns:a16="http://schemas.microsoft.com/office/drawing/2014/main" id="{1CFC4DC1-D715-1014-741F-263CDD9EB779}"/>
              </a:ext>
            </a:extLst>
          </p:cNvPr>
          <p:cNvSpPr/>
          <p:nvPr userDrawn="1"/>
        </p:nvSpPr>
        <p:spPr>
          <a:xfrm>
            <a:off x="401889"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Graphic 11" descr="World">
            <a:extLst>
              <a:ext uri="{FF2B5EF4-FFF2-40B4-BE49-F238E27FC236}">
                <a16:creationId xmlns:a16="http://schemas.microsoft.com/office/drawing/2014/main" id="{DFD1BE9C-8A80-0CFD-B884-76F1347CF4D9}"/>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8561" y="5353122"/>
            <a:ext cx="306593" cy="306593"/>
          </a:xfrm>
          <a:prstGeom prst="rect">
            <a:avLst/>
          </a:prstGeom>
        </p:spPr>
      </p:pic>
      <p:sp>
        <p:nvSpPr>
          <p:cNvPr id="13" name="TextBox 12">
            <a:extLst>
              <a:ext uri="{FF2B5EF4-FFF2-40B4-BE49-F238E27FC236}">
                <a16:creationId xmlns:a16="http://schemas.microsoft.com/office/drawing/2014/main" id="{150941CA-94EF-BEAA-0262-41BC13126A9E}"/>
              </a:ext>
            </a:extLst>
          </p:cNvPr>
          <p:cNvSpPr txBox="1"/>
          <p:nvPr userDrawn="1"/>
        </p:nvSpPr>
        <p:spPr>
          <a:xfrm>
            <a:off x="3511331" y="5353122"/>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9"/>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14" name="Rectangle 13">
            <a:hlinkClick r:id="rId9"/>
            <a:extLst>
              <a:ext uri="{FF2B5EF4-FFF2-40B4-BE49-F238E27FC236}">
                <a16:creationId xmlns:a16="http://schemas.microsoft.com/office/drawing/2014/main" id="{6ACDB7F3-7D9C-65F8-4A2B-08A70533713A}"/>
              </a:ext>
            </a:extLst>
          </p:cNvPr>
          <p:cNvSpPr/>
          <p:nvPr userDrawn="1"/>
        </p:nvSpPr>
        <p:spPr>
          <a:xfrm>
            <a:off x="3093712" y="5287268"/>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6D7D0AF-1029-FC71-1D95-CA93C590437A}"/>
              </a:ext>
            </a:extLst>
          </p:cNvPr>
          <p:cNvSpPr txBox="1"/>
          <p:nvPr userDrawn="1"/>
        </p:nvSpPr>
        <p:spPr>
          <a:xfrm>
            <a:off x="816030" y="5852248"/>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0"/>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0"/>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16" name="Graphic 15">
            <a:extLst>
              <a:ext uri="{FF2B5EF4-FFF2-40B4-BE49-F238E27FC236}">
                <a16:creationId xmlns:a16="http://schemas.microsoft.com/office/drawing/2014/main" id="{0994AE7B-64E4-9799-55D5-20305348E9E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422436" y="5878956"/>
            <a:ext cx="371377" cy="371377"/>
          </a:xfrm>
          <a:prstGeom prst="rect">
            <a:avLst/>
          </a:prstGeom>
        </p:spPr>
      </p:pic>
      <p:pic>
        <p:nvPicPr>
          <p:cNvPr id="17" name="Graphic 16">
            <a:extLst>
              <a:ext uri="{FF2B5EF4-FFF2-40B4-BE49-F238E27FC236}">
                <a16:creationId xmlns:a16="http://schemas.microsoft.com/office/drawing/2014/main" id="{AEE74E10-9F17-4A65-FED3-63D6E95AB5F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153975" y="5317529"/>
            <a:ext cx="373380" cy="373380"/>
          </a:xfrm>
          <a:prstGeom prst="rect">
            <a:avLst/>
          </a:prstGeom>
        </p:spPr>
      </p:pic>
      <p:pic>
        <p:nvPicPr>
          <p:cNvPr id="18" name="Graphic 17">
            <a:extLst>
              <a:ext uri="{FF2B5EF4-FFF2-40B4-BE49-F238E27FC236}">
                <a16:creationId xmlns:a16="http://schemas.microsoft.com/office/drawing/2014/main" id="{4923F41E-8B98-16D2-43D5-EAE703F913A2}"/>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153975" y="4792432"/>
            <a:ext cx="373380" cy="373380"/>
          </a:xfrm>
          <a:prstGeom prst="rect">
            <a:avLst/>
          </a:prstGeom>
        </p:spPr>
      </p:pic>
      <p:pic>
        <p:nvPicPr>
          <p:cNvPr id="19" name="Graphic 18">
            <a:extLst>
              <a:ext uri="{FF2B5EF4-FFF2-40B4-BE49-F238E27FC236}">
                <a16:creationId xmlns:a16="http://schemas.microsoft.com/office/drawing/2014/main" id="{B412B4A9-BEAA-CF06-42FF-3D33AC29AF0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26903" y="4792432"/>
            <a:ext cx="373380" cy="373380"/>
          </a:xfrm>
          <a:prstGeom prst="rect">
            <a:avLst/>
          </a:prstGeom>
        </p:spPr>
      </p:pic>
      <p:sp>
        <p:nvSpPr>
          <p:cNvPr id="20" name="Rectangle 19">
            <a:hlinkClick r:id="rId10"/>
            <a:extLst>
              <a:ext uri="{FF2B5EF4-FFF2-40B4-BE49-F238E27FC236}">
                <a16:creationId xmlns:a16="http://schemas.microsoft.com/office/drawing/2014/main" id="{5D50A4B0-68A8-D1A3-8EC3-FC5B35E21B07}"/>
              </a:ext>
            </a:extLst>
          </p:cNvPr>
          <p:cNvSpPr/>
          <p:nvPr userDrawn="1"/>
        </p:nvSpPr>
        <p:spPr>
          <a:xfrm>
            <a:off x="833911"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hlinkClick r:id="rId4"/>
            <a:extLst>
              <a:ext uri="{FF2B5EF4-FFF2-40B4-BE49-F238E27FC236}">
                <a16:creationId xmlns:a16="http://schemas.microsoft.com/office/drawing/2014/main" id="{0D13264B-65D9-32F9-0F83-2E8C13FD464D}"/>
              </a:ext>
            </a:extLst>
          </p:cNvPr>
          <p:cNvSpPr/>
          <p:nvPr userDrawn="1"/>
        </p:nvSpPr>
        <p:spPr>
          <a:xfrm>
            <a:off x="369310"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21">
            <a:hlinkClick r:id="rId5"/>
            <a:extLst>
              <a:ext uri="{FF2B5EF4-FFF2-40B4-BE49-F238E27FC236}">
                <a16:creationId xmlns:a16="http://schemas.microsoft.com/office/drawing/2014/main" id="{B3CA0AC4-98E7-9A44-6426-E4967F9A26D3}"/>
              </a:ext>
            </a:extLst>
          </p:cNvPr>
          <p:cNvSpPr/>
          <p:nvPr userDrawn="1"/>
        </p:nvSpPr>
        <p:spPr>
          <a:xfrm>
            <a:off x="3093713"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06F06010-9A7E-C156-B4ED-AB947A2848C9}"/>
              </a:ext>
            </a:extLst>
          </p:cNvPr>
          <p:cNvPicPr>
            <a:picLocks noChangeAspect="1"/>
          </p:cNvPicPr>
          <p:nvPr userDrawn="1"/>
        </p:nvPicPr>
        <p:blipFill>
          <a:blip r:embed="rId19"/>
          <a:srcRect/>
          <a:stretch/>
        </p:blipFill>
        <p:spPr>
          <a:xfrm>
            <a:off x="3212690" y="5373471"/>
            <a:ext cx="255950" cy="261496"/>
          </a:xfrm>
          <a:prstGeom prst="rect">
            <a:avLst/>
          </a:prstGeom>
          <a:noFill/>
        </p:spPr>
      </p:pic>
    </p:spTree>
    <p:extLst>
      <p:ext uri="{BB962C8B-B14F-4D97-AF65-F5344CB8AC3E}">
        <p14:creationId xmlns:p14="http://schemas.microsoft.com/office/powerpoint/2010/main" val="1161472734"/>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3_Disposition personnalisée">
    <p:spTree>
      <p:nvGrpSpPr>
        <p:cNvPr id="1" name=""/>
        <p:cNvGrpSpPr/>
        <p:nvPr/>
      </p:nvGrpSpPr>
      <p:grpSpPr>
        <a:xfrm>
          <a:off x="0" y="0"/>
          <a:ext cx="0" cy="0"/>
          <a:chOff x="0" y="0"/>
          <a:chExt cx="0" cy="0"/>
        </a:xfrm>
      </p:grpSpPr>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1"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Medical Affairs by 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2" name="Picture 1" descr="A map of people with their heads&#10;&#10;Description automatically generated">
            <a:extLst>
              <a:ext uri="{FF2B5EF4-FFF2-40B4-BE49-F238E27FC236}">
                <a16:creationId xmlns:a16="http://schemas.microsoft.com/office/drawing/2014/main" id="{3C254ADC-2D87-CA2F-07E3-4F4180D2C1D3}"/>
              </a:ext>
            </a:extLst>
          </p:cNvPr>
          <p:cNvPicPr>
            <a:picLocks noChangeAspect="1"/>
          </p:cNvPicPr>
          <p:nvPr userDrawn="1"/>
        </p:nvPicPr>
        <p:blipFill>
          <a:blip r:embed="rId2"/>
          <a:srcRect t="16644" r="9788" b="5994"/>
          <a:stretch/>
        </p:blipFill>
        <p:spPr>
          <a:xfrm>
            <a:off x="5992020" y="0"/>
            <a:ext cx="6199980" cy="6858000"/>
          </a:xfrm>
          <a:prstGeom prst="rect">
            <a:avLst/>
          </a:prstGeom>
        </p:spPr>
      </p:pic>
      <p:pic>
        <p:nvPicPr>
          <p:cNvPr id="3" name="Picture 2" descr="A blue and orange text on a black background&#10;&#10;Description automatically generated">
            <a:extLst>
              <a:ext uri="{FF2B5EF4-FFF2-40B4-BE49-F238E27FC236}">
                <a16:creationId xmlns:a16="http://schemas.microsoft.com/office/drawing/2014/main" id="{AA2E0969-282B-C269-C682-0698D6A3F450}"/>
              </a:ext>
            </a:extLst>
          </p:cNvPr>
          <p:cNvPicPr>
            <a:picLocks noChangeAspect="1"/>
          </p:cNvPicPr>
          <p:nvPr userDrawn="1"/>
        </p:nvPicPr>
        <p:blipFill>
          <a:blip r:embed="rId3"/>
          <a:stretch>
            <a:fillRect/>
          </a:stretch>
        </p:blipFill>
        <p:spPr>
          <a:xfrm>
            <a:off x="290267" y="328335"/>
            <a:ext cx="2617455" cy="908457"/>
          </a:xfrm>
          <a:prstGeom prst="rect">
            <a:avLst/>
          </a:prstGeom>
        </p:spPr>
      </p:pic>
      <p:sp>
        <p:nvSpPr>
          <p:cNvPr id="4" name="Titre 1">
            <a:extLst>
              <a:ext uri="{FF2B5EF4-FFF2-40B4-BE49-F238E27FC236}">
                <a16:creationId xmlns:a16="http://schemas.microsoft.com/office/drawing/2014/main" id="{5C8513EB-B3B5-DDAB-C3FB-49F5C49F4F2F}"/>
              </a:ext>
            </a:extLst>
          </p:cNvPr>
          <p:cNvSpPr txBox="1">
            <a:spLocks/>
          </p:cNvSpPr>
          <p:nvPr userDrawn="1"/>
        </p:nvSpPr>
        <p:spPr>
          <a:xfrm>
            <a:off x="323528" y="509195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3" name="Titre 1">
            <a:extLst>
              <a:ext uri="{FF2B5EF4-FFF2-40B4-BE49-F238E27FC236}">
                <a16:creationId xmlns:a16="http://schemas.microsoft.com/office/drawing/2014/main" id="{603EE9CE-72C2-D9F6-1AA2-66FC064834C2}"/>
              </a:ext>
            </a:extLst>
          </p:cNvPr>
          <p:cNvSpPr txBox="1">
            <a:spLocks/>
          </p:cNvSpPr>
          <p:nvPr userDrawn="1"/>
        </p:nvSpPr>
        <p:spPr>
          <a:xfrm>
            <a:off x="787828" y="558914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3D8ECA23-EF3D-1CC5-3045-0479DC1B7187}"/>
              </a:ext>
            </a:extLst>
          </p:cNvPr>
          <p:cNvSpPr txBox="1">
            <a:spLocks/>
          </p:cNvSpPr>
          <p:nvPr userDrawn="1"/>
        </p:nvSpPr>
        <p:spPr>
          <a:xfrm>
            <a:off x="323528" y="3741846"/>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9" name="Titre 1">
            <a:extLst>
              <a:ext uri="{FF2B5EF4-FFF2-40B4-BE49-F238E27FC236}">
                <a16:creationId xmlns:a16="http://schemas.microsoft.com/office/drawing/2014/main" id="{45C7B0D6-9BF3-E6A1-88D6-C52205FD7C32}"/>
              </a:ext>
            </a:extLst>
          </p:cNvPr>
          <p:cNvSpPr txBox="1">
            <a:spLocks/>
          </p:cNvSpPr>
          <p:nvPr userDrawn="1"/>
        </p:nvSpPr>
        <p:spPr>
          <a:xfrm>
            <a:off x="787828" y="4227855"/>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30" name="Group 29">
            <a:extLst>
              <a:ext uri="{FF2B5EF4-FFF2-40B4-BE49-F238E27FC236}">
                <a16:creationId xmlns:a16="http://schemas.microsoft.com/office/drawing/2014/main" id="{C87647BA-A52D-D8CC-2534-14DBD87DCCE9}"/>
              </a:ext>
            </a:extLst>
          </p:cNvPr>
          <p:cNvGrpSpPr/>
          <p:nvPr userDrawn="1"/>
        </p:nvGrpSpPr>
        <p:grpSpPr>
          <a:xfrm>
            <a:off x="418902" y="4177161"/>
            <a:ext cx="356400" cy="356400"/>
            <a:chOff x="761970" y="3386221"/>
            <a:chExt cx="356400" cy="356400"/>
          </a:xfrm>
        </p:grpSpPr>
        <p:sp>
          <p:nvSpPr>
            <p:cNvPr id="31" name="Oval 30">
              <a:extLst>
                <a:ext uri="{FF2B5EF4-FFF2-40B4-BE49-F238E27FC236}">
                  <a16:creationId xmlns:a16="http://schemas.microsoft.com/office/drawing/2014/main" id="{BE5D8672-3D94-A1F4-5553-676036F9A8EB}"/>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2" name="Graphic 31" descr="Speaker Phone">
              <a:extLst>
                <a:ext uri="{FF2B5EF4-FFF2-40B4-BE49-F238E27FC236}">
                  <a16:creationId xmlns:a16="http://schemas.microsoft.com/office/drawing/2014/main" id="{05ECECFE-224D-BE3B-092F-4D1C77F32D7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33" name="Oval 32">
            <a:extLst>
              <a:ext uri="{FF2B5EF4-FFF2-40B4-BE49-F238E27FC236}">
                <a16:creationId xmlns:a16="http://schemas.microsoft.com/office/drawing/2014/main" id="{A30C370A-4E3F-559F-E933-A9D1A16615F8}"/>
              </a:ext>
            </a:extLst>
          </p:cNvPr>
          <p:cNvSpPr/>
          <p:nvPr userDrawn="1"/>
        </p:nvSpPr>
        <p:spPr>
          <a:xfrm>
            <a:off x="417732" y="460958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4" name="Graphic 33" descr="Envelope">
            <a:extLst>
              <a:ext uri="{FF2B5EF4-FFF2-40B4-BE49-F238E27FC236}">
                <a16:creationId xmlns:a16="http://schemas.microsoft.com/office/drawing/2014/main" id="{F95281CB-8D87-FC22-D697-B1D9592E6A5A}"/>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4666285"/>
            <a:ext cx="239704" cy="239704"/>
          </a:xfrm>
          <a:prstGeom prst="rect">
            <a:avLst/>
          </a:prstGeom>
        </p:spPr>
      </p:pic>
      <p:grpSp>
        <p:nvGrpSpPr>
          <p:cNvPr id="35" name="Group 34">
            <a:extLst>
              <a:ext uri="{FF2B5EF4-FFF2-40B4-BE49-F238E27FC236}">
                <a16:creationId xmlns:a16="http://schemas.microsoft.com/office/drawing/2014/main" id="{6C648563-F396-088A-887A-4D3D04CC4DC0}"/>
              </a:ext>
            </a:extLst>
          </p:cNvPr>
          <p:cNvGrpSpPr/>
          <p:nvPr userDrawn="1"/>
        </p:nvGrpSpPr>
        <p:grpSpPr>
          <a:xfrm>
            <a:off x="423995" y="5528054"/>
            <a:ext cx="356400" cy="356400"/>
            <a:chOff x="761970" y="3386221"/>
            <a:chExt cx="356400" cy="356400"/>
          </a:xfrm>
        </p:grpSpPr>
        <p:sp>
          <p:nvSpPr>
            <p:cNvPr id="36" name="Oval 35">
              <a:extLst>
                <a:ext uri="{FF2B5EF4-FFF2-40B4-BE49-F238E27FC236}">
                  <a16:creationId xmlns:a16="http://schemas.microsoft.com/office/drawing/2014/main" id="{ABF4D1E8-0214-FA35-B570-EB3DB70B6FED}"/>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7" name="Graphic 36" descr="Speaker Phone">
              <a:extLst>
                <a:ext uri="{FF2B5EF4-FFF2-40B4-BE49-F238E27FC236}">
                  <a16:creationId xmlns:a16="http://schemas.microsoft.com/office/drawing/2014/main" id="{0FB99DC8-2C70-B4D2-C698-34D0416C843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38" name="Oval 37">
            <a:extLst>
              <a:ext uri="{FF2B5EF4-FFF2-40B4-BE49-F238E27FC236}">
                <a16:creationId xmlns:a16="http://schemas.microsoft.com/office/drawing/2014/main" id="{58515449-E3CF-4DA4-70E3-146066F8B34A}"/>
              </a:ext>
            </a:extLst>
          </p:cNvPr>
          <p:cNvSpPr/>
          <p:nvPr userDrawn="1"/>
        </p:nvSpPr>
        <p:spPr>
          <a:xfrm>
            <a:off x="422825" y="5960475"/>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9" name="Graphic 38" descr="Envelope">
            <a:extLst>
              <a:ext uri="{FF2B5EF4-FFF2-40B4-BE49-F238E27FC236}">
                <a16:creationId xmlns:a16="http://schemas.microsoft.com/office/drawing/2014/main" id="{5A9FE703-CACF-64F2-9D7A-B80B4444E2CD}"/>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6016214"/>
            <a:ext cx="239704" cy="239704"/>
          </a:xfrm>
          <a:prstGeom prst="rect">
            <a:avLst/>
          </a:prstGeom>
        </p:spPr>
      </p:pic>
      <p:sp>
        <p:nvSpPr>
          <p:cNvPr id="40" name="Titre 1">
            <a:extLst>
              <a:ext uri="{FF2B5EF4-FFF2-40B4-BE49-F238E27FC236}">
                <a16:creationId xmlns:a16="http://schemas.microsoft.com/office/drawing/2014/main" id="{D67137F7-623D-7FA5-AA5C-C1CFBE794D9A}"/>
              </a:ext>
            </a:extLst>
          </p:cNvPr>
          <p:cNvSpPr txBox="1">
            <a:spLocks/>
          </p:cNvSpPr>
          <p:nvPr userDrawn="1"/>
        </p:nvSpPr>
        <p:spPr>
          <a:xfrm>
            <a:off x="787828" y="5998921"/>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037D141B-0759-7C68-FFF8-8200101C7A34}"/>
              </a:ext>
            </a:extLst>
          </p:cNvPr>
          <p:cNvSpPr txBox="1">
            <a:spLocks/>
          </p:cNvSpPr>
          <p:nvPr userDrawn="1"/>
        </p:nvSpPr>
        <p:spPr>
          <a:xfrm>
            <a:off x="787828" y="4671086"/>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2369760769"/>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 Title Only">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E11390B9-B168-9B45-4B69-3FB21FFE35DA}"/>
              </a:ext>
            </a:extLst>
          </p:cNvPr>
          <p:cNvSpPr>
            <a:spLocks noGrp="1"/>
          </p:cNvSpPr>
          <p:nvPr>
            <p:ph type="body" sz="quarter" idx="10" hasCustomPrompt="1"/>
          </p:nvPr>
        </p:nvSpPr>
        <p:spPr>
          <a:xfrm>
            <a:off x="515936" y="6507109"/>
            <a:ext cx="11293379"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1" name="Title 10">
            <a:extLst>
              <a:ext uri="{FF2B5EF4-FFF2-40B4-BE49-F238E27FC236}">
                <a16:creationId xmlns:a16="http://schemas.microsoft.com/office/drawing/2014/main" id="{1CBBDBF6-CD19-CE16-E888-09EA2372273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3499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Content_Eyebrow">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ECD3B-A32A-1943-5C95-DDF1A77C3010}"/>
              </a:ext>
            </a:extLst>
          </p:cNvPr>
          <p:cNvSpPr>
            <a:spLocks noGrp="1"/>
          </p:cNvSpPr>
          <p:nvPr>
            <p:ph type="title"/>
          </p:nvPr>
        </p:nvSpPr>
        <p:spPr>
          <a:xfrm>
            <a:off x="477514" y="905299"/>
            <a:ext cx="11229271" cy="297937"/>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12" name="Text Placeholder 11">
            <a:extLst>
              <a:ext uri="{FF2B5EF4-FFF2-40B4-BE49-F238E27FC236}">
                <a16:creationId xmlns:a16="http://schemas.microsoft.com/office/drawing/2014/main" id="{621F32F1-BFA3-D476-41E8-70AD694C44D7}"/>
              </a:ext>
            </a:extLst>
          </p:cNvPr>
          <p:cNvSpPr>
            <a:spLocks noGrp="1"/>
          </p:cNvSpPr>
          <p:nvPr>
            <p:ph type="body" sz="quarter" idx="13"/>
          </p:nvPr>
        </p:nvSpPr>
        <p:spPr>
          <a:xfrm>
            <a:off x="477514" y="678070"/>
            <a:ext cx="11229271" cy="227229"/>
          </a:xfrm>
        </p:spPr>
        <p:txBody>
          <a:bodyPr rIns="0">
            <a:noAutofit/>
          </a:bodyPr>
          <a:lstStyle>
            <a:lvl1pPr>
              <a:defRPr lang="en-US" sz="1092" b="0" spc="30" baseline="0" dirty="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pPr marL="0" lvl="0" algn="l" rtl="0">
              <a:lnSpc>
                <a:spcPct val="110000"/>
              </a:lnSpc>
              <a:spcBef>
                <a:spcPts val="728"/>
              </a:spcBef>
              <a:spcAft>
                <a:spcPts val="0"/>
              </a:spcAft>
            </a:pPr>
            <a:r>
              <a:rPr lang="en-US"/>
              <a:t>Click to edit Master text styles</a:t>
            </a:r>
          </a:p>
        </p:txBody>
      </p:sp>
      <p:sp>
        <p:nvSpPr>
          <p:cNvPr id="14" name="Text Placeholder 13">
            <a:extLst>
              <a:ext uri="{FF2B5EF4-FFF2-40B4-BE49-F238E27FC236}">
                <a16:creationId xmlns:a16="http://schemas.microsoft.com/office/drawing/2014/main" id="{630EA573-0028-834B-C172-FA49B7FA395C}"/>
              </a:ext>
            </a:extLst>
          </p:cNvPr>
          <p:cNvSpPr>
            <a:spLocks noGrp="1"/>
          </p:cNvSpPr>
          <p:nvPr>
            <p:ph type="body" sz="quarter" idx="14"/>
          </p:nvPr>
        </p:nvSpPr>
        <p:spPr>
          <a:xfrm>
            <a:off x="488104" y="1322034"/>
            <a:ext cx="11218681" cy="1097896"/>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5">
            <a:extLst>
              <a:ext uri="{FF2B5EF4-FFF2-40B4-BE49-F238E27FC236}">
                <a16:creationId xmlns:a16="http://schemas.microsoft.com/office/drawing/2014/main" id="{149C1AFF-EA52-8325-228D-5A36F9C38313}"/>
              </a:ext>
            </a:extLst>
          </p:cNvPr>
          <p:cNvSpPr>
            <a:spLocks noGrp="1"/>
          </p:cNvSpPr>
          <p:nvPr>
            <p:ph type="body" sz="quarter" idx="15" hasCustomPrompt="1"/>
          </p:nvPr>
        </p:nvSpPr>
        <p:spPr>
          <a:xfrm>
            <a:off x="485215" y="6122419"/>
            <a:ext cx="9571296" cy="297937"/>
          </a:xfrm>
        </p:spPr>
        <p:txBody>
          <a:bodyPr rIns="0" anchor="b" anchorCtr="0"/>
          <a:lstStyle>
            <a:lvl1pPr>
              <a:lnSpc>
                <a:spcPct val="100000"/>
              </a:lnSpc>
              <a:defRPr lang="en-US" sz="637" b="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algn="l" rtl="0">
              <a:lnSpc>
                <a:spcPct val="110000"/>
              </a:lnSpc>
              <a:spcBef>
                <a:spcPts val="0"/>
              </a:spcBef>
              <a:spcAft>
                <a:spcPts val="121"/>
              </a:spcAft>
            </a:pPr>
            <a:r>
              <a:rPr lang="en-US"/>
              <a:t>Footnotes/Abbreviations</a:t>
            </a:r>
          </a:p>
        </p:txBody>
      </p:sp>
    </p:spTree>
    <p:extLst>
      <p:ext uri="{BB962C8B-B14F-4D97-AF65-F5344CB8AC3E}">
        <p14:creationId xmlns:p14="http://schemas.microsoft.com/office/powerpoint/2010/main" val="19207544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344178B-48F0-8284-1E63-50FCE04AE3E4}"/>
              </a:ext>
            </a:extLst>
          </p:cNvPr>
          <p:cNvGrpSpPr/>
          <p:nvPr/>
        </p:nvGrpSpPr>
        <p:grpSpPr>
          <a:xfrm>
            <a:off x="0" y="6061557"/>
            <a:ext cx="12192000" cy="796444"/>
            <a:chOff x="0" y="6061556"/>
            <a:chExt cx="12192000" cy="796444"/>
          </a:xfrm>
        </p:grpSpPr>
        <p:sp>
          <p:nvSpPr>
            <p:cNvPr id="37" name="Rectangle 36">
              <a:extLst>
                <a:ext uri="{FF2B5EF4-FFF2-40B4-BE49-F238E27FC236}">
                  <a16:creationId xmlns:a16="http://schemas.microsoft.com/office/drawing/2014/main" id="{AAF475EF-74E0-C41A-C794-6DB03C5D13C5}"/>
                </a:ext>
              </a:extLst>
            </p:cNvPr>
            <p:cNvSpPr/>
            <p:nvPr/>
          </p:nvSpPr>
          <p:spPr>
            <a:xfrm>
              <a:off x="0" y="6061556"/>
              <a:ext cx="12192000" cy="7964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37" dirty="0"/>
            </a:p>
          </p:txBody>
        </p:sp>
        <p:pic>
          <p:nvPicPr>
            <p:cNvPr id="33" name="bg object 19">
              <a:extLst>
                <a:ext uri="{FF2B5EF4-FFF2-40B4-BE49-F238E27FC236}">
                  <a16:creationId xmlns:a16="http://schemas.microsoft.com/office/drawing/2014/main" id="{27A5A5B3-8A04-8194-886B-8548D4AC9E73}"/>
                </a:ext>
              </a:extLst>
            </p:cNvPr>
            <p:cNvPicPr/>
            <p:nvPr/>
          </p:nvPicPr>
          <p:blipFill>
            <a:blip r:embed="rId2" cstate="print"/>
            <a:stretch>
              <a:fillRect/>
            </a:stretch>
          </p:blipFill>
          <p:spPr>
            <a:xfrm>
              <a:off x="8333407" y="6259959"/>
              <a:ext cx="1469191" cy="398557"/>
            </a:xfrm>
            <a:prstGeom prst="rect">
              <a:avLst/>
            </a:prstGeom>
          </p:spPr>
        </p:pic>
        <p:pic>
          <p:nvPicPr>
            <p:cNvPr id="34" name="bg object 20">
              <a:extLst>
                <a:ext uri="{FF2B5EF4-FFF2-40B4-BE49-F238E27FC236}">
                  <a16:creationId xmlns:a16="http://schemas.microsoft.com/office/drawing/2014/main" id="{8C1F8E46-6D3E-6FD0-CCF1-4AFDBA6984DA}"/>
                </a:ext>
              </a:extLst>
            </p:cNvPr>
            <p:cNvPicPr/>
            <p:nvPr/>
          </p:nvPicPr>
          <p:blipFill>
            <a:blip r:embed="rId3" cstate="print"/>
            <a:stretch>
              <a:fillRect/>
            </a:stretch>
          </p:blipFill>
          <p:spPr>
            <a:xfrm>
              <a:off x="10111125" y="6255923"/>
              <a:ext cx="1709400" cy="429428"/>
            </a:xfrm>
            <a:prstGeom prst="rect">
              <a:avLst/>
            </a:prstGeom>
          </p:spPr>
        </p:pic>
      </p:grpSp>
      <p:sp>
        <p:nvSpPr>
          <p:cNvPr id="8" name="Rectangle: Rounded Corners 7">
            <a:extLst>
              <a:ext uri="{FF2B5EF4-FFF2-40B4-BE49-F238E27FC236}">
                <a16:creationId xmlns:a16="http://schemas.microsoft.com/office/drawing/2014/main" id="{83D4C35E-2A07-7CB4-0F27-C45E5EF804C8}"/>
              </a:ext>
            </a:extLst>
          </p:cNvPr>
          <p:cNvSpPr/>
          <p:nvPr/>
        </p:nvSpPr>
        <p:spPr>
          <a:xfrm>
            <a:off x="0" y="1304931"/>
            <a:ext cx="11590637" cy="3373200"/>
          </a:xfrm>
          <a:prstGeom prst="roundRect">
            <a:avLst/>
          </a:prstGeom>
          <a:gradFill>
            <a:gsLst>
              <a:gs pos="0">
                <a:srgbClr val="000000">
                  <a:alpha val="0"/>
                </a:srgbClr>
              </a:gs>
              <a:gs pos="0">
                <a:srgbClr val="FFFFFF">
                  <a:alpha val="3000"/>
                </a:srgbClr>
              </a:gs>
              <a:gs pos="100000">
                <a:srgbClr val="FFFFFF"/>
              </a:gs>
            </a:gsLst>
            <a:lin ang="0" scaled="1"/>
          </a:gradFill>
          <a:ln w="25400" cap="flat" cmpd="sng" algn="ctr">
            <a:noFill/>
            <a:prstDash val="solid"/>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 name="Picture 2" descr="A x-ray of a person's chest&#10;&#10;Description automatically generated">
            <a:extLst>
              <a:ext uri="{FF2B5EF4-FFF2-40B4-BE49-F238E27FC236}">
                <a16:creationId xmlns:a16="http://schemas.microsoft.com/office/drawing/2014/main" id="{1504950D-69BE-E916-0F6D-00AB2D7A73FB}"/>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25963" t="21397" b="22847"/>
          <a:stretch/>
        </p:blipFill>
        <p:spPr>
          <a:xfrm>
            <a:off x="0" y="1304929"/>
            <a:ext cx="3359375" cy="3373200"/>
          </a:xfrm>
          <a:prstGeom prst="rect">
            <a:avLst/>
          </a:prstGeom>
        </p:spPr>
      </p:pic>
      <p:cxnSp>
        <p:nvCxnSpPr>
          <p:cNvPr id="2" name="Straight Connector 1">
            <a:extLst>
              <a:ext uri="{FF2B5EF4-FFF2-40B4-BE49-F238E27FC236}">
                <a16:creationId xmlns:a16="http://schemas.microsoft.com/office/drawing/2014/main" id="{2CE66C47-12E4-E113-EEE0-9B82C5DF59AF}"/>
              </a:ext>
            </a:extLst>
          </p:cNvPr>
          <p:cNvCxnSpPr>
            <a:cxnSpLocks/>
          </p:cNvCxnSpPr>
          <p:nvPr/>
        </p:nvCxnSpPr>
        <p:spPr>
          <a:xfrm flipH="1">
            <a:off x="0" y="4667371"/>
            <a:ext cx="10853629"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 name="Text Placeholder 12">
            <a:extLst>
              <a:ext uri="{FF2B5EF4-FFF2-40B4-BE49-F238E27FC236}">
                <a16:creationId xmlns:a16="http://schemas.microsoft.com/office/drawing/2014/main" id="{C8E1D09B-D700-0A10-D33B-C46937D30426}"/>
              </a:ext>
            </a:extLst>
          </p:cNvPr>
          <p:cNvSpPr>
            <a:spLocks noGrp="1"/>
          </p:cNvSpPr>
          <p:nvPr>
            <p:ph type="body" sz="quarter" idx="11" hasCustomPrompt="1"/>
          </p:nvPr>
        </p:nvSpPr>
        <p:spPr>
          <a:xfrm>
            <a:off x="3052338" y="2175655"/>
            <a:ext cx="8034367" cy="1107996"/>
          </a:xfrm>
          <a:noFill/>
        </p:spPr>
        <p:txBody>
          <a:bodyPr anchor="b">
            <a:spAutoFit/>
          </a:bodyPr>
          <a:lstStyle>
            <a:lvl1pPr marL="0" indent="0">
              <a:buNone/>
              <a:defRPr sz="3600">
                <a:solidFill>
                  <a:schemeClr val="tx2"/>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CLICK TO EDIT MASTER TEXT STYLES</a:t>
            </a:r>
          </a:p>
        </p:txBody>
      </p:sp>
      <p:sp>
        <p:nvSpPr>
          <p:cNvPr id="5" name="Text Placeholder 12">
            <a:extLst>
              <a:ext uri="{FF2B5EF4-FFF2-40B4-BE49-F238E27FC236}">
                <a16:creationId xmlns:a16="http://schemas.microsoft.com/office/drawing/2014/main" id="{5E8E04B5-AA53-D3C8-47C9-BFCFCD4E5068}"/>
              </a:ext>
            </a:extLst>
          </p:cNvPr>
          <p:cNvSpPr>
            <a:spLocks noGrp="1"/>
          </p:cNvSpPr>
          <p:nvPr>
            <p:ph type="body" sz="quarter" idx="12" hasCustomPrompt="1"/>
          </p:nvPr>
        </p:nvSpPr>
        <p:spPr>
          <a:xfrm>
            <a:off x="3052338" y="3433625"/>
            <a:ext cx="8034367" cy="370071"/>
          </a:xfrm>
          <a:noFill/>
        </p:spPr>
        <p:txBody>
          <a:bodyPr anchor="t"/>
          <a:lstStyle>
            <a:lvl1pPr marL="0" indent="0">
              <a:buNone/>
              <a:defRPr sz="2000">
                <a:solidFill>
                  <a:schemeClr val="accent1"/>
                </a:solidFill>
                <a:latin typeface="+mn-lt"/>
              </a:defRPr>
            </a:lvl1pPr>
            <a:lvl2pPr marL="263519" indent="0">
              <a:buNone/>
              <a:defRPr>
                <a:solidFill>
                  <a:schemeClr val="bg1"/>
                </a:solidFill>
                <a:latin typeface="+mn-lt"/>
              </a:defRPr>
            </a:lvl2pPr>
            <a:lvl3pPr marL="536561" indent="0">
              <a:buNone/>
              <a:defRPr>
                <a:solidFill>
                  <a:schemeClr val="bg1"/>
                </a:solidFill>
                <a:latin typeface="+mn-lt"/>
              </a:defRPr>
            </a:lvl3pPr>
            <a:lvl4pPr marL="811193" indent="0">
              <a:buNone/>
              <a:defRPr>
                <a:solidFill>
                  <a:schemeClr val="bg1"/>
                </a:solidFill>
                <a:latin typeface="+mn-lt"/>
              </a:defRPr>
            </a:lvl4pPr>
            <a:lvl5pPr marL="1074712" indent="0">
              <a:buNone/>
              <a:defRPr>
                <a:solidFill>
                  <a:schemeClr val="bg1"/>
                </a:solidFill>
                <a:latin typeface="+mn-lt"/>
              </a:defRPr>
            </a:lvl5pPr>
          </a:lstStyle>
          <a:p>
            <a:pPr lvl="0"/>
            <a:r>
              <a:rPr lang="en-US"/>
              <a:t>Click to edit master text styles</a:t>
            </a:r>
          </a:p>
        </p:txBody>
      </p:sp>
      <p:sp>
        <p:nvSpPr>
          <p:cNvPr id="6" name="Text Placeholder 7">
            <a:extLst>
              <a:ext uri="{FF2B5EF4-FFF2-40B4-BE49-F238E27FC236}">
                <a16:creationId xmlns:a16="http://schemas.microsoft.com/office/drawing/2014/main" id="{22193D51-2B3F-757A-1F0A-9713997BA061}"/>
              </a:ext>
            </a:extLst>
          </p:cNvPr>
          <p:cNvSpPr>
            <a:spLocks noGrp="1"/>
          </p:cNvSpPr>
          <p:nvPr>
            <p:ph type="body" sz="quarter" idx="10" hasCustomPrompt="1"/>
          </p:nvPr>
        </p:nvSpPr>
        <p:spPr>
          <a:xfrm>
            <a:off x="515937" y="6507109"/>
            <a:ext cx="8100000"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Tree>
    <p:extLst>
      <p:ext uri="{BB962C8B-B14F-4D97-AF65-F5344CB8AC3E}">
        <p14:creationId xmlns:p14="http://schemas.microsoft.com/office/powerpoint/2010/main" val="33946492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 Sub + Te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78A213-41A2-FA01-C812-FCE418C3CA18}"/>
              </a:ext>
            </a:extLst>
          </p:cNvPr>
          <p:cNvSpPr>
            <a:spLocks noGrp="1"/>
          </p:cNvSpPr>
          <p:nvPr>
            <p:ph type="title" hasCustomPrompt="1"/>
          </p:nvPr>
        </p:nvSpPr>
        <p:spPr>
          <a:xfrm>
            <a:off x="831850" y="882316"/>
            <a:ext cx="10515600" cy="599243"/>
          </a:xfrm>
        </p:spPr>
        <p:txBody>
          <a:bodyPr anchor="b">
            <a:normAutofit/>
          </a:bodyPr>
          <a:lstStyle>
            <a:lvl1pPr>
              <a:defRPr sz="3500" b="1" i="0">
                <a:solidFill>
                  <a:srgbClr val="002060"/>
                </a:solidFill>
                <a:latin typeface="Arial Narrow" panose="020B0604020202020204" pitchFamily="34" charset="0"/>
                <a:cs typeface="Arial Narrow" panose="020B0604020202020204" pitchFamily="34" charset="0"/>
              </a:defRPr>
            </a:lvl1pPr>
          </a:lstStyle>
          <a:p>
            <a:r>
              <a:rPr lang="fr-FR"/>
              <a:t>TITLE OF THE SLIDE</a:t>
            </a:r>
          </a:p>
        </p:txBody>
      </p:sp>
      <p:sp>
        <p:nvSpPr>
          <p:cNvPr id="3" name="Espace réservé du texte 2">
            <a:extLst>
              <a:ext uri="{FF2B5EF4-FFF2-40B4-BE49-F238E27FC236}">
                <a16:creationId xmlns:a16="http://schemas.microsoft.com/office/drawing/2014/main" id="{22D92766-B4BF-FA85-62DE-BF740F942ABF}"/>
              </a:ext>
            </a:extLst>
          </p:cNvPr>
          <p:cNvSpPr>
            <a:spLocks noGrp="1"/>
          </p:cNvSpPr>
          <p:nvPr>
            <p:ph type="body" idx="1" hasCustomPrompt="1"/>
          </p:nvPr>
        </p:nvSpPr>
        <p:spPr>
          <a:xfrm>
            <a:off x="831850" y="1596400"/>
            <a:ext cx="10515600" cy="323071"/>
          </a:xfrm>
        </p:spPr>
        <p:txBody>
          <a:bodyPr>
            <a:normAutofit/>
          </a:bodyPr>
          <a:lstStyle>
            <a:lvl1pPr marL="0" indent="0">
              <a:buNone/>
              <a:defRPr sz="2000" b="1" i="0">
                <a:solidFill>
                  <a:srgbClr val="002060"/>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err="1"/>
              <a:t>Subtitle</a:t>
            </a:r>
            <a:endParaRPr lang="fr-FR"/>
          </a:p>
        </p:txBody>
      </p:sp>
      <p:sp>
        <p:nvSpPr>
          <p:cNvPr id="4" name="Espace réservé du texte 2">
            <a:extLst>
              <a:ext uri="{FF2B5EF4-FFF2-40B4-BE49-F238E27FC236}">
                <a16:creationId xmlns:a16="http://schemas.microsoft.com/office/drawing/2014/main" id="{1D66F7F9-F1F4-71F5-25C3-020BA976184B}"/>
              </a:ext>
            </a:extLst>
          </p:cNvPr>
          <p:cNvSpPr>
            <a:spLocks noGrp="1"/>
          </p:cNvSpPr>
          <p:nvPr>
            <p:ph type="body" idx="10" hasCustomPrompt="1"/>
          </p:nvPr>
        </p:nvSpPr>
        <p:spPr>
          <a:xfrm>
            <a:off x="831850" y="2198283"/>
            <a:ext cx="8705689" cy="1230717"/>
          </a:xfrm>
        </p:spPr>
        <p:txBody>
          <a:bodyPr>
            <a:normAutofit/>
          </a:bodyPr>
          <a:lstStyle>
            <a:lvl1pPr marL="0" indent="0">
              <a:buNone/>
              <a:defRPr sz="2000" b="0" i="0">
                <a:solidFill>
                  <a:srgbClr val="002060"/>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H">
                <a:effectLst/>
              </a:rPr>
              <a:t>In </a:t>
            </a:r>
            <a:r>
              <a:rPr lang="fr-CH" err="1">
                <a:effectLst/>
              </a:rPr>
              <a:t>egestas</a:t>
            </a:r>
            <a:r>
              <a:rPr lang="fr-CH">
                <a:effectLst/>
              </a:rPr>
              <a:t> </a:t>
            </a:r>
            <a:r>
              <a:rPr lang="fr-CH" err="1">
                <a:effectLst/>
              </a:rPr>
              <a:t>arcu</a:t>
            </a:r>
            <a:r>
              <a:rPr lang="fr-CH">
                <a:effectLst/>
              </a:rPr>
              <a:t> ipsum, </a:t>
            </a:r>
            <a:r>
              <a:rPr lang="fr-CH" err="1">
                <a:effectLst/>
              </a:rPr>
              <a:t>ac</a:t>
            </a:r>
            <a:r>
              <a:rPr lang="fr-CH">
                <a:effectLst/>
              </a:rPr>
              <a:t> </a:t>
            </a:r>
            <a:r>
              <a:rPr lang="fr-CH" err="1">
                <a:effectLst/>
              </a:rPr>
              <a:t>tempus</a:t>
            </a:r>
            <a:r>
              <a:rPr lang="fr-CH">
                <a:effectLst/>
              </a:rPr>
              <a:t> </a:t>
            </a:r>
            <a:r>
              <a:rPr lang="fr-CH" err="1">
                <a:effectLst/>
              </a:rPr>
              <a:t>arcu</a:t>
            </a:r>
            <a:r>
              <a:rPr lang="fr-CH">
                <a:effectLst/>
              </a:rPr>
              <a:t> </a:t>
            </a:r>
            <a:r>
              <a:rPr lang="fr-CH" err="1">
                <a:effectLst/>
              </a:rPr>
              <a:t>porttitor</a:t>
            </a:r>
            <a:r>
              <a:rPr lang="fr-CH">
                <a:effectLst/>
              </a:rPr>
              <a:t> </a:t>
            </a:r>
            <a:r>
              <a:rPr lang="fr-CH" err="1">
                <a:effectLst/>
              </a:rPr>
              <a:t>sit</a:t>
            </a:r>
            <a:r>
              <a:rPr lang="fr-CH">
                <a:effectLst/>
              </a:rPr>
              <a:t> </a:t>
            </a:r>
            <a:r>
              <a:rPr lang="fr-CH" err="1">
                <a:effectLst/>
              </a:rPr>
              <a:t>amet</a:t>
            </a:r>
            <a:r>
              <a:rPr lang="fr-CH">
                <a:effectLst/>
              </a:rPr>
              <a:t>. Cras non </a:t>
            </a:r>
            <a:r>
              <a:rPr lang="fr-CH" err="1">
                <a:effectLst/>
              </a:rPr>
              <a:t>sagittis</a:t>
            </a:r>
            <a:r>
              <a:rPr lang="fr-CH">
                <a:effectLst/>
              </a:rPr>
              <a:t> </a:t>
            </a:r>
            <a:r>
              <a:rPr lang="fr-CH" err="1">
                <a:effectLst/>
              </a:rPr>
              <a:t>felis</a:t>
            </a:r>
            <a:r>
              <a:rPr lang="fr-CH">
                <a:effectLst/>
              </a:rPr>
              <a:t>. </a:t>
            </a:r>
            <a:r>
              <a:rPr lang="fr-CH" err="1">
                <a:effectLst/>
              </a:rPr>
              <a:t>Phasellus</a:t>
            </a:r>
            <a:r>
              <a:rPr lang="fr-CH">
                <a:effectLst/>
              </a:rPr>
              <a:t> </a:t>
            </a:r>
            <a:r>
              <a:rPr lang="fr-CH" err="1">
                <a:effectLst/>
              </a:rPr>
              <a:t>mauris</a:t>
            </a:r>
            <a:r>
              <a:rPr lang="fr-CH">
                <a:effectLst/>
              </a:rPr>
              <a:t> massa, </a:t>
            </a:r>
            <a:r>
              <a:rPr lang="fr-CH" err="1">
                <a:effectLst/>
              </a:rPr>
              <a:t>ultrices</a:t>
            </a:r>
            <a:r>
              <a:rPr lang="fr-CH">
                <a:effectLst/>
              </a:rPr>
              <a:t> </a:t>
            </a:r>
            <a:r>
              <a:rPr lang="fr-CH" err="1">
                <a:effectLst/>
              </a:rPr>
              <a:t>ac</a:t>
            </a:r>
            <a:r>
              <a:rPr lang="fr-CH">
                <a:effectLst/>
              </a:rPr>
              <a:t> </a:t>
            </a:r>
            <a:r>
              <a:rPr lang="fr-CH" err="1">
                <a:effectLst/>
              </a:rPr>
              <a:t>posuere</a:t>
            </a:r>
            <a:r>
              <a:rPr lang="fr-CH">
                <a:effectLst/>
              </a:rPr>
              <a:t> </a:t>
            </a:r>
            <a:r>
              <a:rPr lang="fr-CH" err="1">
                <a:effectLst/>
              </a:rPr>
              <a:t>ac</a:t>
            </a:r>
            <a:r>
              <a:rPr lang="fr-CH">
                <a:effectLst/>
              </a:rPr>
              <a:t>, </a:t>
            </a:r>
            <a:r>
              <a:rPr lang="fr-CH" err="1">
                <a:effectLst/>
              </a:rPr>
              <a:t>vulputate</a:t>
            </a:r>
            <a:r>
              <a:rPr lang="fr-CH">
                <a:effectLst/>
              </a:rPr>
              <a:t> </a:t>
            </a:r>
            <a:r>
              <a:rPr lang="fr-CH" err="1">
                <a:effectLst/>
              </a:rPr>
              <a:t>eget</a:t>
            </a:r>
            <a:r>
              <a:rPr lang="fr-CH">
                <a:effectLst/>
              </a:rPr>
              <a:t> nunc. Morbi </a:t>
            </a:r>
            <a:r>
              <a:rPr lang="fr-CH" err="1">
                <a:effectLst/>
              </a:rPr>
              <a:t>faucibus</a:t>
            </a:r>
            <a:r>
              <a:rPr lang="fr-CH">
                <a:effectLst/>
              </a:rPr>
              <a:t> </a:t>
            </a:r>
            <a:r>
              <a:rPr lang="fr-CH" err="1">
                <a:effectLst/>
              </a:rPr>
              <a:t>odio</a:t>
            </a:r>
            <a:r>
              <a:rPr lang="fr-CH">
                <a:effectLst/>
              </a:rPr>
              <a:t> non </a:t>
            </a:r>
            <a:r>
              <a:rPr lang="fr-CH" err="1">
                <a:effectLst/>
              </a:rPr>
              <a:t>orci</a:t>
            </a:r>
            <a:r>
              <a:rPr lang="fr-CH">
                <a:effectLst/>
              </a:rPr>
              <a:t> </a:t>
            </a:r>
            <a:r>
              <a:rPr lang="fr-CH" err="1">
                <a:effectLst/>
              </a:rPr>
              <a:t>maximus</a:t>
            </a:r>
            <a:r>
              <a:rPr lang="fr-CH">
                <a:effectLst/>
              </a:rPr>
              <a:t>, </a:t>
            </a:r>
            <a:r>
              <a:rPr lang="fr-CH" err="1">
                <a:effectLst/>
              </a:rPr>
              <a:t>sed</a:t>
            </a:r>
            <a:r>
              <a:rPr lang="fr-CH">
                <a:effectLst/>
              </a:rPr>
              <a:t> tristique </a:t>
            </a:r>
            <a:r>
              <a:rPr lang="fr-CH" err="1">
                <a:effectLst/>
              </a:rPr>
              <a:t>enim</a:t>
            </a:r>
            <a:r>
              <a:rPr lang="fr-CH">
                <a:effectLst/>
              </a:rPr>
              <a:t> </a:t>
            </a:r>
            <a:r>
              <a:rPr lang="fr-CH" err="1">
                <a:effectLst/>
              </a:rPr>
              <a:t>sollicitudin</a:t>
            </a:r>
            <a:r>
              <a:rPr lang="fr-CH">
                <a:effectLst/>
              </a:rPr>
              <a:t>. </a:t>
            </a:r>
            <a:r>
              <a:rPr lang="fr-CH" err="1">
                <a:effectLst/>
              </a:rPr>
              <a:t>Pellentesque</a:t>
            </a:r>
            <a:r>
              <a:rPr lang="fr-CH">
                <a:effectLst/>
              </a:rPr>
              <a:t> habitant morbi tristique </a:t>
            </a:r>
            <a:r>
              <a:rPr lang="fr-CH" err="1">
                <a:effectLst/>
              </a:rPr>
              <a:t>senectus</a:t>
            </a:r>
            <a:r>
              <a:rPr lang="fr-CH">
                <a:effectLst/>
              </a:rPr>
              <a:t> et </a:t>
            </a:r>
            <a:r>
              <a:rPr lang="fr-CH" err="1">
                <a:effectLst/>
              </a:rPr>
              <a:t>netus</a:t>
            </a:r>
            <a:r>
              <a:rPr lang="fr-CH">
                <a:effectLst/>
              </a:rPr>
              <a:t> et </a:t>
            </a:r>
            <a:r>
              <a:rPr lang="fr-CH" err="1">
                <a:effectLst/>
              </a:rPr>
              <a:t>malesuada</a:t>
            </a:r>
            <a:r>
              <a:rPr lang="fr-CH">
                <a:effectLst/>
              </a:rPr>
              <a:t> </a:t>
            </a:r>
            <a:r>
              <a:rPr lang="fr-CH" err="1">
                <a:effectLst/>
              </a:rPr>
              <a:t>fames</a:t>
            </a:r>
            <a:r>
              <a:rPr lang="fr-CH">
                <a:effectLst/>
              </a:rPr>
              <a:t> </a:t>
            </a:r>
            <a:r>
              <a:rPr lang="fr-CH" err="1">
                <a:effectLst/>
              </a:rPr>
              <a:t>ac</a:t>
            </a:r>
            <a:r>
              <a:rPr lang="fr-CH">
                <a:effectLst/>
              </a:rPr>
              <a:t> </a:t>
            </a:r>
            <a:r>
              <a:rPr lang="fr-CH" err="1">
                <a:effectLst/>
              </a:rPr>
              <a:t>turpis</a:t>
            </a:r>
            <a:r>
              <a:rPr lang="fr-CH">
                <a:effectLst/>
              </a:rPr>
              <a:t> </a:t>
            </a:r>
            <a:r>
              <a:rPr lang="fr-CH" err="1">
                <a:effectLst/>
              </a:rPr>
              <a:t>egestas</a:t>
            </a:r>
            <a:r>
              <a:rPr lang="fr-CH">
                <a:effectLst/>
              </a:rPr>
              <a:t>.</a:t>
            </a:r>
            <a:endParaRPr lang="fr-FR"/>
          </a:p>
        </p:txBody>
      </p:sp>
    </p:spTree>
    <p:extLst>
      <p:ext uri="{BB962C8B-B14F-4D97-AF65-F5344CB8AC3E}">
        <p14:creationId xmlns:p14="http://schemas.microsoft.com/office/powerpoint/2010/main" val="2457982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spTree>
      <p:nvGrpSpPr>
        <p:cNvPr id="1" name=""/>
        <p:cNvGrpSpPr/>
        <p:nvPr/>
      </p:nvGrpSpPr>
      <p:grpSpPr>
        <a:xfrm>
          <a:off x="0" y="0"/>
          <a:ext cx="0" cy="0"/>
          <a:chOff x="0" y="0"/>
          <a:chExt cx="0" cy="0"/>
        </a:xfrm>
      </p:grpSpPr>
      <p:pic>
        <p:nvPicPr>
          <p:cNvPr id="4" name="Picture 3" descr="A map of people with their heads&#10;&#10;Description automatically generated">
            <a:extLst>
              <a:ext uri="{FF2B5EF4-FFF2-40B4-BE49-F238E27FC236}">
                <a16:creationId xmlns:a16="http://schemas.microsoft.com/office/drawing/2014/main" id="{25FD15F1-D49F-0E10-C86F-EF5BB56B8356}"/>
              </a:ext>
            </a:extLst>
          </p:cNvPr>
          <p:cNvPicPr>
            <a:picLocks noChangeAspect="1"/>
          </p:cNvPicPr>
          <p:nvPr userDrawn="1"/>
        </p:nvPicPr>
        <p:blipFill>
          <a:blip r:embed="rId2"/>
          <a:srcRect t="16644" r="9788" b="5994"/>
          <a:stretch/>
        </p:blipFill>
        <p:spPr>
          <a:xfrm>
            <a:off x="5992020" y="0"/>
            <a:ext cx="6199980" cy="6858000"/>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5"/>
          <a:stretch>
            <a:fillRect/>
          </a:stretch>
        </p:blipFill>
        <p:spPr>
          <a:xfrm>
            <a:off x="423740" y="602124"/>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18579" y="4780067"/>
            <a:ext cx="2251262"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LinkedIn </a:t>
            </a: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hlinkClick r:id="rId6"/>
              </a:rPr>
              <a:t>@COR2ED</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23093" y="4780067"/>
            <a:ext cx="1862964" cy="431657"/>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YouTube </a:t>
            </a: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hlinkClick r:id="rId7"/>
              </a:rPr>
              <a:t>@COR2ED</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736987" y="5295786"/>
            <a:ext cx="1756693" cy="446276"/>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Visit us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hlinkClick r:id="rId8"/>
              </a:rPr>
              <a:t>https://cor2ed.com/</a:t>
            </a:r>
            <a:endPar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mn-ea"/>
              <a:cs typeface="Arial" panose="020B0604020202020204" pitchFamily="34" charset="0"/>
            </a:endParaRPr>
          </a:p>
        </p:txBody>
      </p:sp>
      <p:sp>
        <p:nvSpPr>
          <p:cNvPr id="64" name="Rectangle 63">
            <a:hlinkClick r:id="rId8"/>
            <a:extLst>
              <a:ext uri="{FF2B5EF4-FFF2-40B4-BE49-F238E27FC236}">
                <a16:creationId xmlns:a16="http://schemas.microsoft.com/office/drawing/2014/main" id="{BA63285A-459E-4B4D-B8B8-4C384DADE30E}"/>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9518" y="5353122"/>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432288" y="5353122"/>
            <a:ext cx="2296637" cy="4247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Follow us on</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X </a:t>
            </a:r>
            <a:r>
              <a:rPr kumimoji="0" lang="en-GB" sz="14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1"/>
              </a:rPr>
              <a:t>@COR2EDMedEd</a:t>
            </a:r>
            <a:endParaRPr kumimoji="0" lang="en-GB" sz="14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sp>
        <p:nvSpPr>
          <p:cNvPr id="67" name="Rectangle 66">
            <a:hlinkClick r:id="rId11"/>
            <a:extLst>
              <a:ext uri="{FF2B5EF4-FFF2-40B4-BE49-F238E27FC236}">
                <a16:creationId xmlns:a16="http://schemas.microsoft.com/office/drawing/2014/main" id="{D59F0703-8804-EA47-AA67-3E0C47D9EB54}"/>
              </a:ext>
            </a:extLst>
          </p:cNvPr>
          <p:cNvSpPr/>
          <p:nvPr userDrawn="1"/>
        </p:nvSpPr>
        <p:spPr>
          <a:xfrm>
            <a:off x="4216111" y="5315313"/>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id="{27305AF6-0A35-D04C-8153-D567CB189566}"/>
              </a:ext>
            </a:extLst>
          </p:cNvPr>
          <p:cNvSpPr txBox="1"/>
          <p:nvPr userDrawn="1"/>
        </p:nvSpPr>
        <p:spPr>
          <a:xfrm>
            <a:off x="736987" y="5852248"/>
            <a:ext cx="1388522" cy="44627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5D8298"/>
                </a:solidFill>
                <a:effectLst/>
                <a:uLnTx/>
                <a:uFillTx/>
                <a:latin typeface="Arial" panose="020B0604020202020204" pitchFamily="34" charset="0"/>
                <a:ea typeface="Aileron" charset="0"/>
                <a:cs typeface="Arial" panose="020B0604020202020204" pitchFamily="34" charset="0"/>
              </a:rPr>
              <a:t>Email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2"/>
              </a:rPr>
              <a:t>info@cor2ed</a:t>
            </a:r>
            <a:r>
              <a:rPr kumimoji="0" lang="en-GB" sz="12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hlinkClick r:id="rId12"/>
              </a:rPr>
              <a:t>.com</a:t>
            </a:r>
            <a:endParaRPr kumimoji="0" lang="en-GB" sz="1200" b="0" i="0" u="sng" strike="noStrike" kern="1200" cap="none" spc="0" normalizeH="0" baseline="0" noProof="0" dirty="0">
              <a:ln>
                <a:noFill/>
              </a:ln>
              <a:solidFill>
                <a:srgbClr val="C6573B"/>
              </a:solidFill>
              <a:effectLst/>
              <a:uLnTx/>
              <a:uFillTx/>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43393" y="5878956"/>
            <a:ext cx="371377" cy="371377"/>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74932" y="4792432"/>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47860" y="4792432"/>
            <a:ext cx="373380" cy="373380"/>
          </a:xfrm>
          <a:prstGeom prst="rect">
            <a:avLst/>
          </a:prstGeom>
        </p:spPr>
      </p:pic>
      <p:sp>
        <p:nvSpPr>
          <p:cNvPr id="118" name="Rectangle 117">
            <a:hlinkClick r:id="rId12"/>
            <a:extLst>
              <a:ext uri="{FF2B5EF4-FFF2-40B4-BE49-F238E27FC236}">
                <a16:creationId xmlns:a16="http://schemas.microsoft.com/office/drawing/2014/main" id="{82A0FE22-ED4D-904C-A351-E6C5B7471E0E}"/>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0" name="Rectangle 119">
            <a:hlinkClick r:id="rId6"/>
            <a:extLst>
              <a:ext uri="{FF2B5EF4-FFF2-40B4-BE49-F238E27FC236}">
                <a16:creationId xmlns:a16="http://schemas.microsoft.com/office/drawing/2014/main" id="{013F39C3-AF84-9343-8EDC-233E7A9EBAE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1" name="Rectangle 120">
            <a:hlinkClick r:id="rId7"/>
            <a:extLst>
              <a:ext uri="{FF2B5EF4-FFF2-40B4-BE49-F238E27FC236}">
                <a16:creationId xmlns:a16="http://schemas.microsoft.com/office/drawing/2014/main" id="{5BB80133-EE31-1E40-AFC9-92A91F12B0CF}"/>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3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pic>
        <p:nvPicPr>
          <p:cNvPr id="2" name="Graphic 1">
            <a:extLst>
              <a:ext uri="{FF2B5EF4-FFF2-40B4-BE49-F238E27FC236}">
                <a16:creationId xmlns:a16="http://schemas.microsoft.com/office/drawing/2014/main" id="{809F9398-855C-4BF7-04A2-66BDE11467CC}"/>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075073" y="5362172"/>
            <a:ext cx="373380" cy="373380"/>
          </a:xfrm>
          <a:prstGeom prst="rect">
            <a:avLst/>
          </a:prstGeom>
        </p:spPr>
      </p:pic>
      <p:pic>
        <p:nvPicPr>
          <p:cNvPr id="3" name="Picture 2">
            <a:extLst>
              <a:ext uri="{FF2B5EF4-FFF2-40B4-BE49-F238E27FC236}">
                <a16:creationId xmlns:a16="http://schemas.microsoft.com/office/drawing/2014/main" id="{5CBFC9F0-513A-1E45-DC70-FD866507A668}"/>
              </a:ext>
            </a:extLst>
          </p:cNvPr>
          <p:cNvPicPr>
            <a:picLocks noChangeAspect="1"/>
          </p:cNvPicPr>
          <p:nvPr userDrawn="1"/>
        </p:nvPicPr>
        <p:blipFill>
          <a:blip r:embed="rId21"/>
          <a:srcRect/>
          <a:stretch/>
        </p:blipFill>
        <p:spPr>
          <a:xfrm>
            <a:off x="3125706" y="5418114"/>
            <a:ext cx="255950" cy="261496"/>
          </a:xfrm>
          <a:prstGeom prst="rect">
            <a:avLst/>
          </a:prstGeom>
          <a:noFill/>
        </p:spPr>
      </p:pic>
    </p:spTree>
    <p:extLst>
      <p:ext uri="{BB962C8B-B14F-4D97-AF65-F5344CB8AC3E}">
        <p14:creationId xmlns:p14="http://schemas.microsoft.com/office/powerpoint/2010/main" val="1502058251"/>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4" name="Image 4">
            <a:extLst>
              <a:ext uri="{FF2B5EF4-FFF2-40B4-BE49-F238E27FC236}">
                <a16:creationId xmlns:a16="http://schemas.microsoft.com/office/drawing/2014/main" id="{14387B29-F50D-2040-8C97-7FCDF346B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76621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2831643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C08C87B3-6F0A-C627-321B-AE99F7746DBE}"/>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6941278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pic>
        <p:nvPicPr>
          <p:cNvPr id="6" name="Image 4">
            <a:extLst>
              <a:ext uri="{FF2B5EF4-FFF2-40B4-BE49-F238E27FC236}">
                <a16:creationId xmlns:a16="http://schemas.microsoft.com/office/drawing/2014/main" id="{362DAD1A-9CA4-C144-AFCB-29FFCC6B6D59}"/>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AFF454F5-B99C-A19E-FBE9-6A92E57774C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7624069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Espace réservé du numéro de diapositive 6">
            <a:extLst>
              <a:ext uri="{FF2B5EF4-FFF2-40B4-BE49-F238E27FC236}">
                <a16:creationId xmlns:a16="http://schemas.microsoft.com/office/drawing/2014/main" id="{D96C15DF-DF46-1A05-1B71-21450202F09F}"/>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77221406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pic>
        <p:nvPicPr>
          <p:cNvPr id="8" name="Image 4">
            <a:extLst>
              <a:ext uri="{FF2B5EF4-FFF2-40B4-BE49-F238E27FC236}">
                <a16:creationId xmlns:a16="http://schemas.microsoft.com/office/drawing/2014/main" id="{1720F905-5C14-8C4E-9AF1-86A206A4F6AB}"/>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numéro de diapositive 6">
            <a:extLst>
              <a:ext uri="{FF2B5EF4-FFF2-40B4-BE49-F238E27FC236}">
                <a16:creationId xmlns:a16="http://schemas.microsoft.com/office/drawing/2014/main" id="{9AC0C9F2-A63B-6396-8B10-F2D7158F22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9081692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85481914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CD3136E-0773-C417-FB01-111598ED12E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B3D872F2-4CEF-FFB5-EE88-9DD31EA74431}"/>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18124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CONTENTS">
    <p:bg>
      <p:bgRef idx="1001">
        <a:schemeClr val="bg1"/>
      </p:bgRef>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8842CBD-8A58-2B50-A287-2A2542515ACC}"/>
              </a:ext>
            </a:extLst>
          </p:cNvPr>
          <p:cNvSpPr>
            <a:spLocks noGrp="1"/>
          </p:cNvSpPr>
          <p:nvPr>
            <p:ph type="body" sz="quarter" idx="10" hasCustomPrompt="1"/>
          </p:nvPr>
        </p:nvSpPr>
        <p:spPr>
          <a:xfrm>
            <a:off x="515936" y="6507109"/>
            <a:ext cx="11284499"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5" name="Text Placeholder 2">
            <a:extLst>
              <a:ext uri="{FF2B5EF4-FFF2-40B4-BE49-F238E27FC236}">
                <a16:creationId xmlns:a16="http://schemas.microsoft.com/office/drawing/2014/main" id="{6FBFB299-3914-33E7-7EA1-BF52CAA3EA05}"/>
              </a:ext>
            </a:extLst>
          </p:cNvPr>
          <p:cNvSpPr>
            <a:spLocks noGrp="1"/>
          </p:cNvSpPr>
          <p:nvPr>
            <p:ph idx="1"/>
          </p:nvPr>
        </p:nvSpPr>
        <p:spPr>
          <a:xfrm>
            <a:off x="537453" y="1304926"/>
            <a:ext cx="11284499" cy="457199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le 19">
            <a:extLst>
              <a:ext uri="{FF2B5EF4-FFF2-40B4-BE49-F238E27FC236}">
                <a16:creationId xmlns:a16="http://schemas.microsoft.com/office/drawing/2014/main" id="{35994251-4550-1175-6379-EA73130E77BC}"/>
              </a:ext>
            </a:extLst>
          </p:cNvPr>
          <p:cNvSpPr>
            <a:spLocks noGrp="1"/>
          </p:cNvSpPr>
          <p:nvPr>
            <p:ph type="title"/>
          </p:nvPr>
        </p:nvSpPr>
        <p:spPr>
          <a:xfrm>
            <a:off x="537453" y="195919"/>
            <a:ext cx="11284499" cy="748256"/>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68730278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D612B0E-A0D9-0BD1-3046-A78CD906638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033559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ACAFAA1B-DD9E-D12A-041A-2478C7EF6A0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90979168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76671A92-8E7E-7CF5-89DA-B5258B69D53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1302630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536470EF-27EB-F92D-4A4C-4B75E7C7DBB4}"/>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9548536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5C49C56-D619-F575-28CE-284F9724A09D}"/>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9628801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22" name="Titre 1">
            <a:extLst>
              <a:ext uri="{FF2B5EF4-FFF2-40B4-BE49-F238E27FC236}">
                <a16:creationId xmlns:a16="http://schemas.microsoft.com/office/drawing/2014/main" id="{7D2F2D88-C863-C64B-8B27-F5B0C60E99C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28" name="Group 27">
            <a:extLst>
              <a:ext uri="{FF2B5EF4-FFF2-40B4-BE49-F238E27FC236}">
                <a16:creationId xmlns:a16="http://schemas.microsoft.com/office/drawing/2014/main" id="{619FF232-4850-224E-BBA0-624CDB282CC3}"/>
              </a:ext>
            </a:extLst>
          </p:cNvPr>
          <p:cNvGrpSpPr/>
          <p:nvPr userDrawn="1"/>
        </p:nvGrpSpPr>
        <p:grpSpPr>
          <a:xfrm>
            <a:off x="418902" y="3063588"/>
            <a:ext cx="356400" cy="356400"/>
            <a:chOff x="761970" y="3386221"/>
            <a:chExt cx="356400" cy="356400"/>
          </a:xfrm>
        </p:grpSpPr>
        <p:sp>
          <p:nvSpPr>
            <p:cNvPr id="29" name="Oval 28">
              <a:extLst>
                <a:ext uri="{FF2B5EF4-FFF2-40B4-BE49-F238E27FC236}">
                  <a16:creationId xmlns:a16="http://schemas.microsoft.com/office/drawing/2014/main" id="{8B93650B-AD78-2D40-9E09-A0F596F44E14}"/>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0" name="Graphic 29" descr="Speaker Phone">
              <a:extLst>
                <a:ext uri="{FF2B5EF4-FFF2-40B4-BE49-F238E27FC236}">
                  <a16:creationId xmlns:a16="http://schemas.microsoft.com/office/drawing/2014/main" id="{BCC8E367-C7A4-A049-8A2F-852B0C2CDCD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1" name="Oval 30">
            <a:extLst>
              <a:ext uri="{FF2B5EF4-FFF2-40B4-BE49-F238E27FC236}">
                <a16:creationId xmlns:a16="http://schemas.microsoft.com/office/drawing/2014/main" id="{ED6FBE6E-43BC-8C46-BA6B-8E319F0D2063}"/>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2" name="Graphic 31" descr="Envelope">
            <a:extLst>
              <a:ext uri="{FF2B5EF4-FFF2-40B4-BE49-F238E27FC236}">
                <a16:creationId xmlns:a16="http://schemas.microsoft.com/office/drawing/2014/main" id="{D748C46E-5A9C-E046-9A47-DDA77B4BEC5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066" y="3552712"/>
            <a:ext cx="239704" cy="239704"/>
          </a:xfrm>
          <a:prstGeom prst="rect">
            <a:avLst/>
          </a:prstGeom>
        </p:spPr>
      </p:pic>
      <p:grpSp>
        <p:nvGrpSpPr>
          <p:cNvPr id="33" name="Group 32">
            <a:extLst>
              <a:ext uri="{FF2B5EF4-FFF2-40B4-BE49-F238E27FC236}">
                <a16:creationId xmlns:a16="http://schemas.microsoft.com/office/drawing/2014/main" id="{9B5A0090-E0C3-0C49-99EB-2D32FCF67E0D}"/>
              </a:ext>
            </a:extLst>
          </p:cNvPr>
          <p:cNvGrpSpPr/>
          <p:nvPr userDrawn="1"/>
        </p:nvGrpSpPr>
        <p:grpSpPr>
          <a:xfrm>
            <a:off x="423995" y="4414481"/>
            <a:ext cx="356400" cy="356400"/>
            <a:chOff x="761970" y="3386221"/>
            <a:chExt cx="356400" cy="356400"/>
          </a:xfrm>
        </p:grpSpPr>
        <p:sp>
          <p:nvSpPr>
            <p:cNvPr id="34" name="Oval 33">
              <a:extLst>
                <a:ext uri="{FF2B5EF4-FFF2-40B4-BE49-F238E27FC236}">
                  <a16:creationId xmlns:a16="http://schemas.microsoft.com/office/drawing/2014/main" id="{736D01D0-BF46-B04F-8D3D-304A7069C4D6}"/>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5" name="Graphic 34" descr="Speaker Phone">
              <a:extLst>
                <a:ext uri="{FF2B5EF4-FFF2-40B4-BE49-F238E27FC236}">
                  <a16:creationId xmlns:a16="http://schemas.microsoft.com/office/drawing/2014/main" id="{5C0044D9-F95E-9948-8963-45EDF68B33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sp>
        <p:nvSpPr>
          <p:cNvPr id="36" name="Oval 35">
            <a:extLst>
              <a:ext uri="{FF2B5EF4-FFF2-40B4-BE49-F238E27FC236}">
                <a16:creationId xmlns:a16="http://schemas.microsoft.com/office/drawing/2014/main" id="{D89C2DAA-7338-5242-A65D-4977E27C8388}"/>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37" name="Graphic 36" descr="Envelope">
            <a:extLst>
              <a:ext uri="{FF2B5EF4-FFF2-40B4-BE49-F238E27FC236}">
                <a16:creationId xmlns:a16="http://schemas.microsoft.com/office/drawing/2014/main" id="{CEB92A65-5E87-F541-BD37-BD00ED61553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2343" y="4902641"/>
            <a:ext cx="239704" cy="239704"/>
          </a:xfrm>
          <a:prstGeom prst="rect">
            <a:avLst/>
          </a:prstGeom>
        </p:spPr>
      </p:pic>
      <p:sp>
        <p:nvSpPr>
          <p:cNvPr id="38" name="Titre 1">
            <a:extLst>
              <a:ext uri="{FF2B5EF4-FFF2-40B4-BE49-F238E27FC236}">
                <a16:creationId xmlns:a16="http://schemas.microsoft.com/office/drawing/2014/main" id="{08DC0A97-6AE6-374D-8DE8-21F4681223F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2" name="Titre 1">
            <a:extLst>
              <a:ext uri="{FF2B5EF4-FFF2-40B4-BE49-F238E27FC236}">
                <a16:creationId xmlns:a16="http://schemas.microsoft.com/office/drawing/2014/main" id="{07D00C85-A6C8-F046-AB48-7DC46D532347}"/>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7"/>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9"/>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9"/>
            <a:extLst>
              <a:ext uri="{FF2B5EF4-FFF2-40B4-BE49-F238E27FC236}">
                <a16:creationId xmlns:a16="http://schemas.microsoft.com/office/drawing/2014/main" id="{BA63285A-459E-4B4D-B8B8-4C384DADE30E}"/>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89" y="6070903"/>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501522" y="6033094"/>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2"/>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12"/>
            <a:extLst>
              <a:ext uri="{FF2B5EF4-FFF2-40B4-BE49-F238E27FC236}">
                <a16:creationId xmlns:a16="http://schemas.microsoft.com/office/drawing/2014/main" id="{D59F0703-8804-EA47-AA67-3E0C47D9EB54}"/>
              </a:ext>
            </a:extLst>
          </p:cNvPr>
          <p:cNvSpPr/>
          <p:nvPr userDrawn="1"/>
        </p:nvSpPr>
        <p:spPr>
          <a:xfrm>
            <a:off x="3083140" y="6005049"/>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8" name="Picture 67">
            <a:extLst>
              <a:ext uri="{FF2B5EF4-FFF2-40B4-BE49-F238E27FC236}">
                <a16:creationId xmlns:a16="http://schemas.microsoft.com/office/drawing/2014/main" id="{FEBC6954-39C9-0845-B3B3-17EB0B380DE2}"/>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2845538" y="809204"/>
            <a:ext cx="9308741" cy="4474895"/>
          </a:xfrm>
          <a:prstGeom prst="rect">
            <a:avLst/>
          </a:prstGeom>
          <a:ln w="19050">
            <a:noFill/>
          </a:ln>
          <a:effectLst/>
        </p:spPr>
      </p:pic>
      <p:pic>
        <p:nvPicPr>
          <p:cNvPr id="69" name="Graphic 68" descr="Marker with solid fill">
            <a:extLst>
              <a:ext uri="{FF2B5EF4-FFF2-40B4-BE49-F238E27FC236}">
                <a16:creationId xmlns:a16="http://schemas.microsoft.com/office/drawing/2014/main" id="{DE3958FC-0522-604A-A7DE-EAFE45DE1D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89006" y="1949574"/>
            <a:ext cx="313184" cy="313184"/>
          </a:xfrm>
          <a:prstGeom prst="rect">
            <a:avLst/>
          </a:prstGeom>
        </p:spPr>
      </p:pic>
      <p:pic>
        <p:nvPicPr>
          <p:cNvPr id="70" name="Graphic 69" descr="Marker with solid fill">
            <a:extLst>
              <a:ext uri="{FF2B5EF4-FFF2-40B4-BE49-F238E27FC236}">
                <a16:creationId xmlns:a16="http://schemas.microsoft.com/office/drawing/2014/main" id="{2578FDB9-D3BF-B64A-ACD8-C060D7DB17F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49789" y="2084249"/>
            <a:ext cx="313184" cy="313184"/>
          </a:xfrm>
          <a:prstGeom prst="rect">
            <a:avLst/>
          </a:prstGeom>
        </p:spPr>
      </p:pic>
      <p:pic>
        <p:nvPicPr>
          <p:cNvPr id="71" name="Graphic 70" descr="Marker with solid fill">
            <a:extLst>
              <a:ext uri="{FF2B5EF4-FFF2-40B4-BE49-F238E27FC236}">
                <a16:creationId xmlns:a16="http://schemas.microsoft.com/office/drawing/2014/main" id="{B8174C9F-7E14-D446-B4BA-713EF2836AA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787336" y="1753300"/>
            <a:ext cx="313184" cy="313184"/>
          </a:xfrm>
          <a:prstGeom prst="rect">
            <a:avLst/>
          </a:prstGeom>
        </p:spPr>
      </p:pic>
      <p:pic>
        <p:nvPicPr>
          <p:cNvPr id="72" name="Graphic 71" descr="Marker with solid fill">
            <a:extLst>
              <a:ext uri="{FF2B5EF4-FFF2-40B4-BE49-F238E27FC236}">
                <a16:creationId xmlns:a16="http://schemas.microsoft.com/office/drawing/2014/main" id="{CD5632E1-BC51-4F4F-BFFD-0E91A65E114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900460" y="1561745"/>
            <a:ext cx="313184" cy="313184"/>
          </a:xfrm>
          <a:prstGeom prst="rect">
            <a:avLst/>
          </a:prstGeom>
        </p:spPr>
      </p:pic>
      <p:pic>
        <p:nvPicPr>
          <p:cNvPr id="73" name="Graphic 72" descr="Marker with solid fill">
            <a:extLst>
              <a:ext uri="{FF2B5EF4-FFF2-40B4-BE49-F238E27FC236}">
                <a16:creationId xmlns:a16="http://schemas.microsoft.com/office/drawing/2014/main" id="{9AB2573B-7EBC-0640-8003-7533FD0C8E4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65606" y="1405153"/>
            <a:ext cx="313184" cy="313184"/>
          </a:xfrm>
          <a:prstGeom prst="rect">
            <a:avLst/>
          </a:prstGeom>
        </p:spPr>
      </p:pic>
      <p:pic>
        <p:nvPicPr>
          <p:cNvPr id="74" name="Graphic 73" descr="Marker with solid fill">
            <a:extLst>
              <a:ext uri="{FF2B5EF4-FFF2-40B4-BE49-F238E27FC236}">
                <a16:creationId xmlns:a16="http://schemas.microsoft.com/office/drawing/2014/main" id="{F512EB56-72CD-754E-9386-C5CC723B6E5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688933" y="1753300"/>
            <a:ext cx="313184" cy="313184"/>
          </a:xfrm>
          <a:prstGeom prst="rect">
            <a:avLst/>
          </a:prstGeom>
        </p:spPr>
      </p:pic>
      <p:pic>
        <p:nvPicPr>
          <p:cNvPr id="75" name="Graphic 74" descr="Marker with solid fill">
            <a:extLst>
              <a:ext uri="{FF2B5EF4-FFF2-40B4-BE49-F238E27FC236}">
                <a16:creationId xmlns:a16="http://schemas.microsoft.com/office/drawing/2014/main" id="{82E24632-59FF-F24A-B187-3D1CFA910F0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535322" y="1877944"/>
            <a:ext cx="313184" cy="313184"/>
          </a:xfrm>
          <a:prstGeom prst="rect">
            <a:avLst/>
          </a:prstGeom>
        </p:spPr>
      </p:pic>
      <p:pic>
        <p:nvPicPr>
          <p:cNvPr id="76" name="Graphic 75" descr="Marker with solid fill">
            <a:extLst>
              <a:ext uri="{FF2B5EF4-FFF2-40B4-BE49-F238E27FC236}">
                <a16:creationId xmlns:a16="http://schemas.microsoft.com/office/drawing/2014/main" id="{C72E22A1-1523-2646-9874-53774999120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62927" y="1796720"/>
            <a:ext cx="313184" cy="313184"/>
          </a:xfrm>
          <a:prstGeom prst="rect">
            <a:avLst/>
          </a:prstGeom>
        </p:spPr>
      </p:pic>
      <p:pic>
        <p:nvPicPr>
          <p:cNvPr id="77" name="Graphic 76" descr="Marker with solid fill">
            <a:extLst>
              <a:ext uri="{FF2B5EF4-FFF2-40B4-BE49-F238E27FC236}">
                <a16:creationId xmlns:a16="http://schemas.microsoft.com/office/drawing/2014/main" id="{B0B340FE-F2E2-B441-A805-EFD46133010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010495" y="1154147"/>
            <a:ext cx="313184" cy="313184"/>
          </a:xfrm>
          <a:prstGeom prst="rect">
            <a:avLst/>
          </a:prstGeom>
        </p:spPr>
      </p:pic>
      <p:pic>
        <p:nvPicPr>
          <p:cNvPr id="78" name="Graphic 77" descr="Marker with solid fill">
            <a:extLst>
              <a:ext uri="{FF2B5EF4-FFF2-40B4-BE49-F238E27FC236}">
                <a16:creationId xmlns:a16="http://schemas.microsoft.com/office/drawing/2014/main" id="{6BAE1E12-2111-D046-8690-4525ADC70A4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275599" y="1962644"/>
            <a:ext cx="313184" cy="313184"/>
          </a:xfrm>
          <a:prstGeom prst="rect">
            <a:avLst/>
          </a:prstGeom>
        </p:spPr>
      </p:pic>
      <p:pic>
        <p:nvPicPr>
          <p:cNvPr id="79" name="Graphic 78" descr="Marker with solid fill">
            <a:extLst>
              <a:ext uri="{FF2B5EF4-FFF2-40B4-BE49-F238E27FC236}">
                <a16:creationId xmlns:a16="http://schemas.microsoft.com/office/drawing/2014/main" id="{4C77DA28-3492-B04F-B7A7-0D2E807FAF9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147911" y="1824071"/>
            <a:ext cx="313184" cy="313184"/>
          </a:xfrm>
          <a:prstGeom prst="rect">
            <a:avLst/>
          </a:prstGeom>
        </p:spPr>
      </p:pic>
      <p:pic>
        <p:nvPicPr>
          <p:cNvPr id="80" name="Graphic 79" descr="Marker with solid fill">
            <a:extLst>
              <a:ext uri="{FF2B5EF4-FFF2-40B4-BE49-F238E27FC236}">
                <a16:creationId xmlns:a16="http://schemas.microsoft.com/office/drawing/2014/main" id="{5E46572E-4DEA-F24F-8D22-392AA4F3ACA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723932" y="3054706"/>
            <a:ext cx="313184" cy="313184"/>
          </a:xfrm>
          <a:prstGeom prst="rect">
            <a:avLst/>
          </a:prstGeom>
        </p:spPr>
      </p:pic>
      <p:sp>
        <p:nvSpPr>
          <p:cNvPr id="83" name="TextBox 82">
            <a:extLst>
              <a:ext uri="{FF2B5EF4-FFF2-40B4-BE49-F238E27FC236}">
                <a16:creationId xmlns:a16="http://schemas.microsoft.com/office/drawing/2014/main" id="{27305AF6-0A35-D04C-8153-D567CB18956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6"/>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6"/>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5583571" y="5510213"/>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143403" y="6035310"/>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143403" y="5510213"/>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90" name="Graphic 89" descr="Marker with solid fill">
            <a:extLst>
              <a:ext uri="{FF2B5EF4-FFF2-40B4-BE49-F238E27FC236}">
                <a16:creationId xmlns:a16="http://schemas.microsoft.com/office/drawing/2014/main" id="{24FB0AF4-9B96-9341-9519-C1DE6A45BE2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966693" y="2391159"/>
            <a:ext cx="313184" cy="313184"/>
          </a:xfrm>
          <a:prstGeom prst="rect">
            <a:avLst/>
          </a:prstGeom>
        </p:spPr>
      </p:pic>
      <p:pic>
        <p:nvPicPr>
          <p:cNvPr id="91" name="Graphic 90" descr="Marker with solid fill">
            <a:extLst>
              <a:ext uri="{FF2B5EF4-FFF2-40B4-BE49-F238E27FC236}">
                <a16:creationId xmlns:a16="http://schemas.microsoft.com/office/drawing/2014/main" id="{2DFE7DA8-C2FF-F543-B02B-8A778E24BC7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960009" y="1792711"/>
            <a:ext cx="313184" cy="313184"/>
          </a:xfrm>
          <a:prstGeom prst="rect">
            <a:avLst/>
          </a:prstGeom>
        </p:spPr>
      </p:pic>
      <p:pic>
        <p:nvPicPr>
          <p:cNvPr id="92" name="Graphic 91" descr="Marker with solid fill">
            <a:extLst>
              <a:ext uri="{FF2B5EF4-FFF2-40B4-BE49-F238E27FC236}">
                <a16:creationId xmlns:a16="http://schemas.microsoft.com/office/drawing/2014/main" id="{5E2EB517-37DB-324F-B082-F4BE5BDA814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575004" y="1970736"/>
            <a:ext cx="313184" cy="313184"/>
          </a:xfrm>
          <a:prstGeom prst="rect">
            <a:avLst/>
          </a:prstGeom>
        </p:spPr>
      </p:pic>
      <p:pic>
        <p:nvPicPr>
          <p:cNvPr id="93" name="Graphic 92" descr="Marker with solid fill">
            <a:extLst>
              <a:ext uri="{FF2B5EF4-FFF2-40B4-BE49-F238E27FC236}">
                <a16:creationId xmlns:a16="http://schemas.microsoft.com/office/drawing/2014/main" id="{AB8E1AEB-F664-5144-B1FB-065A4EDC9BB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676647" y="2164582"/>
            <a:ext cx="313184" cy="313184"/>
          </a:xfrm>
          <a:prstGeom prst="rect">
            <a:avLst/>
          </a:prstGeom>
        </p:spPr>
      </p:pic>
      <p:pic>
        <p:nvPicPr>
          <p:cNvPr id="94" name="Graphic 93" descr="Marker with solid fill">
            <a:extLst>
              <a:ext uri="{FF2B5EF4-FFF2-40B4-BE49-F238E27FC236}">
                <a16:creationId xmlns:a16="http://schemas.microsoft.com/office/drawing/2014/main" id="{510C23CF-1602-A745-9B20-AE2F005C4A9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961794" y="1306180"/>
            <a:ext cx="313184" cy="313184"/>
          </a:xfrm>
          <a:prstGeom prst="rect">
            <a:avLst/>
          </a:prstGeom>
        </p:spPr>
      </p:pic>
      <p:pic>
        <p:nvPicPr>
          <p:cNvPr id="95" name="Graphic 94" descr="Marker with solid fill">
            <a:extLst>
              <a:ext uri="{FF2B5EF4-FFF2-40B4-BE49-F238E27FC236}">
                <a16:creationId xmlns:a16="http://schemas.microsoft.com/office/drawing/2014/main" id="{3235DEAF-0DF1-4549-B607-D2724772B3B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8622" y="1897545"/>
            <a:ext cx="313184" cy="313184"/>
          </a:xfrm>
          <a:prstGeom prst="rect">
            <a:avLst/>
          </a:prstGeom>
        </p:spPr>
      </p:pic>
      <p:pic>
        <p:nvPicPr>
          <p:cNvPr id="96" name="Graphic 95" descr="Marker with solid fill">
            <a:extLst>
              <a:ext uri="{FF2B5EF4-FFF2-40B4-BE49-F238E27FC236}">
                <a16:creationId xmlns:a16="http://schemas.microsoft.com/office/drawing/2014/main" id="{8ED1E4BB-6CD4-9944-829E-C17510B4A78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484975" y="3540815"/>
            <a:ext cx="313184" cy="313184"/>
          </a:xfrm>
          <a:prstGeom prst="rect">
            <a:avLst/>
          </a:prstGeom>
        </p:spPr>
      </p:pic>
      <p:pic>
        <p:nvPicPr>
          <p:cNvPr id="97" name="Graphic 96" descr="Marker with solid fill">
            <a:extLst>
              <a:ext uri="{FF2B5EF4-FFF2-40B4-BE49-F238E27FC236}">
                <a16:creationId xmlns:a16="http://schemas.microsoft.com/office/drawing/2014/main" id="{DEE37AC4-B85C-F54D-9FAF-E0B1D242D67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289497" y="3912462"/>
            <a:ext cx="313184" cy="313184"/>
          </a:xfrm>
          <a:prstGeom prst="rect">
            <a:avLst/>
          </a:prstGeom>
        </p:spPr>
      </p:pic>
      <p:pic>
        <p:nvPicPr>
          <p:cNvPr id="98" name="Graphic 97" descr="Marker with solid fill">
            <a:extLst>
              <a:ext uri="{FF2B5EF4-FFF2-40B4-BE49-F238E27FC236}">
                <a16:creationId xmlns:a16="http://schemas.microsoft.com/office/drawing/2014/main" id="{DC2B3215-544E-4244-BD0D-5AE3DD1FF23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982000" y="4300880"/>
            <a:ext cx="313184" cy="313184"/>
          </a:xfrm>
          <a:prstGeom prst="rect">
            <a:avLst/>
          </a:prstGeom>
        </p:spPr>
      </p:pic>
      <p:pic>
        <p:nvPicPr>
          <p:cNvPr id="99" name="Graphic 98" descr="Marker with solid fill">
            <a:extLst>
              <a:ext uri="{FF2B5EF4-FFF2-40B4-BE49-F238E27FC236}">
                <a16:creationId xmlns:a16="http://schemas.microsoft.com/office/drawing/2014/main" id="{4D16B3E8-FE8C-D642-BB50-9877F0E456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545030" y="3200363"/>
            <a:ext cx="313184" cy="313184"/>
          </a:xfrm>
          <a:prstGeom prst="rect">
            <a:avLst/>
          </a:prstGeom>
        </p:spPr>
      </p:pic>
      <p:pic>
        <p:nvPicPr>
          <p:cNvPr id="100" name="Graphic 99" descr="Marker with solid fill">
            <a:extLst>
              <a:ext uri="{FF2B5EF4-FFF2-40B4-BE49-F238E27FC236}">
                <a16:creationId xmlns:a16="http://schemas.microsoft.com/office/drawing/2014/main" id="{DB3D2FB8-589C-F34E-96B1-71ED9B422A7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687274" y="2439712"/>
            <a:ext cx="313184" cy="313184"/>
          </a:xfrm>
          <a:prstGeom prst="rect">
            <a:avLst/>
          </a:prstGeom>
        </p:spPr>
      </p:pic>
      <p:pic>
        <p:nvPicPr>
          <p:cNvPr id="101" name="Graphic 100" descr="Marker with solid fill">
            <a:extLst>
              <a:ext uri="{FF2B5EF4-FFF2-40B4-BE49-F238E27FC236}">
                <a16:creationId xmlns:a16="http://schemas.microsoft.com/office/drawing/2014/main" id="{E7E9FF33-ED25-B44F-9C8E-BCA5FC635069}"/>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319722" y="2262274"/>
            <a:ext cx="313184" cy="313184"/>
          </a:xfrm>
          <a:prstGeom prst="rect">
            <a:avLst/>
          </a:prstGeom>
        </p:spPr>
      </p:pic>
      <p:pic>
        <p:nvPicPr>
          <p:cNvPr id="102" name="Graphic 101" descr="Marker with solid fill">
            <a:extLst>
              <a:ext uri="{FF2B5EF4-FFF2-40B4-BE49-F238E27FC236}">
                <a16:creationId xmlns:a16="http://schemas.microsoft.com/office/drawing/2014/main" id="{0557F424-7382-6449-9737-94AF5B6FA5B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58162" y="1573864"/>
            <a:ext cx="313184" cy="313184"/>
          </a:xfrm>
          <a:prstGeom prst="rect">
            <a:avLst/>
          </a:prstGeom>
        </p:spPr>
      </p:pic>
      <p:pic>
        <p:nvPicPr>
          <p:cNvPr id="103" name="Graphic 102" descr="Marker with solid fill">
            <a:extLst>
              <a:ext uri="{FF2B5EF4-FFF2-40B4-BE49-F238E27FC236}">
                <a16:creationId xmlns:a16="http://schemas.microsoft.com/office/drawing/2014/main" id="{7795F296-781A-BE49-89B6-CE149E559A4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328690" y="1598140"/>
            <a:ext cx="313184" cy="313184"/>
          </a:xfrm>
          <a:prstGeom prst="rect">
            <a:avLst/>
          </a:prstGeom>
        </p:spPr>
      </p:pic>
      <p:pic>
        <p:nvPicPr>
          <p:cNvPr id="104" name="Graphic 103" descr="Marker with solid fill">
            <a:extLst>
              <a:ext uri="{FF2B5EF4-FFF2-40B4-BE49-F238E27FC236}">
                <a16:creationId xmlns:a16="http://schemas.microsoft.com/office/drawing/2014/main" id="{94EA6A21-BEA6-0945-A1F0-D0BAE2D2D4A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385334" y="1679060"/>
            <a:ext cx="313184" cy="313184"/>
          </a:xfrm>
          <a:prstGeom prst="rect">
            <a:avLst/>
          </a:prstGeom>
        </p:spPr>
      </p:pic>
      <p:pic>
        <p:nvPicPr>
          <p:cNvPr id="105" name="Graphic 104" descr="Marker with solid fill">
            <a:extLst>
              <a:ext uri="{FF2B5EF4-FFF2-40B4-BE49-F238E27FC236}">
                <a16:creationId xmlns:a16="http://schemas.microsoft.com/office/drawing/2014/main" id="{BEE228D7-6F6F-6144-BB87-A5693E1831D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875536" y="1670968"/>
            <a:ext cx="313184" cy="313184"/>
          </a:xfrm>
          <a:prstGeom prst="rect">
            <a:avLst/>
          </a:prstGeom>
        </p:spPr>
      </p:pic>
      <p:pic>
        <p:nvPicPr>
          <p:cNvPr id="106" name="Graphic 105" descr="Marker with solid fill">
            <a:extLst>
              <a:ext uri="{FF2B5EF4-FFF2-40B4-BE49-F238E27FC236}">
                <a16:creationId xmlns:a16="http://schemas.microsoft.com/office/drawing/2014/main" id="{DFFD0F06-278E-4C40-833A-D3223BBE575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094021" y="1565772"/>
            <a:ext cx="313184" cy="313184"/>
          </a:xfrm>
          <a:prstGeom prst="rect">
            <a:avLst/>
          </a:prstGeom>
        </p:spPr>
      </p:pic>
      <p:pic>
        <p:nvPicPr>
          <p:cNvPr id="107" name="Graphic 106" descr="Marker with solid fill">
            <a:extLst>
              <a:ext uri="{FF2B5EF4-FFF2-40B4-BE49-F238E27FC236}">
                <a16:creationId xmlns:a16="http://schemas.microsoft.com/office/drawing/2014/main" id="{6D2C8C37-DE8A-194E-B162-29737231A4B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215401" y="1598140"/>
            <a:ext cx="313184" cy="313184"/>
          </a:xfrm>
          <a:prstGeom prst="rect">
            <a:avLst/>
          </a:prstGeom>
        </p:spPr>
      </p:pic>
      <p:pic>
        <p:nvPicPr>
          <p:cNvPr id="108" name="Graphic 107" descr="Marker with solid fill">
            <a:extLst>
              <a:ext uri="{FF2B5EF4-FFF2-40B4-BE49-F238E27FC236}">
                <a16:creationId xmlns:a16="http://schemas.microsoft.com/office/drawing/2014/main" id="{568C0411-5B0A-E24A-8848-AC5381D8B200}"/>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481562" y="1987144"/>
            <a:ext cx="313184" cy="313184"/>
          </a:xfrm>
          <a:prstGeom prst="rect">
            <a:avLst/>
          </a:prstGeom>
        </p:spPr>
      </p:pic>
      <p:pic>
        <p:nvPicPr>
          <p:cNvPr id="109" name="Graphic 108" descr="Marker with solid fill">
            <a:extLst>
              <a:ext uri="{FF2B5EF4-FFF2-40B4-BE49-F238E27FC236}">
                <a16:creationId xmlns:a16="http://schemas.microsoft.com/office/drawing/2014/main" id="{5B8E2982-7EDB-9649-80C3-85DFB87FA724}"/>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376366" y="1946684"/>
            <a:ext cx="313184" cy="313184"/>
          </a:xfrm>
          <a:prstGeom prst="rect">
            <a:avLst/>
          </a:prstGeom>
        </p:spPr>
      </p:pic>
      <p:pic>
        <p:nvPicPr>
          <p:cNvPr id="110" name="Graphic 109" descr="Marker with solid fill">
            <a:extLst>
              <a:ext uri="{FF2B5EF4-FFF2-40B4-BE49-F238E27FC236}">
                <a16:creationId xmlns:a16="http://schemas.microsoft.com/office/drawing/2014/main" id="{6DEE2089-4221-6946-98D3-0D0222D788C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085053" y="1623003"/>
            <a:ext cx="313184" cy="313184"/>
          </a:xfrm>
          <a:prstGeom prst="rect">
            <a:avLst/>
          </a:prstGeom>
        </p:spPr>
      </p:pic>
      <p:pic>
        <p:nvPicPr>
          <p:cNvPr id="111" name="Graphic 110" descr="Marker with solid fill">
            <a:extLst>
              <a:ext uri="{FF2B5EF4-FFF2-40B4-BE49-F238E27FC236}">
                <a16:creationId xmlns:a16="http://schemas.microsoft.com/office/drawing/2014/main" id="{E02DFED8-3CA9-4146-B359-047160DC7BC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82157" y="1720107"/>
            <a:ext cx="313184" cy="313184"/>
          </a:xfrm>
          <a:prstGeom prst="rect">
            <a:avLst/>
          </a:prstGeom>
        </p:spPr>
      </p:pic>
      <p:pic>
        <p:nvPicPr>
          <p:cNvPr id="112" name="Graphic 111" descr="Marker with solid fill">
            <a:extLst>
              <a:ext uri="{FF2B5EF4-FFF2-40B4-BE49-F238E27FC236}">
                <a16:creationId xmlns:a16="http://schemas.microsoft.com/office/drawing/2014/main" id="{4C421058-43F9-0848-AE19-4CFD8E54538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65973" y="1792935"/>
            <a:ext cx="313184" cy="313184"/>
          </a:xfrm>
          <a:prstGeom prst="rect">
            <a:avLst/>
          </a:prstGeom>
        </p:spPr>
      </p:pic>
      <p:pic>
        <p:nvPicPr>
          <p:cNvPr id="113" name="Graphic 112" descr="Marker with solid fill">
            <a:extLst>
              <a:ext uri="{FF2B5EF4-FFF2-40B4-BE49-F238E27FC236}">
                <a16:creationId xmlns:a16="http://schemas.microsoft.com/office/drawing/2014/main" id="{9996D4E1-58C5-6C4D-98C8-C71E669C31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12820" y="1703922"/>
            <a:ext cx="313184" cy="313184"/>
          </a:xfrm>
          <a:prstGeom prst="rect">
            <a:avLst/>
          </a:prstGeom>
        </p:spPr>
      </p:pic>
      <p:pic>
        <p:nvPicPr>
          <p:cNvPr id="114" name="Graphic 113" descr="Marker with solid fill">
            <a:extLst>
              <a:ext uri="{FF2B5EF4-FFF2-40B4-BE49-F238E27FC236}">
                <a16:creationId xmlns:a16="http://schemas.microsoft.com/office/drawing/2014/main" id="{73544125-D650-C642-B45C-D2767A5DE1D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777555" y="1970961"/>
            <a:ext cx="313184" cy="313184"/>
          </a:xfrm>
          <a:prstGeom prst="rect">
            <a:avLst/>
          </a:prstGeom>
        </p:spPr>
      </p:pic>
      <p:pic>
        <p:nvPicPr>
          <p:cNvPr id="115" name="Graphic 114" descr="Marker with solid fill">
            <a:extLst>
              <a:ext uri="{FF2B5EF4-FFF2-40B4-BE49-F238E27FC236}">
                <a16:creationId xmlns:a16="http://schemas.microsoft.com/office/drawing/2014/main" id="{A78782B0-924B-0548-9D04-0E964615CF8D}"/>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42291" y="2084249"/>
            <a:ext cx="313184" cy="313184"/>
          </a:xfrm>
          <a:prstGeom prst="rect">
            <a:avLst/>
          </a:prstGeom>
        </p:spPr>
      </p:pic>
      <p:pic>
        <p:nvPicPr>
          <p:cNvPr id="116" name="Graphic 115" descr="Marker with solid fill">
            <a:extLst>
              <a:ext uri="{FF2B5EF4-FFF2-40B4-BE49-F238E27FC236}">
                <a16:creationId xmlns:a16="http://schemas.microsoft.com/office/drawing/2014/main" id="{C67745D1-0413-D442-AF4A-B14B643C1AF5}"/>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89137" y="2148985"/>
            <a:ext cx="313184" cy="313184"/>
          </a:xfrm>
          <a:prstGeom prst="rect">
            <a:avLst/>
          </a:prstGeom>
        </p:spPr>
      </p:pic>
      <p:pic>
        <p:nvPicPr>
          <p:cNvPr id="117" name="Graphic 116" descr="Marker with solid fill">
            <a:extLst>
              <a:ext uri="{FF2B5EF4-FFF2-40B4-BE49-F238E27FC236}">
                <a16:creationId xmlns:a16="http://schemas.microsoft.com/office/drawing/2014/main" id="{D00F5A6F-5FF4-8F4A-8ED4-F43EBF912FD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324401" y="1987144"/>
            <a:ext cx="313184" cy="313184"/>
          </a:xfrm>
          <a:prstGeom prst="rect">
            <a:avLst/>
          </a:prstGeom>
        </p:spPr>
      </p:pic>
      <p:sp>
        <p:nvSpPr>
          <p:cNvPr id="118" name="Rectangle 117">
            <a:hlinkClick r:id="rId16"/>
            <a:extLst>
              <a:ext uri="{FF2B5EF4-FFF2-40B4-BE49-F238E27FC236}">
                <a16:creationId xmlns:a16="http://schemas.microsoft.com/office/drawing/2014/main" id="{82A0FE22-ED4D-904C-A351-E6C5B7471E0E}"/>
              </a:ext>
            </a:extLst>
          </p:cNvPr>
          <p:cNvSpPr/>
          <p:nvPr userDrawn="1"/>
        </p:nvSpPr>
        <p:spPr>
          <a:xfrm>
            <a:off x="5558949" y="5466125"/>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7"/>
            <a:extLst>
              <a:ext uri="{FF2B5EF4-FFF2-40B4-BE49-F238E27FC236}">
                <a16:creationId xmlns:a16="http://schemas.microsoft.com/office/drawing/2014/main" id="{013F39C3-AF84-9343-8EDC-233E7A9EBAE9}"/>
              </a:ext>
            </a:extLst>
          </p:cNvPr>
          <p:cNvSpPr/>
          <p:nvPr userDrawn="1"/>
        </p:nvSpPr>
        <p:spPr>
          <a:xfrm>
            <a:off x="358738" y="5485779"/>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8"/>
            <a:extLst>
              <a:ext uri="{FF2B5EF4-FFF2-40B4-BE49-F238E27FC236}">
                <a16:creationId xmlns:a16="http://schemas.microsoft.com/office/drawing/2014/main" id="{5BB80133-EE31-1E40-AFC9-92A91F12B0CF}"/>
              </a:ext>
            </a:extLst>
          </p:cNvPr>
          <p:cNvSpPr/>
          <p:nvPr userDrawn="1"/>
        </p:nvSpPr>
        <p:spPr>
          <a:xfrm>
            <a:off x="3083141" y="54825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076621"/>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61586327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2_Disposition personnalisée">
    <p:spTree>
      <p:nvGrpSpPr>
        <p:cNvPr id="1" name=""/>
        <p:cNvGrpSpPr/>
        <p:nvPr/>
      </p:nvGrpSpPr>
      <p:grpSpPr>
        <a:xfrm>
          <a:off x="0" y="0"/>
          <a:ext cx="0" cy="0"/>
          <a:chOff x="0" y="0"/>
          <a:chExt cx="0" cy="0"/>
        </a:xfrm>
      </p:grpSpPr>
      <p:pic>
        <p:nvPicPr>
          <p:cNvPr id="4" name="Picture 3" descr="A map of people with circles and dots&#10;&#10;Description automatically generated">
            <a:extLst>
              <a:ext uri="{FF2B5EF4-FFF2-40B4-BE49-F238E27FC236}">
                <a16:creationId xmlns:a16="http://schemas.microsoft.com/office/drawing/2014/main" id="{08F4C289-3ABF-3EA7-9342-470674D515A7}"/>
              </a:ext>
            </a:extLst>
          </p:cNvPr>
          <p:cNvPicPr>
            <a:picLocks noChangeAspect="1"/>
          </p:cNvPicPr>
          <p:nvPr userDrawn="1"/>
        </p:nvPicPr>
        <p:blipFill rotWithShape="1">
          <a:blip r:embed="rId2"/>
          <a:srcRect t="16644" r="9788" b="12156"/>
          <a:stretch/>
        </p:blipFill>
        <p:spPr>
          <a:xfrm>
            <a:off x="5992020" y="0"/>
            <a:ext cx="6199980" cy="6311802"/>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5066" y="3552712"/>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4" name="Titre 1">
            <a:extLst>
              <a:ext uri="{FF2B5EF4-FFF2-40B4-BE49-F238E27FC236}">
                <a16:creationId xmlns:a16="http://schemas.microsoft.com/office/drawing/2014/main" id="{72160347-7BC5-DF46-BB29-75C62D9EE3D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25" name="Titre 1">
            <a:extLst>
              <a:ext uri="{FF2B5EF4-FFF2-40B4-BE49-F238E27FC236}">
                <a16:creationId xmlns:a16="http://schemas.microsoft.com/office/drawing/2014/main" id="{DE86449C-0B52-214E-B091-696B68B6D8EC}"/>
              </a:ext>
            </a:extLst>
          </p:cNvPr>
          <p:cNvSpPr txBox="1">
            <a:spLocks/>
          </p:cNvSpPr>
          <p:nvPr userDrawn="1"/>
        </p:nvSpPr>
        <p:spPr>
          <a:xfrm>
            <a:off x="355212" y="123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26" name="Titre 1">
            <a:extLst>
              <a:ext uri="{FF2B5EF4-FFF2-40B4-BE49-F238E27FC236}">
                <a16:creationId xmlns:a16="http://schemas.microsoft.com/office/drawing/2014/main" id="{AC31C948-65C2-4740-B113-C0D563D6A02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27" name="Titre 1">
            <a:extLst>
              <a:ext uri="{FF2B5EF4-FFF2-40B4-BE49-F238E27FC236}">
                <a16:creationId xmlns:a16="http://schemas.microsoft.com/office/drawing/2014/main" id="{143DF8CA-B6DF-054F-8DAE-917E5C7CF79A}"/>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43" name="Picture 42">
            <a:extLst>
              <a:ext uri="{FF2B5EF4-FFF2-40B4-BE49-F238E27FC236}">
                <a16:creationId xmlns:a16="http://schemas.microsoft.com/office/drawing/2014/main" id="{55C263F9-CE67-F24E-8FD8-47D46BBE677F}"/>
              </a:ext>
            </a:extLst>
          </p:cNvPr>
          <p:cNvPicPr>
            <a:picLocks noChangeAspect="1"/>
          </p:cNvPicPr>
          <p:nvPr userDrawn="1"/>
        </p:nvPicPr>
        <p:blipFill>
          <a:blip r:embed="rId5"/>
          <a:stretch>
            <a:fillRect/>
          </a:stretch>
        </p:blipFill>
        <p:spPr>
          <a:xfrm>
            <a:off x="423740" y="602124"/>
            <a:ext cx="1914541" cy="509238"/>
          </a:xfrm>
          <a:prstGeom prst="rect">
            <a:avLst/>
          </a:prstGeom>
        </p:spPr>
      </p:pic>
      <p:sp>
        <p:nvSpPr>
          <p:cNvPr id="60" name="TextBox 59">
            <a:extLst>
              <a:ext uri="{FF2B5EF4-FFF2-40B4-BE49-F238E27FC236}">
                <a16:creationId xmlns:a16="http://schemas.microsoft.com/office/drawing/2014/main" id="{EE84BF38-09C2-6645-92E3-602FD4BA8151}"/>
              </a:ext>
            </a:extLst>
          </p:cNvPr>
          <p:cNvSpPr txBox="1"/>
          <p:nvPr userDrawn="1"/>
        </p:nvSpPr>
        <p:spPr>
          <a:xfrm>
            <a:off x="718579" y="4780067"/>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6"/>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1" name="TextBox 60">
            <a:extLst>
              <a:ext uri="{FF2B5EF4-FFF2-40B4-BE49-F238E27FC236}">
                <a16:creationId xmlns:a16="http://schemas.microsoft.com/office/drawing/2014/main" id="{B587A0C9-B4D6-A142-9EC9-E78948B12C28}"/>
              </a:ext>
            </a:extLst>
          </p:cNvPr>
          <p:cNvSpPr txBox="1"/>
          <p:nvPr userDrawn="1"/>
        </p:nvSpPr>
        <p:spPr>
          <a:xfrm>
            <a:off x="3423093" y="4780067"/>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7"/>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62" name="Rounded Rectangle 61">
            <a:extLst>
              <a:ext uri="{FF2B5EF4-FFF2-40B4-BE49-F238E27FC236}">
                <a16:creationId xmlns:a16="http://schemas.microsoft.com/office/drawing/2014/main" id="{2FFC551F-1537-374A-A20F-4320DE2F3E73}"/>
              </a:ext>
            </a:extLst>
          </p:cNvPr>
          <p:cNvSpPr/>
          <p:nvPr userDrawn="1"/>
        </p:nvSpPr>
        <p:spPr>
          <a:xfrm>
            <a:off x="347860" y="5315313"/>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4839D75-38C0-6642-B538-AB66FCA83821}"/>
              </a:ext>
            </a:extLst>
          </p:cNvPr>
          <p:cNvSpPr txBox="1"/>
          <p:nvPr userDrawn="1"/>
        </p:nvSpPr>
        <p:spPr>
          <a:xfrm>
            <a:off x="736987" y="5295786"/>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8"/>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64" name="Rectangle 63">
            <a:hlinkClick r:id="rId8"/>
            <a:extLst>
              <a:ext uri="{FF2B5EF4-FFF2-40B4-BE49-F238E27FC236}">
                <a16:creationId xmlns:a16="http://schemas.microsoft.com/office/drawing/2014/main" id="{BA63285A-459E-4B4D-B8B8-4C384DADE30E}"/>
              </a:ext>
            </a:extLst>
          </p:cNvPr>
          <p:cNvSpPr/>
          <p:nvPr userDrawn="1"/>
        </p:nvSpPr>
        <p:spPr>
          <a:xfrm>
            <a:off x="322846" y="5298423"/>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65" name="Graphic 64" descr="World">
            <a:extLst>
              <a:ext uri="{FF2B5EF4-FFF2-40B4-BE49-F238E27FC236}">
                <a16:creationId xmlns:a16="http://schemas.microsoft.com/office/drawing/2014/main" id="{9FF95DF6-7020-934F-95C8-A675895DC404}"/>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79518" y="5353122"/>
            <a:ext cx="306593" cy="306593"/>
          </a:xfrm>
          <a:prstGeom prst="rect">
            <a:avLst/>
          </a:prstGeom>
        </p:spPr>
      </p:pic>
      <p:sp>
        <p:nvSpPr>
          <p:cNvPr id="66" name="TextBox 65">
            <a:extLst>
              <a:ext uri="{FF2B5EF4-FFF2-40B4-BE49-F238E27FC236}">
                <a16:creationId xmlns:a16="http://schemas.microsoft.com/office/drawing/2014/main" id="{2DED3A94-E4BA-844E-BCA3-DC9D0A84A7DB}"/>
              </a:ext>
            </a:extLst>
          </p:cNvPr>
          <p:cNvSpPr txBox="1"/>
          <p:nvPr userDrawn="1"/>
        </p:nvSpPr>
        <p:spPr>
          <a:xfrm>
            <a:off x="3432288" y="5353122"/>
            <a:ext cx="229663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1"/>
              </a:rPr>
              <a:t>@COR2EDMedEd</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67" name="Rectangle 66">
            <a:hlinkClick r:id="rId11"/>
            <a:extLst>
              <a:ext uri="{FF2B5EF4-FFF2-40B4-BE49-F238E27FC236}">
                <a16:creationId xmlns:a16="http://schemas.microsoft.com/office/drawing/2014/main" id="{D59F0703-8804-EA47-AA67-3E0C47D9EB54}"/>
              </a:ext>
            </a:extLst>
          </p:cNvPr>
          <p:cNvSpPr/>
          <p:nvPr userDrawn="1"/>
        </p:nvSpPr>
        <p:spPr>
          <a:xfrm>
            <a:off x="3014669" y="5287268"/>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27305AF6-0A35-D04C-8153-D567CB189566}"/>
              </a:ext>
            </a:extLst>
          </p:cNvPr>
          <p:cNvSpPr txBox="1"/>
          <p:nvPr userDrawn="1"/>
        </p:nvSpPr>
        <p:spPr>
          <a:xfrm>
            <a:off x="736987" y="5852248"/>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2"/>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2"/>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85" name="Graphic 84">
            <a:extLst>
              <a:ext uri="{FF2B5EF4-FFF2-40B4-BE49-F238E27FC236}">
                <a16:creationId xmlns:a16="http://schemas.microsoft.com/office/drawing/2014/main" id="{049BA3EF-2213-7740-B1A1-1732D2C77DB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343393" y="5878956"/>
            <a:ext cx="371377" cy="371377"/>
          </a:xfrm>
          <a:prstGeom prst="rect">
            <a:avLst/>
          </a:prstGeom>
        </p:spPr>
      </p:pic>
      <p:pic>
        <p:nvPicPr>
          <p:cNvPr id="86" name="Graphic 85">
            <a:extLst>
              <a:ext uri="{FF2B5EF4-FFF2-40B4-BE49-F238E27FC236}">
                <a16:creationId xmlns:a16="http://schemas.microsoft.com/office/drawing/2014/main" id="{F1B5921D-3643-7446-83D4-C4890D03EDC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3074932" y="5317529"/>
            <a:ext cx="373380" cy="373380"/>
          </a:xfrm>
          <a:prstGeom prst="rect">
            <a:avLst/>
          </a:prstGeom>
        </p:spPr>
      </p:pic>
      <p:pic>
        <p:nvPicPr>
          <p:cNvPr id="87" name="Graphic 86">
            <a:extLst>
              <a:ext uri="{FF2B5EF4-FFF2-40B4-BE49-F238E27FC236}">
                <a16:creationId xmlns:a16="http://schemas.microsoft.com/office/drawing/2014/main" id="{F8A2E73B-A94F-6246-80EB-64BFAAA041A0}"/>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3074932" y="4792432"/>
            <a:ext cx="373380" cy="373380"/>
          </a:xfrm>
          <a:prstGeom prst="rect">
            <a:avLst/>
          </a:prstGeom>
        </p:spPr>
      </p:pic>
      <p:pic>
        <p:nvPicPr>
          <p:cNvPr id="88" name="Graphic 87">
            <a:extLst>
              <a:ext uri="{FF2B5EF4-FFF2-40B4-BE49-F238E27FC236}">
                <a16:creationId xmlns:a16="http://schemas.microsoft.com/office/drawing/2014/main" id="{5BC2A64D-E186-1B41-8E20-DD77121AE84A}"/>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347860" y="4792432"/>
            <a:ext cx="373380" cy="373380"/>
          </a:xfrm>
          <a:prstGeom prst="rect">
            <a:avLst/>
          </a:prstGeom>
        </p:spPr>
      </p:pic>
      <p:sp>
        <p:nvSpPr>
          <p:cNvPr id="118" name="Rectangle 117">
            <a:hlinkClick r:id="rId12"/>
            <a:extLst>
              <a:ext uri="{FF2B5EF4-FFF2-40B4-BE49-F238E27FC236}">
                <a16:creationId xmlns:a16="http://schemas.microsoft.com/office/drawing/2014/main" id="{82A0FE22-ED4D-904C-A351-E6C5B7471E0E}"/>
              </a:ext>
            </a:extLst>
          </p:cNvPr>
          <p:cNvSpPr/>
          <p:nvPr userDrawn="1"/>
        </p:nvSpPr>
        <p:spPr>
          <a:xfrm>
            <a:off x="754868" y="5858872"/>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Rectangle 119">
            <a:hlinkClick r:id="rId6"/>
            <a:extLst>
              <a:ext uri="{FF2B5EF4-FFF2-40B4-BE49-F238E27FC236}">
                <a16:creationId xmlns:a16="http://schemas.microsoft.com/office/drawing/2014/main" id="{013F39C3-AF84-9343-8EDC-233E7A9EBAE9}"/>
              </a:ext>
            </a:extLst>
          </p:cNvPr>
          <p:cNvSpPr/>
          <p:nvPr userDrawn="1"/>
        </p:nvSpPr>
        <p:spPr>
          <a:xfrm>
            <a:off x="290267" y="4767998"/>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Rectangle 120">
            <a:hlinkClick r:id="rId7"/>
            <a:extLst>
              <a:ext uri="{FF2B5EF4-FFF2-40B4-BE49-F238E27FC236}">
                <a16:creationId xmlns:a16="http://schemas.microsoft.com/office/drawing/2014/main" id="{5BB80133-EE31-1E40-AFC9-92A91F12B0CF}"/>
              </a:ext>
            </a:extLst>
          </p:cNvPr>
          <p:cNvSpPr/>
          <p:nvPr userDrawn="1"/>
        </p:nvSpPr>
        <p:spPr>
          <a:xfrm>
            <a:off x="3014670" y="4764754"/>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Tree>
    <p:extLst>
      <p:ext uri="{BB962C8B-B14F-4D97-AF65-F5344CB8AC3E}">
        <p14:creationId xmlns:p14="http://schemas.microsoft.com/office/powerpoint/2010/main" val="1553918500"/>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EB658552-F393-1051-B182-BC305D308907}"/>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22295" y="-1012043"/>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9814464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5560673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S">
    <p:bg>
      <p:bgRef idx="1001">
        <a:schemeClr val="bg1"/>
      </p:bgRef>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8842CBD-8A58-2B50-A287-2A2542515ACC}"/>
              </a:ext>
            </a:extLst>
          </p:cNvPr>
          <p:cNvSpPr>
            <a:spLocks noGrp="1"/>
          </p:cNvSpPr>
          <p:nvPr>
            <p:ph type="body" sz="quarter" idx="10" hasCustomPrompt="1"/>
          </p:nvPr>
        </p:nvSpPr>
        <p:spPr>
          <a:xfrm>
            <a:off x="515936" y="6507109"/>
            <a:ext cx="11293379"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5" name="Text Placeholder 2">
            <a:extLst>
              <a:ext uri="{FF2B5EF4-FFF2-40B4-BE49-F238E27FC236}">
                <a16:creationId xmlns:a16="http://schemas.microsoft.com/office/drawing/2014/main" id="{6FBFB299-3914-33E7-7EA1-BF52CAA3EA05}"/>
              </a:ext>
            </a:extLst>
          </p:cNvPr>
          <p:cNvSpPr>
            <a:spLocks noGrp="1"/>
          </p:cNvSpPr>
          <p:nvPr>
            <p:ph idx="1"/>
          </p:nvPr>
        </p:nvSpPr>
        <p:spPr>
          <a:xfrm>
            <a:off x="537453" y="1304926"/>
            <a:ext cx="11284499" cy="4571999"/>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0">
            <a:extLst>
              <a:ext uri="{FF2B5EF4-FFF2-40B4-BE49-F238E27FC236}">
                <a16:creationId xmlns:a16="http://schemas.microsoft.com/office/drawing/2014/main" id="{F888624C-7228-B385-A94E-40AA3B36210E}"/>
              </a:ext>
            </a:extLst>
          </p:cNvPr>
          <p:cNvSpPr>
            <a:spLocks noGrp="1"/>
          </p:cNvSpPr>
          <p:nvPr>
            <p:ph type="title"/>
          </p:nvPr>
        </p:nvSpPr>
        <p:spPr>
          <a:xfrm>
            <a:off x="527146" y="195919"/>
            <a:ext cx="11293379" cy="748256"/>
          </a:xfrm>
        </p:spPr>
        <p:txBody>
          <a:bodyPr/>
          <a:lstStyle/>
          <a:p>
            <a:r>
              <a:rPr lang="en-US"/>
              <a:t>Click to edit Master title style</a:t>
            </a:r>
            <a:endParaRPr lang="en-GB"/>
          </a:p>
        </p:txBody>
      </p:sp>
    </p:spTree>
    <p:extLst>
      <p:ext uri="{BB962C8B-B14F-4D97-AF65-F5344CB8AC3E}">
        <p14:creationId xmlns:p14="http://schemas.microsoft.com/office/powerpoint/2010/main" val="369985149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0332680C-634B-BA10-B302-04D84BD9DD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2533183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3" name="Espace réservé du numéro de diapositive 6">
            <a:extLst>
              <a:ext uri="{FF2B5EF4-FFF2-40B4-BE49-F238E27FC236}">
                <a16:creationId xmlns:a16="http://schemas.microsoft.com/office/drawing/2014/main" id="{8B580B0D-7826-AE6B-F9C8-AF1F152DCCA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31232B30-5216-4407-551C-D594ECF2A48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591523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486A34-92BE-C254-DE20-D575E6A2546C}"/>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80053201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BED7CCCA-813F-FA65-D2E5-EC4B2D724A1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445B90D-FDAB-D31A-C1BD-601F38431920}"/>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02335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EF9EEA5E-31CC-762A-1C01-FB6893317A5B}"/>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50102560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A84577D5-D4BE-A7CF-F48E-E05019D4048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a:extLst>
              <a:ext uri="{FF2B5EF4-FFF2-40B4-BE49-F238E27FC236}">
                <a16:creationId xmlns:a16="http://schemas.microsoft.com/office/drawing/2014/main" id="{70E8BE87-1725-F546-34C3-10AAFEAE502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5573971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C73FE26C-BE1B-E46B-C4F9-40A97FE8844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0359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1EFF97D-6CA9-59BF-280D-993F50E7E46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5608711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CBE8A8C8-C57B-49DB-6F19-F92855E5A2D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861440785"/>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0CB18C4D-E95B-A620-569A-5FB59632D64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1633106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S WITH SUB HEADING">
    <p:bg>
      <p:bgRef idx="1001">
        <a:schemeClr val="bg1"/>
      </p:bgRef>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F65ED27-9502-2837-14A0-343E47B65D5C}"/>
              </a:ext>
            </a:extLst>
          </p:cNvPr>
          <p:cNvSpPr>
            <a:spLocks noGrp="1"/>
          </p:cNvSpPr>
          <p:nvPr>
            <p:ph idx="1"/>
          </p:nvPr>
        </p:nvSpPr>
        <p:spPr>
          <a:xfrm>
            <a:off x="537454" y="1304925"/>
            <a:ext cx="11304587" cy="530043"/>
          </a:xfrm>
        </p:spPr>
        <p:txBody>
          <a:bodyPr/>
          <a:lstStyle>
            <a:lvl1pPr marL="0" indent="0">
              <a:buClr>
                <a:schemeClr val="tx2"/>
              </a:buClr>
              <a:buNone/>
              <a:defRPr>
                <a:solidFill>
                  <a:schemeClr val="accent1"/>
                </a:solidFill>
              </a:defRPr>
            </a:lvl1pPr>
            <a:lvl2pPr marL="263519" indent="0">
              <a:buNone/>
              <a:defRPr>
                <a:solidFill>
                  <a:schemeClr val="accent1"/>
                </a:solidFill>
              </a:defRPr>
            </a:lvl2pPr>
            <a:lvl3pPr marL="536561" indent="0">
              <a:buNone/>
              <a:defRPr>
                <a:solidFill>
                  <a:schemeClr val="accent1"/>
                </a:solidFill>
              </a:defRPr>
            </a:lvl3pPr>
            <a:lvl4pPr marL="811193" indent="0">
              <a:buNone/>
              <a:defRPr>
                <a:solidFill>
                  <a:schemeClr val="accent1"/>
                </a:solidFill>
              </a:defRPr>
            </a:lvl4pPr>
            <a:lvl5pPr marL="1074712" indent="0">
              <a:buNone/>
              <a:defRPr>
                <a:solidFill>
                  <a:schemeClr val="accent1"/>
                </a:solidFill>
              </a:defRPr>
            </a:lvl5pPr>
          </a:lstStyle>
          <a:p>
            <a:pPr lvl="0"/>
            <a:r>
              <a:rPr lang="en-US"/>
              <a:t>Click to edit Master text styles</a:t>
            </a:r>
          </a:p>
        </p:txBody>
      </p:sp>
      <p:sp>
        <p:nvSpPr>
          <p:cNvPr id="11" name="Text Placeholder 7">
            <a:extLst>
              <a:ext uri="{FF2B5EF4-FFF2-40B4-BE49-F238E27FC236}">
                <a16:creationId xmlns:a16="http://schemas.microsoft.com/office/drawing/2014/main" id="{EDD6D4BC-6F09-8749-0F1D-49F9E58972B9}"/>
              </a:ext>
            </a:extLst>
          </p:cNvPr>
          <p:cNvSpPr>
            <a:spLocks noGrp="1"/>
          </p:cNvSpPr>
          <p:nvPr>
            <p:ph type="body" sz="quarter" idx="11" hasCustomPrompt="1"/>
          </p:nvPr>
        </p:nvSpPr>
        <p:spPr>
          <a:xfrm>
            <a:off x="515937" y="6507109"/>
            <a:ext cx="8100000"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2" name="Text Placeholder 2">
            <a:extLst>
              <a:ext uri="{FF2B5EF4-FFF2-40B4-BE49-F238E27FC236}">
                <a16:creationId xmlns:a16="http://schemas.microsoft.com/office/drawing/2014/main" id="{3C44876C-87A4-6CC3-F3BD-C98325895E97}"/>
              </a:ext>
            </a:extLst>
          </p:cNvPr>
          <p:cNvSpPr>
            <a:spLocks noGrp="1"/>
          </p:cNvSpPr>
          <p:nvPr>
            <p:ph idx="12"/>
          </p:nvPr>
        </p:nvSpPr>
        <p:spPr>
          <a:xfrm>
            <a:off x="537453" y="2084093"/>
            <a:ext cx="11284499" cy="3792833"/>
          </a:xfrm>
          <a:prstGeom prst="rect">
            <a:avLst/>
          </a:prstGeom>
        </p:spPr>
        <p:txBody>
          <a:bodyPr vert="horz" lIns="0" tIns="0" rIns="0" bIns="0" rtlCol="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2">
            <a:extLst>
              <a:ext uri="{FF2B5EF4-FFF2-40B4-BE49-F238E27FC236}">
                <a16:creationId xmlns:a16="http://schemas.microsoft.com/office/drawing/2014/main" id="{140F5A73-E57A-0681-C395-003FAC44AF71}"/>
              </a:ext>
            </a:extLst>
          </p:cNvPr>
          <p:cNvSpPr>
            <a:spLocks noGrp="1"/>
          </p:cNvSpPr>
          <p:nvPr>
            <p:ph type="title"/>
          </p:nvPr>
        </p:nvSpPr>
        <p:spPr>
          <a:xfrm>
            <a:off x="537453" y="195919"/>
            <a:ext cx="11284499" cy="748256"/>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150955138"/>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ECD59197-D736-926D-E108-C110268367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8727829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46" name="Graphic 145">
            <a:extLst>
              <a:ext uri="{FF2B5EF4-FFF2-40B4-BE49-F238E27FC236}">
                <a16:creationId xmlns:a16="http://schemas.microsoft.com/office/drawing/2014/main" id="{0BA6C29F-1EC0-F449-9240-F2836B2693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rgbClr val="C6573B"/>
                </a:solidFill>
                <a:latin typeface="Arial" panose="020B0604020202020204" pitchFamily="34" charset="0"/>
                <a:ea typeface="Calibri" charset="0"/>
                <a:cs typeface="Arial" panose="020B0604020202020204" pitchFamily="34" charset="0"/>
              </a:rPr>
              <a:t>Dr.</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Froukje</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400" b="1" noProof="0" dirty="0" err="1">
                <a:solidFill>
                  <a:srgbClr val="C6573B"/>
                </a:solidFill>
                <a:latin typeface="Arial" panose="020B0604020202020204" pitchFamily="34" charset="0"/>
                <a:ea typeface="Calibri" charset="0"/>
                <a:cs typeface="Arial" panose="020B0604020202020204" pitchFamily="34" charset="0"/>
              </a:rPr>
              <a:t>Sosef</a:t>
            </a:r>
            <a:r>
              <a:rPr lang="en-GB" sz="1400" b="1" noProof="0" dirty="0">
                <a:solidFill>
                  <a:srgbClr val="C6573B"/>
                </a:solidFill>
                <a:latin typeface="Arial" panose="020B0604020202020204" pitchFamily="34" charset="0"/>
                <a:ea typeface="Calibri" charset="0"/>
                <a:cs typeface="Arial" panose="020B0604020202020204" pitchFamily="34" charset="0"/>
              </a:rPr>
              <a:t>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3589316"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@BREASTCANCER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832500"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080281" y="6033094"/>
            <a:ext cx="2540998"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rPr>
              <a:t>@</a:t>
            </a:r>
            <a:r>
              <a:rPr lang="en-GB" sz="1400" u="sng" dirty="0" err="1">
                <a:solidFill>
                  <a:schemeClr val="accent1"/>
                </a:solidFill>
                <a:latin typeface="Arial" panose="020B0604020202020204" pitchFamily="34" charset="0"/>
                <a:ea typeface="Aileron" charset="0"/>
                <a:cs typeface="Arial" panose="020B0604020202020204" pitchFamily="34" charset="0"/>
                <a:hlinkClick r:id="rId15"/>
              </a:rPr>
              <a:t>BreastCaConnect</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2661899" y="6015171"/>
            <a:ext cx="2773130"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28623" y="41610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7294062"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hlinkClick r:id="rId18"/>
              </a:rPr>
              <a:t>.com</a:t>
            </a:r>
            <a:endParaRPr lang="en-GB" sz="1200" u="sng" dirty="0">
              <a:solidFill>
                <a:schemeClr val="accent1"/>
              </a:solidFill>
              <a:latin typeface="Arial" panose="020B0604020202020204" pitchFamily="34" charset="0"/>
              <a:ea typeface="Aileron" charset="0"/>
              <a:cs typeface="Arial" panose="020B0604020202020204" pitchFamily="34" charset="0"/>
            </a:endParaRP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6924507" y="5510213"/>
            <a:ext cx="371377" cy="371377"/>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484339"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25"/>
            <a:extLst>
              <a:ext uri="{FF2B5EF4-FFF2-40B4-BE49-F238E27FC236}">
                <a16:creationId xmlns:a16="http://schemas.microsoft.com/office/drawing/2014/main" id="{2A6480F3-532C-6543-85E7-0BC80B7701C0}"/>
              </a:ext>
            </a:extLst>
          </p:cNvPr>
          <p:cNvSpPr/>
          <p:nvPr userDrawn="1"/>
        </p:nvSpPr>
        <p:spPr>
          <a:xfrm>
            <a:off x="7093477" y="4887047"/>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26"/>
            <a:extLst>
              <a:ext uri="{FF2B5EF4-FFF2-40B4-BE49-F238E27FC236}">
                <a16:creationId xmlns:a16="http://schemas.microsoft.com/office/drawing/2014/main" id="{271C9EA2-037E-9447-9A8A-CC48EEAF6E57}"/>
              </a:ext>
            </a:extLst>
          </p:cNvPr>
          <p:cNvSpPr/>
          <p:nvPr userDrawn="1"/>
        </p:nvSpPr>
        <p:spPr>
          <a:xfrm>
            <a:off x="645547" y="4714394"/>
            <a:ext cx="385366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4424077"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 name="Picture 1" descr="Text&#10;&#10;Description automatically generated with medium confidence">
            <a:hlinkClick r:id="rId27"/>
            <a:extLst>
              <a:ext uri="{FF2B5EF4-FFF2-40B4-BE49-F238E27FC236}">
                <a16:creationId xmlns:a16="http://schemas.microsoft.com/office/drawing/2014/main" id="{B3387532-306B-F559-350C-DBECE1B093A8}"/>
              </a:ext>
            </a:extLst>
          </p:cNvPr>
          <p:cNvPicPr>
            <a:picLocks noChangeAspect="1"/>
          </p:cNvPicPr>
          <p:nvPr userDrawn="1"/>
        </p:nvPicPr>
        <p:blipFill>
          <a:blip r:embed="rId28"/>
          <a:stretch>
            <a:fillRect/>
          </a:stretch>
        </p:blipFill>
        <p:spPr>
          <a:xfrm>
            <a:off x="300854" y="4509468"/>
            <a:ext cx="1946955" cy="850571"/>
          </a:xfrm>
          <a:prstGeom prst="rect">
            <a:avLst/>
          </a:prstGeom>
        </p:spPr>
      </p:pic>
      <p:pic>
        <p:nvPicPr>
          <p:cNvPr id="8" name="Graphic 7">
            <a:extLst>
              <a:ext uri="{FF2B5EF4-FFF2-40B4-BE49-F238E27FC236}">
                <a16:creationId xmlns:a16="http://schemas.microsoft.com/office/drawing/2014/main" id="{DE354A08-FD78-C136-25F1-FF9FAAC6A77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2706901" y="6064739"/>
            <a:ext cx="373380" cy="373380"/>
          </a:xfrm>
          <a:prstGeom prst="rect">
            <a:avLst/>
          </a:prstGeom>
        </p:spPr>
      </p:pic>
      <p:pic>
        <p:nvPicPr>
          <p:cNvPr id="9" name="Picture 8">
            <a:extLst>
              <a:ext uri="{FF2B5EF4-FFF2-40B4-BE49-F238E27FC236}">
                <a16:creationId xmlns:a16="http://schemas.microsoft.com/office/drawing/2014/main" id="{AC92050F-AC17-A9AC-6E49-B04984FB13AC}"/>
              </a:ext>
            </a:extLst>
          </p:cNvPr>
          <p:cNvPicPr>
            <a:picLocks noChangeAspect="1"/>
          </p:cNvPicPr>
          <p:nvPr userDrawn="1"/>
        </p:nvPicPr>
        <p:blipFill>
          <a:blip r:embed="rId31"/>
          <a:srcRect/>
          <a:stretch/>
        </p:blipFill>
        <p:spPr>
          <a:xfrm>
            <a:off x="2765616" y="6121366"/>
            <a:ext cx="255950" cy="261496"/>
          </a:xfrm>
          <a:prstGeom prst="rect">
            <a:avLst/>
          </a:prstGeom>
          <a:noFill/>
        </p:spPr>
      </p:pic>
    </p:spTree>
    <p:extLst>
      <p:ext uri="{BB962C8B-B14F-4D97-AF65-F5344CB8AC3E}">
        <p14:creationId xmlns:p14="http://schemas.microsoft.com/office/powerpoint/2010/main" val="601222010"/>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6A2118EB-86F9-A779-8DB8-0BAF925EB60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2318273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537455" y="1304927"/>
            <a:ext cx="5314888"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1"/>
          </p:nvPr>
        </p:nvSpPr>
        <p:spPr>
          <a:xfrm>
            <a:off x="6240525" y="1304927"/>
            <a:ext cx="5580001"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7">
            <a:extLst>
              <a:ext uri="{FF2B5EF4-FFF2-40B4-BE49-F238E27FC236}">
                <a16:creationId xmlns:a16="http://schemas.microsoft.com/office/drawing/2014/main" id="{B0E9A8CC-6402-FC24-47BF-A47F8EA33BB4}"/>
              </a:ext>
            </a:extLst>
          </p:cNvPr>
          <p:cNvSpPr>
            <a:spLocks noGrp="1"/>
          </p:cNvSpPr>
          <p:nvPr>
            <p:ph type="body" sz="quarter" idx="12" hasCustomPrompt="1"/>
          </p:nvPr>
        </p:nvSpPr>
        <p:spPr>
          <a:xfrm>
            <a:off x="515937" y="6507109"/>
            <a:ext cx="8100000"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4" name="Title 13">
            <a:extLst>
              <a:ext uri="{FF2B5EF4-FFF2-40B4-BE49-F238E27FC236}">
                <a16:creationId xmlns:a16="http://schemas.microsoft.com/office/drawing/2014/main" id="{8A4A5FA4-48E8-2B3B-6A2B-4F42C93CC174}"/>
              </a:ext>
            </a:extLst>
          </p:cNvPr>
          <p:cNvSpPr>
            <a:spLocks noGrp="1"/>
          </p:cNvSpPr>
          <p:nvPr>
            <p:ph type="title"/>
          </p:nvPr>
        </p:nvSpPr>
        <p:spPr>
          <a:xfrm>
            <a:off x="537454" y="195919"/>
            <a:ext cx="11304587" cy="748256"/>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6409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Left">
    <p:spTree>
      <p:nvGrpSpPr>
        <p:cNvPr id="1" name=""/>
        <p:cNvGrpSpPr/>
        <p:nvPr/>
      </p:nvGrpSpPr>
      <p:grpSpPr>
        <a:xfrm>
          <a:off x="0" y="0"/>
          <a:ext cx="0" cy="0"/>
          <a:chOff x="0" y="0"/>
          <a:chExt cx="0" cy="0"/>
        </a:xfrm>
      </p:grpSpPr>
      <p:sp>
        <p:nvSpPr>
          <p:cNvPr id="6" name="Content Placeholder 8"/>
          <p:cNvSpPr>
            <a:spLocks noGrp="1"/>
          </p:cNvSpPr>
          <p:nvPr>
            <p:ph sz="quarter" idx="10"/>
          </p:nvPr>
        </p:nvSpPr>
        <p:spPr>
          <a:xfrm>
            <a:off x="537455" y="1304926"/>
            <a:ext cx="6034885" cy="45719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a:extLst>
              <a:ext uri="{FF2B5EF4-FFF2-40B4-BE49-F238E27FC236}">
                <a16:creationId xmlns:a16="http://schemas.microsoft.com/office/drawing/2014/main" id="{41467924-C97E-6C19-CCA9-45F54AA8BCD9}"/>
              </a:ext>
            </a:extLst>
          </p:cNvPr>
          <p:cNvSpPr>
            <a:spLocks noGrp="1"/>
          </p:cNvSpPr>
          <p:nvPr>
            <p:ph type="body" sz="quarter" idx="11" hasCustomPrompt="1"/>
          </p:nvPr>
        </p:nvSpPr>
        <p:spPr>
          <a:xfrm>
            <a:off x="515937" y="6507109"/>
            <a:ext cx="8100000" cy="124651"/>
          </a:xfrm>
        </p:spPr>
        <p:txBody>
          <a:bodyPr wrap="square" lIns="0" tIns="0" rIns="0" bIns="0" anchor="b">
            <a:spAutoFit/>
          </a:bodyPr>
          <a:lstStyle>
            <a:lvl1pPr marL="0" indent="0">
              <a:lnSpc>
                <a:spcPct val="90000"/>
              </a:lnSpc>
              <a:spcBef>
                <a:spcPts val="0"/>
              </a:spcBef>
              <a:spcAft>
                <a:spcPts val="0"/>
              </a:spcAft>
              <a:buFontTx/>
              <a:buNone/>
              <a:defRPr sz="900">
                <a:solidFill>
                  <a:schemeClr val="tx2"/>
                </a:solidFill>
              </a:defRPr>
            </a:lvl1pPr>
          </a:lstStyle>
          <a:p>
            <a:pPr lvl="0"/>
            <a:r>
              <a:rPr lang="en-US"/>
              <a:t>Click to edit Footnote</a:t>
            </a:r>
            <a:endParaRPr lang="en-GB"/>
          </a:p>
        </p:txBody>
      </p:sp>
      <p:sp>
        <p:nvSpPr>
          <p:cNvPr id="16" name="Title 15">
            <a:extLst>
              <a:ext uri="{FF2B5EF4-FFF2-40B4-BE49-F238E27FC236}">
                <a16:creationId xmlns:a16="http://schemas.microsoft.com/office/drawing/2014/main" id="{7DDDD833-FEA8-2AD6-4213-3CE4D7648879}"/>
              </a:ext>
            </a:extLst>
          </p:cNvPr>
          <p:cNvSpPr>
            <a:spLocks noGrp="1"/>
          </p:cNvSpPr>
          <p:nvPr>
            <p:ph type="title"/>
          </p:nvPr>
        </p:nvSpPr>
        <p:spPr>
          <a:xfrm>
            <a:off x="537454" y="195919"/>
            <a:ext cx="11304587" cy="748256"/>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801670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2.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19.emf"/><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4.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9.e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9.emf"/><Relationship Id="rId2" Type="http://schemas.openxmlformats.org/officeDocument/2006/relationships/slideLayout" Target="../slideLayouts/slideLayout59.xml"/><Relationship Id="rId16" Type="http://schemas.openxmlformats.org/officeDocument/2006/relationships/theme" Target="../theme/theme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8511289-1C5C-9996-9DFB-5E3CDD829CE6}"/>
              </a:ext>
            </a:extLst>
          </p:cNvPr>
          <p:cNvCxnSpPr>
            <a:cxnSpLocks/>
          </p:cNvCxnSpPr>
          <p:nvPr/>
        </p:nvCxnSpPr>
        <p:spPr>
          <a:xfrm>
            <a:off x="0" y="1085335"/>
            <a:ext cx="12192000" cy="0"/>
          </a:xfrm>
          <a:prstGeom prst="line">
            <a:avLst/>
          </a:prstGeom>
          <a:ln w="25400">
            <a:gradFill flip="none" rotWithShape="1">
              <a:gsLst>
                <a:gs pos="0">
                  <a:schemeClr val="bg1"/>
                </a:gs>
                <a:gs pos="94000">
                  <a:schemeClr val="accent2"/>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562F46-4E37-B231-2088-E306948D2131}"/>
              </a:ext>
            </a:extLst>
          </p:cNvPr>
          <p:cNvCxnSpPr>
            <a:cxnSpLocks/>
          </p:cNvCxnSpPr>
          <p:nvPr/>
        </p:nvCxnSpPr>
        <p:spPr>
          <a:xfrm>
            <a:off x="0" y="1085335"/>
            <a:ext cx="12192000"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27125" y="1304926"/>
            <a:ext cx="11273311" cy="4571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6"/>
          <p:cNvSpPr txBox="1">
            <a:spLocks/>
          </p:cNvSpPr>
          <p:nvPr/>
        </p:nvSpPr>
        <p:spPr>
          <a:xfrm>
            <a:off x="173039" y="6477871"/>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CFD4A-06E5-407C-AD69-53397E772496}" type="slidenum">
              <a:rPr lang="en-GB" sz="1000" smtClean="0"/>
              <a:pPr/>
              <a:t>‹#›</a:t>
            </a:fld>
            <a:endParaRPr lang="en-GB" sz="1000" dirty="0"/>
          </a:p>
        </p:txBody>
      </p:sp>
      <p:sp>
        <p:nvSpPr>
          <p:cNvPr id="10" name="Slide Number Placeholder 6">
            <a:extLst>
              <a:ext uri="{FF2B5EF4-FFF2-40B4-BE49-F238E27FC236}">
                <a16:creationId xmlns:a16="http://schemas.microsoft.com/office/drawing/2014/main" id="{0226F267-1F8C-0808-1E5E-305397390724}"/>
              </a:ext>
            </a:extLst>
          </p:cNvPr>
          <p:cNvSpPr txBox="1">
            <a:spLocks/>
          </p:cNvSpPr>
          <p:nvPr/>
        </p:nvSpPr>
        <p:spPr>
          <a:xfrm>
            <a:off x="173039" y="6477871"/>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CFD4A-06E5-407C-AD69-53397E772496}" type="slidenum">
              <a:rPr lang="en-GB" sz="1000" smtClean="0"/>
              <a:pPr/>
              <a:t>‹#›</a:t>
            </a:fld>
            <a:endParaRPr lang="en-GB" sz="1000" dirty="0"/>
          </a:p>
        </p:txBody>
      </p:sp>
      <p:sp>
        <p:nvSpPr>
          <p:cNvPr id="13" name="Title Placeholder 1">
            <a:extLst>
              <a:ext uri="{FF2B5EF4-FFF2-40B4-BE49-F238E27FC236}">
                <a16:creationId xmlns:a16="http://schemas.microsoft.com/office/drawing/2014/main" id="{544B153B-649E-AAFF-D029-FAD445C23AAC}"/>
              </a:ext>
            </a:extLst>
          </p:cNvPr>
          <p:cNvSpPr>
            <a:spLocks noGrp="1"/>
          </p:cNvSpPr>
          <p:nvPr>
            <p:ph type="title"/>
          </p:nvPr>
        </p:nvSpPr>
        <p:spPr>
          <a:xfrm>
            <a:off x="527146" y="195919"/>
            <a:ext cx="11293379" cy="748256"/>
          </a:xfrm>
          <a:prstGeom prst="rect">
            <a:avLst/>
          </a:prstGeom>
        </p:spPr>
        <p:txBody>
          <a:bodyPr vert="horz" lIns="0" tIns="0" rIns="0" bIns="0" rtlCol="0" anchor="b">
            <a:noAutofit/>
          </a:bodyPr>
          <a:lstStyle/>
          <a:p>
            <a:r>
              <a:rPr lang="en-US"/>
              <a:t>Click to edit Master title style</a:t>
            </a:r>
            <a:endParaRPr lang="en-GB"/>
          </a:p>
        </p:txBody>
      </p:sp>
      <p:cxnSp>
        <p:nvCxnSpPr>
          <p:cNvPr id="4" name="Straight Connector 3">
            <a:extLst>
              <a:ext uri="{FF2B5EF4-FFF2-40B4-BE49-F238E27FC236}">
                <a16:creationId xmlns:a16="http://schemas.microsoft.com/office/drawing/2014/main" id="{2B83F713-907F-BD73-239E-718BC011E315}"/>
              </a:ext>
            </a:extLst>
          </p:cNvPr>
          <p:cNvCxnSpPr>
            <a:cxnSpLocks/>
          </p:cNvCxnSpPr>
          <p:nvPr userDrawn="1"/>
        </p:nvCxnSpPr>
        <p:spPr>
          <a:xfrm>
            <a:off x="0" y="1085335"/>
            <a:ext cx="12192000" cy="0"/>
          </a:xfrm>
          <a:prstGeom prst="line">
            <a:avLst/>
          </a:prstGeom>
          <a:ln w="25400">
            <a:gradFill flip="none" rotWithShape="1">
              <a:gsLst>
                <a:gs pos="0">
                  <a:schemeClr val="bg1"/>
                </a:gs>
                <a:gs pos="94000">
                  <a:schemeClr val="accent2"/>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FC60A38-77F8-0909-8A9D-BB68FC22AFCE}"/>
              </a:ext>
            </a:extLst>
          </p:cNvPr>
          <p:cNvCxnSpPr>
            <a:cxnSpLocks/>
          </p:cNvCxnSpPr>
          <p:nvPr userDrawn="1"/>
        </p:nvCxnSpPr>
        <p:spPr>
          <a:xfrm>
            <a:off x="0" y="1085335"/>
            <a:ext cx="12192000"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027014"/>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5" r:id="rId13"/>
    <p:sldLayoutId id="2147484076" r:id="rId14"/>
    <p:sldLayoutId id="2147484077" r:id="rId15"/>
    <p:sldLayoutId id="2147484114" r:id="rId16"/>
  </p:sldLayoutIdLst>
  <p:hf hdr="0" ftr="0" dt="0"/>
  <p:txStyles>
    <p:titleStyle>
      <a:lvl1pPr algn="l" defTabSz="914377"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263519" indent="-263519" algn="l" defTabSz="914377" rtl="0" eaLnBrk="1" latinLnBrk="0" hangingPunct="1">
        <a:spcBef>
          <a:spcPts val="1200"/>
        </a:spcBef>
        <a:spcAft>
          <a:spcPts val="0"/>
        </a:spcAft>
        <a:buClr>
          <a:schemeClr val="accent1"/>
        </a:buClr>
        <a:buFont typeface="Arial" panose="020B0604020202020204" pitchFamily="34" charset="0"/>
        <a:buChar char="•"/>
        <a:defRPr sz="2000" kern="1200">
          <a:solidFill>
            <a:schemeClr val="tx2"/>
          </a:solidFill>
          <a:latin typeface="+mn-lt"/>
          <a:ea typeface="+mn-ea"/>
          <a:cs typeface="+mn-cs"/>
        </a:defRPr>
      </a:lvl1pPr>
      <a:lvl2pPr marL="536561" indent="-273044" algn="l" defTabSz="914377" rtl="0" eaLnBrk="1" latinLnBrk="0" hangingPunct="1">
        <a:spcBef>
          <a:spcPts val="900"/>
        </a:spcBef>
        <a:spcAft>
          <a:spcPts val="0"/>
        </a:spcAft>
        <a:buClr>
          <a:schemeClr val="accent1"/>
        </a:buClr>
        <a:buFont typeface="Arial" panose="020B0604020202020204" pitchFamily="34" charset="0"/>
        <a:buChar char="•"/>
        <a:defRPr sz="1800" kern="1200">
          <a:solidFill>
            <a:schemeClr val="tx2"/>
          </a:solidFill>
          <a:latin typeface="+mn-lt"/>
          <a:ea typeface="+mn-ea"/>
          <a:cs typeface="+mn-cs"/>
        </a:defRPr>
      </a:lvl2pPr>
      <a:lvl3pPr marL="811193" indent="-274632" algn="l" defTabSz="914377" rtl="0" eaLnBrk="1" latinLnBrk="0" hangingPunct="1">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074712" indent="-263519"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366804" indent="-292093"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446" userDrawn="1">
          <p15:clr>
            <a:srgbClr val="F26B43"/>
          </p15:clr>
        </p15:guide>
        <p15:guide id="3" orient="horz" pos="822" userDrawn="1">
          <p15:clr>
            <a:srgbClr val="F26B43"/>
          </p15:clr>
        </p15:guide>
        <p15:guide id="4" orient="horz" pos="37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Picture 23" descr="A screenshot of a computer generated image&#10;&#10;Description automatically generated">
            <a:extLst>
              <a:ext uri="{FF2B5EF4-FFF2-40B4-BE49-F238E27FC236}">
                <a16:creationId xmlns:a16="http://schemas.microsoft.com/office/drawing/2014/main" id="{62AC5ABF-7284-923E-A5B6-C9786455D1F0}"/>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6948" t="44073" r="13952" b="43424"/>
          <a:stretch/>
        </p:blipFill>
        <p:spPr>
          <a:xfrm flipH="1">
            <a:off x="-1" y="0"/>
            <a:ext cx="12192000" cy="1082843"/>
          </a:xfrm>
          <a:prstGeom prst="rect">
            <a:avLst/>
          </a:prstGeom>
        </p:spPr>
      </p:pic>
      <p:sp>
        <p:nvSpPr>
          <p:cNvPr id="2" name="Title Placeholder 1"/>
          <p:cNvSpPr>
            <a:spLocks noGrp="1"/>
          </p:cNvSpPr>
          <p:nvPr>
            <p:ph type="title"/>
          </p:nvPr>
        </p:nvSpPr>
        <p:spPr>
          <a:xfrm>
            <a:off x="515937" y="259419"/>
            <a:ext cx="10427835" cy="748256"/>
          </a:xfrm>
          <a:prstGeom prst="rect">
            <a:avLst/>
          </a:prstGeom>
        </p:spPr>
        <p:txBody>
          <a:bodyPr vert="horz" lIns="0" tIns="0" rIns="0" bIns="0" rtlCol="0" anchor="b">
            <a:noAutofit/>
          </a:bodyPr>
          <a:lstStyle/>
          <a:p>
            <a:r>
              <a:rPr lang="en-US"/>
              <a:t>Click to edit Master title style</a:t>
            </a:r>
            <a:endParaRPr lang="en-GB"/>
          </a:p>
        </p:txBody>
      </p:sp>
      <p:sp>
        <p:nvSpPr>
          <p:cNvPr id="3" name="Text Placeholder 2"/>
          <p:cNvSpPr>
            <a:spLocks noGrp="1"/>
          </p:cNvSpPr>
          <p:nvPr>
            <p:ph type="body" idx="1"/>
          </p:nvPr>
        </p:nvSpPr>
        <p:spPr>
          <a:xfrm>
            <a:off x="515937" y="1304926"/>
            <a:ext cx="11284499" cy="4571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6"/>
          <p:cNvSpPr txBox="1">
            <a:spLocks/>
          </p:cNvSpPr>
          <p:nvPr userDrawn="1"/>
        </p:nvSpPr>
        <p:spPr>
          <a:xfrm>
            <a:off x="173039" y="6477871"/>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CFD4A-06E5-407C-AD69-53397E772496}" type="slidenum">
              <a:rPr lang="en-GB" sz="1000" smtClean="0"/>
              <a:pPr/>
              <a:t>‹#›</a:t>
            </a:fld>
            <a:endParaRPr lang="en-GB" sz="1000" dirty="0"/>
          </a:p>
        </p:txBody>
      </p:sp>
      <p:pic>
        <p:nvPicPr>
          <p:cNvPr id="20" name="bg object 19">
            <a:extLst>
              <a:ext uri="{FF2B5EF4-FFF2-40B4-BE49-F238E27FC236}">
                <a16:creationId xmlns:a16="http://schemas.microsoft.com/office/drawing/2014/main" id="{8979561A-BC85-6AA2-33B8-435D14A411C9}"/>
              </a:ext>
            </a:extLst>
          </p:cNvPr>
          <p:cNvPicPr/>
          <p:nvPr userDrawn="1"/>
        </p:nvPicPr>
        <p:blipFill>
          <a:blip r:embed="rId4" cstate="print"/>
          <a:stretch>
            <a:fillRect/>
          </a:stretch>
        </p:blipFill>
        <p:spPr>
          <a:xfrm>
            <a:off x="8904850" y="6304266"/>
            <a:ext cx="1207239" cy="327495"/>
          </a:xfrm>
          <a:prstGeom prst="rect">
            <a:avLst/>
          </a:prstGeom>
        </p:spPr>
      </p:pic>
      <p:pic>
        <p:nvPicPr>
          <p:cNvPr id="21" name="bg object 20">
            <a:extLst>
              <a:ext uri="{FF2B5EF4-FFF2-40B4-BE49-F238E27FC236}">
                <a16:creationId xmlns:a16="http://schemas.microsoft.com/office/drawing/2014/main" id="{21CF95DB-B6A5-389F-C0C2-2F039B053E61}"/>
              </a:ext>
            </a:extLst>
          </p:cNvPr>
          <p:cNvPicPr/>
          <p:nvPr userDrawn="1"/>
        </p:nvPicPr>
        <p:blipFill>
          <a:blip r:embed="rId5" cstate="print"/>
          <a:stretch>
            <a:fillRect/>
          </a:stretch>
        </p:blipFill>
        <p:spPr>
          <a:xfrm>
            <a:off x="10415907" y="6278898"/>
            <a:ext cx="1404619" cy="352863"/>
          </a:xfrm>
          <a:prstGeom prst="rect">
            <a:avLst/>
          </a:prstGeom>
        </p:spPr>
      </p:pic>
    </p:spTree>
    <p:extLst>
      <p:ext uri="{BB962C8B-B14F-4D97-AF65-F5344CB8AC3E}">
        <p14:creationId xmlns:p14="http://schemas.microsoft.com/office/powerpoint/2010/main" val="1143333249"/>
      </p:ext>
    </p:extLst>
  </p:cSld>
  <p:clrMap bg1="lt1" tx1="dk1" bg2="lt2" tx2="dk2" accent1="accent1" accent2="accent2" accent3="accent3" accent4="accent4" accent5="accent5" accent6="accent6" hlink="hlink" folHlink="folHlink"/>
  <p:sldLayoutIdLst>
    <p:sldLayoutId id="2147483976" r:id="rId1"/>
  </p:sldLayoutIdLst>
  <p:hf hdr="0" ftr="0" dt="0"/>
  <p:txStyles>
    <p:titleStyle>
      <a:lvl1pPr algn="l" defTabSz="914377" rtl="0" eaLnBrk="1" latinLnBrk="0" hangingPunct="1">
        <a:lnSpc>
          <a:spcPct val="90000"/>
        </a:lnSpc>
        <a:spcBef>
          <a:spcPct val="0"/>
        </a:spcBef>
        <a:buNone/>
        <a:defRPr sz="3000" b="0" kern="1200">
          <a:solidFill>
            <a:schemeClr val="bg1"/>
          </a:solidFill>
          <a:latin typeface="+mj-lt"/>
          <a:ea typeface="+mj-ea"/>
          <a:cs typeface="+mj-cs"/>
        </a:defRPr>
      </a:lvl1pPr>
    </p:titleStyle>
    <p:bodyStyle>
      <a:lvl1pPr marL="263519" indent="-263519" algn="l" defTabSz="914377" rtl="0" eaLnBrk="1" latinLnBrk="0" hangingPunct="1">
        <a:spcBef>
          <a:spcPts val="1200"/>
        </a:spcBef>
        <a:spcAft>
          <a:spcPts val="0"/>
        </a:spcAft>
        <a:buClr>
          <a:schemeClr val="accent2"/>
        </a:buClr>
        <a:buFont typeface="Arial" panose="020B0604020202020204" pitchFamily="34" charset="0"/>
        <a:buChar char="•"/>
        <a:defRPr sz="2000" kern="1200">
          <a:solidFill>
            <a:schemeClr val="tx2"/>
          </a:solidFill>
          <a:latin typeface="+mn-lt"/>
          <a:ea typeface="+mn-ea"/>
          <a:cs typeface="+mn-cs"/>
        </a:defRPr>
      </a:lvl1pPr>
      <a:lvl2pPr marL="536561" indent="-273044" algn="l" defTabSz="914377" rtl="0" eaLnBrk="1" latinLnBrk="0" hangingPunct="1">
        <a:spcBef>
          <a:spcPts val="900"/>
        </a:spcBef>
        <a:spcAft>
          <a:spcPts val="0"/>
        </a:spcAft>
        <a:buClr>
          <a:schemeClr val="accent2"/>
        </a:buClr>
        <a:buFont typeface="Arial" panose="020B0604020202020204" pitchFamily="34" charset="0"/>
        <a:buChar char="•"/>
        <a:defRPr sz="1800" kern="1200">
          <a:solidFill>
            <a:schemeClr val="tx2"/>
          </a:solidFill>
          <a:latin typeface="+mn-lt"/>
          <a:ea typeface="+mn-ea"/>
          <a:cs typeface="+mn-cs"/>
        </a:defRPr>
      </a:lvl2pPr>
      <a:lvl3pPr marL="811193" indent="-274632" algn="l" defTabSz="914377" rtl="0" eaLnBrk="1" latinLnBrk="0" hangingPunct="1">
        <a:spcBef>
          <a:spcPts val="600"/>
        </a:spcBef>
        <a:buClr>
          <a:schemeClr val="accent2"/>
        </a:buClr>
        <a:buFont typeface="Arial" panose="020B0604020202020204" pitchFamily="34" charset="0"/>
        <a:buChar char="•"/>
        <a:defRPr sz="1600" kern="1200">
          <a:solidFill>
            <a:schemeClr val="tx2"/>
          </a:solidFill>
          <a:latin typeface="+mn-lt"/>
          <a:ea typeface="+mn-ea"/>
          <a:cs typeface="+mn-cs"/>
        </a:defRPr>
      </a:lvl3pPr>
      <a:lvl4pPr marL="1074712" indent="-263519" algn="l" defTabSz="914377" rtl="0" eaLnBrk="1" latinLnBrk="0" hangingPunct="1">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4pPr>
      <a:lvl5pPr marL="1366804" indent="-292093" algn="l" defTabSz="914377" rtl="0" eaLnBrk="1" latinLnBrk="0" hangingPunct="1">
        <a:spcBef>
          <a:spcPts val="400"/>
        </a:spcBef>
        <a:buClr>
          <a:schemeClr val="accent2"/>
        </a:buClr>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8511289-1C5C-9996-9DFB-5E3CDD829CE6}"/>
              </a:ext>
            </a:extLst>
          </p:cNvPr>
          <p:cNvCxnSpPr>
            <a:cxnSpLocks/>
          </p:cNvCxnSpPr>
          <p:nvPr/>
        </p:nvCxnSpPr>
        <p:spPr>
          <a:xfrm>
            <a:off x="0" y="1085335"/>
            <a:ext cx="12192000" cy="0"/>
          </a:xfrm>
          <a:prstGeom prst="line">
            <a:avLst/>
          </a:prstGeom>
          <a:ln w="25400">
            <a:gradFill flip="none" rotWithShape="1">
              <a:gsLst>
                <a:gs pos="0">
                  <a:schemeClr val="bg1"/>
                </a:gs>
                <a:gs pos="94000">
                  <a:schemeClr val="accent2"/>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4562F46-4E37-B231-2088-E306948D2131}"/>
              </a:ext>
            </a:extLst>
          </p:cNvPr>
          <p:cNvCxnSpPr>
            <a:cxnSpLocks/>
          </p:cNvCxnSpPr>
          <p:nvPr/>
        </p:nvCxnSpPr>
        <p:spPr>
          <a:xfrm>
            <a:off x="0" y="1085335"/>
            <a:ext cx="12192000"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15937" y="1304926"/>
            <a:ext cx="11284499" cy="4571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6"/>
          <p:cNvSpPr txBox="1">
            <a:spLocks/>
          </p:cNvSpPr>
          <p:nvPr/>
        </p:nvSpPr>
        <p:spPr>
          <a:xfrm>
            <a:off x="173039" y="6477871"/>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CFD4A-06E5-407C-AD69-53397E772496}" type="slidenum">
              <a:rPr lang="en-GB" sz="1000" smtClean="0"/>
              <a:pPr/>
              <a:t>‹#›</a:t>
            </a:fld>
            <a:endParaRPr lang="en-GB" sz="1000" dirty="0"/>
          </a:p>
        </p:txBody>
      </p:sp>
      <p:pic>
        <p:nvPicPr>
          <p:cNvPr id="20" name="bg object 19">
            <a:extLst>
              <a:ext uri="{FF2B5EF4-FFF2-40B4-BE49-F238E27FC236}">
                <a16:creationId xmlns:a16="http://schemas.microsoft.com/office/drawing/2014/main" id="{8979561A-BC85-6AA2-33B8-435D14A411C9}"/>
              </a:ext>
            </a:extLst>
          </p:cNvPr>
          <p:cNvPicPr/>
          <p:nvPr/>
        </p:nvPicPr>
        <p:blipFill>
          <a:blip r:embed="rId3" cstate="print"/>
          <a:stretch>
            <a:fillRect/>
          </a:stretch>
        </p:blipFill>
        <p:spPr>
          <a:xfrm>
            <a:off x="8904850" y="6304266"/>
            <a:ext cx="1207239" cy="327495"/>
          </a:xfrm>
          <a:prstGeom prst="rect">
            <a:avLst/>
          </a:prstGeom>
        </p:spPr>
      </p:pic>
      <p:pic>
        <p:nvPicPr>
          <p:cNvPr id="21" name="bg object 20">
            <a:extLst>
              <a:ext uri="{FF2B5EF4-FFF2-40B4-BE49-F238E27FC236}">
                <a16:creationId xmlns:a16="http://schemas.microsoft.com/office/drawing/2014/main" id="{21CF95DB-B6A5-389F-C0C2-2F039B053E61}"/>
              </a:ext>
            </a:extLst>
          </p:cNvPr>
          <p:cNvPicPr/>
          <p:nvPr/>
        </p:nvPicPr>
        <p:blipFill>
          <a:blip r:embed="rId4" cstate="print"/>
          <a:stretch>
            <a:fillRect/>
          </a:stretch>
        </p:blipFill>
        <p:spPr>
          <a:xfrm>
            <a:off x="10415907" y="6278898"/>
            <a:ext cx="1404619" cy="352863"/>
          </a:xfrm>
          <a:prstGeom prst="rect">
            <a:avLst/>
          </a:prstGeom>
        </p:spPr>
      </p:pic>
      <p:sp>
        <p:nvSpPr>
          <p:cNvPr id="10" name="Slide Number Placeholder 6">
            <a:extLst>
              <a:ext uri="{FF2B5EF4-FFF2-40B4-BE49-F238E27FC236}">
                <a16:creationId xmlns:a16="http://schemas.microsoft.com/office/drawing/2014/main" id="{0226F267-1F8C-0808-1E5E-305397390724}"/>
              </a:ext>
            </a:extLst>
          </p:cNvPr>
          <p:cNvSpPr txBox="1">
            <a:spLocks/>
          </p:cNvSpPr>
          <p:nvPr/>
        </p:nvSpPr>
        <p:spPr>
          <a:xfrm>
            <a:off x="173039" y="6477871"/>
            <a:ext cx="157094" cy="153888"/>
          </a:xfrm>
          <a:prstGeom prst="rect">
            <a:avLst/>
          </a:prstGeom>
        </p:spPr>
        <p:txBody>
          <a:bodyPr vert="horz" wrap="none" lIns="0" tIns="0" rIns="0" bIns="0" rtlCol="0" anchor="ctr">
            <a:spAutoFit/>
          </a:bodyP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3CFD4A-06E5-407C-AD69-53397E772496}" type="slidenum">
              <a:rPr lang="en-GB" sz="1000" smtClean="0"/>
              <a:pPr/>
              <a:t>‹#›</a:t>
            </a:fld>
            <a:endParaRPr lang="en-GB" sz="1000" dirty="0"/>
          </a:p>
        </p:txBody>
      </p:sp>
      <p:pic>
        <p:nvPicPr>
          <p:cNvPr id="11" name="bg object 19">
            <a:extLst>
              <a:ext uri="{FF2B5EF4-FFF2-40B4-BE49-F238E27FC236}">
                <a16:creationId xmlns:a16="http://schemas.microsoft.com/office/drawing/2014/main" id="{A2C8C3BA-2BFC-450D-B4C6-C68C29125182}"/>
              </a:ext>
            </a:extLst>
          </p:cNvPr>
          <p:cNvPicPr/>
          <p:nvPr/>
        </p:nvPicPr>
        <p:blipFill>
          <a:blip r:embed="rId3" cstate="print"/>
          <a:stretch>
            <a:fillRect/>
          </a:stretch>
        </p:blipFill>
        <p:spPr>
          <a:xfrm>
            <a:off x="8904850" y="6304266"/>
            <a:ext cx="1207239" cy="327495"/>
          </a:xfrm>
          <a:prstGeom prst="rect">
            <a:avLst/>
          </a:prstGeom>
        </p:spPr>
      </p:pic>
      <p:pic>
        <p:nvPicPr>
          <p:cNvPr id="12" name="bg object 20">
            <a:extLst>
              <a:ext uri="{FF2B5EF4-FFF2-40B4-BE49-F238E27FC236}">
                <a16:creationId xmlns:a16="http://schemas.microsoft.com/office/drawing/2014/main" id="{551BFE78-99BA-1734-DB6C-303314DC14AD}"/>
              </a:ext>
            </a:extLst>
          </p:cNvPr>
          <p:cNvPicPr/>
          <p:nvPr/>
        </p:nvPicPr>
        <p:blipFill>
          <a:blip r:embed="rId4" cstate="print"/>
          <a:stretch>
            <a:fillRect/>
          </a:stretch>
        </p:blipFill>
        <p:spPr>
          <a:xfrm>
            <a:off x="10415907" y="6278898"/>
            <a:ext cx="1404619" cy="352863"/>
          </a:xfrm>
          <a:prstGeom prst="rect">
            <a:avLst/>
          </a:prstGeom>
        </p:spPr>
      </p:pic>
      <p:sp>
        <p:nvSpPr>
          <p:cNvPr id="13" name="Title Placeholder 1">
            <a:extLst>
              <a:ext uri="{FF2B5EF4-FFF2-40B4-BE49-F238E27FC236}">
                <a16:creationId xmlns:a16="http://schemas.microsoft.com/office/drawing/2014/main" id="{544B153B-649E-AAFF-D029-FAD445C23AAC}"/>
              </a:ext>
            </a:extLst>
          </p:cNvPr>
          <p:cNvSpPr>
            <a:spLocks noGrp="1"/>
          </p:cNvSpPr>
          <p:nvPr>
            <p:ph type="title"/>
          </p:nvPr>
        </p:nvSpPr>
        <p:spPr>
          <a:xfrm>
            <a:off x="515938" y="195919"/>
            <a:ext cx="11304587" cy="748256"/>
          </a:xfrm>
          <a:prstGeom prst="rect">
            <a:avLst/>
          </a:prstGeom>
        </p:spPr>
        <p:txBody>
          <a:bodyPr vert="horz" lIns="0" tIns="0" rIns="0" bIns="0" rtlCol="0" anchor="b">
            <a:noAutofit/>
          </a:bodyPr>
          <a:lstStyle/>
          <a:p>
            <a:r>
              <a:rPr lang="en-US"/>
              <a:t>Click to edit Master title style</a:t>
            </a:r>
            <a:endParaRPr lang="en-GB"/>
          </a:p>
        </p:txBody>
      </p:sp>
      <p:cxnSp>
        <p:nvCxnSpPr>
          <p:cNvPr id="4" name="Straight Connector 3">
            <a:extLst>
              <a:ext uri="{FF2B5EF4-FFF2-40B4-BE49-F238E27FC236}">
                <a16:creationId xmlns:a16="http://schemas.microsoft.com/office/drawing/2014/main" id="{2B83F713-907F-BD73-239E-718BC011E315}"/>
              </a:ext>
            </a:extLst>
          </p:cNvPr>
          <p:cNvCxnSpPr>
            <a:cxnSpLocks/>
          </p:cNvCxnSpPr>
          <p:nvPr userDrawn="1"/>
        </p:nvCxnSpPr>
        <p:spPr>
          <a:xfrm>
            <a:off x="0" y="1085335"/>
            <a:ext cx="12192000" cy="0"/>
          </a:xfrm>
          <a:prstGeom prst="line">
            <a:avLst/>
          </a:prstGeom>
          <a:ln w="25400">
            <a:gradFill flip="none" rotWithShape="1">
              <a:gsLst>
                <a:gs pos="0">
                  <a:schemeClr val="bg1"/>
                </a:gs>
                <a:gs pos="94000">
                  <a:schemeClr val="accent2"/>
                </a:gs>
              </a:gsLst>
              <a:lin ang="18900000" scaled="1"/>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FC60A38-77F8-0909-8A9D-BB68FC22AFCE}"/>
              </a:ext>
            </a:extLst>
          </p:cNvPr>
          <p:cNvCxnSpPr>
            <a:cxnSpLocks/>
          </p:cNvCxnSpPr>
          <p:nvPr userDrawn="1"/>
        </p:nvCxnSpPr>
        <p:spPr>
          <a:xfrm>
            <a:off x="0" y="1085335"/>
            <a:ext cx="12192000" cy="0"/>
          </a:xfrm>
          <a:prstGeom prst="line">
            <a:avLst/>
          </a:prstGeom>
          <a:ln w="25400">
            <a:gradFill flip="none" rotWithShape="1">
              <a:gsLst>
                <a:gs pos="0">
                  <a:schemeClr val="bg1"/>
                </a:gs>
                <a:gs pos="94000">
                  <a:schemeClr val="accent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769070"/>
      </p:ext>
    </p:extLst>
  </p:cSld>
  <p:clrMap bg1="lt1" tx1="dk1" bg2="lt2" tx2="dk2" accent1="accent1" accent2="accent2" accent3="accent3" accent4="accent4" accent5="accent5" accent6="accent6" hlink="hlink" folHlink="folHlink"/>
  <p:sldLayoutIdLst>
    <p:sldLayoutId id="2147484050" r:id="rId1"/>
  </p:sldLayoutIdLst>
  <p:hf hdr="0" ftr="0" dt="0"/>
  <p:txStyles>
    <p:titleStyle>
      <a:lvl1pPr algn="l" defTabSz="914377" rtl="0" eaLnBrk="1" latinLnBrk="0" hangingPunct="1">
        <a:lnSpc>
          <a:spcPct val="90000"/>
        </a:lnSpc>
        <a:spcBef>
          <a:spcPct val="0"/>
        </a:spcBef>
        <a:buNone/>
        <a:defRPr sz="2800" b="0" kern="1200">
          <a:solidFill>
            <a:schemeClr val="tx2"/>
          </a:solidFill>
          <a:latin typeface="+mj-lt"/>
          <a:ea typeface="+mj-ea"/>
          <a:cs typeface="+mj-cs"/>
        </a:defRPr>
      </a:lvl1pPr>
    </p:titleStyle>
    <p:bodyStyle>
      <a:lvl1pPr marL="263519" indent="-263519" algn="l" defTabSz="914377" rtl="0" eaLnBrk="1" latinLnBrk="0" hangingPunct="1">
        <a:spcBef>
          <a:spcPts val="1200"/>
        </a:spcBef>
        <a:spcAft>
          <a:spcPts val="0"/>
        </a:spcAft>
        <a:buClr>
          <a:schemeClr val="accent1"/>
        </a:buClr>
        <a:buFont typeface="Arial" panose="020B0604020202020204" pitchFamily="34" charset="0"/>
        <a:buChar char="•"/>
        <a:defRPr sz="2000" kern="1200">
          <a:solidFill>
            <a:schemeClr val="tx2"/>
          </a:solidFill>
          <a:latin typeface="+mn-lt"/>
          <a:ea typeface="+mn-ea"/>
          <a:cs typeface="+mn-cs"/>
        </a:defRPr>
      </a:lvl1pPr>
      <a:lvl2pPr marL="536561" indent="-273044" algn="l" defTabSz="914377" rtl="0" eaLnBrk="1" latinLnBrk="0" hangingPunct="1">
        <a:spcBef>
          <a:spcPts val="900"/>
        </a:spcBef>
        <a:spcAft>
          <a:spcPts val="0"/>
        </a:spcAft>
        <a:buClr>
          <a:schemeClr val="accent1"/>
        </a:buClr>
        <a:buFont typeface="Arial" panose="020B0604020202020204" pitchFamily="34" charset="0"/>
        <a:buChar char="•"/>
        <a:defRPr sz="1800" kern="1200">
          <a:solidFill>
            <a:schemeClr val="tx2"/>
          </a:solidFill>
          <a:latin typeface="+mn-lt"/>
          <a:ea typeface="+mn-ea"/>
          <a:cs typeface="+mn-cs"/>
        </a:defRPr>
      </a:lvl2pPr>
      <a:lvl3pPr marL="811193" indent="-274632" algn="l" defTabSz="914377" rtl="0" eaLnBrk="1" latinLnBrk="0" hangingPunct="1">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074712" indent="-263519"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366804" indent="-292093"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Image 4">
            <a:extLst>
              <a:ext uri="{FF2B5EF4-FFF2-40B4-BE49-F238E27FC236}">
                <a16:creationId xmlns:a16="http://schemas.microsoft.com/office/drawing/2014/main" id="{8F0F29AF-06DB-9D41-8298-81F0E152240C}"/>
              </a:ext>
            </a:extLst>
          </p:cNvPr>
          <p:cNvPicPr>
            <a:picLocks noChangeAspect="1" noChangeArrowheads="1"/>
          </p:cNvPicPr>
          <p:nvPr userDrawn="1"/>
        </p:nvPicPr>
        <p:blipFill>
          <a:blip r:embed="rId24">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134750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 id="2147484107" r:id="rId15"/>
    <p:sldLayoutId id="2147484108" r:id="rId16"/>
    <p:sldLayoutId id="2147484109" r:id="rId17"/>
    <p:sldLayoutId id="2147484110" r:id="rId18"/>
    <p:sldLayoutId id="2147484111" r:id="rId19"/>
    <p:sldLayoutId id="2147484112" r:id="rId20"/>
    <p:sldLayoutId id="2147484113" r:id="rId21"/>
    <p:sldLayoutId id="2147484115" r:id="rId22"/>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a:t>Click to edit Master title style</a:t>
            </a:r>
            <a:endParaRPr lang="en-US"/>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Image 4">
            <a:extLst>
              <a:ext uri="{FF2B5EF4-FFF2-40B4-BE49-F238E27FC236}">
                <a16:creationId xmlns:a16="http://schemas.microsoft.com/office/drawing/2014/main" id="{8F0F29AF-06DB-9D41-8298-81F0E152240C}"/>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3899708"/>
      </p:ext>
    </p:extLst>
  </p:cSld>
  <p:clrMap bg1="lt1" tx1="dk1" bg2="lt2" tx2="dk2" accent1="accent1" accent2="accent2" accent3="accent3" accent4="accent4" accent5="accent5" accent6="accent6" hlink="hlink" folHlink="folHlink"/>
  <p:sldLayoutIdLst>
    <p:sldLayoutId id="2147484117" r:id="rId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Image 4">
            <a:extLst>
              <a:ext uri="{FF2B5EF4-FFF2-40B4-BE49-F238E27FC236}">
                <a16:creationId xmlns:a16="http://schemas.microsoft.com/office/drawing/2014/main" id="{8F0F29AF-06DB-9D41-8298-81F0E152240C}"/>
              </a:ext>
            </a:extLst>
          </p:cNvPr>
          <p:cNvPicPr>
            <a:picLocks noChangeAspect="1" noChangeArrowheads="1"/>
          </p:cNvPicPr>
          <p:nvPr userDrawn="1"/>
        </p:nvPicPr>
        <p:blipFill>
          <a:blip r:embed="rId18">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2641259"/>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5"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E7F9D50C-DEBF-80BB-D1FB-76D628920997}"/>
              </a:ext>
            </a:extLst>
          </p:cNvPr>
          <p:cNvPicPr>
            <a:picLocks noChangeAspect="1" noChangeArrowheads="1"/>
          </p:cNvPicPr>
          <p:nvPr userDrawn="1"/>
        </p:nvPicPr>
        <p:blipFill>
          <a:blip r:embed="rId17">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6">
            <a:extLst>
              <a:ext uri="{FF2B5EF4-FFF2-40B4-BE49-F238E27FC236}">
                <a16:creationId xmlns:a16="http://schemas.microsoft.com/office/drawing/2014/main" id="{AB007972-AA7D-E25E-CCAA-A6ABE5AB38FA}"/>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512114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hyperlink" Target="https://oncologypro.esmo.org/meeting-resources/esmo-courses/esmo-advanced-course-on-adc-development-therapeutic-applications-and-research-thoracic-and-genitourinary-cancers-2024-zurich/mechanisms-of-action-and-resistance-adc-internalization-and-cleavage-and-mechanisms-of-resistance" TargetMode="External"/><Relationship Id="rId2" Type="http://schemas.openxmlformats.org/officeDocument/2006/relationships/notesSlide" Target="../notesSlides/notesSlide4.xml"/><Relationship Id="rId1" Type="http://schemas.openxmlformats.org/officeDocument/2006/relationships/slideLayout" Target="../slideLayouts/slideLayout56.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hyperlink" Target="https://www.annalsofoncology.org/article/S0923-7534(25)00013-4/abstract" TargetMode="External"/><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hyperlink" Target="https://www.annalsofoncology.org/article/S0923-7534(25)00013-4/abstract" TargetMode="External"/><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hyperlink" Target="https://www.annalsofoncology.org/article/S0923-7534(25)00013-4/abstract" TargetMode="Externa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hyperlink" Target="https://www.annalsofoncology.org/article/S0923-7534(25)00013-4/abstract" TargetMode="Externa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annalsofoncology.org/article/S0923-7534(25)00013-4/abstract" TargetMode="External"/><Relationship Id="rId1" Type="http://schemas.openxmlformats.org/officeDocument/2006/relationships/slideLayout" Target="../slideLayouts/slideLayout56.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nalsofoncology.org/article/S0923-7534(25)00013-4/abstract" TargetMode="External"/><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hyperlink" Target="https://www.annalsofoncology.org/article/S0923-7534(25)00013-4/abstract" TargetMode="Externa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hyperlink" Target="https://www.annalsofoncology.org/article/S0923-7534(25)00013-4/abstract" TargetMode="Externa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hyperlink" Target="https://www.annalsofoncology.org/article/S0923-7534(25)00013-4/abstract" TargetMode="External"/><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annalsofoncology.org/article/S0923-7534(25)00013-4/abstract" TargetMode="Externa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hyperlink" Target="https://www.annalsofoncology.org/article/S0923-7534(22)03890-X/fulltext" TargetMode="Externa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hyperlink" Target="https://www.annalsofoncology.org/article/S0923-7534(22)03890-X/fulltext" TargetMode="Externa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annalsofoncology.org/article/S0923-7534(22)03890-X/fulltext" TargetMode="External"/><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hyperlink" Target="https://www.annalsofoncology.org/article/S0923-7534(22)03890-X/fulltext" TargetMode="External"/><Relationship Id="rId2" Type="http://schemas.openxmlformats.org/officeDocument/2006/relationships/image" Target="../media/image53.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hyperlink" Target="https://www.annalsofoncology.org/article/S0923-7534(22)03890-X/fulltext" TargetMode="Externa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hyperlink" Target="https://cor2ed.com/connects/breast-cancer-connect/" TargetMode="External"/><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3.png"/></Relationships>
</file>

<file path=ppt/slides/_rels/slide30.xml.rels><?xml version="1.0" encoding="UTF-8" standalone="yes"?>
<Relationships xmlns="http://schemas.openxmlformats.org/package/2006/relationships"><Relationship Id="rId3" Type="http://schemas.openxmlformats.org/officeDocument/2006/relationships/hyperlink" Target="https://www.annalsofoncology.org/article/S0923-7534(22)03890-X/fulltext" TargetMode="External"/><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hyperlink" Target="https://www.annalsofoncology.org/article/S0923-7534(22)03890-X/fulltext" TargetMode="Externa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0.png"/><Relationship Id="rId1" Type="http://schemas.openxmlformats.org/officeDocument/2006/relationships/slideLayout" Target="../slideLayouts/slideLayout48.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 Id="rId9" Type="http://schemas.openxmlformats.org/officeDocument/2006/relationships/image" Target="../media/image60.png"/></Relationships>
</file>

<file path=ppt/slides/_rels/slide3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png"/><Relationship Id="rId7" Type="http://schemas.openxmlformats.org/officeDocument/2006/relationships/image" Target="../media/image59.svg"/><Relationship Id="rId12" Type="http://schemas.openxmlformats.org/officeDocument/2006/relationships/image" Target="../media/image67.svg"/><Relationship Id="rId2" Type="http://schemas.openxmlformats.org/officeDocument/2006/relationships/image" Target="../media/image61.png"/><Relationship Id="rId1" Type="http://schemas.openxmlformats.org/officeDocument/2006/relationships/slideLayout" Target="../slideLayouts/slideLayout48.xml"/><Relationship Id="rId6" Type="http://schemas.openxmlformats.org/officeDocument/2006/relationships/image" Target="../media/image58.png"/><Relationship Id="rId11" Type="http://schemas.openxmlformats.org/officeDocument/2006/relationships/image" Target="../media/image66.png"/><Relationship Id="rId5" Type="http://schemas.openxmlformats.org/officeDocument/2006/relationships/image" Target="../media/image57.svg"/><Relationship Id="rId10" Type="http://schemas.openxmlformats.org/officeDocument/2006/relationships/image" Target="../media/image65.svg"/><Relationship Id="rId4" Type="http://schemas.openxmlformats.org/officeDocument/2006/relationships/image" Target="../media/image56.png"/><Relationship Id="rId9"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notesSlide" Target="../notesSlides/notesSlide3.xml"/><Relationship Id="rId1" Type="http://schemas.openxmlformats.org/officeDocument/2006/relationships/slideLayout" Target="../slideLayouts/slideLayout56.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hyperlink" Target="https://oncologypro.esmo.org/meeting-resources/esmo-virtual-plenary-resources/esmo-virtual-plenary-february-2025" TargetMode="Externa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773C09-B0C5-A228-114B-40F7D65C5E11}"/>
              </a:ext>
            </a:extLst>
          </p:cNvPr>
          <p:cNvSpPr>
            <a:spLocks noGrp="1"/>
          </p:cNvSpPr>
          <p:nvPr>
            <p:ph type="title"/>
          </p:nvPr>
        </p:nvSpPr>
        <p:spPr/>
        <p:txBody>
          <a:bodyPr/>
          <a:lstStyle/>
          <a:p>
            <a:r>
              <a:rPr lang="en-GB" noProof="0" dirty="0"/>
              <a:t>ADC structure and mechanism of action </a:t>
            </a:r>
          </a:p>
        </p:txBody>
      </p:sp>
      <p:sp>
        <p:nvSpPr>
          <p:cNvPr id="4" name="Slide Number Placeholder 3">
            <a:extLst>
              <a:ext uri="{FF2B5EF4-FFF2-40B4-BE49-F238E27FC236}">
                <a16:creationId xmlns:a16="http://schemas.microsoft.com/office/drawing/2014/main" id="{156AD89C-EDD0-188D-3839-9F456094E599}"/>
              </a:ext>
            </a:extLst>
          </p:cNvPr>
          <p:cNvSpPr>
            <a:spLocks noGrp="1"/>
          </p:cNvSpPr>
          <p:nvPr>
            <p:ph type="sldNum" sz="quarter" idx="4"/>
          </p:nvPr>
        </p:nvSpPr>
        <p:spPr/>
        <p:txBody>
          <a:bodyPr/>
          <a:lstStyle/>
          <a:p>
            <a:fld id="{FCE43C0F-8A7B-3A4B-9DB5-B3472E36E833}" type="slidenum">
              <a:rPr lang="en-GB" noProof="0" smtClean="0"/>
              <a:pPr/>
              <a:t>10</a:t>
            </a:fld>
            <a:endParaRPr lang="en-GB" noProof="0" dirty="0"/>
          </a:p>
        </p:txBody>
      </p:sp>
      <p:sp>
        <p:nvSpPr>
          <p:cNvPr id="5" name="Content Placeholder 4">
            <a:extLst>
              <a:ext uri="{FF2B5EF4-FFF2-40B4-BE49-F238E27FC236}">
                <a16:creationId xmlns:a16="http://schemas.microsoft.com/office/drawing/2014/main" id="{CE0459FE-6A3C-4A0F-FA89-FE096EA68FA0}"/>
              </a:ext>
            </a:extLst>
          </p:cNvPr>
          <p:cNvSpPr>
            <a:spLocks noGrp="1"/>
          </p:cNvSpPr>
          <p:nvPr>
            <p:ph sz="quarter" idx="15"/>
          </p:nvPr>
        </p:nvSpPr>
        <p:spPr>
          <a:xfrm>
            <a:off x="620183" y="6356351"/>
            <a:ext cx="10502246" cy="365125"/>
          </a:xfrm>
        </p:spPr>
        <p:txBody>
          <a:bodyPr anchor="b" anchorCtr="0"/>
          <a:lstStyle/>
          <a:p>
            <a:r>
              <a:rPr lang="en-GB" sz="900" noProof="0" dirty="0"/>
              <a:t>ADC, antibody-drug conjugate; mAb, monoclonal antibody</a:t>
            </a:r>
          </a:p>
          <a:p>
            <a:r>
              <a:rPr lang="en-GB" sz="900" noProof="0" dirty="0"/>
              <a:t>1</a:t>
            </a:r>
            <a:r>
              <a:rPr lang="en-GB" sz="900" noProof="0" dirty="0">
                <a:solidFill>
                  <a:schemeClr val="tx2"/>
                </a:solidFill>
              </a:rPr>
              <a:t>. Modi S, et al. SABCS 2017. Abstract PD3-07; 2. von Amsberg G. Presented at ESMO Advanced Course on ADC Development, Therapeutic Applications and Research: Thoracic and Genitourinary Cancers 2024; November 25, 2024; Zurich, Switzerland. Available </a:t>
            </a:r>
            <a:r>
              <a:rPr lang="en-GB" sz="900" noProof="0" dirty="0">
                <a:solidFill>
                  <a:schemeClr val="tx2"/>
                </a:solidFill>
                <a:hlinkClick r:id="rId3">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sp>
        <p:nvSpPr>
          <p:cNvPr id="6" name="Rounded Rectangle 5">
            <a:extLst>
              <a:ext uri="{FF2B5EF4-FFF2-40B4-BE49-F238E27FC236}">
                <a16:creationId xmlns:a16="http://schemas.microsoft.com/office/drawing/2014/main" id="{B9E5F00B-2963-EF77-48DE-962AE2237E15}"/>
              </a:ext>
            </a:extLst>
          </p:cNvPr>
          <p:cNvSpPr/>
          <p:nvPr/>
        </p:nvSpPr>
        <p:spPr>
          <a:xfrm>
            <a:off x="632453" y="1050944"/>
            <a:ext cx="4694104" cy="41465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noProof="0" dirty="0">
                <a:solidFill>
                  <a:schemeClr val="bg1"/>
                </a:solidFill>
                <a:latin typeface="Arial" panose="020B0604020202020204" pitchFamily="34" charset="0"/>
                <a:cs typeface="Arial" panose="020B0604020202020204" pitchFamily="34" charset="0"/>
              </a:rPr>
              <a:t>Structure</a:t>
            </a:r>
            <a:r>
              <a:rPr lang="en-GB" sz="1800" b="1" baseline="30000" noProof="0" dirty="0">
                <a:solidFill>
                  <a:schemeClr val="bg1"/>
                </a:solidFill>
                <a:latin typeface="Arial" panose="020B0604020202020204" pitchFamily="34" charset="0"/>
                <a:cs typeface="Arial" panose="020B0604020202020204" pitchFamily="34" charset="0"/>
              </a:rPr>
              <a:t>1</a:t>
            </a:r>
            <a:r>
              <a:rPr lang="en-GB" sz="1800" b="1" noProof="0" dirty="0">
                <a:solidFill>
                  <a:schemeClr val="bg1"/>
                </a:solidFill>
                <a:latin typeface="Arial" panose="020B0604020202020204" pitchFamily="34" charset="0"/>
                <a:cs typeface="Arial" panose="020B0604020202020204" pitchFamily="34" charset="0"/>
              </a:rPr>
              <a:t> </a:t>
            </a:r>
          </a:p>
        </p:txBody>
      </p:sp>
      <p:sp>
        <p:nvSpPr>
          <p:cNvPr id="7" name="Rounded Rectangle 6">
            <a:extLst>
              <a:ext uri="{FF2B5EF4-FFF2-40B4-BE49-F238E27FC236}">
                <a16:creationId xmlns:a16="http://schemas.microsoft.com/office/drawing/2014/main" id="{1597AC60-D8CE-EF1D-6699-8083C6FD3600}"/>
              </a:ext>
            </a:extLst>
          </p:cNvPr>
          <p:cNvSpPr/>
          <p:nvPr/>
        </p:nvSpPr>
        <p:spPr>
          <a:xfrm>
            <a:off x="6109252" y="1050943"/>
            <a:ext cx="5346559" cy="41465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noProof="0" dirty="0">
                <a:solidFill>
                  <a:schemeClr val="bg1"/>
                </a:solidFill>
                <a:latin typeface="Arial" panose="020B0604020202020204" pitchFamily="34" charset="0"/>
                <a:cs typeface="Arial" panose="020B0604020202020204" pitchFamily="34" charset="0"/>
              </a:rPr>
              <a:t>Mechanism of action</a:t>
            </a:r>
            <a:r>
              <a:rPr lang="en-GB" sz="1800" b="1" baseline="30000" noProof="0" dirty="0">
                <a:solidFill>
                  <a:schemeClr val="bg1"/>
                </a:solidFill>
                <a:latin typeface="Arial" panose="020B0604020202020204" pitchFamily="34" charset="0"/>
                <a:cs typeface="Arial" panose="020B0604020202020204" pitchFamily="34" charset="0"/>
              </a:rPr>
              <a:t>2</a:t>
            </a:r>
            <a:r>
              <a:rPr lang="en-GB" sz="1800" b="1" noProof="0" dirty="0">
                <a:solidFill>
                  <a:schemeClr val="bg1"/>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2E897278-BF0E-E249-ABC7-EBDCB18889C7}"/>
              </a:ext>
            </a:extLst>
          </p:cNvPr>
          <p:cNvSpPr txBox="1"/>
          <p:nvPr/>
        </p:nvSpPr>
        <p:spPr>
          <a:xfrm>
            <a:off x="6109252" y="1601771"/>
            <a:ext cx="5474209" cy="646331"/>
          </a:xfrm>
          <a:prstGeom prst="rect">
            <a:avLst/>
          </a:prstGeom>
          <a:solidFill>
            <a:schemeClr val="bg1"/>
          </a:solidFill>
        </p:spPr>
        <p:txBody>
          <a:bodyPr wrap="square">
            <a:spAutoFit/>
          </a:bodyPr>
          <a:lstStyle/>
          <a:p>
            <a:r>
              <a:rPr lang="en-GB" sz="1200" b="1" noProof="0" dirty="0"/>
              <a:t>(1) </a:t>
            </a:r>
            <a:r>
              <a:rPr lang="en-GB" sz="1200" noProof="0" dirty="0"/>
              <a:t>binding to antigen </a:t>
            </a:r>
            <a:r>
              <a:rPr lang="en-GB" sz="1200" b="1" noProof="0" dirty="0"/>
              <a:t>(2)</a:t>
            </a:r>
            <a:r>
              <a:rPr lang="en-GB" sz="1200" noProof="0" dirty="0"/>
              <a:t> internalisation of the ADC–antigen complex</a:t>
            </a:r>
            <a:r>
              <a:rPr lang="en-GB" sz="1200" b="1" noProof="0" dirty="0"/>
              <a:t> (3) </a:t>
            </a:r>
            <a:r>
              <a:rPr lang="en-GB" sz="1200" noProof="0" dirty="0"/>
              <a:t>lysosomal degradation of the antibody portion</a:t>
            </a:r>
            <a:r>
              <a:rPr lang="en-GB" sz="1200" b="1" noProof="0" dirty="0"/>
              <a:t> (4) </a:t>
            </a:r>
            <a:r>
              <a:rPr lang="en-GB" sz="1200" noProof="0" dirty="0"/>
              <a:t>release of payload within the cytoplasm </a:t>
            </a:r>
            <a:r>
              <a:rPr lang="en-GB" sz="1200" b="1" noProof="0" dirty="0"/>
              <a:t>(5) </a:t>
            </a:r>
            <a:r>
              <a:rPr lang="en-GB" sz="1200" noProof="0" dirty="0"/>
              <a:t>interaction with target (DNA, Microtubules, Topoisomerase 1)</a:t>
            </a:r>
          </a:p>
        </p:txBody>
      </p:sp>
      <p:sp>
        <p:nvSpPr>
          <p:cNvPr id="10" name="TextBox 9">
            <a:extLst>
              <a:ext uri="{FF2B5EF4-FFF2-40B4-BE49-F238E27FC236}">
                <a16:creationId xmlns:a16="http://schemas.microsoft.com/office/drawing/2014/main" id="{3949BDCA-89FD-27B8-BBD9-A1729B5DB509}"/>
              </a:ext>
            </a:extLst>
          </p:cNvPr>
          <p:cNvSpPr txBox="1"/>
          <p:nvPr/>
        </p:nvSpPr>
        <p:spPr>
          <a:xfrm>
            <a:off x="6109251" y="5638012"/>
            <a:ext cx="5474210" cy="646331"/>
          </a:xfrm>
          <a:prstGeom prst="rect">
            <a:avLst/>
          </a:prstGeom>
          <a:solidFill>
            <a:schemeClr val="bg1"/>
          </a:solidFill>
        </p:spPr>
        <p:txBody>
          <a:bodyPr wrap="square">
            <a:spAutoFit/>
          </a:bodyPr>
          <a:lstStyle/>
          <a:p>
            <a:r>
              <a:rPr lang="en-GB" sz="1200" noProof="0" dirty="0"/>
              <a:t>A fraction of the payload may be released in the extracellular environment </a:t>
            </a:r>
            <a:r>
              <a:rPr lang="en-GB" sz="1200" b="1" noProof="0" dirty="0"/>
              <a:t>(6)</a:t>
            </a:r>
            <a:r>
              <a:rPr lang="en-GB" sz="1200" noProof="0" dirty="0"/>
              <a:t> where it can be taken up by neighbour cells </a:t>
            </a:r>
            <a:r>
              <a:rPr lang="en-GB" sz="1200" b="1" noProof="0" dirty="0"/>
              <a:t>(7) </a:t>
            </a:r>
            <a:r>
              <a:rPr lang="en-GB" sz="1200" noProof="0" dirty="0"/>
              <a:t>a process known as the </a:t>
            </a:r>
            <a:r>
              <a:rPr lang="en-GB" sz="1200" b="1" noProof="0" dirty="0"/>
              <a:t>bystander effect</a:t>
            </a:r>
          </a:p>
        </p:txBody>
      </p:sp>
      <p:sp>
        <p:nvSpPr>
          <p:cNvPr id="11" name="TextBox 10">
            <a:extLst>
              <a:ext uri="{FF2B5EF4-FFF2-40B4-BE49-F238E27FC236}">
                <a16:creationId xmlns:a16="http://schemas.microsoft.com/office/drawing/2014/main" id="{43F4D6C6-6AFC-8013-FF6F-585D20D99CDC}"/>
              </a:ext>
            </a:extLst>
          </p:cNvPr>
          <p:cNvSpPr txBox="1"/>
          <p:nvPr/>
        </p:nvSpPr>
        <p:spPr>
          <a:xfrm>
            <a:off x="3872044" y="2228540"/>
            <a:ext cx="1179810" cy="553998"/>
          </a:xfrm>
          <a:prstGeom prst="rect">
            <a:avLst/>
          </a:prstGeom>
          <a:noFill/>
        </p:spPr>
        <p:txBody>
          <a:bodyPr wrap="none" lIns="0" tIns="0" rIns="0" bIns="0">
            <a:spAutoFit/>
          </a:bodyPr>
          <a:lstStyle/>
          <a:p>
            <a:pPr algn="ctr"/>
            <a:r>
              <a:rPr lang="en-GB" sz="1200" b="1" noProof="0" dirty="0"/>
              <a:t>mAb targets</a:t>
            </a:r>
            <a:br>
              <a:rPr lang="en-GB" sz="1200" b="1" noProof="0" dirty="0"/>
            </a:br>
            <a:r>
              <a:rPr lang="en-GB" sz="1200" b="1" noProof="0" dirty="0"/>
              <a:t>tumour-specific</a:t>
            </a:r>
            <a:br>
              <a:rPr lang="en-GB" sz="1200" b="1" noProof="0" dirty="0"/>
            </a:br>
            <a:r>
              <a:rPr lang="en-GB" sz="1200" b="1" noProof="0" dirty="0"/>
              <a:t>antigens</a:t>
            </a:r>
          </a:p>
        </p:txBody>
      </p:sp>
      <p:sp>
        <p:nvSpPr>
          <p:cNvPr id="12" name="TextBox 11">
            <a:extLst>
              <a:ext uri="{FF2B5EF4-FFF2-40B4-BE49-F238E27FC236}">
                <a16:creationId xmlns:a16="http://schemas.microsoft.com/office/drawing/2014/main" id="{6108EBB2-98E0-5AE2-73AB-10E3ECF5D7E0}"/>
              </a:ext>
            </a:extLst>
          </p:cNvPr>
          <p:cNvSpPr txBox="1"/>
          <p:nvPr/>
        </p:nvSpPr>
        <p:spPr>
          <a:xfrm>
            <a:off x="4162320" y="4214433"/>
            <a:ext cx="674865" cy="553998"/>
          </a:xfrm>
          <a:prstGeom prst="rect">
            <a:avLst/>
          </a:prstGeom>
          <a:noFill/>
        </p:spPr>
        <p:txBody>
          <a:bodyPr wrap="none" lIns="0" tIns="0" rIns="0" bIns="0">
            <a:spAutoFit/>
          </a:bodyPr>
          <a:lstStyle/>
          <a:p>
            <a:pPr algn="ctr"/>
            <a:r>
              <a:rPr lang="en-GB" sz="1200" b="1" noProof="0" dirty="0"/>
              <a:t>Potent</a:t>
            </a:r>
            <a:br>
              <a:rPr lang="en-GB" sz="1200" b="1" noProof="0" dirty="0"/>
            </a:br>
            <a:r>
              <a:rPr lang="en-GB" sz="1200" b="1" noProof="0" dirty="0"/>
              <a:t>cytotoxic</a:t>
            </a:r>
            <a:br>
              <a:rPr lang="en-GB" sz="1200" b="1" noProof="0" dirty="0"/>
            </a:br>
            <a:r>
              <a:rPr lang="en-GB" sz="1200" b="1" noProof="0" dirty="0"/>
              <a:t>payload</a:t>
            </a:r>
          </a:p>
        </p:txBody>
      </p:sp>
      <p:sp>
        <p:nvSpPr>
          <p:cNvPr id="13" name="TextBox 12">
            <a:extLst>
              <a:ext uri="{FF2B5EF4-FFF2-40B4-BE49-F238E27FC236}">
                <a16:creationId xmlns:a16="http://schemas.microsoft.com/office/drawing/2014/main" id="{6D3176EA-5745-435B-C475-A990275D1868}"/>
              </a:ext>
            </a:extLst>
          </p:cNvPr>
          <p:cNvSpPr txBox="1"/>
          <p:nvPr/>
        </p:nvSpPr>
        <p:spPr>
          <a:xfrm>
            <a:off x="784853" y="4840719"/>
            <a:ext cx="1267976" cy="553998"/>
          </a:xfrm>
          <a:prstGeom prst="rect">
            <a:avLst/>
          </a:prstGeom>
          <a:solidFill>
            <a:schemeClr val="bg1"/>
          </a:solidFill>
        </p:spPr>
        <p:txBody>
          <a:bodyPr wrap="none" lIns="0" tIns="0" rIns="0" bIns="0">
            <a:spAutoFit/>
          </a:bodyPr>
          <a:lstStyle/>
          <a:p>
            <a:pPr algn="ctr"/>
            <a:r>
              <a:rPr lang="en-GB" sz="1200" b="1" noProof="0" dirty="0"/>
              <a:t>Stable linker</a:t>
            </a:r>
            <a:br>
              <a:rPr lang="en-GB" sz="1200" b="1" noProof="0" dirty="0"/>
            </a:br>
            <a:r>
              <a:rPr lang="en-GB" sz="1200" b="1" noProof="0" dirty="0"/>
              <a:t>releases payload</a:t>
            </a:r>
            <a:br>
              <a:rPr lang="en-GB" sz="1200" b="1" noProof="0" dirty="0"/>
            </a:br>
            <a:r>
              <a:rPr lang="en-GB" sz="1200" b="1" noProof="0" dirty="0"/>
              <a:t>only in target cell</a:t>
            </a:r>
          </a:p>
        </p:txBody>
      </p:sp>
      <p:sp>
        <p:nvSpPr>
          <p:cNvPr id="14" name="TextBox 13">
            <a:extLst>
              <a:ext uri="{FF2B5EF4-FFF2-40B4-BE49-F238E27FC236}">
                <a16:creationId xmlns:a16="http://schemas.microsoft.com/office/drawing/2014/main" id="{C934D190-C4F3-2182-2418-485ACB85E8BC}"/>
              </a:ext>
            </a:extLst>
          </p:cNvPr>
          <p:cNvSpPr txBox="1"/>
          <p:nvPr/>
        </p:nvSpPr>
        <p:spPr>
          <a:xfrm>
            <a:off x="326576" y="3292898"/>
            <a:ext cx="1277593" cy="553998"/>
          </a:xfrm>
          <a:prstGeom prst="rect">
            <a:avLst/>
          </a:prstGeom>
          <a:solidFill>
            <a:schemeClr val="bg1"/>
          </a:solidFill>
        </p:spPr>
        <p:txBody>
          <a:bodyPr wrap="none" lIns="0" tIns="0" rIns="0" bIns="0">
            <a:spAutoFit/>
          </a:bodyPr>
          <a:lstStyle/>
          <a:p>
            <a:pPr algn="ctr"/>
            <a:r>
              <a:rPr lang="en-GB" sz="1200" b="1" noProof="0" dirty="0"/>
              <a:t>Tumour antigen</a:t>
            </a:r>
            <a:br>
              <a:rPr lang="en-GB" sz="1200" b="1" noProof="0" dirty="0"/>
            </a:br>
            <a:r>
              <a:rPr lang="en-GB" sz="1200" b="1" noProof="0" dirty="0"/>
              <a:t>internalised upon</a:t>
            </a:r>
            <a:br>
              <a:rPr lang="en-GB" sz="1200" b="1" noProof="0" dirty="0"/>
            </a:br>
            <a:r>
              <a:rPr lang="en-GB" sz="1200" b="1" noProof="0" dirty="0"/>
              <a:t>ADC binding</a:t>
            </a:r>
          </a:p>
        </p:txBody>
      </p:sp>
      <p:pic>
        <p:nvPicPr>
          <p:cNvPr id="15" name="Picture 14" descr="A cell division of a cell&#10;&#10;Description automatically generated with medium confidence">
            <a:extLst>
              <a:ext uri="{FF2B5EF4-FFF2-40B4-BE49-F238E27FC236}">
                <a16:creationId xmlns:a16="http://schemas.microsoft.com/office/drawing/2014/main" id="{7F0AD8CF-3E55-86BF-BBA8-F7109B266708}"/>
              </a:ext>
            </a:extLst>
          </p:cNvPr>
          <p:cNvPicPr>
            <a:picLocks noChangeAspect="1"/>
          </p:cNvPicPr>
          <p:nvPr/>
        </p:nvPicPr>
        <p:blipFill>
          <a:blip r:embed="rId4"/>
          <a:stretch>
            <a:fillRect/>
          </a:stretch>
        </p:blipFill>
        <p:spPr>
          <a:xfrm>
            <a:off x="1156896" y="2625232"/>
            <a:ext cx="2917628" cy="2272254"/>
          </a:xfrm>
          <a:prstGeom prst="rect">
            <a:avLst/>
          </a:prstGeom>
        </p:spPr>
      </p:pic>
      <p:pic>
        <p:nvPicPr>
          <p:cNvPr id="39" name="Picture 38" descr="A diagram of a cell division&#10;&#10;Description automatically generated">
            <a:extLst>
              <a:ext uri="{FF2B5EF4-FFF2-40B4-BE49-F238E27FC236}">
                <a16:creationId xmlns:a16="http://schemas.microsoft.com/office/drawing/2014/main" id="{5E24FB18-6A92-13EF-E78C-8785E3FB8A17}"/>
              </a:ext>
            </a:extLst>
          </p:cNvPr>
          <p:cNvPicPr>
            <a:picLocks noChangeAspect="1"/>
          </p:cNvPicPr>
          <p:nvPr/>
        </p:nvPicPr>
        <p:blipFill>
          <a:blip r:embed="rId5"/>
          <a:srcRect t="24935" r="20437"/>
          <a:stretch/>
        </p:blipFill>
        <p:spPr>
          <a:xfrm>
            <a:off x="6177616" y="2298440"/>
            <a:ext cx="5418036" cy="3326838"/>
          </a:xfrm>
          <a:prstGeom prst="rect">
            <a:avLst/>
          </a:prstGeom>
        </p:spPr>
      </p:pic>
      <p:sp>
        <p:nvSpPr>
          <p:cNvPr id="17" name="Rounded Rectangle 16">
            <a:extLst>
              <a:ext uri="{FF2B5EF4-FFF2-40B4-BE49-F238E27FC236}">
                <a16:creationId xmlns:a16="http://schemas.microsoft.com/office/drawing/2014/main" id="{B381ED71-5766-BDD1-188D-CEFE51F61400}"/>
              </a:ext>
            </a:extLst>
          </p:cNvPr>
          <p:cNvSpPr/>
          <p:nvPr/>
        </p:nvSpPr>
        <p:spPr>
          <a:xfrm>
            <a:off x="7871147" y="2955499"/>
            <a:ext cx="1015487" cy="445712"/>
          </a:xfrm>
          <a:prstGeom prst="roundRect">
            <a:avLst>
              <a:gd name="adj" fmla="val 13154"/>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tlCol="0" anchor="ctr"/>
          <a:lstStyle/>
          <a:p>
            <a:pPr marL="90488" indent="-90488">
              <a:buClr>
                <a:schemeClr val="accent1"/>
              </a:buClr>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DNA</a:t>
            </a:r>
          </a:p>
          <a:p>
            <a:pPr marL="90488" indent="-90488">
              <a:buClr>
                <a:schemeClr val="accent1"/>
              </a:buClr>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Microtubules</a:t>
            </a:r>
          </a:p>
          <a:p>
            <a:pPr marL="90488" indent="-90488">
              <a:buClr>
                <a:schemeClr val="accent1"/>
              </a:buClr>
              <a:buFont typeface="Arial" panose="020B0604020202020204" pitchFamily="34" charset="0"/>
              <a:buChar char="•"/>
            </a:pPr>
            <a:r>
              <a:rPr lang="en-GB" sz="750" noProof="0" dirty="0">
                <a:solidFill>
                  <a:schemeClr val="tx1"/>
                </a:solidFill>
                <a:latin typeface="Arial" panose="020B0604020202020204" pitchFamily="34" charset="0"/>
                <a:cs typeface="Arial" panose="020B0604020202020204" pitchFamily="34" charset="0"/>
              </a:rPr>
              <a:t>Topoisomerase 1</a:t>
            </a:r>
          </a:p>
        </p:txBody>
      </p:sp>
    </p:spTree>
    <p:extLst>
      <p:ext uri="{BB962C8B-B14F-4D97-AF65-F5344CB8AC3E}">
        <p14:creationId xmlns:p14="http://schemas.microsoft.com/office/powerpoint/2010/main" val="7394183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screenshot of a computer game&#10;&#10;Description automatically generated">
            <a:extLst>
              <a:ext uri="{FF2B5EF4-FFF2-40B4-BE49-F238E27FC236}">
                <a16:creationId xmlns:a16="http://schemas.microsoft.com/office/drawing/2014/main" id="{AF9A0409-7F15-F580-371C-125C16BB15CA}"/>
              </a:ext>
            </a:extLst>
          </p:cNvPr>
          <p:cNvPicPr>
            <a:picLocks noChangeAspect="1"/>
          </p:cNvPicPr>
          <p:nvPr/>
        </p:nvPicPr>
        <p:blipFill>
          <a:blip r:embed="rId3"/>
          <a:srcRect b="25808"/>
          <a:stretch/>
        </p:blipFill>
        <p:spPr>
          <a:xfrm>
            <a:off x="856716" y="793377"/>
            <a:ext cx="9872721" cy="5025247"/>
          </a:xfrm>
          <a:prstGeom prst="rect">
            <a:avLst/>
          </a:prstGeom>
        </p:spPr>
      </p:pic>
      <p:sp>
        <p:nvSpPr>
          <p:cNvPr id="3" name="Title 2">
            <a:extLst>
              <a:ext uri="{FF2B5EF4-FFF2-40B4-BE49-F238E27FC236}">
                <a16:creationId xmlns:a16="http://schemas.microsoft.com/office/drawing/2014/main" id="{C8FB62DD-99C8-0D4A-8FFC-7E4A0021991E}"/>
              </a:ext>
            </a:extLst>
          </p:cNvPr>
          <p:cNvSpPr>
            <a:spLocks noGrp="1"/>
          </p:cNvSpPr>
          <p:nvPr>
            <p:ph type="title"/>
          </p:nvPr>
        </p:nvSpPr>
        <p:spPr>
          <a:xfrm>
            <a:off x="619201" y="259200"/>
            <a:ext cx="10963199" cy="864000"/>
          </a:xfrm>
        </p:spPr>
        <p:txBody>
          <a:bodyPr/>
          <a:lstStyle/>
          <a:p>
            <a:r>
              <a:rPr lang="en-GB" noProof="0" dirty="0"/>
              <a:t>Targets for ADC</a:t>
            </a:r>
            <a:r>
              <a:rPr lang="en-GB" cap="none" noProof="0" dirty="0"/>
              <a:t>s</a:t>
            </a:r>
            <a:r>
              <a:rPr lang="en-GB" noProof="0" dirty="0"/>
              <a:t> in HR+ Breast cancer</a:t>
            </a:r>
            <a:r>
              <a:rPr lang="en-GB" baseline="30000" noProof="0" dirty="0"/>
              <a:t>1-5</a:t>
            </a:r>
            <a:r>
              <a:rPr lang="en-GB" noProof="0" dirty="0"/>
              <a:t> </a:t>
            </a:r>
          </a:p>
        </p:txBody>
      </p:sp>
      <p:sp>
        <p:nvSpPr>
          <p:cNvPr id="4" name="Slide Number Placeholder 3">
            <a:extLst>
              <a:ext uri="{FF2B5EF4-FFF2-40B4-BE49-F238E27FC236}">
                <a16:creationId xmlns:a16="http://schemas.microsoft.com/office/drawing/2014/main" id="{CF5F62B6-3F39-E751-43F5-C05DE73E88B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11</a:t>
            </a:fld>
            <a:endParaRPr lang="en-GB" noProof="0" dirty="0"/>
          </a:p>
        </p:txBody>
      </p:sp>
      <p:sp>
        <p:nvSpPr>
          <p:cNvPr id="54" name="Content Placeholder 53">
            <a:extLst>
              <a:ext uri="{FF2B5EF4-FFF2-40B4-BE49-F238E27FC236}">
                <a16:creationId xmlns:a16="http://schemas.microsoft.com/office/drawing/2014/main" id="{4D186CF3-FF4C-A082-0AAD-79CDC5621266}"/>
              </a:ext>
            </a:extLst>
          </p:cNvPr>
          <p:cNvSpPr>
            <a:spLocks noGrp="1"/>
          </p:cNvSpPr>
          <p:nvPr>
            <p:ph sz="quarter" idx="15"/>
          </p:nvPr>
        </p:nvSpPr>
        <p:spPr>
          <a:xfrm>
            <a:off x="620183" y="6356351"/>
            <a:ext cx="10180339" cy="365125"/>
          </a:xfrm>
        </p:spPr>
        <p:txBody>
          <a:bodyPr anchor="b" anchorCtr="0"/>
          <a:lstStyle/>
          <a:p>
            <a:r>
              <a:rPr lang="en-GB" sz="900" noProof="0" dirty="0">
                <a:solidFill>
                  <a:schemeClr val="tx2"/>
                </a:solidFill>
              </a:rPr>
              <a:t>ADC, antibody-drug conjugate</a:t>
            </a:r>
            <a:endParaRPr lang="en-GB" sz="900" noProof="0" dirty="0">
              <a:solidFill>
                <a:schemeClr val="tx2"/>
              </a:solidFill>
              <a:highlight>
                <a:srgbClr val="FFFF00"/>
              </a:highlight>
            </a:endParaRPr>
          </a:p>
          <a:p>
            <a:r>
              <a:rPr lang="en-GB" sz="900" noProof="0" dirty="0">
                <a:solidFill>
                  <a:schemeClr val="tx2"/>
                </a:solidFill>
              </a:rPr>
              <a:t>1. Bardia A, et al.  N Engl J Med. 2021;384:1529-1541; 2. Krop IE, et al. SABCS 2021. Abstract GS1-05;  3. Krop IE, et al. J Clin Oncol. 2022;40(number 16 </a:t>
            </a:r>
            <a:r>
              <a:rPr lang="en-GB" sz="900" noProof="0" dirty="0" err="1">
                <a:solidFill>
                  <a:schemeClr val="tx2"/>
                </a:solidFill>
              </a:rPr>
              <a:t>suppl</a:t>
            </a:r>
            <a:r>
              <a:rPr lang="en-GB" sz="900" noProof="0" dirty="0">
                <a:solidFill>
                  <a:schemeClr val="tx2"/>
                </a:solidFill>
              </a:rPr>
              <a:t>):1002. Presented at ASCO 2022. Abstract 1002; 4. Modi S, et al. J Clin Oncol. 2023;41(</a:t>
            </a:r>
            <a:r>
              <a:rPr lang="en-GB" sz="900" noProof="0" dirty="0" err="1">
                <a:solidFill>
                  <a:schemeClr val="tx2"/>
                </a:solidFill>
              </a:rPr>
              <a:t>suppl</a:t>
            </a:r>
            <a:r>
              <a:rPr lang="en-GB" sz="900" noProof="0" dirty="0">
                <a:solidFill>
                  <a:schemeClr val="tx2"/>
                </a:solidFill>
              </a:rPr>
              <a:t> 16):1020; 5. Tsai M, et al. Ann Oncol. 2021;32(suppl_5): S457-S515. Presented at ESMO 2021 (</a:t>
            </a:r>
            <a:r>
              <a:rPr lang="en-GB" sz="900" noProof="0" dirty="0" err="1">
                <a:solidFill>
                  <a:schemeClr val="tx2"/>
                </a:solidFill>
              </a:rPr>
              <a:t>ePoster</a:t>
            </a:r>
            <a:r>
              <a:rPr lang="en-GB" sz="900" noProof="0" dirty="0">
                <a:solidFill>
                  <a:schemeClr val="tx2"/>
                </a:solidFill>
              </a:rPr>
              <a:t> 335TiP)</a:t>
            </a:r>
          </a:p>
        </p:txBody>
      </p:sp>
      <p:sp>
        <p:nvSpPr>
          <p:cNvPr id="9" name="TextBox 8">
            <a:extLst>
              <a:ext uri="{FF2B5EF4-FFF2-40B4-BE49-F238E27FC236}">
                <a16:creationId xmlns:a16="http://schemas.microsoft.com/office/drawing/2014/main" id="{275B0D3F-BA87-5C19-22BB-FF9AF5424035}"/>
              </a:ext>
            </a:extLst>
          </p:cNvPr>
          <p:cNvSpPr txBox="1"/>
          <p:nvPr/>
        </p:nvSpPr>
        <p:spPr>
          <a:xfrm>
            <a:off x="998981" y="2165885"/>
            <a:ext cx="530594" cy="92333"/>
          </a:xfrm>
          <a:prstGeom prst="rect">
            <a:avLst/>
          </a:prstGeom>
          <a:noFill/>
        </p:spPr>
        <p:txBody>
          <a:bodyPr wrap="none" lIns="0" tIns="0" rIns="0" bIns="0">
            <a:spAutoFit/>
          </a:bodyPr>
          <a:lstStyle/>
          <a:p>
            <a:pPr algn="ctr"/>
            <a:r>
              <a:rPr lang="en-GB" sz="600" b="1" noProof="0" dirty="0"/>
              <a:t>SN-38 payload</a:t>
            </a:r>
          </a:p>
        </p:txBody>
      </p:sp>
      <p:sp>
        <p:nvSpPr>
          <p:cNvPr id="10" name="TextBox 9">
            <a:extLst>
              <a:ext uri="{FF2B5EF4-FFF2-40B4-BE49-F238E27FC236}">
                <a16:creationId xmlns:a16="http://schemas.microsoft.com/office/drawing/2014/main" id="{3CBBD461-EC53-F5AE-430B-C26F87C0C93D}"/>
              </a:ext>
            </a:extLst>
          </p:cNvPr>
          <p:cNvSpPr txBox="1"/>
          <p:nvPr/>
        </p:nvSpPr>
        <p:spPr>
          <a:xfrm>
            <a:off x="2304279" y="2157609"/>
            <a:ext cx="828753" cy="923843"/>
          </a:xfrm>
          <a:prstGeom prst="rect">
            <a:avLst/>
          </a:prstGeom>
          <a:solidFill>
            <a:schemeClr val="bg1"/>
          </a:solidFill>
        </p:spPr>
        <p:txBody>
          <a:bodyPr wrap="none" lIns="0" tIns="0" rIns="0" bIns="0">
            <a:spAutoFit/>
          </a:bodyPr>
          <a:lstStyle/>
          <a:p>
            <a:pPr marL="88900" indent="-88900">
              <a:lnSpc>
                <a:spcPct val="90000"/>
              </a:lnSpc>
              <a:spcAft>
                <a:spcPts val="150"/>
              </a:spcAft>
              <a:buClr>
                <a:schemeClr val="tx2"/>
              </a:buClr>
              <a:buFont typeface="Arial" panose="020B0604020202020204" pitchFamily="34" charset="0"/>
              <a:buChar char="•"/>
            </a:pPr>
            <a:r>
              <a:rPr lang="en-GB" sz="700" noProof="0" dirty="0">
                <a:solidFill>
                  <a:schemeClr val="tx2"/>
                </a:solidFill>
              </a:rPr>
              <a:t>Payload</a:t>
            </a:r>
            <a:br>
              <a:rPr lang="en-GB" sz="700" noProof="0" dirty="0">
                <a:solidFill>
                  <a:schemeClr val="tx2"/>
                </a:solidFill>
              </a:rPr>
            </a:br>
            <a:r>
              <a:rPr lang="en-GB" sz="700" noProof="0" dirty="0">
                <a:solidFill>
                  <a:schemeClr val="tx2"/>
                </a:solidFill>
              </a:rPr>
              <a:t>mechanism</a:t>
            </a:r>
            <a:br>
              <a:rPr lang="en-GB" sz="700" noProof="0" dirty="0">
                <a:solidFill>
                  <a:schemeClr val="tx2"/>
                </a:solidFill>
              </a:rPr>
            </a:br>
            <a:r>
              <a:rPr lang="en-GB" sz="700" noProof="0" dirty="0">
                <a:solidFill>
                  <a:schemeClr val="tx2"/>
                </a:solidFill>
              </a:rPr>
              <a:t>of action:</a:t>
            </a:r>
            <a:br>
              <a:rPr lang="en-GB" sz="700" noProof="0" dirty="0">
                <a:solidFill>
                  <a:schemeClr val="tx2"/>
                </a:solidFill>
              </a:rPr>
            </a:br>
            <a:r>
              <a:rPr lang="en-GB" sz="700" noProof="0" dirty="0">
                <a:solidFill>
                  <a:schemeClr val="tx2"/>
                </a:solidFill>
              </a:rPr>
              <a:t>topoisomerase</a:t>
            </a:r>
            <a:br>
              <a:rPr lang="en-GB" sz="700" noProof="0" dirty="0">
                <a:solidFill>
                  <a:schemeClr val="tx2"/>
                </a:solidFill>
              </a:rPr>
            </a:br>
            <a:r>
              <a:rPr lang="en-GB" sz="700" noProof="0" dirty="0">
                <a:solidFill>
                  <a:schemeClr val="tx2"/>
                </a:solidFill>
              </a:rPr>
              <a:t>I inhibitor</a:t>
            </a:r>
          </a:p>
          <a:p>
            <a:pPr marL="88900" indent="-88900">
              <a:lnSpc>
                <a:spcPct val="90000"/>
              </a:lnSpc>
              <a:spcAft>
                <a:spcPts val="150"/>
              </a:spcAft>
              <a:buClr>
                <a:schemeClr val="tx2"/>
              </a:buClr>
              <a:buFont typeface="Arial" panose="020B0604020202020204" pitchFamily="34" charset="0"/>
              <a:buChar char="•"/>
            </a:pPr>
            <a:r>
              <a:rPr lang="en-GB" sz="700" noProof="0" dirty="0">
                <a:solidFill>
                  <a:schemeClr val="tx2"/>
                </a:solidFill>
              </a:rPr>
              <a:t>Payload with long</a:t>
            </a:r>
            <a:br>
              <a:rPr lang="en-GB" sz="700" noProof="0" dirty="0">
                <a:solidFill>
                  <a:schemeClr val="tx2"/>
                </a:solidFill>
              </a:rPr>
            </a:br>
            <a:r>
              <a:rPr lang="en-GB" sz="700" noProof="0" dirty="0">
                <a:solidFill>
                  <a:schemeClr val="tx2"/>
                </a:solidFill>
              </a:rPr>
              <a:t>systematic half-life</a:t>
            </a:r>
          </a:p>
          <a:p>
            <a:pPr marL="88900" indent="-88900">
              <a:lnSpc>
                <a:spcPct val="90000"/>
              </a:lnSpc>
              <a:spcAft>
                <a:spcPts val="150"/>
              </a:spcAft>
              <a:buClr>
                <a:schemeClr val="tx2"/>
              </a:buClr>
              <a:buFont typeface="Arial" panose="020B0604020202020204" pitchFamily="34" charset="0"/>
              <a:buChar char="•"/>
            </a:pPr>
            <a:r>
              <a:rPr lang="en-GB" sz="700" noProof="0" dirty="0">
                <a:solidFill>
                  <a:schemeClr val="tx2"/>
                </a:solidFill>
              </a:rPr>
              <a:t>Bystander</a:t>
            </a:r>
            <a:br>
              <a:rPr lang="en-GB" sz="700" noProof="0" dirty="0">
                <a:solidFill>
                  <a:schemeClr val="tx2"/>
                </a:solidFill>
              </a:rPr>
            </a:br>
            <a:r>
              <a:rPr lang="en-GB" sz="700" noProof="0" dirty="0">
                <a:solidFill>
                  <a:schemeClr val="tx2"/>
                </a:solidFill>
              </a:rPr>
              <a:t>antitumour effect</a:t>
            </a:r>
          </a:p>
        </p:txBody>
      </p:sp>
      <p:sp>
        <p:nvSpPr>
          <p:cNvPr id="24" name="TextBox 23">
            <a:extLst>
              <a:ext uri="{FF2B5EF4-FFF2-40B4-BE49-F238E27FC236}">
                <a16:creationId xmlns:a16="http://schemas.microsoft.com/office/drawing/2014/main" id="{3E8160F4-4157-862F-6151-94991DE5A911}"/>
              </a:ext>
            </a:extLst>
          </p:cNvPr>
          <p:cNvSpPr txBox="1"/>
          <p:nvPr/>
        </p:nvSpPr>
        <p:spPr>
          <a:xfrm>
            <a:off x="1186533" y="2685792"/>
            <a:ext cx="639599" cy="184666"/>
          </a:xfrm>
          <a:prstGeom prst="rect">
            <a:avLst/>
          </a:prstGeom>
          <a:noFill/>
        </p:spPr>
        <p:txBody>
          <a:bodyPr wrap="none" lIns="0" tIns="0" rIns="0" bIns="0">
            <a:spAutoFit/>
          </a:bodyPr>
          <a:lstStyle/>
          <a:p>
            <a:pPr algn="ctr"/>
            <a:r>
              <a:rPr lang="en-GB" sz="600" b="1" noProof="0" dirty="0"/>
              <a:t>Humanised anti-</a:t>
            </a:r>
            <a:br>
              <a:rPr lang="en-GB" sz="600" b="1" noProof="0" dirty="0"/>
            </a:br>
            <a:r>
              <a:rPr lang="en-GB" sz="600" b="1" noProof="0" dirty="0"/>
              <a:t>TROP2 IgG1 mAb</a:t>
            </a:r>
          </a:p>
        </p:txBody>
      </p:sp>
      <p:sp>
        <p:nvSpPr>
          <p:cNvPr id="25" name="TextBox 24">
            <a:extLst>
              <a:ext uri="{FF2B5EF4-FFF2-40B4-BE49-F238E27FC236}">
                <a16:creationId xmlns:a16="http://schemas.microsoft.com/office/drawing/2014/main" id="{AC903F4C-1656-1F44-2E06-A3AB2C736FA7}"/>
              </a:ext>
            </a:extLst>
          </p:cNvPr>
          <p:cNvSpPr txBox="1"/>
          <p:nvPr/>
        </p:nvSpPr>
        <p:spPr>
          <a:xfrm>
            <a:off x="998981" y="1448604"/>
            <a:ext cx="484107" cy="184666"/>
          </a:xfrm>
          <a:prstGeom prst="rect">
            <a:avLst/>
          </a:prstGeom>
          <a:noFill/>
        </p:spPr>
        <p:txBody>
          <a:bodyPr wrap="none" lIns="0" tIns="0" rIns="0" bIns="0">
            <a:spAutoFit/>
          </a:bodyPr>
          <a:lstStyle/>
          <a:p>
            <a:r>
              <a:rPr lang="en-GB" sz="600" b="1" noProof="0" dirty="0"/>
              <a:t>Hydrolysable</a:t>
            </a:r>
            <a:br>
              <a:rPr lang="en-GB" sz="600" b="1" noProof="0" dirty="0"/>
            </a:br>
            <a:r>
              <a:rPr lang="en-GB" sz="600" b="1" noProof="0" dirty="0"/>
              <a:t>linker</a:t>
            </a:r>
          </a:p>
        </p:txBody>
      </p:sp>
      <p:sp>
        <p:nvSpPr>
          <p:cNvPr id="26" name="TextBox 25">
            <a:extLst>
              <a:ext uri="{FF2B5EF4-FFF2-40B4-BE49-F238E27FC236}">
                <a16:creationId xmlns:a16="http://schemas.microsoft.com/office/drawing/2014/main" id="{243CAF6B-CFAC-F660-F079-5339E28769C8}"/>
              </a:ext>
            </a:extLst>
          </p:cNvPr>
          <p:cNvSpPr txBox="1"/>
          <p:nvPr/>
        </p:nvSpPr>
        <p:spPr>
          <a:xfrm>
            <a:off x="1798930" y="1163372"/>
            <a:ext cx="490520" cy="153888"/>
          </a:xfrm>
          <a:prstGeom prst="rect">
            <a:avLst/>
          </a:prstGeom>
          <a:noFill/>
        </p:spPr>
        <p:txBody>
          <a:bodyPr wrap="none" lIns="0" tIns="0" rIns="0" bIns="0">
            <a:spAutoFit/>
          </a:bodyPr>
          <a:lstStyle/>
          <a:p>
            <a:pPr algn="ctr"/>
            <a:r>
              <a:rPr lang="en-GB" sz="1000" b="1" noProof="0" dirty="0">
                <a:solidFill>
                  <a:schemeClr val="tx2"/>
                </a:solidFill>
              </a:rPr>
              <a:t>DAR ≈ 8</a:t>
            </a:r>
          </a:p>
        </p:txBody>
      </p:sp>
      <p:sp>
        <p:nvSpPr>
          <p:cNvPr id="27" name="TextBox 26">
            <a:extLst>
              <a:ext uri="{FF2B5EF4-FFF2-40B4-BE49-F238E27FC236}">
                <a16:creationId xmlns:a16="http://schemas.microsoft.com/office/drawing/2014/main" id="{0DD4455A-7F73-5FEE-6EAF-F2B2B7C852E8}"/>
              </a:ext>
            </a:extLst>
          </p:cNvPr>
          <p:cNvSpPr txBox="1"/>
          <p:nvPr/>
        </p:nvSpPr>
        <p:spPr>
          <a:xfrm>
            <a:off x="4656264" y="4748032"/>
            <a:ext cx="2802370" cy="923330"/>
          </a:xfrm>
          <a:prstGeom prst="rect">
            <a:avLst/>
          </a:prstGeom>
          <a:noFill/>
        </p:spPr>
        <p:txBody>
          <a:bodyPr wrap="none" lIns="0" tIns="0" rIns="0" bIns="0">
            <a:spAutoFit/>
          </a:bodyPr>
          <a:lstStyle/>
          <a:p>
            <a:pPr>
              <a:buClr>
                <a:schemeClr val="tx2"/>
              </a:buClr>
            </a:pPr>
            <a:r>
              <a:rPr lang="en-GB" sz="1200" b="1" noProof="0" dirty="0">
                <a:solidFill>
                  <a:schemeClr val="bg1"/>
                </a:solidFill>
              </a:rPr>
              <a:t>Target antigens:</a:t>
            </a:r>
          </a:p>
          <a:p>
            <a:pPr marL="185738" indent="-185738">
              <a:buClr>
                <a:schemeClr val="bg1"/>
              </a:buClr>
              <a:buFont typeface="Arial" panose="020B0604020202020204" pitchFamily="34" charset="0"/>
              <a:buChar char="•"/>
            </a:pPr>
            <a:r>
              <a:rPr lang="en-GB" sz="1200" b="1" noProof="0" dirty="0">
                <a:solidFill>
                  <a:schemeClr val="bg1"/>
                </a:solidFill>
              </a:rPr>
              <a:t>Oncogenic driver (historic)</a:t>
            </a:r>
          </a:p>
          <a:p>
            <a:pPr marL="185738" indent="-185738">
              <a:buClr>
                <a:schemeClr val="bg1"/>
              </a:buClr>
              <a:buFont typeface="Arial" panose="020B0604020202020204" pitchFamily="34" charset="0"/>
              <a:buChar char="•"/>
            </a:pPr>
            <a:r>
              <a:rPr lang="en-GB" sz="1200" b="1" noProof="0" dirty="0">
                <a:solidFill>
                  <a:schemeClr val="bg1"/>
                </a:solidFill>
              </a:rPr>
              <a:t>Antigens expressed on cancer cells</a:t>
            </a:r>
          </a:p>
          <a:p>
            <a:pPr marL="185738" indent="-185738">
              <a:buClr>
                <a:schemeClr val="bg1"/>
              </a:buClr>
              <a:buFont typeface="Arial" panose="020B0604020202020204" pitchFamily="34" charset="0"/>
              <a:buChar char="•"/>
            </a:pPr>
            <a:r>
              <a:rPr lang="en-GB" sz="1200" b="1" noProof="0" dirty="0">
                <a:solidFill>
                  <a:schemeClr val="bg1"/>
                </a:solidFill>
              </a:rPr>
              <a:t>Antigens on tumour vasculature</a:t>
            </a:r>
          </a:p>
          <a:p>
            <a:pPr marL="185738" indent="-185738">
              <a:buClr>
                <a:schemeClr val="bg1"/>
              </a:buClr>
              <a:buFont typeface="Arial" panose="020B0604020202020204" pitchFamily="34" charset="0"/>
              <a:buChar char="•"/>
            </a:pPr>
            <a:r>
              <a:rPr lang="en-GB" sz="1200" b="1" noProof="0" dirty="0">
                <a:solidFill>
                  <a:schemeClr val="bg1"/>
                </a:solidFill>
              </a:rPr>
              <a:t>Antigens in tumour stroma</a:t>
            </a:r>
          </a:p>
        </p:txBody>
      </p:sp>
      <p:sp>
        <p:nvSpPr>
          <p:cNvPr id="30" name="Rounded Rectangle 29">
            <a:extLst>
              <a:ext uri="{FF2B5EF4-FFF2-40B4-BE49-F238E27FC236}">
                <a16:creationId xmlns:a16="http://schemas.microsoft.com/office/drawing/2014/main" id="{20B40D31-51B0-B79A-381C-5F9111E55DE2}"/>
              </a:ext>
            </a:extLst>
          </p:cNvPr>
          <p:cNvSpPr/>
          <p:nvPr/>
        </p:nvSpPr>
        <p:spPr>
          <a:xfrm>
            <a:off x="975738" y="855597"/>
            <a:ext cx="2136905" cy="259263"/>
          </a:xfrm>
          <a:prstGeom prst="roundRect">
            <a:avLst>
              <a:gd name="adj" fmla="val 48507"/>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noProof="0" dirty="0">
                <a:latin typeface="Arial" panose="020B0604020202020204" pitchFamily="34" charset="0"/>
                <a:cs typeface="Arial" panose="020B0604020202020204" pitchFamily="34" charset="0"/>
              </a:rPr>
              <a:t>Sacituzumab govitecan</a:t>
            </a:r>
          </a:p>
        </p:txBody>
      </p:sp>
      <p:sp>
        <p:nvSpPr>
          <p:cNvPr id="31" name="TextBox 30">
            <a:extLst>
              <a:ext uri="{FF2B5EF4-FFF2-40B4-BE49-F238E27FC236}">
                <a16:creationId xmlns:a16="http://schemas.microsoft.com/office/drawing/2014/main" id="{53919064-A0E0-1625-ED17-C8377933C236}"/>
              </a:ext>
            </a:extLst>
          </p:cNvPr>
          <p:cNvSpPr txBox="1"/>
          <p:nvPr/>
        </p:nvSpPr>
        <p:spPr>
          <a:xfrm>
            <a:off x="4656264" y="2243179"/>
            <a:ext cx="828753" cy="923843"/>
          </a:xfrm>
          <a:prstGeom prst="rect">
            <a:avLst/>
          </a:prstGeom>
          <a:solidFill>
            <a:schemeClr val="bg1"/>
          </a:solidFill>
        </p:spPr>
        <p:txBody>
          <a:bodyPr wrap="none" lIns="0" tIns="0" rIns="0" bIns="0">
            <a:spAutoFit/>
          </a:bodyPr>
          <a:lstStyle/>
          <a:p>
            <a:pPr marL="88900" indent="-88900">
              <a:lnSpc>
                <a:spcPct val="90000"/>
              </a:lnSpc>
              <a:spcAft>
                <a:spcPts val="150"/>
              </a:spcAft>
              <a:buClr>
                <a:schemeClr val="accent1"/>
              </a:buClr>
              <a:buFont typeface="Arial" panose="020B0604020202020204" pitchFamily="34" charset="0"/>
              <a:buChar char="•"/>
            </a:pPr>
            <a:r>
              <a:rPr lang="en-GB" sz="700" noProof="0" dirty="0">
                <a:solidFill>
                  <a:schemeClr val="accent1"/>
                </a:solidFill>
              </a:rPr>
              <a:t>Payload</a:t>
            </a:r>
            <a:br>
              <a:rPr lang="en-GB" sz="700" noProof="0" dirty="0">
                <a:solidFill>
                  <a:schemeClr val="accent1"/>
                </a:solidFill>
              </a:rPr>
            </a:br>
            <a:r>
              <a:rPr lang="en-GB" sz="700" noProof="0" dirty="0">
                <a:solidFill>
                  <a:schemeClr val="accent1"/>
                </a:solidFill>
              </a:rPr>
              <a:t>mechanism</a:t>
            </a:r>
            <a:br>
              <a:rPr lang="en-GB" sz="700" noProof="0" dirty="0">
                <a:solidFill>
                  <a:schemeClr val="accent1"/>
                </a:solidFill>
              </a:rPr>
            </a:br>
            <a:r>
              <a:rPr lang="en-GB" sz="700" noProof="0" dirty="0">
                <a:solidFill>
                  <a:schemeClr val="accent1"/>
                </a:solidFill>
              </a:rPr>
              <a:t>of action:</a:t>
            </a:r>
            <a:br>
              <a:rPr lang="en-GB" sz="700" noProof="0" dirty="0">
                <a:solidFill>
                  <a:schemeClr val="accent1"/>
                </a:solidFill>
              </a:rPr>
            </a:br>
            <a:r>
              <a:rPr lang="en-GB" sz="700" noProof="0" dirty="0">
                <a:solidFill>
                  <a:schemeClr val="accent1"/>
                </a:solidFill>
              </a:rPr>
              <a:t>topoisomerase</a:t>
            </a:r>
            <a:br>
              <a:rPr lang="en-GB" sz="700" noProof="0" dirty="0">
                <a:solidFill>
                  <a:schemeClr val="accent1"/>
                </a:solidFill>
              </a:rPr>
            </a:br>
            <a:r>
              <a:rPr lang="en-GB" sz="700" noProof="0" dirty="0">
                <a:solidFill>
                  <a:schemeClr val="accent1"/>
                </a:solidFill>
              </a:rPr>
              <a:t>I inhibitor</a:t>
            </a:r>
          </a:p>
          <a:p>
            <a:pPr marL="88900" indent="-88900">
              <a:lnSpc>
                <a:spcPct val="90000"/>
              </a:lnSpc>
              <a:spcAft>
                <a:spcPts val="150"/>
              </a:spcAft>
              <a:buClr>
                <a:schemeClr val="accent1"/>
              </a:buClr>
              <a:buFont typeface="Arial" panose="020B0604020202020204" pitchFamily="34" charset="0"/>
              <a:buChar char="•"/>
            </a:pPr>
            <a:r>
              <a:rPr lang="en-GB" sz="700" noProof="0" dirty="0">
                <a:solidFill>
                  <a:schemeClr val="accent1"/>
                </a:solidFill>
              </a:rPr>
              <a:t>Payload with short</a:t>
            </a:r>
            <a:br>
              <a:rPr lang="en-GB" sz="700" noProof="0" dirty="0">
                <a:solidFill>
                  <a:schemeClr val="accent1"/>
                </a:solidFill>
              </a:rPr>
            </a:br>
            <a:r>
              <a:rPr lang="en-GB" sz="700" noProof="0" dirty="0">
                <a:solidFill>
                  <a:schemeClr val="accent1"/>
                </a:solidFill>
              </a:rPr>
              <a:t>systematic half-life</a:t>
            </a:r>
          </a:p>
          <a:p>
            <a:pPr marL="88900" indent="-88900">
              <a:lnSpc>
                <a:spcPct val="90000"/>
              </a:lnSpc>
              <a:spcAft>
                <a:spcPts val="150"/>
              </a:spcAft>
              <a:buClr>
                <a:schemeClr val="accent1"/>
              </a:buClr>
              <a:buFont typeface="Arial" panose="020B0604020202020204" pitchFamily="34" charset="0"/>
              <a:buChar char="•"/>
            </a:pPr>
            <a:r>
              <a:rPr lang="en-GB" sz="700" noProof="0" dirty="0">
                <a:solidFill>
                  <a:schemeClr val="accent1"/>
                </a:solidFill>
              </a:rPr>
              <a:t>Bystander</a:t>
            </a:r>
            <a:br>
              <a:rPr lang="en-GB" sz="700" noProof="0" dirty="0">
                <a:solidFill>
                  <a:schemeClr val="accent1"/>
                </a:solidFill>
              </a:rPr>
            </a:br>
            <a:r>
              <a:rPr lang="en-GB" sz="700" noProof="0" dirty="0">
                <a:solidFill>
                  <a:schemeClr val="accent1"/>
                </a:solidFill>
              </a:rPr>
              <a:t>antitumour effect</a:t>
            </a:r>
          </a:p>
        </p:txBody>
      </p:sp>
      <p:sp>
        <p:nvSpPr>
          <p:cNvPr id="32" name="TextBox 31">
            <a:extLst>
              <a:ext uri="{FF2B5EF4-FFF2-40B4-BE49-F238E27FC236}">
                <a16:creationId xmlns:a16="http://schemas.microsoft.com/office/drawing/2014/main" id="{70005B83-73A8-3FEB-BD15-6D5E072D7514}"/>
              </a:ext>
            </a:extLst>
          </p:cNvPr>
          <p:cNvSpPr txBox="1"/>
          <p:nvPr/>
        </p:nvSpPr>
        <p:spPr>
          <a:xfrm>
            <a:off x="8882211" y="2862634"/>
            <a:ext cx="804708" cy="184666"/>
          </a:xfrm>
          <a:prstGeom prst="rect">
            <a:avLst/>
          </a:prstGeom>
          <a:noFill/>
        </p:spPr>
        <p:txBody>
          <a:bodyPr wrap="none" lIns="0" tIns="0" rIns="0" bIns="0">
            <a:spAutoFit/>
          </a:bodyPr>
          <a:lstStyle/>
          <a:p>
            <a:pPr algn="ctr"/>
            <a:r>
              <a:rPr lang="en-GB" sz="600" b="1" noProof="0" dirty="0"/>
              <a:t>Humanised anti-HER2</a:t>
            </a:r>
            <a:br>
              <a:rPr lang="en-GB" sz="600" b="1" noProof="0" dirty="0"/>
            </a:br>
            <a:r>
              <a:rPr lang="en-GB" sz="600" b="1" noProof="0" dirty="0"/>
              <a:t>IgG1 mAb</a:t>
            </a:r>
          </a:p>
        </p:txBody>
      </p:sp>
      <p:sp>
        <p:nvSpPr>
          <p:cNvPr id="33" name="TextBox 32">
            <a:extLst>
              <a:ext uri="{FF2B5EF4-FFF2-40B4-BE49-F238E27FC236}">
                <a16:creationId xmlns:a16="http://schemas.microsoft.com/office/drawing/2014/main" id="{DB893782-4994-E5E2-B6A4-C1D490C94289}"/>
              </a:ext>
            </a:extLst>
          </p:cNvPr>
          <p:cNvSpPr txBox="1"/>
          <p:nvPr/>
        </p:nvSpPr>
        <p:spPr>
          <a:xfrm>
            <a:off x="3497551" y="2363674"/>
            <a:ext cx="464872" cy="92333"/>
          </a:xfrm>
          <a:prstGeom prst="rect">
            <a:avLst/>
          </a:prstGeom>
          <a:noFill/>
        </p:spPr>
        <p:txBody>
          <a:bodyPr wrap="none" lIns="0" tIns="0" rIns="0" bIns="0">
            <a:spAutoFit/>
          </a:bodyPr>
          <a:lstStyle/>
          <a:p>
            <a:pPr algn="ctr"/>
            <a:r>
              <a:rPr lang="en-GB" sz="600" b="1" noProof="0" dirty="0"/>
              <a:t>DXd payload</a:t>
            </a:r>
          </a:p>
        </p:txBody>
      </p:sp>
      <p:sp>
        <p:nvSpPr>
          <p:cNvPr id="34" name="TextBox 33">
            <a:extLst>
              <a:ext uri="{FF2B5EF4-FFF2-40B4-BE49-F238E27FC236}">
                <a16:creationId xmlns:a16="http://schemas.microsoft.com/office/drawing/2014/main" id="{CDF9DBB5-ED7E-2C4E-1C96-785C04CB9068}"/>
              </a:ext>
            </a:extLst>
          </p:cNvPr>
          <p:cNvSpPr txBox="1"/>
          <p:nvPr/>
        </p:nvSpPr>
        <p:spPr>
          <a:xfrm>
            <a:off x="3357718" y="1332206"/>
            <a:ext cx="591509" cy="276999"/>
          </a:xfrm>
          <a:prstGeom prst="rect">
            <a:avLst/>
          </a:prstGeom>
          <a:noFill/>
        </p:spPr>
        <p:txBody>
          <a:bodyPr wrap="none" lIns="0" tIns="0" rIns="0" bIns="0">
            <a:spAutoFit/>
          </a:bodyPr>
          <a:lstStyle/>
          <a:p>
            <a:r>
              <a:rPr lang="en-GB" sz="600" b="1" noProof="0" dirty="0"/>
              <a:t>Tetrapeptide-</a:t>
            </a:r>
            <a:br>
              <a:rPr lang="en-GB" sz="600" b="1" noProof="0" dirty="0"/>
            </a:br>
            <a:r>
              <a:rPr lang="en-GB" sz="600" b="1" noProof="0" dirty="0"/>
              <a:t>based cleavable</a:t>
            </a:r>
            <a:br>
              <a:rPr lang="en-GB" sz="600" b="1" noProof="0" dirty="0"/>
            </a:br>
            <a:r>
              <a:rPr lang="en-GB" sz="600" b="1" noProof="0" dirty="0"/>
              <a:t>linker for DXd</a:t>
            </a:r>
          </a:p>
        </p:txBody>
      </p:sp>
      <p:sp>
        <p:nvSpPr>
          <p:cNvPr id="35" name="TextBox 34">
            <a:extLst>
              <a:ext uri="{FF2B5EF4-FFF2-40B4-BE49-F238E27FC236}">
                <a16:creationId xmlns:a16="http://schemas.microsoft.com/office/drawing/2014/main" id="{BD729E4A-DC16-D5DC-524B-D4A3156980AD}"/>
              </a:ext>
            </a:extLst>
          </p:cNvPr>
          <p:cNvSpPr txBox="1"/>
          <p:nvPr/>
        </p:nvSpPr>
        <p:spPr>
          <a:xfrm>
            <a:off x="4157667" y="1163372"/>
            <a:ext cx="490520" cy="153888"/>
          </a:xfrm>
          <a:prstGeom prst="rect">
            <a:avLst/>
          </a:prstGeom>
          <a:noFill/>
        </p:spPr>
        <p:txBody>
          <a:bodyPr wrap="none" lIns="0" tIns="0" rIns="0" bIns="0">
            <a:spAutoFit/>
          </a:bodyPr>
          <a:lstStyle/>
          <a:p>
            <a:pPr algn="ctr"/>
            <a:r>
              <a:rPr lang="en-GB" sz="1000" b="1" noProof="0" dirty="0">
                <a:solidFill>
                  <a:schemeClr val="accent1"/>
                </a:solidFill>
              </a:rPr>
              <a:t>DAR ≈ 4</a:t>
            </a:r>
          </a:p>
        </p:txBody>
      </p:sp>
      <p:sp>
        <p:nvSpPr>
          <p:cNvPr id="36" name="Rounded Rectangle 35">
            <a:extLst>
              <a:ext uri="{FF2B5EF4-FFF2-40B4-BE49-F238E27FC236}">
                <a16:creationId xmlns:a16="http://schemas.microsoft.com/office/drawing/2014/main" id="{A6680EDF-6C89-F867-B592-99FAF1CE1A32}"/>
              </a:ext>
            </a:extLst>
          </p:cNvPr>
          <p:cNvSpPr/>
          <p:nvPr/>
        </p:nvSpPr>
        <p:spPr>
          <a:xfrm>
            <a:off x="3334475" y="855597"/>
            <a:ext cx="2136905" cy="259263"/>
          </a:xfrm>
          <a:prstGeom prst="roundRect">
            <a:avLst>
              <a:gd name="adj" fmla="val 4850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noProof="0" dirty="0">
                <a:latin typeface="Arial" panose="020B0604020202020204" pitchFamily="34" charset="0"/>
                <a:cs typeface="Arial" panose="020B0604020202020204" pitchFamily="34" charset="0"/>
              </a:rPr>
              <a:t>Datopotamab deruxtecan</a:t>
            </a:r>
          </a:p>
        </p:txBody>
      </p:sp>
      <p:sp>
        <p:nvSpPr>
          <p:cNvPr id="37" name="TextBox 36">
            <a:extLst>
              <a:ext uri="{FF2B5EF4-FFF2-40B4-BE49-F238E27FC236}">
                <a16:creationId xmlns:a16="http://schemas.microsoft.com/office/drawing/2014/main" id="{87C85B95-700A-A117-A9AF-BA96473625C5}"/>
              </a:ext>
            </a:extLst>
          </p:cNvPr>
          <p:cNvSpPr txBox="1"/>
          <p:nvPr/>
        </p:nvSpPr>
        <p:spPr>
          <a:xfrm rot="514080">
            <a:off x="6057325" y="3285503"/>
            <a:ext cx="673261" cy="184666"/>
          </a:xfrm>
          <a:prstGeom prst="rect">
            <a:avLst/>
          </a:prstGeom>
          <a:noFill/>
        </p:spPr>
        <p:txBody>
          <a:bodyPr wrap="none" lIns="0" tIns="0" rIns="0" bIns="0">
            <a:spAutoFit/>
          </a:bodyPr>
          <a:lstStyle/>
          <a:p>
            <a:pPr algn="ctr"/>
            <a:r>
              <a:rPr lang="en-GB" sz="1200" b="1" noProof="0" dirty="0">
                <a:solidFill>
                  <a:srgbClr val="404040"/>
                </a:solidFill>
              </a:rPr>
              <a:t>CEACAM</a:t>
            </a:r>
          </a:p>
        </p:txBody>
      </p:sp>
      <p:sp>
        <p:nvSpPr>
          <p:cNvPr id="38" name="TextBox 37">
            <a:extLst>
              <a:ext uri="{FF2B5EF4-FFF2-40B4-BE49-F238E27FC236}">
                <a16:creationId xmlns:a16="http://schemas.microsoft.com/office/drawing/2014/main" id="{54464390-ED38-88B0-761D-D6107C2EFB3A}"/>
              </a:ext>
            </a:extLst>
          </p:cNvPr>
          <p:cNvSpPr txBox="1"/>
          <p:nvPr/>
        </p:nvSpPr>
        <p:spPr>
          <a:xfrm rot="1152424">
            <a:off x="6928422" y="3463930"/>
            <a:ext cx="554640" cy="184666"/>
          </a:xfrm>
          <a:prstGeom prst="rect">
            <a:avLst/>
          </a:prstGeom>
          <a:noFill/>
        </p:spPr>
        <p:txBody>
          <a:bodyPr wrap="none" lIns="0" tIns="0" rIns="0" bIns="0">
            <a:spAutoFit/>
          </a:bodyPr>
          <a:lstStyle/>
          <a:p>
            <a:pPr algn="ctr"/>
            <a:r>
              <a:rPr lang="en-GB" sz="1200" b="1" noProof="0" dirty="0">
                <a:solidFill>
                  <a:srgbClr val="404040"/>
                </a:solidFill>
              </a:rPr>
              <a:t>ROR1/2</a:t>
            </a:r>
          </a:p>
        </p:txBody>
      </p:sp>
      <p:sp>
        <p:nvSpPr>
          <p:cNvPr id="39" name="TextBox 38">
            <a:extLst>
              <a:ext uri="{FF2B5EF4-FFF2-40B4-BE49-F238E27FC236}">
                <a16:creationId xmlns:a16="http://schemas.microsoft.com/office/drawing/2014/main" id="{C8FD7960-7E8B-F34A-D9BE-EF7D973BCC8F}"/>
              </a:ext>
            </a:extLst>
          </p:cNvPr>
          <p:cNvSpPr txBox="1"/>
          <p:nvPr/>
        </p:nvSpPr>
        <p:spPr>
          <a:xfrm>
            <a:off x="5484401" y="3266502"/>
            <a:ext cx="325410" cy="184666"/>
          </a:xfrm>
          <a:prstGeom prst="rect">
            <a:avLst/>
          </a:prstGeom>
          <a:noFill/>
        </p:spPr>
        <p:txBody>
          <a:bodyPr wrap="none" lIns="0" tIns="0" rIns="0" bIns="0">
            <a:spAutoFit/>
          </a:bodyPr>
          <a:lstStyle/>
          <a:p>
            <a:pPr algn="ctr"/>
            <a:r>
              <a:rPr lang="en-GB" sz="1200" b="1" noProof="0" dirty="0">
                <a:solidFill>
                  <a:srgbClr val="404040"/>
                </a:solidFill>
              </a:rPr>
              <a:t>LIV1</a:t>
            </a:r>
          </a:p>
        </p:txBody>
      </p:sp>
      <p:sp>
        <p:nvSpPr>
          <p:cNvPr id="40" name="TextBox 39">
            <a:extLst>
              <a:ext uri="{FF2B5EF4-FFF2-40B4-BE49-F238E27FC236}">
                <a16:creationId xmlns:a16="http://schemas.microsoft.com/office/drawing/2014/main" id="{8D407DB4-63A9-119A-6B74-D191CE6D5478}"/>
              </a:ext>
            </a:extLst>
          </p:cNvPr>
          <p:cNvSpPr txBox="1"/>
          <p:nvPr/>
        </p:nvSpPr>
        <p:spPr>
          <a:xfrm rot="20698443">
            <a:off x="4555618" y="3451844"/>
            <a:ext cx="434414" cy="184666"/>
          </a:xfrm>
          <a:prstGeom prst="rect">
            <a:avLst/>
          </a:prstGeom>
          <a:noFill/>
        </p:spPr>
        <p:txBody>
          <a:bodyPr wrap="none" lIns="0" tIns="0" rIns="0" bIns="0">
            <a:spAutoFit/>
          </a:bodyPr>
          <a:lstStyle/>
          <a:p>
            <a:pPr algn="ctr"/>
            <a:r>
              <a:rPr lang="en-GB" sz="1200" b="1" noProof="0" dirty="0">
                <a:solidFill>
                  <a:srgbClr val="404040"/>
                </a:solidFill>
              </a:rPr>
              <a:t>MUC1</a:t>
            </a:r>
          </a:p>
        </p:txBody>
      </p:sp>
      <p:sp>
        <p:nvSpPr>
          <p:cNvPr id="41" name="TextBox 40">
            <a:extLst>
              <a:ext uri="{FF2B5EF4-FFF2-40B4-BE49-F238E27FC236}">
                <a16:creationId xmlns:a16="http://schemas.microsoft.com/office/drawing/2014/main" id="{A17BB2B0-3501-E317-1409-B1A52B33BF68}"/>
              </a:ext>
            </a:extLst>
          </p:cNvPr>
          <p:cNvSpPr txBox="1"/>
          <p:nvPr/>
        </p:nvSpPr>
        <p:spPr>
          <a:xfrm rot="19901371">
            <a:off x="3888555" y="3696805"/>
            <a:ext cx="392736" cy="184666"/>
          </a:xfrm>
          <a:prstGeom prst="rect">
            <a:avLst/>
          </a:prstGeom>
          <a:noFill/>
        </p:spPr>
        <p:txBody>
          <a:bodyPr wrap="none" lIns="0" tIns="0" rIns="0" bIns="0">
            <a:spAutoFit/>
          </a:bodyPr>
          <a:lstStyle/>
          <a:p>
            <a:pPr algn="ctr"/>
            <a:r>
              <a:rPr lang="en-GB" sz="1200" b="1" noProof="0" dirty="0">
                <a:solidFill>
                  <a:srgbClr val="404040"/>
                </a:solidFill>
              </a:rPr>
              <a:t>PTK7</a:t>
            </a:r>
          </a:p>
        </p:txBody>
      </p:sp>
      <p:sp>
        <p:nvSpPr>
          <p:cNvPr id="42" name="TextBox 41">
            <a:extLst>
              <a:ext uri="{FF2B5EF4-FFF2-40B4-BE49-F238E27FC236}">
                <a16:creationId xmlns:a16="http://schemas.microsoft.com/office/drawing/2014/main" id="{DA8E1D73-728C-6F08-74D5-725E904C2B8D}"/>
              </a:ext>
            </a:extLst>
          </p:cNvPr>
          <p:cNvSpPr txBox="1"/>
          <p:nvPr/>
        </p:nvSpPr>
        <p:spPr>
          <a:xfrm rot="16526468">
            <a:off x="2419025" y="5441466"/>
            <a:ext cx="554640" cy="184666"/>
          </a:xfrm>
          <a:prstGeom prst="rect">
            <a:avLst/>
          </a:prstGeom>
          <a:noFill/>
        </p:spPr>
        <p:txBody>
          <a:bodyPr wrap="none" lIns="0" tIns="0" rIns="0" bIns="0">
            <a:spAutoFit/>
          </a:bodyPr>
          <a:lstStyle/>
          <a:p>
            <a:pPr algn="ctr"/>
            <a:r>
              <a:rPr lang="en-GB" sz="1200" b="1" noProof="0" dirty="0">
                <a:solidFill>
                  <a:srgbClr val="404040"/>
                </a:solidFill>
              </a:rPr>
              <a:t>Nectin4</a:t>
            </a:r>
          </a:p>
        </p:txBody>
      </p:sp>
      <p:sp>
        <p:nvSpPr>
          <p:cNvPr id="43" name="TextBox 42">
            <a:extLst>
              <a:ext uri="{FF2B5EF4-FFF2-40B4-BE49-F238E27FC236}">
                <a16:creationId xmlns:a16="http://schemas.microsoft.com/office/drawing/2014/main" id="{082E5FCD-A661-B9BC-BD68-14BD6FEC107D}"/>
              </a:ext>
            </a:extLst>
          </p:cNvPr>
          <p:cNvSpPr txBox="1"/>
          <p:nvPr/>
        </p:nvSpPr>
        <p:spPr>
          <a:xfrm rot="17818859">
            <a:off x="2684010" y="4767070"/>
            <a:ext cx="391133" cy="184666"/>
          </a:xfrm>
          <a:prstGeom prst="rect">
            <a:avLst/>
          </a:prstGeom>
          <a:noFill/>
        </p:spPr>
        <p:txBody>
          <a:bodyPr wrap="none" lIns="0" tIns="0" rIns="0" bIns="0">
            <a:spAutoFit/>
          </a:bodyPr>
          <a:lstStyle/>
          <a:p>
            <a:pPr algn="ctr"/>
            <a:r>
              <a:rPr lang="en-GB" sz="1200" b="1" noProof="0" dirty="0">
                <a:solidFill>
                  <a:srgbClr val="404040"/>
                </a:solidFill>
              </a:rPr>
              <a:t>B7H4</a:t>
            </a:r>
          </a:p>
        </p:txBody>
      </p:sp>
      <p:sp>
        <p:nvSpPr>
          <p:cNvPr id="44" name="TextBox 43">
            <a:extLst>
              <a:ext uri="{FF2B5EF4-FFF2-40B4-BE49-F238E27FC236}">
                <a16:creationId xmlns:a16="http://schemas.microsoft.com/office/drawing/2014/main" id="{F7B72CB8-147D-F9FA-E21F-56C61B5EE7E6}"/>
              </a:ext>
            </a:extLst>
          </p:cNvPr>
          <p:cNvSpPr txBox="1"/>
          <p:nvPr/>
        </p:nvSpPr>
        <p:spPr>
          <a:xfrm rot="19045114">
            <a:off x="3101078" y="4143616"/>
            <a:ext cx="512962" cy="184666"/>
          </a:xfrm>
          <a:prstGeom prst="rect">
            <a:avLst/>
          </a:prstGeom>
          <a:noFill/>
        </p:spPr>
        <p:txBody>
          <a:bodyPr wrap="none" lIns="0" tIns="0" rIns="0" bIns="0">
            <a:spAutoFit/>
          </a:bodyPr>
          <a:lstStyle/>
          <a:p>
            <a:pPr algn="ctr"/>
            <a:r>
              <a:rPr lang="en-GB" sz="1200" b="1" noProof="0" dirty="0">
                <a:solidFill>
                  <a:srgbClr val="404040"/>
                </a:solidFill>
              </a:rPr>
              <a:t>TROP2</a:t>
            </a:r>
          </a:p>
        </p:txBody>
      </p:sp>
      <p:sp>
        <p:nvSpPr>
          <p:cNvPr id="45" name="TextBox 44">
            <a:extLst>
              <a:ext uri="{FF2B5EF4-FFF2-40B4-BE49-F238E27FC236}">
                <a16:creationId xmlns:a16="http://schemas.microsoft.com/office/drawing/2014/main" id="{E3648279-92FC-A267-12CD-27732E93139B}"/>
              </a:ext>
            </a:extLst>
          </p:cNvPr>
          <p:cNvSpPr txBox="1"/>
          <p:nvPr/>
        </p:nvSpPr>
        <p:spPr>
          <a:xfrm rot="1768493">
            <a:off x="7779411" y="3670608"/>
            <a:ext cx="290144" cy="184666"/>
          </a:xfrm>
          <a:prstGeom prst="rect">
            <a:avLst/>
          </a:prstGeom>
          <a:noFill/>
        </p:spPr>
        <p:txBody>
          <a:bodyPr wrap="none" lIns="0" tIns="0" rIns="0" bIns="0">
            <a:spAutoFit/>
          </a:bodyPr>
          <a:lstStyle/>
          <a:p>
            <a:pPr algn="ctr"/>
            <a:r>
              <a:rPr lang="en-GB" sz="1200" b="1" noProof="0" dirty="0">
                <a:solidFill>
                  <a:srgbClr val="404040"/>
                </a:solidFill>
              </a:rPr>
              <a:t>FRa</a:t>
            </a:r>
          </a:p>
        </p:txBody>
      </p:sp>
      <p:sp>
        <p:nvSpPr>
          <p:cNvPr id="46" name="TextBox 45">
            <a:extLst>
              <a:ext uri="{FF2B5EF4-FFF2-40B4-BE49-F238E27FC236}">
                <a16:creationId xmlns:a16="http://schemas.microsoft.com/office/drawing/2014/main" id="{36FBA17A-6627-9F79-DF28-453C06AF6C58}"/>
              </a:ext>
            </a:extLst>
          </p:cNvPr>
          <p:cNvSpPr txBox="1"/>
          <p:nvPr/>
        </p:nvSpPr>
        <p:spPr>
          <a:xfrm rot="2325156">
            <a:off x="8155350" y="4025654"/>
            <a:ext cx="408766" cy="184666"/>
          </a:xfrm>
          <a:prstGeom prst="rect">
            <a:avLst/>
          </a:prstGeom>
          <a:noFill/>
        </p:spPr>
        <p:txBody>
          <a:bodyPr wrap="none" lIns="0" tIns="0" rIns="0" bIns="0">
            <a:spAutoFit/>
          </a:bodyPr>
          <a:lstStyle/>
          <a:p>
            <a:pPr algn="ctr"/>
            <a:r>
              <a:rPr lang="en-GB" sz="1200" b="1" noProof="0" dirty="0">
                <a:solidFill>
                  <a:srgbClr val="404040"/>
                </a:solidFill>
              </a:rPr>
              <a:t>HER2</a:t>
            </a:r>
          </a:p>
        </p:txBody>
      </p:sp>
      <p:sp>
        <p:nvSpPr>
          <p:cNvPr id="47" name="TextBox 46">
            <a:extLst>
              <a:ext uri="{FF2B5EF4-FFF2-40B4-BE49-F238E27FC236}">
                <a16:creationId xmlns:a16="http://schemas.microsoft.com/office/drawing/2014/main" id="{225C0BA1-8834-6463-CF0C-8F3D6D835ACE}"/>
              </a:ext>
            </a:extLst>
          </p:cNvPr>
          <p:cNvSpPr txBox="1"/>
          <p:nvPr/>
        </p:nvSpPr>
        <p:spPr>
          <a:xfrm rot="3459286">
            <a:off x="8668339" y="4501061"/>
            <a:ext cx="408766" cy="184666"/>
          </a:xfrm>
          <a:prstGeom prst="rect">
            <a:avLst/>
          </a:prstGeom>
          <a:noFill/>
        </p:spPr>
        <p:txBody>
          <a:bodyPr wrap="none" lIns="0" tIns="0" rIns="0" bIns="0">
            <a:spAutoFit/>
          </a:bodyPr>
          <a:lstStyle/>
          <a:p>
            <a:pPr algn="ctr"/>
            <a:r>
              <a:rPr lang="en-GB" sz="1200" b="1" noProof="0" dirty="0">
                <a:solidFill>
                  <a:srgbClr val="404040"/>
                </a:solidFill>
              </a:rPr>
              <a:t>HER3</a:t>
            </a:r>
          </a:p>
        </p:txBody>
      </p:sp>
      <p:sp>
        <p:nvSpPr>
          <p:cNvPr id="48" name="TextBox 47">
            <a:extLst>
              <a:ext uri="{FF2B5EF4-FFF2-40B4-BE49-F238E27FC236}">
                <a16:creationId xmlns:a16="http://schemas.microsoft.com/office/drawing/2014/main" id="{540E9096-CCAA-4993-D21B-1197E8058217}"/>
              </a:ext>
            </a:extLst>
          </p:cNvPr>
          <p:cNvSpPr txBox="1"/>
          <p:nvPr/>
        </p:nvSpPr>
        <p:spPr>
          <a:xfrm rot="4363868">
            <a:off x="8860314" y="5021795"/>
            <a:ext cx="476092" cy="184666"/>
          </a:xfrm>
          <a:prstGeom prst="rect">
            <a:avLst/>
          </a:prstGeom>
          <a:noFill/>
        </p:spPr>
        <p:txBody>
          <a:bodyPr wrap="none" lIns="0" tIns="0" rIns="0" bIns="0">
            <a:spAutoFit/>
          </a:bodyPr>
          <a:lstStyle/>
          <a:p>
            <a:pPr algn="ctr"/>
            <a:r>
              <a:rPr lang="en-GB" sz="1200" b="1" noProof="0" dirty="0">
                <a:solidFill>
                  <a:srgbClr val="404040"/>
                </a:solidFill>
              </a:rPr>
              <a:t>CD166</a:t>
            </a:r>
          </a:p>
        </p:txBody>
      </p:sp>
      <p:sp>
        <p:nvSpPr>
          <p:cNvPr id="49" name="TextBox 48">
            <a:extLst>
              <a:ext uri="{FF2B5EF4-FFF2-40B4-BE49-F238E27FC236}">
                <a16:creationId xmlns:a16="http://schemas.microsoft.com/office/drawing/2014/main" id="{571F39E0-58AF-E364-32AA-8E1C705F3F39}"/>
              </a:ext>
            </a:extLst>
          </p:cNvPr>
          <p:cNvSpPr txBox="1"/>
          <p:nvPr/>
        </p:nvSpPr>
        <p:spPr>
          <a:xfrm>
            <a:off x="9311558" y="1163372"/>
            <a:ext cx="490520" cy="153888"/>
          </a:xfrm>
          <a:prstGeom prst="rect">
            <a:avLst/>
          </a:prstGeom>
          <a:noFill/>
        </p:spPr>
        <p:txBody>
          <a:bodyPr wrap="none" lIns="0" tIns="0" rIns="0" bIns="0">
            <a:spAutoFit/>
          </a:bodyPr>
          <a:lstStyle/>
          <a:p>
            <a:pPr algn="ctr"/>
            <a:r>
              <a:rPr lang="en-GB" sz="1000" b="1" noProof="0" dirty="0">
                <a:solidFill>
                  <a:srgbClr val="7030A0"/>
                </a:solidFill>
              </a:rPr>
              <a:t>DAR ≈ 8</a:t>
            </a:r>
          </a:p>
        </p:txBody>
      </p:sp>
      <p:sp>
        <p:nvSpPr>
          <p:cNvPr id="50" name="Rounded Rectangle 49">
            <a:extLst>
              <a:ext uri="{FF2B5EF4-FFF2-40B4-BE49-F238E27FC236}">
                <a16:creationId xmlns:a16="http://schemas.microsoft.com/office/drawing/2014/main" id="{E0FCFE2D-6AF5-CCA3-57D7-AD2C267BFFF0}"/>
              </a:ext>
            </a:extLst>
          </p:cNvPr>
          <p:cNvSpPr/>
          <p:nvPr/>
        </p:nvSpPr>
        <p:spPr>
          <a:xfrm>
            <a:off x="8488366" y="855597"/>
            <a:ext cx="2136905" cy="259263"/>
          </a:xfrm>
          <a:prstGeom prst="roundRect">
            <a:avLst>
              <a:gd name="adj" fmla="val 48507"/>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noProof="0" dirty="0">
                <a:latin typeface="Arial" panose="020B0604020202020204" pitchFamily="34" charset="0"/>
                <a:cs typeface="Arial" panose="020B0604020202020204" pitchFamily="34" charset="0"/>
              </a:rPr>
              <a:t>Trastuzumab deruxtecan</a:t>
            </a:r>
          </a:p>
        </p:txBody>
      </p:sp>
      <p:sp>
        <p:nvSpPr>
          <p:cNvPr id="51" name="TextBox 50">
            <a:extLst>
              <a:ext uri="{FF2B5EF4-FFF2-40B4-BE49-F238E27FC236}">
                <a16:creationId xmlns:a16="http://schemas.microsoft.com/office/drawing/2014/main" id="{6CDC637F-CC14-E085-4116-2A6650311BBD}"/>
              </a:ext>
            </a:extLst>
          </p:cNvPr>
          <p:cNvSpPr txBox="1"/>
          <p:nvPr/>
        </p:nvSpPr>
        <p:spPr>
          <a:xfrm>
            <a:off x="9789373" y="2243179"/>
            <a:ext cx="828753" cy="923843"/>
          </a:xfrm>
          <a:prstGeom prst="rect">
            <a:avLst/>
          </a:prstGeom>
          <a:solidFill>
            <a:schemeClr val="bg1"/>
          </a:solidFill>
        </p:spPr>
        <p:txBody>
          <a:bodyPr wrap="none" lIns="0" tIns="0" rIns="0" bIns="0">
            <a:spAutoFit/>
          </a:bodyPr>
          <a:lstStyle/>
          <a:p>
            <a:pPr marL="88900" indent="-88900">
              <a:lnSpc>
                <a:spcPct val="90000"/>
              </a:lnSpc>
              <a:spcAft>
                <a:spcPts val="150"/>
              </a:spcAft>
              <a:buClr>
                <a:srgbClr val="7030A0"/>
              </a:buClr>
              <a:buFont typeface="Arial" panose="020B0604020202020204" pitchFamily="34" charset="0"/>
              <a:buChar char="•"/>
            </a:pPr>
            <a:r>
              <a:rPr lang="en-GB" sz="700" noProof="0" dirty="0">
                <a:solidFill>
                  <a:srgbClr val="7030A0"/>
                </a:solidFill>
              </a:rPr>
              <a:t>Payload</a:t>
            </a:r>
            <a:br>
              <a:rPr lang="en-GB" sz="700" noProof="0" dirty="0">
                <a:solidFill>
                  <a:srgbClr val="7030A0"/>
                </a:solidFill>
              </a:rPr>
            </a:br>
            <a:r>
              <a:rPr lang="en-GB" sz="700" noProof="0" dirty="0">
                <a:solidFill>
                  <a:srgbClr val="7030A0"/>
                </a:solidFill>
              </a:rPr>
              <a:t>mechanism</a:t>
            </a:r>
            <a:br>
              <a:rPr lang="en-GB" sz="700" noProof="0" dirty="0">
                <a:solidFill>
                  <a:srgbClr val="7030A0"/>
                </a:solidFill>
              </a:rPr>
            </a:br>
            <a:r>
              <a:rPr lang="en-GB" sz="700" noProof="0" dirty="0">
                <a:solidFill>
                  <a:srgbClr val="7030A0"/>
                </a:solidFill>
              </a:rPr>
              <a:t>of action:</a:t>
            </a:r>
            <a:br>
              <a:rPr lang="en-GB" sz="700" noProof="0" dirty="0">
                <a:solidFill>
                  <a:srgbClr val="7030A0"/>
                </a:solidFill>
              </a:rPr>
            </a:br>
            <a:r>
              <a:rPr lang="en-GB" sz="700" noProof="0" dirty="0">
                <a:solidFill>
                  <a:srgbClr val="7030A0"/>
                </a:solidFill>
              </a:rPr>
              <a:t>topoisomerase</a:t>
            </a:r>
            <a:br>
              <a:rPr lang="en-GB" sz="700" noProof="0" dirty="0">
                <a:solidFill>
                  <a:srgbClr val="7030A0"/>
                </a:solidFill>
              </a:rPr>
            </a:br>
            <a:r>
              <a:rPr lang="en-GB" sz="700" noProof="0" dirty="0">
                <a:solidFill>
                  <a:srgbClr val="7030A0"/>
                </a:solidFill>
              </a:rPr>
              <a:t>I inhibitor</a:t>
            </a:r>
          </a:p>
          <a:p>
            <a:pPr marL="88900" indent="-88900">
              <a:lnSpc>
                <a:spcPct val="90000"/>
              </a:lnSpc>
              <a:spcAft>
                <a:spcPts val="150"/>
              </a:spcAft>
              <a:buClr>
                <a:srgbClr val="7030A0"/>
              </a:buClr>
              <a:buFont typeface="Arial" panose="020B0604020202020204" pitchFamily="34" charset="0"/>
              <a:buChar char="•"/>
            </a:pPr>
            <a:r>
              <a:rPr lang="en-GB" sz="700" noProof="0" dirty="0">
                <a:solidFill>
                  <a:srgbClr val="7030A0"/>
                </a:solidFill>
              </a:rPr>
              <a:t>Payload with short</a:t>
            </a:r>
            <a:br>
              <a:rPr lang="en-GB" sz="700" noProof="0" dirty="0">
                <a:solidFill>
                  <a:srgbClr val="7030A0"/>
                </a:solidFill>
              </a:rPr>
            </a:br>
            <a:r>
              <a:rPr lang="en-GB" sz="700" noProof="0" dirty="0">
                <a:solidFill>
                  <a:srgbClr val="7030A0"/>
                </a:solidFill>
              </a:rPr>
              <a:t>systematic half-life</a:t>
            </a:r>
          </a:p>
          <a:p>
            <a:pPr marL="88900" indent="-88900">
              <a:lnSpc>
                <a:spcPct val="90000"/>
              </a:lnSpc>
              <a:spcAft>
                <a:spcPts val="150"/>
              </a:spcAft>
              <a:buClr>
                <a:srgbClr val="7030A0"/>
              </a:buClr>
              <a:buFont typeface="Arial" panose="020B0604020202020204" pitchFamily="34" charset="0"/>
              <a:buChar char="•"/>
            </a:pPr>
            <a:r>
              <a:rPr lang="en-GB" sz="700" noProof="0" dirty="0">
                <a:solidFill>
                  <a:srgbClr val="7030A0"/>
                </a:solidFill>
              </a:rPr>
              <a:t>Bystander</a:t>
            </a:r>
            <a:br>
              <a:rPr lang="en-GB" sz="700" noProof="0" dirty="0">
                <a:solidFill>
                  <a:srgbClr val="7030A0"/>
                </a:solidFill>
              </a:rPr>
            </a:br>
            <a:r>
              <a:rPr lang="en-GB" sz="700" noProof="0" dirty="0">
                <a:solidFill>
                  <a:srgbClr val="7030A0"/>
                </a:solidFill>
              </a:rPr>
              <a:t>antitumour effect</a:t>
            </a:r>
          </a:p>
        </p:txBody>
      </p:sp>
      <p:sp>
        <p:nvSpPr>
          <p:cNvPr id="52" name="TextBox 51">
            <a:extLst>
              <a:ext uri="{FF2B5EF4-FFF2-40B4-BE49-F238E27FC236}">
                <a16:creationId xmlns:a16="http://schemas.microsoft.com/office/drawing/2014/main" id="{4988BC98-7CBB-B2C3-8FE2-189DD9E4BA95}"/>
              </a:ext>
            </a:extLst>
          </p:cNvPr>
          <p:cNvSpPr txBox="1"/>
          <p:nvPr/>
        </p:nvSpPr>
        <p:spPr>
          <a:xfrm>
            <a:off x="8535846" y="2286153"/>
            <a:ext cx="721351" cy="461665"/>
          </a:xfrm>
          <a:prstGeom prst="rect">
            <a:avLst/>
          </a:prstGeom>
          <a:noFill/>
        </p:spPr>
        <p:txBody>
          <a:bodyPr wrap="none" lIns="0" tIns="0" rIns="0" bIns="0">
            <a:spAutoFit/>
          </a:bodyPr>
          <a:lstStyle/>
          <a:p>
            <a:r>
              <a:rPr lang="en-GB" sz="600" b="1" noProof="0" dirty="0"/>
              <a:t>Exatecan derivative</a:t>
            </a:r>
            <a:br>
              <a:rPr lang="en-GB" sz="600" b="1" noProof="0" dirty="0"/>
            </a:br>
            <a:r>
              <a:rPr lang="en-GB" sz="600" b="1" noProof="0" dirty="0"/>
              <a:t>payload DXd</a:t>
            </a:r>
            <a:br>
              <a:rPr lang="en-GB" sz="600" b="1" noProof="0" dirty="0"/>
            </a:br>
            <a:r>
              <a:rPr lang="en-GB" sz="600" b="1" noProof="0" dirty="0"/>
              <a:t>(10-fold potency</a:t>
            </a:r>
            <a:br>
              <a:rPr lang="en-GB" sz="600" b="1" noProof="0" dirty="0"/>
            </a:br>
            <a:r>
              <a:rPr lang="en-GB" sz="600" b="1" noProof="0" dirty="0"/>
              <a:t>compared to the</a:t>
            </a:r>
            <a:br>
              <a:rPr lang="en-GB" sz="600" b="1" noProof="0" dirty="0"/>
            </a:br>
            <a:r>
              <a:rPr lang="en-GB" sz="600" b="1" noProof="0" dirty="0"/>
              <a:t>SN-38 in vitro)</a:t>
            </a:r>
          </a:p>
        </p:txBody>
      </p:sp>
      <p:sp>
        <p:nvSpPr>
          <p:cNvPr id="53" name="TextBox 52">
            <a:extLst>
              <a:ext uri="{FF2B5EF4-FFF2-40B4-BE49-F238E27FC236}">
                <a16:creationId xmlns:a16="http://schemas.microsoft.com/office/drawing/2014/main" id="{FF757441-FB5E-78C2-F425-6D5BE5D955C7}"/>
              </a:ext>
            </a:extLst>
          </p:cNvPr>
          <p:cNvSpPr txBox="1"/>
          <p:nvPr/>
        </p:nvSpPr>
        <p:spPr>
          <a:xfrm>
            <a:off x="8508122" y="1300594"/>
            <a:ext cx="573875" cy="276999"/>
          </a:xfrm>
          <a:prstGeom prst="rect">
            <a:avLst/>
          </a:prstGeom>
          <a:noFill/>
        </p:spPr>
        <p:txBody>
          <a:bodyPr wrap="none" lIns="0" tIns="0" rIns="0" bIns="0">
            <a:spAutoFit/>
          </a:bodyPr>
          <a:lstStyle/>
          <a:p>
            <a:r>
              <a:rPr lang="en-GB" sz="600" b="1" noProof="0" dirty="0"/>
              <a:t>Maleimide</a:t>
            </a:r>
            <a:br>
              <a:rPr lang="en-GB" sz="600" b="1" noProof="0" dirty="0"/>
            </a:br>
            <a:r>
              <a:rPr lang="en-GB" sz="600" b="1" noProof="0" dirty="0"/>
              <a:t>tetrapeptide</a:t>
            </a:r>
            <a:br>
              <a:rPr lang="en-GB" sz="600" b="1" noProof="0" dirty="0"/>
            </a:br>
            <a:r>
              <a:rPr lang="en-GB" sz="600" b="1" noProof="0" dirty="0"/>
              <a:t>cleavable linker</a:t>
            </a:r>
          </a:p>
        </p:txBody>
      </p:sp>
      <p:sp>
        <p:nvSpPr>
          <p:cNvPr id="2" name="TextBox 1">
            <a:extLst>
              <a:ext uri="{FF2B5EF4-FFF2-40B4-BE49-F238E27FC236}">
                <a16:creationId xmlns:a16="http://schemas.microsoft.com/office/drawing/2014/main" id="{60588E0E-8D5A-38FA-C526-1D8965434405}"/>
              </a:ext>
            </a:extLst>
          </p:cNvPr>
          <p:cNvSpPr txBox="1"/>
          <p:nvPr/>
        </p:nvSpPr>
        <p:spPr>
          <a:xfrm>
            <a:off x="3629427" y="2685792"/>
            <a:ext cx="639599" cy="184666"/>
          </a:xfrm>
          <a:prstGeom prst="rect">
            <a:avLst/>
          </a:prstGeom>
          <a:noFill/>
        </p:spPr>
        <p:txBody>
          <a:bodyPr wrap="none" lIns="0" tIns="0" rIns="0" bIns="0">
            <a:spAutoFit/>
          </a:bodyPr>
          <a:lstStyle/>
          <a:p>
            <a:pPr algn="ctr"/>
            <a:r>
              <a:rPr lang="en-GB" sz="600" b="1" noProof="0" dirty="0"/>
              <a:t>Humanised anti-</a:t>
            </a:r>
            <a:br>
              <a:rPr lang="en-GB" sz="600" b="1" noProof="0" dirty="0"/>
            </a:br>
            <a:r>
              <a:rPr lang="en-GB" sz="600" b="1" noProof="0" dirty="0"/>
              <a:t>TROP2 IgG1 mAb</a:t>
            </a:r>
          </a:p>
        </p:txBody>
      </p:sp>
    </p:spTree>
    <p:extLst>
      <p:ext uri="{BB962C8B-B14F-4D97-AF65-F5344CB8AC3E}">
        <p14:creationId xmlns:p14="http://schemas.microsoft.com/office/powerpoint/2010/main" val="9663980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2F8D-181E-4B46-634C-A1A7C120F0FC}"/>
            </a:ext>
          </a:extLst>
        </p:cNvPr>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E50F38BA-12CB-B031-82AF-F97DD7B0D16E}"/>
              </a:ext>
            </a:extLst>
          </p:cNvPr>
          <p:cNvGraphicFramePr>
            <a:graphicFrameLocks noGrp="1"/>
          </p:cNvGraphicFramePr>
          <p:nvPr>
            <p:ph sz="quarter" idx="12"/>
            <p:extLst>
              <p:ext uri="{D42A27DB-BD31-4B8C-83A1-F6EECF244321}">
                <p14:modId xmlns:p14="http://schemas.microsoft.com/office/powerpoint/2010/main" val="3220435230"/>
              </p:ext>
            </p:extLst>
          </p:nvPr>
        </p:nvGraphicFramePr>
        <p:xfrm>
          <a:off x="619125" y="1123200"/>
          <a:ext cx="10963276" cy="4495800"/>
        </p:xfrm>
        <a:graphic>
          <a:graphicData uri="http://schemas.openxmlformats.org/drawingml/2006/table">
            <a:tbl>
              <a:tblPr firstRow="1" bandRow="1">
                <a:tableStyleId>{5C22544A-7EE6-4342-B048-85BDC9FD1C3A}</a:tableStyleId>
              </a:tblPr>
              <a:tblGrid>
                <a:gridCol w="2596312">
                  <a:extLst>
                    <a:ext uri="{9D8B030D-6E8A-4147-A177-3AD203B41FA5}">
                      <a16:colId xmlns:a16="http://schemas.microsoft.com/office/drawing/2014/main" val="1177004546"/>
                    </a:ext>
                  </a:extLst>
                </a:gridCol>
                <a:gridCol w="2091741">
                  <a:extLst>
                    <a:ext uri="{9D8B030D-6E8A-4147-A177-3AD203B41FA5}">
                      <a16:colId xmlns:a16="http://schemas.microsoft.com/office/drawing/2014/main" val="1632701639"/>
                    </a:ext>
                  </a:extLst>
                </a:gridCol>
                <a:gridCol w="2091741">
                  <a:extLst>
                    <a:ext uri="{9D8B030D-6E8A-4147-A177-3AD203B41FA5}">
                      <a16:colId xmlns:a16="http://schemas.microsoft.com/office/drawing/2014/main" val="604928869"/>
                    </a:ext>
                  </a:extLst>
                </a:gridCol>
                <a:gridCol w="2091741">
                  <a:extLst>
                    <a:ext uri="{9D8B030D-6E8A-4147-A177-3AD203B41FA5}">
                      <a16:colId xmlns:a16="http://schemas.microsoft.com/office/drawing/2014/main" val="3872446722"/>
                    </a:ext>
                  </a:extLst>
                </a:gridCol>
                <a:gridCol w="2091741">
                  <a:extLst>
                    <a:ext uri="{9D8B030D-6E8A-4147-A177-3AD203B41FA5}">
                      <a16:colId xmlns:a16="http://schemas.microsoft.com/office/drawing/2014/main" val="3042411587"/>
                    </a:ext>
                  </a:extLst>
                </a:gridCol>
              </a:tblGrid>
              <a:tr h="370840">
                <a:tc>
                  <a:txBody>
                    <a:bodyPr/>
                    <a:lstStyle/>
                    <a:p>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a:solidFill>
                            <a:schemeClr val="bg1"/>
                          </a:solidFill>
                          <a:latin typeface="Arial" panose="020B0604020202020204" pitchFamily="34" charset="0"/>
                          <a:cs typeface="Arial" panose="020B0604020202020204" pitchFamily="34" charset="0"/>
                        </a:rPr>
                        <a:t>DESTINY-Breast04</a:t>
                      </a:r>
                      <a:r>
                        <a:rPr lang="en-GB" baseline="30000" noProof="0" dirty="0">
                          <a:solidFill>
                            <a:schemeClr val="bg1"/>
                          </a:solidFill>
                          <a:latin typeface="Arial" panose="020B0604020202020204" pitchFamily="34" charset="0"/>
                          <a:cs typeface="Arial" panose="020B0604020202020204" pitchFamily="34" charset="0"/>
                        </a:rPr>
                        <a:t>1</a:t>
                      </a:r>
                    </a:p>
                  </a:txBody>
                  <a:tcPr anchor="ctr"/>
                </a:tc>
                <a:tc>
                  <a:txBody>
                    <a:bodyPr/>
                    <a:lstStyle/>
                    <a:p>
                      <a:pPr algn="ctr"/>
                      <a:r>
                        <a:rPr lang="en-GB" noProof="0" dirty="0">
                          <a:solidFill>
                            <a:schemeClr val="bg1"/>
                          </a:solidFill>
                          <a:latin typeface="Arial" panose="020B0604020202020204" pitchFamily="34" charset="0"/>
                          <a:cs typeface="Arial" panose="020B0604020202020204" pitchFamily="34" charset="0"/>
                        </a:rPr>
                        <a:t>DESTINY-Breast06</a:t>
                      </a:r>
                      <a:r>
                        <a:rPr lang="en-GB" baseline="30000" noProof="0" dirty="0">
                          <a:solidFill>
                            <a:schemeClr val="bg1"/>
                          </a:solidFill>
                          <a:latin typeface="Arial" panose="020B0604020202020204" pitchFamily="34" charset="0"/>
                          <a:cs typeface="Arial" panose="020B0604020202020204" pitchFamily="34" charset="0"/>
                        </a:rPr>
                        <a:t>2</a:t>
                      </a:r>
                    </a:p>
                  </a:txBody>
                  <a:tcPr anchor="ctr"/>
                </a:tc>
                <a:tc>
                  <a:txBody>
                    <a:bodyPr/>
                    <a:lstStyle/>
                    <a:p>
                      <a:pPr algn="ctr"/>
                      <a:r>
                        <a:rPr lang="en-GB" noProof="0" dirty="0">
                          <a:solidFill>
                            <a:schemeClr val="bg1"/>
                          </a:solidFill>
                          <a:latin typeface="Arial" panose="020B0604020202020204" pitchFamily="34" charset="0"/>
                          <a:cs typeface="Arial" panose="020B0604020202020204" pitchFamily="34" charset="0"/>
                        </a:rPr>
                        <a:t>TROPION-Breast01</a:t>
                      </a:r>
                      <a:r>
                        <a:rPr lang="en-GB" baseline="30000" noProof="0" dirty="0">
                          <a:solidFill>
                            <a:schemeClr val="bg1"/>
                          </a:solidFill>
                          <a:latin typeface="Arial" panose="020B0604020202020204" pitchFamily="34" charset="0"/>
                          <a:cs typeface="Arial" panose="020B0604020202020204" pitchFamily="34" charset="0"/>
                        </a:rPr>
                        <a:t>3,4,5</a:t>
                      </a:r>
                    </a:p>
                  </a:txBody>
                  <a:tcPr anchor="ctr"/>
                </a:tc>
                <a:tc>
                  <a:txBody>
                    <a:bodyPr/>
                    <a:lstStyle/>
                    <a:p>
                      <a:pPr algn="ctr"/>
                      <a:r>
                        <a:rPr lang="en-GB" noProof="0" dirty="0">
                          <a:solidFill>
                            <a:schemeClr val="bg1"/>
                          </a:solidFill>
                          <a:latin typeface="Arial" panose="020B0604020202020204" pitchFamily="34" charset="0"/>
                          <a:cs typeface="Arial" panose="020B0604020202020204" pitchFamily="34" charset="0"/>
                        </a:rPr>
                        <a:t>TROPiCS-02</a:t>
                      </a:r>
                      <a:r>
                        <a:rPr lang="en-GB" baseline="30000" noProof="0" dirty="0">
                          <a:solidFill>
                            <a:schemeClr val="bg1"/>
                          </a:solidFill>
                          <a:latin typeface="Arial" panose="020B0604020202020204" pitchFamily="34" charset="0"/>
                          <a:cs typeface="Arial" panose="020B0604020202020204" pitchFamily="34" charset="0"/>
                        </a:rPr>
                        <a:t>6,7</a:t>
                      </a:r>
                    </a:p>
                  </a:txBody>
                  <a:tcPr anchor="ctr"/>
                </a:tc>
                <a:extLst>
                  <a:ext uri="{0D108BD9-81ED-4DB2-BD59-A6C34878D82A}">
                    <a16:rowId xmlns:a16="http://schemas.microsoft.com/office/drawing/2014/main" val="817490553"/>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Target/population</a:t>
                      </a:r>
                    </a:p>
                  </a:txBody>
                  <a:tcPr/>
                </a:tc>
                <a:tc>
                  <a:txBody>
                    <a:bodyPr/>
                    <a:lstStyle/>
                    <a:p>
                      <a:pPr algn="ctr"/>
                      <a:r>
                        <a:rPr lang="en-GB" b="1" noProof="0" dirty="0">
                          <a:latin typeface="Arial" panose="020B0604020202020204" pitchFamily="34" charset="0"/>
                          <a:cs typeface="Arial" panose="020B0604020202020204" pitchFamily="34" charset="0"/>
                        </a:rPr>
                        <a:t>HER2 low</a:t>
                      </a:r>
                    </a:p>
                    <a:p>
                      <a:pPr algn="ctr"/>
                      <a:r>
                        <a:rPr lang="en-GB" noProof="0" dirty="0">
                          <a:latin typeface="Arial" panose="020B0604020202020204" pitchFamily="34" charset="0"/>
                          <a:cs typeface="Arial" panose="020B0604020202020204" pitchFamily="34" charset="0"/>
                        </a:rPr>
                        <a:t>At least 1 line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CT max 2</a:t>
                      </a:r>
                    </a:p>
                  </a:txBody>
                  <a:tcPr/>
                </a:tc>
                <a:tc>
                  <a:txBody>
                    <a:bodyPr/>
                    <a:lstStyle/>
                    <a:p>
                      <a:pPr algn="ctr"/>
                      <a:r>
                        <a:rPr lang="en-GB" b="1" noProof="0" dirty="0">
                          <a:latin typeface="Arial" panose="020B0604020202020204" pitchFamily="34" charset="0"/>
                          <a:cs typeface="Arial" panose="020B0604020202020204" pitchFamily="34" charset="0"/>
                        </a:rPr>
                        <a:t>HER2-low/-ultralow</a:t>
                      </a:r>
                    </a:p>
                    <a:p>
                      <a:pPr algn="ctr"/>
                      <a:r>
                        <a:rPr lang="en-GB" noProof="0" dirty="0">
                          <a:latin typeface="Arial" panose="020B0604020202020204" pitchFamily="34" charset="0"/>
                          <a:cs typeface="Arial" panose="020B0604020202020204" pitchFamily="34" charset="0"/>
                        </a:rPr>
                        <a:t>1st line</a:t>
                      </a:r>
                    </a:p>
                  </a:txBody>
                  <a:tcPr/>
                </a:tc>
                <a:tc>
                  <a:txBody>
                    <a:bodyPr/>
                    <a:lstStyle/>
                    <a:p>
                      <a:pPr algn="ctr"/>
                      <a:r>
                        <a:rPr lang="en-GB" b="1" noProof="0" dirty="0">
                          <a:latin typeface="Arial" panose="020B0604020202020204" pitchFamily="34" charset="0"/>
                          <a:cs typeface="Arial" panose="020B0604020202020204" pitchFamily="34" charset="0"/>
                        </a:rPr>
                        <a:t>TROP2</a:t>
                      </a:r>
                    </a:p>
                    <a:p>
                      <a:pPr algn="ctr"/>
                      <a:r>
                        <a:rPr lang="en-GB" noProof="0" dirty="0">
                          <a:latin typeface="Arial" panose="020B0604020202020204" pitchFamily="34" charset="0"/>
                          <a:cs typeface="Arial" panose="020B0604020202020204" pitchFamily="34" charset="0"/>
                        </a:rPr>
                        <a:t>At least 1 line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CT max 2</a:t>
                      </a:r>
                    </a:p>
                  </a:txBody>
                  <a:tcPr/>
                </a:tc>
                <a:tc>
                  <a:txBody>
                    <a:bodyPr/>
                    <a:lstStyle/>
                    <a:p>
                      <a:pPr algn="ctr"/>
                      <a:r>
                        <a:rPr lang="en-GB" b="1" noProof="0" dirty="0">
                          <a:latin typeface="Arial" panose="020B0604020202020204" pitchFamily="34" charset="0"/>
                          <a:cs typeface="Arial" panose="020B0604020202020204" pitchFamily="34" charset="0"/>
                        </a:rPr>
                        <a:t>TROP2</a:t>
                      </a:r>
                    </a:p>
                    <a:p>
                      <a:pPr algn="ctr"/>
                      <a:r>
                        <a:rPr lang="en-GB" noProof="0" dirty="0">
                          <a:latin typeface="Arial" panose="020B0604020202020204" pitchFamily="34" charset="0"/>
                          <a:cs typeface="Arial" panose="020B0604020202020204" pitchFamily="34" charset="0"/>
                        </a:rPr>
                        <a:t>At least 2 lines</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CT max 4</a:t>
                      </a:r>
                    </a:p>
                  </a:txBody>
                  <a:tcPr/>
                </a:tc>
                <a:extLst>
                  <a:ext uri="{0D108BD9-81ED-4DB2-BD59-A6C34878D82A}">
                    <a16:rowId xmlns:a16="http://schemas.microsoft.com/office/drawing/2014/main" val="4292739078"/>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Design</a:t>
                      </a:r>
                    </a:p>
                  </a:txBody>
                  <a:tcPr/>
                </a:tc>
                <a:tc>
                  <a:txBody>
                    <a:bodyPr/>
                    <a:lstStyle/>
                    <a:p>
                      <a:pPr algn="ctr"/>
                      <a:r>
                        <a:rPr lang="en-GB" noProof="0" dirty="0">
                          <a:latin typeface="Arial" panose="020B0604020202020204" pitchFamily="34" charset="0"/>
                          <a:cs typeface="Arial" panose="020B0604020202020204" pitchFamily="34" charset="0"/>
                        </a:rPr>
                        <a:t>T-DXd vs ICC</a:t>
                      </a:r>
                    </a:p>
                  </a:txBody>
                  <a:tcPr/>
                </a:tc>
                <a:tc>
                  <a:txBody>
                    <a:bodyPr/>
                    <a:lstStyle/>
                    <a:p>
                      <a:pPr algn="ctr"/>
                      <a:r>
                        <a:rPr lang="en-GB" noProof="0" dirty="0">
                          <a:latin typeface="Arial" panose="020B0604020202020204" pitchFamily="34" charset="0"/>
                          <a:cs typeface="Arial" panose="020B0604020202020204" pitchFamily="34" charset="0"/>
                        </a:rPr>
                        <a:t>T-DXd vs ICC</a:t>
                      </a:r>
                    </a:p>
                  </a:txBody>
                  <a:tcPr/>
                </a:tc>
                <a:tc>
                  <a:txBody>
                    <a:bodyPr/>
                    <a:lstStyle/>
                    <a:p>
                      <a:pPr algn="ctr"/>
                      <a:r>
                        <a:rPr lang="en-GB" noProof="0" dirty="0">
                          <a:latin typeface="Arial" panose="020B0604020202020204" pitchFamily="34" charset="0"/>
                          <a:cs typeface="Arial" panose="020B0604020202020204" pitchFamily="34" charset="0"/>
                        </a:rPr>
                        <a:t>Dato-DXd vs ICC</a:t>
                      </a:r>
                    </a:p>
                  </a:txBody>
                  <a:tcPr/>
                </a:tc>
                <a:tc>
                  <a:txBody>
                    <a:bodyPr/>
                    <a:lstStyle/>
                    <a:p>
                      <a:pPr algn="ctr"/>
                      <a:r>
                        <a:rPr lang="en-GB" noProof="0" dirty="0">
                          <a:latin typeface="Arial" panose="020B0604020202020204" pitchFamily="34" charset="0"/>
                          <a:cs typeface="Arial" panose="020B0604020202020204" pitchFamily="34" charset="0"/>
                        </a:rPr>
                        <a:t>SG vs ICC</a:t>
                      </a:r>
                    </a:p>
                  </a:txBody>
                  <a:tcPr/>
                </a:tc>
                <a:extLst>
                  <a:ext uri="{0D108BD9-81ED-4DB2-BD59-A6C34878D82A}">
                    <a16:rowId xmlns:a16="http://schemas.microsoft.com/office/drawing/2014/main" val="3061387872"/>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Median PFS, months</a:t>
                      </a:r>
                    </a:p>
                    <a:p>
                      <a:r>
                        <a:rPr lang="en-GB" b="0" noProof="0" dirty="0">
                          <a:solidFill>
                            <a:schemeClr val="tx1"/>
                          </a:solidFill>
                          <a:latin typeface="Arial" panose="020B0604020202020204" pitchFamily="34" charset="0"/>
                          <a:cs typeface="Arial" panose="020B0604020202020204" pitchFamily="34" charset="0"/>
                        </a:rPr>
                        <a:t>HR</a:t>
                      </a:r>
                      <a:br>
                        <a:rPr lang="en-GB" b="0" noProof="0" dirty="0">
                          <a:solidFill>
                            <a:schemeClr val="tx1"/>
                          </a:solidFill>
                          <a:latin typeface="Arial" panose="020B0604020202020204" pitchFamily="34" charset="0"/>
                          <a:cs typeface="Arial" panose="020B0604020202020204" pitchFamily="34" charset="0"/>
                        </a:rPr>
                      </a:br>
                      <a:r>
                        <a:rPr lang="en-GB" b="0" noProof="0" dirty="0">
                          <a:solidFill>
                            <a:schemeClr val="tx1"/>
                          </a:solidFill>
                          <a:latin typeface="Arial" panose="020B0604020202020204" pitchFamily="34" charset="0"/>
                          <a:cs typeface="Arial" panose="020B0604020202020204" pitchFamily="34" charset="0"/>
                        </a:rPr>
                        <a:t>95% CI</a:t>
                      </a:r>
                      <a:endParaRPr lang="en-GB" b="1"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b="1" noProof="0" dirty="0">
                          <a:latin typeface="Arial" panose="020B0604020202020204" pitchFamily="34" charset="0"/>
                          <a:cs typeface="Arial" panose="020B0604020202020204" pitchFamily="34" charset="0"/>
                        </a:rPr>
                        <a:t>10.1 vs 5.4</a:t>
                      </a:r>
                    </a:p>
                    <a:p>
                      <a:pPr algn="ctr"/>
                      <a:r>
                        <a:rPr lang="en-GB" noProof="0" dirty="0">
                          <a:latin typeface="Arial" panose="020B0604020202020204" pitchFamily="34" charset="0"/>
                          <a:cs typeface="Arial" panose="020B0604020202020204" pitchFamily="34" charset="0"/>
                        </a:rPr>
                        <a:t>0.51</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0.40-0.64</a:t>
                      </a:r>
                    </a:p>
                  </a:txBody>
                  <a:tcPr/>
                </a:tc>
                <a:tc>
                  <a:txBody>
                    <a:bodyPr/>
                    <a:lstStyle/>
                    <a:p>
                      <a:pPr algn="ctr"/>
                      <a:r>
                        <a:rPr lang="en-GB" b="1" noProof="0" dirty="0">
                          <a:latin typeface="Arial" panose="020B0604020202020204" pitchFamily="34" charset="0"/>
                          <a:cs typeface="Arial" panose="020B0604020202020204" pitchFamily="34" charset="0"/>
                        </a:rPr>
                        <a:t>13.2 vs 8.1</a:t>
                      </a:r>
                    </a:p>
                    <a:p>
                      <a:pPr algn="ctr"/>
                      <a:r>
                        <a:rPr lang="en-GB" noProof="0" dirty="0">
                          <a:latin typeface="Arial" panose="020B0604020202020204" pitchFamily="34" charset="0"/>
                          <a:cs typeface="Arial" panose="020B0604020202020204" pitchFamily="34" charset="0"/>
                        </a:rPr>
                        <a:t>0.62</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0.52-0.75</a:t>
                      </a:r>
                    </a:p>
                  </a:txBody>
                  <a:tcPr/>
                </a:tc>
                <a:tc>
                  <a:txBody>
                    <a:bodyPr/>
                    <a:lstStyle/>
                    <a:p>
                      <a:pPr algn="ctr"/>
                      <a:r>
                        <a:rPr lang="en-GB" b="1" noProof="0" dirty="0">
                          <a:latin typeface="Arial" panose="020B0604020202020204" pitchFamily="34" charset="0"/>
                          <a:cs typeface="Arial" panose="020B0604020202020204" pitchFamily="34" charset="0"/>
                        </a:rPr>
                        <a:t>6.9 vs 4.9</a:t>
                      </a:r>
                    </a:p>
                    <a:p>
                      <a:pPr algn="ctr"/>
                      <a:r>
                        <a:rPr lang="en-GB" noProof="0" dirty="0">
                          <a:latin typeface="Arial" panose="020B0604020202020204" pitchFamily="34" charset="0"/>
                          <a:cs typeface="Arial" panose="020B0604020202020204" pitchFamily="34" charset="0"/>
                        </a:rPr>
                        <a:t>0.63</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0.52-0.76</a:t>
                      </a:r>
                    </a:p>
                  </a:txBody>
                  <a:tcPr/>
                </a:tc>
                <a:tc>
                  <a:txBody>
                    <a:bodyPr/>
                    <a:lstStyle/>
                    <a:p>
                      <a:pPr algn="ctr"/>
                      <a:r>
                        <a:rPr lang="en-GB" b="1" noProof="0" dirty="0">
                          <a:latin typeface="Arial" panose="020B0604020202020204" pitchFamily="34" charset="0"/>
                          <a:cs typeface="Arial" panose="020B0604020202020204" pitchFamily="34" charset="0"/>
                        </a:rPr>
                        <a:t>5.5 vs 4.0</a:t>
                      </a:r>
                    </a:p>
                    <a:p>
                      <a:pPr algn="ctr"/>
                      <a:r>
                        <a:rPr lang="en-GB" sz="1800" noProof="0" dirty="0">
                          <a:solidFill>
                            <a:schemeClr val="tx1"/>
                          </a:solidFill>
                          <a:latin typeface="Arial" panose="020B0604020202020204" pitchFamily="34" charset="0"/>
                          <a:cs typeface="Arial" panose="020B0604020202020204" pitchFamily="34" charset="0"/>
                        </a:rPr>
                        <a:t>0.66 </a:t>
                      </a:r>
                    </a:p>
                    <a:p>
                      <a:pPr algn="ctr"/>
                      <a:r>
                        <a:rPr lang="en-GB" sz="1800" noProof="0" dirty="0">
                          <a:solidFill>
                            <a:schemeClr val="tx1"/>
                          </a:solidFill>
                          <a:latin typeface="Arial" panose="020B0604020202020204" pitchFamily="34" charset="0"/>
                          <a:cs typeface="Arial" panose="020B0604020202020204" pitchFamily="34" charset="0"/>
                        </a:rPr>
                        <a:t>(0.53-0.83)</a:t>
                      </a:r>
                    </a:p>
                  </a:txBody>
                  <a:tcPr/>
                </a:tc>
                <a:extLst>
                  <a:ext uri="{0D108BD9-81ED-4DB2-BD59-A6C34878D82A}">
                    <a16:rowId xmlns:a16="http://schemas.microsoft.com/office/drawing/2014/main" val="1040361650"/>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Median OS, months</a:t>
                      </a:r>
                      <a:br>
                        <a:rPr lang="en-GB" b="1" noProof="0" dirty="0">
                          <a:solidFill>
                            <a:schemeClr val="tx1"/>
                          </a:solidFill>
                          <a:latin typeface="Arial" panose="020B0604020202020204" pitchFamily="34" charset="0"/>
                          <a:cs typeface="Arial" panose="020B0604020202020204" pitchFamily="34" charset="0"/>
                        </a:rPr>
                      </a:br>
                      <a:r>
                        <a:rPr lang="en-GB" b="0" noProof="0" dirty="0">
                          <a:solidFill>
                            <a:schemeClr val="tx1"/>
                          </a:solidFill>
                          <a:latin typeface="Arial" panose="020B0604020202020204" pitchFamily="34" charset="0"/>
                          <a:cs typeface="Arial" panose="020B0604020202020204" pitchFamily="34" charset="0"/>
                        </a:rPr>
                        <a:t>HR</a:t>
                      </a:r>
                      <a:br>
                        <a:rPr lang="en-GB" b="0" noProof="0" dirty="0">
                          <a:solidFill>
                            <a:schemeClr val="tx1"/>
                          </a:solidFill>
                          <a:latin typeface="Arial" panose="020B0604020202020204" pitchFamily="34" charset="0"/>
                          <a:cs typeface="Arial" panose="020B0604020202020204" pitchFamily="34" charset="0"/>
                        </a:rPr>
                      </a:br>
                      <a:r>
                        <a:rPr lang="en-GB" b="0" noProof="0" dirty="0">
                          <a:solidFill>
                            <a:schemeClr val="tx1"/>
                          </a:solidFill>
                          <a:latin typeface="Arial" panose="020B0604020202020204" pitchFamily="34" charset="0"/>
                          <a:cs typeface="Arial" panose="020B0604020202020204" pitchFamily="34" charset="0"/>
                        </a:rPr>
                        <a:t>95% CI</a:t>
                      </a:r>
                      <a:endParaRPr lang="en-GB" b="1"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b="1" noProof="0" dirty="0">
                          <a:latin typeface="Arial" panose="020B0604020202020204" pitchFamily="34" charset="0"/>
                          <a:cs typeface="Arial" panose="020B0604020202020204" pitchFamily="34" charset="0"/>
                        </a:rPr>
                        <a:t>23.9 vs 17.5</a:t>
                      </a:r>
                    </a:p>
                    <a:p>
                      <a:pPr algn="ctr"/>
                      <a:r>
                        <a:rPr lang="en-GB" noProof="0" dirty="0">
                          <a:latin typeface="Arial" panose="020B0604020202020204" pitchFamily="34" charset="0"/>
                          <a:cs typeface="Arial" panose="020B0604020202020204" pitchFamily="34" charset="0"/>
                        </a:rPr>
                        <a:t>0.64</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0.48-0.86</a:t>
                      </a:r>
                    </a:p>
                  </a:txBody>
                  <a:tcPr/>
                </a:tc>
                <a:tc>
                  <a:txBody>
                    <a:bodyPr/>
                    <a:lstStyle/>
                    <a:p>
                      <a:pPr algn="ctr"/>
                      <a:r>
                        <a:rPr lang="en-GB" b="0" noProof="0" dirty="0">
                          <a:latin typeface="Arial" panose="020B0604020202020204" pitchFamily="34" charset="0"/>
                          <a:cs typeface="Arial" panose="020B0604020202020204" pitchFamily="34" charset="0"/>
                        </a:rPr>
                        <a:t>Not mature</a:t>
                      </a:r>
                    </a:p>
                  </a:txBody>
                  <a:tcPr/>
                </a:tc>
                <a:tc>
                  <a:txBody>
                    <a:bodyPr/>
                    <a:lstStyle/>
                    <a:p>
                      <a:pPr algn="ctr"/>
                      <a:r>
                        <a:rPr lang="en-GB" b="1" noProof="0" dirty="0">
                          <a:latin typeface="Arial" panose="020B0604020202020204" pitchFamily="34" charset="0"/>
                          <a:cs typeface="Arial" panose="020B0604020202020204" pitchFamily="34" charset="0"/>
                        </a:rPr>
                        <a:t>18.6 vs 18.3</a:t>
                      </a:r>
                    </a:p>
                    <a:p>
                      <a:pPr algn="ctr"/>
                      <a:r>
                        <a:rPr lang="en-GB" noProof="0" dirty="0">
                          <a:latin typeface="Arial" panose="020B0604020202020204" pitchFamily="34" charset="0"/>
                          <a:cs typeface="Arial" panose="020B0604020202020204" pitchFamily="34" charset="0"/>
                        </a:rPr>
                        <a:t>1.01</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0.83-1.22</a:t>
                      </a:r>
                    </a:p>
                  </a:txBody>
                  <a:tcPr/>
                </a:tc>
                <a:tc>
                  <a:txBody>
                    <a:bodyPr/>
                    <a:lstStyle/>
                    <a:p>
                      <a:pPr algn="ctr"/>
                      <a:r>
                        <a:rPr lang="en-GB" b="1" noProof="0" dirty="0">
                          <a:latin typeface="Arial" panose="020B0604020202020204" pitchFamily="34" charset="0"/>
                          <a:cs typeface="Arial" panose="020B0604020202020204" pitchFamily="34" charset="0"/>
                        </a:rPr>
                        <a:t>14.4 vs 11.2</a:t>
                      </a:r>
                    </a:p>
                    <a:p>
                      <a:pPr algn="ctr"/>
                      <a:r>
                        <a:rPr lang="en-GB" noProof="0" dirty="0">
                          <a:latin typeface="Arial" panose="020B0604020202020204" pitchFamily="34" charset="0"/>
                          <a:cs typeface="Arial" panose="020B0604020202020204" pitchFamily="34" charset="0"/>
                        </a:rPr>
                        <a:t>0.79</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0.65-0.96</a:t>
                      </a:r>
                    </a:p>
                  </a:txBody>
                  <a:tcPr/>
                </a:tc>
                <a:extLst>
                  <a:ext uri="{0D108BD9-81ED-4DB2-BD59-A6C34878D82A}">
                    <a16:rowId xmlns:a16="http://schemas.microsoft.com/office/drawing/2014/main" val="3268832902"/>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ORR, %</a:t>
                      </a:r>
                    </a:p>
                  </a:txBody>
                  <a:tcPr/>
                </a:tc>
                <a:tc>
                  <a:txBody>
                    <a:bodyPr/>
                    <a:lstStyle/>
                    <a:p>
                      <a:pPr algn="ctr"/>
                      <a:r>
                        <a:rPr lang="en-GB" noProof="0" dirty="0">
                          <a:latin typeface="Arial" panose="020B0604020202020204" pitchFamily="34" charset="0"/>
                          <a:cs typeface="Arial" panose="020B0604020202020204" pitchFamily="34" charset="0"/>
                        </a:rPr>
                        <a:t>52.6 vs 16.3</a:t>
                      </a:r>
                    </a:p>
                  </a:txBody>
                  <a:tcPr/>
                </a:tc>
                <a:tc>
                  <a:txBody>
                    <a:bodyPr/>
                    <a:lstStyle/>
                    <a:p>
                      <a:pPr algn="ctr"/>
                      <a:r>
                        <a:rPr lang="en-GB" b="0" noProof="0" dirty="0">
                          <a:latin typeface="Arial" panose="020B0604020202020204" pitchFamily="34" charset="0"/>
                          <a:cs typeface="Arial" panose="020B0604020202020204" pitchFamily="34" charset="0"/>
                        </a:rPr>
                        <a:t>57.3 vs 31.2</a:t>
                      </a:r>
                    </a:p>
                  </a:txBody>
                  <a:tcPr/>
                </a:tc>
                <a:tc>
                  <a:txBody>
                    <a:bodyPr/>
                    <a:lstStyle/>
                    <a:p>
                      <a:pPr algn="ctr"/>
                      <a:r>
                        <a:rPr lang="en-GB" noProof="0" dirty="0">
                          <a:latin typeface="Arial" panose="020B0604020202020204" pitchFamily="34" charset="0"/>
                          <a:cs typeface="Arial" panose="020B0604020202020204" pitchFamily="34" charset="0"/>
                        </a:rPr>
                        <a:t>36.4 vs 22.9</a:t>
                      </a:r>
                    </a:p>
                  </a:txBody>
                  <a:tcPr/>
                </a:tc>
                <a:tc>
                  <a:txBody>
                    <a:bodyPr/>
                    <a:lstStyle/>
                    <a:p>
                      <a:pPr algn="ctr"/>
                      <a:r>
                        <a:rPr lang="en-GB" noProof="0" dirty="0">
                          <a:latin typeface="Arial" panose="020B0604020202020204" pitchFamily="34" charset="0"/>
                          <a:cs typeface="Arial" panose="020B0604020202020204" pitchFamily="34" charset="0"/>
                        </a:rPr>
                        <a:t>21 vs 14</a:t>
                      </a:r>
                    </a:p>
                  </a:txBody>
                  <a:tcPr/>
                </a:tc>
                <a:extLst>
                  <a:ext uri="{0D108BD9-81ED-4DB2-BD59-A6C34878D82A}">
                    <a16:rowId xmlns:a16="http://schemas.microsoft.com/office/drawing/2014/main" val="2022291756"/>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 crossover ADC », %</a:t>
                      </a:r>
                    </a:p>
                  </a:txBody>
                  <a:tcPr/>
                </a:tc>
                <a:tc>
                  <a:txBody>
                    <a:bodyPr/>
                    <a:lstStyle/>
                    <a:p>
                      <a:pPr algn="ctr"/>
                      <a:r>
                        <a:rPr lang="en-GB" noProof="0" dirty="0">
                          <a:latin typeface="Arial" panose="020B0604020202020204" pitchFamily="34" charset="0"/>
                          <a:cs typeface="Arial" panose="020B0604020202020204" pitchFamily="34" charset="0"/>
                        </a:rPr>
                        <a:t>NR</a:t>
                      </a:r>
                    </a:p>
                  </a:txBody>
                  <a:tcPr/>
                </a:tc>
                <a:tc>
                  <a:txBody>
                    <a:bodyPr/>
                    <a:lstStyle/>
                    <a:p>
                      <a:pPr algn="ctr"/>
                      <a:r>
                        <a:rPr lang="en-GB" b="0" noProof="0" dirty="0">
                          <a:latin typeface="Arial" panose="020B0604020202020204" pitchFamily="34" charset="0"/>
                          <a:cs typeface="Arial" panose="020B0604020202020204" pitchFamily="34" charset="0"/>
                        </a:rPr>
                        <a:t>20</a:t>
                      </a:r>
                    </a:p>
                  </a:txBody>
                  <a:tcPr/>
                </a:tc>
                <a:tc>
                  <a:txBody>
                    <a:bodyPr/>
                    <a:lstStyle/>
                    <a:p>
                      <a:pPr algn="ctr"/>
                      <a:r>
                        <a:rPr lang="en-GB" noProof="0" dirty="0">
                          <a:latin typeface="Arial" panose="020B0604020202020204" pitchFamily="34" charset="0"/>
                          <a:cs typeface="Arial" panose="020B0604020202020204" pitchFamily="34" charset="0"/>
                        </a:rPr>
                        <a:t>24</a:t>
                      </a:r>
                    </a:p>
                  </a:txBody>
                  <a:tcPr/>
                </a:tc>
                <a:tc>
                  <a:txBody>
                    <a:bodyPr/>
                    <a:lstStyle/>
                    <a:p>
                      <a:pPr algn="ctr"/>
                      <a:r>
                        <a:rPr lang="en-GB" noProof="0" dirty="0">
                          <a:latin typeface="Arial" panose="020B0604020202020204" pitchFamily="34" charset="0"/>
                          <a:cs typeface="Arial" panose="020B0604020202020204" pitchFamily="34" charset="0"/>
                        </a:rPr>
                        <a:t>NR</a:t>
                      </a:r>
                    </a:p>
                  </a:txBody>
                  <a:tcPr/>
                </a:tc>
                <a:extLst>
                  <a:ext uri="{0D108BD9-81ED-4DB2-BD59-A6C34878D82A}">
                    <a16:rowId xmlns:a16="http://schemas.microsoft.com/office/drawing/2014/main" val="337594928"/>
                  </a:ext>
                </a:extLst>
              </a:tr>
            </a:tbl>
          </a:graphicData>
        </a:graphic>
      </p:graphicFrame>
      <p:sp>
        <p:nvSpPr>
          <p:cNvPr id="2" name="Title 1">
            <a:extLst>
              <a:ext uri="{FF2B5EF4-FFF2-40B4-BE49-F238E27FC236}">
                <a16:creationId xmlns:a16="http://schemas.microsoft.com/office/drawing/2014/main" id="{332C30E1-FD84-6566-998A-72614D16759B}"/>
              </a:ext>
            </a:extLst>
          </p:cNvPr>
          <p:cNvSpPr>
            <a:spLocks noGrp="1"/>
          </p:cNvSpPr>
          <p:nvPr>
            <p:ph type="title"/>
          </p:nvPr>
        </p:nvSpPr>
        <p:spPr>
          <a:xfrm>
            <a:off x="619201" y="259200"/>
            <a:ext cx="10963199" cy="864000"/>
          </a:xfrm>
        </p:spPr>
        <p:txBody>
          <a:bodyPr/>
          <a:lstStyle/>
          <a:p>
            <a:r>
              <a:rPr lang="en-GB" noProof="0" dirty="0"/>
              <a:t>Summary </a:t>
            </a:r>
            <a:r>
              <a:rPr lang="en-GB" noProof="0" dirty="0">
                <a:solidFill>
                  <a:schemeClr val="tx2"/>
                </a:solidFill>
              </a:rPr>
              <a:t>of adc</a:t>
            </a:r>
            <a:r>
              <a:rPr lang="en-GB" cap="none" noProof="0" dirty="0">
                <a:solidFill>
                  <a:schemeClr val="tx2"/>
                </a:solidFill>
              </a:rPr>
              <a:t>s</a:t>
            </a:r>
            <a:r>
              <a:rPr lang="en-GB" noProof="0" dirty="0">
                <a:solidFill>
                  <a:schemeClr val="tx2"/>
                </a:solidFill>
              </a:rPr>
              <a:t> available </a:t>
            </a:r>
            <a:r>
              <a:rPr lang="en-GB" noProof="0" dirty="0"/>
              <a:t>in hr+ </a:t>
            </a:r>
            <a:r>
              <a:rPr lang="en-GB" cap="none" noProof="0" dirty="0"/>
              <a:t>m</a:t>
            </a:r>
            <a:r>
              <a:rPr lang="en-GB" noProof="0" dirty="0"/>
              <a:t>BC </a:t>
            </a:r>
          </a:p>
        </p:txBody>
      </p:sp>
      <p:sp>
        <p:nvSpPr>
          <p:cNvPr id="5" name="Slide Number Placeholder 4">
            <a:extLst>
              <a:ext uri="{FF2B5EF4-FFF2-40B4-BE49-F238E27FC236}">
                <a16:creationId xmlns:a16="http://schemas.microsoft.com/office/drawing/2014/main" id="{099005B3-320E-49B7-D493-1E808B6BB8E0}"/>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12</a:t>
            </a:fld>
            <a:endParaRPr lang="en-GB" noProof="0" dirty="0"/>
          </a:p>
        </p:txBody>
      </p:sp>
      <p:sp>
        <p:nvSpPr>
          <p:cNvPr id="11" name="Content Placeholder 10">
            <a:extLst>
              <a:ext uri="{FF2B5EF4-FFF2-40B4-BE49-F238E27FC236}">
                <a16:creationId xmlns:a16="http://schemas.microsoft.com/office/drawing/2014/main" id="{0F5BB7D6-652A-1370-49D5-C49FCEFE5320}"/>
              </a:ext>
            </a:extLst>
          </p:cNvPr>
          <p:cNvSpPr>
            <a:spLocks noGrp="1"/>
          </p:cNvSpPr>
          <p:nvPr>
            <p:ph sz="quarter" idx="15"/>
          </p:nvPr>
        </p:nvSpPr>
        <p:spPr>
          <a:xfrm>
            <a:off x="620712" y="6356350"/>
            <a:ext cx="10377026" cy="365125"/>
          </a:xfrm>
        </p:spPr>
        <p:txBody>
          <a:bodyPr anchor="b" anchorCtr="0"/>
          <a:lstStyle/>
          <a:p>
            <a:r>
              <a:rPr lang="en-GB" sz="900" noProof="0" dirty="0"/>
              <a:t>ADC, </a:t>
            </a:r>
            <a:r>
              <a:rPr lang="en-GB" sz="900" noProof="0" dirty="0">
                <a:solidFill>
                  <a:schemeClr val="tx2"/>
                </a:solidFill>
              </a:rPr>
              <a:t>antibody-drug conjugate; CT, chemotherapy; Dato-DXd, datopotamab deruxtecan; HR, hazard ratio; HR+, hormone receptor positive; ICC, investigator's choice of chemotherapy; mBC, metastatic breast cancer; NR, not reported; PFS; progression free survival; OS, overall survival; ORR, objective response rate; SG, </a:t>
            </a:r>
            <a:r>
              <a:rPr lang="en-GB" sz="900" noProof="0" dirty="0" err="1">
                <a:solidFill>
                  <a:schemeClr val="tx2"/>
                </a:solidFill>
              </a:rPr>
              <a:t>sacituzumab</a:t>
            </a:r>
            <a:r>
              <a:rPr lang="en-GB" sz="900" noProof="0" dirty="0">
                <a:solidFill>
                  <a:schemeClr val="tx2"/>
                </a:solidFill>
              </a:rPr>
              <a:t> </a:t>
            </a:r>
            <a:r>
              <a:rPr lang="en-GB" sz="900" dirty="0" err="1">
                <a:solidFill>
                  <a:schemeClr val="tx2"/>
                </a:solidFill>
              </a:rPr>
              <a:t>govitecan</a:t>
            </a:r>
            <a:r>
              <a:rPr lang="en-GB" sz="900" noProof="0" dirty="0">
                <a:solidFill>
                  <a:schemeClr val="tx2"/>
                </a:solidFill>
              </a:rPr>
              <a:t>; T-DXd, trastuzumab deruxtecan  </a:t>
            </a:r>
          </a:p>
          <a:p>
            <a:r>
              <a:rPr lang="en-GB" sz="900" noProof="0" dirty="0">
                <a:solidFill>
                  <a:schemeClr val="tx2"/>
                </a:solidFill>
              </a:rPr>
              <a:t>1. Modi S, et al. N Engl J Med. 2022;387:9-20; 2. Bardiya A, et al. N Engl J Med. 2024;391:2110-2122; 3. Bardia A, et al. Future Oncol. 2024;20(8):423-36; 4. Bardia A, et al. J Clin Oncol. 2025. 20;43:285-296; 5.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3">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 6. Rugo HS, et al. Lancet. 2023;402(10411):1423-1433; 7. Rugo HS, et al. J Clin Oncol. 2022;40:3365-3376</a:t>
            </a:r>
          </a:p>
        </p:txBody>
      </p:sp>
      <p:sp>
        <p:nvSpPr>
          <p:cNvPr id="3" name="TextBox 2">
            <a:extLst>
              <a:ext uri="{FF2B5EF4-FFF2-40B4-BE49-F238E27FC236}">
                <a16:creationId xmlns:a16="http://schemas.microsoft.com/office/drawing/2014/main" id="{DA6B051F-A348-F326-9587-DC5C893A20E2}"/>
              </a:ext>
            </a:extLst>
          </p:cNvPr>
          <p:cNvSpPr txBox="1"/>
          <p:nvPr/>
        </p:nvSpPr>
        <p:spPr>
          <a:xfrm>
            <a:off x="619125" y="773837"/>
            <a:ext cx="7848302" cy="184666"/>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GB" sz="1200" b="1" i="1" noProof="0" dirty="0">
                <a:solidFill>
                  <a:schemeClr val="accent1"/>
                </a:solidFill>
                <a:latin typeface="Arial" panose="020B0604020202020204" pitchFamily="34" charset="0"/>
                <a:ea typeface="Aileron" charset="0"/>
                <a:cs typeface="Arial" panose="020B0604020202020204" pitchFamily="34" charset="0"/>
              </a:rPr>
              <a:t>Comparisons of efficacy and safety should not be drawn or inferred in the absence of head-to-head studies</a:t>
            </a:r>
          </a:p>
        </p:txBody>
      </p:sp>
    </p:spTree>
    <p:extLst>
      <p:ext uri="{BB962C8B-B14F-4D97-AF65-F5344CB8AC3E}">
        <p14:creationId xmlns:p14="http://schemas.microsoft.com/office/powerpoint/2010/main" val="36736208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48C8-DBFC-BEE3-C8C9-0E233BCD1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D5FFC-B509-478D-6D5E-C4431A236E97}"/>
              </a:ext>
            </a:extLst>
          </p:cNvPr>
          <p:cNvSpPr>
            <a:spLocks noGrp="1"/>
          </p:cNvSpPr>
          <p:nvPr>
            <p:ph type="title"/>
          </p:nvPr>
        </p:nvSpPr>
        <p:spPr/>
        <p:txBody>
          <a:bodyPr/>
          <a:lstStyle/>
          <a:p>
            <a:pPr algn="ctr"/>
            <a:r>
              <a:rPr lang="en-GB" sz="4000" b="1" noProof="0" dirty="0">
                <a:solidFill>
                  <a:schemeClr val="bg1"/>
                </a:solidFill>
              </a:rPr>
              <a:t>PATIENT CASE </a:t>
            </a:r>
          </a:p>
        </p:txBody>
      </p:sp>
      <p:sp>
        <p:nvSpPr>
          <p:cNvPr id="3" name="Slide Number Placeholder 2">
            <a:extLst>
              <a:ext uri="{FF2B5EF4-FFF2-40B4-BE49-F238E27FC236}">
                <a16:creationId xmlns:a16="http://schemas.microsoft.com/office/drawing/2014/main" id="{BEA06737-7754-6203-F899-2D122AA9B1E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5408588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CF4D924-4567-BBF7-F049-B95280784FBF}"/>
              </a:ext>
            </a:extLst>
          </p:cNvPr>
          <p:cNvSpPr/>
          <p:nvPr/>
        </p:nvSpPr>
        <p:spPr>
          <a:xfrm>
            <a:off x="619125" y="955964"/>
            <a:ext cx="1413164" cy="1932709"/>
          </a:xfrm>
          <a:prstGeom prst="rect">
            <a:avLst/>
          </a:prstGeom>
          <a:solidFill>
            <a:schemeClr val="bg1"/>
          </a:solidFill>
          <a:ln w="190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4D3ECF9E-6A60-8B33-D08A-24FFCCC69979}"/>
              </a:ext>
            </a:extLst>
          </p:cNvPr>
          <p:cNvSpPr>
            <a:spLocks noGrp="1"/>
          </p:cNvSpPr>
          <p:nvPr>
            <p:ph type="title"/>
          </p:nvPr>
        </p:nvSpPr>
        <p:spPr>
          <a:xfrm>
            <a:off x="619201" y="259200"/>
            <a:ext cx="10963199" cy="864000"/>
          </a:xfrm>
        </p:spPr>
        <p:txBody>
          <a:bodyPr/>
          <a:lstStyle/>
          <a:p>
            <a:r>
              <a:rPr lang="en-GB" noProof="0" dirty="0"/>
              <a:t>Patient case</a:t>
            </a:r>
          </a:p>
        </p:txBody>
      </p:sp>
      <p:sp>
        <p:nvSpPr>
          <p:cNvPr id="5" name="Slide Number Placeholder 4">
            <a:extLst>
              <a:ext uri="{FF2B5EF4-FFF2-40B4-BE49-F238E27FC236}">
                <a16:creationId xmlns:a16="http://schemas.microsoft.com/office/drawing/2014/main" id="{FCC27348-A42C-FE18-F783-E57863872B98}"/>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14</a:t>
            </a:fld>
            <a:endParaRPr lang="en-GB" noProof="0" dirty="0"/>
          </a:p>
        </p:txBody>
      </p:sp>
      <p:sp>
        <p:nvSpPr>
          <p:cNvPr id="3" name="Content Placeholder 2">
            <a:extLst>
              <a:ext uri="{FF2B5EF4-FFF2-40B4-BE49-F238E27FC236}">
                <a16:creationId xmlns:a16="http://schemas.microsoft.com/office/drawing/2014/main" id="{5F06FB88-9673-BE4D-0178-816FF7D8082B}"/>
              </a:ext>
            </a:extLst>
          </p:cNvPr>
          <p:cNvSpPr>
            <a:spLocks noGrp="1"/>
          </p:cNvSpPr>
          <p:nvPr>
            <p:ph sz="quarter" idx="15"/>
          </p:nvPr>
        </p:nvSpPr>
        <p:spPr>
          <a:xfrm>
            <a:off x="620183" y="6356351"/>
            <a:ext cx="10180339" cy="365125"/>
          </a:xfrm>
        </p:spPr>
        <p:txBody>
          <a:bodyPr/>
          <a:lstStyle/>
          <a:p>
            <a:r>
              <a:rPr lang="en-GB" sz="900" noProof="0" dirty="0">
                <a:solidFill>
                  <a:schemeClr val="tx2"/>
                </a:solidFill>
              </a:rPr>
              <a:t>1L, first-line; 2L, second line; 3L, third line; eBC, early breast cancer; HR+, hormone receptor positive; IDC, in situ ductal carcinoma; IHC, immunohistochemistry; M, metastatic stage; mBC, metastatic breast cancer; N, nodal stage;  PD, disease progression; T, tumour stage</a:t>
            </a:r>
          </a:p>
        </p:txBody>
      </p:sp>
      <p:pic>
        <p:nvPicPr>
          <p:cNvPr id="6" name="Picture 5">
            <a:extLst>
              <a:ext uri="{FF2B5EF4-FFF2-40B4-BE49-F238E27FC236}">
                <a16:creationId xmlns:a16="http://schemas.microsoft.com/office/drawing/2014/main" id="{F79BB27B-AAB4-7FE4-18F4-953928F58363}"/>
              </a:ext>
            </a:extLst>
          </p:cNvPr>
          <p:cNvPicPr>
            <a:picLocks noChangeAspect="1"/>
          </p:cNvPicPr>
          <p:nvPr/>
        </p:nvPicPr>
        <p:blipFill>
          <a:blip r:embed="rId2"/>
          <a:srcRect l="4200" t="23479" r="79348" b="22835"/>
          <a:stretch/>
        </p:blipFill>
        <p:spPr>
          <a:xfrm>
            <a:off x="658957" y="987137"/>
            <a:ext cx="1333500" cy="1413164"/>
          </a:xfrm>
          <a:prstGeom prst="rect">
            <a:avLst/>
          </a:prstGeom>
        </p:spPr>
      </p:pic>
      <p:cxnSp>
        <p:nvCxnSpPr>
          <p:cNvPr id="7" name="Straight Arrow Connector 6">
            <a:extLst>
              <a:ext uri="{FF2B5EF4-FFF2-40B4-BE49-F238E27FC236}">
                <a16:creationId xmlns:a16="http://schemas.microsoft.com/office/drawing/2014/main" id="{72C66CA0-3CA8-3472-11FE-B02D964B8487}"/>
              </a:ext>
            </a:extLst>
          </p:cNvPr>
          <p:cNvCxnSpPr>
            <a:cxnSpLocks/>
          </p:cNvCxnSpPr>
          <p:nvPr/>
        </p:nvCxnSpPr>
        <p:spPr>
          <a:xfrm>
            <a:off x="733650" y="3804556"/>
            <a:ext cx="10848750"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69DCEB77-AC37-D393-9DD6-9E0F1A978913}"/>
              </a:ext>
            </a:extLst>
          </p:cNvPr>
          <p:cNvSpPr/>
          <p:nvPr/>
        </p:nvSpPr>
        <p:spPr>
          <a:xfrm>
            <a:off x="8374743" y="4867622"/>
            <a:ext cx="3286807" cy="63919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noProof="0" dirty="0">
                <a:latin typeface="Arial" panose="020B0604020202020204" pitchFamily="34" charset="0"/>
                <a:cs typeface="Arial" panose="020B0604020202020204" pitchFamily="34" charset="0"/>
              </a:rPr>
              <a:t>2L: Everolimus + exemestane </a:t>
            </a:r>
          </a:p>
          <a:p>
            <a:pPr algn="ctr"/>
            <a:r>
              <a:rPr lang="en-GB" sz="1400" noProof="0" dirty="0">
                <a:latin typeface="Arial" panose="020B0604020202020204" pitchFamily="34" charset="0"/>
                <a:cs typeface="Arial" panose="020B0604020202020204" pitchFamily="34" charset="0"/>
              </a:rPr>
              <a:t>(8 months, stable --&gt; then PD)  </a:t>
            </a:r>
          </a:p>
        </p:txBody>
      </p:sp>
      <p:sp>
        <p:nvSpPr>
          <p:cNvPr id="15" name="Rounded Rectangle 14">
            <a:extLst>
              <a:ext uri="{FF2B5EF4-FFF2-40B4-BE49-F238E27FC236}">
                <a16:creationId xmlns:a16="http://schemas.microsoft.com/office/drawing/2014/main" id="{6C1D9DFE-7481-2496-045C-E9EA04A7DC87}"/>
              </a:ext>
            </a:extLst>
          </p:cNvPr>
          <p:cNvSpPr/>
          <p:nvPr/>
        </p:nvSpPr>
        <p:spPr>
          <a:xfrm>
            <a:off x="8369111" y="5602860"/>
            <a:ext cx="3286807" cy="63919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noProof="0" dirty="0">
                <a:latin typeface="Arial" panose="020B0604020202020204" pitchFamily="34" charset="0"/>
                <a:cs typeface="Arial" panose="020B0604020202020204" pitchFamily="34" charset="0"/>
              </a:rPr>
              <a:t>3L: Weekly paclitaxel </a:t>
            </a:r>
          </a:p>
          <a:p>
            <a:pPr algn="ctr"/>
            <a:r>
              <a:rPr lang="en-GB" sz="1400" noProof="0" dirty="0">
                <a:latin typeface="Arial" panose="020B0604020202020204" pitchFamily="34" charset="0"/>
                <a:cs typeface="Arial" panose="020B0604020202020204" pitchFamily="34" charset="0"/>
              </a:rPr>
              <a:t>(6 months, partial response </a:t>
            </a:r>
            <a:r>
              <a:rPr lang="en-GB" sz="1400" noProof="0" dirty="0">
                <a:latin typeface="Arial" panose="020B0604020202020204" pitchFamily="34" charset="0"/>
                <a:cs typeface="Arial" panose="020B0604020202020204" pitchFamily="34" charset="0"/>
                <a:sym typeface="Wingdings" pitchFamily="2" charset="2"/>
              </a:rPr>
              <a:t> then PD) </a:t>
            </a:r>
            <a:endParaRPr lang="en-GB" sz="1400" noProof="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714D0DE-FD3E-E639-A94A-D8CD988C802B}"/>
              </a:ext>
            </a:extLst>
          </p:cNvPr>
          <p:cNvSpPr txBox="1"/>
          <p:nvPr/>
        </p:nvSpPr>
        <p:spPr>
          <a:xfrm>
            <a:off x="733650" y="3057444"/>
            <a:ext cx="1907950" cy="615553"/>
          </a:xfrm>
          <a:prstGeom prst="rect">
            <a:avLst/>
          </a:prstGeom>
          <a:noFill/>
        </p:spPr>
        <p:txBody>
          <a:bodyPr wrap="square" lIns="0" tIns="0" rIns="0" bIns="0" rtlCol="0">
            <a:spAutoFit/>
          </a:bodyPr>
          <a:lstStyle/>
          <a:p>
            <a:pPr algn="ctr"/>
            <a:r>
              <a:rPr lang="en-GB" sz="2000" b="1" noProof="0" dirty="0">
                <a:solidFill>
                  <a:schemeClr val="tx2"/>
                </a:solidFill>
                <a:latin typeface="Arial" panose="020B0604020202020204" pitchFamily="34" charset="0"/>
                <a:ea typeface="Aileron" charset="0"/>
                <a:cs typeface="Arial" panose="020B0604020202020204" pitchFamily="34" charset="0"/>
              </a:rPr>
              <a:t>Diagnosis </a:t>
            </a:r>
          </a:p>
          <a:p>
            <a:pPr algn="ctr"/>
            <a:r>
              <a:rPr lang="en-GB" sz="2000" b="1" noProof="0" dirty="0">
                <a:solidFill>
                  <a:schemeClr val="tx2"/>
                </a:solidFill>
                <a:latin typeface="Arial" panose="020B0604020202020204" pitchFamily="34" charset="0"/>
                <a:ea typeface="Aileron" charset="0"/>
                <a:cs typeface="Arial" panose="020B0604020202020204" pitchFamily="34" charset="0"/>
              </a:rPr>
              <a:t>[2015]</a:t>
            </a:r>
          </a:p>
        </p:txBody>
      </p:sp>
      <p:sp>
        <p:nvSpPr>
          <p:cNvPr id="17" name="TextBox 16">
            <a:extLst>
              <a:ext uri="{FF2B5EF4-FFF2-40B4-BE49-F238E27FC236}">
                <a16:creationId xmlns:a16="http://schemas.microsoft.com/office/drawing/2014/main" id="{220303B6-B31D-8F8F-C4D3-8146E440EF76}"/>
              </a:ext>
            </a:extLst>
          </p:cNvPr>
          <p:cNvSpPr txBox="1"/>
          <p:nvPr/>
        </p:nvSpPr>
        <p:spPr>
          <a:xfrm>
            <a:off x="3114332" y="3057443"/>
            <a:ext cx="2350636" cy="615553"/>
          </a:xfrm>
          <a:prstGeom prst="rect">
            <a:avLst/>
          </a:prstGeom>
          <a:noFill/>
        </p:spPr>
        <p:txBody>
          <a:bodyPr wrap="square" lIns="0" tIns="0" rIns="0" bIns="0" rtlCol="0">
            <a:spAutoFit/>
          </a:bodyPr>
          <a:lstStyle/>
          <a:p>
            <a:pPr algn="ctr"/>
            <a:r>
              <a:rPr lang="en-GB" sz="2000" b="1" noProof="0" dirty="0">
                <a:solidFill>
                  <a:schemeClr val="tx2"/>
                </a:solidFill>
                <a:latin typeface="Arial" panose="020B0604020202020204" pitchFamily="34" charset="0"/>
                <a:ea typeface="Aileron" charset="0"/>
                <a:cs typeface="Arial" panose="020B0604020202020204" pitchFamily="34" charset="0"/>
              </a:rPr>
              <a:t>Treatment (eBC) </a:t>
            </a:r>
          </a:p>
          <a:p>
            <a:pPr algn="ctr"/>
            <a:r>
              <a:rPr lang="en-GB" sz="2000" b="1" noProof="0" dirty="0">
                <a:solidFill>
                  <a:schemeClr val="tx2"/>
                </a:solidFill>
                <a:latin typeface="Arial" panose="020B0604020202020204" pitchFamily="34" charset="0"/>
                <a:ea typeface="Aileron" charset="0"/>
                <a:cs typeface="Arial" panose="020B0604020202020204" pitchFamily="34" charset="0"/>
              </a:rPr>
              <a:t>[2015-2022]</a:t>
            </a:r>
          </a:p>
        </p:txBody>
      </p:sp>
      <p:sp>
        <p:nvSpPr>
          <p:cNvPr id="18" name="TextBox 17">
            <a:extLst>
              <a:ext uri="{FF2B5EF4-FFF2-40B4-BE49-F238E27FC236}">
                <a16:creationId xmlns:a16="http://schemas.microsoft.com/office/drawing/2014/main" id="{D7948DE5-973A-6081-9C45-CD5C72864D6D}"/>
              </a:ext>
            </a:extLst>
          </p:cNvPr>
          <p:cNvSpPr txBox="1"/>
          <p:nvPr/>
        </p:nvSpPr>
        <p:spPr>
          <a:xfrm>
            <a:off x="5667828" y="3043303"/>
            <a:ext cx="2402113" cy="615553"/>
          </a:xfrm>
          <a:prstGeom prst="rect">
            <a:avLst/>
          </a:prstGeom>
          <a:noFill/>
        </p:spPr>
        <p:txBody>
          <a:bodyPr wrap="square" lIns="0" tIns="0" rIns="0" bIns="0" rtlCol="0">
            <a:spAutoFit/>
          </a:bodyPr>
          <a:lstStyle/>
          <a:p>
            <a:pPr algn="ctr"/>
            <a:r>
              <a:rPr lang="en-GB" sz="2000" b="1" noProof="0" dirty="0">
                <a:solidFill>
                  <a:schemeClr val="tx2"/>
                </a:solidFill>
                <a:latin typeface="Arial" panose="020B0604020202020204" pitchFamily="34" charset="0"/>
                <a:ea typeface="Aileron" charset="0"/>
                <a:cs typeface="Arial" panose="020B0604020202020204" pitchFamily="34" charset="0"/>
              </a:rPr>
              <a:t>Progression </a:t>
            </a:r>
          </a:p>
          <a:p>
            <a:pPr algn="ctr"/>
            <a:r>
              <a:rPr lang="en-GB" sz="2000" b="1" noProof="0" dirty="0">
                <a:solidFill>
                  <a:schemeClr val="tx2"/>
                </a:solidFill>
                <a:latin typeface="Arial" panose="020B0604020202020204" pitchFamily="34" charset="0"/>
                <a:ea typeface="Aileron" charset="0"/>
                <a:cs typeface="Arial" panose="020B0604020202020204" pitchFamily="34" charset="0"/>
              </a:rPr>
              <a:t>[2022]</a:t>
            </a:r>
          </a:p>
        </p:txBody>
      </p:sp>
      <p:sp>
        <p:nvSpPr>
          <p:cNvPr id="19" name="TextBox 18">
            <a:extLst>
              <a:ext uri="{FF2B5EF4-FFF2-40B4-BE49-F238E27FC236}">
                <a16:creationId xmlns:a16="http://schemas.microsoft.com/office/drawing/2014/main" id="{EB7DB553-DA71-969D-CC51-FC43E5D6A40D}"/>
              </a:ext>
            </a:extLst>
          </p:cNvPr>
          <p:cNvSpPr txBox="1"/>
          <p:nvPr/>
        </p:nvSpPr>
        <p:spPr>
          <a:xfrm>
            <a:off x="8837196" y="3057443"/>
            <a:ext cx="2350636" cy="615553"/>
          </a:xfrm>
          <a:prstGeom prst="rect">
            <a:avLst/>
          </a:prstGeom>
          <a:noFill/>
        </p:spPr>
        <p:txBody>
          <a:bodyPr wrap="square" lIns="0" tIns="0" rIns="0" bIns="0" rtlCol="0">
            <a:spAutoFit/>
          </a:bodyPr>
          <a:lstStyle/>
          <a:p>
            <a:pPr algn="ctr"/>
            <a:r>
              <a:rPr lang="en-GB" sz="2000" b="1" noProof="0" dirty="0">
                <a:solidFill>
                  <a:schemeClr val="tx2"/>
                </a:solidFill>
                <a:latin typeface="Arial" panose="020B0604020202020204" pitchFamily="34" charset="0"/>
                <a:ea typeface="Aileron" charset="0"/>
                <a:cs typeface="Arial" panose="020B0604020202020204" pitchFamily="34" charset="0"/>
              </a:rPr>
              <a:t>Treatment (mBC) </a:t>
            </a:r>
          </a:p>
          <a:p>
            <a:pPr algn="ctr"/>
            <a:r>
              <a:rPr lang="en-GB" sz="2000" b="1" noProof="0" dirty="0">
                <a:solidFill>
                  <a:schemeClr val="tx2"/>
                </a:solidFill>
                <a:latin typeface="Arial" panose="020B0604020202020204" pitchFamily="34" charset="0"/>
                <a:ea typeface="Aileron" charset="0"/>
                <a:cs typeface="Arial" panose="020B0604020202020204" pitchFamily="34" charset="0"/>
              </a:rPr>
              <a:t>[2022-2025]</a:t>
            </a:r>
          </a:p>
        </p:txBody>
      </p:sp>
      <p:sp>
        <p:nvSpPr>
          <p:cNvPr id="20" name="Rectangle 19">
            <a:extLst>
              <a:ext uri="{FF2B5EF4-FFF2-40B4-BE49-F238E27FC236}">
                <a16:creationId xmlns:a16="http://schemas.microsoft.com/office/drawing/2014/main" id="{9F85AB4B-A505-24EE-9328-3DD4E87AFC9E}"/>
              </a:ext>
            </a:extLst>
          </p:cNvPr>
          <p:cNvSpPr/>
          <p:nvPr/>
        </p:nvSpPr>
        <p:spPr>
          <a:xfrm>
            <a:off x="2436096" y="1525980"/>
            <a:ext cx="8751736" cy="660362"/>
          </a:xfrm>
          <a:prstGeom prst="rect">
            <a:avLst/>
          </a:prstGeom>
          <a:solidFill>
            <a:schemeClr val="bg1"/>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en-GB" sz="2000" b="1" noProof="0" dirty="0">
              <a:solidFill>
                <a:schemeClr val="accent1"/>
              </a:solidFill>
              <a:latin typeface="Arial" panose="020B0604020202020204" pitchFamily="34" charset="0"/>
              <a:cs typeface="Arial" panose="020B0604020202020204" pitchFamily="34" charset="0"/>
            </a:endParaRPr>
          </a:p>
          <a:p>
            <a:pPr algn="ctr">
              <a:buNone/>
            </a:pPr>
            <a:r>
              <a:rPr lang="en-GB" sz="2000" b="1" noProof="0" dirty="0">
                <a:solidFill>
                  <a:schemeClr val="accent1"/>
                </a:solidFill>
                <a:latin typeface="Arial" panose="020B0604020202020204" pitchFamily="34" charset="0"/>
                <a:cs typeface="Arial" panose="020B0604020202020204" pitchFamily="34" charset="0"/>
              </a:rPr>
              <a:t>What are the next available therapy options for patients like Marie T.?</a:t>
            </a:r>
          </a:p>
          <a:p>
            <a:pPr algn="ctr"/>
            <a:r>
              <a:rPr lang="en-GB" sz="2000" b="1" noProof="0" dirty="0">
                <a:solidFill>
                  <a:schemeClr val="accent1"/>
                </a:solidFill>
                <a:latin typeface="Arial" panose="020B0604020202020204" pitchFamily="34" charset="0"/>
                <a:cs typeface="Arial" panose="020B0604020202020204" pitchFamily="34" charset="0"/>
              </a:rPr>
              <a:t> </a:t>
            </a:r>
          </a:p>
        </p:txBody>
      </p:sp>
      <p:cxnSp>
        <p:nvCxnSpPr>
          <p:cNvPr id="22" name="Straight Connector 21">
            <a:extLst>
              <a:ext uri="{FF2B5EF4-FFF2-40B4-BE49-F238E27FC236}">
                <a16:creationId xmlns:a16="http://schemas.microsoft.com/office/drawing/2014/main" id="{6569D5BE-A123-1065-54E6-9F6E2EAC0719}"/>
              </a:ext>
            </a:extLst>
          </p:cNvPr>
          <p:cNvCxnSpPr>
            <a:cxnSpLocks/>
            <a:stCxn id="9" idx="0"/>
          </p:cNvCxnSpPr>
          <p:nvPr/>
        </p:nvCxnSpPr>
        <p:spPr>
          <a:xfrm flipV="1">
            <a:off x="1720622" y="3804556"/>
            <a:ext cx="0" cy="43409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21AFBE2-CDEB-B9FA-5720-338FFC617A9C}"/>
              </a:ext>
            </a:extLst>
          </p:cNvPr>
          <p:cNvCxnSpPr>
            <a:cxnSpLocks/>
            <a:stCxn id="10" idx="0"/>
          </p:cNvCxnSpPr>
          <p:nvPr/>
        </p:nvCxnSpPr>
        <p:spPr>
          <a:xfrm flipV="1">
            <a:off x="4289651" y="3804556"/>
            <a:ext cx="0" cy="4213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A096D3D-6931-3594-6957-63B9E9633E46}"/>
              </a:ext>
            </a:extLst>
          </p:cNvPr>
          <p:cNvCxnSpPr>
            <a:cxnSpLocks/>
          </p:cNvCxnSpPr>
          <p:nvPr/>
        </p:nvCxnSpPr>
        <p:spPr>
          <a:xfrm flipV="1">
            <a:off x="6952776" y="3817298"/>
            <a:ext cx="0" cy="4213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2A17D-DF26-C91D-03C6-7E2AED8BFE9B}"/>
              </a:ext>
            </a:extLst>
          </p:cNvPr>
          <p:cNvCxnSpPr>
            <a:cxnSpLocks/>
            <a:stCxn id="12" idx="0"/>
          </p:cNvCxnSpPr>
          <p:nvPr/>
        </p:nvCxnSpPr>
        <p:spPr>
          <a:xfrm flipV="1">
            <a:off x="10018147" y="3804556"/>
            <a:ext cx="0" cy="3187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A68FECB9-3A17-92E3-7797-416C6606C239}"/>
              </a:ext>
            </a:extLst>
          </p:cNvPr>
          <p:cNvSpPr/>
          <p:nvPr/>
        </p:nvSpPr>
        <p:spPr>
          <a:xfrm>
            <a:off x="733650" y="4238646"/>
            <a:ext cx="1973943" cy="1582057"/>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noProof="0" dirty="0">
                <a:latin typeface="Arial" panose="020B0604020202020204" pitchFamily="34" charset="0"/>
                <a:cs typeface="Arial" panose="020B0604020202020204" pitchFamily="34" charset="0"/>
              </a:rPr>
              <a:t>HR+/HER2- (IHC 0) IDC, </a:t>
            </a:r>
          </a:p>
          <a:p>
            <a:pPr algn="ctr"/>
            <a:r>
              <a:rPr lang="en-GB" sz="1400" noProof="0" dirty="0">
                <a:latin typeface="Arial" panose="020B0604020202020204" pitchFamily="34" charset="0"/>
                <a:cs typeface="Arial" panose="020B0604020202020204" pitchFamily="34" charset="0"/>
              </a:rPr>
              <a:t>Stage IIA (T2N1M0)</a:t>
            </a:r>
          </a:p>
        </p:txBody>
      </p:sp>
      <p:sp>
        <p:nvSpPr>
          <p:cNvPr id="10" name="Rounded Rectangle 9">
            <a:extLst>
              <a:ext uri="{FF2B5EF4-FFF2-40B4-BE49-F238E27FC236}">
                <a16:creationId xmlns:a16="http://schemas.microsoft.com/office/drawing/2014/main" id="{65CD4466-79C9-F2C7-46CA-3A2B8A6FE6E0}"/>
              </a:ext>
            </a:extLst>
          </p:cNvPr>
          <p:cNvSpPr/>
          <p:nvPr/>
        </p:nvSpPr>
        <p:spPr>
          <a:xfrm>
            <a:off x="2990622" y="4225904"/>
            <a:ext cx="2598057" cy="1582057"/>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Clr>
                <a:schemeClr val="bg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Breast conserving surgery </a:t>
            </a:r>
          </a:p>
          <a:p>
            <a:pPr marL="171450" indent="-171450" algn="ctr">
              <a:buClr>
                <a:schemeClr val="bg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Paclitaxel chemotherapy </a:t>
            </a:r>
          </a:p>
          <a:p>
            <a:pPr marL="171450" indent="-171450" algn="ctr">
              <a:buClr>
                <a:schemeClr val="bg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 Letrozole (7 years) </a:t>
            </a:r>
          </a:p>
        </p:txBody>
      </p:sp>
      <p:sp>
        <p:nvSpPr>
          <p:cNvPr id="11" name="Rounded Rectangle 10">
            <a:extLst>
              <a:ext uri="{FF2B5EF4-FFF2-40B4-BE49-F238E27FC236}">
                <a16:creationId xmlns:a16="http://schemas.microsoft.com/office/drawing/2014/main" id="{04E0144A-FD28-052A-FCFF-396556983388}"/>
              </a:ext>
            </a:extLst>
          </p:cNvPr>
          <p:cNvSpPr/>
          <p:nvPr/>
        </p:nvSpPr>
        <p:spPr>
          <a:xfrm>
            <a:off x="5871708" y="4225903"/>
            <a:ext cx="2198234" cy="1582057"/>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171450" indent="-171450" algn="ctr">
              <a:buClr>
                <a:schemeClr val="bg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Sites: bone (pelvis &amp; vertebrae)</a:t>
            </a:r>
          </a:p>
          <a:p>
            <a:pPr marL="171450" indent="-171450" algn="ctr">
              <a:buClr>
                <a:schemeClr val="bg1"/>
              </a:buClr>
              <a:buFont typeface="Arial" panose="020B0604020202020204" pitchFamily="34" charset="0"/>
              <a:buChar char="•"/>
            </a:pPr>
            <a:r>
              <a:rPr lang="en-GB" sz="1400" noProof="0" dirty="0">
                <a:latin typeface="Arial" panose="020B0604020202020204" pitchFamily="34" charset="0"/>
                <a:cs typeface="Arial" panose="020B0604020202020204" pitchFamily="34" charset="0"/>
              </a:rPr>
              <a:t>Biopsy: Confirms HR+/HER2- (IHC 0) status and no detected mutations </a:t>
            </a:r>
          </a:p>
        </p:txBody>
      </p:sp>
      <p:sp>
        <p:nvSpPr>
          <p:cNvPr id="12" name="Rounded Rectangle 11">
            <a:extLst>
              <a:ext uri="{FF2B5EF4-FFF2-40B4-BE49-F238E27FC236}">
                <a16:creationId xmlns:a16="http://schemas.microsoft.com/office/drawing/2014/main" id="{E27AFB47-3D38-85AA-92C3-CDDFB15B3BC2}"/>
              </a:ext>
            </a:extLst>
          </p:cNvPr>
          <p:cNvSpPr/>
          <p:nvPr/>
        </p:nvSpPr>
        <p:spPr>
          <a:xfrm>
            <a:off x="8374743" y="4123309"/>
            <a:ext cx="3286807" cy="639190"/>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noProof="0" dirty="0">
                <a:latin typeface="Arial" panose="020B0604020202020204" pitchFamily="34" charset="0"/>
                <a:cs typeface="Arial" panose="020B0604020202020204" pitchFamily="34" charset="0"/>
              </a:rPr>
              <a:t>1L: Ribociclib + fulvestrant</a:t>
            </a:r>
          </a:p>
          <a:p>
            <a:pPr algn="ctr"/>
            <a:r>
              <a:rPr lang="en-GB" sz="1400" noProof="0" dirty="0">
                <a:latin typeface="Arial" panose="020B0604020202020204" pitchFamily="34" charset="0"/>
                <a:cs typeface="Arial" panose="020B0604020202020204" pitchFamily="34" charset="0"/>
              </a:rPr>
              <a:t>(18 months stable </a:t>
            </a:r>
            <a:r>
              <a:rPr lang="en-GB" sz="1400" noProof="0" dirty="0">
                <a:latin typeface="Arial" panose="020B0604020202020204" pitchFamily="34" charset="0"/>
                <a:cs typeface="Arial" panose="020B0604020202020204" pitchFamily="34" charset="0"/>
                <a:sym typeface="Wingdings" pitchFamily="2" charset="2"/>
              </a:rPr>
              <a:t></a:t>
            </a:r>
            <a:r>
              <a:rPr lang="en-GB" sz="1400" noProof="0" dirty="0">
                <a:latin typeface="Arial" panose="020B0604020202020204" pitchFamily="34" charset="0"/>
                <a:cs typeface="Arial" panose="020B0604020202020204" pitchFamily="34" charset="0"/>
              </a:rPr>
              <a:t> then PD) </a:t>
            </a:r>
          </a:p>
        </p:txBody>
      </p:sp>
      <p:sp>
        <p:nvSpPr>
          <p:cNvPr id="26" name="TextBox 25">
            <a:extLst>
              <a:ext uri="{FF2B5EF4-FFF2-40B4-BE49-F238E27FC236}">
                <a16:creationId xmlns:a16="http://schemas.microsoft.com/office/drawing/2014/main" id="{10EC333B-931D-7EC3-F82D-83BF004B4424}"/>
              </a:ext>
            </a:extLst>
          </p:cNvPr>
          <p:cNvSpPr txBox="1"/>
          <p:nvPr/>
        </p:nvSpPr>
        <p:spPr>
          <a:xfrm>
            <a:off x="986672" y="2421083"/>
            <a:ext cx="678071" cy="415498"/>
          </a:xfrm>
          <a:prstGeom prst="rect">
            <a:avLst/>
          </a:prstGeom>
          <a:solidFill>
            <a:schemeClr val="bg1"/>
          </a:solidFill>
        </p:spPr>
        <p:txBody>
          <a:bodyPr wrap="none" lIns="0" tIns="0" rIns="0" bIns="0">
            <a:spAutoFit/>
          </a:bodyPr>
          <a:lstStyle/>
          <a:p>
            <a:pPr algn="ctr">
              <a:lnSpc>
                <a:spcPct val="90000"/>
              </a:lnSpc>
            </a:pPr>
            <a:r>
              <a:rPr lang="en-GB" sz="1000" b="1" noProof="0" dirty="0"/>
              <a:t>Patient</a:t>
            </a:r>
          </a:p>
          <a:p>
            <a:pPr algn="ctr">
              <a:lnSpc>
                <a:spcPct val="90000"/>
              </a:lnSpc>
            </a:pPr>
            <a:r>
              <a:rPr lang="en-GB" sz="1000" noProof="0" dirty="0"/>
              <a:t>Marie T.</a:t>
            </a:r>
            <a:br>
              <a:rPr lang="en-GB" sz="1000" noProof="0" dirty="0"/>
            </a:br>
            <a:r>
              <a:rPr lang="en-GB" sz="1000" noProof="0" dirty="0"/>
              <a:t>Age: 60 y.o.</a:t>
            </a:r>
          </a:p>
        </p:txBody>
      </p:sp>
    </p:spTree>
    <p:extLst>
      <p:ext uri="{BB962C8B-B14F-4D97-AF65-F5344CB8AC3E}">
        <p14:creationId xmlns:p14="http://schemas.microsoft.com/office/powerpoint/2010/main" val="28496013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18C14-16B6-9331-B3CC-3600219BA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69C1E-19A5-0DC7-5975-1A036A9EE2F8}"/>
              </a:ext>
            </a:extLst>
          </p:cNvPr>
          <p:cNvSpPr>
            <a:spLocks noGrp="1"/>
          </p:cNvSpPr>
          <p:nvPr>
            <p:ph type="title"/>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FFFFFF"/>
                </a:solidFill>
                <a:effectLst/>
                <a:uLnTx/>
                <a:uFillTx/>
                <a:latin typeface="Arial"/>
                <a:cs typeface="Arial"/>
                <a:sym typeface="Arial"/>
              </a:rPr>
              <a:t>ADC IN HR+/HER2- (IHC0) </a:t>
            </a:r>
            <a:br>
              <a:rPr kumimoji="0" lang="en-GB" sz="4000" b="1" i="0" u="none" strike="noStrike" kern="0" cap="none" spc="0" normalizeH="0" baseline="0" noProof="0" dirty="0">
                <a:ln>
                  <a:noFill/>
                </a:ln>
                <a:solidFill>
                  <a:srgbClr val="FFFFFF"/>
                </a:solidFill>
                <a:effectLst/>
                <a:uLnTx/>
                <a:uFillTx/>
                <a:latin typeface="Arial"/>
                <a:cs typeface="Arial"/>
                <a:sym typeface="Arial"/>
              </a:rPr>
            </a:br>
            <a:r>
              <a:rPr kumimoji="0" lang="en-GB" sz="4000" b="1" i="0" u="none" strike="noStrike" kern="0" cap="none" spc="0" normalizeH="0" baseline="0" noProof="0" dirty="0">
                <a:ln>
                  <a:noFill/>
                </a:ln>
                <a:solidFill>
                  <a:srgbClr val="FFFFFF"/>
                </a:solidFill>
                <a:effectLst/>
                <a:uLnTx/>
                <a:uFillTx/>
                <a:latin typeface="Arial"/>
                <a:cs typeface="Arial"/>
                <a:sym typeface="Arial"/>
              </a:rPr>
              <a:t>METASTATIC BREAST CANCER </a:t>
            </a:r>
          </a:p>
        </p:txBody>
      </p:sp>
      <p:sp>
        <p:nvSpPr>
          <p:cNvPr id="3" name="Slide Number Placeholder 2">
            <a:extLst>
              <a:ext uri="{FF2B5EF4-FFF2-40B4-BE49-F238E27FC236}">
                <a16:creationId xmlns:a16="http://schemas.microsoft.com/office/drawing/2014/main" id="{AA70607D-241D-2C89-BB1E-710566BF3459}"/>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960EF907-0F76-ECA9-3498-2615A917C213}"/>
              </a:ext>
            </a:extLst>
          </p:cNvPr>
          <p:cNvSpPr txBox="1">
            <a:spLocks/>
          </p:cNvSpPr>
          <p:nvPr/>
        </p:nvSpPr>
        <p:spPr>
          <a:xfrm>
            <a:off x="620183" y="6356351"/>
            <a:ext cx="10571278" cy="365125"/>
          </a:xfrm>
          <a:prstGeom prst="rect">
            <a:avLst/>
          </a:prstGeom>
        </p:spPr>
        <p:txBody>
          <a:bodyPr anchor="b" anchorCtr="0"/>
          <a:lstStyle>
            <a:lvl1pPr marL="263519" indent="-263519" algn="l" defTabSz="914377" rtl="0" eaLnBrk="1" latinLnBrk="0" hangingPunct="1">
              <a:spcBef>
                <a:spcPts val="1200"/>
              </a:spcBef>
              <a:spcAft>
                <a:spcPts val="0"/>
              </a:spcAft>
              <a:buClr>
                <a:schemeClr val="accent1"/>
              </a:buClr>
              <a:buFont typeface="Arial" panose="020B0604020202020204" pitchFamily="34" charset="0"/>
              <a:buChar char="•"/>
              <a:defRPr sz="2000" kern="1200">
                <a:solidFill>
                  <a:schemeClr val="tx2"/>
                </a:solidFill>
                <a:latin typeface="+mn-lt"/>
                <a:ea typeface="+mn-ea"/>
                <a:cs typeface="+mn-cs"/>
              </a:defRPr>
            </a:lvl1pPr>
            <a:lvl2pPr marL="536561" indent="-273044" algn="l" defTabSz="914377" rtl="0" eaLnBrk="1" latinLnBrk="0" hangingPunct="1">
              <a:spcBef>
                <a:spcPts val="900"/>
              </a:spcBef>
              <a:spcAft>
                <a:spcPts val="0"/>
              </a:spcAft>
              <a:buClr>
                <a:schemeClr val="accent1"/>
              </a:buClr>
              <a:buFont typeface="Arial" panose="020B0604020202020204" pitchFamily="34" charset="0"/>
              <a:buChar char="•"/>
              <a:defRPr sz="1800" kern="1200">
                <a:solidFill>
                  <a:schemeClr val="tx2"/>
                </a:solidFill>
                <a:latin typeface="+mn-lt"/>
                <a:ea typeface="+mn-ea"/>
                <a:cs typeface="+mn-cs"/>
              </a:defRPr>
            </a:lvl2pPr>
            <a:lvl3pPr marL="811193" indent="-274632" algn="l" defTabSz="914377" rtl="0" eaLnBrk="1" latinLnBrk="0" hangingPunct="1">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074712" indent="-263519"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366804" indent="-292093"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noProof="0" dirty="0">
                <a:solidFill>
                  <a:schemeClr val="bg1"/>
                </a:solidFill>
                <a:latin typeface="Arial" panose="020B0604020202020204" pitchFamily="34" charset="0"/>
                <a:cs typeface="Arial" panose="020B0604020202020204" pitchFamily="34" charset="0"/>
              </a:rPr>
              <a:t>ADC, antibody drug conjugates; HR+, hormone receptor positive; IHC, immunohistochemistry  </a:t>
            </a:r>
          </a:p>
        </p:txBody>
      </p:sp>
    </p:spTree>
    <p:extLst>
      <p:ext uri="{BB962C8B-B14F-4D97-AF65-F5344CB8AC3E}">
        <p14:creationId xmlns:p14="http://schemas.microsoft.com/office/powerpoint/2010/main" val="25699789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C8EF-B546-A040-448C-88FFF9C4CC16}"/>
            </a:ext>
          </a:extLst>
        </p:cNvPr>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CC616B8D-FCC6-5BDD-59A7-8A00C007633F}"/>
              </a:ext>
            </a:extLst>
          </p:cNvPr>
          <p:cNvGraphicFramePr>
            <a:graphicFrameLocks noGrp="1"/>
          </p:cNvGraphicFramePr>
          <p:nvPr>
            <p:ph sz="quarter" idx="12"/>
          </p:nvPr>
        </p:nvGraphicFramePr>
        <p:xfrm>
          <a:off x="619125" y="1123200"/>
          <a:ext cx="10963276" cy="4495800"/>
        </p:xfrm>
        <a:graphic>
          <a:graphicData uri="http://schemas.openxmlformats.org/drawingml/2006/table">
            <a:tbl>
              <a:tblPr firstRow="1" bandRow="1">
                <a:tableStyleId>{5C22544A-7EE6-4342-B048-85BDC9FD1C3A}</a:tableStyleId>
              </a:tblPr>
              <a:tblGrid>
                <a:gridCol w="2596312">
                  <a:extLst>
                    <a:ext uri="{9D8B030D-6E8A-4147-A177-3AD203B41FA5}">
                      <a16:colId xmlns:a16="http://schemas.microsoft.com/office/drawing/2014/main" val="1177004546"/>
                    </a:ext>
                  </a:extLst>
                </a:gridCol>
                <a:gridCol w="2091741">
                  <a:extLst>
                    <a:ext uri="{9D8B030D-6E8A-4147-A177-3AD203B41FA5}">
                      <a16:colId xmlns:a16="http://schemas.microsoft.com/office/drawing/2014/main" val="1632701639"/>
                    </a:ext>
                  </a:extLst>
                </a:gridCol>
                <a:gridCol w="2091741">
                  <a:extLst>
                    <a:ext uri="{9D8B030D-6E8A-4147-A177-3AD203B41FA5}">
                      <a16:colId xmlns:a16="http://schemas.microsoft.com/office/drawing/2014/main" val="604928869"/>
                    </a:ext>
                  </a:extLst>
                </a:gridCol>
                <a:gridCol w="2091741">
                  <a:extLst>
                    <a:ext uri="{9D8B030D-6E8A-4147-A177-3AD203B41FA5}">
                      <a16:colId xmlns:a16="http://schemas.microsoft.com/office/drawing/2014/main" val="3872446722"/>
                    </a:ext>
                  </a:extLst>
                </a:gridCol>
                <a:gridCol w="2091741">
                  <a:extLst>
                    <a:ext uri="{9D8B030D-6E8A-4147-A177-3AD203B41FA5}">
                      <a16:colId xmlns:a16="http://schemas.microsoft.com/office/drawing/2014/main" val="3042411587"/>
                    </a:ext>
                  </a:extLst>
                </a:gridCol>
              </a:tblGrid>
              <a:tr h="370840">
                <a:tc>
                  <a:txBody>
                    <a:bodyPr/>
                    <a:lstStyle/>
                    <a:p>
                      <a:endParaRPr lang="en-GB" noProof="0" dirty="0">
                        <a:latin typeface="Arial" panose="020B0604020202020204" pitchFamily="34" charset="0"/>
                        <a:cs typeface="Arial" panose="020B0604020202020204" pitchFamily="34" charset="0"/>
                      </a:endParaRPr>
                    </a:p>
                  </a:txBody>
                  <a:tcPr/>
                </a:tc>
                <a:tc>
                  <a:txBody>
                    <a:bodyPr/>
                    <a:lstStyle/>
                    <a:p>
                      <a:pPr algn="ctr"/>
                      <a:r>
                        <a:rPr lang="en-GB" noProof="0" dirty="0">
                          <a:solidFill>
                            <a:schemeClr val="bg1"/>
                          </a:solidFill>
                          <a:latin typeface="Arial" panose="020B0604020202020204" pitchFamily="34" charset="0"/>
                          <a:cs typeface="Arial" panose="020B0604020202020204" pitchFamily="34" charset="0"/>
                        </a:rPr>
                        <a:t>DESTINY-Breast04</a:t>
                      </a:r>
                      <a:r>
                        <a:rPr lang="en-GB" baseline="30000" noProof="0" dirty="0">
                          <a:solidFill>
                            <a:schemeClr val="bg1"/>
                          </a:solidFill>
                          <a:latin typeface="Arial" panose="020B0604020202020204" pitchFamily="34" charset="0"/>
                          <a:cs typeface="Arial" panose="020B0604020202020204" pitchFamily="34" charset="0"/>
                        </a:rPr>
                        <a:t>1</a:t>
                      </a:r>
                    </a:p>
                  </a:txBody>
                  <a:tcPr anchor="ctr"/>
                </a:tc>
                <a:tc>
                  <a:txBody>
                    <a:bodyPr/>
                    <a:lstStyle/>
                    <a:p>
                      <a:pPr algn="ctr"/>
                      <a:r>
                        <a:rPr lang="en-GB" noProof="0" dirty="0">
                          <a:solidFill>
                            <a:schemeClr val="bg1"/>
                          </a:solidFill>
                          <a:latin typeface="Arial" panose="020B0604020202020204" pitchFamily="34" charset="0"/>
                          <a:cs typeface="Arial" panose="020B0604020202020204" pitchFamily="34" charset="0"/>
                        </a:rPr>
                        <a:t>DESTINY-Breast06</a:t>
                      </a:r>
                      <a:r>
                        <a:rPr lang="en-GB" baseline="30000" noProof="0" dirty="0">
                          <a:solidFill>
                            <a:schemeClr val="bg1"/>
                          </a:solidFill>
                          <a:latin typeface="Arial" panose="020B0604020202020204" pitchFamily="34" charset="0"/>
                          <a:cs typeface="Arial" panose="020B0604020202020204" pitchFamily="34" charset="0"/>
                        </a:rPr>
                        <a:t>2</a:t>
                      </a:r>
                    </a:p>
                  </a:txBody>
                  <a:tcPr anchor="ctr"/>
                </a:tc>
                <a:tc>
                  <a:txBody>
                    <a:bodyPr/>
                    <a:lstStyle/>
                    <a:p>
                      <a:pPr algn="ctr"/>
                      <a:r>
                        <a:rPr lang="en-GB" noProof="0" dirty="0">
                          <a:solidFill>
                            <a:schemeClr val="bg1"/>
                          </a:solidFill>
                          <a:latin typeface="Arial" panose="020B0604020202020204" pitchFamily="34" charset="0"/>
                          <a:cs typeface="Arial" panose="020B0604020202020204" pitchFamily="34" charset="0"/>
                        </a:rPr>
                        <a:t>TROPION-Breast01</a:t>
                      </a:r>
                      <a:r>
                        <a:rPr lang="en-GB" baseline="30000" noProof="0" dirty="0">
                          <a:solidFill>
                            <a:schemeClr val="bg1"/>
                          </a:solidFill>
                          <a:latin typeface="Arial" panose="020B0604020202020204" pitchFamily="34" charset="0"/>
                          <a:cs typeface="Arial" panose="020B0604020202020204" pitchFamily="34" charset="0"/>
                        </a:rPr>
                        <a:t>3,4,5</a:t>
                      </a:r>
                    </a:p>
                  </a:txBody>
                  <a:tcPr anchor="ctr"/>
                </a:tc>
                <a:tc>
                  <a:txBody>
                    <a:bodyPr/>
                    <a:lstStyle/>
                    <a:p>
                      <a:pPr algn="ctr"/>
                      <a:r>
                        <a:rPr lang="en-GB" noProof="0" dirty="0">
                          <a:solidFill>
                            <a:schemeClr val="bg1"/>
                          </a:solidFill>
                          <a:latin typeface="Arial" panose="020B0604020202020204" pitchFamily="34" charset="0"/>
                          <a:cs typeface="Arial" panose="020B0604020202020204" pitchFamily="34" charset="0"/>
                        </a:rPr>
                        <a:t>TROPiCS-02</a:t>
                      </a:r>
                      <a:r>
                        <a:rPr lang="en-GB" baseline="30000" noProof="0" dirty="0">
                          <a:solidFill>
                            <a:schemeClr val="bg1"/>
                          </a:solidFill>
                          <a:latin typeface="Arial" panose="020B0604020202020204" pitchFamily="34" charset="0"/>
                          <a:cs typeface="Arial" panose="020B0604020202020204" pitchFamily="34" charset="0"/>
                        </a:rPr>
                        <a:t>6,7</a:t>
                      </a:r>
                    </a:p>
                  </a:txBody>
                  <a:tcPr anchor="ctr"/>
                </a:tc>
                <a:extLst>
                  <a:ext uri="{0D108BD9-81ED-4DB2-BD59-A6C34878D82A}">
                    <a16:rowId xmlns:a16="http://schemas.microsoft.com/office/drawing/2014/main" val="817490553"/>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Target/population</a:t>
                      </a:r>
                    </a:p>
                  </a:txBody>
                  <a:tcPr/>
                </a:tc>
                <a:tc>
                  <a:txBody>
                    <a:bodyPr/>
                    <a:lstStyle/>
                    <a:p>
                      <a:pPr algn="ctr"/>
                      <a:r>
                        <a:rPr lang="en-GB" b="1" noProof="0" dirty="0">
                          <a:latin typeface="Arial" panose="020B0604020202020204" pitchFamily="34" charset="0"/>
                          <a:cs typeface="Arial" panose="020B0604020202020204" pitchFamily="34" charset="0"/>
                        </a:rPr>
                        <a:t>HER2 low</a:t>
                      </a:r>
                    </a:p>
                    <a:p>
                      <a:pPr algn="ctr"/>
                      <a:r>
                        <a:rPr lang="en-GB" noProof="0" dirty="0">
                          <a:latin typeface="Arial" panose="020B0604020202020204" pitchFamily="34" charset="0"/>
                          <a:cs typeface="Arial" panose="020B0604020202020204" pitchFamily="34" charset="0"/>
                        </a:rPr>
                        <a:t>At least 1 line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CT max 2</a:t>
                      </a:r>
                    </a:p>
                  </a:txBody>
                  <a:tcPr/>
                </a:tc>
                <a:tc>
                  <a:txBody>
                    <a:bodyPr/>
                    <a:lstStyle/>
                    <a:p>
                      <a:pPr algn="ctr"/>
                      <a:r>
                        <a:rPr lang="en-GB" b="1" noProof="0" dirty="0">
                          <a:latin typeface="Arial" panose="020B0604020202020204" pitchFamily="34" charset="0"/>
                          <a:cs typeface="Arial" panose="020B0604020202020204" pitchFamily="34" charset="0"/>
                        </a:rPr>
                        <a:t>HER2-low/-ultralow</a:t>
                      </a:r>
                    </a:p>
                    <a:p>
                      <a:pPr algn="ctr"/>
                      <a:r>
                        <a:rPr lang="en-GB" noProof="0" dirty="0">
                          <a:latin typeface="Arial" panose="020B0604020202020204" pitchFamily="34" charset="0"/>
                          <a:cs typeface="Arial" panose="020B0604020202020204" pitchFamily="34" charset="0"/>
                        </a:rPr>
                        <a:t>1st line</a:t>
                      </a:r>
                    </a:p>
                  </a:txBody>
                  <a:tcPr/>
                </a:tc>
                <a:tc>
                  <a:txBody>
                    <a:bodyPr/>
                    <a:lstStyle/>
                    <a:p>
                      <a:pPr algn="ctr"/>
                      <a:r>
                        <a:rPr lang="en-GB" b="1" noProof="0" dirty="0">
                          <a:latin typeface="Arial" panose="020B0604020202020204" pitchFamily="34" charset="0"/>
                          <a:cs typeface="Arial" panose="020B0604020202020204" pitchFamily="34" charset="0"/>
                        </a:rPr>
                        <a:t>TROP2</a:t>
                      </a:r>
                    </a:p>
                    <a:p>
                      <a:pPr algn="ctr"/>
                      <a:r>
                        <a:rPr lang="en-GB" noProof="0" dirty="0">
                          <a:latin typeface="Arial" panose="020B0604020202020204" pitchFamily="34" charset="0"/>
                          <a:cs typeface="Arial" panose="020B0604020202020204" pitchFamily="34" charset="0"/>
                        </a:rPr>
                        <a:t>At least 1 line</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CT max 2</a:t>
                      </a:r>
                    </a:p>
                  </a:txBody>
                  <a:tcPr/>
                </a:tc>
                <a:tc>
                  <a:txBody>
                    <a:bodyPr/>
                    <a:lstStyle/>
                    <a:p>
                      <a:pPr algn="ctr"/>
                      <a:r>
                        <a:rPr lang="en-GB" b="1" noProof="0" dirty="0">
                          <a:latin typeface="Arial" panose="020B0604020202020204" pitchFamily="34" charset="0"/>
                          <a:cs typeface="Arial" panose="020B0604020202020204" pitchFamily="34" charset="0"/>
                        </a:rPr>
                        <a:t>TROP2</a:t>
                      </a:r>
                    </a:p>
                    <a:p>
                      <a:pPr algn="ctr"/>
                      <a:r>
                        <a:rPr lang="en-GB" noProof="0" dirty="0">
                          <a:latin typeface="Arial" panose="020B0604020202020204" pitchFamily="34" charset="0"/>
                          <a:cs typeface="Arial" panose="020B0604020202020204" pitchFamily="34" charset="0"/>
                        </a:rPr>
                        <a:t>At least 2 lines</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CT max 4</a:t>
                      </a:r>
                    </a:p>
                  </a:txBody>
                  <a:tcPr/>
                </a:tc>
                <a:extLst>
                  <a:ext uri="{0D108BD9-81ED-4DB2-BD59-A6C34878D82A}">
                    <a16:rowId xmlns:a16="http://schemas.microsoft.com/office/drawing/2014/main" val="4292739078"/>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Design</a:t>
                      </a:r>
                    </a:p>
                  </a:txBody>
                  <a:tcPr/>
                </a:tc>
                <a:tc>
                  <a:txBody>
                    <a:bodyPr/>
                    <a:lstStyle/>
                    <a:p>
                      <a:pPr algn="ctr"/>
                      <a:r>
                        <a:rPr lang="en-GB" noProof="0" dirty="0">
                          <a:latin typeface="Arial" panose="020B0604020202020204" pitchFamily="34" charset="0"/>
                          <a:cs typeface="Arial" panose="020B0604020202020204" pitchFamily="34" charset="0"/>
                        </a:rPr>
                        <a:t>T-DXd vs ICC</a:t>
                      </a:r>
                    </a:p>
                  </a:txBody>
                  <a:tcPr/>
                </a:tc>
                <a:tc>
                  <a:txBody>
                    <a:bodyPr/>
                    <a:lstStyle/>
                    <a:p>
                      <a:pPr algn="ctr"/>
                      <a:r>
                        <a:rPr lang="en-GB" noProof="0" dirty="0">
                          <a:latin typeface="Arial" panose="020B0604020202020204" pitchFamily="34" charset="0"/>
                          <a:cs typeface="Arial" panose="020B0604020202020204" pitchFamily="34" charset="0"/>
                        </a:rPr>
                        <a:t>T-DXd vs ICC</a:t>
                      </a:r>
                    </a:p>
                  </a:txBody>
                  <a:tcPr/>
                </a:tc>
                <a:tc>
                  <a:txBody>
                    <a:bodyPr/>
                    <a:lstStyle/>
                    <a:p>
                      <a:pPr algn="ctr"/>
                      <a:r>
                        <a:rPr lang="en-GB" noProof="0" dirty="0">
                          <a:latin typeface="Arial" panose="020B0604020202020204" pitchFamily="34" charset="0"/>
                          <a:cs typeface="Arial" panose="020B0604020202020204" pitchFamily="34" charset="0"/>
                        </a:rPr>
                        <a:t>Dato-DXd vs ICC</a:t>
                      </a:r>
                    </a:p>
                  </a:txBody>
                  <a:tcPr/>
                </a:tc>
                <a:tc>
                  <a:txBody>
                    <a:bodyPr/>
                    <a:lstStyle/>
                    <a:p>
                      <a:pPr algn="ctr"/>
                      <a:r>
                        <a:rPr lang="en-GB" noProof="0" dirty="0">
                          <a:latin typeface="Arial" panose="020B0604020202020204" pitchFamily="34" charset="0"/>
                          <a:cs typeface="Arial" panose="020B0604020202020204" pitchFamily="34" charset="0"/>
                        </a:rPr>
                        <a:t>SG vs ICC</a:t>
                      </a:r>
                    </a:p>
                  </a:txBody>
                  <a:tcPr/>
                </a:tc>
                <a:extLst>
                  <a:ext uri="{0D108BD9-81ED-4DB2-BD59-A6C34878D82A}">
                    <a16:rowId xmlns:a16="http://schemas.microsoft.com/office/drawing/2014/main" val="3061387872"/>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Median PFS, months</a:t>
                      </a:r>
                    </a:p>
                    <a:p>
                      <a:r>
                        <a:rPr lang="en-GB" b="0" noProof="0" dirty="0">
                          <a:solidFill>
                            <a:schemeClr val="tx1"/>
                          </a:solidFill>
                          <a:latin typeface="Arial" panose="020B0604020202020204" pitchFamily="34" charset="0"/>
                          <a:cs typeface="Arial" panose="020B0604020202020204" pitchFamily="34" charset="0"/>
                        </a:rPr>
                        <a:t>HR</a:t>
                      </a:r>
                      <a:br>
                        <a:rPr lang="en-GB" b="0" noProof="0" dirty="0">
                          <a:solidFill>
                            <a:schemeClr val="tx1"/>
                          </a:solidFill>
                          <a:latin typeface="Arial" panose="020B0604020202020204" pitchFamily="34" charset="0"/>
                          <a:cs typeface="Arial" panose="020B0604020202020204" pitchFamily="34" charset="0"/>
                        </a:rPr>
                      </a:br>
                      <a:r>
                        <a:rPr lang="en-GB" b="0" noProof="0" dirty="0">
                          <a:solidFill>
                            <a:schemeClr val="tx1"/>
                          </a:solidFill>
                          <a:latin typeface="Arial" panose="020B0604020202020204" pitchFamily="34" charset="0"/>
                          <a:cs typeface="Arial" panose="020B0604020202020204" pitchFamily="34" charset="0"/>
                        </a:rPr>
                        <a:t>95% CI</a:t>
                      </a:r>
                      <a:endParaRPr lang="en-GB" b="1"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b="1" noProof="0" dirty="0">
                          <a:latin typeface="Arial" panose="020B0604020202020204" pitchFamily="34" charset="0"/>
                          <a:cs typeface="Arial" panose="020B0604020202020204" pitchFamily="34" charset="0"/>
                        </a:rPr>
                        <a:t>10.1 vs 5.4</a:t>
                      </a:r>
                    </a:p>
                    <a:p>
                      <a:pPr algn="ctr"/>
                      <a:r>
                        <a:rPr lang="en-GB" noProof="0" dirty="0">
                          <a:latin typeface="Arial" panose="020B0604020202020204" pitchFamily="34" charset="0"/>
                          <a:cs typeface="Arial" panose="020B0604020202020204" pitchFamily="34" charset="0"/>
                        </a:rPr>
                        <a:t>0.51</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0.40-0.64</a:t>
                      </a:r>
                    </a:p>
                  </a:txBody>
                  <a:tcPr/>
                </a:tc>
                <a:tc>
                  <a:txBody>
                    <a:bodyPr/>
                    <a:lstStyle/>
                    <a:p>
                      <a:pPr algn="ctr"/>
                      <a:r>
                        <a:rPr lang="en-GB" b="1" noProof="0" dirty="0">
                          <a:latin typeface="Arial" panose="020B0604020202020204" pitchFamily="34" charset="0"/>
                          <a:cs typeface="Arial" panose="020B0604020202020204" pitchFamily="34" charset="0"/>
                        </a:rPr>
                        <a:t>13.2 vs 8.1</a:t>
                      </a:r>
                    </a:p>
                    <a:p>
                      <a:pPr algn="ctr"/>
                      <a:r>
                        <a:rPr lang="en-GB" noProof="0" dirty="0">
                          <a:latin typeface="Arial" panose="020B0604020202020204" pitchFamily="34" charset="0"/>
                          <a:cs typeface="Arial" panose="020B0604020202020204" pitchFamily="34" charset="0"/>
                        </a:rPr>
                        <a:t>0.62</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0.52-0.75</a:t>
                      </a:r>
                    </a:p>
                  </a:txBody>
                  <a:tcPr/>
                </a:tc>
                <a:tc>
                  <a:txBody>
                    <a:bodyPr/>
                    <a:lstStyle/>
                    <a:p>
                      <a:pPr algn="ctr"/>
                      <a:r>
                        <a:rPr lang="en-GB" b="1" noProof="0" dirty="0">
                          <a:latin typeface="Arial" panose="020B0604020202020204" pitchFamily="34" charset="0"/>
                          <a:cs typeface="Arial" panose="020B0604020202020204" pitchFamily="34" charset="0"/>
                        </a:rPr>
                        <a:t>6.9 vs 4.9</a:t>
                      </a:r>
                    </a:p>
                    <a:p>
                      <a:pPr algn="ctr"/>
                      <a:r>
                        <a:rPr lang="en-GB" noProof="0" dirty="0">
                          <a:latin typeface="Arial" panose="020B0604020202020204" pitchFamily="34" charset="0"/>
                          <a:cs typeface="Arial" panose="020B0604020202020204" pitchFamily="34" charset="0"/>
                        </a:rPr>
                        <a:t>0.63</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0.52-0.76</a:t>
                      </a:r>
                    </a:p>
                  </a:txBody>
                  <a:tcPr/>
                </a:tc>
                <a:tc>
                  <a:txBody>
                    <a:bodyPr/>
                    <a:lstStyle/>
                    <a:p>
                      <a:pPr algn="ctr"/>
                      <a:r>
                        <a:rPr lang="en-GB" b="1" noProof="0" dirty="0">
                          <a:latin typeface="Arial" panose="020B0604020202020204" pitchFamily="34" charset="0"/>
                          <a:cs typeface="Arial" panose="020B0604020202020204" pitchFamily="34" charset="0"/>
                        </a:rPr>
                        <a:t>5.5 vs 4.0</a:t>
                      </a:r>
                    </a:p>
                    <a:p>
                      <a:pPr algn="ctr"/>
                      <a:r>
                        <a:rPr lang="en-GB" sz="1800" noProof="0" dirty="0">
                          <a:solidFill>
                            <a:schemeClr val="tx1"/>
                          </a:solidFill>
                          <a:latin typeface="Arial" panose="020B0604020202020204" pitchFamily="34" charset="0"/>
                          <a:cs typeface="Arial" panose="020B0604020202020204" pitchFamily="34" charset="0"/>
                        </a:rPr>
                        <a:t>0.66 </a:t>
                      </a:r>
                    </a:p>
                    <a:p>
                      <a:pPr algn="ctr"/>
                      <a:r>
                        <a:rPr lang="en-GB" sz="1800" noProof="0" dirty="0">
                          <a:solidFill>
                            <a:schemeClr val="tx1"/>
                          </a:solidFill>
                          <a:latin typeface="Arial" panose="020B0604020202020204" pitchFamily="34" charset="0"/>
                          <a:cs typeface="Arial" panose="020B0604020202020204" pitchFamily="34" charset="0"/>
                        </a:rPr>
                        <a:t>(0.53-0.83)</a:t>
                      </a:r>
                    </a:p>
                  </a:txBody>
                  <a:tcPr/>
                </a:tc>
                <a:extLst>
                  <a:ext uri="{0D108BD9-81ED-4DB2-BD59-A6C34878D82A}">
                    <a16:rowId xmlns:a16="http://schemas.microsoft.com/office/drawing/2014/main" val="1040361650"/>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Median OS, months</a:t>
                      </a:r>
                      <a:br>
                        <a:rPr lang="en-GB" b="1" noProof="0" dirty="0">
                          <a:solidFill>
                            <a:schemeClr val="tx1"/>
                          </a:solidFill>
                          <a:latin typeface="Arial" panose="020B0604020202020204" pitchFamily="34" charset="0"/>
                          <a:cs typeface="Arial" panose="020B0604020202020204" pitchFamily="34" charset="0"/>
                        </a:rPr>
                      </a:br>
                      <a:r>
                        <a:rPr lang="en-GB" b="0" noProof="0" dirty="0">
                          <a:solidFill>
                            <a:schemeClr val="tx1"/>
                          </a:solidFill>
                          <a:latin typeface="Arial" panose="020B0604020202020204" pitchFamily="34" charset="0"/>
                          <a:cs typeface="Arial" panose="020B0604020202020204" pitchFamily="34" charset="0"/>
                        </a:rPr>
                        <a:t>HR</a:t>
                      </a:r>
                      <a:br>
                        <a:rPr lang="en-GB" b="0" noProof="0" dirty="0">
                          <a:solidFill>
                            <a:schemeClr val="tx1"/>
                          </a:solidFill>
                          <a:latin typeface="Arial" panose="020B0604020202020204" pitchFamily="34" charset="0"/>
                          <a:cs typeface="Arial" panose="020B0604020202020204" pitchFamily="34" charset="0"/>
                        </a:rPr>
                      </a:br>
                      <a:r>
                        <a:rPr lang="en-GB" b="0" noProof="0" dirty="0">
                          <a:solidFill>
                            <a:schemeClr val="tx1"/>
                          </a:solidFill>
                          <a:latin typeface="Arial" panose="020B0604020202020204" pitchFamily="34" charset="0"/>
                          <a:cs typeface="Arial" panose="020B0604020202020204" pitchFamily="34" charset="0"/>
                        </a:rPr>
                        <a:t>95% CI</a:t>
                      </a:r>
                      <a:endParaRPr lang="en-GB" b="1" noProof="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b="1" noProof="0" dirty="0">
                          <a:latin typeface="Arial" panose="020B0604020202020204" pitchFamily="34" charset="0"/>
                          <a:cs typeface="Arial" panose="020B0604020202020204" pitchFamily="34" charset="0"/>
                        </a:rPr>
                        <a:t>23.9 vs 17.5</a:t>
                      </a:r>
                    </a:p>
                    <a:p>
                      <a:pPr algn="ctr"/>
                      <a:r>
                        <a:rPr lang="en-GB" noProof="0" dirty="0">
                          <a:latin typeface="Arial" panose="020B0604020202020204" pitchFamily="34" charset="0"/>
                          <a:cs typeface="Arial" panose="020B0604020202020204" pitchFamily="34" charset="0"/>
                        </a:rPr>
                        <a:t>0.64</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0.48-0.86</a:t>
                      </a:r>
                    </a:p>
                  </a:txBody>
                  <a:tcPr/>
                </a:tc>
                <a:tc>
                  <a:txBody>
                    <a:bodyPr/>
                    <a:lstStyle/>
                    <a:p>
                      <a:pPr algn="ctr"/>
                      <a:r>
                        <a:rPr lang="en-GB" b="0" noProof="0" dirty="0">
                          <a:latin typeface="Arial" panose="020B0604020202020204" pitchFamily="34" charset="0"/>
                          <a:cs typeface="Arial" panose="020B0604020202020204" pitchFamily="34" charset="0"/>
                        </a:rPr>
                        <a:t>Not mature</a:t>
                      </a:r>
                    </a:p>
                  </a:txBody>
                  <a:tcPr/>
                </a:tc>
                <a:tc>
                  <a:txBody>
                    <a:bodyPr/>
                    <a:lstStyle/>
                    <a:p>
                      <a:pPr algn="ctr"/>
                      <a:r>
                        <a:rPr lang="en-GB" b="1" noProof="0" dirty="0">
                          <a:latin typeface="Arial" panose="020B0604020202020204" pitchFamily="34" charset="0"/>
                          <a:cs typeface="Arial" panose="020B0604020202020204" pitchFamily="34" charset="0"/>
                        </a:rPr>
                        <a:t>18.6 vs 18.3</a:t>
                      </a:r>
                    </a:p>
                    <a:p>
                      <a:pPr algn="ctr"/>
                      <a:r>
                        <a:rPr lang="en-GB" noProof="0" dirty="0">
                          <a:latin typeface="Arial" panose="020B0604020202020204" pitchFamily="34" charset="0"/>
                          <a:cs typeface="Arial" panose="020B0604020202020204" pitchFamily="34" charset="0"/>
                        </a:rPr>
                        <a:t>1.01</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0.83-1.22</a:t>
                      </a:r>
                    </a:p>
                  </a:txBody>
                  <a:tcPr/>
                </a:tc>
                <a:tc>
                  <a:txBody>
                    <a:bodyPr/>
                    <a:lstStyle/>
                    <a:p>
                      <a:pPr algn="ctr"/>
                      <a:r>
                        <a:rPr lang="en-GB" b="1" noProof="0" dirty="0">
                          <a:latin typeface="Arial" panose="020B0604020202020204" pitchFamily="34" charset="0"/>
                          <a:cs typeface="Arial" panose="020B0604020202020204" pitchFamily="34" charset="0"/>
                        </a:rPr>
                        <a:t>14.4 vs 11.2</a:t>
                      </a:r>
                    </a:p>
                    <a:p>
                      <a:pPr algn="ctr"/>
                      <a:r>
                        <a:rPr lang="en-GB" noProof="0" dirty="0">
                          <a:latin typeface="Arial" panose="020B0604020202020204" pitchFamily="34" charset="0"/>
                          <a:cs typeface="Arial" panose="020B0604020202020204" pitchFamily="34" charset="0"/>
                        </a:rPr>
                        <a:t>0.79</a:t>
                      </a:r>
                      <a:br>
                        <a:rPr lang="en-GB" noProof="0" dirty="0">
                          <a:latin typeface="Arial" panose="020B0604020202020204" pitchFamily="34" charset="0"/>
                          <a:cs typeface="Arial" panose="020B0604020202020204" pitchFamily="34" charset="0"/>
                        </a:rPr>
                      </a:br>
                      <a:r>
                        <a:rPr lang="en-GB" noProof="0" dirty="0">
                          <a:latin typeface="Arial" panose="020B0604020202020204" pitchFamily="34" charset="0"/>
                          <a:cs typeface="Arial" panose="020B0604020202020204" pitchFamily="34" charset="0"/>
                        </a:rPr>
                        <a:t>0.65-0.96</a:t>
                      </a:r>
                    </a:p>
                  </a:txBody>
                  <a:tcPr/>
                </a:tc>
                <a:extLst>
                  <a:ext uri="{0D108BD9-81ED-4DB2-BD59-A6C34878D82A}">
                    <a16:rowId xmlns:a16="http://schemas.microsoft.com/office/drawing/2014/main" val="3268832902"/>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ORR, %</a:t>
                      </a:r>
                    </a:p>
                  </a:txBody>
                  <a:tcPr/>
                </a:tc>
                <a:tc>
                  <a:txBody>
                    <a:bodyPr/>
                    <a:lstStyle/>
                    <a:p>
                      <a:pPr algn="ctr"/>
                      <a:r>
                        <a:rPr lang="en-GB" noProof="0" dirty="0">
                          <a:latin typeface="Arial" panose="020B0604020202020204" pitchFamily="34" charset="0"/>
                          <a:cs typeface="Arial" panose="020B0604020202020204" pitchFamily="34" charset="0"/>
                        </a:rPr>
                        <a:t>52.6 vs 16.3</a:t>
                      </a:r>
                    </a:p>
                  </a:txBody>
                  <a:tcPr/>
                </a:tc>
                <a:tc>
                  <a:txBody>
                    <a:bodyPr/>
                    <a:lstStyle/>
                    <a:p>
                      <a:pPr algn="ctr"/>
                      <a:r>
                        <a:rPr lang="en-GB" b="0" noProof="0" dirty="0">
                          <a:latin typeface="Arial" panose="020B0604020202020204" pitchFamily="34" charset="0"/>
                          <a:cs typeface="Arial" panose="020B0604020202020204" pitchFamily="34" charset="0"/>
                        </a:rPr>
                        <a:t>57.3 vs 31.2</a:t>
                      </a:r>
                    </a:p>
                  </a:txBody>
                  <a:tcPr/>
                </a:tc>
                <a:tc>
                  <a:txBody>
                    <a:bodyPr/>
                    <a:lstStyle/>
                    <a:p>
                      <a:pPr algn="ctr"/>
                      <a:r>
                        <a:rPr lang="en-GB" noProof="0" dirty="0">
                          <a:latin typeface="Arial" panose="020B0604020202020204" pitchFamily="34" charset="0"/>
                          <a:cs typeface="Arial" panose="020B0604020202020204" pitchFamily="34" charset="0"/>
                        </a:rPr>
                        <a:t>36.4 vs 22.9</a:t>
                      </a:r>
                    </a:p>
                  </a:txBody>
                  <a:tcPr/>
                </a:tc>
                <a:tc>
                  <a:txBody>
                    <a:bodyPr/>
                    <a:lstStyle/>
                    <a:p>
                      <a:pPr algn="ctr"/>
                      <a:r>
                        <a:rPr lang="en-GB" noProof="0" dirty="0">
                          <a:latin typeface="Arial" panose="020B0604020202020204" pitchFamily="34" charset="0"/>
                          <a:cs typeface="Arial" panose="020B0604020202020204" pitchFamily="34" charset="0"/>
                        </a:rPr>
                        <a:t>21 vs 14</a:t>
                      </a:r>
                    </a:p>
                  </a:txBody>
                  <a:tcPr/>
                </a:tc>
                <a:extLst>
                  <a:ext uri="{0D108BD9-81ED-4DB2-BD59-A6C34878D82A}">
                    <a16:rowId xmlns:a16="http://schemas.microsoft.com/office/drawing/2014/main" val="2022291756"/>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 crossover ADC », %</a:t>
                      </a:r>
                    </a:p>
                  </a:txBody>
                  <a:tcPr/>
                </a:tc>
                <a:tc>
                  <a:txBody>
                    <a:bodyPr/>
                    <a:lstStyle/>
                    <a:p>
                      <a:pPr algn="ctr"/>
                      <a:r>
                        <a:rPr lang="en-GB" noProof="0" dirty="0">
                          <a:latin typeface="Arial" panose="020B0604020202020204" pitchFamily="34" charset="0"/>
                          <a:cs typeface="Arial" panose="020B0604020202020204" pitchFamily="34" charset="0"/>
                        </a:rPr>
                        <a:t>NR</a:t>
                      </a:r>
                    </a:p>
                  </a:txBody>
                  <a:tcPr/>
                </a:tc>
                <a:tc>
                  <a:txBody>
                    <a:bodyPr/>
                    <a:lstStyle/>
                    <a:p>
                      <a:pPr algn="ctr"/>
                      <a:r>
                        <a:rPr lang="en-GB" b="0" noProof="0" dirty="0">
                          <a:latin typeface="Arial" panose="020B0604020202020204" pitchFamily="34" charset="0"/>
                          <a:cs typeface="Arial" panose="020B0604020202020204" pitchFamily="34" charset="0"/>
                        </a:rPr>
                        <a:t>20</a:t>
                      </a:r>
                    </a:p>
                  </a:txBody>
                  <a:tcPr/>
                </a:tc>
                <a:tc>
                  <a:txBody>
                    <a:bodyPr/>
                    <a:lstStyle/>
                    <a:p>
                      <a:pPr algn="ctr"/>
                      <a:r>
                        <a:rPr lang="en-GB" noProof="0" dirty="0">
                          <a:latin typeface="Arial" panose="020B0604020202020204" pitchFamily="34" charset="0"/>
                          <a:cs typeface="Arial" panose="020B0604020202020204" pitchFamily="34" charset="0"/>
                        </a:rPr>
                        <a:t>24</a:t>
                      </a:r>
                    </a:p>
                  </a:txBody>
                  <a:tcPr/>
                </a:tc>
                <a:tc>
                  <a:txBody>
                    <a:bodyPr/>
                    <a:lstStyle/>
                    <a:p>
                      <a:pPr algn="ctr"/>
                      <a:r>
                        <a:rPr lang="en-GB" noProof="0" dirty="0">
                          <a:latin typeface="Arial" panose="020B0604020202020204" pitchFamily="34" charset="0"/>
                          <a:cs typeface="Arial" panose="020B0604020202020204" pitchFamily="34" charset="0"/>
                        </a:rPr>
                        <a:t>NR</a:t>
                      </a:r>
                    </a:p>
                  </a:txBody>
                  <a:tcPr/>
                </a:tc>
                <a:extLst>
                  <a:ext uri="{0D108BD9-81ED-4DB2-BD59-A6C34878D82A}">
                    <a16:rowId xmlns:a16="http://schemas.microsoft.com/office/drawing/2014/main" val="337594928"/>
                  </a:ext>
                </a:extLst>
              </a:tr>
            </a:tbl>
          </a:graphicData>
        </a:graphic>
      </p:graphicFrame>
      <p:sp>
        <p:nvSpPr>
          <p:cNvPr id="2" name="Title 1">
            <a:extLst>
              <a:ext uri="{FF2B5EF4-FFF2-40B4-BE49-F238E27FC236}">
                <a16:creationId xmlns:a16="http://schemas.microsoft.com/office/drawing/2014/main" id="{1462E36A-DDC4-2C92-E54E-E69110E9F810}"/>
              </a:ext>
            </a:extLst>
          </p:cNvPr>
          <p:cNvSpPr>
            <a:spLocks noGrp="1"/>
          </p:cNvSpPr>
          <p:nvPr>
            <p:ph type="title"/>
          </p:nvPr>
        </p:nvSpPr>
        <p:spPr>
          <a:xfrm>
            <a:off x="619201" y="259200"/>
            <a:ext cx="10963199" cy="864000"/>
          </a:xfrm>
        </p:spPr>
        <p:txBody>
          <a:bodyPr/>
          <a:lstStyle/>
          <a:p>
            <a:r>
              <a:rPr lang="en-GB" noProof="0" dirty="0" err="1"/>
              <a:t>adc</a:t>
            </a:r>
            <a:r>
              <a:rPr lang="en-GB" noProof="0" dirty="0"/>
              <a:t> available in hr+/HER2- (IHC0)</a:t>
            </a:r>
            <a:r>
              <a:rPr lang="en-GB" cap="none" baseline="30000" noProof="0" dirty="0"/>
              <a:t>a</a:t>
            </a:r>
            <a:r>
              <a:rPr lang="en-GB" noProof="0" dirty="0"/>
              <a:t> </a:t>
            </a:r>
            <a:r>
              <a:rPr lang="en-GB" cap="none" noProof="0" dirty="0"/>
              <a:t>m</a:t>
            </a:r>
            <a:r>
              <a:rPr lang="en-GB" noProof="0" dirty="0"/>
              <a:t>BC</a:t>
            </a:r>
            <a:r>
              <a:rPr lang="en-GB" baseline="30000" noProof="0" dirty="0"/>
              <a:t>1</a:t>
            </a:r>
            <a:r>
              <a:rPr lang="en-GB" noProof="0" dirty="0"/>
              <a:t> </a:t>
            </a:r>
          </a:p>
        </p:txBody>
      </p:sp>
      <p:sp>
        <p:nvSpPr>
          <p:cNvPr id="5" name="Slide Number Placeholder 4">
            <a:extLst>
              <a:ext uri="{FF2B5EF4-FFF2-40B4-BE49-F238E27FC236}">
                <a16:creationId xmlns:a16="http://schemas.microsoft.com/office/drawing/2014/main" id="{33D184E4-0C93-ABF3-51DF-E75C69FA2D54}"/>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16</a:t>
            </a:fld>
            <a:endParaRPr lang="en-GB" noProof="0" dirty="0"/>
          </a:p>
        </p:txBody>
      </p:sp>
      <p:sp>
        <p:nvSpPr>
          <p:cNvPr id="11" name="Content Placeholder 10">
            <a:extLst>
              <a:ext uri="{FF2B5EF4-FFF2-40B4-BE49-F238E27FC236}">
                <a16:creationId xmlns:a16="http://schemas.microsoft.com/office/drawing/2014/main" id="{F0F715E7-75AE-DF3A-D1F2-E77CC2294716}"/>
              </a:ext>
            </a:extLst>
          </p:cNvPr>
          <p:cNvSpPr>
            <a:spLocks noGrp="1"/>
          </p:cNvSpPr>
          <p:nvPr>
            <p:ph sz="quarter" idx="15"/>
          </p:nvPr>
        </p:nvSpPr>
        <p:spPr>
          <a:xfrm>
            <a:off x="620712" y="6356350"/>
            <a:ext cx="10377026" cy="365125"/>
          </a:xfrm>
        </p:spPr>
        <p:txBody>
          <a:bodyPr anchor="b" anchorCtr="0"/>
          <a:lstStyle/>
          <a:p>
            <a:endParaRPr lang="en-GB" sz="900" dirty="0"/>
          </a:p>
          <a:p>
            <a:r>
              <a:rPr lang="en-GB" sz="900" baseline="30000" noProof="0" dirty="0" err="1"/>
              <a:t>a</a:t>
            </a:r>
            <a:r>
              <a:rPr lang="en-GB" sz="900" noProof="0" dirty="0" err="1"/>
              <a:t>No</a:t>
            </a:r>
            <a:r>
              <a:rPr lang="en-GB" sz="900" noProof="0" dirty="0"/>
              <a:t> membrane staining.</a:t>
            </a:r>
          </a:p>
          <a:p>
            <a:r>
              <a:rPr lang="en-GB" sz="900" noProof="0" dirty="0"/>
              <a:t>ADC, </a:t>
            </a:r>
            <a:r>
              <a:rPr lang="en-GB" sz="900" noProof="0" dirty="0">
                <a:solidFill>
                  <a:schemeClr val="tx2"/>
                </a:solidFill>
              </a:rPr>
              <a:t>antibody-drug conjugate; CT, chemotherapy; Dato-DXd, datopotamab deruxtecan; HR, hazard ratio; HR+, hormone receptor positive; ICC, investigator's choice of chemotherapy; mBC, metastatic breast cancer; NR, not reported; PFS; progression free survival; OS, overall survival; ORR, objective response rate; SG, </a:t>
            </a:r>
            <a:r>
              <a:rPr lang="en-GB" sz="900" noProof="0" dirty="0" err="1">
                <a:solidFill>
                  <a:schemeClr val="tx2"/>
                </a:solidFill>
              </a:rPr>
              <a:t>sacituzumab</a:t>
            </a:r>
            <a:r>
              <a:rPr lang="en-GB" sz="900" noProof="0" dirty="0">
                <a:solidFill>
                  <a:schemeClr val="tx2"/>
                </a:solidFill>
              </a:rPr>
              <a:t> </a:t>
            </a:r>
            <a:r>
              <a:rPr lang="en-GB" sz="900" dirty="0" err="1">
                <a:solidFill>
                  <a:schemeClr val="tx2"/>
                </a:solidFill>
              </a:rPr>
              <a:t>govitecan</a:t>
            </a:r>
            <a:r>
              <a:rPr lang="en-GB" sz="900" noProof="0" dirty="0">
                <a:solidFill>
                  <a:schemeClr val="tx2"/>
                </a:solidFill>
              </a:rPr>
              <a:t>; T-DXd, trastuzumab deruxtecan  </a:t>
            </a:r>
          </a:p>
          <a:p>
            <a:r>
              <a:rPr lang="en-GB" sz="900" noProof="0" dirty="0">
                <a:solidFill>
                  <a:schemeClr val="tx2"/>
                </a:solidFill>
              </a:rPr>
              <a:t>1. Modi S, et al. N Engl J Med. 2022;387:9-20; 2. Bardiya A, et al. N Engl J Med. 2024;391:2110-2122; 3. Bardia A, et al. Future Oncol. 2024;20(8):423-36; 4. Bardia A, et al. J Clin Oncol. 2025. 20;43:285-296; 5.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3">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 6. Rugo HS, et al. Lancet. 2023;402(10411):1423-1433; 7. Rugo HS, et al. J Clin Oncol. 2022;40:3365-3376</a:t>
            </a:r>
          </a:p>
        </p:txBody>
      </p:sp>
      <p:sp>
        <p:nvSpPr>
          <p:cNvPr id="3" name="TextBox 2">
            <a:extLst>
              <a:ext uri="{FF2B5EF4-FFF2-40B4-BE49-F238E27FC236}">
                <a16:creationId xmlns:a16="http://schemas.microsoft.com/office/drawing/2014/main" id="{3D341A3E-4201-DD30-0085-457BFFD0B076}"/>
              </a:ext>
            </a:extLst>
          </p:cNvPr>
          <p:cNvSpPr txBox="1"/>
          <p:nvPr/>
        </p:nvSpPr>
        <p:spPr>
          <a:xfrm>
            <a:off x="619125" y="773837"/>
            <a:ext cx="7848302" cy="184666"/>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GB" sz="1200" b="1" i="1" noProof="0" dirty="0">
                <a:solidFill>
                  <a:schemeClr val="accent1"/>
                </a:solidFill>
                <a:latin typeface="Arial" panose="020B0604020202020204" pitchFamily="34" charset="0"/>
                <a:ea typeface="Aileron" charset="0"/>
                <a:cs typeface="Arial" panose="020B0604020202020204" pitchFamily="34" charset="0"/>
              </a:rPr>
              <a:t>Comparisons of efficacy and safety should not be drawn or inferred in the absence of head-to-head studies</a:t>
            </a:r>
          </a:p>
        </p:txBody>
      </p:sp>
      <p:sp>
        <p:nvSpPr>
          <p:cNvPr id="6" name="Rectangle 5">
            <a:extLst>
              <a:ext uri="{FF2B5EF4-FFF2-40B4-BE49-F238E27FC236}">
                <a16:creationId xmlns:a16="http://schemas.microsoft.com/office/drawing/2014/main" id="{782078CE-7109-7599-74DE-D0502C5B9376}"/>
              </a:ext>
            </a:extLst>
          </p:cNvPr>
          <p:cNvSpPr/>
          <p:nvPr/>
        </p:nvSpPr>
        <p:spPr>
          <a:xfrm>
            <a:off x="3229337" y="1123200"/>
            <a:ext cx="4178460" cy="4495798"/>
          </a:xfrm>
          <a:prstGeom prst="rect">
            <a:avLst/>
          </a:prstGeom>
          <a:solidFill>
            <a:srgbClr val="FFFFFF">
              <a:alpha val="8902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A14957-743C-AA1A-A7F5-D95A54421EA7}"/>
              </a:ext>
            </a:extLst>
          </p:cNvPr>
          <p:cNvSpPr/>
          <p:nvPr/>
        </p:nvSpPr>
        <p:spPr>
          <a:xfrm>
            <a:off x="7407797" y="1123198"/>
            <a:ext cx="4163490" cy="4495801"/>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4094285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9338E-9E69-2E28-648C-B9ED6505DF0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2F5035B-FA90-966C-6985-B9952BCD88B1}"/>
              </a:ext>
            </a:extLst>
          </p:cNvPr>
          <p:cNvSpPr>
            <a:spLocks noGrp="1"/>
          </p:cNvSpPr>
          <p:nvPr>
            <p:ph type="body" idx="1"/>
          </p:nvPr>
        </p:nvSpPr>
        <p:spPr>
          <a:xfrm>
            <a:off x="609600" y="712516"/>
            <a:ext cx="10972800" cy="701675"/>
          </a:xfrm>
        </p:spPr>
        <p:txBody>
          <a:bodyPr/>
          <a:lstStyle/>
          <a:p>
            <a:r>
              <a:rPr lang="en-GB" noProof="0" dirty="0"/>
              <a:t>Randomised, phase 3, open-label, global study (NCT05104866)</a:t>
            </a:r>
          </a:p>
        </p:txBody>
      </p:sp>
      <p:sp>
        <p:nvSpPr>
          <p:cNvPr id="2" name="Title 1">
            <a:extLst>
              <a:ext uri="{FF2B5EF4-FFF2-40B4-BE49-F238E27FC236}">
                <a16:creationId xmlns:a16="http://schemas.microsoft.com/office/drawing/2014/main" id="{10108464-3B61-D81A-F13A-0181385FD6F4}"/>
              </a:ext>
            </a:extLst>
          </p:cNvPr>
          <p:cNvSpPr>
            <a:spLocks noGrp="1"/>
          </p:cNvSpPr>
          <p:nvPr>
            <p:ph type="title"/>
          </p:nvPr>
        </p:nvSpPr>
        <p:spPr>
          <a:xfrm>
            <a:off x="619125" y="258764"/>
            <a:ext cx="10963275" cy="373004"/>
          </a:xfrm>
        </p:spPr>
        <p:txBody>
          <a:bodyPr>
            <a:noAutofit/>
          </a:bodyPr>
          <a:lstStyle/>
          <a:p>
            <a:r>
              <a:rPr lang="en-GB" noProof="0" dirty="0"/>
              <a:t>TROPION-Breast01 Study Design</a:t>
            </a:r>
            <a:br>
              <a:rPr lang="en-GB" noProof="0" dirty="0"/>
            </a:br>
            <a:endParaRPr lang="en-GB" noProof="0" dirty="0"/>
          </a:p>
        </p:txBody>
      </p:sp>
      <p:sp>
        <p:nvSpPr>
          <p:cNvPr id="5" name="Content Placeholder 4">
            <a:extLst>
              <a:ext uri="{FF2B5EF4-FFF2-40B4-BE49-F238E27FC236}">
                <a16:creationId xmlns:a16="http://schemas.microsoft.com/office/drawing/2014/main" id="{480AE290-8EC3-E105-EC50-BCCD4408139E}"/>
              </a:ext>
            </a:extLst>
          </p:cNvPr>
          <p:cNvSpPr>
            <a:spLocks noGrp="1"/>
          </p:cNvSpPr>
          <p:nvPr>
            <p:ph sz="quarter" idx="15"/>
          </p:nvPr>
        </p:nvSpPr>
        <p:spPr>
          <a:xfrm>
            <a:off x="620183" y="6356351"/>
            <a:ext cx="10180339" cy="365125"/>
          </a:xfrm>
        </p:spPr>
        <p:txBody>
          <a:bodyPr anchor="b" anchorCtr="0"/>
          <a:lstStyle/>
          <a:p>
            <a:pPr>
              <a:spcBef>
                <a:spcPts val="0"/>
              </a:spcBef>
              <a:spcAft>
                <a:spcPts val="200"/>
              </a:spcAft>
            </a:pPr>
            <a:r>
              <a:rPr lang="en-GB" sz="900" noProof="0" dirty="0">
                <a:solidFill>
                  <a:schemeClr val="tx2"/>
                </a:solidFill>
              </a:rPr>
              <a:t>Detailed description of the statistical methods published previously</a:t>
            </a:r>
            <a:r>
              <a:rPr lang="en-GB" sz="900" baseline="30000" noProof="0" dirty="0">
                <a:solidFill>
                  <a:schemeClr val="tx2"/>
                </a:solidFill>
              </a:rPr>
              <a:t>1</a:t>
            </a:r>
          </a:p>
          <a:p>
            <a:pPr>
              <a:spcBef>
                <a:spcPts val="0"/>
              </a:spcBef>
              <a:spcAft>
                <a:spcPts val="200"/>
              </a:spcAft>
            </a:pPr>
            <a:r>
              <a:rPr lang="en-GB" sz="900" baseline="30000" noProof="0" dirty="0">
                <a:solidFill>
                  <a:schemeClr val="tx2"/>
                </a:solidFill>
              </a:rPr>
              <a:t>a </a:t>
            </a:r>
            <a:r>
              <a:rPr lang="en-GB" sz="900" noProof="0" dirty="0">
                <a:solidFill>
                  <a:schemeClr val="tx2"/>
                </a:solidFill>
              </a:rPr>
              <a:t>Per American Society of Clinical Oncology/College of American Pathologists (ASCO/CAP) guidelines</a:t>
            </a:r>
          </a:p>
          <a:p>
            <a:pPr>
              <a:spcBef>
                <a:spcPts val="0"/>
              </a:spcBef>
              <a:spcAft>
                <a:spcPts val="200"/>
              </a:spcAft>
            </a:pPr>
            <a:r>
              <a:rPr lang="en-GB" sz="900" baseline="30000" noProof="0" dirty="0">
                <a:solidFill>
                  <a:schemeClr val="tx2"/>
                </a:solidFill>
              </a:rPr>
              <a:t>b </a:t>
            </a:r>
            <a:r>
              <a:rPr lang="en-GB" sz="900" noProof="0" dirty="0">
                <a:solidFill>
                  <a:schemeClr val="tx2"/>
                </a:solidFill>
              </a:rPr>
              <a:t>ICC was administered as follows: eribulin mesylate, 1.4 mg/m</a:t>
            </a:r>
            <a:r>
              <a:rPr lang="en-GB" sz="900" baseline="30000" noProof="0" dirty="0">
                <a:solidFill>
                  <a:schemeClr val="tx2"/>
                </a:solidFill>
              </a:rPr>
              <a:t>2</a:t>
            </a:r>
            <a:r>
              <a:rPr lang="en-GB" sz="900" noProof="0" dirty="0">
                <a:solidFill>
                  <a:schemeClr val="tx2"/>
                </a:solidFill>
              </a:rPr>
              <a:t> IV on Days 1 and 8, Q3W; capecitabine, 1000 or 1250 mg/m</a:t>
            </a:r>
            <a:r>
              <a:rPr lang="en-GB" sz="900" baseline="30000" noProof="0" dirty="0">
                <a:solidFill>
                  <a:schemeClr val="tx2"/>
                </a:solidFill>
              </a:rPr>
              <a:t>2</a:t>
            </a:r>
            <a:r>
              <a:rPr lang="en-GB" sz="900" noProof="0" dirty="0">
                <a:solidFill>
                  <a:schemeClr val="tx2"/>
                </a:solidFill>
              </a:rPr>
              <a:t> orally twice daily on </a:t>
            </a:r>
            <a:r>
              <a:rPr lang="en-GB" sz="900" spc="-50" noProof="0" dirty="0">
                <a:solidFill>
                  <a:schemeClr val="tx2"/>
                </a:solidFill>
              </a:rPr>
              <a:t>Days 1 to 14, Q3W (dose per standard institutional practice);  vinorelbine, 25 mg/m</a:t>
            </a:r>
            <a:r>
              <a:rPr lang="en-GB" sz="900" spc="-50" baseline="30000" noProof="0" dirty="0">
                <a:solidFill>
                  <a:schemeClr val="tx2"/>
                </a:solidFill>
              </a:rPr>
              <a:t>2</a:t>
            </a:r>
            <a:r>
              <a:rPr lang="en-GB" sz="900" spc="-50" noProof="0" dirty="0">
                <a:solidFill>
                  <a:schemeClr val="tx2"/>
                </a:solidFill>
              </a:rPr>
              <a:t> IV on Days 1 and 8, Q3W; or gemcitabine, 1000 mg/m</a:t>
            </a:r>
            <a:r>
              <a:rPr lang="en-GB" sz="900" spc="-50" baseline="30000" noProof="0" dirty="0">
                <a:solidFill>
                  <a:schemeClr val="tx2"/>
                </a:solidFill>
              </a:rPr>
              <a:t>2</a:t>
            </a:r>
            <a:r>
              <a:rPr lang="en-GB" sz="900" spc="-50" noProof="0" dirty="0">
                <a:solidFill>
                  <a:schemeClr val="tx2"/>
                </a:solidFill>
              </a:rPr>
              <a:t> IV on Days 1 and 8, Q3W </a:t>
            </a:r>
          </a:p>
          <a:p>
            <a:pPr>
              <a:spcBef>
                <a:spcPts val="0"/>
              </a:spcBef>
              <a:spcAft>
                <a:spcPts val="200"/>
              </a:spcAft>
            </a:pPr>
            <a:r>
              <a:rPr lang="en-GB" sz="900" noProof="0" dirty="0">
                <a:solidFill>
                  <a:schemeClr val="tx2"/>
                </a:solidFill>
              </a:rPr>
              <a:t>BICR, blinded independent central review; D, day; Dato-DXd, datopotamab deruxtecan; DCR, disease control rate; DoR, duration of response; ECOG PS, Eastern Cooperative Oncology Group performance status; ET, endocrine therapy; FISH, fluorescent in-situ hybridisation; HR+, hormone receptor positive; IHC, immunohistochemistry; IV, intravenous; ORR, objective response rate; OS, overall survival; PD, disease progression; PFS, progression-free survival; PFS2, time to second progression or death; PRO, patient-reported outcome; Q3W, every 3 weeks; RECIST, Response Evaluation Criteria in Solid Tumours; TFST, time to first subsequent therapy; TSST, time to second subsequent therapy </a:t>
            </a:r>
          </a:p>
          <a:p>
            <a:pPr>
              <a:spcBef>
                <a:spcPts val="0"/>
              </a:spcBef>
              <a:spcAft>
                <a:spcPts val="200"/>
              </a:spcAft>
            </a:pPr>
            <a:r>
              <a:rPr lang="en-GB" sz="900" noProof="0" dirty="0">
                <a:solidFill>
                  <a:schemeClr val="tx2"/>
                </a:solidFill>
              </a:rPr>
              <a:t>1. Bardia A, et al. Future Oncol. 2024;20:423-436; 2.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endParaRPr lang="en-GB" sz="900" noProof="0" dirty="0">
              <a:solidFill>
                <a:schemeClr val="tx2"/>
              </a:solidFill>
              <a:highlight>
                <a:srgbClr val="FFFF00"/>
              </a:highlight>
            </a:endParaRPr>
          </a:p>
        </p:txBody>
      </p:sp>
      <p:sp>
        <p:nvSpPr>
          <p:cNvPr id="27" name="TextBox 26">
            <a:extLst>
              <a:ext uri="{FF2B5EF4-FFF2-40B4-BE49-F238E27FC236}">
                <a16:creationId xmlns:a16="http://schemas.microsoft.com/office/drawing/2014/main" id="{C4CDCE23-386F-D607-E432-1BB00129C359}"/>
              </a:ext>
            </a:extLst>
          </p:cNvPr>
          <p:cNvSpPr txBox="1"/>
          <p:nvPr/>
        </p:nvSpPr>
        <p:spPr>
          <a:xfrm>
            <a:off x="630238" y="4620073"/>
            <a:ext cx="11332991" cy="307777"/>
          </a:xfrm>
          <a:prstGeom prst="rect">
            <a:avLst/>
          </a:prstGeom>
          <a:solidFill>
            <a:schemeClr val="bg1"/>
          </a:solidFill>
        </p:spPr>
        <p:txBody>
          <a:bodyPr wrap="square" lIns="0" rtlCol="0">
            <a:spAutoFit/>
          </a:bodyPr>
          <a:lstStyle/>
          <a:p>
            <a:pPr defTabSz="914400" eaLnBrk="1" fontAlgn="auto" hangingPunct="1">
              <a:spcBef>
                <a:spcPts val="0"/>
              </a:spcBef>
              <a:spcAft>
                <a:spcPts val="0"/>
              </a:spcAft>
              <a:buClr>
                <a:srgbClr val="000000"/>
              </a:buClr>
              <a:buFont typeface="Arial"/>
              <a:buNone/>
            </a:pPr>
            <a:r>
              <a:rPr lang="en-GB" sz="1400" b="1" kern="0" noProof="0" dirty="0">
                <a:solidFill>
                  <a:schemeClr val="accent1"/>
                </a:solidFill>
                <a:latin typeface="Arial" panose="020B0604020202020204" pitchFamily="34" charset="0"/>
                <a:cs typeface="Arial" panose="020B0604020202020204" pitchFamily="34" charset="0"/>
                <a:sym typeface="Arial"/>
              </a:rPr>
              <a:t>Statistical considerations: </a:t>
            </a:r>
            <a:r>
              <a:rPr lang="en-GB" sz="1400" kern="0" noProof="0" dirty="0">
                <a:solidFill>
                  <a:srgbClr val="000000"/>
                </a:solidFill>
                <a:latin typeface="Arial" panose="020B0604020202020204" pitchFamily="34" charset="0"/>
                <a:cs typeface="Arial" panose="020B0604020202020204" pitchFamily="34" charset="0"/>
                <a:sym typeface="Arial"/>
              </a:rPr>
              <a:t>Study deemed positive if either of the dual primary endpoints (PFS by BICR or OS) were statistically significant</a:t>
            </a:r>
          </a:p>
        </p:txBody>
      </p:sp>
      <p:sp>
        <p:nvSpPr>
          <p:cNvPr id="15" name="Slide Number Placeholder 14">
            <a:extLst>
              <a:ext uri="{FF2B5EF4-FFF2-40B4-BE49-F238E27FC236}">
                <a16:creationId xmlns:a16="http://schemas.microsoft.com/office/drawing/2014/main" id="{949D7F8F-F8B8-C95F-849D-32A0F05B8142}"/>
              </a:ext>
            </a:extLst>
          </p:cNvPr>
          <p:cNvSpPr>
            <a:spLocks noGrp="1"/>
          </p:cNvSpPr>
          <p:nvPr>
            <p:ph type="sldNum" sz="quarter" idx="4"/>
          </p:nvPr>
        </p:nvSpPr>
        <p:spPr/>
        <p:txBody>
          <a:bodyPr/>
          <a:lstStyle/>
          <a:p>
            <a:fld id="{FCE43C0F-8A7B-3A4B-9DB5-B3472E36E833}" type="slidenum">
              <a:rPr lang="en-GB" noProof="0" smtClean="0"/>
              <a:pPr/>
              <a:t>17</a:t>
            </a:fld>
            <a:endParaRPr lang="en-GB" noProof="0" dirty="0"/>
          </a:p>
        </p:txBody>
      </p:sp>
      <p:cxnSp>
        <p:nvCxnSpPr>
          <p:cNvPr id="16" name="Straight Connector 15">
            <a:extLst>
              <a:ext uri="{FF2B5EF4-FFF2-40B4-BE49-F238E27FC236}">
                <a16:creationId xmlns:a16="http://schemas.microsoft.com/office/drawing/2014/main" id="{F5ACD533-949E-0F60-E237-A5F6E4DE4A50}"/>
              </a:ext>
            </a:extLst>
          </p:cNvPr>
          <p:cNvCxnSpPr>
            <a:cxnSpLocks/>
          </p:cNvCxnSpPr>
          <p:nvPr/>
        </p:nvCxnSpPr>
        <p:spPr>
          <a:xfrm>
            <a:off x="3034645" y="2729688"/>
            <a:ext cx="11667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020ACED6-C807-FAB4-C934-8B5F566B26F0}"/>
              </a:ext>
            </a:extLst>
          </p:cNvPr>
          <p:cNvSpPr/>
          <p:nvPr/>
        </p:nvSpPr>
        <p:spPr>
          <a:xfrm>
            <a:off x="4721872" y="1494939"/>
            <a:ext cx="4023069" cy="972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noProof="0" dirty="0">
                <a:solidFill>
                  <a:srgbClr val="FFFFFF"/>
                </a:solidFill>
                <a:effectLst/>
                <a:latin typeface="Arial" panose="020B0604020202020204" pitchFamily="34" charset="0"/>
              </a:rPr>
              <a:t>Dato-DXd</a:t>
            </a:r>
          </a:p>
          <a:p>
            <a:pPr algn="ctr"/>
            <a:r>
              <a:rPr lang="en-GB" sz="1200" noProof="0" dirty="0">
                <a:solidFill>
                  <a:srgbClr val="FFFFFF"/>
                </a:solidFill>
                <a:latin typeface="Arial" panose="020B0604020202020204" pitchFamily="34" charset="0"/>
              </a:rPr>
              <a:t>6 mg/kg IV D1 Q3W</a:t>
            </a:r>
            <a:endParaRPr lang="en-GB" sz="1200" noProof="0" dirty="0">
              <a:solidFill>
                <a:srgbClr val="FFFFFF"/>
              </a:solidFill>
              <a:effectLst/>
              <a:latin typeface="Arial" panose="020B0604020202020204" pitchFamily="34" charset="0"/>
            </a:endParaRPr>
          </a:p>
          <a:p>
            <a:pPr algn="ctr"/>
            <a:r>
              <a:rPr lang="en-GB" sz="1200" noProof="0" dirty="0">
                <a:solidFill>
                  <a:srgbClr val="FFFFFF"/>
                </a:solidFill>
                <a:effectLst/>
                <a:latin typeface="Arial" panose="020B0604020202020204" pitchFamily="34" charset="0"/>
              </a:rPr>
              <a:t>n=365</a:t>
            </a:r>
          </a:p>
        </p:txBody>
      </p:sp>
      <p:sp>
        <p:nvSpPr>
          <p:cNvPr id="29" name="Rounded Rectangle 28">
            <a:extLst>
              <a:ext uri="{FF2B5EF4-FFF2-40B4-BE49-F238E27FC236}">
                <a16:creationId xmlns:a16="http://schemas.microsoft.com/office/drawing/2014/main" id="{42748584-40B4-C73F-4F0D-A201E237D645}"/>
              </a:ext>
            </a:extLst>
          </p:cNvPr>
          <p:cNvSpPr/>
          <p:nvPr/>
        </p:nvSpPr>
        <p:spPr>
          <a:xfrm>
            <a:off x="631826" y="1494939"/>
            <a:ext cx="3099024" cy="2469498"/>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Key inclusion criteria:</a:t>
            </a:r>
            <a:endParaRPr lang="en-GB" sz="1400" b="1" baseline="30000" noProof="0" dirty="0">
              <a:solidFill>
                <a:schemeClr val="accent1"/>
              </a:solidFill>
              <a:latin typeface="Arial" panose="020B0604020202020204" pitchFamily="34" charset="0"/>
              <a:cs typeface="Arial" panose="020B0604020202020204" pitchFamily="34" charset="0"/>
            </a:endParaRP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Patients with HR+/HER2- breast cancer</a:t>
            </a:r>
            <a:r>
              <a:rPr lang="en-GB" sz="1400" baseline="30000" noProof="0" dirty="0">
                <a:solidFill>
                  <a:schemeClr val="tx1"/>
                </a:solidFill>
                <a:latin typeface="Arial" panose="020B0604020202020204" pitchFamily="34" charset="0"/>
                <a:cs typeface="Arial" panose="020B0604020202020204" pitchFamily="34" charset="0"/>
              </a:rPr>
              <a:t>a</a:t>
            </a:r>
            <a:r>
              <a:rPr lang="en-GB" sz="1400" noProof="0" dirty="0">
                <a:solidFill>
                  <a:schemeClr val="tx1"/>
                </a:solidFill>
                <a:latin typeface="Arial" panose="020B0604020202020204" pitchFamily="34" charset="0"/>
                <a:cs typeface="Arial" panose="020B0604020202020204" pitchFamily="34" charset="0"/>
              </a:rPr>
              <a:t> (HER2- defined as IHC 0/1+/2+; FISH negative)</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Previously treated with 1-2 lines of chemotherapy (inoperable/metastatic setting)</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Experienced progression on ET and for whom ET was unsuitable</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ECOG PS 0 or 1</a:t>
            </a:r>
          </a:p>
        </p:txBody>
      </p:sp>
      <p:cxnSp>
        <p:nvCxnSpPr>
          <p:cNvPr id="30" name="Straight Connector 29">
            <a:extLst>
              <a:ext uri="{FF2B5EF4-FFF2-40B4-BE49-F238E27FC236}">
                <a16:creationId xmlns:a16="http://schemas.microsoft.com/office/drawing/2014/main" id="{C301BF3F-3AE7-3BD6-AA8C-7F6FBFD80952}"/>
              </a:ext>
            </a:extLst>
          </p:cNvPr>
          <p:cNvCxnSpPr>
            <a:cxnSpLocks/>
          </p:cNvCxnSpPr>
          <p:nvPr/>
        </p:nvCxnSpPr>
        <p:spPr>
          <a:xfrm>
            <a:off x="4201358" y="1980939"/>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51672C4-E82C-6323-F339-852A50A7A91D}"/>
              </a:ext>
            </a:extLst>
          </p:cNvPr>
          <p:cNvCxnSpPr>
            <a:cxnSpLocks/>
          </p:cNvCxnSpPr>
          <p:nvPr/>
        </p:nvCxnSpPr>
        <p:spPr>
          <a:xfrm flipV="1">
            <a:off x="4201358" y="1963742"/>
            <a:ext cx="0" cy="1331133"/>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DE6ECC2-0DFF-6824-B513-1C62A5106AB7}"/>
              </a:ext>
            </a:extLst>
          </p:cNvPr>
          <p:cNvCxnSpPr>
            <a:cxnSpLocks/>
          </p:cNvCxnSpPr>
          <p:nvPr/>
        </p:nvCxnSpPr>
        <p:spPr>
          <a:xfrm>
            <a:off x="4201358" y="3294875"/>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a16="http://schemas.microsoft.com/office/drawing/2014/main" id="{20380918-C1E6-ED98-B10E-76478D653320}"/>
              </a:ext>
            </a:extLst>
          </p:cNvPr>
          <p:cNvSpPr/>
          <p:nvPr/>
        </p:nvSpPr>
        <p:spPr>
          <a:xfrm>
            <a:off x="4721872" y="2625314"/>
            <a:ext cx="4023069" cy="1339123"/>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noProof="0" dirty="0">
                <a:solidFill>
                  <a:srgbClr val="FFFFFF"/>
                </a:solidFill>
                <a:effectLst/>
                <a:latin typeface="Arial" panose="020B0604020202020204" pitchFamily="34" charset="0"/>
              </a:rPr>
              <a:t>Investigator’s choice of chemotherapy</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2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as per protocol directions</a:t>
            </a:r>
            <a:r>
              <a:rPr lang="en-GB" sz="1200" baseline="30000" noProof="0" dirty="0">
                <a:solidFill>
                  <a:schemeClr val="bg1"/>
                </a:solidFill>
                <a:latin typeface="Arial" panose="020B0604020202020204" pitchFamily="34" charset="0"/>
                <a:cs typeface="Arial" panose="020B0604020202020204" pitchFamily="34" charset="0"/>
              </a:rPr>
              <a:t>b</a:t>
            </a:r>
            <a:endParaRPr kumimoji="0" lang="en-GB" sz="120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(eribulin mesylate D1,8 Q3W; vinorelbine D1,8 Q3W;</a:t>
            </a:r>
            <a:br>
              <a:rPr kumimoji="0" lang="en-GB"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br>
            <a:r>
              <a:rPr kumimoji="0" lang="en-GB"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gemcitabine D1, 8 Q3W; capecitabine D1-14 Q3W)</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20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(n=367)</a:t>
            </a:r>
            <a:endParaRPr lang="en-GB" sz="1200" noProof="0" dirty="0">
              <a:solidFill>
                <a:srgbClr val="FFFFFF"/>
              </a:solidFill>
              <a:effectLst/>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9AC8005-7943-56C0-49F0-5C716C6EC555}"/>
              </a:ext>
            </a:extLst>
          </p:cNvPr>
          <p:cNvSpPr txBox="1"/>
          <p:nvPr/>
        </p:nvSpPr>
        <p:spPr>
          <a:xfrm>
            <a:off x="630238" y="4018390"/>
            <a:ext cx="5993989" cy="646331"/>
          </a:xfrm>
          <a:prstGeom prst="rect">
            <a:avLst/>
          </a:prstGeom>
          <a:noFill/>
        </p:spPr>
        <p:txBody>
          <a:bodyPr wrap="square" lIns="0" tIns="0" rIns="0" bIns="0" rtlCol="0">
            <a:spAutoFit/>
          </a:bodyPr>
          <a:lstStyle/>
          <a:p>
            <a:r>
              <a:rPr lang="en-GB" sz="1200" b="1" noProof="0" dirty="0">
                <a:solidFill>
                  <a:schemeClr val="tx1"/>
                </a:solidFill>
                <a:effectLst/>
                <a:latin typeface="Arial" panose="020B0604020202020204" pitchFamily="34" charset="0"/>
              </a:rPr>
              <a:t>Randomisation stratified by:</a:t>
            </a:r>
          </a:p>
          <a:p>
            <a:pPr marL="171450" indent="-171450">
              <a:buClr>
                <a:schemeClr val="accent1"/>
              </a:buClr>
              <a:buFont typeface="Arial" panose="020B0604020202020204" pitchFamily="34" charset="0"/>
              <a:buChar char="•"/>
            </a:pPr>
            <a:r>
              <a:rPr lang="en-GB" sz="1000" b="1" noProof="0" dirty="0">
                <a:solidFill>
                  <a:schemeClr val="accent1"/>
                </a:solidFill>
                <a:latin typeface="Arial" panose="020B0604020202020204" pitchFamily="34" charset="0"/>
              </a:rPr>
              <a:t>Lines of chemotherapy </a:t>
            </a:r>
            <a:r>
              <a:rPr lang="en-GB" sz="1000" noProof="0" dirty="0">
                <a:solidFill>
                  <a:schemeClr val="tx1"/>
                </a:solidFill>
                <a:latin typeface="Arial" panose="020B0604020202020204" pitchFamily="34" charset="0"/>
              </a:rPr>
              <a:t>in inoperable/metastatic setting (1 vs 2)</a:t>
            </a:r>
          </a:p>
          <a:p>
            <a:pPr marL="171450" indent="-171450">
              <a:buClr>
                <a:schemeClr val="accent1"/>
              </a:buClr>
              <a:buFont typeface="Arial" panose="020B0604020202020204" pitchFamily="34" charset="0"/>
              <a:buChar char="•"/>
            </a:pPr>
            <a:r>
              <a:rPr lang="en-GB" sz="1000" b="1" noProof="0" dirty="0">
                <a:solidFill>
                  <a:schemeClr val="accent1"/>
                </a:solidFill>
                <a:effectLst/>
                <a:latin typeface="Arial" panose="020B0604020202020204" pitchFamily="34" charset="0"/>
              </a:rPr>
              <a:t>Geographic location </a:t>
            </a:r>
            <a:r>
              <a:rPr lang="en-GB" sz="1000" noProof="0" dirty="0">
                <a:solidFill>
                  <a:schemeClr val="tx1"/>
                </a:solidFill>
                <a:effectLst/>
                <a:latin typeface="Arial" panose="020B0604020202020204" pitchFamily="34" charset="0"/>
              </a:rPr>
              <a:t>(USA/Canada/Europe vs other geo</a:t>
            </a:r>
            <a:r>
              <a:rPr lang="en-GB" sz="1000" noProof="0" dirty="0">
                <a:solidFill>
                  <a:schemeClr val="tx1"/>
                </a:solidFill>
                <a:latin typeface="Arial" panose="020B0604020202020204" pitchFamily="34" charset="0"/>
              </a:rPr>
              <a:t>graphic regions)</a:t>
            </a:r>
          </a:p>
          <a:p>
            <a:pPr marL="171450" indent="-171450">
              <a:buClr>
                <a:schemeClr val="accent1"/>
              </a:buClr>
              <a:buFont typeface="Arial" panose="020B0604020202020204" pitchFamily="34" charset="0"/>
              <a:buChar char="•"/>
            </a:pPr>
            <a:r>
              <a:rPr lang="en-GB" sz="1000" b="1" noProof="0" dirty="0">
                <a:solidFill>
                  <a:schemeClr val="accent1"/>
                </a:solidFill>
                <a:latin typeface="Arial" panose="020B0604020202020204" pitchFamily="34" charset="0"/>
              </a:rPr>
              <a:t>Previous CDK4/6 inhibitor </a:t>
            </a:r>
            <a:r>
              <a:rPr lang="en-GB" sz="1000" noProof="0" dirty="0">
                <a:solidFill>
                  <a:schemeClr val="tx1"/>
                </a:solidFill>
                <a:latin typeface="Arial" panose="020B0604020202020204" pitchFamily="34" charset="0"/>
              </a:rPr>
              <a:t>(yes vs no)</a:t>
            </a:r>
          </a:p>
        </p:txBody>
      </p:sp>
      <p:sp>
        <p:nvSpPr>
          <p:cNvPr id="37" name="Oval 36">
            <a:extLst>
              <a:ext uri="{FF2B5EF4-FFF2-40B4-BE49-F238E27FC236}">
                <a16:creationId xmlns:a16="http://schemas.microsoft.com/office/drawing/2014/main" id="{8F0E5148-0D8D-DBF4-E0D5-9BBD1039BA80}"/>
              </a:ext>
            </a:extLst>
          </p:cNvPr>
          <p:cNvSpPr/>
          <p:nvPr/>
        </p:nvSpPr>
        <p:spPr>
          <a:xfrm>
            <a:off x="3956227" y="2484557"/>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800"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38" name="Rounded Rectangle 37">
            <a:extLst>
              <a:ext uri="{FF2B5EF4-FFF2-40B4-BE49-F238E27FC236}">
                <a16:creationId xmlns:a16="http://schemas.microsoft.com/office/drawing/2014/main" id="{08159E90-A956-9081-2004-A8EEE5C21F49}"/>
              </a:ext>
            </a:extLst>
          </p:cNvPr>
          <p:cNvSpPr/>
          <p:nvPr/>
        </p:nvSpPr>
        <p:spPr>
          <a:xfrm>
            <a:off x="9002067" y="1494939"/>
            <a:ext cx="2580333" cy="2469498"/>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Dual primary endpoints:</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PFS by BICR per RECIST v1.1, and OS</a:t>
            </a:r>
            <a:br>
              <a:rPr lang="en-GB" sz="1400" noProof="0" dirty="0">
                <a:solidFill>
                  <a:schemeClr val="tx1"/>
                </a:solidFill>
                <a:latin typeface="Arial" panose="020B0604020202020204" pitchFamily="34" charset="0"/>
                <a:cs typeface="Arial" panose="020B0604020202020204" pitchFamily="34" charset="0"/>
              </a:rPr>
            </a:br>
            <a:endParaRPr lang="en-GB" sz="7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PFS (investigator assessed) PFS2, TFST, TSST, ORR, DCR at </a:t>
            </a:r>
            <a:br>
              <a:rPr lang="en-GB" sz="1400" noProof="0" dirty="0">
                <a:solidFill>
                  <a:schemeClr val="tx1"/>
                </a:solidFill>
                <a:latin typeface="Arial" panose="020B0604020202020204" pitchFamily="34" charset="0"/>
                <a:cs typeface="Arial" panose="020B0604020202020204" pitchFamily="34" charset="0"/>
              </a:rPr>
            </a:br>
            <a:r>
              <a:rPr lang="en-GB" sz="1400" noProof="0" dirty="0">
                <a:solidFill>
                  <a:schemeClr val="tx1"/>
                </a:solidFill>
                <a:latin typeface="Arial" panose="020B0604020202020204" pitchFamily="34" charset="0"/>
                <a:cs typeface="Arial" panose="020B0604020202020204" pitchFamily="34" charset="0"/>
              </a:rPr>
              <a:t>12 weeks, DoR, PROs, and safety</a:t>
            </a:r>
          </a:p>
        </p:txBody>
      </p:sp>
      <p:sp>
        <p:nvSpPr>
          <p:cNvPr id="44" name="TextBox 43">
            <a:extLst>
              <a:ext uri="{FF2B5EF4-FFF2-40B4-BE49-F238E27FC236}">
                <a16:creationId xmlns:a16="http://schemas.microsoft.com/office/drawing/2014/main" id="{8333ACB0-3090-D994-B61F-293677E3E71B}"/>
              </a:ext>
            </a:extLst>
          </p:cNvPr>
          <p:cNvSpPr txBox="1"/>
          <p:nvPr/>
        </p:nvSpPr>
        <p:spPr>
          <a:xfrm>
            <a:off x="4721872" y="4076581"/>
            <a:ext cx="6860528" cy="184666"/>
          </a:xfrm>
          <a:prstGeom prst="rect">
            <a:avLst/>
          </a:prstGeom>
          <a:noFill/>
        </p:spPr>
        <p:txBody>
          <a:bodyPr wrap="square" lIns="0" tIns="0" rIns="0" bIns="0" rtlCol="0">
            <a:spAutoFit/>
          </a:bodyPr>
          <a:lstStyle/>
          <a:p>
            <a:pPr marL="171450" marR="0" lvl="0" indent="-171450" defTabSz="91440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Treatment continued until PD, unacceptable tolerability, or other discontinuation criteria</a:t>
            </a:r>
          </a:p>
        </p:txBody>
      </p:sp>
    </p:spTree>
    <p:extLst>
      <p:ext uri="{BB962C8B-B14F-4D97-AF65-F5344CB8AC3E}">
        <p14:creationId xmlns:p14="http://schemas.microsoft.com/office/powerpoint/2010/main" val="393414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8F9C8-EF5A-54D1-C706-818902670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5DD9F5-EE2E-EEB5-51CF-2F270E1D7624}"/>
              </a:ext>
            </a:extLst>
          </p:cNvPr>
          <p:cNvSpPr>
            <a:spLocks noGrp="1"/>
          </p:cNvSpPr>
          <p:nvPr>
            <p:ph type="title"/>
          </p:nvPr>
        </p:nvSpPr>
        <p:spPr>
          <a:xfrm>
            <a:off x="619201" y="259200"/>
            <a:ext cx="10963199" cy="864000"/>
          </a:xfrm>
        </p:spPr>
        <p:txBody>
          <a:bodyPr>
            <a:noAutofit/>
          </a:bodyPr>
          <a:lstStyle/>
          <a:p>
            <a:r>
              <a:rPr lang="en-GB" noProof="0" dirty="0"/>
              <a:t>Demographics and Baseline Characteristics</a:t>
            </a:r>
            <a:r>
              <a:rPr lang="en-GB" baseline="30000" noProof="0" dirty="0"/>
              <a:t>1</a:t>
            </a:r>
          </a:p>
        </p:txBody>
      </p:sp>
      <p:sp>
        <p:nvSpPr>
          <p:cNvPr id="5" name="Content Placeholder 4">
            <a:extLst>
              <a:ext uri="{FF2B5EF4-FFF2-40B4-BE49-F238E27FC236}">
                <a16:creationId xmlns:a16="http://schemas.microsoft.com/office/drawing/2014/main" id="{15895C24-0DBF-B1AC-18D2-BA8087C21550}"/>
              </a:ext>
            </a:extLst>
          </p:cNvPr>
          <p:cNvSpPr>
            <a:spLocks noGrp="1"/>
          </p:cNvSpPr>
          <p:nvPr>
            <p:ph sz="quarter" idx="15"/>
          </p:nvPr>
        </p:nvSpPr>
        <p:spPr>
          <a:xfrm>
            <a:off x="620183" y="6356351"/>
            <a:ext cx="10180339" cy="365125"/>
          </a:xfrm>
        </p:spPr>
        <p:txBody>
          <a:bodyPr anchor="b" anchorCtr="0"/>
          <a:lstStyle/>
          <a:p>
            <a:r>
              <a:rPr lang="en-GB" sz="900" baseline="30000" noProof="0" dirty="0">
                <a:solidFill>
                  <a:schemeClr val="tx2"/>
                </a:solidFill>
              </a:rPr>
              <a:t>a</a:t>
            </a:r>
            <a:r>
              <a:rPr lang="en-GB" sz="900" noProof="0" dirty="0">
                <a:solidFill>
                  <a:schemeClr val="tx2"/>
                </a:solidFill>
              </a:rPr>
              <a:t> Including not reported. </a:t>
            </a:r>
            <a:r>
              <a:rPr lang="en-GB" sz="900" baseline="30000" noProof="0" dirty="0">
                <a:solidFill>
                  <a:schemeClr val="tx2"/>
                </a:solidFill>
              </a:rPr>
              <a:t>b </a:t>
            </a:r>
            <a:r>
              <a:rPr lang="en-GB" sz="900" noProof="0" dirty="0">
                <a:solidFill>
                  <a:schemeClr val="tx2"/>
                </a:solidFill>
              </a:rPr>
              <a:t>Ethnicity missing: 3 patients in Dato-DXd group; 6 patients in ICC group. </a:t>
            </a:r>
            <a:r>
              <a:rPr lang="en-GB" sz="900" baseline="30000" noProof="0" dirty="0">
                <a:solidFill>
                  <a:schemeClr val="tx2"/>
                </a:solidFill>
              </a:rPr>
              <a:t>c </a:t>
            </a:r>
            <a:r>
              <a:rPr lang="en-GB" sz="900" noProof="0" dirty="0">
                <a:solidFill>
                  <a:schemeClr val="tx2"/>
                </a:solidFill>
              </a:rPr>
              <a:t>In the inoperable/metastatic setting; one patient in the </a:t>
            </a:r>
            <a:br>
              <a:rPr lang="en-GB" sz="900" noProof="0" dirty="0">
                <a:solidFill>
                  <a:schemeClr val="tx2"/>
                </a:solidFill>
              </a:rPr>
            </a:br>
            <a:r>
              <a:rPr lang="en-GB" sz="900" noProof="0" dirty="0">
                <a:solidFill>
                  <a:schemeClr val="tx2"/>
                </a:solidFill>
              </a:rPr>
              <a:t>Dato-DXd group had 3 prior lines of chemotherapy; one patient in the ICC group had 4 prior lines. </a:t>
            </a:r>
            <a:r>
              <a:rPr lang="en-GB" sz="900" baseline="30000" noProof="0" dirty="0">
                <a:solidFill>
                  <a:schemeClr val="tx2"/>
                </a:solidFill>
              </a:rPr>
              <a:t>d </a:t>
            </a:r>
            <a:r>
              <a:rPr lang="en-GB" sz="900" noProof="0" dirty="0">
                <a:solidFill>
                  <a:schemeClr val="tx2"/>
                </a:solidFill>
              </a:rPr>
              <a:t>Latest known HER2 status (determined at diagnosis or at metastasis). All patients were required to have HER2-negative disease per American Society of Clinical Oncology/College of American Pathologists (ASCO/CAP) guidelines, and qualitative results (i.e. negative HER2) could be reported. Quantitative HER2 value was missing in 99 patients (27%) in the Dato-DXd group and 116 patients (32%) in the ICC group</a:t>
            </a:r>
          </a:p>
          <a:p>
            <a:r>
              <a:rPr lang="en-GB" sz="900" noProof="0" dirty="0">
                <a:solidFill>
                  <a:schemeClr val="tx2"/>
                </a:solidFill>
              </a:rPr>
              <a:t>Dato-DXd, datopotamab deruxtecan; FISH, fluorescent in-situ hybridisation; ICC, investigator’s choice of chemotherapy; IHC, immunohistochemistry</a:t>
            </a:r>
          </a:p>
          <a:p>
            <a:r>
              <a:rPr lang="en-GB" sz="900" noProof="0" dirty="0">
                <a:solidFill>
                  <a:schemeClr val="tx2"/>
                </a:solidFill>
              </a:rPr>
              <a:t>1. Bardia A, et al. Future Oncol. 2024;20:423-436; 2.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graphicFrame>
        <p:nvGraphicFramePr>
          <p:cNvPr id="3" name="Table 6">
            <a:extLst>
              <a:ext uri="{FF2B5EF4-FFF2-40B4-BE49-F238E27FC236}">
                <a16:creationId xmlns:a16="http://schemas.microsoft.com/office/drawing/2014/main" id="{FFDF6423-76E0-D215-C98C-3D82722AECF4}"/>
              </a:ext>
            </a:extLst>
          </p:cNvPr>
          <p:cNvGraphicFramePr>
            <a:graphicFrameLocks noGrp="1"/>
          </p:cNvGraphicFramePr>
          <p:nvPr>
            <p:extLst>
              <p:ext uri="{D42A27DB-BD31-4B8C-83A1-F6EECF244321}">
                <p14:modId xmlns:p14="http://schemas.microsoft.com/office/powerpoint/2010/main" val="1351851176"/>
              </p:ext>
            </p:extLst>
          </p:nvPr>
        </p:nvGraphicFramePr>
        <p:xfrm>
          <a:off x="602057" y="1309659"/>
          <a:ext cx="10980343" cy="3797712"/>
        </p:xfrm>
        <a:graphic>
          <a:graphicData uri="http://schemas.openxmlformats.org/drawingml/2006/table">
            <a:tbl>
              <a:tblPr firstRow="1" bandRow="1">
                <a:tableStyleId>{5C22544A-7EE6-4342-B048-85BDC9FD1C3A}</a:tableStyleId>
              </a:tblPr>
              <a:tblGrid>
                <a:gridCol w="1141294">
                  <a:extLst>
                    <a:ext uri="{9D8B030D-6E8A-4147-A177-3AD203B41FA5}">
                      <a16:colId xmlns:a16="http://schemas.microsoft.com/office/drawing/2014/main" val="1117115271"/>
                    </a:ext>
                  </a:extLst>
                </a:gridCol>
                <a:gridCol w="533546">
                  <a:extLst>
                    <a:ext uri="{9D8B030D-6E8A-4147-A177-3AD203B41FA5}">
                      <a16:colId xmlns:a16="http://schemas.microsoft.com/office/drawing/2014/main" val="2789399704"/>
                    </a:ext>
                  </a:extLst>
                </a:gridCol>
                <a:gridCol w="1677399">
                  <a:extLst>
                    <a:ext uri="{9D8B030D-6E8A-4147-A177-3AD203B41FA5}">
                      <a16:colId xmlns:a16="http://schemas.microsoft.com/office/drawing/2014/main" val="1575897382"/>
                    </a:ext>
                  </a:extLst>
                </a:gridCol>
                <a:gridCol w="2175148">
                  <a:extLst>
                    <a:ext uri="{9D8B030D-6E8A-4147-A177-3AD203B41FA5}">
                      <a16:colId xmlns:a16="http://schemas.microsoft.com/office/drawing/2014/main" val="420069642"/>
                    </a:ext>
                  </a:extLst>
                </a:gridCol>
                <a:gridCol w="2726478">
                  <a:extLst>
                    <a:ext uri="{9D8B030D-6E8A-4147-A177-3AD203B41FA5}">
                      <a16:colId xmlns:a16="http://schemas.microsoft.com/office/drawing/2014/main" val="3016079094"/>
                    </a:ext>
                  </a:extLst>
                </a:gridCol>
                <a:gridCol w="2726478">
                  <a:extLst>
                    <a:ext uri="{9D8B030D-6E8A-4147-A177-3AD203B41FA5}">
                      <a16:colId xmlns:a16="http://schemas.microsoft.com/office/drawing/2014/main" val="601739264"/>
                    </a:ext>
                  </a:extLst>
                </a:gridCol>
              </a:tblGrid>
              <a:tr h="394632">
                <a:tc gridSpan="4">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spcBef>
                          <a:spcPts val="0"/>
                        </a:spcBef>
                        <a:spcAft>
                          <a:spcPts val="0"/>
                        </a:spcAft>
                      </a:pPr>
                      <a:endParaRPr lang="en-GB" sz="1800" noProof="0" dirty="0">
                        <a:solidFill>
                          <a:schemeClr val="tx1"/>
                        </a:solidFill>
                        <a:latin typeface="Arial" panose="020B0604020202020204" pitchFamily="34" charset="0"/>
                        <a:cs typeface="Arial" panose="020B0604020202020204" pitchFamily="34" charset="0"/>
                      </a:endParaRPr>
                    </a:p>
                  </a:txBody>
                  <a:tcPr marL="36000" marR="36000" marT="3600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spcBef>
                          <a:spcPts val="0"/>
                        </a:spcBef>
                        <a:spcAft>
                          <a:spcPts val="0"/>
                        </a:spcAft>
                      </a:pPr>
                      <a:r>
                        <a:rPr lang="en-GB" sz="1800" b="1" noProof="0" dirty="0">
                          <a:solidFill>
                            <a:schemeClr val="bg1"/>
                          </a:solidFill>
                          <a:latin typeface="Arial" panose="020B0604020202020204" pitchFamily="34" charset="0"/>
                          <a:cs typeface="Arial" panose="020B0604020202020204" pitchFamily="34" charset="0"/>
                        </a:rPr>
                        <a:t>Dato-DXd (N=365)</a:t>
                      </a:r>
                    </a:p>
                  </a:txBody>
                  <a:tcPr marL="36000" marR="36000" marT="36000" marB="36000" anchor="ct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spcBef>
                          <a:spcPts val="0"/>
                        </a:spcBef>
                        <a:spcAft>
                          <a:spcPts val="0"/>
                        </a:spcAft>
                      </a:pPr>
                      <a:r>
                        <a:rPr lang="en-GB" sz="1800" b="1" noProof="0" dirty="0">
                          <a:solidFill>
                            <a:schemeClr val="bg1"/>
                          </a:solidFill>
                          <a:latin typeface="Arial" panose="020B0604020202020204" pitchFamily="34" charset="0"/>
                          <a:cs typeface="Arial" panose="020B0604020202020204" pitchFamily="34" charset="0"/>
                        </a:rPr>
                        <a:t>ICC (N=367)</a:t>
                      </a:r>
                    </a:p>
                  </a:txBody>
                  <a:tcPr marL="36000" marR="36000" marT="36000" marB="36000" anchor="ctr"/>
                </a:tc>
                <a:extLst>
                  <a:ext uri="{0D108BD9-81ED-4DB2-BD59-A6C34878D82A}">
                    <a16:rowId xmlns:a16="http://schemas.microsoft.com/office/drawing/2014/main" val="3692375266"/>
                  </a:ext>
                </a:extLst>
              </a:tr>
              <a:tr h="350558">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0"/>
                        </a:spcBef>
                        <a:spcAft>
                          <a:spcPts val="0"/>
                        </a:spcAft>
                      </a:pPr>
                      <a:r>
                        <a:rPr lang="en-GB" sz="1300" b="1" noProof="0" dirty="0">
                          <a:solidFill>
                            <a:schemeClr val="tx1"/>
                          </a:solidFill>
                          <a:latin typeface="Arial" panose="020B0604020202020204" pitchFamily="34" charset="0"/>
                          <a:cs typeface="Arial" panose="020B0604020202020204" pitchFamily="34" charset="0"/>
                        </a:rPr>
                        <a:t>Median age (range), years</a:t>
                      </a:r>
                    </a:p>
                  </a:txBody>
                  <a:tcPr marL="72000" marR="36000" marT="90000" marB="9000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GB" sz="1300" noProof="0" dirty="0">
                          <a:solidFill>
                            <a:schemeClr val="tx1"/>
                          </a:solidFill>
                          <a:effectLst/>
                          <a:latin typeface="Arial" panose="020B0604020202020204" pitchFamily="34" charset="0"/>
                          <a:cs typeface="Arial" panose="020B0604020202020204" pitchFamily="34" charset="0"/>
                        </a:rPr>
                        <a:t>56 (29–86)</a:t>
                      </a:r>
                      <a:endParaRPr lang="en-GB" sz="13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GB" sz="1300" noProof="0" dirty="0">
                          <a:solidFill>
                            <a:schemeClr val="tx1"/>
                          </a:solidFill>
                          <a:effectLst/>
                          <a:latin typeface="Arial" panose="020B0604020202020204" pitchFamily="34" charset="0"/>
                          <a:cs typeface="Arial" panose="020B0604020202020204" pitchFamily="34" charset="0"/>
                        </a:rPr>
                        <a:t>54 (28–86)</a:t>
                      </a:r>
                      <a:endParaRPr lang="en-GB" sz="13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000" marR="36000" marT="90000" marB="90000" anchor="ctr"/>
                </a:tc>
                <a:extLst>
                  <a:ext uri="{0D108BD9-81ED-4DB2-BD59-A6C34878D82A}">
                    <a16:rowId xmlns:a16="http://schemas.microsoft.com/office/drawing/2014/main" val="1782105395"/>
                  </a:ext>
                </a:extLst>
              </a:tr>
              <a:tr h="350558">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0"/>
                        </a:spcBef>
                        <a:spcAft>
                          <a:spcPts val="0"/>
                        </a:spcAft>
                      </a:pPr>
                      <a:r>
                        <a:rPr lang="en-GB" sz="1300" b="1" noProof="0" dirty="0">
                          <a:solidFill>
                            <a:schemeClr val="tx1"/>
                          </a:solidFill>
                          <a:latin typeface="Arial" panose="020B0604020202020204" pitchFamily="34" charset="0"/>
                          <a:cs typeface="Arial" panose="020B0604020202020204" pitchFamily="34" charset="0"/>
                        </a:rPr>
                        <a:t>Female, n (%)</a:t>
                      </a:r>
                    </a:p>
                  </a:txBody>
                  <a:tcPr marL="72000" marR="36000" marT="90000" marB="9000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GB" sz="1300" noProof="0" dirty="0">
                          <a:solidFill>
                            <a:schemeClr val="tx1"/>
                          </a:solidFill>
                          <a:effectLst/>
                          <a:latin typeface="Arial" panose="020B0604020202020204" pitchFamily="34" charset="0"/>
                          <a:cs typeface="Arial" panose="020B0604020202020204" pitchFamily="34" charset="0"/>
                        </a:rPr>
                        <a:t>360 (99)</a:t>
                      </a:r>
                      <a:endParaRPr lang="en-GB" sz="13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00000"/>
                        </a:lnSpc>
                        <a:spcBef>
                          <a:spcPts val="0"/>
                        </a:spcBef>
                        <a:spcAft>
                          <a:spcPts val="0"/>
                        </a:spcAft>
                      </a:pPr>
                      <a:r>
                        <a:rPr lang="en-GB" sz="1300" noProof="0" dirty="0">
                          <a:solidFill>
                            <a:schemeClr val="tx1"/>
                          </a:solidFill>
                          <a:effectLst/>
                          <a:latin typeface="Arial" panose="020B0604020202020204" pitchFamily="34" charset="0"/>
                          <a:cs typeface="Arial" panose="020B0604020202020204" pitchFamily="34" charset="0"/>
                        </a:rPr>
                        <a:t>363 (99)</a:t>
                      </a:r>
                      <a:endParaRPr lang="en-GB" sz="13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000" marR="36000" marT="90000" marB="90000" anchor="ctr"/>
                </a:tc>
                <a:extLst>
                  <a:ext uri="{0D108BD9-81ED-4DB2-BD59-A6C34878D82A}">
                    <a16:rowId xmlns:a16="http://schemas.microsoft.com/office/drawing/2014/main" val="1950646467"/>
                  </a:ext>
                </a:extLst>
              </a:tr>
              <a:tr h="3505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0"/>
                        </a:spcBef>
                        <a:spcAft>
                          <a:spcPts val="0"/>
                        </a:spcAft>
                      </a:pPr>
                      <a:r>
                        <a:rPr lang="en-GB" sz="1300" b="1" noProof="0" dirty="0">
                          <a:solidFill>
                            <a:schemeClr val="tx1"/>
                          </a:solidFill>
                          <a:latin typeface="Arial" panose="020B0604020202020204" pitchFamily="34" charset="0"/>
                          <a:cs typeface="Arial" panose="020B0604020202020204" pitchFamily="34" charset="0"/>
                        </a:rPr>
                        <a:t>Race, n (%)</a:t>
                      </a:r>
                    </a:p>
                  </a:txBody>
                  <a:tcPr marL="72000" marR="36000" marT="90000" marB="90000" anchor="ct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noProof="0" dirty="0">
                          <a:solidFill>
                            <a:schemeClr val="tx1"/>
                          </a:solidFill>
                          <a:effectLst/>
                          <a:latin typeface="Arial" panose="020B0604020202020204" pitchFamily="34" charset="0"/>
                          <a:cs typeface="Arial" panose="020B0604020202020204" pitchFamily="34" charset="0"/>
                        </a:rPr>
                        <a:t> Black or African American / Asian / White / Other</a:t>
                      </a:r>
                      <a:r>
                        <a:rPr lang="en-GB" sz="1300" baseline="30000" noProof="0" dirty="0">
                          <a:solidFill>
                            <a:schemeClr val="tx1"/>
                          </a:solidFill>
                          <a:effectLst/>
                          <a:latin typeface="Arial" panose="020B0604020202020204" pitchFamily="34" charset="0"/>
                          <a:cs typeface="Arial" panose="020B0604020202020204" pitchFamily="34" charset="0"/>
                        </a:rPr>
                        <a:t>a</a:t>
                      </a:r>
                    </a:p>
                  </a:txBody>
                  <a:tcPr marL="36000" marR="36000" marT="90000" marB="90000" anchor="ct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a:solidFill>
                            <a:schemeClr val="tx1"/>
                          </a:solidFill>
                          <a:effectLst/>
                          <a:latin typeface="Arial Narrow" panose="020B0606020202030204" pitchFamily="34" charset="0"/>
                        </a:rPr>
                        <a:t>Black or African American / Asian / White / </a:t>
                      </a:r>
                      <a:r>
                        <a:rPr lang="en-US" sz="1400">
                          <a:solidFill>
                            <a:schemeClr val="tx1"/>
                          </a:solidFill>
                          <a:effectLst/>
                          <a:latin typeface="Arial Narrow" panose="020B0606020202030204" pitchFamily="34" charset="0"/>
                          <a:cs typeface="Times New Roman" panose="02020603050405020304" pitchFamily="18" charset="0"/>
                        </a:rPr>
                        <a:t>Other*</a:t>
                      </a:r>
                      <a:endParaRPr lang="en-US" sz="14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000" marR="36000" marT="36000" marB="0">
                    <a:lnL w="12700" cap="flat" cmpd="sng" algn="ctr">
                      <a:noFill/>
                      <a:prstDash val="solid"/>
                      <a:round/>
                      <a:headEnd type="none" w="med" len="med"/>
                      <a:tailEnd type="none" w="med" len="med"/>
                    </a:lnL>
                    <a:lnR>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00000"/>
                        </a:lnSpc>
                        <a:spcBef>
                          <a:spcPts val="0"/>
                        </a:spcBef>
                        <a:spcAft>
                          <a:spcPts val="0"/>
                        </a:spcAft>
                      </a:pPr>
                      <a:r>
                        <a:rPr lang="en-GB" sz="1200">
                          <a:solidFill>
                            <a:schemeClr val="tx1"/>
                          </a:solidFill>
                          <a:effectLst/>
                          <a:latin typeface="Arial Narrow" panose="020B0606020202030204" pitchFamily="34" charset="0"/>
                        </a:rPr>
                        <a:t>Black or African American</a:t>
                      </a:r>
                    </a:p>
                  </a:txBody>
                  <a:tcPr marL="36000" marR="36000" marT="36000" marB="0">
                    <a:lnL w="12700" cap="flat" cmpd="sng" algn="ctr">
                      <a:noFill/>
                      <a:prstDash val="solid"/>
                      <a:round/>
                      <a:headEnd type="none" w="med" len="med"/>
                      <a:tailEnd type="none" w="med" len="med"/>
                    </a:lnL>
                    <a:lnR>
                      <a:noFill/>
                    </a:lnR>
                    <a:lnB w="9525" cap="flat" cmpd="sng" algn="ctr">
                      <a:noFill/>
                      <a:prstDash val="soli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300" noProof="0" dirty="0">
                          <a:solidFill>
                            <a:schemeClr val="tx1"/>
                          </a:solidFill>
                          <a:latin typeface="Arial" panose="020B0604020202020204" pitchFamily="34" charset="0"/>
                          <a:cs typeface="Arial" panose="020B0604020202020204" pitchFamily="34" charset="0"/>
                        </a:rPr>
                        <a:t>4 (1) / 146 (40) / 180 (49) / 35 (10)</a:t>
                      </a: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300" noProof="0" dirty="0">
                          <a:solidFill>
                            <a:schemeClr val="tx1"/>
                          </a:solidFill>
                          <a:latin typeface="Arial" panose="020B0604020202020204" pitchFamily="34" charset="0"/>
                          <a:cs typeface="Arial" panose="020B0604020202020204" pitchFamily="34" charset="0"/>
                        </a:rPr>
                        <a:t>7 (2) / 152 (41) / 170 (46) / 38 (10)</a:t>
                      </a:r>
                      <a:endParaRPr lang="en-GB" sz="1300" noProof="0" dirty="0">
                        <a:solidFill>
                          <a:schemeClr val="tx1"/>
                        </a:solidFill>
                        <a:highlight>
                          <a:srgbClr val="FFFF00"/>
                        </a:highlight>
                        <a:latin typeface="Arial" panose="020B0604020202020204" pitchFamily="34" charset="0"/>
                        <a:cs typeface="Arial" panose="020B0604020202020204" pitchFamily="34" charset="0"/>
                      </a:endParaRPr>
                    </a:p>
                  </a:txBody>
                  <a:tcPr marL="36000" marR="36000" marT="90000" marB="90000" anchor="ctr"/>
                </a:tc>
                <a:extLst>
                  <a:ext uri="{0D108BD9-81ED-4DB2-BD59-A6C34878D82A}">
                    <a16:rowId xmlns:a16="http://schemas.microsoft.com/office/drawing/2014/main" val="3107659815"/>
                  </a:ext>
                </a:extLst>
              </a:tr>
              <a:tr h="350558">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Ethnicity</a:t>
                      </a:r>
                      <a:r>
                        <a:rPr lang="en-GB" sz="1300" b="1" noProof="0" dirty="0">
                          <a:solidFill>
                            <a:schemeClr val="tx1"/>
                          </a:solidFill>
                          <a:latin typeface="Arial" panose="020B0604020202020204" pitchFamily="34" charset="0"/>
                          <a:cs typeface="Arial" panose="020B0604020202020204" pitchFamily="34" charset="0"/>
                        </a:rPr>
                        <a:t>, n (%)</a:t>
                      </a:r>
                      <a:endParaRPr lang="en-GB" sz="13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36000" marT="90000" marB="90000" anchor="ctr"/>
                </a:tc>
                <a:tc hMerge="1">
                  <a:txBody>
                    <a:bodyPr/>
                    <a:lstStyle/>
                    <a:p>
                      <a:endParaRPr lang="en-GB"/>
                    </a:p>
                  </a:txBody>
                  <a:tcPr>
                    <a:lnT w="12700" cap="flat" cmpd="sng" algn="ctr">
                      <a:solidFill>
                        <a:schemeClr val="tx1"/>
                      </a:solidFill>
                      <a:prstDash val="solid"/>
                      <a:round/>
                      <a:headEnd type="none" w="med" len="med"/>
                      <a:tailEnd type="none" w="med" len="med"/>
                    </a:lnT>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GB" sz="1300" noProof="0" dirty="0">
                          <a:solidFill>
                            <a:schemeClr val="tx1"/>
                          </a:solidFill>
                          <a:effectLst/>
                          <a:latin typeface="Arial" panose="020B0604020202020204" pitchFamily="34" charset="0"/>
                          <a:cs typeface="Arial" panose="020B0604020202020204" pitchFamily="34" charset="0"/>
                        </a:rPr>
                        <a:t> Hispanic or Latino / Not Hispanic or Latino</a:t>
                      </a:r>
                      <a:r>
                        <a:rPr lang="en-GB" sz="1300" baseline="30000" noProof="0" dirty="0">
                          <a:solidFill>
                            <a:schemeClr val="tx1"/>
                          </a:solidFill>
                          <a:effectLst/>
                          <a:latin typeface="Arial" panose="020B0604020202020204" pitchFamily="34" charset="0"/>
                          <a:cs typeface="Arial" panose="020B0604020202020204" pitchFamily="34" charset="0"/>
                        </a:rPr>
                        <a:t>b</a:t>
                      </a:r>
                      <a:endParaRPr lang="en-GB" sz="1300" b="1" baseline="300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000" marR="36000" marT="90000" marB="90000" anchor="ctr"/>
                </a:tc>
                <a:tc hMerge="1">
                  <a:txBody>
                    <a:bodyPr/>
                    <a:lstStyle/>
                    <a:p>
                      <a:pPr marL="0" marR="0">
                        <a:lnSpc>
                          <a:spcPct val="100000"/>
                        </a:lnSpc>
                        <a:spcBef>
                          <a:spcPts val="0"/>
                        </a:spcBef>
                        <a:spcAft>
                          <a:spcPts val="0"/>
                        </a:spcAft>
                      </a:pPr>
                      <a:r>
                        <a:rPr lang="en-GB" sz="1200">
                          <a:solidFill>
                            <a:schemeClr val="tx1"/>
                          </a:solidFill>
                          <a:effectLst/>
                          <a:latin typeface="Arial Narrow" panose="020B0606020202030204" pitchFamily="34" charset="0"/>
                        </a:rPr>
                        <a:t>Hispanic or Latino</a:t>
                      </a:r>
                      <a:endParaRPr lang="en-US" sz="120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000" marR="36000" marT="3600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300" noProof="0" dirty="0">
                          <a:solidFill>
                            <a:schemeClr val="tx1"/>
                          </a:solidFill>
                          <a:latin typeface="Arial" panose="020B0604020202020204" pitchFamily="34" charset="0"/>
                          <a:cs typeface="Arial" panose="020B0604020202020204" pitchFamily="34" charset="0"/>
                        </a:rPr>
                        <a:t>40 (11) / 322 (88)</a:t>
                      </a: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300" noProof="0" dirty="0">
                          <a:solidFill>
                            <a:schemeClr val="tx1"/>
                          </a:solidFill>
                          <a:latin typeface="Arial" panose="020B0604020202020204" pitchFamily="34" charset="0"/>
                          <a:cs typeface="Arial" panose="020B0604020202020204" pitchFamily="34" charset="0"/>
                        </a:rPr>
                        <a:t>43 (12) / 318 (87)</a:t>
                      </a:r>
                    </a:p>
                  </a:txBody>
                  <a:tcPr marL="36000" marR="36000" marT="90000" marB="90000" anchor="ctr"/>
                </a:tc>
                <a:extLst>
                  <a:ext uri="{0D108BD9-81ED-4DB2-BD59-A6C34878D82A}">
                    <a16:rowId xmlns:a16="http://schemas.microsoft.com/office/drawing/2014/main" val="2391979471"/>
                  </a:ext>
                </a:extLst>
              </a:tr>
              <a:tr h="350558">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Prior lines of chemotherapy</a:t>
                      </a:r>
                      <a:r>
                        <a:rPr lang="en-GB" sz="1300" b="1" noProof="0" dirty="0">
                          <a:solidFill>
                            <a:schemeClr val="tx1"/>
                          </a:solidFill>
                          <a:latin typeface="Arial" panose="020B0604020202020204" pitchFamily="34" charset="0"/>
                          <a:cs typeface="Arial" panose="020B0604020202020204" pitchFamily="34" charset="0"/>
                        </a:rPr>
                        <a:t>, n (%)</a:t>
                      </a:r>
                      <a:r>
                        <a:rPr lang="en-GB" sz="1300" b="1" baseline="30000" noProof="0" dirty="0">
                          <a:solidFill>
                            <a:schemeClr val="tx1"/>
                          </a:solidFill>
                          <a:latin typeface="Arial" panose="020B0604020202020204" pitchFamily="34" charset="0"/>
                          <a:cs typeface="Arial" panose="020B0604020202020204" pitchFamily="34" charset="0"/>
                        </a:rPr>
                        <a:t>c</a:t>
                      </a:r>
                      <a:endParaRPr lang="en-GB" sz="1300" b="1" baseline="300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0" marT="90000" marB="90000" anchor="ctr"/>
                </a:tc>
                <a:tc hMerge="1">
                  <a:txBody>
                    <a:bodyPr/>
                    <a:lstStyle/>
                    <a:p>
                      <a:endParaRPr lang="en-GB"/>
                    </a:p>
                  </a:txBody>
                  <a:tcPr/>
                </a:tc>
                <a:tc h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spcBef>
                          <a:spcPts val="0"/>
                        </a:spcBef>
                        <a:spcAft>
                          <a:spcPts val="0"/>
                        </a:spcAft>
                      </a:pPr>
                      <a:r>
                        <a:rPr lang="en-GB" sz="1300" noProof="0" dirty="0">
                          <a:solidFill>
                            <a:schemeClr val="tx1"/>
                          </a:solidFill>
                          <a:latin typeface="Arial" panose="020B0604020202020204" pitchFamily="34" charset="0"/>
                          <a:cs typeface="Arial" panose="020B0604020202020204" pitchFamily="34" charset="0"/>
                        </a:rPr>
                        <a:t> 1 / 2</a:t>
                      </a:r>
                      <a:endParaRPr lang="en-GB" sz="1300" b="0" noProof="0" dirty="0">
                        <a:solidFill>
                          <a:schemeClr val="tx1"/>
                        </a:solidFill>
                        <a:latin typeface="Arial" panose="020B0604020202020204" pitchFamily="34"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229 (63) / 135 (37)</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225 (61) / 141 (38)</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extLst>
                  <a:ext uri="{0D108BD9-81ED-4DB2-BD59-A6C34878D82A}">
                    <a16:rowId xmlns:a16="http://schemas.microsoft.com/office/drawing/2014/main" val="679120311"/>
                  </a:ext>
                </a:extLst>
              </a:tr>
              <a:tr h="350558">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Prior CDK4/6 inhibitor</a:t>
                      </a:r>
                      <a:r>
                        <a:rPr lang="en-GB" sz="1300" b="1" noProof="0" dirty="0">
                          <a:solidFill>
                            <a:schemeClr val="tx1"/>
                          </a:solidFill>
                          <a:latin typeface="Arial" panose="020B0604020202020204" pitchFamily="34" charset="0"/>
                          <a:cs typeface="Arial" panose="020B0604020202020204" pitchFamily="34" charset="0"/>
                        </a:rPr>
                        <a:t>, n (%)</a:t>
                      </a:r>
                      <a:endParaRPr lang="en-GB" sz="13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0" marT="90000" marB="90000" anchor="ctr"/>
                </a:tc>
                <a:tc hMerge="1">
                  <a:txBody>
                    <a:bodyPr/>
                    <a:lstStyle/>
                    <a:p>
                      <a:endParaRPr lang="en-GB"/>
                    </a:p>
                  </a:txBody>
                  <a:tcPr/>
                </a:tc>
                <a:tc h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GB" sz="1300" b="0" noProof="0" dirty="0">
                          <a:solidFill>
                            <a:schemeClr val="tx1"/>
                          </a:solidFill>
                          <a:effectLst/>
                          <a:latin typeface="Arial" panose="020B0604020202020204" pitchFamily="34" charset="0"/>
                          <a:cs typeface="Arial" panose="020B0604020202020204" pitchFamily="34" charset="0"/>
                        </a:rPr>
                        <a:t>Yes / No</a:t>
                      </a:r>
                      <a:endParaRPr lang="en-GB" sz="1300" b="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304 (83) / 61 (17)</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300 (82) / 67 (18)</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extLst>
                  <a:ext uri="{0D108BD9-81ED-4DB2-BD59-A6C34878D82A}">
                    <a16:rowId xmlns:a16="http://schemas.microsoft.com/office/drawing/2014/main" val="808963153"/>
                  </a:ext>
                </a:extLst>
              </a:tr>
              <a:tr h="350558">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Prior taxanes and anthracyclines</a:t>
                      </a:r>
                      <a:r>
                        <a:rPr lang="en-GB" sz="1300" b="1" noProof="0" dirty="0">
                          <a:solidFill>
                            <a:schemeClr val="tx1"/>
                          </a:solidFill>
                          <a:latin typeface="Arial" panose="020B0604020202020204" pitchFamily="34" charset="0"/>
                          <a:cs typeface="Arial" panose="020B0604020202020204" pitchFamily="34" charset="0"/>
                        </a:rPr>
                        <a:t>, n (%)</a:t>
                      </a:r>
                      <a:endParaRPr lang="en-GB" sz="1300" b="1"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0" marT="90000" marB="90000" anchor="ctr"/>
                </a:tc>
                <a:tc hMerge="1">
                  <a:txBody>
                    <a:bodyPr/>
                    <a:lstStyle/>
                    <a:p>
                      <a:endParaRPr lang="en-GB"/>
                    </a:p>
                  </a:txBody>
                  <a:tcPr/>
                </a:tc>
                <a:tc hMerge="1">
                  <a:txBody>
                    <a:bodyPr/>
                    <a:lstStyle/>
                    <a:p>
                      <a:pPr marL="0" marR="0">
                        <a:lnSpc>
                          <a:spcPct val="100000"/>
                        </a:lnSpc>
                        <a:spcBef>
                          <a:spcPts val="0"/>
                        </a:spcBef>
                        <a:spcAft>
                          <a:spcPts val="0"/>
                        </a:spcAft>
                      </a:pPr>
                      <a:endParaRPr lang="en-US"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000" marR="36000" marT="36000" marB="0">
                    <a:lnR>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kern="1200" noProof="0" dirty="0">
                          <a:solidFill>
                            <a:schemeClr val="tx1"/>
                          </a:solidFill>
                          <a:effectLst/>
                          <a:latin typeface="Arial" panose="020B0604020202020204" pitchFamily="34" charset="0"/>
                          <a:cs typeface="Arial" panose="020B0604020202020204" pitchFamily="34" charset="0"/>
                        </a:rPr>
                        <a:t> Taxane / Anthracycline</a:t>
                      </a:r>
                      <a:endParaRPr lang="en-GB" sz="1300" noProof="0" dirty="0">
                        <a:solidFill>
                          <a:schemeClr val="tx1"/>
                        </a:solidFill>
                        <a:latin typeface="Arial" panose="020B0604020202020204" pitchFamily="34"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295 (81) / 228 (62)</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296 (81) / 239 (65)</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extLst>
                  <a:ext uri="{0D108BD9-81ED-4DB2-BD59-A6C34878D82A}">
                    <a16:rowId xmlns:a16="http://schemas.microsoft.com/office/drawing/2014/main" val="2554377096"/>
                  </a:ext>
                </a:extLst>
              </a:tr>
              <a:tr h="330787">
                <a:tc rowSpan="2"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00000"/>
                        </a:lnSpc>
                        <a:spcBef>
                          <a:spcPts val="0"/>
                        </a:spcBef>
                        <a:spcAft>
                          <a:spcPts val="0"/>
                        </a:spcAft>
                      </a:pPr>
                      <a:r>
                        <a:rPr lang="en-GB" sz="1300" b="1" noProof="0" dirty="0">
                          <a:solidFill>
                            <a:schemeClr val="tx1"/>
                          </a:solidFill>
                          <a:effectLst/>
                          <a:latin typeface="Arial" panose="020B0604020202020204" pitchFamily="34" charset="0"/>
                          <a:cs typeface="Arial" panose="020B0604020202020204" pitchFamily="34" charset="0"/>
                        </a:rPr>
                        <a:t>HER2 status at baseline </a:t>
                      </a:r>
                      <a:br>
                        <a:rPr lang="en-GB" sz="1300" b="1" noProof="0" dirty="0">
                          <a:solidFill>
                            <a:schemeClr val="tx1"/>
                          </a:solidFill>
                          <a:effectLst/>
                          <a:latin typeface="Arial" panose="020B0604020202020204" pitchFamily="34" charset="0"/>
                          <a:cs typeface="Arial" panose="020B0604020202020204" pitchFamily="34" charset="0"/>
                        </a:rPr>
                      </a:br>
                      <a:r>
                        <a:rPr lang="en-GB" sz="1300" b="1" noProof="0" dirty="0">
                          <a:solidFill>
                            <a:schemeClr val="tx1"/>
                          </a:solidFill>
                          <a:effectLst/>
                          <a:latin typeface="Arial" panose="020B0604020202020204" pitchFamily="34" charset="0"/>
                          <a:cs typeface="Arial" panose="020B0604020202020204" pitchFamily="34" charset="0"/>
                        </a:rPr>
                        <a:t>by local testing, n (%)</a:t>
                      </a:r>
                      <a:r>
                        <a:rPr lang="en-GB" sz="1300" b="1" baseline="30000" noProof="0" dirty="0">
                          <a:solidFill>
                            <a:schemeClr val="tx1"/>
                          </a:solidFill>
                          <a:effectLst/>
                          <a:latin typeface="Arial" panose="020B0604020202020204" pitchFamily="34" charset="0"/>
                          <a:cs typeface="Arial" panose="020B0604020202020204" pitchFamily="34" charset="0"/>
                        </a:rPr>
                        <a:t>d</a:t>
                      </a:r>
                      <a:endParaRPr lang="en-GB" sz="1300" b="1" baseline="300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72000" marR="0" marT="90000" marB="90000" anchor="ctr"/>
                </a:tc>
                <a:tc rowSpan="2" hMerge="1">
                  <a:txBody>
                    <a:bodyPr/>
                    <a:lstStyle/>
                    <a:p>
                      <a:endParaRPr lang="en-GB"/>
                    </a:p>
                  </a:txBody>
                  <a:tcPr/>
                </a:tc>
                <a:tc rowSpan="2" h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noProof="0" dirty="0">
                          <a:solidFill>
                            <a:schemeClr val="tx1"/>
                          </a:solidFill>
                          <a:latin typeface="Arial" panose="020B0604020202020204" pitchFamily="34" charset="0"/>
                          <a:cs typeface="Arial" panose="020B0604020202020204" pitchFamily="34" charset="0"/>
                        </a:rPr>
                        <a:t> HER2 IHC 0</a:t>
                      </a: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cap="none" baseline="0" noProof="0" dirty="0">
                          <a:solidFill>
                            <a:schemeClr val="tx1"/>
                          </a:solidFill>
                          <a:latin typeface="Arial" panose="020B0604020202020204" pitchFamily="34" charset="0"/>
                          <a:cs typeface="Arial" panose="020B0604020202020204" pitchFamily="34" charset="0"/>
                          <a:sym typeface="Arial"/>
                        </a:rPr>
                        <a:t>113 (31) </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cap="none" baseline="0" noProof="0" dirty="0">
                          <a:solidFill>
                            <a:schemeClr val="tx1"/>
                          </a:solidFill>
                          <a:latin typeface="Arial" panose="020B0604020202020204" pitchFamily="34" charset="0"/>
                          <a:cs typeface="Arial" panose="020B0604020202020204" pitchFamily="34" charset="0"/>
                          <a:sym typeface="Arial"/>
                        </a:rPr>
                        <a:t>101 (28) </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extLst>
                  <a:ext uri="{0D108BD9-81ED-4DB2-BD59-A6C34878D82A}">
                    <a16:rowId xmlns:a16="http://schemas.microsoft.com/office/drawing/2014/main" val="210260271"/>
                  </a:ext>
                </a:extLst>
              </a:tr>
              <a:tr h="330787">
                <a:tc gridSpan="3" vMerge="1">
                  <a:txBody>
                    <a:bodyPr/>
                    <a:lstStyle/>
                    <a:p>
                      <a:pPr marL="0" marR="0">
                        <a:lnSpc>
                          <a:spcPct val="100000"/>
                        </a:lnSpc>
                        <a:spcBef>
                          <a:spcPts val="0"/>
                        </a:spcBef>
                        <a:spcAft>
                          <a:spcPts val="0"/>
                        </a:spcAft>
                      </a:pPr>
                      <a:endParaRPr lang="en-US" sz="12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36000" marR="36000" marT="72000" marB="3600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vMerge="1">
                  <a:txBody>
                    <a:bodyPr/>
                    <a:lstStyle/>
                    <a:p>
                      <a:endParaRPr lang="en-GB"/>
                    </a:p>
                  </a:txBody>
                  <a:tcPr/>
                </a:tc>
                <a:tc hMerge="1" v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noProof="0" dirty="0">
                          <a:solidFill>
                            <a:schemeClr val="tx1"/>
                          </a:solidFill>
                          <a:latin typeface="Arial" panose="020B0604020202020204" pitchFamily="34" charset="0"/>
                          <a:cs typeface="Arial" panose="020B0604020202020204" pitchFamily="34" charset="0"/>
                        </a:rPr>
                        <a:t> HER2 IHC 1+, 2+ &amp; FISH–</a:t>
                      </a: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153 (42)</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n-GB" sz="1300" b="0" u="none" strike="noStrike" noProof="0" dirty="0">
                          <a:solidFill>
                            <a:schemeClr val="tx1"/>
                          </a:solidFill>
                          <a:effectLst/>
                          <a:latin typeface="Arial" panose="020B0604020202020204" pitchFamily="34" charset="0"/>
                          <a:cs typeface="Arial" panose="020B0604020202020204" pitchFamily="34" charset="0"/>
                        </a:rPr>
                        <a:t>150 (41)</a:t>
                      </a:r>
                      <a:endParaRPr lang="en-GB" sz="1300" b="0" i="0" u="none" strike="noStrike" noProof="0" dirty="0">
                        <a:solidFill>
                          <a:schemeClr val="tx1"/>
                        </a:solidFill>
                        <a:effectLst/>
                        <a:latin typeface="Arial" panose="020B0604020202020204" pitchFamily="34" charset="0"/>
                        <a:cs typeface="Arial" panose="020B0604020202020204" pitchFamily="34" charset="0"/>
                      </a:endParaRPr>
                    </a:p>
                  </a:txBody>
                  <a:tcPr marL="36000" marR="36000" marT="90000" marB="90000" anchor="ctr"/>
                </a:tc>
                <a:extLst>
                  <a:ext uri="{0D108BD9-81ED-4DB2-BD59-A6C34878D82A}">
                    <a16:rowId xmlns:a16="http://schemas.microsoft.com/office/drawing/2014/main" val="289667280"/>
                  </a:ext>
                </a:extLst>
              </a:tr>
            </a:tbl>
          </a:graphicData>
        </a:graphic>
      </p:graphicFrame>
      <p:sp>
        <p:nvSpPr>
          <p:cNvPr id="10" name="Slide Number Placeholder 9">
            <a:extLst>
              <a:ext uri="{FF2B5EF4-FFF2-40B4-BE49-F238E27FC236}">
                <a16:creationId xmlns:a16="http://schemas.microsoft.com/office/drawing/2014/main" id="{83B1CE52-6A95-8915-16CB-D0E62DACD815}"/>
              </a:ext>
            </a:extLst>
          </p:cNvPr>
          <p:cNvSpPr>
            <a:spLocks noGrp="1"/>
          </p:cNvSpPr>
          <p:nvPr>
            <p:ph type="sldNum" sz="quarter" idx="4"/>
          </p:nvPr>
        </p:nvSpPr>
        <p:spPr/>
        <p:txBody>
          <a:bodyPr/>
          <a:lstStyle/>
          <a:p>
            <a:fld id="{FCE43C0F-8A7B-3A4B-9DB5-B3472E36E833}" type="slidenum">
              <a:rPr lang="en-GB" noProof="0" smtClean="0"/>
              <a:pPr/>
              <a:t>18</a:t>
            </a:fld>
            <a:endParaRPr lang="en-GB" noProof="0" dirty="0"/>
          </a:p>
        </p:txBody>
      </p:sp>
    </p:spTree>
    <p:extLst>
      <p:ext uri="{BB962C8B-B14F-4D97-AF65-F5344CB8AC3E}">
        <p14:creationId xmlns:p14="http://schemas.microsoft.com/office/powerpoint/2010/main" val="10665140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E716-C05D-6098-630F-5F03A0996698}"/>
            </a:ext>
          </a:extLst>
        </p:cNvPr>
        <p:cNvGrpSpPr/>
        <p:nvPr/>
      </p:nvGrpSpPr>
      <p:grpSpPr>
        <a:xfrm>
          <a:off x="0" y="0"/>
          <a:ext cx="0" cy="0"/>
          <a:chOff x="0" y="0"/>
          <a:chExt cx="0" cy="0"/>
        </a:xfrm>
      </p:grpSpPr>
      <p:sp>
        <p:nvSpPr>
          <p:cNvPr id="12" name="Title 2">
            <a:extLst>
              <a:ext uri="{FF2B5EF4-FFF2-40B4-BE49-F238E27FC236}">
                <a16:creationId xmlns:a16="http://schemas.microsoft.com/office/drawing/2014/main" id="{DCC1DC25-248C-544B-0F73-FAB338512A65}"/>
              </a:ext>
            </a:extLst>
          </p:cNvPr>
          <p:cNvSpPr>
            <a:spLocks noGrp="1"/>
          </p:cNvSpPr>
          <p:nvPr>
            <p:ph type="title"/>
          </p:nvPr>
        </p:nvSpPr>
        <p:spPr>
          <a:xfrm>
            <a:off x="619125" y="258763"/>
            <a:ext cx="11381908" cy="865187"/>
          </a:xfrm>
        </p:spPr>
        <p:txBody>
          <a:bodyPr>
            <a:noAutofit/>
          </a:bodyPr>
          <a:lstStyle/>
          <a:p>
            <a:r>
              <a:rPr lang="en-GB" noProof="0" dirty="0"/>
              <a:t>Dato-DX</a:t>
            </a:r>
            <a:r>
              <a:rPr lang="en-GB" cap="none" noProof="0" dirty="0"/>
              <a:t>d</a:t>
            </a:r>
            <a:r>
              <a:rPr lang="en-GB" noProof="0" dirty="0"/>
              <a:t> showed significant improvement in PFS by BICR but OS results were not statistically significant</a:t>
            </a:r>
            <a:br>
              <a:rPr lang="en-GB" noProof="0" dirty="0"/>
            </a:br>
            <a:endParaRPr lang="en-GB" noProof="0" dirty="0"/>
          </a:p>
        </p:txBody>
      </p:sp>
      <p:sp>
        <p:nvSpPr>
          <p:cNvPr id="5" name="Slide Number Placeholder 4">
            <a:extLst>
              <a:ext uri="{FF2B5EF4-FFF2-40B4-BE49-F238E27FC236}">
                <a16:creationId xmlns:a16="http://schemas.microsoft.com/office/drawing/2014/main" id="{4F916AFA-5055-25CD-06E1-A99B4B6385C2}"/>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noProof="0" smtClean="0"/>
              <a:pPr/>
              <a:t>19</a:t>
            </a:fld>
            <a:endParaRPr lang="en-GB" noProof="0" dirty="0"/>
          </a:p>
        </p:txBody>
      </p:sp>
      <p:sp>
        <p:nvSpPr>
          <p:cNvPr id="750" name="Content Placeholder 749">
            <a:extLst>
              <a:ext uri="{FF2B5EF4-FFF2-40B4-BE49-F238E27FC236}">
                <a16:creationId xmlns:a16="http://schemas.microsoft.com/office/drawing/2014/main" id="{D889BA9C-1C7B-95EA-6BDE-03D76A3286BA}"/>
              </a:ext>
            </a:extLst>
          </p:cNvPr>
          <p:cNvSpPr>
            <a:spLocks noGrp="1"/>
          </p:cNvSpPr>
          <p:nvPr>
            <p:ph sz="quarter" idx="15"/>
          </p:nvPr>
        </p:nvSpPr>
        <p:spPr>
          <a:xfrm>
            <a:off x="620183" y="6356351"/>
            <a:ext cx="10351878" cy="365125"/>
          </a:xfrm>
        </p:spPr>
        <p:txBody>
          <a:bodyPr anchor="b" anchorCtr="0"/>
          <a:lstStyle/>
          <a:p>
            <a:pPr>
              <a:spcBef>
                <a:spcPts val="0"/>
              </a:spcBef>
              <a:spcAft>
                <a:spcPts val="200"/>
              </a:spcAft>
            </a:pPr>
            <a:r>
              <a:rPr lang="en-GB" sz="900" baseline="30000" noProof="0" dirty="0">
                <a:solidFill>
                  <a:schemeClr val="tx2"/>
                </a:solidFill>
              </a:rPr>
              <a:t>a </a:t>
            </a:r>
            <a:r>
              <a:rPr lang="en-GB" sz="900" noProof="0" dirty="0">
                <a:solidFill>
                  <a:schemeClr val="tx2"/>
                </a:solidFill>
              </a:rPr>
              <a:t>Data cutoff: 24 July 2024. Pre-specified p-value boundary for OS analysis: ⍺=0.0427, </a:t>
            </a:r>
            <a:r>
              <a:rPr lang="en-GB" sz="900" baseline="30000" noProof="0" dirty="0">
                <a:solidFill>
                  <a:schemeClr val="tx2"/>
                </a:solidFill>
              </a:rPr>
              <a:t>b</a:t>
            </a:r>
            <a:r>
              <a:rPr lang="en-GB" sz="900" noProof="0" dirty="0">
                <a:solidFill>
                  <a:schemeClr val="tx2"/>
                </a:solidFill>
              </a:rPr>
              <a:t>Mis-stratification between interactive response technology and eCRF &lt;5%.</a:t>
            </a:r>
          </a:p>
          <a:p>
            <a:pPr>
              <a:spcBef>
                <a:spcPts val="0"/>
              </a:spcBef>
              <a:spcAft>
                <a:spcPts val="200"/>
              </a:spcAft>
            </a:pPr>
            <a:r>
              <a:rPr lang="en-GB" sz="900" noProof="0" dirty="0">
                <a:solidFill>
                  <a:schemeClr val="tx2"/>
                </a:solidFill>
              </a:rPr>
              <a:t>BICR, blinded independent central review; CI, confidence interval; Dato-DXd, datopotamab deruxtecan; eCRF, electronic case report form; HR; hazard ratio; ICC, investigator's choice of chemotherapy; OS, overall survival; PFS, progression free survival.</a:t>
            </a:r>
          </a:p>
          <a:p>
            <a:pPr>
              <a:spcBef>
                <a:spcPts val="0"/>
              </a:spcBef>
              <a:spcAft>
                <a:spcPts val="200"/>
              </a:spcAft>
            </a:pPr>
            <a:r>
              <a:rPr lang="en-GB" sz="900" noProof="0" dirty="0">
                <a:solidFill>
                  <a:schemeClr val="tx2"/>
                </a:solidFill>
              </a:rPr>
              <a:t>1. Bardia A, et al. Future Oncol. 2024;20:423-436; 2. Bardia A, et al. J Clin Oncol. 2024;43;285-296; 3.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sp>
        <p:nvSpPr>
          <p:cNvPr id="747" name="TextBox 746">
            <a:extLst>
              <a:ext uri="{FF2B5EF4-FFF2-40B4-BE49-F238E27FC236}">
                <a16:creationId xmlns:a16="http://schemas.microsoft.com/office/drawing/2014/main" id="{6DAC9D02-1F98-E640-F82E-D93A53533C82}"/>
              </a:ext>
            </a:extLst>
          </p:cNvPr>
          <p:cNvSpPr txBox="1"/>
          <p:nvPr/>
        </p:nvSpPr>
        <p:spPr>
          <a:xfrm>
            <a:off x="6096000" y="5295426"/>
            <a:ext cx="5731472" cy="441146"/>
          </a:xfrm>
          <a:prstGeom prst="rect">
            <a:avLst/>
          </a:prstGeom>
          <a:noFill/>
        </p:spPr>
        <p:txBody>
          <a:bodyPr wrap="square" lIns="0" tIns="0" rIns="0" bIns="0" rtlCol="0">
            <a:spAutoFit/>
          </a:bodyPr>
          <a:lstStyle/>
          <a:p>
            <a:pPr marL="177800" indent="-177800">
              <a:lnSpc>
                <a:spcPct val="90000"/>
              </a:lnSpc>
              <a:spcAft>
                <a:spcPts val="200"/>
              </a:spcAft>
              <a:buClr>
                <a:schemeClr val="accent1"/>
              </a:buClr>
              <a:buFont typeface="Arial" panose="020B0604020202020204" pitchFamily="34" charset="0"/>
              <a:buChar char="•"/>
            </a:pPr>
            <a:r>
              <a:rPr lang="en-GB" sz="1000" noProof="0" dirty="0">
                <a:latin typeface="Arial" panose="020B0604020202020204" pitchFamily="34" charset="0"/>
                <a:ea typeface="MS Mincho" panose="02020609040205080304" pitchFamily="49" charset="-128"/>
                <a:cs typeface="Arial" panose="020B0604020202020204" pitchFamily="34" charset="0"/>
              </a:rPr>
              <a:t>Maturity: 59.6%; Median follow-up: 22.8 months</a:t>
            </a:r>
          </a:p>
          <a:p>
            <a:pPr marL="177800" indent="-177800">
              <a:lnSpc>
                <a:spcPct val="90000"/>
              </a:lnSpc>
              <a:spcAft>
                <a:spcPts val="200"/>
              </a:spcAft>
              <a:buClr>
                <a:schemeClr val="accent1"/>
              </a:buClr>
              <a:buFont typeface="Arial" panose="020B0604020202020204" pitchFamily="34" charset="0"/>
              <a:buChar char="•"/>
            </a:pPr>
            <a:r>
              <a:rPr lang="en-GB" sz="1000" noProof="0" dirty="0">
                <a:latin typeface="Arial" panose="020B0604020202020204" pitchFamily="34" charset="0"/>
                <a:ea typeface="MS Mincho" panose="02020609040205080304" pitchFamily="49" charset="-128"/>
                <a:cs typeface="Arial" panose="020B0604020202020204" pitchFamily="34" charset="0"/>
              </a:rPr>
              <a:t>Protocol prespecified OS sensitivity analysis based on the stratification factors according to the eCRF</a:t>
            </a:r>
            <a:r>
              <a:rPr lang="en-GB" sz="1000" baseline="30000" noProof="0" dirty="0">
                <a:latin typeface="Arial" panose="020B0604020202020204" pitchFamily="34" charset="0"/>
                <a:ea typeface="MS Mincho" panose="02020609040205080304" pitchFamily="49" charset="-128"/>
                <a:cs typeface="Arial" panose="020B0604020202020204" pitchFamily="34" charset="0"/>
              </a:rPr>
              <a:t>b</a:t>
            </a:r>
            <a:r>
              <a:rPr lang="en-GB" sz="1000" noProof="0" dirty="0">
                <a:latin typeface="Arial" panose="020B0604020202020204" pitchFamily="34" charset="0"/>
                <a:ea typeface="MS Mincho" panose="02020609040205080304" pitchFamily="49" charset="-128"/>
                <a:cs typeface="Arial" panose="020B0604020202020204" pitchFamily="34" charset="0"/>
              </a:rPr>
              <a:t>: </a:t>
            </a:r>
            <a:r>
              <a:rPr lang="en-GB" sz="1000" b="1" noProof="0" dirty="0">
                <a:latin typeface="Arial" panose="020B0604020202020204" pitchFamily="34" charset="0"/>
                <a:ea typeface="MS Mincho" panose="02020609040205080304" pitchFamily="49" charset="-128"/>
                <a:cs typeface="Arial" panose="020B0604020202020204" pitchFamily="34" charset="0"/>
              </a:rPr>
              <a:t>HR 0.99 (95% CI: 0.82-1.20)</a:t>
            </a:r>
            <a:endParaRPr lang="en-GB" sz="1000" noProof="0"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5E133840-9FE2-5133-D49B-C0D16CBDD98B}"/>
              </a:ext>
            </a:extLst>
          </p:cNvPr>
          <p:cNvSpPr/>
          <p:nvPr/>
        </p:nvSpPr>
        <p:spPr>
          <a:xfrm>
            <a:off x="619201" y="1144622"/>
            <a:ext cx="5363926" cy="41465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noProof="0" dirty="0">
                <a:solidFill>
                  <a:schemeClr val="bg1"/>
                </a:solidFill>
                <a:latin typeface="Arial" panose="020B0604020202020204" pitchFamily="34" charset="0"/>
                <a:cs typeface="Arial" panose="020B0604020202020204" pitchFamily="34" charset="0"/>
              </a:rPr>
              <a:t>PFS by BICR</a:t>
            </a:r>
            <a:r>
              <a:rPr lang="en-GB" sz="1800" b="1" baseline="30000" noProof="0" dirty="0">
                <a:solidFill>
                  <a:schemeClr val="bg1"/>
                </a:solidFill>
                <a:latin typeface="Arial" panose="020B0604020202020204" pitchFamily="34" charset="0"/>
                <a:cs typeface="Arial" panose="020B0604020202020204" pitchFamily="34" charset="0"/>
              </a:rPr>
              <a:t>1,2</a:t>
            </a:r>
          </a:p>
        </p:txBody>
      </p:sp>
      <p:sp>
        <p:nvSpPr>
          <p:cNvPr id="4" name="Rounded Rectangle 3">
            <a:extLst>
              <a:ext uri="{FF2B5EF4-FFF2-40B4-BE49-F238E27FC236}">
                <a16:creationId xmlns:a16="http://schemas.microsoft.com/office/drawing/2014/main" id="{27A536D4-069C-A4BD-B986-079A9B2EA684}"/>
              </a:ext>
            </a:extLst>
          </p:cNvPr>
          <p:cNvSpPr/>
          <p:nvPr/>
        </p:nvSpPr>
        <p:spPr>
          <a:xfrm>
            <a:off x="6251073" y="1144622"/>
            <a:ext cx="5566867" cy="41465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noProof="0" dirty="0">
                <a:solidFill>
                  <a:schemeClr val="bg1"/>
                </a:solidFill>
                <a:latin typeface="Arial" panose="020B0604020202020204" pitchFamily="34" charset="0"/>
                <a:cs typeface="Arial" panose="020B0604020202020204" pitchFamily="34" charset="0"/>
              </a:rPr>
              <a:t>OS</a:t>
            </a:r>
            <a:r>
              <a:rPr lang="en-GB" sz="1800" b="1" baseline="30000" noProof="0" dirty="0">
                <a:solidFill>
                  <a:schemeClr val="bg1"/>
                </a:solidFill>
                <a:latin typeface="Arial" panose="020B0604020202020204" pitchFamily="34" charset="0"/>
                <a:cs typeface="Arial" panose="020B0604020202020204" pitchFamily="34" charset="0"/>
              </a:rPr>
              <a:t>3,a</a:t>
            </a:r>
          </a:p>
        </p:txBody>
      </p:sp>
      <p:pic>
        <p:nvPicPr>
          <p:cNvPr id="754" name="Picture 753" descr="A line of blue and red lines&#10;&#10;Description automatically generated">
            <a:extLst>
              <a:ext uri="{FF2B5EF4-FFF2-40B4-BE49-F238E27FC236}">
                <a16:creationId xmlns:a16="http://schemas.microsoft.com/office/drawing/2014/main" id="{527F91A5-2925-E3C2-44BB-B782AAD2FD59}"/>
              </a:ext>
            </a:extLst>
          </p:cNvPr>
          <p:cNvPicPr>
            <a:picLocks noChangeAspect="1"/>
          </p:cNvPicPr>
          <p:nvPr/>
        </p:nvPicPr>
        <p:blipFill>
          <a:blip r:embed="rId3"/>
          <a:stretch>
            <a:fillRect/>
          </a:stretch>
        </p:blipFill>
        <p:spPr>
          <a:xfrm>
            <a:off x="6681699" y="1794809"/>
            <a:ext cx="5136242" cy="2622762"/>
          </a:xfrm>
          <a:prstGeom prst="rect">
            <a:avLst/>
          </a:prstGeom>
          <a:solidFill>
            <a:schemeClr val="bg1"/>
          </a:solidFill>
        </p:spPr>
      </p:pic>
      <p:sp>
        <p:nvSpPr>
          <p:cNvPr id="755" name="TextBox 754">
            <a:extLst>
              <a:ext uri="{FF2B5EF4-FFF2-40B4-BE49-F238E27FC236}">
                <a16:creationId xmlns:a16="http://schemas.microsoft.com/office/drawing/2014/main" id="{2AA2D39B-9030-F8E6-C664-56128F8E7D9C}"/>
              </a:ext>
            </a:extLst>
          </p:cNvPr>
          <p:cNvSpPr txBox="1"/>
          <p:nvPr/>
        </p:nvSpPr>
        <p:spPr>
          <a:xfrm rot="16200000">
            <a:off x="5587275" y="3021114"/>
            <a:ext cx="1251946"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Probability of OS</a:t>
            </a:r>
          </a:p>
        </p:txBody>
      </p:sp>
      <p:sp>
        <p:nvSpPr>
          <p:cNvPr id="756" name="TextBox 755">
            <a:extLst>
              <a:ext uri="{FF2B5EF4-FFF2-40B4-BE49-F238E27FC236}">
                <a16:creationId xmlns:a16="http://schemas.microsoft.com/office/drawing/2014/main" id="{6102B274-DC3B-A057-F637-94E43FAB4BC3}"/>
              </a:ext>
            </a:extLst>
          </p:cNvPr>
          <p:cNvSpPr txBox="1"/>
          <p:nvPr/>
        </p:nvSpPr>
        <p:spPr>
          <a:xfrm>
            <a:off x="7733624" y="4613298"/>
            <a:ext cx="2550378"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Time from randomisation (months)</a:t>
            </a:r>
          </a:p>
        </p:txBody>
      </p:sp>
      <p:sp>
        <p:nvSpPr>
          <p:cNvPr id="757" name="TextBox 756">
            <a:extLst>
              <a:ext uri="{FF2B5EF4-FFF2-40B4-BE49-F238E27FC236}">
                <a16:creationId xmlns:a16="http://schemas.microsoft.com/office/drawing/2014/main" id="{E95E0512-F2BE-780B-21C3-042C7DC72558}"/>
              </a:ext>
            </a:extLst>
          </p:cNvPr>
          <p:cNvSpPr txBox="1"/>
          <p:nvPr/>
        </p:nvSpPr>
        <p:spPr>
          <a:xfrm>
            <a:off x="6694936" y="4426940"/>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0</a:t>
            </a:r>
          </a:p>
        </p:txBody>
      </p:sp>
      <p:sp>
        <p:nvSpPr>
          <p:cNvPr id="758" name="TextBox 757">
            <a:extLst>
              <a:ext uri="{FF2B5EF4-FFF2-40B4-BE49-F238E27FC236}">
                <a16:creationId xmlns:a16="http://schemas.microsoft.com/office/drawing/2014/main" id="{62554D83-DD5A-E51A-4243-EC65C04EC487}"/>
              </a:ext>
            </a:extLst>
          </p:cNvPr>
          <p:cNvSpPr txBox="1"/>
          <p:nvPr/>
        </p:nvSpPr>
        <p:spPr>
          <a:xfrm>
            <a:off x="6421905" y="4268017"/>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0.0</a:t>
            </a:r>
          </a:p>
        </p:txBody>
      </p:sp>
      <p:sp>
        <p:nvSpPr>
          <p:cNvPr id="759" name="TextBox 758">
            <a:extLst>
              <a:ext uri="{FF2B5EF4-FFF2-40B4-BE49-F238E27FC236}">
                <a16:creationId xmlns:a16="http://schemas.microsoft.com/office/drawing/2014/main" id="{2508AEB7-ADF5-DF2F-C410-6C1344643307}"/>
              </a:ext>
            </a:extLst>
          </p:cNvPr>
          <p:cNvSpPr txBox="1"/>
          <p:nvPr/>
        </p:nvSpPr>
        <p:spPr>
          <a:xfrm>
            <a:off x="6421905" y="4026717"/>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0.1</a:t>
            </a:r>
          </a:p>
        </p:txBody>
      </p:sp>
      <p:sp>
        <p:nvSpPr>
          <p:cNvPr id="760" name="TextBox 759">
            <a:extLst>
              <a:ext uri="{FF2B5EF4-FFF2-40B4-BE49-F238E27FC236}">
                <a16:creationId xmlns:a16="http://schemas.microsoft.com/office/drawing/2014/main" id="{2D37D726-BD10-3FF7-229D-77D09DD3C235}"/>
              </a:ext>
            </a:extLst>
          </p:cNvPr>
          <p:cNvSpPr txBox="1"/>
          <p:nvPr/>
        </p:nvSpPr>
        <p:spPr>
          <a:xfrm>
            <a:off x="7101336" y="4426940"/>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a:t>
            </a:r>
          </a:p>
        </p:txBody>
      </p:sp>
      <p:sp>
        <p:nvSpPr>
          <p:cNvPr id="761" name="TextBox 760">
            <a:extLst>
              <a:ext uri="{FF2B5EF4-FFF2-40B4-BE49-F238E27FC236}">
                <a16:creationId xmlns:a16="http://schemas.microsoft.com/office/drawing/2014/main" id="{B673CE6D-3DAE-58F2-3D63-D73DB7FD77A8}"/>
              </a:ext>
            </a:extLst>
          </p:cNvPr>
          <p:cNvSpPr txBox="1"/>
          <p:nvPr/>
        </p:nvSpPr>
        <p:spPr>
          <a:xfrm>
            <a:off x="7529961" y="4426940"/>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6</a:t>
            </a:r>
          </a:p>
        </p:txBody>
      </p:sp>
      <p:sp>
        <p:nvSpPr>
          <p:cNvPr id="762" name="TextBox 761">
            <a:extLst>
              <a:ext uri="{FF2B5EF4-FFF2-40B4-BE49-F238E27FC236}">
                <a16:creationId xmlns:a16="http://schemas.microsoft.com/office/drawing/2014/main" id="{4546029A-5E97-AB30-B599-A7583886866C}"/>
              </a:ext>
            </a:extLst>
          </p:cNvPr>
          <p:cNvSpPr txBox="1"/>
          <p:nvPr/>
        </p:nvSpPr>
        <p:spPr>
          <a:xfrm>
            <a:off x="7920486" y="4426940"/>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9</a:t>
            </a:r>
          </a:p>
        </p:txBody>
      </p:sp>
      <p:sp>
        <p:nvSpPr>
          <p:cNvPr id="763" name="TextBox 762">
            <a:extLst>
              <a:ext uri="{FF2B5EF4-FFF2-40B4-BE49-F238E27FC236}">
                <a16:creationId xmlns:a16="http://schemas.microsoft.com/office/drawing/2014/main" id="{E9ACA3F6-4903-F3FE-07E1-33CB72C8C84F}"/>
              </a:ext>
            </a:extLst>
          </p:cNvPr>
          <p:cNvSpPr txBox="1"/>
          <p:nvPr/>
        </p:nvSpPr>
        <p:spPr>
          <a:xfrm>
            <a:off x="8297107"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12</a:t>
            </a:r>
          </a:p>
        </p:txBody>
      </p:sp>
      <p:sp>
        <p:nvSpPr>
          <p:cNvPr id="764" name="TextBox 763">
            <a:extLst>
              <a:ext uri="{FF2B5EF4-FFF2-40B4-BE49-F238E27FC236}">
                <a16:creationId xmlns:a16="http://schemas.microsoft.com/office/drawing/2014/main" id="{BF7D75F7-EF2E-B388-AF8F-530B4DB145C2}"/>
              </a:ext>
            </a:extLst>
          </p:cNvPr>
          <p:cNvSpPr txBox="1"/>
          <p:nvPr/>
        </p:nvSpPr>
        <p:spPr>
          <a:xfrm>
            <a:off x="8703507"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15</a:t>
            </a:r>
          </a:p>
        </p:txBody>
      </p:sp>
      <p:sp>
        <p:nvSpPr>
          <p:cNvPr id="765" name="TextBox 764">
            <a:extLst>
              <a:ext uri="{FF2B5EF4-FFF2-40B4-BE49-F238E27FC236}">
                <a16:creationId xmlns:a16="http://schemas.microsoft.com/office/drawing/2014/main" id="{21DC409A-B196-8755-DCB2-A68F502A8E45}"/>
              </a:ext>
            </a:extLst>
          </p:cNvPr>
          <p:cNvSpPr txBox="1"/>
          <p:nvPr/>
        </p:nvSpPr>
        <p:spPr>
          <a:xfrm>
            <a:off x="9113082"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18</a:t>
            </a:r>
          </a:p>
        </p:txBody>
      </p:sp>
      <p:sp>
        <p:nvSpPr>
          <p:cNvPr id="766" name="TextBox 765">
            <a:extLst>
              <a:ext uri="{FF2B5EF4-FFF2-40B4-BE49-F238E27FC236}">
                <a16:creationId xmlns:a16="http://schemas.microsoft.com/office/drawing/2014/main" id="{3B88C8D3-E501-E834-33C7-EEA4CB67AD25}"/>
              </a:ext>
            </a:extLst>
          </p:cNvPr>
          <p:cNvSpPr txBox="1"/>
          <p:nvPr/>
        </p:nvSpPr>
        <p:spPr>
          <a:xfrm>
            <a:off x="9525832"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21</a:t>
            </a:r>
          </a:p>
        </p:txBody>
      </p:sp>
      <p:sp>
        <p:nvSpPr>
          <p:cNvPr id="767" name="TextBox 766">
            <a:extLst>
              <a:ext uri="{FF2B5EF4-FFF2-40B4-BE49-F238E27FC236}">
                <a16:creationId xmlns:a16="http://schemas.microsoft.com/office/drawing/2014/main" id="{9D465950-304B-BF5C-FC5C-079ECECE3F36}"/>
              </a:ext>
            </a:extLst>
          </p:cNvPr>
          <p:cNvSpPr txBox="1"/>
          <p:nvPr/>
        </p:nvSpPr>
        <p:spPr>
          <a:xfrm>
            <a:off x="9932232"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24</a:t>
            </a:r>
          </a:p>
        </p:txBody>
      </p:sp>
      <p:sp>
        <p:nvSpPr>
          <p:cNvPr id="768" name="TextBox 767">
            <a:extLst>
              <a:ext uri="{FF2B5EF4-FFF2-40B4-BE49-F238E27FC236}">
                <a16:creationId xmlns:a16="http://schemas.microsoft.com/office/drawing/2014/main" id="{EA0ED601-2D90-A6E6-1EAF-88E11168A452}"/>
              </a:ext>
            </a:extLst>
          </p:cNvPr>
          <p:cNvSpPr txBox="1"/>
          <p:nvPr/>
        </p:nvSpPr>
        <p:spPr>
          <a:xfrm>
            <a:off x="10344982"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27</a:t>
            </a:r>
          </a:p>
        </p:txBody>
      </p:sp>
      <p:sp>
        <p:nvSpPr>
          <p:cNvPr id="769" name="TextBox 768">
            <a:extLst>
              <a:ext uri="{FF2B5EF4-FFF2-40B4-BE49-F238E27FC236}">
                <a16:creationId xmlns:a16="http://schemas.microsoft.com/office/drawing/2014/main" id="{88E0FF84-D7F9-47BF-6F4D-73CDC28161C5}"/>
              </a:ext>
            </a:extLst>
          </p:cNvPr>
          <p:cNvSpPr txBox="1"/>
          <p:nvPr/>
        </p:nvSpPr>
        <p:spPr>
          <a:xfrm>
            <a:off x="10754557"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30</a:t>
            </a:r>
          </a:p>
        </p:txBody>
      </p:sp>
      <p:sp>
        <p:nvSpPr>
          <p:cNvPr id="770" name="TextBox 769">
            <a:extLst>
              <a:ext uri="{FF2B5EF4-FFF2-40B4-BE49-F238E27FC236}">
                <a16:creationId xmlns:a16="http://schemas.microsoft.com/office/drawing/2014/main" id="{0CD0DFE9-F476-3705-5ABB-028A6A980222}"/>
              </a:ext>
            </a:extLst>
          </p:cNvPr>
          <p:cNvSpPr txBox="1"/>
          <p:nvPr/>
        </p:nvSpPr>
        <p:spPr>
          <a:xfrm>
            <a:off x="11160957"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33</a:t>
            </a:r>
          </a:p>
        </p:txBody>
      </p:sp>
      <p:sp>
        <p:nvSpPr>
          <p:cNvPr id="771" name="TextBox 770">
            <a:extLst>
              <a:ext uri="{FF2B5EF4-FFF2-40B4-BE49-F238E27FC236}">
                <a16:creationId xmlns:a16="http://schemas.microsoft.com/office/drawing/2014/main" id="{D7C672E9-B592-D478-2C2C-09041CA38760}"/>
              </a:ext>
            </a:extLst>
          </p:cNvPr>
          <p:cNvSpPr txBox="1"/>
          <p:nvPr/>
        </p:nvSpPr>
        <p:spPr>
          <a:xfrm>
            <a:off x="11580057" y="4426940"/>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36</a:t>
            </a:r>
          </a:p>
        </p:txBody>
      </p:sp>
      <p:sp>
        <p:nvSpPr>
          <p:cNvPr id="772" name="TextBox 771">
            <a:extLst>
              <a:ext uri="{FF2B5EF4-FFF2-40B4-BE49-F238E27FC236}">
                <a16:creationId xmlns:a16="http://schemas.microsoft.com/office/drawing/2014/main" id="{23ED46E6-581F-72C0-264E-CE036766F689}"/>
              </a:ext>
            </a:extLst>
          </p:cNvPr>
          <p:cNvSpPr txBox="1"/>
          <p:nvPr/>
        </p:nvSpPr>
        <p:spPr>
          <a:xfrm>
            <a:off x="6421905" y="1730326"/>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1.0</a:t>
            </a:r>
          </a:p>
        </p:txBody>
      </p:sp>
      <p:graphicFrame>
        <p:nvGraphicFramePr>
          <p:cNvPr id="744" name="Table 7">
            <a:extLst>
              <a:ext uri="{FF2B5EF4-FFF2-40B4-BE49-F238E27FC236}">
                <a16:creationId xmlns:a16="http://schemas.microsoft.com/office/drawing/2014/main" id="{49553A32-77AE-8294-6705-0D863B34076E}"/>
              </a:ext>
            </a:extLst>
          </p:cNvPr>
          <p:cNvGraphicFramePr>
            <a:graphicFrameLocks noGrp="1"/>
          </p:cNvGraphicFramePr>
          <p:nvPr>
            <p:extLst>
              <p:ext uri="{D42A27DB-BD31-4B8C-83A1-F6EECF244321}">
                <p14:modId xmlns:p14="http://schemas.microsoft.com/office/powerpoint/2010/main" val="422256419"/>
              </p:ext>
            </p:extLst>
          </p:nvPr>
        </p:nvGraphicFramePr>
        <p:xfrm>
          <a:off x="9074486" y="1683493"/>
          <a:ext cx="2752986" cy="1008944"/>
        </p:xfrm>
        <a:graphic>
          <a:graphicData uri="http://schemas.openxmlformats.org/drawingml/2006/table">
            <a:tbl>
              <a:tblPr firstRow="1" bandRow="1"/>
              <a:tblGrid>
                <a:gridCol w="1329542">
                  <a:extLst>
                    <a:ext uri="{9D8B030D-6E8A-4147-A177-3AD203B41FA5}">
                      <a16:colId xmlns:a16="http://schemas.microsoft.com/office/drawing/2014/main" val="168656305"/>
                    </a:ext>
                  </a:extLst>
                </a:gridCol>
                <a:gridCol w="711722">
                  <a:extLst>
                    <a:ext uri="{9D8B030D-6E8A-4147-A177-3AD203B41FA5}">
                      <a16:colId xmlns:a16="http://schemas.microsoft.com/office/drawing/2014/main" val="3051936922"/>
                    </a:ext>
                  </a:extLst>
                </a:gridCol>
                <a:gridCol w="711722">
                  <a:extLst>
                    <a:ext uri="{9D8B030D-6E8A-4147-A177-3AD203B41FA5}">
                      <a16:colId xmlns:a16="http://schemas.microsoft.com/office/drawing/2014/main" val="2578264948"/>
                    </a:ext>
                  </a:extLst>
                </a:gridCol>
              </a:tblGrid>
              <a:tr h="13813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endParaRPr lang="en-GB" sz="1000" noProof="0" dirty="0">
                        <a:solidFill>
                          <a:schemeClr val="tx1"/>
                        </a:solidFill>
                        <a:latin typeface="Arial" panose="020B0604020202020204" pitchFamily="34" charset="0"/>
                        <a:cs typeface="Arial" panose="020B0604020202020204" pitchFamily="34" charset="0"/>
                      </a:endParaRPr>
                    </a:p>
                  </a:txBody>
                  <a:tcPr marL="47872" marR="47872" marT="47872" marB="47872" anchor="ctr">
                    <a:lnL w="9525" cap="flat" cmpd="sng" algn="ctr">
                      <a:noFill/>
                      <a:prstDash val="soli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GB" sz="1000" noProof="0" dirty="0">
                          <a:latin typeface="Arial" panose="020B0604020202020204" pitchFamily="34" charset="0"/>
                          <a:cs typeface="Arial" panose="020B0604020202020204" pitchFamily="34" charset="0"/>
                        </a:rPr>
                        <a:t>Dato-DXd</a:t>
                      </a:r>
                    </a:p>
                  </a:txBody>
                  <a:tcPr marL="47872" marR="47872" marT="47872" marB="47872"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GB" sz="1000" noProof="0" dirty="0">
                          <a:latin typeface="Arial" panose="020B0604020202020204" pitchFamily="34" charset="0"/>
                          <a:cs typeface="Arial" panose="020B0604020202020204" pitchFamily="34" charset="0"/>
                        </a:rPr>
                        <a:t>ICC</a:t>
                      </a:r>
                    </a:p>
                  </a:txBody>
                  <a:tcPr marL="47872" marR="47872" marT="47872" marB="47872" anchor="ctr">
                    <a:lnL>
                      <a:noFill/>
                    </a:lnL>
                    <a:lnR w="9525" cap="flat" cmpd="sng" algn="ctr">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6292898"/>
                  </a:ext>
                </a:extLst>
              </a:tr>
              <a:tr h="1381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OS events, n (%)</a:t>
                      </a:r>
                    </a:p>
                  </a:txBody>
                  <a:tcPr marL="36000" marR="36000" marT="25200" marB="25200" anchor="ctr">
                    <a:lnL w="9525" cap="flat" cmpd="sng" algn="ctr">
                      <a:noFill/>
                      <a:prstDash val="solid"/>
                    </a:lnL>
                    <a:lnR>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noProof="0" dirty="0">
                          <a:latin typeface="Arial" panose="020B0604020202020204" pitchFamily="34" charset="0"/>
                          <a:cs typeface="Arial" panose="020B0604020202020204" pitchFamily="34" charset="0"/>
                        </a:rPr>
                        <a:t>223 (61)</a:t>
                      </a:r>
                    </a:p>
                  </a:txBody>
                  <a:tcPr marL="36000" marR="36000" marT="25200" marB="25200" anchor="ctr">
                    <a:lnL>
                      <a:noFill/>
                    </a:lnL>
                    <a:lnR>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noProof="0" dirty="0">
                          <a:latin typeface="Arial" panose="020B0604020202020204" pitchFamily="34" charset="0"/>
                          <a:cs typeface="Arial" panose="020B0604020202020204" pitchFamily="34" charset="0"/>
                        </a:rPr>
                        <a:t>213 (58)</a:t>
                      </a:r>
                    </a:p>
                  </a:txBody>
                  <a:tcPr marL="36000" marR="36000" marT="25200" marB="25200" anchor="ctr">
                    <a:lnL>
                      <a:noFill/>
                    </a:lnL>
                    <a:lnR w="9525" cap="flat" cmpd="sng" algn="ctr">
                      <a:noFill/>
                      <a:prstDash val="soli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355906"/>
                  </a:ext>
                </a:extLst>
              </a:tr>
              <a:tr h="31396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Median OS, months </a:t>
                      </a:r>
                    </a:p>
                    <a:p>
                      <a:r>
                        <a:rPr lang="en-GB" sz="1000" b="1" noProof="0" dirty="0">
                          <a:latin typeface="Arial" panose="020B0604020202020204" pitchFamily="34" charset="0"/>
                          <a:cs typeface="Arial" panose="020B0604020202020204" pitchFamily="34" charset="0"/>
                        </a:rPr>
                        <a:t>(95% CI)</a:t>
                      </a:r>
                    </a:p>
                  </a:txBody>
                  <a:tcPr marL="36000" marR="36000" marT="25200" marB="25200" anchor="ct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noProof="0" dirty="0">
                          <a:latin typeface="Arial" panose="020B0604020202020204" pitchFamily="34" charset="0"/>
                          <a:cs typeface="Arial" panose="020B0604020202020204" pitchFamily="34" charset="0"/>
                        </a:rPr>
                        <a:t>18.6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noProof="0" dirty="0">
                          <a:latin typeface="Arial" panose="020B0604020202020204" pitchFamily="34" charset="0"/>
                          <a:cs typeface="Arial" panose="020B0604020202020204" pitchFamily="34" charset="0"/>
                        </a:rPr>
                        <a:t>(17.3-20.1)</a:t>
                      </a:r>
                    </a:p>
                  </a:txBody>
                  <a:tcPr marL="36000" marR="36000" marT="25200" marB="25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noProof="0" dirty="0">
                          <a:latin typeface="Arial" panose="020B0604020202020204" pitchFamily="34" charset="0"/>
                          <a:cs typeface="Arial" panose="020B0604020202020204" pitchFamily="34" charset="0"/>
                        </a:rPr>
                        <a:t>18.3 </a:t>
                      </a:r>
                    </a:p>
                    <a:p>
                      <a:pPr algn="ctr"/>
                      <a:r>
                        <a:rPr lang="en-GB" sz="1000" noProof="0" dirty="0">
                          <a:latin typeface="Arial" panose="020B0604020202020204" pitchFamily="34" charset="0"/>
                          <a:cs typeface="Arial" panose="020B0604020202020204" pitchFamily="34" charset="0"/>
                        </a:rPr>
                        <a:t>(17.3-20.5)</a:t>
                      </a:r>
                    </a:p>
                  </a:txBody>
                  <a:tcPr marL="36000" marR="36000" marT="25200" marB="25200"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737684476"/>
                  </a:ext>
                </a:extLst>
              </a:tr>
              <a:tr h="1412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HR (95% CI)</a:t>
                      </a:r>
                    </a:p>
                  </a:txBody>
                  <a:tcPr marL="36000" marR="36000" marT="25200" marB="25200" anchor="ctr">
                    <a:lnL w="9525" cap="flat" cmpd="sng" algn="ctr">
                      <a:noFill/>
                      <a:prstDash val="solid"/>
                    </a:lnL>
                    <a:lnR>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noProof="0" dirty="0">
                          <a:latin typeface="Arial" panose="020B0604020202020204" pitchFamily="34" charset="0"/>
                          <a:cs typeface="Arial" panose="020B0604020202020204" pitchFamily="34" charset="0"/>
                        </a:rPr>
                        <a:t>1.01 (0.83-1.22)</a:t>
                      </a:r>
                    </a:p>
                  </a:txBody>
                  <a:tcPr marL="36000" marR="36000" marT="25200" marB="25200" anchor="ctr">
                    <a:lnL>
                      <a:noFill/>
                    </a:lnL>
                    <a:lnR w="9525" cap="flat" cmpd="sng" algn="ctr">
                      <a:noFill/>
                      <a:prstDash val="soli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a:p>
                  </a:txBody>
                  <a:tcPr/>
                </a:tc>
                <a:extLst>
                  <a:ext uri="{0D108BD9-81ED-4DB2-BD59-A6C34878D82A}">
                    <a16:rowId xmlns:a16="http://schemas.microsoft.com/office/drawing/2014/main" val="2523573903"/>
                  </a:ext>
                </a:extLst>
              </a:tr>
            </a:tbl>
          </a:graphicData>
        </a:graphic>
      </p:graphicFrame>
      <p:sp>
        <p:nvSpPr>
          <p:cNvPr id="773" name="TextBox 772">
            <a:extLst>
              <a:ext uri="{FF2B5EF4-FFF2-40B4-BE49-F238E27FC236}">
                <a16:creationId xmlns:a16="http://schemas.microsoft.com/office/drawing/2014/main" id="{56130287-85BE-9D62-B291-CD4B73190FE4}"/>
              </a:ext>
            </a:extLst>
          </p:cNvPr>
          <p:cNvSpPr txBox="1"/>
          <p:nvPr/>
        </p:nvSpPr>
        <p:spPr>
          <a:xfrm>
            <a:off x="6421905" y="1993851"/>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0.9</a:t>
            </a:r>
          </a:p>
        </p:txBody>
      </p:sp>
      <p:sp>
        <p:nvSpPr>
          <p:cNvPr id="774" name="TextBox 773">
            <a:extLst>
              <a:ext uri="{FF2B5EF4-FFF2-40B4-BE49-F238E27FC236}">
                <a16:creationId xmlns:a16="http://schemas.microsoft.com/office/drawing/2014/main" id="{44011CFF-3B21-FA20-470C-FB41A64274D2}"/>
              </a:ext>
            </a:extLst>
          </p:cNvPr>
          <p:cNvSpPr txBox="1"/>
          <p:nvPr/>
        </p:nvSpPr>
        <p:spPr>
          <a:xfrm>
            <a:off x="6421905" y="2254201"/>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0.8</a:t>
            </a:r>
          </a:p>
        </p:txBody>
      </p:sp>
      <p:sp>
        <p:nvSpPr>
          <p:cNvPr id="775" name="TextBox 774">
            <a:extLst>
              <a:ext uri="{FF2B5EF4-FFF2-40B4-BE49-F238E27FC236}">
                <a16:creationId xmlns:a16="http://schemas.microsoft.com/office/drawing/2014/main" id="{AB48AAB3-5D9B-EF5D-DFF2-BD1F3D325D4B}"/>
              </a:ext>
            </a:extLst>
          </p:cNvPr>
          <p:cNvSpPr txBox="1"/>
          <p:nvPr/>
        </p:nvSpPr>
        <p:spPr>
          <a:xfrm>
            <a:off x="6421905" y="2495501"/>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0.7</a:t>
            </a:r>
          </a:p>
        </p:txBody>
      </p:sp>
      <p:sp>
        <p:nvSpPr>
          <p:cNvPr id="776" name="TextBox 775">
            <a:extLst>
              <a:ext uri="{FF2B5EF4-FFF2-40B4-BE49-F238E27FC236}">
                <a16:creationId xmlns:a16="http://schemas.microsoft.com/office/drawing/2014/main" id="{81D85B4D-BD2C-557F-C1F7-8A3D02AC6F86}"/>
              </a:ext>
            </a:extLst>
          </p:cNvPr>
          <p:cNvSpPr txBox="1"/>
          <p:nvPr/>
        </p:nvSpPr>
        <p:spPr>
          <a:xfrm>
            <a:off x="6421905" y="2746326"/>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0.6</a:t>
            </a:r>
          </a:p>
        </p:txBody>
      </p:sp>
      <p:sp>
        <p:nvSpPr>
          <p:cNvPr id="777" name="TextBox 776">
            <a:extLst>
              <a:ext uri="{FF2B5EF4-FFF2-40B4-BE49-F238E27FC236}">
                <a16:creationId xmlns:a16="http://schemas.microsoft.com/office/drawing/2014/main" id="{753EA5CE-530B-F44C-2E4F-BA0DD502A780}"/>
              </a:ext>
            </a:extLst>
          </p:cNvPr>
          <p:cNvSpPr txBox="1"/>
          <p:nvPr/>
        </p:nvSpPr>
        <p:spPr>
          <a:xfrm>
            <a:off x="6421905" y="2993976"/>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0.5</a:t>
            </a:r>
          </a:p>
        </p:txBody>
      </p:sp>
      <p:sp>
        <p:nvSpPr>
          <p:cNvPr id="778" name="TextBox 777">
            <a:extLst>
              <a:ext uri="{FF2B5EF4-FFF2-40B4-BE49-F238E27FC236}">
                <a16:creationId xmlns:a16="http://schemas.microsoft.com/office/drawing/2014/main" id="{E3E4A011-6E5D-E668-F5A1-E84DBEC3EE30}"/>
              </a:ext>
            </a:extLst>
          </p:cNvPr>
          <p:cNvSpPr txBox="1"/>
          <p:nvPr/>
        </p:nvSpPr>
        <p:spPr>
          <a:xfrm>
            <a:off x="6421905" y="3247976"/>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0.4</a:t>
            </a:r>
          </a:p>
        </p:txBody>
      </p:sp>
      <p:sp>
        <p:nvSpPr>
          <p:cNvPr id="779" name="TextBox 778">
            <a:extLst>
              <a:ext uri="{FF2B5EF4-FFF2-40B4-BE49-F238E27FC236}">
                <a16:creationId xmlns:a16="http://schemas.microsoft.com/office/drawing/2014/main" id="{00D62B74-8E4A-2A87-A1DA-B58E13FAA81A}"/>
              </a:ext>
            </a:extLst>
          </p:cNvPr>
          <p:cNvSpPr txBox="1"/>
          <p:nvPr/>
        </p:nvSpPr>
        <p:spPr>
          <a:xfrm>
            <a:off x="6421905" y="3501976"/>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0.3</a:t>
            </a:r>
          </a:p>
        </p:txBody>
      </p:sp>
      <p:sp>
        <p:nvSpPr>
          <p:cNvPr id="780" name="TextBox 779">
            <a:extLst>
              <a:ext uri="{FF2B5EF4-FFF2-40B4-BE49-F238E27FC236}">
                <a16:creationId xmlns:a16="http://schemas.microsoft.com/office/drawing/2014/main" id="{5DB3D112-C80C-C364-C4C1-04519804972A}"/>
              </a:ext>
            </a:extLst>
          </p:cNvPr>
          <p:cNvSpPr txBox="1"/>
          <p:nvPr/>
        </p:nvSpPr>
        <p:spPr>
          <a:xfrm>
            <a:off x="6421905" y="3759151"/>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0.2</a:t>
            </a:r>
          </a:p>
        </p:txBody>
      </p:sp>
      <p:grpSp>
        <p:nvGrpSpPr>
          <p:cNvPr id="826" name="Group 825">
            <a:extLst>
              <a:ext uri="{FF2B5EF4-FFF2-40B4-BE49-F238E27FC236}">
                <a16:creationId xmlns:a16="http://schemas.microsoft.com/office/drawing/2014/main" id="{D587877C-9C2A-FC64-59DA-902711E26B5D}"/>
              </a:ext>
            </a:extLst>
          </p:cNvPr>
          <p:cNvGrpSpPr/>
          <p:nvPr/>
        </p:nvGrpSpPr>
        <p:grpSpPr>
          <a:xfrm>
            <a:off x="6869882" y="3954616"/>
            <a:ext cx="1384145" cy="307777"/>
            <a:chOff x="6869882" y="3954616"/>
            <a:chExt cx="1384145" cy="307777"/>
          </a:xfrm>
        </p:grpSpPr>
        <p:sp>
          <p:nvSpPr>
            <p:cNvPr id="781" name="TextBox 780">
              <a:extLst>
                <a:ext uri="{FF2B5EF4-FFF2-40B4-BE49-F238E27FC236}">
                  <a16:creationId xmlns:a16="http://schemas.microsoft.com/office/drawing/2014/main" id="{B5B1BE73-0B13-26B5-2C3F-EE55601EC012}"/>
                </a:ext>
              </a:extLst>
            </p:cNvPr>
            <p:cNvSpPr txBox="1"/>
            <p:nvPr/>
          </p:nvSpPr>
          <p:spPr>
            <a:xfrm>
              <a:off x="7167191" y="3954616"/>
              <a:ext cx="1086836" cy="307777"/>
            </a:xfrm>
            <a:prstGeom prst="rect">
              <a:avLst/>
            </a:prstGeom>
            <a:noFill/>
          </p:spPr>
          <p:txBody>
            <a:bodyPr wrap="none" lIns="0" tIns="0" rIns="0" bIns="0" rtlCol="0">
              <a:spAutoFit/>
            </a:bodyPr>
            <a:lstStyle/>
            <a:p>
              <a:r>
                <a:rPr lang="en-GB" sz="1000" b="1" noProof="0" dirty="0">
                  <a:solidFill>
                    <a:schemeClr val="tx1"/>
                  </a:solidFill>
                  <a:latin typeface="Arial" panose="020B0604020202020204" pitchFamily="34" charset="0"/>
                  <a:ea typeface="Aileron" charset="0"/>
                  <a:cs typeface="Arial" panose="020B0604020202020204" pitchFamily="34" charset="0"/>
                </a:rPr>
                <a:t>Dato-DXd (N=365)</a:t>
              </a:r>
            </a:p>
            <a:p>
              <a:r>
                <a:rPr lang="en-GB" sz="1000" b="1" noProof="0" dirty="0">
                  <a:solidFill>
                    <a:schemeClr val="tx1"/>
                  </a:solidFill>
                  <a:latin typeface="Arial" panose="020B0604020202020204" pitchFamily="34" charset="0"/>
                  <a:ea typeface="Aileron" charset="0"/>
                  <a:cs typeface="Arial" panose="020B0604020202020204" pitchFamily="34" charset="0"/>
                </a:rPr>
                <a:t>ICC (N=367)</a:t>
              </a:r>
            </a:p>
          </p:txBody>
        </p:sp>
        <p:cxnSp>
          <p:nvCxnSpPr>
            <p:cNvPr id="783" name="Straight Connector 782">
              <a:extLst>
                <a:ext uri="{FF2B5EF4-FFF2-40B4-BE49-F238E27FC236}">
                  <a16:creationId xmlns:a16="http://schemas.microsoft.com/office/drawing/2014/main" id="{CFA62BC8-30B2-DD6F-EAF2-25B8467E8246}"/>
                </a:ext>
              </a:extLst>
            </p:cNvPr>
            <p:cNvCxnSpPr>
              <a:cxnSpLocks/>
            </p:cNvCxnSpPr>
            <p:nvPr/>
          </p:nvCxnSpPr>
          <p:spPr>
            <a:xfrm>
              <a:off x="6869882" y="4178449"/>
              <a:ext cx="23145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85" name="Straight Connector 784">
              <a:extLst>
                <a:ext uri="{FF2B5EF4-FFF2-40B4-BE49-F238E27FC236}">
                  <a16:creationId xmlns:a16="http://schemas.microsoft.com/office/drawing/2014/main" id="{ADF42AFF-FE10-10BC-0CF1-086555F613EB}"/>
                </a:ext>
              </a:extLst>
            </p:cNvPr>
            <p:cNvCxnSpPr>
              <a:cxnSpLocks/>
            </p:cNvCxnSpPr>
            <p:nvPr/>
          </p:nvCxnSpPr>
          <p:spPr>
            <a:xfrm flipV="1">
              <a:off x="6985609" y="4119050"/>
              <a:ext cx="0" cy="11879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88" name="Straight Connector 787">
              <a:extLst>
                <a:ext uri="{FF2B5EF4-FFF2-40B4-BE49-F238E27FC236}">
                  <a16:creationId xmlns:a16="http://schemas.microsoft.com/office/drawing/2014/main" id="{F5A106F0-F446-F991-DA34-878310AEF444}"/>
                </a:ext>
              </a:extLst>
            </p:cNvPr>
            <p:cNvCxnSpPr>
              <a:cxnSpLocks/>
            </p:cNvCxnSpPr>
            <p:nvPr/>
          </p:nvCxnSpPr>
          <p:spPr>
            <a:xfrm>
              <a:off x="6869882" y="4032399"/>
              <a:ext cx="23145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89" name="Straight Connector 788">
              <a:extLst>
                <a:ext uri="{FF2B5EF4-FFF2-40B4-BE49-F238E27FC236}">
                  <a16:creationId xmlns:a16="http://schemas.microsoft.com/office/drawing/2014/main" id="{F0B20374-2D9C-691C-931A-9024E1CFB979}"/>
                </a:ext>
              </a:extLst>
            </p:cNvPr>
            <p:cNvCxnSpPr>
              <a:cxnSpLocks/>
            </p:cNvCxnSpPr>
            <p:nvPr/>
          </p:nvCxnSpPr>
          <p:spPr>
            <a:xfrm flipV="1">
              <a:off x="6985609" y="3973000"/>
              <a:ext cx="0" cy="118799"/>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790" name="Table 789">
            <a:extLst>
              <a:ext uri="{FF2B5EF4-FFF2-40B4-BE49-F238E27FC236}">
                <a16:creationId xmlns:a16="http://schemas.microsoft.com/office/drawing/2014/main" id="{032B6DE6-7ECE-E8AF-0DB3-ADC78A1139E7}"/>
              </a:ext>
            </a:extLst>
          </p:cNvPr>
          <p:cNvGraphicFramePr>
            <a:graphicFrameLocks noGrp="1"/>
          </p:cNvGraphicFramePr>
          <p:nvPr>
            <p:extLst>
              <p:ext uri="{D42A27DB-BD31-4B8C-83A1-F6EECF244321}">
                <p14:modId xmlns:p14="http://schemas.microsoft.com/office/powerpoint/2010/main" val="4285126642"/>
              </p:ext>
            </p:extLst>
          </p:nvPr>
        </p:nvGraphicFramePr>
        <p:xfrm>
          <a:off x="6563573" y="4880685"/>
          <a:ext cx="5264753" cy="343680"/>
        </p:xfrm>
        <a:graphic>
          <a:graphicData uri="http://schemas.openxmlformats.org/drawingml/2006/table">
            <a:tbl>
              <a:tblPr firstRow="1" bandRow="1">
                <a:tableStyleId>{A569D0C5-7340-4F2F-9444-9E4D2A498D21}</a:tableStyleId>
              </a:tblPr>
              <a:tblGrid>
                <a:gridCol w="404981">
                  <a:extLst>
                    <a:ext uri="{9D8B030D-6E8A-4147-A177-3AD203B41FA5}">
                      <a16:colId xmlns:a16="http://schemas.microsoft.com/office/drawing/2014/main" val="491368966"/>
                    </a:ext>
                  </a:extLst>
                </a:gridCol>
                <a:gridCol w="404981">
                  <a:extLst>
                    <a:ext uri="{9D8B030D-6E8A-4147-A177-3AD203B41FA5}">
                      <a16:colId xmlns:a16="http://schemas.microsoft.com/office/drawing/2014/main" val="4015107284"/>
                    </a:ext>
                  </a:extLst>
                </a:gridCol>
                <a:gridCol w="404981">
                  <a:extLst>
                    <a:ext uri="{9D8B030D-6E8A-4147-A177-3AD203B41FA5}">
                      <a16:colId xmlns:a16="http://schemas.microsoft.com/office/drawing/2014/main" val="384952658"/>
                    </a:ext>
                  </a:extLst>
                </a:gridCol>
                <a:gridCol w="404981">
                  <a:extLst>
                    <a:ext uri="{9D8B030D-6E8A-4147-A177-3AD203B41FA5}">
                      <a16:colId xmlns:a16="http://schemas.microsoft.com/office/drawing/2014/main" val="274912649"/>
                    </a:ext>
                  </a:extLst>
                </a:gridCol>
                <a:gridCol w="404981">
                  <a:extLst>
                    <a:ext uri="{9D8B030D-6E8A-4147-A177-3AD203B41FA5}">
                      <a16:colId xmlns:a16="http://schemas.microsoft.com/office/drawing/2014/main" val="3960412775"/>
                    </a:ext>
                  </a:extLst>
                </a:gridCol>
                <a:gridCol w="404981">
                  <a:extLst>
                    <a:ext uri="{9D8B030D-6E8A-4147-A177-3AD203B41FA5}">
                      <a16:colId xmlns:a16="http://schemas.microsoft.com/office/drawing/2014/main" val="1547653180"/>
                    </a:ext>
                  </a:extLst>
                </a:gridCol>
                <a:gridCol w="404981">
                  <a:extLst>
                    <a:ext uri="{9D8B030D-6E8A-4147-A177-3AD203B41FA5}">
                      <a16:colId xmlns:a16="http://schemas.microsoft.com/office/drawing/2014/main" val="1208094697"/>
                    </a:ext>
                  </a:extLst>
                </a:gridCol>
                <a:gridCol w="404981">
                  <a:extLst>
                    <a:ext uri="{9D8B030D-6E8A-4147-A177-3AD203B41FA5}">
                      <a16:colId xmlns:a16="http://schemas.microsoft.com/office/drawing/2014/main" val="2238849779"/>
                    </a:ext>
                  </a:extLst>
                </a:gridCol>
                <a:gridCol w="404981">
                  <a:extLst>
                    <a:ext uri="{9D8B030D-6E8A-4147-A177-3AD203B41FA5}">
                      <a16:colId xmlns:a16="http://schemas.microsoft.com/office/drawing/2014/main" val="3510607824"/>
                    </a:ext>
                  </a:extLst>
                </a:gridCol>
                <a:gridCol w="404981">
                  <a:extLst>
                    <a:ext uri="{9D8B030D-6E8A-4147-A177-3AD203B41FA5}">
                      <a16:colId xmlns:a16="http://schemas.microsoft.com/office/drawing/2014/main" val="3679345"/>
                    </a:ext>
                  </a:extLst>
                </a:gridCol>
                <a:gridCol w="404981">
                  <a:extLst>
                    <a:ext uri="{9D8B030D-6E8A-4147-A177-3AD203B41FA5}">
                      <a16:colId xmlns:a16="http://schemas.microsoft.com/office/drawing/2014/main" val="2936317007"/>
                    </a:ext>
                  </a:extLst>
                </a:gridCol>
                <a:gridCol w="404981">
                  <a:extLst>
                    <a:ext uri="{9D8B030D-6E8A-4147-A177-3AD203B41FA5}">
                      <a16:colId xmlns:a16="http://schemas.microsoft.com/office/drawing/2014/main" val="648677102"/>
                    </a:ext>
                  </a:extLst>
                </a:gridCol>
                <a:gridCol w="404981">
                  <a:extLst>
                    <a:ext uri="{9D8B030D-6E8A-4147-A177-3AD203B41FA5}">
                      <a16:colId xmlns:a16="http://schemas.microsoft.com/office/drawing/2014/main" val="917992101"/>
                    </a:ext>
                  </a:extLst>
                </a:gridCol>
              </a:tblGrid>
              <a:tr h="163666">
                <a:tc>
                  <a:txBody>
                    <a:bodyPr/>
                    <a:lstStyle/>
                    <a:p>
                      <a:pPr algn="ctr"/>
                      <a:r>
                        <a:rPr lang="en-GB" sz="1000" spc="-20" baseline="0" noProof="0" dirty="0"/>
                        <a:t>365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349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331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299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259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227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180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118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49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12</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GB" sz="1000" spc="-20" baseline="0" noProof="0" dirty="0"/>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GB" sz="1000" spc="-20" baseline="0" noProof="0" dirty="0"/>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ctr"/>
                      <a:r>
                        <a:rPr lang="en-GB" sz="1000" spc="-20" baseline="0" noProof="0" dirty="0"/>
                        <a:t>367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335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309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283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249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213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175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123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51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GB" sz="1000" spc="-20" baseline="0" noProof="0" dirty="0"/>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GB" sz="1000" spc="-20" baseline="0" noProof="0" dirty="0"/>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791" name="Table 790">
            <a:extLst>
              <a:ext uri="{FF2B5EF4-FFF2-40B4-BE49-F238E27FC236}">
                <a16:creationId xmlns:a16="http://schemas.microsoft.com/office/drawing/2014/main" id="{53502087-2608-74B2-B124-DFE2F1F3F4AC}"/>
              </a:ext>
            </a:extLst>
          </p:cNvPr>
          <p:cNvGraphicFramePr>
            <a:graphicFrameLocks noGrp="1"/>
          </p:cNvGraphicFramePr>
          <p:nvPr>
            <p:extLst>
              <p:ext uri="{D42A27DB-BD31-4B8C-83A1-F6EECF244321}">
                <p14:modId xmlns:p14="http://schemas.microsoft.com/office/powerpoint/2010/main" val="3766199411"/>
              </p:ext>
            </p:extLst>
          </p:nvPr>
        </p:nvGraphicFramePr>
        <p:xfrm>
          <a:off x="5816899" y="4880685"/>
          <a:ext cx="730926" cy="343680"/>
        </p:xfrm>
        <a:graphic>
          <a:graphicData uri="http://schemas.openxmlformats.org/drawingml/2006/table">
            <a:tbl>
              <a:tblPr firstRow="1" bandRow="1">
                <a:tableStyleId>{A569D0C5-7340-4F2F-9444-9E4D2A498D21}</a:tableStyleId>
              </a:tblPr>
              <a:tblGrid>
                <a:gridCol w="730926">
                  <a:extLst>
                    <a:ext uri="{9D8B030D-6E8A-4147-A177-3AD203B41FA5}">
                      <a16:colId xmlns:a16="http://schemas.microsoft.com/office/drawing/2014/main" val="491368966"/>
                    </a:ext>
                  </a:extLst>
                </a:gridCol>
              </a:tblGrid>
              <a:tr h="163666">
                <a:tc>
                  <a:txBody>
                    <a:bodyPr/>
                    <a:lstStyle/>
                    <a:p>
                      <a:pPr algn="r"/>
                      <a:r>
                        <a:rPr lang="en-GB" sz="1000" b="1" spc="-20" baseline="0" noProof="0" dirty="0">
                          <a:solidFill>
                            <a:schemeClr val="accent1"/>
                          </a:solidFill>
                        </a:rPr>
                        <a:t>Dato-DXd</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r"/>
                      <a:r>
                        <a:rPr lang="en-GB" sz="1000" b="1" spc="-20" baseline="0" noProof="0" dirty="0">
                          <a:solidFill>
                            <a:schemeClr val="tx2"/>
                          </a:solidFill>
                        </a:rPr>
                        <a:t>ICC</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792" name="Table 791">
            <a:extLst>
              <a:ext uri="{FF2B5EF4-FFF2-40B4-BE49-F238E27FC236}">
                <a16:creationId xmlns:a16="http://schemas.microsoft.com/office/drawing/2014/main" id="{67A9F55B-5D37-F01B-2697-270554FE8A99}"/>
              </a:ext>
            </a:extLst>
          </p:cNvPr>
          <p:cNvGraphicFramePr>
            <a:graphicFrameLocks noGrp="1"/>
          </p:cNvGraphicFramePr>
          <p:nvPr>
            <p:extLst>
              <p:ext uri="{D42A27DB-BD31-4B8C-83A1-F6EECF244321}">
                <p14:modId xmlns:p14="http://schemas.microsoft.com/office/powerpoint/2010/main" val="3594156348"/>
              </p:ext>
            </p:extLst>
          </p:nvPr>
        </p:nvGraphicFramePr>
        <p:xfrm>
          <a:off x="6009658" y="4708845"/>
          <a:ext cx="2039858" cy="171840"/>
        </p:xfrm>
        <a:graphic>
          <a:graphicData uri="http://schemas.openxmlformats.org/drawingml/2006/table">
            <a:tbl>
              <a:tblPr firstRow="1" bandRow="1">
                <a:tableStyleId>{A569D0C5-7340-4F2F-9444-9E4D2A498D21}</a:tableStyleId>
              </a:tblPr>
              <a:tblGrid>
                <a:gridCol w="2039858">
                  <a:extLst>
                    <a:ext uri="{9D8B030D-6E8A-4147-A177-3AD203B41FA5}">
                      <a16:colId xmlns:a16="http://schemas.microsoft.com/office/drawing/2014/main" val="491368966"/>
                    </a:ext>
                  </a:extLst>
                </a:gridCol>
              </a:tblGrid>
              <a:tr h="163666">
                <a:tc>
                  <a:txBody>
                    <a:bodyPr/>
                    <a:lstStyle/>
                    <a:p>
                      <a:pPr algn="l"/>
                      <a:r>
                        <a:rPr lang="en-GB" sz="1000" b="1" spc="-20" baseline="0" noProof="0" dirty="0">
                          <a:solidFill>
                            <a:schemeClr val="tx1"/>
                          </a:solidFill>
                        </a:rPr>
                        <a:t>No. of patients at risk</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bl>
          </a:graphicData>
        </a:graphic>
      </p:graphicFrame>
      <p:pic>
        <p:nvPicPr>
          <p:cNvPr id="796" name="Picture 795">
            <a:extLst>
              <a:ext uri="{FF2B5EF4-FFF2-40B4-BE49-F238E27FC236}">
                <a16:creationId xmlns:a16="http://schemas.microsoft.com/office/drawing/2014/main" id="{C68DE6E1-87FB-829D-ACBC-EC2C2DE38D07}"/>
              </a:ext>
            </a:extLst>
          </p:cNvPr>
          <p:cNvPicPr>
            <a:picLocks noChangeAspect="1"/>
          </p:cNvPicPr>
          <p:nvPr/>
        </p:nvPicPr>
        <p:blipFill>
          <a:blip r:embed="rId4"/>
          <a:srcRect/>
          <a:stretch/>
        </p:blipFill>
        <p:spPr>
          <a:xfrm>
            <a:off x="864801" y="1840676"/>
            <a:ext cx="4993903" cy="2806700"/>
          </a:xfrm>
          <a:prstGeom prst="rect">
            <a:avLst/>
          </a:prstGeom>
        </p:spPr>
      </p:pic>
      <p:sp>
        <p:nvSpPr>
          <p:cNvPr id="797" name="TextBox 796">
            <a:extLst>
              <a:ext uri="{FF2B5EF4-FFF2-40B4-BE49-F238E27FC236}">
                <a16:creationId xmlns:a16="http://schemas.microsoft.com/office/drawing/2014/main" id="{69CF9A71-185B-6059-1964-FB4531EA4982}"/>
              </a:ext>
            </a:extLst>
          </p:cNvPr>
          <p:cNvSpPr txBox="1"/>
          <p:nvPr/>
        </p:nvSpPr>
        <p:spPr>
          <a:xfrm rot="16200000">
            <a:off x="-261688" y="3206309"/>
            <a:ext cx="1328890"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Probability of </a:t>
            </a:r>
            <a:r>
              <a:rPr lang="en-GB" sz="1200" b="1" dirty="0">
                <a:solidFill>
                  <a:schemeClr val="tx1"/>
                </a:solidFill>
                <a:latin typeface="Arial" panose="020B0604020202020204" pitchFamily="34" charset="0"/>
                <a:ea typeface="Aileron" charset="0"/>
                <a:cs typeface="Arial" panose="020B0604020202020204" pitchFamily="34" charset="0"/>
              </a:rPr>
              <a:t>PFS</a:t>
            </a:r>
            <a:endParaRPr lang="en-GB" sz="1200" b="1" noProof="0" dirty="0">
              <a:solidFill>
                <a:schemeClr val="tx1"/>
              </a:solidFill>
              <a:latin typeface="Arial" panose="020B0604020202020204" pitchFamily="34" charset="0"/>
              <a:ea typeface="Aileron" charset="0"/>
              <a:cs typeface="Arial" panose="020B0604020202020204" pitchFamily="34" charset="0"/>
            </a:endParaRPr>
          </a:p>
        </p:txBody>
      </p:sp>
      <p:sp>
        <p:nvSpPr>
          <p:cNvPr id="798" name="TextBox 797">
            <a:extLst>
              <a:ext uri="{FF2B5EF4-FFF2-40B4-BE49-F238E27FC236}">
                <a16:creationId xmlns:a16="http://schemas.microsoft.com/office/drawing/2014/main" id="{16B1A9CA-434C-0DF5-9C43-175DF43F73B1}"/>
              </a:ext>
            </a:extLst>
          </p:cNvPr>
          <p:cNvSpPr txBox="1"/>
          <p:nvPr/>
        </p:nvSpPr>
        <p:spPr>
          <a:xfrm>
            <a:off x="900375" y="4613298"/>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0</a:t>
            </a:r>
          </a:p>
        </p:txBody>
      </p:sp>
      <p:sp>
        <p:nvSpPr>
          <p:cNvPr id="799" name="TextBox 798">
            <a:extLst>
              <a:ext uri="{FF2B5EF4-FFF2-40B4-BE49-F238E27FC236}">
                <a16:creationId xmlns:a16="http://schemas.microsoft.com/office/drawing/2014/main" id="{878CD8DC-1BFC-6E1F-A6CB-8F45D1A787B3}"/>
              </a:ext>
            </a:extLst>
          </p:cNvPr>
          <p:cNvSpPr txBox="1"/>
          <p:nvPr/>
        </p:nvSpPr>
        <p:spPr>
          <a:xfrm>
            <a:off x="611414" y="4485004"/>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0.0</a:t>
            </a:r>
          </a:p>
        </p:txBody>
      </p:sp>
      <p:sp>
        <p:nvSpPr>
          <p:cNvPr id="800" name="TextBox 799">
            <a:extLst>
              <a:ext uri="{FF2B5EF4-FFF2-40B4-BE49-F238E27FC236}">
                <a16:creationId xmlns:a16="http://schemas.microsoft.com/office/drawing/2014/main" id="{5CA16483-86AB-0198-4AEC-8705CB202CE4}"/>
              </a:ext>
            </a:extLst>
          </p:cNvPr>
          <p:cNvSpPr txBox="1"/>
          <p:nvPr/>
        </p:nvSpPr>
        <p:spPr>
          <a:xfrm>
            <a:off x="611414" y="4213574"/>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0.1</a:t>
            </a:r>
          </a:p>
        </p:txBody>
      </p:sp>
      <p:sp>
        <p:nvSpPr>
          <p:cNvPr id="801" name="TextBox 800">
            <a:extLst>
              <a:ext uri="{FF2B5EF4-FFF2-40B4-BE49-F238E27FC236}">
                <a16:creationId xmlns:a16="http://schemas.microsoft.com/office/drawing/2014/main" id="{2652FF1E-2244-34E7-9DDA-1A23D7404BA3}"/>
              </a:ext>
            </a:extLst>
          </p:cNvPr>
          <p:cNvSpPr txBox="1"/>
          <p:nvPr/>
        </p:nvSpPr>
        <p:spPr>
          <a:xfrm>
            <a:off x="611414" y="1770713"/>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1.0</a:t>
            </a:r>
          </a:p>
        </p:txBody>
      </p:sp>
      <p:sp>
        <p:nvSpPr>
          <p:cNvPr id="802" name="TextBox 801">
            <a:extLst>
              <a:ext uri="{FF2B5EF4-FFF2-40B4-BE49-F238E27FC236}">
                <a16:creationId xmlns:a16="http://schemas.microsoft.com/office/drawing/2014/main" id="{00324557-66E1-0602-56A1-D4EC170612E8}"/>
              </a:ext>
            </a:extLst>
          </p:cNvPr>
          <p:cNvSpPr txBox="1"/>
          <p:nvPr/>
        </p:nvSpPr>
        <p:spPr>
          <a:xfrm>
            <a:off x="611414" y="2042142"/>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0.9</a:t>
            </a:r>
          </a:p>
        </p:txBody>
      </p:sp>
      <p:sp>
        <p:nvSpPr>
          <p:cNvPr id="803" name="TextBox 802">
            <a:extLst>
              <a:ext uri="{FF2B5EF4-FFF2-40B4-BE49-F238E27FC236}">
                <a16:creationId xmlns:a16="http://schemas.microsoft.com/office/drawing/2014/main" id="{07DCDCAF-12C7-AF20-872D-3F49BC924979}"/>
              </a:ext>
            </a:extLst>
          </p:cNvPr>
          <p:cNvSpPr txBox="1"/>
          <p:nvPr/>
        </p:nvSpPr>
        <p:spPr>
          <a:xfrm>
            <a:off x="611414" y="2313571"/>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0.8</a:t>
            </a:r>
          </a:p>
        </p:txBody>
      </p:sp>
      <p:sp>
        <p:nvSpPr>
          <p:cNvPr id="804" name="TextBox 803">
            <a:extLst>
              <a:ext uri="{FF2B5EF4-FFF2-40B4-BE49-F238E27FC236}">
                <a16:creationId xmlns:a16="http://schemas.microsoft.com/office/drawing/2014/main" id="{D40FF1BD-0815-1059-9AD5-A8425A054112}"/>
              </a:ext>
            </a:extLst>
          </p:cNvPr>
          <p:cNvSpPr txBox="1"/>
          <p:nvPr/>
        </p:nvSpPr>
        <p:spPr>
          <a:xfrm>
            <a:off x="611414" y="2585000"/>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0.7</a:t>
            </a:r>
          </a:p>
        </p:txBody>
      </p:sp>
      <p:sp>
        <p:nvSpPr>
          <p:cNvPr id="805" name="TextBox 804">
            <a:extLst>
              <a:ext uri="{FF2B5EF4-FFF2-40B4-BE49-F238E27FC236}">
                <a16:creationId xmlns:a16="http://schemas.microsoft.com/office/drawing/2014/main" id="{C40A1557-E6D0-21B1-D520-7B48C9DBD79C}"/>
              </a:ext>
            </a:extLst>
          </p:cNvPr>
          <p:cNvSpPr txBox="1"/>
          <p:nvPr/>
        </p:nvSpPr>
        <p:spPr>
          <a:xfrm>
            <a:off x="611414" y="2856429"/>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0.6</a:t>
            </a:r>
          </a:p>
        </p:txBody>
      </p:sp>
      <p:sp>
        <p:nvSpPr>
          <p:cNvPr id="806" name="TextBox 805">
            <a:extLst>
              <a:ext uri="{FF2B5EF4-FFF2-40B4-BE49-F238E27FC236}">
                <a16:creationId xmlns:a16="http://schemas.microsoft.com/office/drawing/2014/main" id="{4A6AE0EF-03E2-36EF-72F0-4B02F0DBEED6}"/>
              </a:ext>
            </a:extLst>
          </p:cNvPr>
          <p:cNvSpPr txBox="1"/>
          <p:nvPr/>
        </p:nvSpPr>
        <p:spPr>
          <a:xfrm>
            <a:off x="611414" y="3127858"/>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0.5</a:t>
            </a:r>
          </a:p>
        </p:txBody>
      </p:sp>
      <p:sp>
        <p:nvSpPr>
          <p:cNvPr id="807" name="TextBox 806">
            <a:extLst>
              <a:ext uri="{FF2B5EF4-FFF2-40B4-BE49-F238E27FC236}">
                <a16:creationId xmlns:a16="http://schemas.microsoft.com/office/drawing/2014/main" id="{F05F89CF-A43C-3193-BEAD-205E681B11B8}"/>
              </a:ext>
            </a:extLst>
          </p:cNvPr>
          <p:cNvSpPr txBox="1"/>
          <p:nvPr/>
        </p:nvSpPr>
        <p:spPr>
          <a:xfrm>
            <a:off x="611414" y="3399287"/>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0.4</a:t>
            </a:r>
          </a:p>
        </p:txBody>
      </p:sp>
      <p:sp>
        <p:nvSpPr>
          <p:cNvPr id="808" name="TextBox 807">
            <a:extLst>
              <a:ext uri="{FF2B5EF4-FFF2-40B4-BE49-F238E27FC236}">
                <a16:creationId xmlns:a16="http://schemas.microsoft.com/office/drawing/2014/main" id="{9BA9570A-A0E2-8658-5E70-EA8523EE68FE}"/>
              </a:ext>
            </a:extLst>
          </p:cNvPr>
          <p:cNvSpPr txBox="1"/>
          <p:nvPr/>
        </p:nvSpPr>
        <p:spPr>
          <a:xfrm>
            <a:off x="611414" y="3670716"/>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0.3</a:t>
            </a:r>
          </a:p>
        </p:txBody>
      </p:sp>
      <p:sp>
        <p:nvSpPr>
          <p:cNvPr id="809" name="TextBox 808">
            <a:extLst>
              <a:ext uri="{FF2B5EF4-FFF2-40B4-BE49-F238E27FC236}">
                <a16:creationId xmlns:a16="http://schemas.microsoft.com/office/drawing/2014/main" id="{476898AE-3381-A705-3959-35B7278591D7}"/>
              </a:ext>
            </a:extLst>
          </p:cNvPr>
          <p:cNvSpPr txBox="1"/>
          <p:nvPr/>
        </p:nvSpPr>
        <p:spPr>
          <a:xfrm>
            <a:off x="611414" y="3942145"/>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0.2</a:t>
            </a:r>
          </a:p>
        </p:txBody>
      </p:sp>
      <p:sp>
        <p:nvSpPr>
          <p:cNvPr id="812" name="TextBox 811">
            <a:extLst>
              <a:ext uri="{FF2B5EF4-FFF2-40B4-BE49-F238E27FC236}">
                <a16:creationId xmlns:a16="http://schemas.microsoft.com/office/drawing/2014/main" id="{F6DA36BA-DD9E-F647-67A4-4E2E1B2B9E95}"/>
              </a:ext>
            </a:extLst>
          </p:cNvPr>
          <p:cNvSpPr txBox="1"/>
          <p:nvPr/>
        </p:nvSpPr>
        <p:spPr>
          <a:xfrm>
            <a:off x="1856050" y="4635144"/>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a:t>
            </a:r>
          </a:p>
        </p:txBody>
      </p:sp>
      <p:sp>
        <p:nvSpPr>
          <p:cNvPr id="813" name="TextBox 812">
            <a:extLst>
              <a:ext uri="{FF2B5EF4-FFF2-40B4-BE49-F238E27FC236}">
                <a16:creationId xmlns:a16="http://schemas.microsoft.com/office/drawing/2014/main" id="{58E39813-5404-0783-B8BF-BAFDEF56E0A7}"/>
              </a:ext>
            </a:extLst>
          </p:cNvPr>
          <p:cNvSpPr txBox="1"/>
          <p:nvPr/>
        </p:nvSpPr>
        <p:spPr>
          <a:xfrm>
            <a:off x="2802145" y="4635144"/>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6</a:t>
            </a:r>
          </a:p>
        </p:txBody>
      </p:sp>
      <p:sp>
        <p:nvSpPr>
          <p:cNvPr id="814" name="TextBox 813">
            <a:extLst>
              <a:ext uri="{FF2B5EF4-FFF2-40B4-BE49-F238E27FC236}">
                <a16:creationId xmlns:a16="http://schemas.microsoft.com/office/drawing/2014/main" id="{80B51C47-04C0-F2C5-B8EE-BD1CF8FDC868}"/>
              </a:ext>
            </a:extLst>
          </p:cNvPr>
          <p:cNvSpPr txBox="1"/>
          <p:nvPr/>
        </p:nvSpPr>
        <p:spPr>
          <a:xfrm>
            <a:off x="3757820" y="4635144"/>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9</a:t>
            </a:r>
          </a:p>
        </p:txBody>
      </p:sp>
      <p:sp>
        <p:nvSpPr>
          <p:cNvPr id="815" name="TextBox 814">
            <a:extLst>
              <a:ext uri="{FF2B5EF4-FFF2-40B4-BE49-F238E27FC236}">
                <a16:creationId xmlns:a16="http://schemas.microsoft.com/office/drawing/2014/main" id="{238AB503-4105-4F7B-7305-9901D60BF020}"/>
              </a:ext>
            </a:extLst>
          </p:cNvPr>
          <p:cNvSpPr txBox="1"/>
          <p:nvPr/>
        </p:nvSpPr>
        <p:spPr>
          <a:xfrm>
            <a:off x="4680541" y="4635144"/>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12</a:t>
            </a:r>
          </a:p>
        </p:txBody>
      </p:sp>
      <p:sp>
        <p:nvSpPr>
          <p:cNvPr id="816" name="TextBox 815">
            <a:extLst>
              <a:ext uri="{FF2B5EF4-FFF2-40B4-BE49-F238E27FC236}">
                <a16:creationId xmlns:a16="http://schemas.microsoft.com/office/drawing/2014/main" id="{3F2D61EF-0CE4-1640-0382-11817247BF44}"/>
              </a:ext>
            </a:extLst>
          </p:cNvPr>
          <p:cNvSpPr txBox="1"/>
          <p:nvPr/>
        </p:nvSpPr>
        <p:spPr>
          <a:xfrm>
            <a:off x="5626691" y="4635144"/>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15</a:t>
            </a:r>
          </a:p>
        </p:txBody>
      </p:sp>
      <p:sp>
        <p:nvSpPr>
          <p:cNvPr id="817" name="TextBox 816">
            <a:extLst>
              <a:ext uri="{FF2B5EF4-FFF2-40B4-BE49-F238E27FC236}">
                <a16:creationId xmlns:a16="http://schemas.microsoft.com/office/drawing/2014/main" id="{F6921E38-4D82-1376-A745-57200888DE59}"/>
              </a:ext>
            </a:extLst>
          </p:cNvPr>
          <p:cNvSpPr txBox="1"/>
          <p:nvPr/>
        </p:nvSpPr>
        <p:spPr>
          <a:xfrm>
            <a:off x="3361753" y="4101505"/>
            <a:ext cx="360676" cy="153888"/>
          </a:xfrm>
          <a:prstGeom prst="rect">
            <a:avLst/>
          </a:prstGeom>
          <a:noFill/>
        </p:spPr>
        <p:txBody>
          <a:bodyPr wrap="none" lIns="0" tIns="0" rIns="0" bIns="0" rtlCol="0">
            <a:spAutoFit/>
          </a:bodyPr>
          <a:lstStyle/>
          <a:p>
            <a:pPr algn="ctr"/>
            <a:r>
              <a:rPr lang="en-GB" sz="1000" b="1" noProof="0" dirty="0">
                <a:solidFill>
                  <a:schemeClr val="tx2"/>
                </a:solidFill>
                <a:latin typeface="Arial" panose="020B0604020202020204" pitchFamily="34" charset="0"/>
                <a:ea typeface="Aileron" charset="0"/>
                <a:cs typeface="Arial" panose="020B0604020202020204" pitchFamily="34" charset="0"/>
              </a:rPr>
              <a:t>18.7%</a:t>
            </a:r>
          </a:p>
        </p:txBody>
      </p:sp>
      <p:sp>
        <p:nvSpPr>
          <p:cNvPr id="818" name="TextBox 817">
            <a:extLst>
              <a:ext uri="{FF2B5EF4-FFF2-40B4-BE49-F238E27FC236}">
                <a16:creationId xmlns:a16="http://schemas.microsoft.com/office/drawing/2014/main" id="{7F5A1D6D-4DF6-44AC-B0D5-029BE3B260D1}"/>
              </a:ext>
            </a:extLst>
          </p:cNvPr>
          <p:cNvSpPr txBox="1"/>
          <p:nvPr/>
        </p:nvSpPr>
        <p:spPr>
          <a:xfrm>
            <a:off x="2395526" y="3585532"/>
            <a:ext cx="360676" cy="153888"/>
          </a:xfrm>
          <a:prstGeom prst="rect">
            <a:avLst/>
          </a:prstGeom>
          <a:noFill/>
        </p:spPr>
        <p:txBody>
          <a:bodyPr wrap="none" lIns="0" tIns="0" rIns="0" bIns="0" rtlCol="0">
            <a:spAutoFit/>
          </a:bodyPr>
          <a:lstStyle/>
          <a:p>
            <a:pPr algn="ctr"/>
            <a:r>
              <a:rPr lang="en-GB" sz="1000" b="1" noProof="0" dirty="0">
                <a:solidFill>
                  <a:schemeClr val="tx2"/>
                </a:solidFill>
                <a:latin typeface="Arial" panose="020B0604020202020204" pitchFamily="34" charset="0"/>
                <a:ea typeface="Aileron" charset="0"/>
                <a:cs typeface="Arial" panose="020B0604020202020204" pitchFamily="34" charset="0"/>
              </a:rPr>
              <a:t>38.5%</a:t>
            </a:r>
          </a:p>
        </p:txBody>
      </p:sp>
      <p:sp>
        <p:nvSpPr>
          <p:cNvPr id="819" name="TextBox 818">
            <a:extLst>
              <a:ext uri="{FF2B5EF4-FFF2-40B4-BE49-F238E27FC236}">
                <a16:creationId xmlns:a16="http://schemas.microsoft.com/office/drawing/2014/main" id="{C7AC7E89-910B-1B52-33AF-E934EB2640DB}"/>
              </a:ext>
            </a:extLst>
          </p:cNvPr>
          <p:cNvSpPr txBox="1"/>
          <p:nvPr/>
        </p:nvSpPr>
        <p:spPr>
          <a:xfrm>
            <a:off x="4318965" y="4242690"/>
            <a:ext cx="360676" cy="153888"/>
          </a:xfrm>
          <a:prstGeom prst="rect">
            <a:avLst/>
          </a:prstGeom>
          <a:noFill/>
        </p:spPr>
        <p:txBody>
          <a:bodyPr wrap="none" lIns="0" tIns="0" rIns="0" bIns="0" rtlCol="0">
            <a:spAutoFit/>
          </a:bodyPr>
          <a:lstStyle/>
          <a:p>
            <a:pPr algn="ctr"/>
            <a:r>
              <a:rPr lang="en-GB" sz="1000" b="1" noProof="0" dirty="0">
                <a:solidFill>
                  <a:schemeClr val="tx2"/>
                </a:solidFill>
                <a:latin typeface="Arial" panose="020B0604020202020204" pitchFamily="34" charset="0"/>
                <a:ea typeface="Aileron" charset="0"/>
                <a:cs typeface="Arial" panose="020B0604020202020204" pitchFamily="34" charset="0"/>
              </a:rPr>
              <a:t>14.6%</a:t>
            </a:r>
          </a:p>
        </p:txBody>
      </p:sp>
      <p:sp>
        <p:nvSpPr>
          <p:cNvPr id="820" name="TextBox 819">
            <a:extLst>
              <a:ext uri="{FF2B5EF4-FFF2-40B4-BE49-F238E27FC236}">
                <a16:creationId xmlns:a16="http://schemas.microsoft.com/office/drawing/2014/main" id="{6DCCB6B1-A964-3ED4-97CE-A004D556B1CF}"/>
              </a:ext>
            </a:extLst>
          </p:cNvPr>
          <p:cNvSpPr txBox="1"/>
          <p:nvPr/>
        </p:nvSpPr>
        <p:spPr>
          <a:xfrm>
            <a:off x="2855901" y="2899732"/>
            <a:ext cx="360676" cy="153888"/>
          </a:xfrm>
          <a:prstGeom prst="rect">
            <a:avLst/>
          </a:prstGeom>
          <a:noFill/>
        </p:spPr>
        <p:txBody>
          <a:bodyPr wrap="none" lIns="0" tIns="0" rIns="0" bIns="0" rtlCol="0">
            <a:spAutoFit/>
          </a:bodyPr>
          <a:lstStyle/>
          <a:p>
            <a:pPr algn="ctr"/>
            <a:r>
              <a:rPr lang="en-GB" sz="1000" b="1" noProof="0" dirty="0">
                <a:solidFill>
                  <a:schemeClr val="accent1"/>
                </a:solidFill>
                <a:latin typeface="Arial" panose="020B0604020202020204" pitchFamily="34" charset="0"/>
                <a:ea typeface="Aileron" charset="0"/>
                <a:cs typeface="Arial" panose="020B0604020202020204" pitchFamily="34" charset="0"/>
              </a:rPr>
              <a:t>53.3%</a:t>
            </a:r>
          </a:p>
        </p:txBody>
      </p:sp>
      <p:sp>
        <p:nvSpPr>
          <p:cNvPr id="821" name="TextBox 820">
            <a:extLst>
              <a:ext uri="{FF2B5EF4-FFF2-40B4-BE49-F238E27FC236}">
                <a16:creationId xmlns:a16="http://schemas.microsoft.com/office/drawing/2014/main" id="{D483DB42-5CEB-621C-5D53-010BA990C26E}"/>
              </a:ext>
            </a:extLst>
          </p:cNvPr>
          <p:cNvSpPr txBox="1"/>
          <p:nvPr/>
        </p:nvSpPr>
        <p:spPr>
          <a:xfrm>
            <a:off x="3741726" y="3328357"/>
            <a:ext cx="360676" cy="153888"/>
          </a:xfrm>
          <a:prstGeom prst="rect">
            <a:avLst/>
          </a:prstGeom>
          <a:noFill/>
        </p:spPr>
        <p:txBody>
          <a:bodyPr wrap="none" lIns="0" tIns="0" rIns="0" bIns="0" rtlCol="0">
            <a:spAutoFit/>
          </a:bodyPr>
          <a:lstStyle/>
          <a:p>
            <a:pPr algn="ctr"/>
            <a:r>
              <a:rPr lang="en-GB" sz="1000" b="1" noProof="0" dirty="0">
                <a:solidFill>
                  <a:schemeClr val="accent1"/>
                </a:solidFill>
                <a:latin typeface="Arial" panose="020B0604020202020204" pitchFamily="34" charset="0"/>
                <a:ea typeface="Aileron" charset="0"/>
                <a:cs typeface="Arial" panose="020B0604020202020204" pitchFamily="34" charset="0"/>
              </a:rPr>
              <a:t>37.5%</a:t>
            </a:r>
          </a:p>
        </p:txBody>
      </p:sp>
      <p:sp>
        <p:nvSpPr>
          <p:cNvPr id="822" name="TextBox 821">
            <a:extLst>
              <a:ext uri="{FF2B5EF4-FFF2-40B4-BE49-F238E27FC236}">
                <a16:creationId xmlns:a16="http://schemas.microsoft.com/office/drawing/2014/main" id="{C8EB09AE-F510-9DCF-ECA6-3D61A6A4F783}"/>
              </a:ext>
            </a:extLst>
          </p:cNvPr>
          <p:cNvSpPr txBox="1"/>
          <p:nvPr/>
        </p:nvSpPr>
        <p:spPr>
          <a:xfrm>
            <a:off x="4694226" y="3626807"/>
            <a:ext cx="360676" cy="153888"/>
          </a:xfrm>
          <a:prstGeom prst="rect">
            <a:avLst/>
          </a:prstGeom>
          <a:noFill/>
        </p:spPr>
        <p:txBody>
          <a:bodyPr wrap="none" lIns="0" tIns="0" rIns="0" bIns="0" rtlCol="0">
            <a:spAutoFit/>
          </a:bodyPr>
          <a:lstStyle/>
          <a:p>
            <a:pPr algn="ctr"/>
            <a:r>
              <a:rPr lang="en-GB" sz="1000" b="1" noProof="0" dirty="0">
                <a:solidFill>
                  <a:schemeClr val="accent1"/>
                </a:solidFill>
                <a:latin typeface="Arial" panose="020B0604020202020204" pitchFamily="34" charset="0"/>
                <a:ea typeface="Aileron" charset="0"/>
                <a:cs typeface="Arial" panose="020B0604020202020204" pitchFamily="34" charset="0"/>
              </a:rPr>
              <a:t>25.5%</a:t>
            </a:r>
          </a:p>
        </p:txBody>
      </p:sp>
      <p:graphicFrame>
        <p:nvGraphicFramePr>
          <p:cNvPr id="823" name="Table 822">
            <a:extLst>
              <a:ext uri="{FF2B5EF4-FFF2-40B4-BE49-F238E27FC236}">
                <a16:creationId xmlns:a16="http://schemas.microsoft.com/office/drawing/2014/main" id="{C7E8BDD4-DEA3-2DB2-4790-1BD82F450864}"/>
              </a:ext>
            </a:extLst>
          </p:cNvPr>
          <p:cNvGraphicFramePr>
            <a:graphicFrameLocks noGrp="1"/>
          </p:cNvGraphicFramePr>
          <p:nvPr>
            <p:extLst>
              <p:ext uri="{D42A27DB-BD31-4B8C-83A1-F6EECF244321}">
                <p14:modId xmlns:p14="http://schemas.microsoft.com/office/powerpoint/2010/main" val="1699913166"/>
              </p:ext>
            </p:extLst>
          </p:nvPr>
        </p:nvGraphicFramePr>
        <p:xfrm>
          <a:off x="69124" y="5165477"/>
          <a:ext cx="730926" cy="343680"/>
        </p:xfrm>
        <a:graphic>
          <a:graphicData uri="http://schemas.openxmlformats.org/drawingml/2006/table">
            <a:tbl>
              <a:tblPr firstRow="1" bandRow="1">
                <a:tableStyleId>{A569D0C5-7340-4F2F-9444-9E4D2A498D21}</a:tableStyleId>
              </a:tblPr>
              <a:tblGrid>
                <a:gridCol w="730926">
                  <a:extLst>
                    <a:ext uri="{9D8B030D-6E8A-4147-A177-3AD203B41FA5}">
                      <a16:colId xmlns:a16="http://schemas.microsoft.com/office/drawing/2014/main" val="491368966"/>
                    </a:ext>
                  </a:extLst>
                </a:gridCol>
              </a:tblGrid>
              <a:tr h="163666">
                <a:tc>
                  <a:txBody>
                    <a:bodyPr/>
                    <a:lstStyle/>
                    <a:p>
                      <a:pPr algn="r"/>
                      <a:r>
                        <a:rPr lang="en-GB" sz="1000" b="1" spc="-20" baseline="0" noProof="0" dirty="0">
                          <a:solidFill>
                            <a:schemeClr val="accent1"/>
                          </a:solidFill>
                        </a:rPr>
                        <a:t>Dato-DXd</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r"/>
                      <a:r>
                        <a:rPr lang="en-GB" sz="1000" b="1" spc="-20" baseline="0" noProof="0" dirty="0">
                          <a:solidFill>
                            <a:schemeClr val="tx2"/>
                          </a:solidFill>
                        </a:rPr>
                        <a:t>ICC</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824" name="Table 823">
            <a:extLst>
              <a:ext uri="{FF2B5EF4-FFF2-40B4-BE49-F238E27FC236}">
                <a16:creationId xmlns:a16="http://schemas.microsoft.com/office/drawing/2014/main" id="{AB365D51-BA8B-4B75-C439-2F27E41D58A3}"/>
              </a:ext>
            </a:extLst>
          </p:cNvPr>
          <p:cNvGraphicFramePr>
            <a:graphicFrameLocks noGrp="1"/>
          </p:cNvGraphicFramePr>
          <p:nvPr>
            <p:extLst>
              <p:ext uri="{D42A27DB-BD31-4B8C-83A1-F6EECF244321}">
                <p14:modId xmlns:p14="http://schemas.microsoft.com/office/powerpoint/2010/main" val="1124191524"/>
              </p:ext>
            </p:extLst>
          </p:nvPr>
        </p:nvGraphicFramePr>
        <p:xfrm>
          <a:off x="261883" y="4993637"/>
          <a:ext cx="2039858" cy="171840"/>
        </p:xfrm>
        <a:graphic>
          <a:graphicData uri="http://schemas.openxmlformats.org/drawingml/2006/table">
            <a:tbl>
              <a:tblPr firstRow="1" bandRow="1">
                <a:tableStyleId>{A569D0C5-7340-4F2F-9444-9E4D2A498D21}</a:tableStyleId>
              </a:tblPr>
              <a:tblGrid>
                <a:gridCol w="2039858">
                  <a:extLst>
                    <a:ext uri="{9D8B030D-6E8A-4147-A177-3AD203B41FA5}">
                      <a16:colId xmlns:a16="http://schemas.microsoft.com/office/drawing/2014/main" val="491368966"/>
                    </a:ext>
                  </a:extLst>
                </a:gridCol>
              </a:tblGrid>
              <a:tr h="163666">
                <a:tc>
                  <a:txBody>
                    <a:bodyPr/>
                    <a:lstStyle/>
                    <a:p>
                      <a:pPr algn="l"/>
                      <a:r>
                        <a:rPr lang="en-GB" sz="1000" b="1" spc="-20" baseline="0" noProof="0" dirty="0">
                          <a:solidFill>
                            <a:schemeClr val="tx1"/>
                          </a:solidFill>
                        </a:rPr>
                        <a:t>No. of patients at risk</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bl>
          </a:graphicData>
        </a:graphic>
      </p:graphicFrame>
      <p:graphicFrame>
        <p:nvGraphicFramePr>
          <p:cNvPr id="825" name="Table 824">
            <a:extLst>
              <a:ext uri="{FF2B5EF4-FFF2-40B4-BE49-F238E27FC236}">
                <a16:creationId xmlns:a16="http://schemas.microsoft.com/office/drawing/2014/main" id="{FE95EF78-3277-0A37-3DAF-856CCD27D7A7}"/>
              </a:ext>
            </a:extLst>
          </p:cNvPr>
          <p:cNvGraphicFramePr>
            <a:graphicFrameLocks noGrp="1"/>
          </p:cNvGraphicFramePr>
          <p:nvPr>
            <p:extLst>
              <p:ext uri="{D42A27DB-BD31-4B8C-83A1-F6EECF244321}">
                <p14:modId xmlns:p14="http://schemas.microsoft.com/office/powerpoint/2010/main" val="356498092"/>
              </p:ext>
            </p:extLst>
          </p:nvPr>
        </p:nvGraphicFramePr>
        <p:xfrm>
          <a:off x="516959" y="5165477"/>
          <a:ext cx="5733198" cy="343680"/>
        </p:xfrm>
        <a:graphic>
          <a:graphicData uri="http://schemas.openxmlformats.org/drawingml/2006/table">
            <a:tbl>
              <a:tblPr firstRow="1" bandRow="1">
                <a:tableStyleId>{A569D0C5-7340-4F2F-9444-9E4D2A498D21}</a:tableStyleId>
              </a:tblPr>
              <a:tblGrid>
                <a:gridCol w="955533">
                  <a:extLst>
                    <a:ext uri="{9D8B030D-6E8A-4147-A177-3AD203B41FA5}">
                      <a16:colId xmlns:a16="http://schemas.microsoft.com/office/drawing/2014/main" val="491368966"/>
                    </a:ext>
                  </a:extLst>
                </a:gridCol>
                <a:gridCol w="955533">
                  <a:extLst>
                    <a:ext uri="{9D8B030D-6E8A-4147-A177-3AD203B41FA5}">
                      <a16:colId xmlns:a16="http://schemas.microsoft.com/office/drawing/2014/main" val="4015107284"/>
                    </a:ext>
                  </a:extLst>
                </a:gridCol>
                <a:gridCol w="955533">
                  <a:extLst>
                    <a:ext uri="{9D8B030D-6E8A-4147-A177-3AD203B41FA5}">
                      <a16:colId xmlns:a16="http://schemas.microsoft.com/office/drawing/2014/main" val="384952658"/>
                    </a:ext>
                  </a:extLst>
                </a:gridCol>
                <a:gridCol w="955533">
                  <a:extLst>
                    <a:ext uri="{9D8B030D-6E8A-4147-A177-3AD203B41FA5}">
                      <a16:colId xmlns:a16="http://schemas.microsoft.com/office/drawing/2014/main" val="274912649"/>
                    </a:ext>
                  </a:extLst>
                </a:gridCol>
                <a:gridCol w="955533">
                  <a:extLst>
                    <a:ext uri="{9D8B030D-6E8A-4147-A177-3AD203B41FA5}">
                      <a16:colId xmlns:a16="http://schemas.microsoft.com/office/drawing/2014/main" val="3960412775"/>
                    </a:ext>
                  </a:extLst>
                </a:gridCol>
                <a:gridCol w="955533">
                  <a:extLst>
                    <a:ext uri="{9D8B030D-6E8A-4147-A177-3AD203B41FA5}">
                      <a16:colId xmlns:a16="http://schemas.microsoft.com/office/drawing/2014/main" val="1547653180"/>
                    </a:ext>
                  </a:extLst>
                </a:gridCol>
              </a:tblGrid>
              <a:tr h="163666">
                <a:tc>
                  <a:txBody>
                    <a:bodyPr/>
                    <a:lstStyle/>
                    <a:p>
                      <a:pPr algn="ctr"/>
                      <a:r>
                        <a:rPr lang="en-GB" sz="1000" spc="-20" baseline="0" noProof="0" dirty="0"/>
                        <a:t>365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249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158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66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4</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ctr"/>
                      <a:r>
                        <a:rPr lang="en-GB" sz="1000" spc="-20" baseline="0" noProof="0" dirty="0"/>
                        <a:t>367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205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93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pSp>
        <p:nvGrpSpPr>
          <p:cNvPr id="827" name="Group 826">
            <a:extLst>
              <a:ext uri="{FF2B5EF4-FFF2-40B4-BE49-F238E27FC236}">
                <a16:creationId xmlns:a16="http://schemas.microsoft.com/office/drawing/2014/main" id="{CF2AE16B-0634-9C3A-F133-6F826538D8AD}"/>
              </a:ext>
            </a:extLst>
          </p:cNvPr>
          <p:cNvGrpSpPr/>
          <p:nvPr/>
        </p:nvGrpSpPr>
        <p:grpSpPr>
          <a:xfrm>
            <a:off x="1013092" y="4128236"/>
            <a:ext cx="1384145" cy="307777"/>
            <a:chOff x="6869882" y="3954616"/>
            <a:chExt cx="1384145" cy="307777"/>
          </a:xfrm>
        </p:grpSpPr>
        <p:sp>
          <p:nvSpPr>
            <p:cNvPr id="828" name="TextBox 827">
              <a:extLst>
                <a:ext uri="{FF2B5EF4-FFF2-40B4-BE49-F238E27FC236}">
                  <a16:creationId xmlns:a16="http://schemas.microsoft.com/office/drawing/2014/main" id="{9060D470-C0F2-0F77-0AD6-056B8D6A76ED}"/>
                </a:ext>
              </a:extLst>
            </p:cNvPr>
            <p:cNvSpPr txBox="1"/>
            <p:nvPr/>
          </p:nvSpPr>
          <p:spPr>
            <a:xfrm>
              <a:off x="7167191" y="3954616"/>
              <a:ext cx="1086836" cy="307777"/>
            </a:xfrm>
            <a:prstGeom prst="rect">
              <a:avLst/>
            </a:prstGeom>
            <a:noFill/>
          </p:spPr>
          <p:txBody>
            <a:bodyPr wrap="none" lIns="0" tIns="0" rIns="0" bIns="0" rtlCol="0">
              <a:spAutoFit/>
            </a:bodyPr>
            <a:lstStyle/>
            <a:p>
              <a:r>
                <a:rPr lang="en-GB" sz="1000" b="1" noProof="0" dirty="0">
                  <a:solidFill>
                    <a:schemeClr val="tx1"/>
                  </a:solidFill>
                  <a:latin typeface="Arial" panose="020B0604020202020204" pitchFamily="34" charset="0"/>
                  <a:ea typeface="Aileron" charset="0"/>
                  <a:cs typeface="Arial" panose="020B0604020202020204" pitchFamily="34" charset="0"/>
                </a:rPr>
                <a:t>Dato-DXd (N=365)</a:t>
              </a:r>
            </a:p>
            <a:p>
              <a:r>
                <a:rPr lang="en-GB" sz="1000" b="1" noProof="0" dirty="0">
                  <a:solidFill>
                    <a:schemeClr val="tx1"/>
                  </a:solidFill>
                  <a:latin typeface="Arial" panose="020B0604020202020204" pitchFamily="34" charset="0"/>
                  <a:ea typeface="Aileron" charset="0"/>
                  <a:cs typeface="Arial" panose="020B0604020202020204" pitchFamily="34" charset="0"/>
                </a:rPr>
                <a:t>ICC (N=367)</a:t>
              </a:r>
            </a:p>
          </p:txBody>
        </p:sp>
        <p:cxnSp>
          <p:nvCxnSpPr>
            <p:cNvPr id="829" name="Straight Connector 828">
              <a:extLst>
                <a:ext uri="{FF2B5EF4-FFF2-40B4-BE49-F238E27FC236}">
                  <a16:creationId xmlns:a16="http://schemas.microsoft.com/office/drawing/2014/main" id="{2CA2CB3B-165A-F0E0-BE79-3B7E10230B2B}"/>
                </a:ext>
              </a:extLst>
            </p:cNvPr>
            <p:cNvCxnSpPr>
              <a:cxnSpLocks/>
            </p:cNvCxnSpPr>
            <p:nvPr/>
          </p:nvCxnSpPr>
          <p:spPr>
            <a:xfrm>
              <a:off x="6869882" y="4178449"/>
              <a:ext cx="231454"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30" name="Straight Connector 829">
              <a:extLst>
                <a:ext uri="{FF2B5EF4-FFF2-40B4-BE49-F238E27FC236}">
                  <a16:creationId xmlns:a16="http://schemas.microsoft.com/office/drawing/2014/main" id="{66EC611F-4C6A-DDD8-F9E3-2504CC019F57}"/>
                </a:ext>
              </a:extLst>
            </p:cNvPr>
            <p:cNvCxnSpPr>
              <a:cxnSpLocks/>
            </p:cNvCxnSpPr>
            <p:nvPr/>
          </p:nvCxnSpPr>
          <p:spPr>
            <a:xfrm flipV="1">
              <a:off x="6985609" y="4119050"/>
              <a:ext cx="0" cy="118799"/>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31" name="Straight Connector 830">
              <a:extLst>
                <a:ext uri="{FF2B5EF4-FFF2-40B4-BE49-F238E27FC236}">
                  <a16:creationId xmlns:a16="http://schemas.microsoft.com/office/drawing/2014/main" id="{29FBC5DA-4572-F26F-8A83-DBCC4A93055E}"/>
                </a:ext>
              </a:extLst>
            </p:cNvPr>
            <p:cNvCxnSpPr>
              <a:cxnSpLocks/>
            </p:cNvCxnSpPr>
            <p:nvPr/>
          </p:nvCxnSpPr>
          <p:spPr>
            <a:xfrm>
              <a:off x="6869882" y="4032399"/>
              <a:ext cx="231454"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32" name="Straight Connector 831">
              <a:extLst>
                <a:ext uri="{FF2B5EF4-FFF2-40B4-BE49-F238E27FC236}">
                  <a16:creationId xmlns:a16="http://schemas.microsoft.com/office/drawing/2014/main" id="{36E9080D-9BA0-12EE-EF6A-2B599EABBEBF}"/>
                </a:ext>
              </a:extLst>
            </p:cNvPr>
            <p:cNvCxnSpPr>
              <a:cxnSpLocks/>
            </p:cNvCxnSpPr>
            <p:nvPr/>
          </p:nvCxnSpPr>
          <p:spPr>
            <a:xfrm flipV="1">
              <a:off x="6985609" y="3973000"/>
              <a:ext cx="0" cy="118799"/>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793" name="Table 7">
            <a:extLst>
              <a:ext uri="{FF2B5EF4-FFF2-40B4-BE49-F238E27FC236}">
                <a16:creationId xmlns:a16="http://schemas.microsoft.com/office/drawing/2014/main" id="{C6F20328-F9F6-102E-DF82-1A854C267563}"/>
              </a:ext>
            </a:extLst>
          </p:cNvPr>
          <p:cNvGraphicFramePr>
            <a:graphicFrameLocks noGrp="1"/>
          </p:cNvGraphicFramePr>
          <p:nvPr>
            <p:extLst>
              <p:ext uri="{D42A27DB-BD31-4B8C-83A1-F6EECF244321}">
                <p14:modId xmlns:p14="http://schemas.microsoft.com/office/powerpoint/2010/main" val="1792251856"/>
              </p:ext>
            </p:extLst>
          </p:nvPr>
        </p:nvGraphicFramePr>
        <p:xfrm>
          <a:off x="3230141" y="1683493"/>
          <a:ext cx="2752986" cy="1008944"/>
        </p:xfrm>
        <a:graphic>
          <a:graphicData uri="http://schemas.openxmlformats.org/drawingml/2006/table">
            <a:tbl>
              <a:tblPr firstRow="1" bandRow="1"/>
              <a:tblGrid>
                <a:gridCol w="1329542">
                  <a:extLst>
                    <a:ext uri="{9D8B030D-6E8A-4147-A177-3AD203B41FA5}">
                      <a16:colId xmlns:a16="http://schemas.microsoft.com/office/drawing/2014/main" val="168656305"/>
                    </a:ext>
                  </a:extLst>
                </a:gridCol>
                <a:gridCol w="711722">
                  <a:extLst>
                    <a:ext uri="{9D8B030D-6E8A-4147-A177-3AD203B41FA5}">
                      <a16:colId xmlns:a16="http://schemas.microsoft.com/office/drawing/2014/main" val="3051936922"/>
                    </a:ext>
                  </a:extLst>
                </a:gridCol>
                <a:gridCol w="711722">
                  <a:extLst>
                    <a:ext uri="{9D8B030D-6E8A-4147-A177-3AD203B41FA5}">
                      <a16:colId xmlns:a16="http://schemas.microsoft.com/office/drawing/2014/main" val="2578264948"/>
                    </a:ext>
                  </a:extLst>
                </a:gridCol>
              </a:tblGrid>
              <a:tr h="13813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endParaRPr lang="en-GB" sz="1000" noProof="0" dirty="0">
                        <a:solidFill>
                          <a:schemeClr val="tx1"/>
                        </a:solidFill>
                        <a:latin typeface="Arial" panose="020B0604020202020204" pitchFamily="34" charset="0"/>
                        <a:cs typeface="Arial" panose="020B0604020202020204" pitchFamily="34" charset="0"/>
                      </a:endParaRPr>
                    </a:p>
                  </a:txBody>
                  <a:tcPr marL="47872" marR="47872" marT="47872" marB="47872" anchor="ctr">
                    <a:lnL w="9525" cap="flat" cmpd="sng" algn="ctr">
                      <a:noFill/>
                      <a:prstDash val="solid"/>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GB" sz="1000" noProof="0" dirty="0">
                          <a:latin typeface="Arial" panose="020B0604020202020204" pitchFamily="34" charset="0"/>
                          <a:cs typeface="Arial" panose="020B0604020202020204" pitchFamily="34" charset="0"/>
                        </a:rPr>
                        <a:t>Dato-DXd</a:t>
                      </a:r>
                    </a:p>
                  </a:txBody>
                  <a:tcPr marL="47872" marR="47872" marT="47872" marB="47872" anchor="ctr">
                    <a:lnL>
                      <a:noFill/>
                    </a:lnL>
                    <a:lnR>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algn="ctr"/>
                      <a:r>
                        <a:rPr lang="en-GB" sz="1000" noProof="0" dirty="0">
                          <a:latin typeface="Arial" panose="020B0604020202020204" pitchFamily="34" charset="0"/>
                          <a:cs typeface="Arial" panose="020B0604020202020204" pitchFamily="34" charset="0"/>
                        </a:rPr>
                        <a:t>ICC</a:t>
                      </a:r>
                    </a:p>
                  </a:txBody>
                  <a:tcPr marL="47872" marR="47872" marT="47872" marB="47872" anchor="ctr">
                    <a:lnL>
                      <a:noFill/>
                    </a:lnL>
                    <a:lnR w="9525" cap="flat" cmpd="sng" algn="ctr">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06292898"/>
                  </a:ext>
                </a:extLst>
              </a:tr>
              <a:tr h="13813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Median PFS, months</a:t>
                      </a:r>
                      <a:br>
                        <a:rPr lang="en-GB" sz="1000"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(95% CI)</a:t>
                      </a:r>
                    </a:p>
                  </a:txBody>
                  <a:tcPr marL="36000" marR="36000" marT="25200" marB="25200" anchor="ctr">
                    <a:lnL w="9525" cap="flat" cmpd="sng" algn="ctr">
                      <a:noFill/>
                      <a:prstDash val="solid"/>
                    </a:lnL>
                    <a:lnR>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noProof="0" dirty="0">
                          <a:latin typeface="Arial" panose="020B0604020202020204" pitchFamily="34" charset="0"/>
                          <a:cs typeface="Arial" panose="020B0604020202020204" pitchFamily="34" charset="0"/>
                        </a:rPr>
                        <a:t>6.9</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(5.7-7.4)</a:t>
                      </a:r>
                    </a:p>
                  </a:txBody>
                  <a:tcPr marL="36000" marR="36000" marT="25200" marB="25200" anchor="ctr">
                    <a:lnL>
                      <a:noFill/>
                    </a:lnL>
                    <a:lnR>
                      <a:noFill/>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noProof="0" dirty="0">
                          <a:latin typeface="Arial" panose="020B0604020202020204" pitchFamily="34" charset="0"/>
                          <a:cs typeface="Arial" panose="020B0604020202020204" pitchFamily="34" charset="0"/>
                        </a:rPr>
                        <a:t>4.9</a:t>
                      </a:r>
                      <a:br>
                        <a:rPr lang="en-GB" sz="1000" noProof="0" dirty="0">
                          <a:latin typeface="Arial" panose="020B0604020202020204" pitchFamily="34" charset="0"/>
                          <a:cs typeface="Arial" panose="020B0604020202020204" pitchFamily="34" charset="0"/>
                        </a:rPr>
                      </a:br>
                      <a:r>
                        <a:rPr lang="en-GB" sz="1000" noProof="0" dirty="0">
                          <a:latin typeface="Arial" panose="020B0604020202020204" pitchFamily="34" charset="0"/>
                          <a:cs typeface="Arial" panose="020B0604020202020204" pitchFamily="34" charset="0"/>
                        </a:rPr>
                        <a:t>(4.2-5.5)</a:t>
                      </a:r>
                    </a:p>
                  </a:txBody>
                  <a:tcPr marL="36000" marR="36000" marT="25200" marB="25200" anchor="ctr">
                    <a:lnL>
                      <a:noFill/>
                    </a:lnL>
                    <a:lnR w="9525" cap="flat" cmpd="sng" algn="ctr">
                      <a:noFill/>
                      <a:prstDash val="soli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355906"/>
                  </a:ext>
                </a:extLst>
              </a:tr>
              <a:tr h="1412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00" b="1" noProof="0" dirty="0">
                          <a:latin typeface="Arial" panose="020B0604020202020204" pitchFamily="34" charset="0"/>
                          <a:cs typeface="Arial" panose="020B0604020202020204" pitchFamily="34" charset="0"/>
                        </a:rPr>
                        <a:t>HR (95% CI)</a:t>
                      </a:r>
                    </a:p>
                  </a:txBody>
                  <a:tcPr marL="36000" marR="36000" marT="25200" marB="25200" anchor="ctr">
                    <a:lnL w="9525" cap="flat" cmpd="sng" algn="ctr">
                      <a:noFill/>
                      <a:prstDash val="solid"/>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GB" sz="1000" b="1" noProof="0" dirty="0">
                          <a:latin typeface="Arial" panose="020B0604020202020204" pitchFamily="34" charset="0"/>
                          <a:cs typeface="Arial" panose="020B0604020202020204" pitchFamily="34" charset="0"/>
                        </a:rPr>
                        <a:t>0.63 (0.52-0.76)</a:t>
                      </a:r>
                    </a:p>
                  </a:txBody>
                  <a:tcPr marL="36000" marR="36000" marT="25200" marB="25200" anchor="ctr">
                    <a:lnL>
                      <a:noFill/>
                    </a:lnL>
                    <a:lnR w="9525" cap="flat" cmpd="sng" algn="ctr">
                      <a:noFill/>
                      <a:prstDash val="soli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2523573903"/>
                  </a:ext>
                </a:extLst>
              </a:tr>
              <a:tr h="141261">
                <a:tc>
                  <a:txBody>
                    <a:bodyPr/>
                    <a:lstStyle/>
                    <a:p>
                      <a:r>
                        <a:rPr lang="en-GB" sz="1000" b="1" noProof="0" dirty="0">
                          <a:latin typeface="Arial" panose="020B0604020202020204" pitchFamily="34" charset="0"/>
                          <a:cs typeface="Arial" panose="020B0604020202020204" pitchFamily="34" charset="0"/>
                        </a:rPr>
                        <a:t>p value</a:t>
                      </a:r>
                    </a:p>
                  </a:txBody>
                  <a:tcPr marL="36000" marR="36000" marT="25200" marB="25200" anchor="ctr">
                    <a:lnL w="9525" cap="flat" cmpd="sng" algn="ctr">
                      <a:noFill/>
                      <a:prstDash val="solid"/>
                    </a:lnL>
                    <a:lnR>
                      <a:noFill/>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algn="ctr"/>
                      <a:r>
                        <a:rPr lang="en-GB" sz="1000" b="0" noProof="0" dirty="0">
                          <a:latin typeface="Arial" panose="020B0604020202020204" pitchFamily="34" charset="0"/>
                          <a:cs typeface="Arial" panose="020B0604020202020204" pitchFamily="34" charset="0"/>
                        </a:rPr>
                        <a:t>&lt;0.0001</a:t>
                      </a:r>
                    </a:p>
                  </a:txBody>
                  <a:tcPr marL="36000" marR="36000" marT="25200" marB="25200" anchor="ctr">
                    <a:lnL>
                      <a:noFill/>
                    </a:lnL>
                    <a:lnR w="9525" cap="flat" cmpd="sng" algn="ctr">
                      <a:noFill/>
                      <a:prstDash val="soli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1968361442"/>
                  </a:ext>
                </a:extLst>
              </a:tr>
            </a:tbl>
          </a:graphicData>
        </a:graphic>
      </p:graphicFrame>
      <p:sp>
        <p:nvSpPr>
          <p:cNvPr id="3" name="TextBox 2">
            <a:extLst>
              <a:ext uri="{FF2B5EF4-FFF2-40B4-BE49-F238E27FC236}">
                <a16:creationId xmlns:a16="http://schemas.microsoft.com/office/drawing/2014/main" id="{6C3EECE8-FDA2-4C58-784D-493EC91E8E43}"/>
              </a:ext>
            </a:extLst>
          </p:cNvPr>
          <p:cNvSpPr txBox="1"/>
          <p:nvPr/>
        </p:nvSpPr>
        <p:spPr>
          <a:xfrm>
            <a:off x="2078011" y="4820338"/>
            <a:ext cx="2550378"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Time from randomisation (months)</a:t>
            </a:r>
          </a:p>
        </p:txBody>
      </p:sp>
    </p:spTree>
    <p:extLst>
      <p:ext uri="{BB962C8B-B14F-4D97-AF65-F5344CB8AC3E}">
        <p14:creationId xmlns:p14="http://schemas.microsoft.com/office/powerpoint/2010/main" val="9537968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C18C134-64C0-4F81-9313-05210D5A6223}"/>
              </a:ext>
            </a:extLst>
          </p:cNvPr>
          <p:cNvSpPr>
            <a:spLocks noGrp="1"/>
          </p:cNvSpPr>
          <p:nvPr>
            <p:ph type="title"/>
          </p:nvPr>
        </p:nvSpPr>
        <p:spPr/>
        <p:txBody>
          <a:bodyPr/>
          <a:lstStyle/>
          <a:p>
            <a:r>
              <a:rPr lang="en-GB" sz="3200" noProof="0" dirty="0">
                <a:latin typeface="Arial"/>
                <a:cs typeface="Arial"/>
              </a:rPr>
              <a:t>Expert video with integrated animation </a:t>
            </a:r>
            <a:br>
              <a:rPr lang="en-GB" sz="3200" noProof="0" dirty="0">
                <a:latin typeface="Arial"/>
                <a:cs typeface="Arial"/>
              </a:rPr>
            </a:br>
            <a:br>
              <a:rPr lang="en-GB" sz="3200" noProof="0" dirty="0"/>
            </a:br>
            <a:r>
              <a:rPr lang="en-GB" noProof="0" dirty="0"/>
              <a:t>ADC in HR+/HER2- </a:t>
            </a:r>
            <a:r>
              <a:rPr lang="en-GB" cap="none" noProof="0" dirty="0"/>
              <a:t>m</a:t>
            </a:r>
            <a:r>
              <a:rPr lang="en-GB" noProof="0" dirty="0"/>
              <a:t>BC:</a:t>
            </a:r>
            <a:br>
              <a:rPr lang="en-GB" noProof="0" dirty="0"/>
            </a:br>
            <a:r>
              <a:rPr lang="en-GB" noProof="0" dirty="0"/>
              <a:t>Optimising treatment strategies</a:t>
            </a:r>
            <a:br>
              <a:rPr lang="en-GB" noProof="0" dirty="0"/>
            </a:br>
            <a:r>
              <a:rPr lang="en-GB" noProof="0" dirty="0"/>
              <a:t>and ae management</a:t>
            </a:r>
            <a:br>
              <a:rPr lang="en-GB" sz="4000" baseline="0" noProof="0" dirty="0"/>
            </a:br>
            <a:br>
              <a:rPr lang="en-GB" sz="4000" baseline="0" noProof="0" dirty="0"/>
            </a:br>
            <a:r>
              <a:rPr lang="en-GB" sz="2400" baseline="0" noProof="0" dirty="0">
                <a:latin typeface="Arial"/>
                <a:cs typeface="Arial"/>
              </a:rPr>
              <a:t>apri</a:t>
            </a:r>
            <a:r>
              <a:rPr lang="en-GB" sz="2400" noProof="0" dirty="0">
                <a:latin typeface="Arial"/>
                <a:cs typeface="Arial"/>
              </a:rPr>
              <a:t>l 2025</a:t>
            </a:r>
            <a:endParaRPr lang="en-GB" sz="2400" noProof="0" dirty="0"/>
          </a:p>
        </p:txBody>
      </p:sp>
      <p:sp>
        <p:nvSpPr>
          <p:cNvPr id="3" name="Slide Number Placeholder 2">
            <a:extLst>
              <a:ext uri="{FF2B5EF4-FFF2-40B4-BE49-F238E27FC236}">
                <a16:creationId xmlns:a16="http://schemas.microsoft.com/office/drawing/2014/main" id="{280F01E6-3227-4E3F-B1BC-A3FFD1E75DB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 name="Content Placeholder 4">
            <a:extLst>
              <a:ext uri="{FF2B5EF4-FFF2-40B4-BE49-F238E27FC236}">
                <a16:creationId xmlns:a16="http://schemas.microsoft.com/office/drawing/2014/main" id="{63BB52FB-FA23-4D63-9B3C-1DAA7CD8252D}"/>
              </a:ext>
            </a:extLst>
          </p:cNvPr>
          <p:cNvSpPr txBox="1">
            <a:spLocks/>
          </p:cNvSpPr>
          <p:nvPr/>
        </p:nvSpPr>
        <p:spPr>
          <a:xfrm>
            <a:off x="620183" y="6356351"/>
            <a:ext cx="10571278" cy="365125"/>
          </a:xfrm>
          <a:prstGeom prst="rect">
            <a:avLst/>
          </a:prstGeom>
        </p:spPr>
        <p:txBody>
          <a:bodyPr anchor="b" anchorCtr="0"/>
          <a:lstStyle>
            <a:lvl1pPr marL="263519" indent="-263519" algn="l" defTabSz="914377" rtl="0" eaLnBrk="1" latinLnBrk="0" hangingPunct="1">
              <a:spcBef>
                <a:spcPts val="1200"/>
              </a:spcBef>
              <a:spcAft>
                <a:spcPts val="0"/>
              </a:spcAft>
              <a:buClr>
                <a:schemeClr val="accent1"/>
              </a:buClr>
              <a:buFont typeface="Arial" panose="020B0604020202020204" pitchFamily="34" charset="0"/>
              <a:buChar char="•"/>
              <a:defRPr sz="2000" kern="1200">
                <a:solidFill>
                  <a:schemeClr val="tx2"/>
                </a:solidFill>
                <a:latin typeface="+mn-lt"/>
                <a:ea typeface="+mn-ea"/>
                <a:cs typeface="+mn-cs"/>
              </a:defRPr>
            </a:lvl1pPr>
            <a:lvl2pPr marL="536561" indent="-273044" algn="l" defTabSz="914377" rtl="0" eaLnBrk="1" latinLnBrk="0" hangingPunct="1">
              <a:spcBef>
                <a:spcPts val="900"/>
              </a:spcBef>
              <a:spcAft>
                <a:spcPts val="0"/>
              </a:spcAft>
              <a:buClr>
                <a:schemeClr val="accent1"/>
              </a:buClr>
              <a:buFont typeface="Arial" panose="020B0604020202020204" pitchFamily="34" charset="0"/>
              <a:buChar char="•"/>
              <a:defRPr sz="1800" kern="1200">
                <a:solidFill>
                  <a:schemeClr val="tx2"/>
                </a:solidFill>
                <a:latin typeface="+mn-lt"/>
                <a:ea typeface="+mn-ea"/>
                <a:cs typeface="+mn-cs"/>
              </a:defRPr>
            </a:lvl2pPr>
            <a:lvl3pPr marL="811193" indent="-274632" algn="l" defTabSz="914377" rtl="0" eaLnBrk="1" latinLnBrk="0" hangingPunct="1">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074712" indent="-263519"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366804" indent="-292093"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noProof="0" dirty="0">
                <a:solidFill>
                  <a:schemeClr val="bg1"/>
                </a:solidFill>
                <a:latin typeface="Arial" panose="020B0604020202020204" pitchFamily="34" charset="0"/>
                <a:cs typeface="Arial" panose="020B0604020202020204" pitchFamily="34" charset="0"/>
              </a:rPr>
              <a:t>ADC, antibody drug conjugates; AE, adverse event; HR+, hormone receptor positive; mBC, metastatic breast cancer </a:t>
            </a:r>
          </a:p>
        </p:txBody>
      </p:sp>
    </p:spTree>
    <p:extLst>
      <p:ext uri="{BB962C8B-B14F-4D97-AF65-F5344CB8AC3E}">
        <p14:creationId xmlns:p14="http://schemas.microsoft.com/office/powerpoint/2010/main" val="254457986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B553B-7EC1-A80F-1115-A9A27AD20BF6}"/>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BA0E370D-E736-7E2A-42AD-200D2571646A}"/>
              </a:ext>
            </a:extLst>
          </p:cNvPr>
          <p:cNvSpPr>
            <a:spLocks noGrp="1"/>
          </p:cNvSpPr>
          <p:nvPr>
            <p:ph type="body" idx="1"/>
          </p:nvPr>
        </p:nvSpPr>
        <p:spPr>
          <a:xfrm>
            <a:off x="609600" y="1214362"/>
            <a:ext cx="10972800" cy="702470"/>
          </a:xfrm>
        </p:spPr>
        <p:txBody>
          <a:bodyPr/>
          <a:lstStyle/>
          <a:p>
            <a:r>
              <a:rPr lang="en-GB" noProof="0" dirty="0"/>
              <a:t>Post-hoc Sensitivity Analysis Using </a:t>
            </a:r>
            <a:r>
              <a:rPr lang="en-GB" noProof="0" dirty="0">
                <a:solidFill>
                  <a:schemeClr val="accent1"/>
                </a:solidFill>
              </a:rPr>
              <a:t>IPCW Method</a:t>
            </a:r>
            <a:r>
              <a:rPr lang="en-GB" baseline="30000" noProof="0" dirty="0">
                <a:solidFill>
                  <a:schemeClr val="accent1"/>
                </a:solidFill>
              </a:rPr>
              <a:t>2-4</a:t>
            </a:r>
          </a:p>
        </p:txBody>
      </p:sp>
      <p:sp>
        <p:nvSpPr>
          <p:cNvPr id="2" name="Title 1">
            <a:extLst>
              <a:ext uri="{FF2B5EF4-FFF2-40B4-BE49-F238E27FC236}">
                <a16:creationId xmlns:a16="http://schemas.microsoft.com/office/drawing/2014/main" id="{03029FAB-63F1-ABAC-793E-A245D9BF1137}"/>
              </a:ext>
            </a:extLst>
          </p:cNvPr>
          <p:cNvSpPr>
            <a:spLocks noGrp="1"/>
          </p:cNvSpPr>
          <p:nvPr>
            <p:ph type="title"/>
          </p:nvPr>
        </p:nvSpPr>
        <p:spPr>
          <a:xfrm>
            <a:off x="619201" y="259200"/>
            <a:ext cx="10963199" cy="864000"/>
          </a:xfrm>
        </p:spPr>
        <p:txBody>
          <a:bodyPr>
            <a:noAutofit/>
          </a:bodyPr>
          <a:lstStyle/>
          <a:p>
            <a:r>
              <a:rPr lang="en-GB" noProof="0" dirty="0"/>
              <a:t>Subsequent ADC treatment may have affected survival resultS: OS Adjusted for Subsequent </a:t>
            </a:r>
            <a:r>
              <a:rPr lang="en-GB" noProof="0" dirty="0">
                <a:solidFill>
                  <a:schemeClr val="tx2"/>
                </a:solidFill>
              </a:rPr>
              <a:t>ADC</a:t>
            </a:r>
            <a:r>
              <a:rPr lang="en-GB" baseline="30000" noProof="0" dirty="0">
                <a:solidFill>
                  <a:schemeClr val="tx2"/>
                </a:solidFill>
              </a:rPr>
              <a:t>1</a:t>
            </a:r>
          </a:p>
        </p:txBody>
      </p:sp>
      <p:sp>
        <p:nvSpPr>
          <p:cNvPr id="12" name="Content Placeholder 11">
            <a:extLst>
              <a:ext uri="{FF2B5EF4-FFF2-40B4-BE49-F238E27FC236}">
                <a16:creationId xmlns:a16="http://schemas.microsoft.com/office/drawing/2014/main" id="{04C2FEA7-31CE-6A72-B461-47E9B43D8F76}"/>
              </a:ext>
            </a:extLst>
          </p:cNvPr>
          <p:cNvSpPr>
            <a:spLocks noGrp="1"/>
          </p:cNvSpPr>
          <p:nvPr>
            <p:ph sz="quarter" idx="15"/>
          </p:nvPr>
        </p:nvSpPr>
        <p:spPr>
          <a:xfrm>
            <a:off x="620183" y="6356351"/>
            <a:ext cx="10610312" cy="365125"/>
          </a:xfrm>
        </p:spPr>
        <p:txBody>
          <a:bodyPr anchor="b" anchorCtr="0"/>
          <a:lstStyle/>
          <a:p>
            <a:r>
              <a:rPr lang="en-GB" sz="900" noProof="0" dirty="0">
                <a:solidFill>
                  <a:schemeClr val="tx2"/>
                </a:solidFill>
              </a:rPr>
              <a:t>ADC, antibody-drug conjugate; CI, confidence interval; Dato-DXd, datopotamab deruxtecan; HR, hazard ratio; ICC, investigator’s choice of chemotherapy; </a:t>
            </a:r>
            <a:br>
              <a:rPr lang="en-GB" sz="900" noProof="0" dirty="0">
                <a:solidFill>
                  <a:schemeClr val="tx2"/>
                </a:solidFill>
              </a:rPr>
            </a:br>
            <a:r>
              <a:rPr lang="en-GB" sz="900" noProof="0" dirty="0">
                <a:solidFill>
                  <a:schemeClr val="tx2"/>
                </a:solidFill>
              </a:rPr>
              <a:t>IPCW, Inverse Probability Censoring Weighting; OS, overall survival</a:t>
            </a:r>
          </a:p>
          <a:p>
            <a:r>
              <a:rPr lang="en-GB" sz="900" noProof="0" dirty="0">
                <a:solidFill>
                  <a:schemeClr val="tx2"/>
                </a:solidFill>
              </a:rPr>
              <a:t>1.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3">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 </a:t>
            </a:r>
            <a:r>
              <a:rPr lang="en-GB" sz="900" noProof="0" dirty="0">
                <a:solidFill>
                  <a:schemeClr val="tx2"/>
                </a:solidFill>
                <a:sym typeface="Arial"/>
              </a:rPr>
              <a:t>2. Robins JM. In: 1993 Proceedings of the Biopharmaceutical Section, Alexandria, Virginia: American Statistical Association. pp. 24–33;  3. Robins JM, Finkelstein DM. Biometrics 2000;56:779-788; 4. Sherry AD, et al. BMJ Oncol. 2024;3:e000322</a:t>
            </a:r>
            <a:endParaRPr lang="en-GB" sz="900" noProof="0" dirty="0">
              <a:solidFill>
                <a:schemeClr val="tx2"/>
              </a:solidFill>
            </a:endParaRPr>
          </a:p>
        </p:txBody>
      </p:sp>
      <p:sp>
        <p:nvSpPr>
          <p:cNvPr id="4" name="TextBox 3">
            <a:extLst>
              <a:ext uri="{FF2B5EF4-FFF2-40B4-BE49-F238E27FC236}">
                <a16:creationId xmlns:a16="http://schemas.microsoft.com/office/drawing/2014/main" id="{2C7411FA-EA02-73C3-9D1A-D92F84AB88F9}"/>
              </a:ext>
            </a:extLst>
          </p:cNvPr>
          <p:cNvSpPr txBox="1"/>
          <p:nvPr/>
        </p:nvSpPr>
        <p:spPr>
          <a:xfrm>
            <a:off x="6951359" y="2828408"/>
            <a:ext cx="4087788" cy="276999"/>
          </a:xfrm>
          <a:prstGeom prst="rect">
            <a:avLst/>
          </a:prstGeom>
          <a:noFill/>
        </p:spPr>
        <p:txBody>
          <a:bodyPr wrap="square">
            <a:spAutoFit/>
          </a:bodyPr>
          <a:lstStyle/>
          <a:p>
            <a:r>
              <a:rPr lang="en-GB" sz="1200" noProof="0" dirty="0">
                <a:solidFill>
                  <a:schemeClr val="tx1"/>
                </a:solidFill>
                <a:latin typeface="Arial" panose="020B0604020202020204" pitchFamily="34" charset="0"/>
                <a:cs typeface="Arial" panose="020B0604020202020204" pitchFamily="34" charset="0"/>
              </a:rPr>
              <a:t>Data cutoff: 24 July 2024</a:t>
            </a:r>
            <a:endParaRPr lang="en-GB" sz="1100" noProof="0" dirty="0">
              <a:solidFill>
                <a:schemeClr val="tx1"/>
              </a:solidFill>
            </a:endParaRPr>
          </a:p>
        </p:txBody>
      </p:sp>
      <p:pic>
        <p:nvPicPr>
          <p:cNvPr id="14" name="Picture 13" descr="A graph of a graph&#10;&#10;Description automatically generated with medium confidence">
            <a:extLst>
              <a:ext uri="{FF2B5EF4-FFF2-40B4-BE49-F238E27FC236}">
                <a16:creationId xmlns:a16="http://schemas.microsoft.com/office/drawing/2014/main" id="{146D61BD-B32A-0968-A071-6E08B4E330E2}"/>
              </a:ext>
            </a:extLst>
          </p:cNvPr>
          <p:cNvPicPr>
            <a:picLocks noChangeAspect="1"/>
          </p:cNvPicPr>
          <p:nvPr/>
        </p:nvPicPr>
        <p:blipFill>
          <a:blip r:embed="rId4"/>
          <a:stretch>
            <a:fillRect/>
          </a:stretch>
        </p:blipFill>
        <p:spPr>
          <a:xfrm>
            <a:off x="1536207" y="1534158"/>
            <a:ext cx="6527800" cy="3149600"/>
          </a:xfrm>
          <a:prstGeom prst="rect">
            <a:avLst/>
          </a:prstGeom>
        </p:spPr>
      </p:pic>
      <p:sp>
        <p:nvSpPr>
          <p:cNvPr id="15" name="TextBox 14">
            <a:extLst>
              <a:ext uri="{FF2B5EF4-FFF2-40B4-BE49-F238E27FC236}">
                <a16:creationId xmlns:a16="http://schemas.microsoft.com/office/drawing/2014/main" id="{A4265293-E753-1EC0-A51B-15E8AC8364B8}"/>
              </a:ext>
            </a:extLst>
          </p:cNvPr>
          <p:cNvSpPr txBox="1"/>
          <p:nvPr/>
        </p:nvSpPr>
        <p:spPr>
          <a:xfrm rot="16200000">
            <a:off x="333191" y="2969681"/>
            <a:ext cx="1452321" cy="215444"/>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Probability of OS</a:t>
            </a:r>
          </a:p>
        </p:txBody>
      </p:sp>
      <p:sp>
        <p:nvSpPr>
          <p:cNvPr id="16" name="TextBox 15">
            <a:extLst>
              <a:ext uri="{FF2B5EF4-FFF2-40B4-BE49-F238E27FC236}">
                <a16:creationId xmlns:a16="http://schemas.microsoft.com/office/drawing/2014/main" id="{B8D19A99-773D-A3F2-B436-A50E4C6BDF05}"/>
              </a:ext>
            </a:extLst>
          </p:cNvPr>
          <p:cNvSpPr txBox="1"/>
          <p:nvPr/>
        </p:nvSpPr>
        <p:spPr>
          <a:xfrm>
            <a:off x="3275923" y="4881013"/>
            <a:ext cx="2963953" cy="215444"/>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Time from randomisation (months)</a:t>
            </a:r>
          </a:p>
        </p:txBody>
      </p:sp>
      <p:sp>
        <p:nvSpPr>
          <p:cNvPr id="17" name="TextBox 16">
            <a:extLst>
              <a:ext uri="{FF2B5EF4-FFF2-40B4-BE49-F238E27FC236}">
                <a16:creationId xmlns:a16="http://schemas.microsoft.com/office/drawing/2014/main" id="{431AF1CD-23F3-7C4F-FDF2-FE88A2DF1471}"/>
              </a:ext>
            </a:extLst>
          </p:cNvPr>
          <p:cNvSpPr txBox="1"/>
          <p:nvPr/>
        </p:nvSpPr>
        <p:spPr>
          <a:xfrm>
            <a:off x="1268008" y="1485242"/>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1.0</a:t>
            </a:r>
          </a:p>
        </p:txBody>
      </p:sp>
      <p:sp>
        <p:nvSpPr>
          <p:cNvPr id="18" name="TextBox 17">
            <a:extLst>
              <a:ext uri="{FF2B5EF4-FFF2-40B4-BE49-F238E27FC236}">
                <a16:creationId xmlns:a16="http://schemas.microsoft.com/office/drawing/2014/main" id="{D4939D17-B5D3-1842-B5A4-75C2467B0460}"/>
              </a:ext>
            </a:extLst>
          </p:cNvPr>
          <p:cNvSpPr txBox="1"/>
          <p:nvPr/>
        </p:nvSpPr>
        <p:spPr>
          <a:xfrm>
            <a:off x="1570312" y="4694655"/>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0</a:t>
            </a:r>
          </a:p>
        </p:txBody>
      </p:sp>
      <p:sp>
        <p:nvSpPr>
          <p:cNvPr id="19" name="TextBox 18">
            <a:extLst>
              <a:ext uri="{FF2B5EF4-FFF2-40B4-BE49-F238E27FC236}">
                <a16:creationId xmlns:a16="http://schemas.microsoft.com/office/drawing/2014/main" id="{AA84681B-AD5F-63BE-9E2C-E95B55610631}"/>
              </a:ext>
            </a:extLst>
          </p:cNvPr>
          <p:cNvSpPr txBox="1"/>
          <p:nvPr/>
        </p:nvSpPr>
        <p:spPr>
          <a:xfrm>
            <a:off x="1268008" y="1806517"/>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0.9</a:t>
            </a:r>
          </a:p>
        </p:txBody>
      </p:sp>
      <p:sp>
        <p:nvSpPr>
          <p:cNvPr id="20" name="TextBox 19">
            <a:extLst>
              <a:ext uri="{FF2B5EF4-FFF2-40B4-BE49-F238E27FC236}">
                <a16:creationId xmlns:a16="http://schemas.microsoft.com/office/drawing/2014/main" id="{C6E058FD-BF0F-FC6A-C2D6-64B8711E5A5D}"/>
              </a:ext>
            </a:extLst>
          </p:cNvPr>
          <p:cNvSpPr txBox="1"/>
          <p:nvPr/>
        </p:nvSpPr>
        <p:spPr>
          <a:xfrm>
            <a:off x="1268008" y="2113671"/>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0.8</a:t>
            </a:r>
          </a:p>
        </p:txBody>
      </p:sp>
      <p:sp>
        <p:nvSpPr>
          <p:cNvPr id="21" name="TextBox 20">
            <a:extLst>
              <a:ext uri="{FF2B5EF4-FFF2-40B4-BE49-F238E27FC236}">
                <a16:creationId xmlns:a16="http://schemas.microsoft.com/office/drawing/2014/main" id="{E632809C-0D0B-777E-5FF9-25BB9A85891A}"/>
              </a:ext>
            </a:extLst>
          </p:cNvPr>
          <p:cNvSpPr txBox="1"/>
          <p:nvPr/>
        </p:nvSpPr>
        <p:spPr>
          <a:xfrm>
            <a:off x="1268008" y="2413764"/>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0.7</a:t>
            </a:r>
          </a:p>
        </p:txBody>
      </p:sp>
      <p:sp>
        <p:nvSpPr>
          <p:cNvPr id="22" name="TextBox 21">
            <a:extLst>
              <a:ext uri="{FF2B5EF4-FFF2-40B4-BE49-F238E27FC236}">
                <a16:creationId xmlns:a16="http://schemas.microsoft.com/office/drawing/2014/main" id="{849B8589-F6BE-064E-A7ED-F62FD8EA630D}"/>
              </a:ext>
            </a:extLst>
          </p:cNvPr>
          <p:cNvSpPr txBox="1"/>
          <p:nvPr/>
        </p:nvSpPr>
        <p:spPr>
          <a:xfrm>
            <a:off x="1268008" y="4514413"/>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0.0</a:t>
            </a:r>
          </a:p>
        </p:txBody>
      </p:sp>
      <p:sp>
        <p:nvSpPr>
          <p:cNvPr id="23" name="TextBox 22">
            <a:extLst>
              <a:ext uri="{FF2B5EF4-FFF2-40B4-BE49-F238E27FC236}">
                <a16:creationId xmlns:a16="http://schemas.microsoft.com/office/drawing/2014/main" id="{6C84FD3E-94AA-5429-C23E-2C662538444E}"/>
              </a:ext>
            </a:extLst>
          </p:cNvPr>
          <p:cNvSpPr txBox="1"/>
          <p:nvPr/>
        </p:nvSpPr>
        <p:spPr>
          <a:xfrm>
            <a:off x="1268008" y="4231973"/>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0.1</a:t>
            </a:r>
          </a:p>
        </p:txBody>
      </p:sp>
      <p:sp>
        <p:nvSpPr>
          <p:cNvPr id="24" name="TextBox 23">
            <a:extLst>
              <a:ext uri="{FF2B5EF4-FFF2-40B4-BE49-F238E27FC236}">
                <a16:creationId xmlns:a16="http://schemas.microsoft.com/office/drawing/2014/main" id="{00435636-6CCA-425B-4C75-C9475DAEA768}"/>
              </a:ext>
            </a:extLst>
          </p:cNvPr>
          <p:cNvSpPr txBox="1"/>
          <p:nvPr/>
        </p:nvSpPr>
        <p:spPr>
          <a:xfrm>
            <a:off x="1268008" y="3921288"/>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0.2</a:t>
            </a:r>
          </a:p>
        </p:txBody>
      </p:sp>
      <p:sp>
        <p:nvSpPr>
          <p:cNvPr id="25" name="TextBox 24">
            <a:extLst>
              <a:ext uri="{FF2B5EF4-FFF2-40B4-BE49-F238E27FC236}">
                <a16:creationId xmlns:a16="http://schemas.microsoft.com/office/drawing/2014/main" id="{CF1FA63F-4C63-3C3E-88FC-44FF42A52A1B}"/>
              </a:ext>
            </a:extLst>
          </p:cNvPr>
          <p:cNvSpPr txBox="1"/>
          <p:nvPr/>
        </p:nvSpPr>
        <p:spPr>
          <a:xfrm>
            <a:off x="1268008" y="3621196"/>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0.3</a:t>
            </a:r>
          </a:p>
        </p:txBody>
      </p:sp>
      <p:sp>
        <p:nvSpPr>
          <p:cNvPr id="26" name="TextBox 25">
            <a:extLst>
              <a:ext uri="{FF2B5EF4-FFF2-40B4-BE49-F238E27FC236}">
                <a16:creationId xmlns:a16="http://schemas.microsoft.com/office/drawing/2014/main" id="{295D3197-0139-5668-D922-CE521A8912A7}"/>
              </a:ext>
            </a:extLst>
          </p:cNvPr>
          <p:cNvSpPr txBox="1"/>
          <p:nvPr/>
        </p:nvSpPr>
        <p:spPr>
          <a:xfrm>
            <a:off x="1268008" y="3310512"/>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0.4</a:t>
            </a:r>
          </a:p>
        </p:txBody>
      </p:sp>
      <p:sp>
        <p:nvSpPr>
          <p:cNvPr id="27" name="TextBox 26">
            <a:extLst>
              <a:ext uri="{FF2B5EF4-FFF2-40B4-BE49-F238E27FC236}">
                <a16:creationId xmlns:a16="http://schemas.microsoft.com/office/drawing/2014/main" id="{6F64E01E-CFEC-3C66-7EBF-A1711C53D0DD}"/>
              </a:ext>
            </a:extLst>
          </p:cNvPr>
          <p:cNvSpPr txBox="1"/>
          <p:nvPr/>
        </p:nvSpPr>
        <p:spPr>
          <a:xfrm>
            <a:off x="1268008" y="3017480"/>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0.5</a:t>
            </a:r>
          </a:p>
        </p:txBody>
      </p:sp>
      <p:sp>
        <p:nvSpPr>
          <p:cNvPr id="28" name="TextBox 27">
            <a:extLst>
              <a:ext uri="{FF2B5EF4-FFF2-40B4-BE49-F238E27FC236}">
                <a16:creationId xmlns:a16="http://schemas.microsoft.com/office/drawing/2014/main" id="{8DDAC5AC-266D-FD0D-5093-12A8A50AB31C}"/>
              </a:ext>
            </a:extLst>
          </p:cNvPr>
          <p:cNvSpPr txBox="1"/>
          <p:nvPr/>
        </p:nvSpPr>
        <p:spPr>
          <a:xfrm>
            <a:off x="1268008" y="2703265"/>
            <a:ext cx="21320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0.6</a:t>
            </a:r>
          </a:p>
        </p:txBody>
      </p:sp>
      <p:sp>
        <p:nvSpPr>
          <p:cNvPr id="29" name="TextBox 28">
            <a:extLst>
              <a:ext uri="{FF2B5EF4-FFF2-40B4-BE49-F238E27FC236}">
                <a16:creationId xmlns:a16="http://schemas.microsoft.com/office/drawing/2014/main" id="{39F38F4C-2A9C-ECC4-A77E-3DAB80669E65}"/>
              </a:ext>
            </a:extLst>
          </p:cNvPr>
          <p:cNvSpPr txBox="1"/>
          <p:nvPr/>
        </p:nvSpPr>
        <p:spPr>
          <a:xfrm>
            <a:off x="2142253" y="4694655"/>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a:t>
            </a:r>
          </a:p>
        </p:txBody>
      </p:sp>
      <p:sp>
        <p:nvSpPr>
          <p:cNvPr id="30" name="TextBox 29">
            <a:extLst>
              <a:ext uri="{FF2B5EF4-FFF2-40B4-BE49-F238E27FC236}">
                <a16:creationId xmlns:a16="http://schemas.microsoft.com/office/drawing/2014/main" id="{B1DEF6CF-4235-F026-A09D-898B1364CC91}"/>
              </a:ext>
            </a:extLst>
          </p:cNvPr>
          <p:cNvSpPr txBox="1"/>
          <p:nvPr/>
        </p:nvSpPr>
        <p:spPr>
          <a:xfrm>
            <a:off x="2707134" y="4694655"/>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6</a:t>
            </a:r>
          </a:p>
        </p:txBody>
      </p:sp>
      <p:sp>
        <p:nvSpPr>
          <p:cNvPr id="31" name="TextBox 30">
            <a:extLst>
              <a:ext uri="{FF2B5EF4-FFF2-40B4-BE49-F238E27FC236}">
                <a16:creationId xmlns:a16="http://schemas.microsoft.com/office/drawing/2014/main" id="{4FA0747B-CB40-BB11-8B66-3034BF038354}"/>
              </a:ext>
            </a:extLst>
          </p:cNvPr>
          <p:cNvSpPr txBox="1"/>
          <p:nvPr/>
        </p:nvSpPr>
        <p:spPr>
          <a:xfrm>
            <a:off x="3279076" y="4694655"/>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9</a:t>
            </a:r>
          </a:p>
        </p:txBody>
      </p:sp>
      <p:sp>
        <p:nvSpPr>
          <p:cNvPr id="32" name="TextBox 31">
            <a:extLst>
              <a:ext uri="{FF2B5EF4-FFF2-40B4-BE49-F238E27FC236}">
                <a16:creationId xmlns:a16="http://schemas.microsoft.com/office/drawing/2014/main" id="{2BC70BB4-63E6-5123-9E74-838882671DB1}"/>
              </a:ext>
            </a:extLst>
          </p:cNvPr>
          <p:cNvSpPr txBox="1"/>
          <p:nvPr/>
        </p:nvSpPr>
        <p:spPr>
          <a:xfrm>
            <a:off x="3808538"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12</a:t>
            </a:r>
          </a:p>
        </p:txBody>
      </p:sp>
      <p:sp>
        <p:nvSpPr>
          <p:cNvPr id="33" name="TextBox 32">
            <a:extLst>
              <a:ext uri="{FF2B5EF4-FFF2-40B4-BE49-F238E27FC236}">
                <a16:creationId xmlns:a16="http://schemas.microsoft.com/office/drawing/2014/main" id="{68108E49-8E20-DA07-FBDD-4C35E0FB45CD}"/>
              </a:ext>
            </a:extLst>
          </p:cNvPr>
          <p:cNvSpPr txBox="1"/>
          <p:nvPr/>
        </p:nvSpPr>
        <p:spPr>
          <a:xfrm>
            <a:off x="4373418"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15</a:t>
            </a:r>
          </a:p>
        </p:txBody>
      </p:sp>
      <p:sp>
        <p:nvSpPr>
          <p:cNvPr id="34" name="TextBox 33">
            <a:extLst>
              <a:ext uri="{FF2B5EF4-FFF2-40B4-BE49-F238E27FC236}">
                <a16:creationId xmlns:a16="http://schemas.microsoft.com/office/drawing/2014/main" id="{C6E509D5-8D69-C965-A01D-210FEFE5D720}"/>
              </a:ext>
            </a:extLst>
          </p:cNvPr>
          <p:cNvSpPr txBox="1"/>
          <p:nvPr/>
        </p:nvSpPr>
        <p:spPr>
          <a:xfrm>
            <a:off x="4941828"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18</a:t>
            </a:r>
          </a:p>
        </p:txBody>
      </p:sp>
      <p:sp>
        <p:nvSpPr>
          <p:cNvPr id="35" name="TextBox 34">
            <a:extLst>
              <a:ext uri="{FF2B5EF4-FFF2-40B4-BE49-F238E27FC236}">
                <a16:creationId xmlns:a16="http://schemas.microsoft.com/office/drawing/2014/main" id="{76C2FD62-CC06-B319-E335-053752A022B3}"/>
              </a:ext>
            </a:extLst>
          </p:cNvPr>
          <p:cNvSpPr txBox="1"/>
          <p:nvPr/>
        </p:nvSpPr>
        <p:spPr>
          <a:xfrm>
            <a:off x="5506708"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21</a:t>
            </a:r>
          </a:p>
        </p:txBody>
      </p:sp>
      <p:sp>
        <p:nvSpPr>
          <p:cNvPr id="36" name="TextBox 35">
            <a:extLst>
              <a:ext uri="{FF2B5EF4-FFF2-40B4-BE49-F238E27FC236}">
                <a16:creationId xmlns:a16="http://schemas.microsoft.com/office/drawing/2014/main" id="{C6FEE236-B645-8D65-4AC2-863CC445AC64}"/>
              </a:ext>
            </a:extLst>
          </p:cNvPr>
          <p:cNvSpPr txBox="1"/>
          <p:nvPr/>
        </p:nvSpPr>
        <p:spPr>
          <a:xfrm>
            <a:off x="6082180"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24</a:t>
            </a:r>
          </a:p>
        </p:txBody>
      </p:sp>
      <p:sp>
        <p:nvSpPr>
          <p:cNvPr id="37" name="TextBox 36">
            <a:extLst>
              <a:ext uri="{FF2B5EF4-FFF2-40B4-BE49-F238E27FC236}">
                <a16:creationId xmlns:a16="http://schemas.microsoft.com/office/drawing/2014/main" id="{EF910459-21D8-51CB-D0EC-FF90B8A41850}"/>
              </a:ext>
            </a:extLst>
          </p:cNvPr>
          <p:cNvSpPr txBox="1"/>
          <p:nvPr/>
        </p:nvSpPr>
        <p:spPr>
          <a:xfrm>
            <a:off x="6643530"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27</a:t>
            </a:r>
          </a:p>
        </p:txBody>
      </p:sp>
      <p:sp>
        <p:nvSpPr>
          <p:cNvPr id="38" name="TextBox 37">
            <a:extLst>
              <a:ext uri="{FF2B5EF4-FFF2-40B4-BE49-F238E27FC236}">
                <a16:creationId xmlns:a16="http://schemas.microsoft.com/office/drawing/2014/main" id="{C25C8DA4-B918-35F6-0BB4-94CE6A458D84}"/>
              </a:ext>
            </a:extLst>
          </p:cNvPr>
          <p:cNvSpPr txBox="1"/>
          <p:nvPr/>
        </p:nvSpPr>
        <p:spPr>
          <a:xfrm>
            <a:off x="7219002"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30</a:t>
            </a:r>
          </a:p>
        </p:txBody>
      </p:sp>
      <p:sp>
        <p:nvSpPr>
          <p:cNvPr id="39" name="TextBox 38">
            <a:extLst>
              <a:ext uri="{FF2B5EF4-FFF2-40B4-BE49-F238E27FC236}">
                <a16:creationId xmlns:a16="http://schemas.microsoft.com/office/drawing/2014/main" id="{298A8D1F-AD68-CC04-114B-4ECD7156A0FF}"/>
              </a:ext>
            </a:extLst>
          </p:cNvPr>
          <p:cNvSpPr txBox="1"/>
          <p:nvPr/>
        </p:nvSpPr>
        <p:spPr>
          <a:xfrm>
            <a:off x="7780352" y="4694655"/>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33</a:t>
            </a:r>
          </a:p>
        </p:txBody>
      </p:sp>
      <p:graphicFrame>
        <p:nvGraphicFramePr>
          <p:cNvPr id="40" name="Table 39">
            <a:extLst>
              <a:ext uri="{FF2B5EF4-FFF2-40B4-BE49-F238E27FC236}">
                <a16:creationId xmlns:a16="http://schemas.microsoft.com/office/drawing/2014/main" id="{7C95072D-17F7-D499-05F9-1E0ABE2BD031}"/>
              </a:ext>
            </a:extLst>
          </p:cNvPr>
          <p:cNvGraphicFramePr>
            <a:graphicFrameLocks noGrp="1"/>
          </p:cNvGraphicFramePr>
          <p:nvPr>
            <p:extLst>
              <p:ext uri="{D42A27DB-BD31-4B8C-83A1-F6EECF244321}">
                <p14:modId xmlns:p14="http://schemas.microsoft.com/office/powerpoint/2010/main" val="2780757752"/>
              </p:ext>
            </p:extLst>
          </p:nvPr>
        </p:nvGraphicFramePr>
        <p:xfrm>
          <a:off x="6951359" y="1674836"/>
          <a:ext cx="3790704" cy="1127760"/>
        </p:xfrm>
        <a:graphic>
          <a:graphicData uri="http://schemas.openxmlformats.org/drawingml/2006/table">
            <a:tbl>
              <a:tblPr firstRow="1" bandRow="1">
                <a:tableStyleId>{5C22544A-7EE6-4342-B048-85BDC9FD1C3A}</a:tableStyleId>
              </a:tblPr>
              <a:tblGrid>
                <a:gridCol w="1744232">
                  <a:extLst>
                    <a:ext uri="{9D8B030D-6E8A-4147-A177-3AD203B41FA5}">
                      <a16:colId xmlns:a16="http://schemas.microsoft.com/office/drawing/2014/main" val="2212029560"/>
                    </a:ext>
                  </a:extLst>
                </a:gridCol>
                <a:gridCol w="1023236">
                  <a:extLst>
                    <a:ext uri="{9D8B030D-6E8A-4147-A177-3AD203B41FA5}">
                      <a16:colId xmlns:a16="http://schemas.microsoft.com/office/drawing/2014/main" val="2128089825"/>
                    </a:ext>
                  </a:extLst>
                </a:gridCol>
                <a:gridCol w="1023236">
                  <a:extLst>
                    <a:ext uri="{9D8B030D-6E8A-4147-A177-3AD203B41FA5}">
                      <a16:colId xmlns:a16="http://schemas.microsoft.com/office/drawing/2014/main" val="2066456762"/>
                    </a:ext>
                  </a:extLst>
                </a:gridCol>
              </a:tblGrid>
              <a:tr h="127722">
                <a:tc>
                  <a:txBody>
                    <a:bodyPr/>
                    <a:lstStyle/>
                    <a:p>
                      <a:endParaRPr lang="en-GB" sz="1400" noProof="0" dirty="0">
                        <a:latin typeface="Arial" panose="020B0604020202020204" pitchFamily="34" charset="0"/>
                        <a:cs typeface="Arial" panose="020B0604020202020204" pitchFamily="34" charset="0"/>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noProof="0" dirty="0">
                          <a:latin typeface="Arial" panose="020B0604020202020204" pitchFamily="34" charset="0"/>
                          <a:cs typeface="Arial" panose="020B0604020202020204" pitchFamily="34" charset="0"/>
                        </a:rPr>
                        <a:t>Dato-DXd</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noProof="0" dirty="0">
                          <a:latin typeface="Arial" panose="020B0604020202020204" pitchFamily="34" charset="0"/>
                          <a:cs typeface="Arial" panose="020B0604020202020204" pitchFamily="34" charset="0"/>
                        </a:rPr>
                        <a:t>ICC</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73075357"/>
                  </a:ext>
                </a:extLst>
              </a:tr>
              <a:tr h="0">
                <a:tc>
                  <a:txBody>
                    <a:bodyPr/>
                    <a:lstStyle/>
                    <a:p>
                      <a:r>
                        <a:rPr lang="en-GB" sz="1200" b="1" noProof="0" dirty="0">
                          <a:latin typeface="Arial" panose="020B0604020202020204" pitchFamily="34" charset="0"/>
                          <a:cs typeface="Arial" panose="020B0604020202020204" pitchFamily="34" charset="0"/>
                        </a:rPr>
                        <a:t>OS events, n (%)</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noProof="0" dirty="0">
                          <a:latin typeface="Arial" panose="020B0604020202020204" pitchFamily="34" charset="0"/>
                          <a:cs typeface="Arial" panose="020B0604020202020204" pitchFamily="34" charset="0"/>
                        </a:rPr>
                        <a:t>195 (53)</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noProof="0" dirty="0">
                          <a:latin typeface="Arial" panose="020B0604020202020204" pitchFamily="34" charset="0"/>
                          <a:cs typeface="Arial" panose="020B0604020202020204" pitchFamily="34" charset="0"/>
                        </a:rPr>
                        <a:t>177 (48)</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036649"/>
                  </a:ext>
                </a:extLst>
              </a:tr>
              <a:tr h="0">
                <a:tc>
                  <a:txBody>
                    <a:bodyPr/>
                    <a:lstStyle/>
                    <a:p>
                      <a:r>
                        <a:rPr lang="en-GB" sz="1200" b="1" noProof="0" dirty="0">
                          <a:latin typeface="Arial" panose="020B0604020202020204" pitchFamily="34" charset="0"/>
                          <a:cs typeface="Arial" panose="020B0604020202020204" pitchFamily="34" charset="0"/>
                        </a:rPr>
                        <a:t>Median OS, months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latin typeface="Arial" panose="020B0604020202020204" pitchFamily="34" charset="0"/>
                          <a:cs typeface="Arial" panose="020B0604020202020204" pitchFamily="34" charset="0"/>
                        </a:rPr>
                        <a:t>19.1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latin typeface="Arial" panose="020B0604020202020204" pitchFamily="34" charset="0"/>
                          <a:cs typeface="Arial" panose="020B0604020202020204" pitchFamily="34" charset="0"/>
                        </a:rPr>
                        <a:t>17.5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68126933"/>
                  </a:ext>
                </a:extLst>
              </a:tr>
              <a:tr h="0">
                <a:tc>
                  <a:txBody>
                    <a:bodyPr/>
                    <a:lstStyle/>
                    <a:p>
                      <a:pPr marL="0" indent="9525">
                        <a:tabLst/>
                      </a:pPr>
                      <a:r>
                        <a:rPr lang="en-GB" sz="1200" b="1" noProof="0" dirty="0">
                          <a:solidFill>
                            <a:schemeClr val="tx1"/>
                          </a:solidFill>
                          <a:latin typeface="Arial" panose="020B0604020202020204" pitchFamily="34" charset="0"/>
                          <a:cs typeface="Arial" panose="020B0604020202020204" pitchFamily="34" charset="0"/>
                        </a:rPr>
                        <a:t>HR (95% CI)</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0.86 (0.70-1.06)</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88102"/>
                  </a:ext>
                </a:extLst>
              </a:tr>
            </a:tbl>
          </a:graphicData>
        </a:graphic>
      </p:graphicFrame>
      <p:graphicFrame>
        <p:nvGraphicFramePr>
          <p:cNvPr id="45" name="Table 44">
            <a:extLst>
              <a:ext uri="{FF2B5EF4-FFF2-40B4-BE49-F238E27FC236}">
                <a16:creationId xmlns:a16="http://schemas.microsoft.com/office/drawing/2014/main" id="{074AB58B-DD75-F22D-987C-90BF5CF4B1A6}"/>
              </a:ext>
            </a:extLst>
          </p:cNvPr>
          <p:cNvGraphicFramePr>
            <a:graphicFrameLocks noGrp="1"/>
          </p:cNvGraphicFramePr>
          <p:nvPr>
            <p:extLst>
              <p:ext uri="{D42A27DB-BD31-4B8C-83A1-F6EECF244321}">
                <p14:modId xmlns:p14="http://schemas.microsoft.com/office/powerpoint/2010/main" val="246180739"/>
              </p:ext>
            </p:extLst>
          </p:nvPr>
        </p:nvGraphicFramePr>
        <p:xfrm>
          <a:off x="1339317" y="5206121"/>
          <a:ext cx="6795660" cy="404640"/>
        </p:xfrm>
        <a:graphic>
          <a:graphicData uri="http://schemas.openxmlformats.org/drawingml/2006/table">
            <a:tbl>
              <a:tblPr firstRow="1" bandRow="1">
                <a:tableStyleId>{A569D0C5-7340-4F2F-9444-9E4D2A498D21}</a:tableStyleId>
              </a:tblPr>
              <a:tblGrid>
                <a:gridCol w="566305">
                  <a:extLst>
                    <a:ext uri="{9D8B030D-6E8A-4147-A177-3AD203B41FA5}">
                      <a16:colId xmlns:a16="http://schemas.microsoft.com/office/drawing/2014/main" val="491368966"/>
                    </a:ext>
                  </a:extLst>
                </a:gridCol>
                <a:gridCol w="566305">
                  <a:extLst>
                    <a:ext uri="{9D8B030D-6E8A-4147-A177-3AD203B41FA5}">
                      <a16:colId xmlns:a16="http://schemas.microsoft.com/office/drawing/2014/main" val="4015107284"/>
                    </a:ext>
                  </a:extLst>
                </a:gridCol>
                <a:gridCol w="566305">
                  <a:extLst>
                    <a:ext uri="{9D8B030D-6E8A-4147-A177-3AD203B41FA5}">
                      <a16:colId xmlns:a16="http://schemas.microsoft.com/office/drawing/2014/main" val="384952658"/>
                    </a:ext>
                  </a:extLst>
                </a:gridCol>
                <a:gridCol w="566305">
                  <a:extLst>
                    <a:ext uri="{9D8B030D-6E8A-4147-A177-3AD203B41FA5}">
                      <a16:colId xmlns:a16="http://schemas.microsoft.com/office/drawing/2014/main" val="274912649"/>
                    </a:ext>
                  </a:extLst>
                </a:gridCol>
                <a:gridCol w="566305">
                  <a:extLst>
                    <a:ext uri="{9D8B030D-6E8A-4147-A177-3AD203B41FA5}">
                      <a16:colId xmlns:a16="http://schemas.microsoft.com/office/drawing/2014/main" val="3960412775"/>
                    </a:ext>
                  </a:extLst>
                </a:gridCol>
                <a:gridCol w="566305">
                  <a:extLst>
                    <a:ext uri="{9D8B030D-6E8A-4147-A177-3AD203B41FA5}">
                      <a16:colId xmlns:a16="http://schemas.microsoft.com/office/drawing/2014/main" val="1547653180"/>
                    </a:ext>
                  </a:extLst>
                </a:gridCol>
                <a:gridCol w="566305">
                  <a:extLst>
                    <a:ext uri="{9D8B030D-6E8A-4147-A177-3AD203B41FA5}">
                      <a16:colId xmlns:a16="http://schemas.microsoft.com/office/drawing/2014/main" val="1208094697"/>
                    </a:ext>
                  </a:extLst>
                </a:gridCol>
                <a:gridCol w="566305">
                  <a:extLst>
                    <a:ext uri="{9D8B030D-6E8A-4147-A177-3AD203B41FA5}">
                      <a16:colId xmlns:a16="http://schemas.microsoft.com/office/drawing/2014/main" val="3510607824"/>
                    </a:ext>
                  </a:extLst>
                </a:gridCol>
                <a:gridCol w="566305">
                  <a:extLst>
                    <a:ext uri="{9D8B030D-6E8A-4147-A177-3AD203B41FA5}">
                      <a16:colId xmlns:a16="http://schemas.microsoft.com/office/drawing/2014/main" val="3679345"/>
                    </a:ext>
                  </a:extLst>
                </a:gridCol>
                <a:gridCol w="566305">
                  <a:extLst>
                    <a:ext uri="{9D8B030D-6E8A-4147-A177-3AD203B41FA5}">
                      <a16:colId xmlns:a16="http://schemas.microsoft.com/office/drawing/2014/main" val="2936317007"/>
                    </a:ext>
                  </a:extLst>
                </a:gridCol>
                <a:gridCol w="566305">
                  <a:extLst>
                    <a:ext uri="{9D8B030D-6E8A-4147-A177-3AD203B41FA5}">
                      <a16:colId xmlns:a16="http://schemas.microsoft.com/office/drawing/2014/main" val="648677102"/>
                    </a:ext>
                  </a:extLst>
                </a:gridCol>
                <a:gridCol w="566305">
                  <a:extLst>
                    <a:ext uri="{9D8B030D-6E8A-4147-A177-3AD203B41FA5}">
                      <a16:colId xmlns:a16="http://schemas.microsoft.com/office/drawing/2014/main" val="917992101"/>
                    </a:ext>
                  </a:extLst>
                </a:gridCol>
              </a:tblGrid>
              <a:tr h="163666">
                <a:tc>
                  <a:txBody>
                    <a:bodyPr/>
                    <a:lstStyle/>
                    <a:p>
                      <a:pPr algn="ctr"/>
                      <a:r>
                        <a:rPr lang="en-GB" sz="1200" spc="-20" baseline="0" noProof="0" dirty="0"/>
                        <a:t>365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348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327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290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245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212</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163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105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43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12</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GB" sz="1200" spc="-20" baseline="0" noProof="0" dirty="0"/>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ctr"/>
                      <a:r>
                        <a:rPr lang="en-GB" sz="1200" spc="-20" baseline="0" noProof="0" dirty="0"/>
                        <a:t>367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329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285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243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196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158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120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79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200" spc="-20" baseline="0" noProof="0" dirty="0"/>
                        <a:t>2</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GB" sz="1200" spc="-20" baseline="0" noProof="0" dirty="0"/>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46" name="Table 45">
            <a:extLst>
              <a:ext uri="{FF2B5EF4-FFF2-40B4-BE49-F238E27FC236}">
                <a16:creationId xmlns:a16="http://schemas.microsoft.com/office/drawing/2014/main" id="{ECA1B166-C962-2A20-396F-9BF28D12ABEB}"/>
              </a:ext>
            </a:extLst>
          </p:cNvPr>
          <p:cNvGraphicFramePr>
            <a:graphicFrameLocks noGrp="1"/>
          </p:cNvGraphicFramePr>
          <p:nvPr>
            <p:extLst>
              <p:ext uri="{D42A27DB-BD31-4B8C-83A1-F6EECF244321}">
                <p14:modId xmlns:p14="http://schemas.microsoft.com/office/powerpoint/2010/main" val="346785500"/>
              </p:ext>
            </p:extLst>
          </p:nvPr>
        </p:nvGraphicFramePr>
        <p:xfrm>
          <a:off x="578427" y="5206121"/>
          <a:ext cx="730926" cy="404640"/>
        </p:xfrm>
        <a:graphic>
          <a:graphicData uri="http://schemas.openxmlformats.org/drawingml/2006/table">
            <a:tbl>
              <a:tblPr firstRow="1" bandRow="1">
                <a:tableStyleId>{A569D0C5-7340-4F2F-9444-9E4D2A498D21}</a:tableStyleId>
              </a:tblPr>
              <a:tblGrid>
                <a:gridCol w="730926">
                  <a:extLst>
                    <a:ext uri="{9D8B030D-6E8A-4147-A177-3AD203B41FA5}">
                      <a16:colId xmlns:a16="http://schemas.microsoft.com/office/drawing/2014/main" val="491368966"/>
                    </a:ext>
                  </a:extLst>
                </a:gridCol>
              </a:tblGrid>
              <a:tr h="163666">
                <a:tc>
                  <a:txBody>
                    <a:bodyPr/>
                    <a:lstStyle/>
                    <a:p>
                      <a:pPr algn="r"/>
                      <a:r>
                        <a:rPr lang="en-GB" sz="1200" b="1" spc="-20" baseline="0" noProof="0" dirty="0">
                          <a:solidFill>
                            <a:schemeClr val="accent1"/>
                          </a:solidFill>
                        </a:rPr>
                        <a:t>Dato-DXd</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r"/>
                      <a:r>
                        <a:rPr lang="en-GB" sz="1200" b="1" spc="-20" baseline="0" noProof="0" dirty="0">
                          <a:solidFill>
                            <a:schemeClr val="tx2"/>
                          </a:solidFill>
                        </a:rPr>
                        <a:t>ICC</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47" name="Table 46">
            <a:extLst>
              <a:ext uri="{FF2B5EF4-FFF2-40B4-BE49-F238E27FC236}">
                <a16:creationId xmlns:a16="http://schemas.microsoft.com/office/drawing/2014/main" id="{87BBD8A7-06FC-16CA-EAA1-D550BB382881}"/>
              </a:ext>
            </a:extLst>
          </p:cNvPr>
          <p:cNvGraphicFramePr>
            <a:graphicFrameLocks noGrp="1"/>
          </p:cNvGraphicFramePr>
          <p:nvPr>
            <p:extLst>
              <p:ext uri="{D42A27DB-BD31-4B8C-83A1-F6EECF244321}">
                <p14:modId xmlns:p14="http://schemas.microsoft.com/office/powerpoint/2010/main" val="75008049"/>
              </p:ext>
            </p:extLst>
          </p:nvPr>
        </p:nvGraphicFramePr>
        <p:xfrm>
          <a:off x="667276" y="5034281"/>
          <a:ext cx="2039858" cy="202320"/>
        </p:xfrm>
        <a:graphic>
          <a:graphicData uri="http://schemas.openxmlformats.org/drawingml/2006/table">
            <a:tbl>
              <a:tblPr firstRow="1" bandRow="1">
                <a:tableStyleId>{A569D0C5-7340-4F2F-9444-9E4D2A498D21}</a:tableStyleId>
              </a:tblPr>
              <a:tblGrid>
                <a:gridCol w="2039858">
                  <a:extLst>
                    <a:ext uri="{9D8B030D-6E8A-4147-A177-3AD203B41FA5}">
                      <a16:colId xmlns:a16="http://schemas.microsoft.com/office/drawing/2014/main" val="491368966"/>
                    </a:ext>
                  </a:extLst>
                </a:gridCol>
              </a:tblGrid>
              <a:tr h="163666">
                <a:tc>
                  <a:txBody>
                    <a:bodyPr/>
                    <a:lstStyle/>
                    <a:p>
                      <a:pPr algn="l"/>
                      <a:r>
                        <a:rPr lang="en-GB" sz="1200" b="1" spc="-20" baseline="0" noProof="0" dirty="0">
                          <a:solidFill>
                            <a:schemeClr val="tx1"/>
                          </a:solidFill>
                        </a:rPr>
                        <a:t>No. of patients at risk</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bl>
          </a:graphicData>
        </a:graphic>
      </p:graphicFrame>
      <p:sp>
        <p:nvSpPr>
          <p:cNvPr id="49" name="TextBox 48">
            <a:extLst>
              <a:ext uri="{FF2B5EF4-FFF2-40B4-BE49-F238E27FC236}">
                <a16:creationId xmlns:a16="http://schemas.microsoft.com/office/drawing/2014/main" id="{45447F69-82A6-542E-A0E2-FE9379EBFC73}"/>
              </a:ext>
            </a:extLst>
          </p:cNvPr>
          <p:cNvSpPr txBox="1"/>
          <p:nvPr/>
        </p:nvSpPr>
        <p:spPr>
          <a:xfrm>
            <a:off x="2189138" y="4100472"/>
            <a:ext cx="1516441" cy="430887"/>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Dato-DXd (N=365)</a:t>
            </a:r>
          </a:p>
          <a:p>
            <a:r>
              <a:rPr lang="en-GB" sz="1400" b="1" noProof="0" dirty="0">
                <a:solidFill>
                  <a:schemeClr val="tx1"/>
                </a:solidFill>
                <a:latin typeface="Arial" panose="020B0604020202020204" pitchFamily="34" charset="0"/>
                <a:ea typeface="Aileron" charset="0"/>
                <a:cs typeface="Arial" panose="020B0604020202020204" pitchFamily="34" charset="0"/>
              </a:rPr>
              <a:t>ICC (N=367)</a:t>
            </a:r>
          </a:p>
        </p:txBody>
      </p:sp>
      <p:cxnSp>
        <p:nvCxnSpPr>
          <p:cNvPr id="50" name="Straight Connector 49">
            <a:extLst>
              <a:ext uri="{FF2B5EF4-FFF2-40B4-BE49-F238E27FC236}">
                <a16:creationId xmlns:a16="http://schemas.microsoft.com/office/drawing/2014/main" id="{A7AA1FFE-723C-3A98-2E2B-5E8F44F27B38}"/>
              </a:ext>
            </a:extLst>
          </p:cNvPr>
          <p:cNvCxnSpPr>
            <a:cxnSpLocks/>
          </p:cNvCxnSpPr>
          <p:nvPr/>
        </p:nvCxnSpPr>
        <p:spPr>
          <a:xfrm>
            <a:off x="1742491" y="4230918"/>
            <a:ext cx="35193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FA2C194-B6E1-583A-96CB-1E212A8529FA}"/>
              </a:ext>
            </a:extLst>
          </p:cNvPr>
          <p:cNvCxnSpPr>
            <a:cxnSpLocks/>
          </p:cNvCxnSpPr>
          <p:nvPr/>
        </p:nvCxnSpPr>
        <p:spPr>
          <a:xfrm>
            <a:off x="1742491" y="4427768"/>
            <a:ext cx="3519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EAFFF414-10D9-9E7B-D254-214638C25348}"/>
              </a:ext>
            </a:extLst>
          </p:cNvPr>
          <p:cNvCxnSpPr>
            <a:cxnSpLocks/>
          </p:cNvCxnSpPr>
          <p:nvPr/>
        </p:nvCxnSpPr>
        <p:spPr>
          <a:xfrm rot="16200000">
            <a:off x="1847512" y="4230918"/>
            <a:ext cx="14189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375CBE1B-9C02-CD4F-1763-61D254F39E02}"/>
              </a:ext>
            </a:extLst>
          </p:cNvPr>
          <p:cNvCxnSpPr>
            <a:cxnSpLocks/>
          </p:cNvCxnSpPr>
          <p:nvPr/>
        </p:nvCxnSpPr>
        <p:spPr>
          <a:xfrm rot="16200000">
            <a:off x="1847512" y="4427768"/>
            <a:ext cx="14189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203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52113-D8B6-2065-35BF-75225E192DAD}"/>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589A7C8C-B863-882A-0D96-8D6C49AB8761}"/>
              </a:ext>
            </a:extLst>
          </p:cNvPr>
          <p:cNvSpPr>
            <a:spLocks noGrp="1"/>
          </p:cNvSpPr>
          <p:nvPr>
            <p:ph type="body" idx="1"/>
          </p:nvPr>
        </p:nvSpPr>
        <p:spPr/>
        <p:txBody>
          <a:bodyPr/>
          <a:lstStyle/>
          <a:p>
            <a:r>
              <a:rPr lang="en-GB" sz="2000" noProof="0" dirty="0">
                <a:solidFill>
                  <a:schemeClr val="accent1"/>
                </a:solidFill>
              </a:rPr>
              <a:t>Final analysis</a:t>
            </a:r>
            <a:endParaRPr lang="en-GB" noProof="0" dirty="0"/>
          </a:p>
        </p:txBody>
      </p:sp>
      <p:sp>
        <p:nvSpPr>
          <p:cNvPr id="10" name="Title 9">
            <a:extLst>
              <a:ext uri="{FF2B5EF4-FFF2-40B4-BE49-F238E27FC236}">
                <a16:creationId xmlns:a16="http://schemas.microsoft.com/office/drawing/2014/main" id="{06E7C4A5-D6DA-A62F-7910-C991E2C1E2D9}"/>
              </a:ext>
            </a:extLst>
          </p:cNvPr>
          <p:cNvSpPr>
            <a:spLocks noGrp="1"/>
          </p:cNvSpPr>
          <p:nvPr>
            <p:ph type="title"/>
          </p:nvPr>
        </p:nvSpPr>
        <p:spPr/>
        <p:txBody>
          <a:bodyPr/>
          <a:lstStyle/>
          <a:p>
            <a:r>
              <a:rPr lang="en-GB" sz="2800" noProof="0" dirty="0">
                <a:solidFill>
                  <a:schemeClr val="tx2"/>
                </a:solidFill>
              </a:rPr>
              <a:t>Secondary Endpoints: Efficacy continue to favour dato-dx</a:t>
            </a:r>
            <a:r>
              <a:rPr lang="en-GB" sz="2800" cap="none" noProof="0" dirty="0">
                <a:solidFill>
                  <a:schemeClr val="tx2"/>
                </a:solidFill>
              </a:rPr>
              <a:t>d</a:t>
            </a:r>
            <a:r>
              <a:rPr lang="en-GB" sz="2800" cap="none" baseline="30000" noProof="0" dirty="0">
                <a:solidFill>
                  <a:schemeClr val="tx2"/>
                </a:solidFill>
              </a:rPr>
              <a:t>1</a:t>
            </a:r>
            <a:endParaRPr lang="en-GB" baseline="30000" noProof="0" dirty="0"/>
          </a:p>
        </p:txBody>
      </p:sp>
      <p:sp>
        <p:nvSpPr>
          <p:cNvPr id="12" name="Content Placeholder 11">
            <a:extLst>
              <a:ext uri="{FF2B5EF4-FFF2-40B4-BE49-F238E27FC236}">
                <a16:creationId xmlns:a16="http://schemas.microsoft.com/office/drawing/2014/main" id="{61ECB674-975A-5AA9-233E-FBB3AD1E337F}"/>
              </a:ext>
            </a:extLst>
          </p:cNvPr>
          <p:cNvSpPr>
            <a:spLocks noGrp="1"/>
          </p:cNvSpPr>
          <p:nvPr>
            <p:ph sz="quarter" idx="15"/>
          </p:nvPr>
        </p:nvSpPr>
        <p:spPr>
          <a:xfrm>
            <a:off x="620183" y="6356351"/>
            <a:ext cx="10321444" cy="365125"/>
          </a:xfrm>
        </p:spPr>
        <p:txBody>
          <a:bodyPr anchor="b" anchorCtr="0"/>
          <a:lstStyle/>
          <a:p>
            <a:r>
              <a:rPr lang="en-GB" sz="900" noProof="0" dirty="0">
                <a:solidFill>
                  <a:schemeClr val="tx2"/>
                </a:solidFill>
                <a:latin typeface="Arial" panose="020B0604020202020204" pitchFamily="34" charset="0"/>
                <a:cs typeface="Arial" panose="020B0604020202020204" pitchFamily="34" charset="0"/>
              </a:rPr>
              <a:t>CI, confidence interval; CR, complete response; Dato-DXd, datopotamab deruxtecan; DCR, disease control rate; DoR, duration of response; HR, hazard ratio; ICC, investigator’s choice of chemotherapy; PFS, progression-free survival; PFS2, time to second progression or death; PR, partial response; TFST, time to first subsequent therapy; TSST, time to second subsequent therapy</a:t>
            </a:r>
          </a:p>
          <a:p>
            <a:r>
              <a:rPr lang="en-GB" sz="900" noProof="0" dirty="0">
                <a:solidFill>
                  <a:schemeClr val="tx2"/>
                </a:solidFill>
                <a:latin typeface="Arial" panose="020B0604020202020204" pitchFamily="34" charset="0"/>
                <a:cs typeface="Arial" panose="020B0604020202020204" pitchFamily="34" charset="0"/>
              </a:rPr>
              <a:t>1. </a:t>
            </a:r>
            <a:r>
              <a:rPr lang="en-GB" sz="900" noProof="0" dirty="0">
                <a:solidFill>
                  <a:schemeClr val="tx2"/>
                </a:solidFill>
              </a:rPr>
              <a:t>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endParaRPr lang="en-GB" sz="900" noProof="0" dirty="0">
              <a:solidFill>
                <a:schemeClr val="tx2"/>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778035B9-7899-7E51-F1C0-B73FA3BFD451}"/>
              </a:ext>
            </a:extLst>
          </p:cNvPr>
          <p:cNvGraphicFramePr>
            <a:graphicFrameLocks noGrp="1"/>
          </p:cNvGraphicFramePr>
          <p:nvPr>
            <p:extLst>
              <p:ext uri="{D42A27DB-BD31-4B8C-83A1-F6EECF244321}">
                <p14:modId xmlns:p14="http://schemas.microsoft.com/office/powerpoint/2010/main" val="1174147571"/>
              </p:ext>
            </p:extLst>
          </p:nvPr>
        </p:nvGraphicFramePr>
        <p:xfrm>
          <a:off x="597393" y="1685208"/>
          <a:ext cx="10980342" cy="1655400"/>
        </p:xfrm>
        <a:graphic>
          <a:graphicData uri="http://schemas.openxmlformats.org/drawingml/2006/table">
            <a:tbl>
              <a:tblPr firstRow="1" bandRow="1">
                <a:tableStyleId>{5C22544A-7EE6-4342-B048-85BDC9FD1C3A}</a:tableStyleId>
              </a:tblPr>
              <a:tblGrid>
                <a:gridCol w="3453375">
                  <a:extLst>
                    <a:ext uri="{9D8B030D-6E8A-4147-A177-3AD203B41FA5}">
                      <a16:colId xmlns:a16="http://schemas.microsoft.com/office/drawing/2014/main" val="2759842154"/>
                    </a:ext>
                  </a:extLst>
                </a:gridCol>
                <a:gridCol w="2508989">
                  <a:extLst>
                    <a:ext uri="{9D8B030D-6E8A-4147-A177-3AD203B41FA5}">
                      <a16:colId xmlns:a16="http://schemas.microsoft.com/office/drawing/2014/main" val="1673589385"/>
                    </a:ext>
                  </a:extLst>
                </a:gridCol>
                <a:gridCol w="2508989">
                  <a:extLst>
                    <a:ext uri="{9D8B030D-6E8A-4147-A177-3AD203B41FA5}">
                      <a16:colId xmlns:a16="http://schemas.microsoft.com/office/drawing/2014/main" val="2328666725"/>
                    </a:ext>
                  </a:extLst>
                </a:gridCol>
                <a:gridCol w="2508989">
                  <a:extLst>
                    <a:ext uri="{9D8B030D-6E8A-4147-A177-3AD203B41FA5}">
                      <a16:colId xmlns:a16="http://schemas.microsoft.com/office/drawing/2014/main" val="856083157"/>
                    </a:ext>
                  </a:extLst>
                </a:gridCol>
              </a:tblGrid>
              <a:tr h="2496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1" noProof="0" dirty="0">
                          <a:solidFill>
                            <a:schemeClr val="bg1"/>
                          </a:solidFill>
                        </a:rPr>
                        <a:t>Median (95% CI), months</a:t>
                      </a:r>
                      <a:endParaRPr lang="en-GB" sz="1700" b="1" noProof="0" dirty="0">
                        <a:solidFill>
                          <a:schemeClr val="bg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bg1"/>
                          </a:solidFill>
                        </a:rPr>
                        <a:t>Dato-DXd (N=365)</a:t>
                      </a:r>
                      <a:endParaRPr lang="en-GB" sz="1700" b="1" noProof="0" dirty="0">
                        <a:solidFill>
                          <a:schemeClr val="bg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bg1"/>
                          </a:solidFill>
                        </a:rPr>
                        <a:t>ICC (N=367)</a:t>
                      </a:r>
                      <a:endParaRPr lang="en-GB" sz="1700" b="1" noProof="0" dirty="0">
                        <a:solidFill>
                          <a:schemeClr val="bg1"/>
                        </a:solidFill>
                        <a:latin typeface="Arial Narrow" panose="020B0606020202030204" pitchFamily="34" charset="0"/>
                      </a:endParaRPr>
                    </a:p>
                  </a:txBody>
                  <a:tcPr marT="36000" marB="36000" anchor="ctr"/>
                </a:tc>
                <a:tc>
                  <a:txBody>
                    <a:bodyPr/>
                    <a:lstStyle/>
                    <a:p>
                      <a:pPr algn="ctr"/>
                      <a:r>
                        <a:rPr lang="en-GB" sz="1700" b="1" noProof="0" dirty="0">
                          <a:solidFill>
                            <a:schemeClr val="bg1"/>
                          </a:solidFill>
                          <a:latin typeface="Arial" panose="020B0604020202020204" pitchFamily="34" charset="0"/>
                          <a:cs typeface="Arial" panose="020B0604020202020204" pitchFamily="34" charset="0"/>
                        </a:rPr>
                        <a:t>HR (95% CI)</a:t>
                      </a:r>
                    </a:p>
                  </a:txBody>
                  <a:tcPr marT="36000" marB="36000" anchor="ctr"/>
                </a:tc>
                <a:extLst>
                  <a:ext uri="{0D108BD9-81ED-4DB2-BD59-A6C34878D82A}">
                    <a16:rowId xmlns:a16="http://schemas.microsoft.com/office/drawing/2014/main" val="2655045389"/>
                  </a:ext>
                </a:extLst>
              </a:tr>
              <a:tr h="2496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b="1" noProof="0" dirty="0"/>
                        <a:t>PFS (investigator assessed)</a:t>
                      </a:r>
                      <a:endParaRPr lang="en-GB" sz="1700" b="1" noProof="0" dirty="0">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t>6.9 (5.9-7.2)</a:t>
                      </a:r>
                      <a:endParaRPr lang="en-GB" sz="1700" noProof="0" dirty="0">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t>4.5 (4.2-5.5)</a:t>
                      </a:r>
                      <a:endParaRPr lang="en-GB" sz="1700" noProof="0" dirty="0">
                        <a:latin typeface="Arial Narrow" panose="020B0606020202030204" pitchFamily="34"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latin typeface="Arial" panose="020B0604020202020204" pitchFamily="34" charset="0"/>
                          <a:cs typeface="Arial" panose="020B0604020202020204" pitchFamily="34" charset="0"/>
                        </a:rPr>
                        <a:t>0.64 (0.55-0.76)</a:t>
                      </a:r>
                    </a:p>
                  </a:txBody>
                  <a:tcPr marT="36000" marB="36000" anchor="ctr"/>
                </a:tc>
                <a:extLst>
                  <a:ext uri="{0D108BD9-81ED-4DB2-BD59-A6C34878D82A}">
                    <a16:rowId xmlns:a16="http://schemas.microsoft.com/office/drawing/2014/main" val="3902430073"/>
                  </a:ext>
                </a:extLst>
              </a:tr>
              <a:tr h="2496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b="1" noProof="0" dirty="0"/>
                        <a:t>PFS2</a:t>
                      </a:r>
                      <a:endParaRPr lang="en-GB" sz="1700" b="1" noProof="0" dirty="0">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0" noProof="0" dirty="0">
                          <a:solidFill>
                            <a:schemeClr val="tx1"/>
                          </a:solidFill>
                        </a:rPr>
                        <a:t>11.7 (10.8-13.1)</a:t>
                      </a:r>
                      <a:endParaRPr lang="en-GB" sz="1700" b="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0" noProof="0" dirty="0">
                          <a:solidFill>
                            <a:schemeClr val="tx1"/>
                          </a:solidFill>
                        </a:rPr>
                        <a:t>10.4 (9.6-11.5)</a:t>
                      </a:r>
                      <a:endParaRPr lang="en-GB" sz="1700" b="0" noProof="0" dirty="0">
                        <a:solidFill>
                          <a:schemeClr val="tx1"/>
                        </a:solidFill>
                        <a:latin typeface="Arial Narrow" panose="020B0606020202030204" pitchFamily="34"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solidFill>
                            <a:schemeClr val="tx1"/>
                          </a:solidFill>
                          <a:latin typeface="Arial" panose="020B0604020202020204" pitchFamily="34" charset="0"/>
                          <a:cs typeface="Arial" panose="020B0604020202020204" pitchFamily="34" charset="0"/>
                        </a:rPr>
                        <a:t>0.76 (0.63-0.93)</a:t>
                      </a:r>
                    </a:p>
                  </a:txBody>
                  <a:tcPr marT="36000" marB="36000" anchor="ctr"/>
                </a:tc>
                <a:extLst>
                  <a:ext uri="{0D108BD9-81ED-4DB2-BD59-A6C34878D82A}">
                    <a16:rowId xmlns:a16="http://schemas.microsoft.com/office/drawing/2014/main" val="229799307"/>
                  </a:ext>
                </a:extLst>
              </a:tr>
              <a:tr h="2496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b="1" noProof="0" dirty="0"/>
                        <a:t>TFST</a:t>
                      </a:r>
                      <a:endParaRPr lang="en-GB" sz="1700" b="1" noProof="0" dirty="0">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8.0 (7.2-8.8)</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5.2 (4.6-5.8)</a:t>
                      </a:r>
                      <a:endParaRPr lang="en-GB" sz="1700" noProof="0" dirty="0">
                        <a:solidFill>
                          <a:schemeClr val="tx1"/>
                        </a:solidFill>
                        <a:latin typeface="Arial Narrow" panose="020B0606020202030204" pitchFamily="34"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solidFill>
                            <a:schemeClr val="tx1"/>
                          </a:solidFill>
                          <a:latin typeface="Arial" panose="020B0604020202020204" pitchFamily="34" charset="0"/>
                          <a:cs typeface="Arial" panose="020B0604020202020204" pitchFamily="34" charset="0"/>
                        </a:rPr>
                        <a:t>0.58 (0.50-0.68)</a:t>
                      </a:r>
                    </a:p>
                  </a:txBody>
                  <a:tcPr marT="36000" marB="36000" anchor="ctr"/>
                </a:tc>
                <a:extLst>
                  <a:ext uri="{0D108BD9-81ED-4DB2-BD59-A6C34878D82A}">
                    <a16:rowId xmlns:a16="http://schemas.microsoft.com/office/drawing/2014/main" val="3528418726"/>
                  </a:ext>
                </a:extLst>
              </a:tr>
              <a:tr h="2496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b="1" noProof="0" dirty="0"/>
                        <a:t>TSST</a:t>
                      </a:r>
                      <a:endParaRPr lang="en-GB" sz="1700" b="1" noProof="0" dirty="0">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13.7 (12.4-15.0)</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12.3 (10.8-13.7)</a:t>
                      </a:r>
                      <a:endParaRPr lang="en-GB" sz="1700" noProof="0" dirty="0">
                        <a:solidFill>
                          <a:schemeClr val="tx1"/>
                        </a:solidFill>
                        <a:latin typeface="Arial Narrow" panose="020B0606020202030204" pitchFamily="34" charset="0"/>
                      </a:endParaRPr>
                    </a:p>
                  </a:txBody>
                  <a:tcPr marT="36000" marB="36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700" b="1" noProof="0" dirty="0">
                          <a:solidFill>
                            <a:schemeClr val="tx1"/>
                          </a:solidFill>
                          <a:latin typeface="Arial" panose="020B0604020202020204" pitchFamily="34" charset="0"/>
                          <a:cs typeface="Arial" panose="020B0604020202020204" pitchFamily="34" charset="0"/>
                        </a:rPr>
                        <a:t>0.83 (0.70-0.98)</a:t>
                      </a:r>
                    </a:p>
                  </a:txBody>
                  <a:tcPr marT="36000" marB="36000" anchor="ctr"/>
                </a:tc>
                <a:extLst>
                  <a:ext uri="{0D108BD9-81ED-4DB2-BD59-A6C34878D82A}">
                    <a16:rowId xmlns:a16="http://schemas.microsoft.com/office/drawing/2014/main" val="1873451858"/>
                  </a:ext>
                </a:extLst>
              </a:tr>
            </a:tbl>
          </a:graphicData>
        </a:graphic>
      </p:graphicFrame>
      <p:graphicFrame>
        <p:nvGraphicFramePr>
          <p:cNvPr id="4" name="Table 3">
            <a:extLst>
              <a:ext uri="{FF2B5EF4-FFF2-40B4-BE49-F238E27FC236}">
                <a16:creationId xmlns:a16="http://schemas.microsoft.com/office/drawing/2014/main" id="{3FC2F121-9775-7AAB-C854-E98DC2A1F326}"/>
              </a:ext>
            </a:extLst>
          </p:cNvPr>
          <p:cNvGraphicFramePr>
            <a:graphicFrameLocks noGrp="1"/>
          </p:cNvGraphicFramePr>
          <p:nvPr>
            <p:extLst>
              <p:ext uri="{D42A27DB-BD31-4B8C-83A1-F6EECF244321}">
                <p14:modId xmlns:p14="http://schemas.microsoft.com/office/powerpoint/2010/main" val="41497916"/>
              </p:ext>
            </p:extLst>
          </p:nvPr>
        </p:nvGraphicFramePr>
        <p:xfrm>
          <a:off x="597394" y="3429000"/>
          <a:ext cx="10985006" cy="1986480"/>
        </p:xfrm>
        <a:graphic>
          <a:graphicData uri="http://schemas.openxmlformats.org/drawingml/2006/table">
            <a:tbl>
              <a:tblPr firstRow="1" bandRow="1">
                <a:tableStyleId>{5C22544A-7EE6-4342-B048-85BDC9FD1C3A}</a:tableStyleId>
              </a:tblPr>
              <a:tblGrid>
                <a:gridCol w="1671806">
                  <a:extLst>
                    <a:ext uri="{9D8B030D-6E8A-4147-A177-3AD203B41FA5}">
                      <a16:colId xmlns:a16="http://schemas.microsoft.com/office/drawing/2014/main" val="2759842154"/>
                    </a:ext>
                  </a:extLst>
                </a:gridCol>
                <a:gridCol w="4275386">
                  <a:extLst>
                    <a:ext uri="{9D8B030D-6E8A-4147-A177-3AD203B41FA5}">
                      <a16:colId xmlns:a16="http://schemas.microsoft.com/office/drawing/2014/main" val="1812307122"/>
                    </a:ext>
                  </a:extLst>
                </a:gridCol>
                <a:gridCol w="2524991">
                  <a:extLst>
                    <a:ext uri="{9D8B030D-6E8A-4147-A177-3AD203B41FA5}">
                      <a16:colId xmlns:a16="http://schemas.microsoft.com/office/drawing/2014/main" val="1673589385"/>
                    </a:ext>
                  </a:extLst>
                </a:gridCol>
                <a:gridCol w="2512823">
                  <a:extLst>
                    <a:ext uri="{9D8B030D-6E8A-4147-A177-3AD203B41FA5}">
                      <a16:colId xmlns:a16="http://schemas.microsoft.com/office/drawing/2014/main" val="2328666725"/>
                    </a:ext>
                  </a:extLst>
                </a:gridCol>
              </a:tblGrid>
              <a:tr h="223656">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700" b="1" noProof="0" dirty="0">
                        <a:solidFill>
                          <a:schemeClr val="bg1"/>
                        </a:solidFill>
                        <a:latin typeface="Arial Narrow" panose="020B0606020202030204" pitchFamily="34" charset="0"/>
                      </a:endParaRPr>
                    </a:p>
                  </a:txBody>
                  <a:tcPr marT="36000" marB="36000" anchor="ct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800" b="1" dirty="0">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bg1"/>
                          </a:solidFill>
                        </a:rPr>
                        <a:t>Dato-DXd (N=365)</a:t>
                      </a:r>
                      <a:endParaRPr lang="en-GB" sz="1700" b="1" noProof="0" dirty="0">
                        <a:solidFill>
                          <a:schemeClr val="bg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bg1"/>
                          </a:solidFill>
                        </a:rPr>
                        <a:t>ICC (N=367)</a:t>
                      </a:r>
                      <a:endParaRPr lang="en-GB" sz="1700" b="1" noProof="0" dirty="0">
                        <a:solidFill>
                          <a:schemeClr val="bg1"/>
                        </a:solidFill>
                        <a:latin typeface="Arial Narrow" panose="020B0606020202030204" pitchFamily="34" charset="0"/>
                      </a:endParaRPr>
                    </a:p>
                  </a:txBody>
                  <a:tcPr marT="36000" marB="36000" anchor="ctr"/>
                </a:tc>
                <a:extLst>
                  <a:ext uri="{0D108BD9-81ED-4DB2-BD59-A6C34878D82A}">
                    <a16:rowId xmlns:a16="http://schemas.microsoft.com/office/drawing/2014/main" val="2655045389"/>
                  </a:ext>
                </a:extLst>
              </a:tr>
              <a:tr h="223656">
                <a:tc rowSpan="5">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b="1" noProof="0" dirty="0"/>
                        <a:t>Response</a:t>
                      </a:r>
                    </a:p>
                    <a:p>
                      <a:r>
                        <a:rPr lang="en-GB" sz="1700" noProof="0" dirty="0"/>
                        <a:t>(investigator assessed)</a:t>
                      </a:r>
                      <a:endParaRPr lang="en-GB" sz="1700" noProof="0" dirty="0">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noProof="0" dirty="0">
                          <a:solidFill>
                            <a:schemeClr val="tx1"/>
                          </a:solidFill>
                        </a:rPr>
                        <a:t>Confirmed overall response, n (%)</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134 (</a:t>
                      </a:r>
                      <a:r>
                        <a:rPr lang="en-GB" sz="1700" b="1" noProof="0" dirty="0">
                          <a:solidFill>
                            <a:schemeClr val="tx1"/>
                          </a:solidFill>
                        </a:rPr>
                        <a:t>36.7</a:t>
                      </a:r>
                      <a:r>
                        <a:rPr lang="en-GB" sz="1700" noProof="0" dirty="0">
                          <a:solidFill>
                            <a:schemeClr val="tx1"/>
                          </a:solidFill>
                        </a:rPr>
                        <a:t>)</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81 (</a:t>
                      </a:r>
                      <a:r>
                        <a:rPr lang="en-GB" sz="1700" b="1" noProof="0" dirty="0">
                          <a:solidFill>
                            <a:schemeClr val="tx1"/>
                          </a:solidFill>
                        </a:rPr>
                        <a:t>22.1</a:t>
                      </a:r>
                      <a:r>
                        <a:rPr lang="en-GB" sz="1700" noProof="0" dirty="0">
                          <a:solidFill>
                            <a:schemeClr val="tx1"/>
                          </a:solidFill>
                        </a:rPr>
                        <a:t>)</a:t>
                      </a:r>
                      <a:endParaRPr lang="en-GB" sz="1700" noProof="0" dirty="0">
                        <a:solidFill>
                          <a:schemeClr val="tx1"/>
                        </a:solidFill>
                        <a:latin typeface="Arial Narrow" panose="020B0606020202030204" pitchFamily="34" charset="0"/>
                      </a:endParaRPr>
                    </a:p>
                  </a:txBody>
                  <a:tcPr marT="36000" marB="36000" anchor="ctr"/>
                </a:tc>
                <a:extLst>
                  <a:ext uri="{0D108BD9-81ED-4DB2-BD59-A6C34878D82A}">
                    <a16:rowId xmlns:a16="http://schemas.microsoft.com/office/drawing/2014/main" val="3372343839"/>
                  </a:ext>
                </a:extLst>
              </a:tr>
              <a:tr h="223656">
                <a:tc v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noProof="0" dirty="0">
                          <a:solidFill>
                            <a:schemeClr val="tx1"/>
                          </a:solidFill>
                        </a:rPr>
                        <a:t>   CR</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3 (0.8)</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0</a:t>
                      </a:r>
                      <a:endParaRPr lang="en-GB" sz="1700" noProof="0" dirty="0">
                        <a:solidFill>
                          <a:schemeClr val="tx1"/>
                        </a:solidFill>
                        <a:latin typeface="Arial Narrow" panose="020B0606020202030204" pitchFamily="34" charset="0"/>
                      </a:endParaRPr>
                    </a:p>
                  </a:txBody>
                  <a:tcPr marT="36000" marB="36000" anchor="ctr"/>
                </a:tc>
                <a:extLst>
                  <a:ext uri="{0D108BD9-81ED-4DB2-BD59-A6C34878D82A}">
                    <a16:rowId xmlns:a16="http://schemas.microsoft.com/office/drawing/2014/main" val="3562506557"/>
                  </a:ext>
                </a:extLst>
              </a:tr>
              <a:tr h="223656">
                <a:tc v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noProof="0" dirty="0">
                          <a:solidFill>
                            <a:schemeClr val="tx1"/>
                          </a:solidFill>
                        </a:rPr>
                        <a:t>   PR</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131 (35.9)</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noProof="0" dirty="0">
                          <a:solidFill>
                            <a:schemeClr val="tx1"/>
                          </a:solidFill>
                        </a:rPr>
                        <a:t>81 (22.1)</a:t>
                      </a:r>
                      <a:endParaRPr lang="en-GB" sz="1700" noProof="0" dirty="0">
                        <a:solidFill>
                          <a:schemeClr val="tx1"/>
                        </a:solidFill>
                        <a:latin typeface="Arial Narrow" panose="020B0606020202030204" pitchFamily="34" charset="0"/>
                      </a:endParaRPr>
                    </a:p>
                  </a:txBody>
                  <a:tcPr marT="36000" marB="36000" anchor="ctr"/>
                </a:tc>
                <a:extLst>
                  <a:ext uri="{0D108BD9-81ED-4DB2-BD59-A6C34878D82A}">
                    <a16:rowId xmlns:a16="http://schemas.microsoft.com/office/drawing/2014/main" val="2223413186"/>
                  </a:ext>
                </a:extLst>
              </a:tr>
              <a:tr h="223656">
                <a:tc vMerge="1">
                  <a:txBody>
                    <a:bodyPr/>
                    <a:lstStyle/>
                    <a:p>
                      <a:endParaRPr lang="en-GB"/>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700" noProof="0" dirty="0">
                          <a:solidFill>
                            <a:schemeClr val="tx1"/>
                          </a:solidFill>
                        </a:rPr>
                        <a:t>DCR at 12 weeks, %</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tx1"/>
                          </a:solidFill>
                        </a:rPr>
                        <a:t>80.8</a:t>
                      </a:r>
                      <a:endParaRPr lang="en-GB" sz="1700" b="1"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tx1"/>
                          </a:solidFill>
                        </a:rPr>
                        <a:t>66.8</a:t>
                      </a:r>
                      <a:endParaRPr lang="en-GB" sz="1700" b="1" noProof="0" dirty="0">
                        <a:solidFill>
                          <a:schemeClr val="tx1"/>
                        </a:solidFill>
                        <a:latin typeface="Arial Narrow" panose="020B0606020202030204" pitchFamily="34" charset="0"/>
                      </a:endParaRPr>
                    </a:p>
                  </a:txBody>
                  <a:tcPr marT="36000" marB="36000" anchor="ctr"/>
                </a:tc>
                <a:extLst>
                  <a:ext uri="{0D108BD9-81ED-4DB2-BD59-A6C34878D82A}">
                    <a16:rowId xmlns:a16="http://schemas.microsoft.com/office/drawing/2014/main" val="1293271537"/>
                  </a:ext>
                </a:extLst>
              </a:tr>
              <a:tr h="223656">
                <a:tc vMerge="1">
                  <a:txBody>
                    <a:bodyPr/>
                    <a:lstStyle/>
                    <a:p>
                      <a:endParaRPr/>
                    </a:p>
                  </a:txBody>
                  <a:tcPr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1700" noProof="0" dirty="0">
                          <a:solidFill>
                            <a:schemeClr val="tx1"/>
                          </a:solidFill>
                        </a:rPr>
                        <a:t>Median DoR (95% CI), months</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tx1"/>
                          </a:solidFill>
                        </a:rPr>
                        <a:t>7.2 </a:t>
                      </a:r>
                      <a:r>
                        <a:rPr lang="en-GB" sz="1700" noProof="0" dirty="0">
                          <a:solidFill>
                            <a:schemeClr val="tx1"/>
                          </a:solidFill>
                        </a:rPr>
                        <a:t>(5.7-8.6)</a:t>
                      </a:r>
                      <a:endParaRPr lang="en-GB" sz="1700" noProof="0" dirty="0">
                        <a:solidFill>
                          <a:schemeClr val="tx1"/>
                        </a:solidFill>
                        <a:latin typeface="Arial Narrow" panose="020B0606020202030204" pitchFamily="34" charset="0"/>
                      </a:endParaRPr>
                    </a:p>
                  </a:txBody>
                  <a:tcPr marT="36000" marB="36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1700" b="1" noProof="0" dirty="0">
                          <a:solidFill>
                            <a:schemeClr val="tx1"/>
                          </a:solidFill>
                        </a:rPr>
                        <a:t>6.0 </a:t>
                      </a:r>
                      <a:r>
                        <a:rPr lang="en-GB" sz="1700" noProof="0" dirty="0">
                          <a:solidFill>
                            <a:schemeClr val="tx1"/>
                          </a:solidFill>
                        </a:rPr>
                        <a:t>(4.7-7.7)</a:t>
                      </a:r>
                      <a:endParaRPr lang="en-GB" sz="1700" noProof="0" dirty="0">
                        <a:solidFill>
                          <a:schemeClr val="tx1"/>
                        </a:solidFill>
                        <a:latin typeface="Arial Narrow" panose="020B0606020202030204" pitchFamily="34" charset="0"/>
                      </a:endParaRPr>
                    </a:p>
                  </a:txBody>
                  <a:tcPr marT="36000" marB="36000" anchor="ctr"/>
                </a:tc>
                <a:extLst>
                  <a:ext uri="{0D108BD9-81ED-4DB2-BD59-A6C34878D82A}">
                    <a16:rowId xmlns:a16="http://schemas.microsoft.com/office/drawing/2014/main" val="2853958802"/>
                  </a:ext>
                </a:extLst>
              </a:tr>
            </a:tbl>
          </a:graphicData>
        </a:graphic>
      </p:graphicFrame>
      <p:sp>
        <p:nvSpPr>
          <p:cNvPr id="6" name="TextBox 5">
            <a:extLst>
              <a:ext uri="{FF2B5EF4-FFF2-40B4-BE49-F238E27FC236}">
                <a16:creationId xmlns:a16="http://schemas.microsoft.com/office/drawing/2014/main" id="{37EFC61E-7763-BD65-BC3E-27D463B2CEC2}"/>
              </a:ext>
            </a:extLst>
          </p:cNvPr>
          <p:cNvSpPr txBox="1"/>
          <p:nvPr/>
        </p:nvSpPr>
        <p:spPr>
          <a:xfrm>
            <a:off x="618496" y="5410145"/>
            <a:ext cx="8814113" cy="282961"/>
          </a:xfrm>
          <a:prstGeom prst="rect">
            <a:avLst/>
          </a:prstGeom>
          <a:noFill/>
        </p:spPr>
        <p:txBody>
          <a:bodyPr wrap="square" lIns="0">
            <a:spAutoFit/>
          </a:bodyPr>
          <a:lstStyle/>
          <a:p>
            <a:r>
              <a:rPr lang="en-GB" sz="1200" noProof="0" dirty="0">
                <a:solidFill>
                  <a:schemeClr val="tx1"/>
                </a:solidFill>
                <a:latin typeface="Arial Narrow" panose="020B0606020202030204" pitchFamily="34" charset="0"/>
                <a:cs typeface="Arial" panose="020B0604020202020204" pitchFamily="34" charset="0"/>
              </a:rPr>
              <a:t>Data cutoff: 24 July 2024</a:t>
            </a:r>
          </a:p>
        </p:txBody>
      </p:sp>
      <p:sp>
        <p:nvSpPr>
          <p:cNvPr id="13" name="Slide Number Placeholder 12">
            <a:extLst>
              <a:ext uri="{FF2B5EF4-FFF2-40B4-BE49-F238E27FC236}">
                <a16:creationId xmlns:a16="http://schemas.microsoft.com/office/drawing/2014/main" id="{CBAB0F67-EDC2-E488-146E-3F8BDA6990D2}"/>
              </a:ext>
            </a:extLst>
          </p:cNvPr>
          <p:cNvSpPr>
            <a:spLocks noGrp="1"/>
          </p:cNvSpPr>
          <p:nvPr>
            <p:ph type="sldNum" sz="quarter" idx="4"/>
          </p:nvPr>
        </p:nvSpPr>
        <p:spPr/>
        <p:txBody>
          <a:bodyPr/>
          <a:lstStyle/>
          <a:p>
            <a:fld id="{FCE43C0F-8A7B-3A4B-9DB5-B3472E36E833}" type="slidenum">
              <a:rPr lang="en-GB" noProof="0" smtClean="0"/>
              <a:pPr/>
              <a:t>21</a:t>
            </a:fld>
            <a:endParaRPr lang="en-GB" noProof="0" dirty="0"/>
          </a:p>
        </p:txBody>
      </p:sp>
    </p:spTree>
    <p:extLst>
      <p:ext uri="{BB962C8B-B14F-4D97-AF65-F5344CB8AC3E}">
        <p14:creationId xmlns:p14="http://schemas.microsoft.com/office/powerpoint/2010/main" val="113519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E30FC-906C-7A58-9766-61C4E1EBA0D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1CD728F-8858-ECB4-31FF-DBD5198A2844}"/>
              </a:ext>
            </a:extLst>
          </p:cNvPr>
          <p:cNvSpPr>
            <a:spLocks noGrp="1"/>
          </p:cNvSpPr>
          <p:nvPr>
            <p:ph type="body" idx="1"/>
          </p:nvPr>
        </p:nvSpPr>
        <p:spPr>
          <a:xfrm>
            <a:off x="609600" y="1214362"/>
            <a:ext cx="10972800" cy="702470"/>
          </a:xfrm>
        </p:spPr>
        <p:txBody>
          <a:bodyPr/>
          <a:lstStyle/>
          <a:p>
            <a:r>
              <a:rPr lang="en-GB" noProof="0" dirty="0"/>
              <a:t>Final analysis</a:t>
            </a:r>
            <a:r>
              <a:rPr lang="en-GB" cap="none" baseline="30000" noProof="0" dirty="0"/>
              <a:t>a</a:t>
            </a:r>
            <a:endParaRPr lang="en-GB" baseline="30000" noProof="0" dirty="0"/>
          </a:p>
        </p:txBody>
      </p:sp>
      <p:sp>
        <p:nvSpPr>
          <p:cNvPr id="2" name="Title 1">
            <a:extLst>
              <a:ext uri="{FF2B5EF4-FFF2-40B4-BE49-F238E27FC236}">
                <a16:creationId xmlns:a16="http://schemas.microsoft.com/office/drawing/2014/main" id="{A7DB7F47-1595-FA82-9BA4-1E3BB734FB20}"/>
              </a:ext>
            </a:extLst>
          </p:cNvPr>
          <p:cNvSpPr>
            <a:spLocks noGrp="1"/>
          </p:cNvSpPr>
          <p:nvPr>
            <p:ph type="title"/>
          </p:nvPr>
        </p:nvSpPr>
        <p:spPr>
          <a:xfrm>
            <a:off x="619201" y="259200"/>
            <a:ext cx="10963199" cy="864000"/>
          </a:xfrm>
        </p:spPr>
        <p:txBody>
          <a:bodyPr>
            <a:noAutofit/>
          </a:bodyPr>
          <a:lstStyle/>
          <a:p>
            <a:r>
              <a:rPr lang="en-GB" noProof="0" dirty="0"/>
              <a:t>Secondary Endpoints: pro results continue to favour dato-dx</a:t>
            </a:r>
            <a:r>
              <a:rPr lang="en-GB" cap="none" noProof="0" dirty="0"/>
              <a:t>d</a:t>
            </a:r>
            <a:r>
              <a:rPr lang="en-GB" sz="2800" cap="none" baseline="30000" noProof="0" dirty="0">
                <a:solidFill>
                  <a:schemeClr val="tx2"/>
                </a:solidFill>
              </a:rPr>
              <a:t>1</a:t>
            </a:r>
            <a:endParaRPr lang="en-GB" baseline="30000" noProof="0" dirty="0"/>
          </a:p>
        </p:txBody>
      </p:sp>
      <p:sp>
        <p:nvSpPr>
          <p:cNvPr id="7" name="Content Placeholder 6">
            <a:extLst>
              <a:ext uri="{FF2B5EF4-FFF2-40B4-BE49-F238E27FC236}">
                <a16:creationId xmlns:a16="http://schemas.microsoft.com/office/drawing/2014/main" id="{308602F4-57E6-AFFC-B0C9-6C7046F95460}"/>
              </a:ext>
            </a:extLst>
          </p:cNvPr>
          <p:cNvSpPr>
            <a:spLocks noGrp="1"/>
          </p:cNvSpPr>
          <p:nvPr>
            <p:ph sz="quarter" idx="15"/>
          </p:nvPr>
        </p:nvSpPr>
        <p:spPr>
          <a:xfrm>
            <a:off x="620183" y="6356351"/>
            <a:ext cx="10180339" cy="365125"/>
          </a:xfrm>
        </p:spPr>
        <p:txBody>
          <a:bodyPr anchor="b" anchorCtr="0"/>
          <a:lstStyle/>
          <a:p>
            <a:r>
              <a:rPr lang="en-GB" sz="900" baseline="30000" noProof="0" dirty="0">
                <a:solidFill>
                  <a:schemeClr val="tx2"/>
                </a:solidFill>
                <a:sym typeface="Arial"/>
              </a:rPr>
              <a:t>a </a:t>
            </a:r>
            <a:r>
              <a:rPr lang="en-GB" sz="900" noProof="0" dirty="0">
                <a:solidFill>
                  <a:schemeClr val="tx2"/>
                </a:solidFill>
                <a:sym typeface="Arial"/>
              </a:rPr>
              <a:t>Data on patient-reported outcomes from the first interim analysis were presented previously at the 2024 ASCO Annual Meeting</a:t>
            </a:r>
            <a:r>
              <a:rPr lang="en-GB" sz="900" baseline="30000" noProof="0" dirty="0">
                <a:solidFill>
                  <a:schemeClr val="tx2"/>
                </a:solidFill>
                <a:sym typeface="Arial"/>
              </a:rPr>
              <a:t>1</a:t>
            </a:r>
            <a:r>
              <a:rPr lang="en-GB" sz="900" noProof="0" dirty="0">
                <a:solidFill>
                  <a:schemeClr val="tx2"/>
                </a:solidFill>
              </a:rPr>
              <a:t>; </a:t>
            </a:r>
            <a:r>
              <a:rPr lang="en-GB" sz="900" baseline="30000" noProof="0" dirty="0">
                <a:solidFill>
                  <a:schemeClr val="tx2"/>
                </a:solidFill>
                <a:sym typeface="Arial"/>
              </a:rPr>
              <a:t>b </a:t>
            </a:r>
            <a:r>
              <a:rPr lang="en-GB" sz="900" noProof="0" dirty="0">
                <a:solidFill>
                  <a:schemeClr val="tx2"/>
                </a:solidFill>
                <a:sym typeface="Arial"/>
              </a:rPr>
              <a:t>TTD in GHS/QoL, pain, and physical functioning are secondary endpoints and were measured using the </a:t>
            </a:r>
            <a:r>
              <a:rPr lang="en-GB" sz="900" noProof="0" dirty="0">
                <a:solidFill>
                  <a:schemeClr val="tx2"/>
                </a:solidFill>
              </a:rPr>
              <a:t>European Organisation for Research and Treatment of Cancer 30-item core quality of life questionnaire (</a:t>
            </a:r>
            <a:r>
              <a:rPr lang="en-GB" sz="900" noProof="0" dirty="0">
                <a:solidFill>
                  <a:schemeClr val="tx2"/>
                </a:solidFill>
                <a:sym typeface="Arial"/>
              </a:rPr>
              <a:t>EORTC QLQ-C30). Deterioration was defined as a change from baseline that reached a clinically meaningful deterioration threshold of 16.6 (for GHS/QoL and pain) or 13.3 (for physical functioning); </a:t>
            </a:r>
            <a:r>
              <a:rPr lang="en-GB" sz="900" baseline="30000" noProof="0" dirty="0">
                <a:solidFill>
                  <a:schemeClr val="tx2"/>
                </a:solidFill>
                <a:sym typeface="Arial"/>
              </a:rPr>
              <a:t>c </a:t>
            </a:r>
            <a:r>
              <a:rPr lang="en-GB" sz="900" noProof="0" dirty="0">
                <a:solidFill>
                  <a:schemeClr val="tx2"/>
                </a:solidFill>
                <a:sym typeface="Arial"/>
              </a:rPr>
              <a:t>Time to first deterioration (primary analysis) was defined as the time from date of randomisation to date of first deterioration</a:t>
            </a:r>
            <a:r>
              <a:rPr lang="en-GB" sz="900" noProof="0" dirty="0">
                <a:solidFill>
                  <a:schemeClr val="tx2"/>
                </a:solidFill>
              </a:rPr>
              <a:t>; </a:t>
            </a:r>
            <a:r>
              <a:rPr lang="en-GB" sz="900" baseline="30000" noProof="0" dirty="0">
                <a:solidFill>
                  <a:schemeClr val="tx2"/>
                </a:solidFill>
                <a:sym typeface="Arial"/>
              </a:rPr>
              <a:t>d </a:t>
            </a:r>
            <a:r>
              <a:rPr lang="en-GB" sz="900" noProof="0" dirty="0">
                <a:solidFill>
                  <a:schemeClr val="tx2"/>
                </a:solidFill>
                <a:sym typeface="Arial"/>
              </a:rPr>
              <a:t>Time to confirmed deterioration (sensitivity analysis) required deterioration to be confirmed at a subsequent timepoint</a:t>
            </a:r>
          </a:p>
          <a:p>
            <a:r>
              <a:rPr lang="en-GB" sz="900" noProof="0" dirty="0">
                <a:solidFill>
                  <a:schemeClr val="tx2"/>
                </a:solidFill>
              </a:rPr>
              <a:t>Dato-DXd, datopotamab deruxtecan; CI, confidence interval; GHS/QoL, global health status/quality of life; HR, hazard ratio; ICC, investigator’s choice of chemotherapy; PRO, patient-reported outcome; TTD, time to deterioration</a:t>
            </a:r>
          </a:p>
          <a:p>
            <a:r>
              <a:rPr lang="en-GB" sz="900" noProof="0" dirty="0">
                <a:solidFill>
                  <a:schemeClr val="tx2"/>
                </a:solidFill>
              </a:rPr>
              <a:t>1. Pernas S, et al. J Clin Oncol. 2024;42(number 16_suppl):1006. Presented at ASCO 2024; 2.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graphicFrame>
        <p:nvGraphicFramePr>
          <p:cNvPr id="3" name="Table 15">
            <a:extLst>
              <a:ext uri="{FF2B5EF4-FFF2-40B4-BE49-F238E27FC236}">
                <a16:creationId xmlns:a16="http://schemas.microsoft.com/office/drawing/2014/main" id="{2717BF94-ECE9-63B2-C4CE-AA1EF7425F92}"/>
              </a:ext>
            </a:extLst>
          </p:cNvPr>
          <p:cNvGraphicFramePr>
            <a:graphicFrameLocks noGrp="1"/>
          </p:cNvGraphicFramePr>
          <p:nvPr>
            <p:extLst>
              <p:ext uri="{D42A27DB-BD31-4B8C-83A1-F6EECF244321}">
                <p14:modId xmlns:p14="http://schemas.microsoft.com/office/powerpoint/2010/main" val="3249499539"/>
              </p:ext>
            </p:extLst>
          </p:nvPr>
        </p:nvGraphicFramePr>
        <p:xfrm>
          <a:off x="605828" y="2030734"/>
          <a:ext cx="10980341" cy="2183040"/>
        </p:xfrm>
        <a:graphic>
          <a:graphicData uri="http://schemas.openxmlformats.org/drawingml/2006/table">
            <a:tbl>
              <a:tblPr firstRow="1" bandRow="1">
                <a:tableStyleId>{5C22544A-7EE6-4342-B048-85BDC9FD1C3A}</a:tableStyleId>
              </a:tblPr>
              <a:tblGrid>
                <a:gridCol w="2271833">
                  <a:extLst>
                    <a:ext uri="{9D8B030D-6E8A-4147-A177-3AD203B41FA5}">
                      <a16:colId xmlns:a16="http://schemas.microsoft.com/office/drawing/2014/main" val="988143280"/>
                    </a:ext>
                  </a:extLst>
                </a:gridCol>
                <a:gridCol w="1237004">
                  <a:extLst>
                    <a:ext uri="{9D8B030D-6E8A-4147-A177-3AD203B41FA5}">
                      <a16:colId xmlns:a16="http://schemas.microsoft.com/office/drawing/2014/main" val="1225732221"/>
                    </a:ext>
                  </a:extLst>
                </a:gridCol>
                <a:gridCol w="1237004">
                  <a:extLst>
                    <a:ext uri="{9D8B030D-6E8A-4147-A177-3AD203B41FA5}">
                      <a16:colId xmlns:a16="http://schemas.microsoft.com/office/drawing/2014/main" val="1340375349"/>
                    </a:ext>
                  </a:extLst>
                </a:gridCol>
                <a:gridCol w="1880246">
                  <a:extLst>
                    <a:ext uri="{9D8B030D-6E8A-4147-A177-3AD203B41FA5}">
                      <a16:colId xmlns:a16="http://schemas.microsoft.com/office/drawing/2014/main" val="1616823347"/>
                    </a:ext>
                  </a:extLst>
                </a:gridCol>
                <a:gridCol w="1237004">
                  <a:extLst>
                    <a:ext uri="{9D8B030D-6E8A-4147-A177-3AD203B41FA5}">
                      <a16:colId xmlns:a16="http://schemas.microsoft.com/office/drawing/2014/main" val="2707508658"/>
                    </a:ext>
                  </a:extLst>
                </a:gridCol>
                <a:gridCol w="1237004">
                  <a:extLst>
                    <a:ext uri="{9D8B030D-6E8A-4147-A177-3AD203B41FA5}">
                      <a16:colId xmlns:a16="http://schemas.microsoft.com/office/drawing/2014/main" val="1000586413"/>
                    </a:ext>
                  </a:extLst>
                </a:gridCol>
                <a:gridCol w="1880246">
                  <a:extLst>
                    <a:ext uri="{9D8B030D-6E8A-4147-A177-3AD203B41FA5}">
                      <a16:colId xmlns:a16="http://schemas.microsoft.com/office/drawing/2014/main" val="1871110105"/>
                    </a:ext>
                  </a:extLst>
                </a:gridCol>
              </a:tblGrid>
              <a:tr h="373116">
                <a:tc rowSpan="2">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l"/>
                      <a:r>
                        <a:rPr lang="en-GB" sz="1600" noProof="0" dirty="0">
                          <a:solidFill>
                            <a:schemeClr val="bg1"/>
                          </a:solidFill>
                          <a:latin typeface="Arial" panose="020B0604020202020204" pitchFamily="34" charset="0"/>
                          <a:cs typeface="Arial" panose="020B0604020202020204" pitchFamily="34" charset="0"/>
                        </a:rPr>
                        <a:t>PRO</a:t>
                      </a:r>
                    </a:p>
                  </a:txBody>
                  <a:tcPr marT="72000" marB="72000" anchor="ctr"/>
                </a:tc>
                <a:tc gridSpan="2">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GB" sz="1600" noProof="0" dirty="0">
                          <a:solidFill>
                            <a:schemeClr val="bg1"/>
                          </a:solidFill>
                          <a:latin typeface="Arial" panose="020B0604020202020204" pitchFamily="34" charset="0"/>
                          <a:cs typeface="Arial" panose="020B0604020202020204" pitchFamily="34" charset="0"/>
                        </a:rPr>
                        <a:t>Median </a:t>
                      </a:r>
                      <a:r>
                        <a:rPr lang="en-GB" sz="1600" noProof="0" dirty="0" err="1">
                          <a:solidFill>
                            <a:schemeClr val="bg1"/>
                          </a:solidFill>
                          <a:latin typeface="Arial" panose="020B0604020202020204" pitchFamily="34" charset="0"/>
                          <a:cs typeface="Arial" panose="020B0604020202020204" pitchFamily="34" charset="0"/>
                        </a:rPr>
                        <a:t>TTD</a:t>
                      </a:r>
                      <a:r>
                        <a:rPr lang="en-GB" sz="1600" baseline="30000" noProof="0" dirty="0" err="1">
                          <a:solidFill>
                            <a:schemeClr val="bg1"/>
                          </a:solidFill>
                          <a:latin typeface="Arial" panose="020B0604020202020204" pitchFamily="34" charset="0"/>
                          <a:cs typeface="Arial" panose="020B0604020202020204" pitchFamily="34" charset="0"/>
                        </a:rPr>
                        <a:t>b</a:t>
                      </a:r>
                      <a:r>
                        <a:rPr lang="en-GB" sz="1600" noProof="0" dirty="0">
                          <a:solidFill>
                            <a:schemeClr val="bg1"/>
                          </a:solidFill>
                          <a:latin typeface="Arial" panose="020B0604020202020204" pitchFamily="34" charset="0"/>
                          <a:cs typeface="Arial" panose="020B0604020202020204" pitchFamily="34" charset="0"/>
                        </a:rPr>
                        <a:t>, months</a:t>
                      </a:r>
                    </a:p>
                    <a:p>
                      <a:pPr algn="ctr"/>
                      <a:r>
                        <a:rPr lang="en-GB" sz="1600" noProof="0" dirty="0">
                          <a:solidFill>
                            <a:schemeClr val="bg1"/>
                          </a:solidFill>
                          <a:latin typeface="Arial" panose="020B0604020202020204" pitchFamily="34" charset="0"/>
                          <a:cs typeface="Arial" panose="020B0604020202020204" pitchFamily="34" charset="0"/>
                        </a:rPr>
                        <a:t>(first instance</a:t>
                      </a:r>
                      <a:r>
                        <a:rPr lang="en-GB" sz="1600" baseline="30000" noProof="0" dirty="0">
                          <a:solidFill>
                            <a:schemeClr val="bg1"/>
                          </a:solidFill>
                          <a:latin typeface="Arial" panose="020B0604020202020204" pitchFamily="34" charset="0"/>
                          <a:cs typeface="Arial" panose="020B0604020202020204" pitchFamily="34" charset="0"/>
                        </a:rPr>
                        <a:t>c</a:t>
                      </a:r>
                      <a:r>
                        <a:rPr lang="en-GB" sz="1600" noProof="0" dirty="0">
                          <a:solidFill>
                            <a:schemeClr val="bg1"/>
                          </a:solidFill>
                          <a:latin typeface="Arial" panose="020B0604020202020204" pitchFamily="34" charset="0"/>
                          <a:cs typeface="Arial" panose="020B0604020202020204" pitchFamily="34" charset="0"/>
                        </a:rPr>
                        <a:t>)</a:t>
                      </a:r>
                      <a:endParaRPr lang="en-GB" sz="1600" baseline="30000" noProof="0" dirty="0">
                        <a:solidFill>
                          <a:schemeClr val="bg1"/>
                        </a:solidFill>
                        <a:latin typeface="Arial" panose="020B0604020202020204" pitchFamily="34" charset="0"/>
                        <a:cs typeface="Arial" panose="020B0604020202020204" pitchFamily="34" charset="0"/>
                      </a:endParaRPr>
                    </a:p>
                  </a:txBody>
                  <a:tcPr marT="72000" marB="72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lang="en-US"/>
                    </a:p>
                  </a:txBody>
                  <a:tcPr/>
                </a:tc>
                <a:tc rowSpan="2">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GB" sz="1600" noProof="0" dirty="0">
                          <a:solidFill>
                            <a:schemeClr val="bg1"/>
                          </a:solidFill>
                          <a:latin typeface="Arial" panose="020B0604020202020204" pitchFamily="34" charset="0"/>
                          <a:cs typeface="Arial" panose="020B0604020202020204" pitchFamily="34" charset="0"/>
                        </a:rPr>
                        <a:t>HR (95% CI)</a:t>
                      </a:r>
                    </a:p>
                  </a:txBody>
                  <a:tcPr marT="72000" marB="72000" anchor="ctr">
                    <a:lnL w="12700" cap="flat" cmpd="sng" algn="ctr">
                      <a:solidFill>
                        <a:schemeClr val="bg1"/>
                      </a:solidFill>
                      <a:prstDash val="solid"/>
                      <a:round/>
                      <a:headEnd type="none" w="med" len="med"/>
                      <a:tailEnd type="none" w="med" len="med"/>
                    </a:lnL>
                  </a:tcPr>
                </a:tc>
                <a:tc gridSpan="2">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GB" sz="1600" noProof="0" dirty="0">
                          <a:solidFill>
                            <a:schemeClr val="bg1"/>
                          </a:solidFill>
                          <a:latin typeface="Arial" panose="020B0604020202020204" pitchFamily="34" charset="0"/>
                          <a:cs typeface="Arial" panose="020B0604020202020204" pitchFamily="34" charset="0"/>
                        </a:rPr>
                        <a:t>Median TTD, months</a:t>
                      </a:r>
                    </a:p>
                    <a:p>
                      <a:pPr algn="ctr"/>
                      <a:r>
                        <a:rPr lang="en-GB" sz="1600" noProof="0" dirty="0">
                          <a:solidFill>
                            <a:schemeClr val="bg1"/>
                          </a:solidFill>
                          <a:latin typeface="Arial" panose="020B0604020202020204" pitchFamily="34" charset="0"/>
                          <a:cs typeface="Arial" panose="020B0604020202020204" pitchFamily="34" charset="0"/>
                        </a:rPr>
                        <a:t>(confirmed</a:t>
                      </a:r>
                      <a:r>
                        <a:rPr lang="en-GB" sz="1600" baseline="30000" noProof="0" dirty="0">
                          <a:solidFill>
                            <a:schemeClr val="bg1"/>
                          </a:solidFill>
                          <a:latin typeface="Arial" panose="020B0604020202020204" pitchFamily="34" charset="0"/>
                          <a:cs typeface="Arial" panose="020B0604020202020204" pitchFamily="34" charset="0"/>
                        </a:rPr>
                        <a:t>d</a:t>
                      </a:r>
                      <a:r>
                        <a:rPr lang="en-GB" sz="1600" noProof="0" dirty="0">
                          <a:solidFill>
                            <a:schemeClr val="bg1"/>
                          </a:solidFill>
                          <a:latin typeface="Arial" panose="020B0604020202020204" pitchFamily="34" charset="0"/>
                          <a:cs typeface="Arial" panose="020B0604020202020204" pitchFamily="34" charset="0"/>
                        </a:rPr>
                        <a:t>)</a:t>
                      </a:r>
                    </a:p>
                  </a:txBody>
                  <a:tcPr marT="72000" marB="7200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lang="en-US"/>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algn="ctr"/>
                      <a:r>
                        <a:rPr lang="en-GB" sz="1600" noProof="0" dirty="0">
                          <a:solidFill>
                            <a:schemeClr val="bg1"/>
                          </a:solidFill>
                          <a:latin typeface="Arial" panose="020B0604020202020204" pitchFamily="34" charset="0"/>
                          <a:cs typeface="Arial" panose="020B0604020202020204" pitchFamily="34" charset="0"/>
                        </a:rPr>
                        <a:t>HR (95% CI)</a:t>
                      </a:r>
                    </a:p>
                  </a:txBody>
                  <a:tcPr marT="72000" marB="72000"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35370941"/>
                  </a:ext>
                </a:extLst>
              </a:tr>
              <a:tr h="198046">
                <a:tc vMerge="1">
                  <a:txBody>
                    <a:bodyPr/>
                    <a:lstStyle/>
                    <a:p>
                      <a:pPr algn="ctr"/>
                      <a:endParaRPr lang="en-US"/>
                    </a:p>
                  </a:txBody>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b="1" noProof="0" dirty="0">
                          <a:solidFill>
                            <a:schemeClr val="bg1"/>
                          </a:solidFill>
                          <a:latin typeface="Arial" panose="020B0604020202020204" pitchFamily="34" charset="0"/>
                          <a:cs typeface="Arial" panose="020B0604020202020204" pitchFamily="34" charset="0"/>
                        </a:rPr>
                        <a:t>Dato-DXd</a:t>
                      </a:r>
                    </a:p>
                  </a:txBody>
                  <a:tcPr marT="72000" marB="72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b="1" noProof="0" dirty="0">
                          <a:solidFill>
                            <a:schemeClr val="bg1"/>
                          </a:solidFill>
                          <a:latin typeface="Arial" panose="020B0604020202020204" pitchFamily="34" charset="0"/>
                          <a:cs typeface="Arial" panose="020B0604020202020204" pitchFamily="34" charset="0"/>
                        </a:rPr>
                        <a:t>ICC</a:t>
                      </a:r>
                    </a:p>
                  </a:txBody>
                  <a:tcPr marT="72000" marB="72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200">
                        <a:latin typeface="Arial" panose="020B0604020202020204" pitchFamily="34" charset="0"/>
                        <a:cs typeface="Arial" panose="020B0604020202020204" pitchFamily="34" charset="0"/>
                      </a:endParaRPr>
                    </a:p>
                  </a:txBody>
                  <a:tcPr>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b="1" noProof="0" dirty="0">
                          <a:solidFill>
                            <a:schemeClr val="bg1"/>
                          </a:solidFill>
                          <a:latin typeface="Arial" panose="020B0604020202020204" pitchFamily="34" charset="0"/>
                          <a:cs typeface="Arial" panose="020B0604020202020204" pitchFamily="34" charset="0"/>
                        </a:rPr>
                        <a:t>Dato-DXd</a:t>
                      </a:r>
                    </a:p>
                  </a:txBody>
                  <a:tcPr marT="72000" marB="72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b="1" noProof="0" dirty="0">
                          <a:solidFill>
                            <a:schemeClr val="bg1"/>
                          </a:solidFill>
                          <a:latin typeface="Arial" panose="020B0604020202020204" pitchFamily="34" charset="0"/>
                          <a:cs typeface="Arial" panose="020B0604020202020204" pitchFamily="34" charset="0"/>
                        </a:rPr>
                        <a:t>ICC</a:t>
                      </a:r>
                    </a:p>
                  </a:txBody>
                  <a:tcPr marT="72000" marB="72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endParaRPr lang="en-US" sz="1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66848818"/>
                  </a:ext>
                </a:extLst>
              </a:tr>
              <a:tr h="27570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a:r>
                        <a:rPr lang="en-GB" sz="1600" b="1" noProof="0" dirty="0">
                          <a:latin typeface="Arial" panose="020B0604020202020204" pitchFamily="34" charset="0"/>
                          <a:cs typeface="Arial" panose="020B0604020202020204" pitchFamily="34" charset="0"/>
                        </a:rPr>
                        <a:t>GHS/QoL</a:t>
                      </a:r>
                    </a:p>
                  </a:txBody>
                  <a:tcPr marT="72000" marB="72000" anchor="ct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3.4</a:t>
                      </a:r>
                    </a:p>
                  </a:txBody>
                  <a:tcPr marT="72000" marB="72000" anchor="ctr">
                    <a:lnT w="38100" cap="flat" cmpd="sng" algn="ctr">
                      <a:solidFill>
                        <a:schemeClr val="bg1"/>
                      </a:solidFill>
                      <a:prstDash val="solid"/>
                      <a:round/>
                      <a:headEnd type="none" w="med" len="med"/>
                      <a:tailEnd type="none" w="med" len="med"/>
                    </a:lnT>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2.1</a:t>
                      </a:r>
                    </a:p>
                  </a:txBody>
                  <a:tcPr marT="72000" marB="72000" anchor="ctr">
                    <a:lnT w="38100" cap="flat" cmpd="sng" algn="ctr">
                      <a:solidFill>
                        <a:schemeClr val="bg1"/>
                      </a:solidFill>
                      <a:prstDash val="solid"/>
                      <a:round/>
                      <a:headEnd type="none" w="med" len="med"/>
                      <a:tailEnd type="none" w="med" len="med"/>
                    </a:lnT>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0.83 (0.67-1.04)</a:t>
                      </a:r>
                    </a:p>
                  </a:txBody>
                  <a:tcPr marT="72000" marB="72000" anchor="ctr"/>
                </a:tc>
                <a:tc>
                  <a:txBody>
                    <a:bodyPr/>
                    <a:lstStyle/>
                    <a:p>
                      <a:pPr algn="ctr"/>
                      <a:r>
                        <a:rPr lang="en-GB" sz="1600" noProof="0" dirty="0">
                          <a:latin typeface="Arial" panose="020B0604020202020204" pitchFamily="34" charset="0"/>
                          <a:cs typeface="Arial" panose="020B0604020202020204" pitchFamily="34" charset="0"/>
                        </a:rPr>
                        <a:t>9.7</a:t>
                      </a:r>
                    </a:p>
                  </a:txBody>
                  <a:tcPr marT="72000" marB="72000" anchor="ctr">
                    <a:lnT w="38100" cap="flat" cmpd="sng" algn="ctr">
                      <a:solidFill>
                        <a:schemeClr val="bg1"/>
                      </a:solidFill>
                      <a:prstDash val="solid"/>
                      <a:round/>
                      <a:headEnd type="none" w="med" len="med"/>
                      <a:tailEnd type="none" w="med" len="med"/>
                    </a:lnT>
                  </a:tcPr>
                </a:tc>
                <a:tc>
                  <a:txBody>
                    <a:bodyPr/>
                    <a:lstStyle/>
                    <a:p>
                      <a:pPr algn="ctr"/>
                      <a:r>
                        <a:rPr lang="en-GB" sz="1600" noProof="0" dirty="0">
                          <a:latin typeface="Arial" panose="020B0604020202020204" pitchFamily="34" charset="0"/>
                          <a:cs typeface="Arial" panose="020B0604020202020204" pitchFamily="34" charset="0"/>
                        </a:rPr>
                        <a:t>4.8</a:t>
                      </a:r>
                    </a:p>
                  </a:txBody>
                  <a:tcPr marT="72000" marB="72000" anchor="ctr">
                    <a:lnT w="38100" cap="flat" cmpd="sng" algn="ctr">
                      <a:solidFill>
                        <a:schemeClr val="bg1"/>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0.76 (0.59-0.99)</a:t>
                      </a:r>
                    </a:p>
                  </a:txBody>
                  <a:tcPr marT="72000" marB="72000" anchor="ctr"/>
                </a:tc>
                <a:extLst>
                  <a:ext uri="{0D108BD9-81ED-4DB2-BD59-A6C34878D82A}">
                    <a16:rowId xmlns:a16="http://schemas.microsoft.com/office/drawing/2014/main" val="1389358412"/>
                  </a:ext>
                </a:extLst>
              </a:tr>
              <a:tr h="27570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a:r>
                        <a:rPr lang="en-GB" sz="1600" b="1" noProof="0" dirty="0">
                          <a:latin typeface="Arial" panose="020B0604020202020204" pitchFamily="34" charset="0"/>
                          <a:cs typeface="Arial" panose="020B0604020202020204" pitchFamily="34" charset="0"/>
                        </a:rPr>
                        <a:t>Pain</a:t>
                      </a:r>
                    </a:p>
                  </a:txBody>
                  <a:tcPr marT="72000" marB="72000" anchor="ct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3.5</a:t>
                      </a:r>
                    </a:p>
                  </a:txBody>
                  <a:tcPr marT="72000" marB="72000" anchor="ct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2.8</a:t>
                      </a:r>
                    </a:p>
                  </a:txBody>
                  <a:tcPr marT="72000" marB="72000" anchor="ct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0.84 (0.67-1.06)</a:t>
                      </a:r>
                    </a:p>
                  </a:txBody>
                  <a:tcPr marT="72000" marB="72000" anchor="ctr"/>
                </a:tc>
                <a:tc>
                  <a:txBody>
                    <a:bodyPr/>
                    <a:lstStyle/>
                    <a:p>
                      <a:pPr algn="ctr"/>
                      <a:r>
                        <a:rPr lang="en-GB" sz="1600" noProof="0" dirty="0">
                          <a:latin typeface="Arial" panose="020B0604020202020204" pitchFamily="34" charset="0"/>
                          <a:cs typeface="Arial" panose="020B0604020202020204" pitchFamily="34" charset="0"/>
                        </a:rPr>
                        <a:t>10.0</a:t>
                      </a:r>
                    </a:p>
                  </a:txBody>
                  <a:tcPr marT="72000" marB="72000" anchor="ctr"/>
                </a:tc>
                <a:tc>
                  <a:txBody>
                    <a:bodyPr/>
                    <a:lstStyle/>
                    <a:p>
                      <a:pPr algn="ctr"/>
                      <a:r>
                        <a:rPr lang="en-GB" sz="1600" noProof="0" dirty="0">
                          <a:latin typeface="Arial" panose="020B0604020202020204" pitchFamily="34" charset="0"/>
                          <a:cs typeface="Arial" panose="020B0604020202020204" pitchFamily="34" charset="0"/>
                        </a:rPr>
                        <a:t>5.5</a:t>
                      </a:r>
                    </a:p>
                  </a:txBody>
                  <a:tcPr marT="72000" marB="72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0.72 (0.55-0.95)</a:t>
                      </a:r>
                    </a:p>
                  </a:txBody>
                  <a:tcPr marT="72000" marB="72000" anchor="ctr"/>
                </a:tc>
                <a:extLst>
                  <a:ext uri="{0D108BD9-81ED-4DB2-BD59-A6C34878D82A}">
                    <a16:rowId xmlns:a16="http://schemas.microsoft.com/office/drawing/2014/main" val="2678563465"/>
                  </a:ext>
                </a:extLst>
              </a:tr>
              <a:tr h="27570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l"/>
                      <a:r>
                        <a:rPr lang="en-GB" sz="1600" b="1" noProof="0" dirty="0">
                          <a:latin typeface="Arial" panose="020B0604020202020204" pitchFamily="34" charset="0"/>
                          <a:cs typeface="Arial" panose="020B0604020202020204" pitchFamily="34" charset="0"/>
                        </a:rPr>
                        <a:t>Physical functioning</a:t>
                      </a:r>
                    </a:p>
                  </a:txBody>
                  <a:tcPr marT="72000" marB="72000" anchor="ct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5.6</a:t>
                      </a:r>
                    </a:p>
                  </a:txBody>
                  <a:tcPr marT="72000" marB="72000" anchor="ct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3.5</a:t>
                      </a:r>
                    </a:p>
                  </a:txBody>
                  <a:tcPr marT="72000" marB="72000" anchor="ct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a:r>
                        <a:rPr lang="en-GB" sz="1600" noProof="0" dirty="0">
                          <a:latin typeface="Arial" panose="020B0604020202020204" pitchFamily="34" charset="0"/>
                          <a:cs typeface="Arial" panose="020B0604020202020204" pitchFamily="34" charset="0"/>
                        </a:rPr>
                        <a:t>0.79 (0.62-1.01)</a:t>
                      </a:r>
                    </a:p>
                  </a:txBody>
                  <a:tcPr marT="72000" marB="72000" anchor="ctr"/>
                </a:tc>
                <a:tc>
                  <a:txBody>
                    <a:bodyPr/>
                    <a:lstStyle/>
                    <a:p>
                      <a:pPr algn="ctr"/>
                      <a:r>
                        <a:rPr lang="en-GB" sz="1600" noProof="0" dirty="0">
                          <a:latin typeface="Arial" panose="020B0604020202020204" pitchFamily="34" charset="0"/>
                          <a:cs typeface="Arial" panose="020B0604020202020204" pitchFamily="34" charset="0"/>
                        </a:rPr>
                        <a:t>14.0</a:t>
                      </a:r>
                    </a:p>
                  </a:txBody>
                  <a:tcPr marT="72000" marB="72000" anchor="ctr"/>
                </a:tc>
                <a:tc>
                  <a:txBody>
                    <a:bodyPr/>
                    <a:lstStyle/>
                    <a:p>
                      <a:pPr algn="ctr"/>
                      <a:r>
                        <a:rPr lang="en-GB" sz="1600" noProof="0" dirty="0">
                          <a:latin typeface="Arial" panose="020B0604020202020204" pitchFamily="34" charset="0"/>
                          <a:cs typeface="Arial" panose="020B0604020202020204" pitchFamily="34" charset="0"/>
                        </a:rPr>
                        <a:t>6.3</a:t>
                      </a:r>
                    </a:p>
                  </a:txBody>
                  <a:tcPr marT="72000" marB="72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0.79 (0.60-1.03)</a:t>
                      </a:r>
                    </a:p>
                  </a:txBody>
                  <a:tcPr marT="72000" marB="72000" anchor="ctr"/>
                </a:tc>
                <a:extLst>
                  <a:ext uri="{0D108BD9-81ED-4DB2-BD59-A6C34878D82A}">
                    <a16:rowId xmlns:a16="http://schemas.microsoft.com/office/drawing/2014/main" val="2981370697"/>
                  </a:ext>
                </a:extLst>
              </a:tr>
            </a:tbl>
          </a:graphicData>
        </a:graphic>
      </p:graphicFrame>
      <p:sp>
        <p:nvSpPr>
          <p:cNvPr id="17" name="TextBox 16">
            <a:extLst>
              <a:ext uri="{FF2B5EF4-FFF2-40B4-BE49-F238E27FC236}">
                <a16:creationId xmlns:a16="http://schemas.microsoft.com/office/drawing/2014/main" id="{A2F10966-3002-FFF5-8929-613718B8A272}"/>
              </a:ext>
            </a:extLst>
          </p:cNvPr>
          <p:cNvSpPr txBox="1"/>
          <p:nvPr/>
        </p:nvSpPr>
        <p:spPr>
          <a:xfrm>
            <a:off x="620183" y="4234556"/>
            <a:ext cx="8814113" cy="282961"/>
          </a:xfrm>
          <a:prstGeom prst="rect">
            <a:avLst/>
          </a:prstGeom>
          <a:noFill/>
        </p:spPr>
        <p:txBody>
          <a:bodyPr wrap="square" lIns="0">
            <a:spAutoFit/>
          </a:bodyPr>
          <a:lstStyle/>
          <a:p>
            <a:r>
              <a:rPr lang="en-GB" sz="1200" noProof="0" dirty="0">
                <a:solidFill>
                  <a:schemeClr val="tx1"/>
                </a:solidFill>
                <a:latin typeface="Arial Narrow" panose="020B0606020202030204" pitchFamily="34" charset="0"/>
                <a:cs typeface="Arial" panose="020B0604020202020204" pitchFamily="34" charset="0"/>
              </a:rPr>
              <a:t>Data cutoff: 24 July 2024</a:t>
            </a:r>
          </a:p>
        </p:txBody>
      </p:sp>
      <p:sp>
        <p:nvSpPr>
          <p:cNvPr id="18" name="Slide Number Placeholder 17">
            <a:extLst>
              <a:ext uri="{FF2B5EF4-FFF2-40B4-BE49-F238E27FC236}">
                <a16:creationId xmlns:a16="http://schemas.microsoft.com/office/drawing/2014/main" id="{77ED8FAC-FAEA-4DB7-E96D-FD9C20B78AD2}"/>
              </a:ext>
            </a:extLst>
          </p:cNvPr>
          <p:cNvSpPr>
            <a:spLocks noGrp="1"/>
          </p:cNvSpPr>
          <p:nvPr>
            <p:ph type="sldNum" sz="quarter" idx="4"/>
          </p:nvPr>
        </p:nvSpPr>
        <p:spPr/>
        <p:txBody>
          <a:bodyPr/>
          <a:lstStyle/>
          <a:p>
            <a:fld id="{FCE43C0F-8A7B-3A4B-9DB5-B3472E36E833}" type="slidenum">
              <a:rPr lang="en-GB" noProof="0" smtClean="0"/>
              <a:pPr/>
              <a:t>22</a:t>
            </a:fld>
            <a:endParaRPr lang="en-GB" noProof="0" dirty="0"/>
          </a:p>
        </p:txBody>
      </p:sp>
    </p:spTree>
    <p:extLst>
      <p:ext uri="{BB962C8B-B14F-4D97-AF65-F5344CB8AC3E}">
        <p14:creationId xmlns:p14="http://schemas.microsoft.com/office/powerpoint/2010/main" val="180466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2597C-EA52-2FC6-6F3C-C838923C4B44}"/>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AC68E534-68A2-5B49-B4E1-1804C9CF9B37}"/>
              </a:ext>
            </a:extLst>
          </p:cNvPr>
          <p:cNvSpPr>
            <a:spLocks noGrp="1"/>
          </p:cNvSpPr>
          <p:nvPr>
            <p:ph sz="quarter" idx="12"/>
          </p:nvPr>
        </p:nvSpPr>
        <p:spPr>
          <a:xfrm>
            <a:off x="7055427" y="1317506"/>
            <a:ext cx="4528561" cy="4525963"/>
          </a:xfrm>
        </p:spPr>
        <p:txBody>
          <a:bodyPr/>
          <a:lstStyle/>
          <a:p>
            <a:r>
              <a:rPr lang="en-GB" noProof="0" dirty="0">
                <a:sym typeface="Arial"/>
              </a:rPr>
              <a:t>Compared with the primary PFS data cutoff, with an additional ~12 months follow-up:</a:t>
            </a:r>
          </a:p>
          <a:p>
            <a:pPr lvl="1"/>
            <a:r>
              <a:rPr lang="en-GB" noProof="0" dirty="0">
                <a:sym typeface="Arial"/>
              </a:rPr>
              <a:t>Overall safety profile was consistent</a:t>
            </a:r>
          </a:p>
          <a:p>
            <a:pPr lvl="1"/>
            <a:r>
              <a:rPr lang="en-GB" noProof="0" dirty="0">
                <a:sym typeface="Arial"/>
              </a:rPr>
              <a:t>No late-onset toxicities were observed</a:t>
            </a:r>
          </a:p>
          <a:p>
            <a:r>
              <a:rPr lang="en-GB" b="1" noProof="0" dirty="0">
                <a:solidFill>
                  <a:schemeClr val="accent1"/>
                </a:solidFill>
                <a:sym typeface="Arial"/>
              </a:rPr>
              <a:t>Rate of grade ≥3 TRAEs in the Dato-DXd group was less than half that in the ICC group</a:t>
            </a:r>
          </a:p>
          <a:p>
            <a:r>
              <a:rPr lang="en-GB" noProof="0" dirty="0">
                <a:sym typeface="Arial"/>
              </a:rPr>
              <a:t>Fewer TRAEs leading to dose reductions or interruptions with Dato-DXd compared with ICC; rates of TRAEs leading to discontinuation were similar between arms</a:t>
            </a:r>
          </a:p>
        </p:txBody>
      </p:sp>
      <p:sp>
        <p:nvSpPr>
          <p:cNvPr id="2" name="Title 1">
            <a:extLst>
              <a:ext uri="{FF2B5EF4-FFF2-40B4-BE49-F238E27FC236}">
                <a16:creationId xmlns:a16="http://schemas.microsoft.com/office/drawing/2014/main" id="{E04271DD-4C32-2EF9-7C03-C2CA17656A23}"/>
              </a:ext>
            </a:extLst>
          </p:cNvPr>
          <p:cNvSpPr>
            <a:spLocks noGrp="1"/>
          </p:cNvSpPr>
          <p:nvPr>
            <p:ph type="title"/>
          </p:nvPr>
        </p:nvSpPr>
        <p:spPr>
          <a:xfrm>
            <a:off x="619201" y="259200"/>
            <a:ext cx="10963199" cy="864000"/>
          </a:xfrm>
        </p:spPr>
        <p:txBody>
          <a:bodyPr>
            <a:noAutofit/>
          </a:bodyPr>
          <a:lstStyle/>
          <a:p>
            <a:r>
              <a:rPr lang="en-GB" noProof="0" dirty="0"/>
              <a:t>overall safety profile of Dato-DX</a:t>
            </a:r>
            <a:r>
              <a:rPr lang="en-GB" cap="none" noProof="0" dirty="0"/>
              <a:t>d</a:t>
            </a:r>
            <a:r>
              <a:rPr lang="en-GB" noProof="0" dirty="0"/>
              <a:t> remained favourable compared with ICC</a:t>
            </a:r>
          </a:p>
        </p:txBody>
      </p:sp>
      <p:sp>
        <p:nvSpPr>
          <p:cNvPr id="14" name="Content Placeholder 13">
            <a:extLst>
              <a:ext uri="{FF2B5EF4-FFF2-40B4-BE49-F238E27FC236}">
                <a16:creationId xmlns:a16="http://schemas.microsoft.com/office/drawing/2014/main" id="{32FABD75-9E45-DE47-AF7F-53D49D58CA0F}"/>
              </a:ext>
            </a:extLst>
          </p:cNvPr>
          <p:cNvSpPr>
            <a:spLocks noGrp="1"/>
          </p:cNvSpPr>
          <p:nvPr>
            <p:ph sz="quarter" idx="15"/>
          </p:nvPr>
        </p:nvSpPr>
        <p:spPr>
          <a:xfrm>
            <a:off x="620183" y="6356351"/>
            <a:ext cx="10369550" cy="365125"/>
          </a:xfrm>
        </p:spPr>
        <p:txBody>
          <a:bodyPr anchor="b" anchorCtr="0"/>
          <a:lstStyle/>
          <a:p>
            <a:r>
              <a:rPr lang="en-GB" sz="900" noProof="0" dirty="0">
                <a:solidFill>
                  <a:schemeClr val="tx2"/>
                </a:solidFill>
              </a:rPr>
              <a:t> </a:t>
            </a:r>
            <a:r>
              <a:rPr lang="en-GB" sz="900" baseline="30000" noProof="0" dirty="0">
                <a:solidFill>
                  <a:schemeClr val="tx2"/>
                </a:solidFill>
              </a:rPr>
              <a:t>a </a:t>
            </a:r>
            <a:r>
              <a:rPr lang="en-GB" sz="900" noProof="0" dirty="0">
                <a:solidFill>
                  <a:schemeClr val="tx2"/>
                </a:solidFill>
              </a:rPr>
              <a:t>Investigator-reported cause of death: febrile neutropenia</a:t>
            </a:r>
          </a:p>
          <a:p>
            <a:r>
              <a:rPr lang="en-GB" sz="900" noProof="0" dirty="0">
                <a:solidFill>
                  <a:schemeClr val="tx2"/>
                </a:solidFill>
              </a:rPr>
              <a:t>Dato-DXd, datopotamab deruxtecan; ICC, investigator’s choice of chemotherapy; PFS, progression-free survival; TRAE, treatment-related adverse event</a:t>
            </a:r>
          </a:p>
          <a:p>
            <a:r>
              <a:rPr lang="en-GB" sz="900" noProof="0" dirty="0">
                <a:solidFill>
                  <a:schemeClr val="tx2"/>
                </a:solidFill>
              </a:rPr>
              <a:t>1. 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3">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sp>
        <p:nvSpPr>
          <p:cNvPr id="9" name="TextBox 8">
            <a:extLst>
              <a:ext uri="{FF2B5EF4-FFF2-40B4-BE49-F238E27FC236}">
                <a16:creationId xmlns:a16="http://schemas.microsoft.com/office/drawing/2014/main" id="{FEFF0047-D425-C7CE-C4A1-53AC1B8C9B8F}"/>
              </a:ext>
            </a:extLst>
          </p:cNvPr>
          <p:cNvSpPr txBox="1"/>
          <p:nvPr/>
        </p:nvSpPr>
        <p:spPr>
          <a:xfrm>
            <a:off x="613295" y="5293333"/>
            <a:ext cx="6085629" cy="461665"/>
          </a:xfrm>
          <a:prstGeom prst="rect">
            <a:avLst/>
          </a:prstGeom>
          <a:noFill/>
        </p:spPr>
        <p:txBody>
          <a:bodyPr wrap="square" lIns="0" rtlCol="0" anchor="b" anchorCtr="0">
            <a:spAutoFit/>
          </a:bodyPr>
          <a:lstStyle/>
          <a:p>
            <a:r>
              <a:rPr lang="en-GB" sz="1200" noProof="0" dirty="0">
                <a:solidFill>
                  <a:schemeClr val="tx1"/>
                </a:solidFill>
                <a:latin typeface="Arial Narrow" panose="020B0606020202030204" pitchFamily="34" charset="0"/>
                <a:cs typeface="Arial" panose="020B0604020202020204" pitchFamily="34" charset="0"/>
              </a:rPr>
              <a:t>Data cutoff: 24 July 2024</a:t>
            </a:r>
            <a:br>
              <a:rPr lang="en-GB" sz="1200" noProof="0" dirty="0">
                <a:solidFill>
                  <a:schemeClr val="tx1"/>
                </a:solidFill>
                <a:latin typeface="Arial Narrow" panose="020B0606020202030204" pitchFamily="34" charset="0"/>
                <a:cs typeface="Arial" panose="020B0604020202020204" pitchFamily="34" charset="0"/>
              </a:rPr>
            </a:br>
            <a:r>
              <a:rPr lang="en-GB" sz="1200" noProof="0" dirty="0">
                <a:solidFill>
                  <a:schemeClr val="tx1"/>
                </a:solidFill>
                <a:latin typeface="Arial Narrow" panose="020B0606020202030204" pitchFamily="34" charset="0"/>
                <a:cs typeface="Arial" panose="020B0604020202020204" pitchFamily="34" charset="0"/>
              </a:rPr>
              <a:t>The safety analysis population included all patients who received at least 1 dose of study drug</a:t>
            </a:r>
          </a:p>
        </p:txBody>
      </p:sp>
      <p:graphicFrame>
        <p:nvGraphicFramePr>
          <p:cNvPr id="5" name="Table 6">
            <a:extLst>
              <a:ext uri="{FF2B5EF4-FFF2-40B4-BE49-F238E27FC236}">
                <a16:creationId xmlns:a16="http://schemas.microsoft.com/office/drawing/2014/main" id="{D5278DD6-6936-B4E8-A0EF-2230D10E475F}"/>
              </a:ext>
            </a:extLst>
          </p:cNvPr>
          <p:cNvGraphicFramePr>
            <a:graphicFrameLocks noGrp="1"/>
          </p:cNvGraphicFramePr>
          <p:nvPr>
            <p:extLst>
              <p:ext uri="{D42A27DB-BD31-4B8C-83A1-F6EECF244321}">
                <p14:modId xmlns:p14="http://schemas.microsoft.com/office/powerpoint/2010/main" val="2633905037"/>
              </p:ext>
            </p:extLst>
          </p:nvPr>
        </p:nvGraphicFramePr>
        <p:xfrm>
          <a:off x="613295" y="1478539"/>
          <a:ext cx="6163803" cy="3826656"/>
        </p:xfrm>
        <a:graphic>
          <a:graphicData uri="http://schemas.openxmlformats.org/drawingml/2006/table">
            <a:tbl>
              <a:tblPr firstRow="1" bandRow="1">
                <a:tableStyleId>{5C22544A-7EE6-4342-B048-85BDC9FD1C3A}</a:tableStyleId>
              </a:tblPr>
              <a:tblGrid>
                <a:gridCol w="3499803">
                  <a:extLst>
                    <a:ext uri="{9D8B030D-6E8A-4147-A177-3AD203B41FA5}">
                      <a16:colId xmlns:a16="http://schemas.microsoft.com/office/drawing/2014/main" val="1196419341"/>
                    </a:ext>
                  </a:extLst>
                </a:gridCol>
                <a:gridCol w="1332000">
                  <a:extLst>
                    <a:ext uri="{9D8B030D-6E8A-4147-A177-3AD203B41FA5}">
                      <a16:colId xmlns:a16="http://schemas.microsoft.com/office/drawing/2014/main" val="3468723691"/>
                    </a:ext>
                  </a:extLst>
                </a:gridCol>
                <a:gridCol w="1332000">
                  <a:extLst>
                    <a:ext uri="{9D8B030D-6E8A-4147-A177-3AD203B41FA5}">
                      <a16:colId xmlns:a16="http://schemas.microsoft.com/office/drawing/2014/main" val="3701918551"/>
                    </a:ext>
                  </a:extLst>
                </a:gridCol>
              </a:tblGrid>
              <a:tr h="455507">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nSpc>
                          <a:spcPct val="90000"/>
                        </a:lnSpc>
                        <a:spcBef>
                          <a:spcPts val="0"/>
                        </a:spcBef>
                        <a:spcAft>
                          <a:spcPts val="0"/>
                        </a:spcAft>
                      </a:pPr>
                      <a:r>
                        <a:rPr lang="en-GB" sz="1800" noProof="0" dirty="0">
                          <a:solidFill>
                            <a:schemeClr val="bg1"/>
                          </a:solidFill>
                        </a:rPr>
                        <a:t>TRAEs, n (%)</a:t>
                      </a:r>
                      <a:endParaRPr lang="en-GB" sz="1800" noProof="0" dirty="0">
                        <a:solidFill>
                          <a:schemeClr val="bg1"/>
                        </a:solidFill>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lnSpc>
                          <a:spcPct val="90000"/>
                        </a:lnSpc>
                        <a:spcBef>
                          <a:spcPts val="0"/>
                        </a:spcBef>
                        <a:spcAft>
                          <a:spcPts val="0"/>
                        </a:spcAft>
                      </a:pPr>
                      <a:r>
                        <a:rPr lang="en-GB" sz="1800" noProof="0" dirty="0">
                          <a:solidFill>
                            <a:schemeClr val="bg1"/>
                          </a:solidFill>
                        </a:rPr>
                        <a:t>Dato-DXd </a:t>
                      </a:r>
                      <a:br>
                        <a:rPr lang="en-GB" sz="1800" noProof="0" dirty="0">
                          <a:solidFill>
                            <a:schemeClr val="bg1"/>
                          </a:solidFill>
                        </a:rPr>
                      </a:br>
                      <a:r>
                        <a:rPr lang="en-GB" sz="1800" noProof="0" dirty="0">
                          <a:solidFill>
                            <a:schemeClr val="bg1"/>
                          </a:solidFill>
                        </a:rPr>
                        <a:t>(N=360)</a:t>
                      </a:r>
                      <a:endParaRPr lang="en-GB" sz="1800" noProof="0" dirty="0">
                        <a:solidFill>
                          <a:schemeClr val="bg1"/>
                        </a:solidFill>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gn="ctr">
                        <a:lnSpc>
                          <a:spcPct val="90000"/>
                        </a:lnSpc>
                        <a:spcBef>
                          <a:spcPts val="0"/>
                        </a:spcBef>
                        <a:spcAft>
                          <a:spcPts val="0"/>
                        </a:spcAft>
                      </a:pPr>
                      <a:r>
                        <a:rPr lang="en-GB" sz="1800" noProof="0" dirty="0">
                          <a:solidFill>
                            <a:schemeClr val="bg1"/>
                          </a:solidFill>
                        </a:rPr>
                        <a:t>ICC </a:t>
                      </a:r>
                      <a:br>
                        <a:rPr lang="en-GB" sz="1800" noProof="0" dirty="0">
                          <a:solidFill>
                            <a:schemeClr val="bg1"/>
                          </a:solidFill>
                        </a:rPr>
                      </a:br>
                      <a:r>
                        <a:rPr lang="en-GB" sz="1800" noProof="0" dirty="0">
                          <a:solidFill>
                            <a:schemeClr val="bg1"/>
                          </a:solidFill>
                        </a:rPr>
                        <a:t>(N=351)</a:t>
                      </a:r>
                      <a:endParaRPr lang="en-GB" sz="1800" noProof="0" dirty="0">
                        <a:solidFill>
                          <a:schemeClr val="bg1"/>
                        </a:solidFill>
                        <a:latin typeface="Arial Narrow" panose="020B0606020202030204" pitchFamily="34" charset="0"/>
                      </a:endParaRPr>
                    </a:p>
                  </a:txBody>
                  <a:tcPr marL="81720" marR="81720" marT="54000" marB="54000" anchor="ctr"/>
                </a:tc>
                <a:extLst>
                  <a:ext uri="{0D108BD9-81ED-4DB2-BD59-A6C34878D82A}">
                    <a16:rowId xmlns:a16="http://schemas.microsoft.com/office/drawing/2014/main" val="2504197193"/>
                  </a:ext>
                </a:extLst>
              </a:tr>
              <a:tr h="3036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1800" b="1" noProof="0" dirty="0">
                          <a:solidFill>
                            <a:schemeClr val="tx1"/>
                          </a:solidFill>
                        </a:rPr>
                        <a:t>All grades</a:t>
                      </a:r>
                      <a:endParaRPr lang="en-GB" sz="1800" b="1" noProof="0" dirty="0">
                        <a:solidFill>
                          <a:schemeClr val="tx1"/>
                        </a:solidFill>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algn="ctr">
                        <a:lnSpc>
                          <a:spcPct val="90000"/>
                        </a:lnSpc>
                        <a:spcBef>
                          <a:spcPts val="0"/>
                        </a:spcBef>
                        <a:spcAft>
                          <a:spcPts val="0"/>
                        </a:spcAft>
                        <a:buNone/>
                      </a:pPr>
                      <a:r>
                        <a:rPr lang="en-GB" sz="1800" b="0" u="none" strike="noStrike" noProof="0" dirty="0">
                          <a:solidFill>
                            <a:schemeClr val="tx1"/>
                          </a:solidFill>
                          <a:effectLst/>
                        </a:rPr>
                        <a:t>341 (95)</a:t>
                      </a:r>
                      <a:endParaRPr lang="en-GB" sz="1800" noProof="0" dirty="0">
                        <a:solidFill>
                          <a:schemeClr val="tx1"/>
                        </a:solidFill>
                        <a:latin typeface="Arial Narrow" panose="020B0606020202030204" pitchFamily="34" charset="0"/>
                        <a:cs typeface="Calibri" panose="020F0502020204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algn="ctr">
                        <a:lnSpc>
                          <a:spcPct val="90000"/>
                        </a:lnSpc>
                        <a:spcBef>
                          <a:spcPts val="0"/>
                        </a:spcBef>
                        <a:spcAft>
                          <a:spcPts val="0"/>
                        </a:spcAft>
                        <a:buNone/>
                      </a:pPr>
                      <a:r>
                        <a:rPr lang="en-GB" sz="1800" b="0" u="none" strike="noStrike" noProof="0" dirty="0">
                          <a:solidFill>
                            <a:schemeClr val="tx1"/>
                          </a:solidFill>
                          <a:effectLst/>
                        </a:rPr>
                        <a:t>303 (86)</a:t>
                      </a:r>
                      <a:endParaRPr lang="en-GB" sz="1800" noProof="0" dirty="0">
                        <a:solidFill>
                          <a:schemeClr val="tx1"/>
                        </a:solidFill>
                        <a:latin typeface="Arial Narrow" panose="020B0606020202030204" pitchFamily="34" charset="0"/>
                        <a:cs typeface="Calibri" panose="020F0502020204030204" pitchFamily="34" charset="0"/>
                      </a:endParaRPr>
                    </a:p>
                  </a:txBody>
                  <a:tcPr marL="81720" marR="81720" marT="54000" marB="54000" anchor="ctr"/>
                </a:tc>
                <a:extLst>
                  <a:ext uri="{0D108BD9-81ED-4DB2-BD59-A6C34878D82A}">
                    <a16:rowId xmlns:a16="http://schemas.microsoft.com/office/drawing/2014/main" val="3138549836"/>
                  </a:ext>
                </a:extLst>
              </a:tr>
              <a:tr h="3036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1800" b="0" noProof="0" dirty="0">
                          <a:solidFill>
                            <a:schemeClr val="tx1"/>
                          </a:solidFill>
                        </a:rPr>
                        <a:t>    Grade ≥3</a:t>
                      </a:r>
                      <a:endParaRPr lang="en-GB" sz="1800" b="0" noProof="0" dirty="0">
                        <a:solidFill>
                          <a:schemeClr val="tx1"/>
                        </a:solidFill>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algn="ctr">
                        <a:lnSpc>
                          <a:spcPct val="90000"/>
                        </a:lnSpc>
                        <a:spcBef>
                          <a:spcPts val="0"/>
                        </a:spcBef>
                        <a:spcAft>
                          <a:spcPts val="0"/>
                        </a:spcAft>
                        <a:buNone/>
                      </a:pPr>
                      <a:r>
                        <a:rPr lang="en-GB" sz="1800" b="0" u="none" strike="noStrike" noProof="0" dirty="0">
                          <a:solidFill>
                            <a:schemeClr val="tx1"/>
                          </a:solidFill>
                          <a:effectLst/>
                        </a:rPr>
                        <a:t>80 (22)</a:t>
                      </a:r>
                      <a:endParaRPr lang="en-GB" sz="1800" noProof="0" dirty="0">
                        <a:solidFill>
                          <a:schemeClr val="tx1"/>
                        </a:solidFill>
                        <a:latin typeface="Arial Narrow" panose="020B0606020202030204" pitchFamily="34" charset="0"/>
                        <a:cs typeface="Calibri" panose="020F0502020204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algn="ctr">
                        <a:lnSpc>
                          <a:spcPct val="90000"/>
                        </a:lnSpc>
                        <a:spcBef>
                          <a:spcPts val="0"/>
                        </a:spcBef>
                        <a:spcAft>
                          <a:spcPts val="0"/>
                        </a:spcAft>
                        <a:buNone/>
                      </a:pPr>
                      <a:r>
                        <a:rPr lang="en-GB" sz="1800" b="0" u="none" strike="noStrike" noProof="0" dirty="0">
                          <a:solidFill>
                            <a:schemeClr val="tx1"/>
                          </a:solidFill>
                          <a:effectLst/>
                        </a:rPr>
                        <a:t>160 (46)</a:t>
                      </a:r>
                      <a:endParaRPr lang="en-GB" sz="1800" noProof="0" dirty="0">
                        <a:solidFill>
                          <a:schemeClr val="tx1"/>
                        </a:solidFill>
                        <a:latin typeface="Arial Narrow" panose="020B0606020202030204" pitchFamily="34" charset="0"/>
                        <a:cs typeface="Calibri" panose="020F0502020204030204" pitchFamily="34" charset="0"/>
                      </a:endParaRPr>
                    </a:p>
                  </a:txBody>
                  <a:tcPr marL="81720" marR="81720" marT="54000" marB="54000" anchor="ctr"/>
                </a:tc>
                <a:extLst>
                  <a:ext uri="{0D108BD9-81ED-4DB2-BD59-A6C34878D82A}">
                    <a16:rowId xmlns:a16="http://schemas.microsoft.com/office/drawing/2014/main" val="3253478199"/>
                  </a:ext>
                </a:extLst>
              </a:tr>
              <a:tr h="30850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nSpc>
                          <a:spcPct val="90000"/>
                        </a:lnSpc>
                      </a:pPr>
                      <a:r>
                        <a:rPr lang="en-GB" sz="1800" b="1" noProof="0" dirty="0"/>
                        <a:t>Associated with dose reduction</a:t>
                      </a:r>
                      <a:endParaRPr lang="en-GB" sz="1800" b="1" noProof="0" dirty="0">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algn="ctr">
                        <a:lnSpc>
                          <a:spcPct val="90000"/>
                        </a:lnSpc>
                        <a:spcBef>
                          <a:spcPts val="0"/>
                        </a:spcBef>
                        <a:spcAft>
                          <a:spcPts val="0"/>
                        </a:spcAft>
                        <a:buNone/>
                      </a:pPr>
                      <a:r>
                        <a:rPr lang="en-GB" sz="1800" noProof="0" dirty="0">
                          <a:solidFill>
                            <a:schemeClr val="tx1"/>
                          </a:solidFill>
                        </a:rPr>
                        <a:t>87 (24)</a:t>
                      </a:r>
                      <a:endParaRPr lang="en-GB" sz="1800" noProof="0" dirty="0">
                        <a:solidFill>
                          <a:schemeClr val="tx1"/>
                        </a:solidFill>
                        <a:latin typeface="Arial Narrow" panose="020B0606020202030204" pitchFamily="34" charset="0"/>
                        <a:cs typeface="Calibri" panose="020F0502020204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lang="en-GB" sz="1800" noProof="0" dirty="0">
                          <a:solidFill>
                            <a:schemeClr val="tx1"/>
                          </a:solidFill>
                        </a:rPr>
                        <a:t>106 (30)</a:t>
                      </a:r>
                      <a:endParaRPr lang="en-GB" sz="1800" noProof="0" dirty="0">
                        <a:solidFill>
                          <a:schemeClr val="tx1"/>
                        </a:solidFill>
                        <a:latin typeface="Arial Narrow" panose="020B0606020202030204" pitchFamily="34" charset="0"/>
                        <a:cs typeface="Calibri" panose="020F0502020204030204" pitchFamily="34" charset="0"/>
                      </a:endParaRPr>
                    </a:p>
                  </a:txBody>
                  <a:tcPr marL="81720" marR="81720" marT="54000" marB="54000" anchor="ctr"/>
                </a:tc>
                <a:extLst>
                  <a:ext uri="{0D108BD9-81ED-4DB2-BD59-A6C34878D82A}">
                    <a16:rowId xmlns:a16="http://schemas.microsoft.com/office/drawing/2014/main" val="1490681978"/>
                  </a:ext>
                </a:extLst>
              </a:tr>
              <a:tr h="30850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90000"/>
                        </a:lnSpc>
                      </a:pPr>
                      <a:r>
                        <a:rPr lang="en-GB" sz="1800" b="1" noProof="0" dirty="0"/>
                        <a:t>Associated with dose interruption</a:t>
                      </a:r>
                      <a:endParaRPr lang="en-GB" sz="1800" b="1" noProof="0" dirty="0">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800" b="0" u="none" strike="noStrike" kern="0" cap="none" spc="0" normalizeH="0" baseline="0" noProof="0" dirty="0">
                          <a:ln>
                            <a:noFill/>
                          </a:ln>
                          <a:solidFill>
                            <a:srgbClr val="000000"/>
                          </a:solidFill>
                          <a:effectLst/>
                          <a:uLnTx/>
                          <a:uFillTx/>
                          <a:sym typeface="Arial"/>
                        </a:rPr>
                        <a:t>57 (16)</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sym typeface="Arial"/>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1800" b="0" u="none" strike="noStrike" kern="0" cap="none" spc="0" normalizeH="0" baseline="0" noProof="0" dirty="0">
                          <a:ln>
                            <a:noFill/>
                          </a:ln>
                          <a:solidFill>
                            <a:srgbClr val="000000"/>
                          </a:solidFill>
                          <a:effectLst/>
                          <a:uLnTx/>
                          <a:uFillTx/>
                          <a:sym typeface="Arial"/>
                        </a:rPr>
                        <a:t>85 (24)</a:t>
                      </a:r>
                      <a:endParaRPr kumimoji="0" lang="en-GB" sz="18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panose="020F0502020204030204" pitchFamily="34" charset="0"/>
                        <a:sym typeface="Arial"/>
                      </a:endParaRPr>
                    </a:p>
                  </a:txBody>
                  <a:tcPr marL="81720" marR="81720" marT="54000" marB="54000" anchor="ctr"/>
                </a:tc>
                <a:extLst>
                  <a:ext uri="{0D108BD9-81ED-4DB2-BD59-A6C34878D82A}">
                    <a16:rowId xmlns:a16="http://schemas.microsoft.com/office/drawing/2014/main" val="4267244029"/>
                  </a:ext>
                </a:extLst>
              </a:tr>
              <a:tr h="30850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90000"/>
                        </a:lnSpc>
                      </a:pPr>
                      <a:r>
                        <a:rPr lang="en-GB" sz="1800" b="1" noProof="0" dirty="0"/>
                        <a:t>Associated with discontinuation</a:t>
                      </a:r>
                      <a:endParaRPr lang="en-GB" sz="1800" b="1" noProof="0" dirty="0">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0000"/>
                        </a:lnSpc>
                        <a:spcBef>
                          <a:spcPts val="285"/>
                        </a:spcBef>
                        <a:spcAft>
                          <a:spcPts val="285"/>
                        </a:spcAft>
                      </a:pPr>
                      <a:r>
                        <a:rPr lang="en-GB" sz="1800" kern="100" noProof="0" dirty="0">
                          <a:effectLst/>
                        </a:rPr>
                        <a:t>12 (3)</a:t>
                      </a:r>
                      <a:endParaRPr lang="en-GB" sz="1800" kern="1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0000"/>
                        </a:lnSpc>
                        <a:spcBef>
                          <a:spcPts val="285"/>
                        </a:spcBef>
                        <a:spcAft>
                          <a:spcPts val="285"/>
                        </a:spcAft>
                      </a:pPr>
                      <a:r>
                        <a:rPr lang="en-GB" sz="1800" kern="100" noProof="0" dirty="0">
                          <a:effectLst/>
                        </a:rPr>
                        <a:t>9 (3)</a:t>
                      </a:r>
                      <a:endParaRPr lang="en-GB" sz="1800" kern="1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81720" marR="81720" marT="54000" marB="54000" anchor="ctr"/>
                </a:tc>
                <a:extLst>
                  <a:ext uri="{0D108BD9-81ED-4DB2-BD59-A6C34878D82A}">
                    <a16:rowId xmlns:a16="http://schemas.microsoft.com/office/drawing/2014/main" val="13307623"/>
                  </a:ext>
                </a:extLst>
              </a:tr>
              <a:tr h="3036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1800" b="1" noProof="0" dirty="0"/>
                        <a:t>Associated with death</a:t>
                      </a:r>
                      <a:endParaRPr lang="en-GB" sz="1800" b="1" noProof="0" dirty="0">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0000"/>
                        </a:lnSpc>
                        <a:spcBef>
                          <a:spcPts val="285"/>
                        </a:spcBef>
                        <a:spcAft>
                          <a:spcPts val="285"/>
                        </a:spcAft>
                      </a:pPr>
                      <a:r>
                        <a:rPr lang="en-GB" sz="1800" kern="100" noProof="0" dirty="0">
                          <a:effectLst/>
                        </a:rPr>
                        <a:t>0</a:t>
                      </a:r>
                      <a:endParaRPr lang="en-GB" sz="1800" kern="1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0000"/>
                        </a:lnSpc>
                        <a:spcBef>
                          <a:spcPts val="285"/>
                        </a:spcBef>
                        <a:spcAft>
                          <a:spcPts val="285"/>
                        </a:spcAft>
                      </a:pPr>
                      <a:r>
                        <a:rPr lang="en-GB" sz="1800" kern="100" noProof="0" dirty="0">
                          <a:effectLst/>
                        </a:rPr>
                        <a:t>1 (0.3)</a:t>
                      </a:r>
                      <a:r>
                        <a:rPr lang="en-GB" sz="1800" kern="100" baseline="30000" noProof="0" dirty="0">
                          <a:effectLst/>
                        </a:rPr>
                        <a:t>a</a:t>
                      </a:r>
                      <a:endParaRPr lang="en-GB" sz="1800" kern="100" baseline="300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81720" marR="81720" marT="54000" marB="54000" anchor="ctr"/>
                </a:tc>
                <a:extLst>
                  <a:ext uri="{0D108BD9-81ED-4DB2-BD59-A6C34878D82A}">
                    <a16:rowId xmlns:a16="http://schemas.microsoft.com/office/drawing/2014/main" val="1593906806"/>
                  </a:ext>
                </a:extLst>
              </a:tr>
              <a:tr h="30367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GB" sz="1800" b="1" noProof="0" dirty="0">
                          <a:solidFill>
                            <a:schemeClr val="tx1"/>
                          </a:solidFill>
                        </a:rPr>
                        <a:t>Serious TRAEs</a:t>
                      </a:r>
                      <a:endParaRPr lang="en-GB" sz="1800" b="1" noProof="0" dirty="0">
                        <a:solidFill>
                          <a:schemeClr val="tx1"/>
                        </a:solidFill>
                        <a:latin typeface="Arial Narrow" panose="020B0606020202030204" pitchFamily="34"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0000"/>
                        </a:lnSpc>
                        <a:spcBef>
                          <a:spcPts val="285"/>
                        </a:spcBef>
                        <a:spcAft>
                          <a:spcPts val="285"/>
                        </a:spcAft>
                      </a:pPr>
                      <a:r>
                        <a:rPr lang="en-GB" sz="1800" kern="100" noProof="0" dirty="0">
                          <a:effectLst/>
                        </a:rPr>
                        <a:t>22 (6)</a:t>
                      </a:r>
                      <a:endParaRPr lang="en-GB" sz="1800" kern="1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81720" marR="81720" marT="54000" marB="5400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0000"/>
                        </a:lnSpc>
                        <a:spcBef>
                          <a:spcPts val="285"/>
                        </a:spcBef>
                        <a:spcAft>
                          <a:spcPts val="285"/>
                        </a:spcAft>
                      </a:pPr>
                      <a:r>
                        <a:rPr lang="en-GB" sz="1800" kern="100" noProof="0" dirty="0">
                          <a:effectLst/>
                        </a:rPr>
                        <a:t>32 (9)</a:t>
                      </a:r>
                      <a:endParaRPr lang="en-GB" sz="1800" kern="100" noProof="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81720" marR="81720" marT="54000" marB="54000" anchor="ctr"/>
                </a:tc>
                <a:extLst>
                  <a:ext uri="{0D108BD9-81ED-4DB2-BD59-A6C34878D82A}">
                    <a16:rowId xmlns:a16="http://schemas.microsoft.com/office/drawing/2014/main" val="3537572060"/>
                  </a:ext>
                </a:extLst>
              </a:tr>
            </a:tbl>
          </a:graphicData>
        </a:graphic>
      </p:graphicFrame>
      <p:sp>
        <p:nvSpPr>
          <p:cNvPr id="18" name="Rectangle 17">
            <a:extLst>
              <a:ext uri="{FF2B5EF4-FFF2-40B4-BE49-F238E27FC236}">
                <a16:creationId xmlns:a16="http://schemas.microsoft.com/office/drawing/2014/main" id="{2F7ADDB8-BF93-9F23-9203-3D2BDF537C76}"/>
              </a:ext>
            </a:extLst>
          </p:cNvPr>
          <p:cNvSpPr/>
          <p:nvPr/>
        </p:nvSpPr>
        <p:spPr>
          <a:xfrm>
            <a:off x="619125" y="2421082"/>
            <a:ext cx="6157973" cy="374074"/>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23670614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D20D-462C-775D-D270-96AA76010E01}"/>
              </a:ext>
            </a:extLst>
          </p:cNvPr>
          <p:cNvSpPr>
            <a:spLocks noGrp="1"/>
          </p:cNvSpPr>
          <p:nvPr>
            <p:ph type="title"/>
          </p:nvPr>
        </p:nvSpPr>
        <p:spPr/>
        <p:txBody>
          <a:bodyPr/>
          <a:lstStyle/>
          <a:p>
            <a:r>
              <a:rPr lang="en-GB" sz="2800" noProof="0" dirty="0">
                <a:solidFill>
                  <a:schemeClr val="tx2"/>
                </a:solidFill>
              </a:rPr>
              <a:t>TRAE</a:t>
            </a:r>
            <a:r>
              <a:rPr lang="en-GB" sz="2800" cap="none" noProof="0" dirty="0">
                <a:solidFill>
                  <a:schemeClr val="tx2"/>
                </a:solidFill>
              </a:rPr>
              <a:t>s</a:t>
            </a:r>
            <a:r>
              <a:rPr lang="en-GB" sz="2800" noProof="0" dirty="0">
                <a:solidFill>
                  <a:schemeClr val="tx2"/>
                </a:solidFill>
              </a:rPr>
              <a:t> Occurring in ≥15% of Patients</a:t>
            </a:r>
            <a:endParaRPr lang="en-GB" noProof="0" dirty="0"/>
          </a:p>
        </p:txBody>
      </p:sp>
      <p:sp>
        <p:nvSpPr>
          <p:cNvPr id="5" name="Slide Number Placeholder 4">
            <a:extLst>
              <a:ext uri="{FF2B5EF4-FFF2-40B4-BE49-F238E27FC236}">
                <a16:creationId xmlns:a16="http://schemas.microsoft.com/office/drawing/2014/main" id="{F26BBFD8-B668-90C8-902D-66A3A4797E0E}"/>
              </a:ext>
            </a:extLst>
          </p:cNvPr>
          <p:cNvSpPr>
            <a:spLocks noGrp="1"/>
          </p:cNvSpPr>
          <p:nvPr>
            <p:ph type="sldNum" sz="quarter" idx="4"/>
          </p:nvPr>
        </p:nvSpPr>
        <p:spPr/>
        <p:txBody>
          <a:bodyPr/>
          <a:lstStyle/>
          <a:p>
            <a:fld id="{FCE43C0F-8A7B-3A4B-9DB5-B3472E36E833}" type="slidenum">
              <a:rPr lang="en-GB" noProof="0" smtClean="0"/>
              <a:pPr/>
              <a:t>24</a:t>
            </a:fld>
            <a:endParaRPr lang="en-GB" noProof="0" dirty="0"/>
          </a:p>
        </p:txBody>
      </p:sp>
      <p:sp>
        <p:nvSpPr>
          <p:cNvPr id="3" name="Content Placeholder 2">
            <a:extLst>
              <a:ext uri="{FF2B5EF4-FFF2-40B4-BE49-F238E27FC236}">
                <a16:creationId xmlns:a16="http://schemas.microsoft.com/office/drawing/2014/main" id="{9748412E-7FF5-D28E-A9E5-0200E5CB7BD8}"/>
              </a:ext>
            </a:extLst>
          </p:cNvPr>
          <p:cNvSpPr>
            <a:spLocks noGrp="1"/>
          </p:cNvSpPr>
          <p:nvPr>
            <p:ph sz="quarter" idx="15"/>
          </p:nvPr>
        </p:nvSpPr>
        <p:spPr>
          <a:xfrm>
            <a:off x="620183" y="6356351"/>
            <a:ext cx="10505017" cy="365125"/>
          </a:xfrm>
        </p:spPr>
        <p:txBody>
          <a:bodyPr anchor="b" anchorCtr="0"/>
          <a:lstStyle/>
          <a:p>
            <a:pPr defTabSz="914378">
              <a:lnSpc>
                <a:spcPct val="90000"/>
              </a:lnSpc>
              <a:spcBef>
                <a:spcPts val="0"/>
              </a:spcBef>
              <a:spcAft>
                <a:spcPts val="200"/>
              </a:spcAft>
              <a:defRPr/>
            </a:pPr>
            <a:br>
              <a:rPr lang="en-GB" sz="900" noProof="0" dirty="0">
                <a:solidFill>
                  <a:schemeClr val="tx2"/>
                </a:solidFill>
                <a:latin typeface="Arial" panose="020B0604020202020204" pitchFamily="34" charset="0"/>
                <a:ea typeface="+mn-ea"/>
                <a:cs typeface="Arial" panose="020B0604020202020204" pitchFamily="34" charset="0"/>
              </a:rPr>
            </a:br>
            <a:r>
              <a:rPr lang="en-GB" sz="900" baseline="30000" noProof="0" dirty="0">
                <a:solidFill>
                  <a:schemeClr val="tx2"/>
                </a:solidFill>
                <a:latin typeface="Arial" panose="020B0604020202020204" pitchFamily="34" charset="0"/>
                <a:ea typeface="+mn-ea"/>
                <a:cs typeface="Arial" panose="020B0604020202020204" pitchFamily="34" charset="0"/>
              </a:rPr>
              <a:t>a </a:t>
            </a:r>
            <a:r>
              <a:rPr lang="en-GB" sz="900" noProof="0" dirty="0">
                <a:solidFill>
                  <a:schemeClr val="tx2"/>
                </a:solidFill>
                <a:latin typeface="Arial" panose="020B0604020202020204" pitchFamily="34" charset="0"/>
                <a:ea typeface="+mn-ea"/>
                <a:cs typeface="Arial" panose="020B0604020202020204" pitchFamily="34" charset="0"/>
              </a:rPr>
              <a:t>Grouped term comprising neutropenia and neutrophil count decreased; </a:t>
            </a:r>
            <a:r>
              <a:rPr lang="en-GB" sz="900" baseline="30000" noProof="0" dirty="0">
                <a:solidFill>
                  <a:schemeClr val="tx2"/>
                </a:solidFill>
                <a:latin typeface="Arial" panose="020B0604020202020204" pitchFamily="34" charset="0"/>
                <a:ea typeface="+mn-ea"/>
                <a:cs typeface="Arial" panose="020B0604020202020204" pitchFamily="34" charset="0"/>
              </a:rPr>
              <a:t>b </a:t>
            </a:r>
            <a:r>
              <a:rPr lang="en-GB" sz="900" noProof="0" dirty="0">
                <a:solidFill>
                  <a:schemeClr val="tx2"/>
                </a:solidFill>
                <a:latin typeface="Arial" panose="020B0604020202020204" pitchFamily="34" charset="0"/>
                <a:ea typeface="+mn-ea"/>
                <a:cs typeface="Arial" panose="020B0604020202020204" pitchFamily="34" charset="0"/>
              </a:rPr>
              <a:t>Grouped term comprising white blood cell count decreased and leukopenia; </a:t>
            </a:r>
            <a:r>
              <a:rPr lang="en-GB" sz="900" baseline="30000" noProof="0" dirty="0">
                <a:solidFill>
                  <a:schemeClr val="tx2"/>
                </a:solidFill>
                <a:latin typeface="Arial" panose="020B0604020202020204" pitchFamily="34" charset="0"/>
                <a:ea typeface="+mn-ea"/>
                <a:cs typeface="Arial" panose="020B0604020202020204" pitchFamily="34" charset="0"/>
              </a:rPr>
              <a:t>c </a:t>
            </a:r>
            <a:r>
              <a:rPr lang="en-GB" sz="900" noProof="0" dirty="0">
                <a:solidFill>
                  <a:schemeClr val="tx2"/>
                </a:solidFill>
                <a:latin typeface="Arial" panose="020B0604020202020204" pitchFamily="34" charset="0"/>
                <a:ea typeface="+mn-ea"/>
                <a:cs typeface="Arial" panose="020B0604020202020204" pitchFamily="34" charset="0"/>
              </a:rPr>
              <a:t>Grouped term comprising keratitis, punctate keratitis, ulcerative keratitis </a:t>
            </a:r>
          </a:p>
          <a:p>
            <a:pPr defTabSz="914378">
              <a:lnSpc>
                <a:spcPct val="90000"/>
              </a:lnSpc>
              <a:spcBef>
                <a:spcPts val="0"/>
              </a:spcBef>
              <a:spcAft>
                <a:spcPts val="200"/>
              </a:spcAft>
              <a:defRPr/>
            </a:pPr>
            <a:r>
              <a:rPr lang="en-GB" sz="900" noProof="0" dirty="0">
                <a:solidFill>
                  <a:schemeClr val="tx2"/>
                </a:solidFill>
                <a:latin typeface="Arial" panose="020B0604020202020204" pitchFamily="34" charset="0"/>
                <a:cs typeface="Arial" panose="020B0604020202020204" pitchFamily="34" charset="0"/>
              </a:rPr>
              <a:t>AE, adverse event; Dato-DXd, datopotamab deruxtecan</a:t>
            </a:r>
            <a:r>
              <a:rPr lang="en-GB" sz="900" noProof="0" dirty="0">
                <a:solidFill>
                  <a:schemeClr val="tx2"/>
                </a:solidFill>
                <a:latin typeface="Arial" panose="020B0604020202020204" pitchFamily="34" charset="0"/>
                <a:ea typeface="+mn-ea"/>
                <a:cs typeface="Arial" panose="020B0604020202020204" pitchFamily="34" charset="0"/>
              </a:rPr>
              <a:t>; ICC, investigator’s choice of chemotherapy; TRAE, treatment related </a:t>
            </a:r>
            <a:r>
              <a:rPr lang="en-GB" sz="900" noProof="0" dirty="0">
                <a:solidFill>
                  <a:schemeClr val="tx2"/>
                </a:solidFill>
                <a:ea typeface="+mn-ea"/>
              </a:rPr>
              <a:t>AE</a:t>
            </a:r>
            <a:endParaRPr lang="en-GB" sz="900" noProof="0" dirty="0">
              <a:solidFill>
                <a:schemeClr val="tx2"/>
              </a:solidFill>
              <a:latin typeface="Arial" panose="020B0604020202020204" pitchFamily="34" charset="0"/>
              <a:ea typeface="+mn-ea"/>
              <a:cs typeface="Arial" panose="020B0604020202020204" pitchFamily="34" charset="0"/>
            </a:endParaRPr>
          </a:p>
          <a:p>
            <a:pPr defTabSz="914378">
              <a:lnSpc>
                <a:spcPct val="90000"/>
              </a:lnSpc>
              <a:spcBef>
                <a:spcPts val="0"/>
              </a:spcBef>
              <a:spcAft>
                <a:spcPts val="200"/>
              </a:spcAft>
              <a:defRPr/>
            </a:pPr>
            <a:r>
              <a:rPr lang="en-GB" sz="900" noProof="0" dirty="0">
                <a:solidFill>
                  <a:schemeClr val="tx2"/>
                </a:solidFill>
                <a:latin typeface="Arial" panose="020B0604020202020204" pitchFamily="34" charset="0"/>
                <a:cs typeface="Arial" panose="020B0604020202020204" pitchFamily="34" charset="0"/>
              </a:rPr>
              <a:t>1. </a:t>
            </a:r>
            <a:r>
              <a:rPr lang="en-GB" sz="900" noProof="0" dirty="0">
                <a:solidFill>
                  <a:schemeClr val="tx2"/>
                </a:solidFill>
              </a:rPr>
              <a:t>Pistilli B, et al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VP1-2025.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endParaRPr lang="en-GB" sz="900" noProof="0" dirty="0">
              <a:solidFill>
                <a:schemeClr val="tx2"/>
              </a:solidFill>
              <a:latin typeface="Arial" panose="020B0604020202020204" pitchFamily="34" charset="0"/>
              <a:ea typeface="+mn-ea"/>
              <a:cs typeface="Arial" panose="020B0604020202020204" pitchFamily="34" charset="0"/>
            </a:endParaRPr>
          </a:p>
        </p:txBody>
      </p:sp>
      <p:pic>
        <p:nvPicPr>
          <p:cNvPr id="64" name="Picture 63">
            <a:extLst>
              <a:ext uri="{FF2B5EF4-FFF2-40B4-BE49-F238E27FC236}">
                <a16:creationId xmlns:a16="http://schemas.microsoft.com/office/drawing/2014/main" id="{F2E87B57-7F04-C5B8-26DB-E78A5BFAF3E2}"/>
              </a:ext>
            </a:extLst>
          </p:cNvPr>
          <p:cNvPicPr>
            <a:picLocks noChangeAspect="1"/>
          </p:cNvPicPr>
          <p:nvPr/>
        </p:nvPicPr>
        <p:blipFill>
          <a:blip r:embed="rId3"/>
          <a:srcRect t="11857"/>
          <a:stretch/>
        </p:blipFill>
        <p:spPr>
          <a:xfrm>
            <a:off x="619201" y="1238819"/>
            <a:ext cx="10553116" cy="4380362"/>
          </a:xfrm>
          <a:prstGeom prst="rect">
            <a:avLst/>
          </a:prstGeom>
        </p:spPr>
      </p:pic>
      <p:sp>
        <p:nvSpPr>
          <p:cNvPr id="66" name="TextBox 65">
            <a:extLst>
              <a:ext uri="{FF2B5EF4-FFF2-40B4-BE49-F238E27FC236}">
                <a16:creationId xmlns:a16="http://schemas.microsoft.com/office/drawing/2014/main" id="{C2DF2C3D-02A2-4B96-B7FD-721F1242C76C}"/>
              </a:ext>
            </a:extLst>
          </p:cNvPr>
          <p:cNvSpPr txBox="1"/>
          <p:nvPr/>
        </p:nvSpPr>
        <p:spPr>
          <a:xfrm>
            <a:off x="704685" y="5400986"/>
            <a:ext cx="9396489" cy="276999"/>
          </a:xfrm>
          <a:prstGeom prst="rect">
            <a:avLst/>
          </a:prstGeom>
          <a:noFill/>
        </p:spPr>
        <p:txBody>
          <a:bodyPr wrap="square">
            <a:spAutoFit/>
          </a:bodyPr>
          <a:lstStyle/>
          <a:p>
            <a:r>
              <a:rPr lang="en-GB" sz="1200" noProof="0" dirty="0">
                <a:latin typeface="Arial Narrow" panose="020B0606020202030204" pitchFamily="34" charset="0"/>
                <a:ea typeface="+mn-ea"/>
                <a:cs typeface="Arial" panose="020B0604020202020204" pitchFamily="34" charset="0"/>
              </a:rPr>
              <a:t>Data cutoff: 24 July 2024. Data are ordered according to frequency in either the Dato-DXd or ICC arms</a:t>
            </a:r>
            <a:endParaRPr lang="en-GB" sz="1200" noProof="0" dirty="0"/>
          </a:p>
        </p:txBody>
      </p:sp>
    </p:spTree>
    <p:extLst>
      <p:ext uri="{BB962C8B-B14F-4D97-AF65-F5344CB8AC3E}">
        <p14:creationId xmlns:p14="http://schemas.microsoft.com/office/powerpoint/2010/main" val="407283846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EC1F4-110A-59CC-8787-F55EF3B05AAC}"/>
              </a:ext>
            </a:extLst>
          </p:cNvPr>
          <p:cNvSpPr>
            <a:spLocks noGrp="1"/>
          </p:cNvSpPr>
          <p:nvPr>
            <p:ph type="title"/>
          </p:nvPr>
        </p:nvSpPr>
        <p:spPr/>
        <p:txBody>
          <a:bodyPr>
            <a:normAutofit/>
          </a:bodyPr>
          <a:lstStyle/>
          <a:p>
            <a:r>
              <a:rPr lang="en-GB" noProof="0" dirty="0"/>
              <a:t>TROPiCS-02: A Phase 3 Study of SG in HR+/HER2- Locally Recurrent Inoperable or Metastatic Breast Cancer</a:t>
            </a:r>
            <a:r>
              <a:rPr lang="en-GB" sz="2800" cap="none" baseline="30000" noProof="0" dirty="0">
                <a:solidFill>
                  <a:schemeClr val="tx2"/>
                </a:solidFill>
              </a:rPr>
              <a:t>1</a:t>
            </a:r>
            <a:endParaRPr lang="en-GB" baseline="30000" noProof="0" dirty="0"/>
          </a:p>
        </p:txBody>
      </p:sp>
      <p:sp>
        <p:nvSpPr>
          <p:cNvPr id="5" name="Slide Number Placeholder 4">
            <a:extLst>
              <a:ext uri="{FF2B5EF4-FFF2-40B4-BE49-F238E27FC236}">
                <a16:creationId xmlns:a16="http://schemas.microsoft.com/office/drawing/2014/main" id="{D046E97E-E4BC-6ED2-F22B-B85F4EEB8A00}"/>
              </a:ext>
            </a:extLst>
          </p:cNvPr>
          <p:cNvSpPr>
            <a:spLocks noGrp="1"/>
          </p:cNvSpPr>
          <p:nvPr>
            <p:ph type="sldNum" sz="quarter" idx="4"/>
          </p:nvPr>
        </p:nvSpPr>
        <p:spPr/>
        <p:txBody>
          <a:bodyPr/>
          <a:lstStyle/>
          <a:p>
            <a:fld id="{FCE43C0F-8A7B-3A4B-9DB5-B3472E36E833}" type="slidenum">
              <a:rPr lang="en-GB" noProof="0" smtClean="0"/>
              <a:pPr/>
              <a:t>25</a:t>
            </a:fld>
            <a:endParaRPr lang="en-GB" noProof="0" dirty="0"/>
          </a:p>
        </p:txBody>
      </p:sp>
      <p:sp>
        <p:nvSpPr>
          <p:cNvPr id="3" name="Content Placeholder 2">
            <a:extLst>
              <a:ext uri="{FF2B5EF4-FFF2-40B4-BE49-F238E27FC236}">
                <a16:creationId xmlns:a16="http://schemas.microsoft.com/office/drawing/2014/main" id="{6B44B7A8-E687-22B4-1CAA-7EB09C27CB9B}"/>
              </a:ext>
            </a:extLst>
          </p:cNvPr>
          <p:cNvSpPr>
            <a:spLocks noGrp="1"/>
          </p:cNvSpPr>
          <p:nvPr>
            <p:ph sz="quarter" idx="15"/>
          </p:nvPr>
        </p:nvSpPr>
        <p:spPr/>
        <p:txBody>
          <a:bodyPr anchor="b" anchorCtr="0"/>
          <a:lstStyle/>
          <a:p>
            <a:r>
              <a:rPr lang="en-GB" sz="900" baseline="30000" noProof="0" dirty="0">
                <a:solidFill>
                  <a:schemeClr val="tx2"/>
                </a:solidFill>
              </a:rPr>
              <a:t>a </a:t>
            </a:r>
            <a:r>
              <a:rPr lang="en-GB" sz="900" noProof="0" dirty="0">
                <a:solidFill>
                  <a:schemeClr val="tx2"/>
                </a:solidFill>
              </a:rPr>
              <a:t>Disease histology based on the American Society of Clinical Oncology/College of American Pathologists (ASCO/CAP) criteria; </a:t>
            </a:r>
            <a:r>
              <a:rPr lang="en-GB" sz="900" baseline="30000" noProof="0" dirty="0">
                <a:solidFill>
                  <a:schemeClr val="tx2"/>
                </a:solidFill>
              </a:rPr>
              <a:t>b </a:t>
            </a:r>
            <a:r>
              <a:rPr lang="en-GB" sz="900" noProof="0" dirty="0">
                <a:solidFill>
                  <a:schemeClr val="tx2"/>
                </a:solidFill>
              </a:rPr>
              <a:t>Single-agent standard-of-care treatment of physician’s choice was specified prior to randomisation by the investigator </a:t>
            </a:r>
          </a:p>
          <a:p>
            <a:r>
              <a:rPr lang="en-GB" sz="900" noProof="0" dirty="0">
                <a:solidFill>
                  <a:schemeClr val="tx2"/>
                </a:solidFill>
              </a:rPr>
              <a:t>BICR, blinded independent central review; CBR, clinical benefit rate; DoR, duration of response; HR+, hormone receptor positive; IV, intravenous; LIR, local investigator review; ORR, objective response rate; OS, overall survival; PFS, progression-free survival, PRO, patient-reported outcomes; R, randomised; RECIST, Response Evaluation Criteria in Solid Tumours; SG, sacituzumab govitecan</a:t>
            </a:r>
          </a:p>
          <a:p>
            <a:r>
              <a:rPr lang="en-GB" sz="900" noProof="0" dirty="0">
                <a:solidFill>
                  <a:schemeClr val="tx2"/>
                </a:solidFill>
                <a:effectLst/>
              </a:rPr>
              <a:t>1. Rugo H et al. J Clin Oncol. 2022</a:t>
            </a:r>
            <a:r>
              <a:rPr lang="en-GB" sz="900" noProof="0" dirty="0">
                <a:solidFill>
                  <a:schemeClr val="tx2"/>
                </a:solidFill>
              </a:rPr>
              <a:t>;40:3365-3376; 2. Rugo H, et al. Ann Oncol. 2022;33(supplement 7):S1386. Presented at ESMO 2022. Abstract LBA76.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cxnSp>
        <p:nvCxnSpPr>
          <p:cNvPr id="8" name="Straight Connector 7">
            <a:extLst>
              <a:ext uri="{FF2B5EF4-FFF2-40B4-BE49-F238E27FC236}">
                <a16:creationId xmlns:a16="http://schemas.microsoft.com/office/drawing/2014/main" id="{A8650F37-8E77-76BC-58FB-FBA2CCE37C4E}"/>
              </a:ext>
            </a:extLst>
          </p:cNvPr>
          <p:cNvCxnSpPr>
            <a:cxnSpLocks/>
          </p:cNvCxnSpPr>
          <p:nvPr/>
        </p:nvCxnSpPr>
        <p:spPr>
          <a:xfrm>
            <a:off x="3023532" y="3082920"/>
            <a:ext cx="11667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 name="Rounded Rectangle 8">
            <a:extLst>
              <a:ext uri="{FF2B5EF4-FFF2-40B4-BE49-F238E27FC236}">
                <a16:creationId xmlns:a16="http://schemas.microsoft.com/office/drawing/2014/main" id="{3908DA57-700F-B061-C863-6EFA36DF6FFF}"/>
              </a:ext>
            </a:extLst>
          </p:cNvPr>
          <p:cNvSpPr/>
          <p:nvPr/>
        </p:nvSpPr>
        <p:spPr>
          <a:xfrm>
            <a:off x="4710759" y="2064502"/>
            <a:ext cx="4023069" cy="97200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solidFill>
                  <a:srgbClr val="FFFFFF"/>
                </a:solidFill>
                <a:effectLst/>
                <a:latin typeface="Arial" panose="020B0604020202020204" pitchFamily="34" charset="0"/>
              </a:rPr>
              <a:t>Sacituzumab govitecan 10 mg/kg IV</a:t>
            </a:r>
            <a:endParaRPr lang="en-GB" sz="1400" noProof="0" dirty="0">
              <a:solidFill>
                <a:srgbClr val="FFFFFF"/>
              </a:solidFill>
              <a:effectLst/>
              <a:latin typeface="Arial" panose="020B0604020202020204" pitchFamily="34" charset="0"/>
            </a:endParaRPr>
          </a:p>
          <a:p>
            <a:pPr algn="ctr"/>
            <a:r>
              <a:rPr lang="en-GB" sz="1400" b="1" noProof="0" dirty="0">
                <a:solidFill>
                  <a:srgbClr val="FFFFFF"/>
                </a:solidFill>
                <a:effectLst/>
                <a:latin typeface="Arial" panose="020B0604020202020204" pitchFamily="34" charset="0"/>
              </a:rPr>
              <a:t>days 1 and 8, every 21 days</a:t>
            </a:r>
            <a:endParaRPr lang="en-GB" sz="1400" noProof="0" dirty="0">
              <a:solidFill>
                <a:srgbClr val="FFFFFF"/>
              </a:solidFill>
              <a:effectLst/>
              <a:latin typeface="Arial" panose="020B0604020202020204" pitchFamily="34" charset="0"/>
            </a:endParaRPr>
          </a:p>
          <a:p>
            <a:pPr algn="ctr"/>
            <a:r>
              <a:rPr lang="en-GB" sz="1400" b="1" noProof="0" dirty="0">
                <a:solidFill>
                  <a:srgbClr val="FFFFFF"/>
                </a:solidFill>
                <a:effectLst/>
                <a:latin typeface="Arial" panose="020B0604020202020204" pitchFamily="34" charset="0"/>
              </a:rPr>
              <a:t>n=272</a:t>
            </a:r>
            <a:endParaRPr lang="en-GB" sz="1400" noProof="0" dirty="0">
              <a:solidFill>
                <a:srgbClr val="FFFFFF"/>
              </a:solidFill>
              <a:effectLst/>
              <a:latin typeface="Arial" panose="020B0604020202020204" pitchFamily="34" charset="0"/>
            </a:endParaRPr>
          </a:p>
        </p:txBody>
      </p:sp>
      <p:sp>
        <p:nvSpPr>
          <p:cNvPr id="11" name="Rounded Rectangle 10">
            <a:extLst>
              <a:ext uri="{FF2B5EF4-FFF2-40B4-BE49-F238E27FC236}">
                <a16:creationId xmlns:a16="http://schemas.microsoft.com/office/drawing/2014/main" id="{5D320132-01B5-8371-7439-4C48AEECDA44}"/>
              </a:ext>
            </a:extLst>
          </p:cNvPr>
          <p:cNvSpPr/>
          <p:nvPr/>
        </p:nvSpPr>
        <p:spPr>
          <a:xfrm>
            <a:off x="620713" y="1572565"/>
            <a:ext cx="3099024" cy="302070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Metastatic or locally recurrent inoperable HR+/HER2- breast cancer that progressed after</a:t>
            </a:r>
            <a:r>
              <a:rPr lang="en-GB" sz="1400" b="1" baseline="30000" noProof="0" dirty="0">
                <a:solidFill>
                  <a:schemeClr val="accent1"/>
                </a:solidFill>
                <a:latin typeface="Arial" panose="020B0604020202020204" pitchFamily="34" charset="0"/>
                <a:cs typeface="Arial" panose="020B0604020202020204" pitchFamily="34" charset="0"/>
              </a:rPr>
              <a:t>a</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At least 1 endocrine therapy, taxane, and CDK4/6 inhibitor in any setting</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At least 2, but no more than 4, lines of chemotherapy for metastatic disease</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Measurable disease by </a:t>
            </a:r>
            <a:br>
              <a:rPr lang="en-GB" sz="1400" noProof="0" dirty="0">
                <a:solidFill>
                  <a:schemeClr val="tx1"/>
                </a:solidFill>
                <a:latin typeface="Arial" panose="020B0604020202020204" pitchFamily="34" charset="0"/>
                <a:cs typeface="Arial" panose="020B0604020202020204" pitchFamily="34" charset="0"/>
              </a:rPr>
            </a:br>
            <a:r>
              <a:rPr lang="en-GB" sz="1400" noProof="0" dirty="0">
                <a:solidFill>
                  <a:schemeClr val="tx1"/>
                </a:solidFill>
                <a:latin typeface="Arial" panose="020B0604020202020204" pitchFamily="34" charset="0"/>
                <a:cs typeface="Arial" panose="020B0604020202020204" pitchFamily="34" charset="0"/>
              </a:rPr>
              <a:t>RECIST 1.1</a:t>
            </a:r>
          </a:p>
          <a:p>
            <a:pPr>
              <a:spcAft>
                <a:spcPts val="300"/>
              </a:spcAft>
              <a:buClr>
                <a:schemeClr val="accent1"/>
              </a:buClr>
            </a:pPr>
            <a:endParaRPr lang="en-GB" sz="600" noProof="0" dirty="0">
              <a:solidFill>
                <a:schemeClr val="tx1"/>
              </a:solidFill>
              <a:latin typeface="Arial" panose="020B0604020202020204" pitchFamily="34" charset="0"/>
              <a:cs typeface="Arial" panose="020B0604020202020204" pitchFamily="34" charset="0"/>
            </a:endParaRPr>
          </a:p>
          <a:p>
            <a:pPr algn="ctr">
              <a:spcAft>
                <a:spcPts val="300"/>
              </a:spcAft>
              <a:buClr>
                <a:schemeClr val="accent1"/>
              </a:buClr>
            </a:pPr>
            <a:r>
              <a:rPr lang="en-GB" sz="1400" noProof="0" dirty="0">
                <a:solidFill>
                  <a:schemeClr val="tx1"/>
                </a:solidFill>
                <a:latin typeface="Arial" panose="020B0604020202020204" pitchFamily="34" charset="0"/>
                <a:cs typeface="Arial" panose="020B0604020202020204" pitchFamily="34" charset="0"/>
              </a:rPr>
              <a:t>N=543</a:t>
            </a:r>
          </a:p>
        </p:txBody>
      </p:sp>
      <p:cxnSp>
        <p:nvCxnSpPr>
          <p:cNvPr id="7" name="Straight Connector 6">
            <a:extLst>
              <a:ext uri="{FF2B5EF4-FFF2-40B4-BE49-F238E27FC236}">
                <a16:creationId xmlns:a16="http://schemas.microsoft.com/office/drawing/2014/main" id="{3457C895-A388-D0C0-48BE-7C60C9D2FE3F}"/>
              </a:ext>
            </a:extLst>
          </p:cNvPr>
          <p:cNvCxnSpPr>
            <a:cxnSpLocks/>
          </p:cNvCxnSpPr>
          <p:nvPr/>
        </p:nvCxnSpPr>
        <p:spPr>
          <a:xfrm>
            <a:off x="4190245" y="2550502"/>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7D5F2D4-EC23-7EC6-41FB-6699FF2E7AC3}"/>
              </a:ext>
            </a:extLst>
          </p:cNvPr>
          <p:cNvCxnSpPr>
            <a:cxnSpLocks/>
          </p:cNvCxnSpPr>
          <p:nvPr/>
        </p:nvCxnSpPr>
        <p:spPr>
          <a:xfrm flipV="1">
            <a:off x="4190245" y="2549219"/>
            <a:ext cx="0" cy="11016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D11F0B-C5CD-7EDB-7BB6-4A407284E9B8}"/>
              </a:ext>
            </a:extLst>
          </p:cNvPr>
          <p:cNvCxnSpPr>
            <a:cxnSpLocks/>
          </p:cNvCxnSpPr>
          <p:nvPr/>
        </p:nvCxnSpPr>
        <p:spPr>
          <a:xfrm>
            <a:off x="4190245" y="3644831"/>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1D2DDE7-254E-560F-34EF-71310EA42DA5}"/>
              </a:ext>
            </a:extLst>
          </p:cNvPr>
          <p:cNvSpPr txBox="1"/>
          <p:nvPr/>
        </p:nvSpPr>
        <p:spPr>
          <a:xfrm>
            <a:off x="4703854" y="1511286"/>
            <a:ext cx="4023069" cy="430887"/>
          </a:xfrm>
          <a:prstGeom prst="rect">
            <a:avLst/>
          </a:prstGeom>
          <a:noFill/>
        </p:spPr>
        <p:txBody>
          <a:bodyPr wrap="square" lIns="0" tIns="0" rIns="0" bIns="0" rtlCol="0">
            <a:spAutoFit/>
          </a:bodyPr>
          <a:lstStyle/>
          <a:p>
            <a:pPr algn="ctr"/>
            <a:r>
              <a:rPr lang="en-GB" sz="1400" i="1" noProof="0" dirty="0">
                <a:solidFill>
                  <a:schemeClr val="tx1"/>
                </a:solidFill>
                <a:effectLst/>
                <a:latin typeface="Arial" panose="020B0604020202020204" pitchFamily="34" charset="0"/>
              </a:rPr>
              <a:t>Treatment was continued until progression</a:t>
            </a:r>
            <a:br>
              <a:rPr lang="en-GB" sz="1400" i="1" noProof="0" dirty="0">
                <a:solidFill>
                  <a:schemeClr val="tx1"/>
                </a:solidFill>
                <a:effectLst/>
                <a:latin typeface="Arial" panose="020B0604020202020204" pitchFamily="34" charset="0"/>
              </a:rPr>
            </a:br>
            <a:r>
              <a:rPr lang="en-GB" sz="1400" i="1" noProof="0" dirty="0">
                <a:solidFill>
                  <a:schemeClr val="tx1"/>
                </a:solidFill>
                <a:effectLst/>
                <a:latin typeface="Arial" panose="020B0604020202020204" pitchFamily="34" charset="0"/>
              </a:rPr>
              <a:t>or unacceptable toxicity</a:t>
            </a:r>
            <a:endParaRPr lang="en-GB" sz="1400" noProof="0" dirty="0">
              <a:solidFill>
                <a:schemeClr val="tx1"/>
              </a:solidFill>
              <a:effectLst/>
              <a:latin typeface="Arial" panose="020B0604020202020204" pitchFamily="34" charset="0"/>
            </a:endParaRPr>
          </a:p>
        </p:txBody>
      </p:sp>
      <p:sp>
        <p:nvSpPr>
          <p:cNvPr id="22" name="Rounded Rectangle 21">
            <a:extLst>
              <a:ext uri="{FF2B5EF4-FFF2-40B4-BE49-F238E27FC236}">
                <a16:creationId xmlns:a16="http://schemas.microsoft.com/office/drawing/2014/main" id="{CE88773D-2147-E42D-F175-05C1296D5A03}"/>
              </a:ext>
            </a:extLst>
          </p:cNvPr>
          <p:cNvSpPr/>
          <p:nvPr/>
        </p:nvSpPr>
        <p:spPr>
          <a:xfrm>
            <a:off x="4710759" y="3158831"/>
            <a:ext cx="4023069" cy="972000"/>
          </a:xfrm>
          <a:prstGeom prst="roundRect">
            <a:avLst>
              <a:gd name="adj" fmla="val 16894"/>
            </a:avLst>
          </a:prstGeom>
          <a:solidFill>
            <a:schemeClr val="tx2"/>
          </a:solidFill>
          <a:ln w="2222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noProof="0" dirty="0">
                <a:solidFill>
                  <a:schemeClr val="bg1"/>
                </a:solidFill>
                <a:effectLst/>
                <a:latin typeface="Arial" panose="020B0604020202020204" pitchFamily="34" charset="0"/>
              </a:rPr>
              <a:t>Treatment of physician’s choice</a:t>
            </a:r>
            <a:r>
              <a:rPr lang="en-GB" sz="1400" b="1" baseline="30000" noProof="0" dirty="0">
                <a:solidFill>
                  <a:schemeClr val="bg1"/>
                </a:solidFill>
                <a:effectLst/>
                <a:latin typeface="Arial" panose="020B0604020202020204" pitchFamily="34" charset="0"/>
              </a:rPr>
              <a:t>b</a:t>
            </a:r>
            <a:endParaRPr lang="en-GB" sz="1400" baseline="30000" noProof="0" dirty="0">
              <a:solidFill>
                <a:schemeClr val="bg1"/>
              </a:solidFill>
              <a:effectLst/>
              <a:latin typeface="Arial" panose="020B0604020202020204" pitchFamily="34" charset="0"/>
            </a:endParaRPr>
          </a:p>
          <a:p>
            <a:pPr algn="ctr"/>
            <a:r>
              <a:rPr lang="en-GB" sz="1400" b="1" noProof="0" dirty="0">
                <a:solidFill>
                  <a:schemeClr val="bg1"/>
                </a:solidFill>
                <a:effectLst/>
                <a:latin typeface="Arial" panose="020B0604020202020204" pitchFamily="34" charset="0"/>
              </a:rPr>
              <a:t>(capecitabine, vinorelbine, gemcitabine, </a:t>
            </a:r>
            <a:br>
              <a:rPr lang="en-GB" sz="1400" b="1" noProof="0" dirty="0">
                <a:solidFill>
                  <a:schemeClr val="bg1"/>
                </a:solidFill>
                <a:effectLst/>
                <a:latin typeface="Arial" panose="020B0604020202020204" pitchFamily="34" charset="0"/>
              </a:rPr>
            </a:br>
            <a:r>
              <a:rPr lang="en-GB" sz="1400" b="1" noProof="0" dirty="0">
                <a:solidFill>
                  <a:schemeClr val="bg1"/>
                </a:solidFill>
                <a:effectLst/>
                <a:latin typeface="Arial" panose="020B0604020202020204" pitchFamily="34" charset="0"/>
              </a:rPr>
              <a:t>or eribulin)</a:t>
            </a:r>
            <a:br>
              <a:rPr lang="en-GB" sz="1400" b="1" noProof="0" dirty="0">
                <a:solidFill>
                  <a:schemeClr val="bg1"/>
                </a:solidFill>
                <a:effectLst/>
                <a:latin typeface="Arial" panose="020B0604020202020204" pitchFamily="34" charset="0"/>
              </a:rPr>
            </a:br>
            <a:r>
              <a:rPr lang="en-GB" sz="1400" b="1" noProof="0" dirty="0">
                <a:solidFill>
                  <a:schemeClr val="bg1"/>
                </a:solidFill>
                <a:effectLst/>
                <a:latin typeface="Arial" panose="020B0604020202020204" pitchFamily="34" charset="0"/>
              </a:rPr>
              <a:t>n=271</a:t>
            </a:r>
            <a:endParaRPr lang="en-GB" sz="1400" noProof="0" dirty="0">
              <a:solidFill>
                <a:schemeClr val="bg1"/>
              </a:solidFill>
              <a:effectLst/>
              <a:latin typeface="Arial" panose="020B0604020202020204" pitchFamily="34" charset="0"/>
            </a:endParaRPr>
          </a:p>
        </p:txBody>
      </p:sp>
      <p:sp>
        <p:nvSpPr>
          <p:cNvPr id="24" name="TextBox 23">
            <a:extLst>
              <a:ext uri="{FF2B5EF4-FFF2-40B4-BE49-F238E27FC236}">
                <a16:creationId xmlns:a16="http://schemas.microsoft.com/office/drawing/2014/main" id="{FB361616-33BA-ABA9-1908-32AB31D86BDB}"/>
              </a:ext>
            </a:extLst>
          </p:cNvPr>
          <p:cNvSpPr txBox="1"/>
          <p:nvPr/>
        </p:nvSpPr>
        <p:spPr>
          <a:xfrm>
            <a:off x="4739819" y="4281696"/>
            <a:ext cx="4840599" cy="861774"/>
          </a:xfrm>
          <a:prstGeom prst="rect">
            <a:avLst/>
          </a:prstGeom>
          <a:noFill/>
        </p:spPr>
        <p:txBody>
          <a:bodyPr wrap="square" lIns="0" tIns="0" rIns="0" bIns="0" rtlCol="0">
            <a:spAutoFit/>
          </a:bodyPr>
          <a:lstStyle/>
          <a:p>
            <a:r>
              <a:rPr lang="en-GB" sz="1400" b="1" noProof="0" dirty="0">
                <a:solidFill>
                  <a:schemeClr val="tx1"/>
                </a:solidFill>
                <a:effectLst/>
                <a:latin typeface="Arial" panose="020B0604020202020204" pitchFamily="34" charset="0"/>
              </a:rPr>
              <a:t>Stratification:</a:t>
            </a:r>
          </a:p>
          <a:p>
            <a:pPr marL="171450" indent="-171450">
              <a:buClr>
                <a:schemeClr val="accent1"/>
              </a:buClr>
              <a:buFont typeface="Arial" panose="020B0604020202020204" pitchFamily="34" charset="0"/>
              <a:buChar char="•"/>
            </a:pPr>
            <a:r>
              <a:rPr lang="en-GB" sz="1400" noProof="0" dirty="0">
                <a:solidFill>
                  <a:schemeClr val="tx1"/>
                </a:solidFill>
                <a:latin typeface="Arial" panose="020B0604020202020204" pitchFamily="34" charset="0"/>
              </a:rPr>
              <a:t>Visceral metastases (yes/no)</a:t>
            </a:r>
          </a:p>
          <a:p>
            <a:pPr marL="171450" indent="-171450">
              <a:buClr>
                <a:schemeClr val="accent1"/>
              </a:buClr>
              <a:buFont typeface="Arial" panose="020B0604020202020204" pitchFamily="34" charset="0"/>
              <a:buChar char="•"/>
            </a:pPr>
            <a:r>
              <a:rPr lang="en-GB" sz="1400" noProof="0" dirty="0">
                <a:solidFill>
                  <a:schemeClr val="tx1"/>
                </a:solidFill>
                <a:effectLst/>
                <a:latin typeface="Arial" panose="020B0604020202020204" pitchFamily="34" charset="0"/>
              </a:rPr>
              <a:t>Endocrine therapy in metastatic setting ≥6 months (yes/no)</a:t>
            </a:r>
          </a:p>
          <a:p>
            <a:pPr marL="171450" indent="-171450">
              <a:buClr>
                <a:schemeClr val="accent1"/>
              </a:buClr>
              <a:buFont typeface="Arial" panose="020B0604020202020204" pitchFamily="34" charset="0"/>
              <a:buChar char="•"/>
            </a:pPr>
            <a:r>
              <a:rPr lang="en-GB" sz="1400" noProof="0" dirty="0">
                <a:solidFill>
                  <a:schemeClr val="tx1"/>
                </a:solidFill>
                <a:latin typeface="Arial" panose="020B0604020202020204" pitchFamily="34" charset="0"/>
              </a:rPr>
              <a:t>Prior lines of chemotherapies (2 vs 3/4)</a:t>
            </a:r>
            <a:endParaRPr lang="en-GB" sz="1400" noProof="0" dirty="0">
              <a:solidFill>
                <a:schemeClr val="tx1"/>
              </a:solidFill>
              <a:effectLst/>
              <a:latin typeface="Arial" panose="020B0604020202020204" pitchFamily="34" charset="0"/>
            </a:endParaRPr>
          </a:p>
        </p:txBody>
      </p:sp>
      <p:cxnSp>
        <p:nvCxnSpPr>
          <p:cNvPr id="32" name="Straight Connector 31">
            <a:extLst>
              <a:ext uri="{FF2B5EF4-FFF2-40B4-BE49-F238E27FC236}">
                <a16:creationId xmlns:a16="http://schemas.microsoft.com/office/drawing/2014/main" id="{9E75B429-8F01-B1E0-9CC3-76FE54ABEBAA}"/>
              </a:ext>
            </a:extLst>
          </p:cNvPr>
          <p:cNvCxnSpPr>
            <a:cxnSpLocks/>
          </p:cNvCxnSpPr>
          <p:nvPr/>
        </p:nvCxnSpPr>
        <p:spPr>
          <a:xfrm>
            <a:off x="9161097" y="3082920"/>
            <a:ext cx="116671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ED3EA281-FEBA-443E-0FE7-84E024248E63}"/>
              </a:ext>
            </a:extLst>
          </p:cNvPr>
          <p:cNvSpPr/>
          <p:nvPr/>
        </p:nvSpPr>
        <p:spPr>
          <a:xfrm>
            <a:off x="3945114" y="2837789"/>
            <a:ext cx="490263" cy="490263"/>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800" b="1" noProof="0" dirty="0">
                <a:latin typeface="Arial" panose="020B0604020202020204" pitchFamily="34" charset="0"/>
                <a:cs typeface="Arial" panose="020B0604020202020204" pitchFamily="34" charset="0"/>
              </a:rPr>
              <a:t>R</a:t>
            </a:r>
            <a:br>
              <a:rPr lang="en-GB" b="1" noProof="0" dirty="0">
                <a:latin typeface="Arial" panose="020B0604020202020204" pitchFamily="34" charset="0"/>
                <a:cs typeface="Arial" panose="020B0604020202020204" pitchFamily="34" charset="0"/>
              </a:rPr>
            </a:br>
            <a:r>
              <a:rPr lang="en-GB" sz="1000" b="1" noProof="0" dirty="0">
                <a:latin typeface="Arial" panose="020B0604020202020204" pitchFamily="34" charset="0"/>
                <a:cs typeface="Arial" panose="020B0604020202020204" pitchFamily="34" charset="0"/>
              </a:rPr>
              <a:t>1:1</a:t>
            </a:r>
          </a:p>
        </p:txBody>
      </p:sp>
      <p:sp>
        <p:nvSpPr>
          <p:cNvPr id="17" name="Rounded Rectangle 16">
            <a:extLst>
              <a:ext uri="{FF2B5EF4-FFF2-40B4-BE49-F238E27FC236}">
                <a16:creationId xmlns:a16="http://schemas.microsoft.com/office/drawing/2014/main" id="{7DC5994C-25C8-2E3B-3309-B7CD74042BEE}"/>
              </a:ext>
            </a:extLst>
          </p:cNvPr>
          <p:cNvSpPr/>
          <p:nvPr/>
        </p:nvSpPr>
        <p:spPr>
          <a:xfrm>
            <a:off x="9392284" y="1908637"/>
            <a:ext cx="2200507" cy="2352124"/>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Primary endpoint:</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PFS by BICR</a:t>
            </a:r>
            <a:br>
              <a:rPr lang="en-GB" sz="1400" noProof="0" dirty="0">
                <a:solidFill>
                  <a:schemeClr val="tx1"/>
                </a:solidFill>
                <a:latin typeface="Arial" panose="020B0604020202020204" pitchFamily="34" charset="0"/>
                <a:cs typeface="Arial" panose="020B0604020202020204" pitchFamily="34" charset="0"/>
              </a:rPr>
            </a:br>
            <a:endParaRPr lang="en-GB" sz="700" noProof="0" dirty="0">
              <a:solidFill>
                <a:schemeClr val="tx1"/>
              </a:solidFill>
              <a:latin typeface="Arial" panose="020B0604020202020204" pitchFamily="34" charset="0"/>
              <a:cs typeface="Arial" panose="020B0604020202020204" pitchFamily="34" charset="0"/>
            </a:endParaRPr>
          </a:p>
          <a:p>
            <a:pPr>
              <a:spcBef>
                <a:spcPts val="300"/>
              </a:spcBef>
              <a:spcAft>
                <a:spcPts val="300"/>
              </a:spcAft>
              <a:buClr>
                <a:schemeClr val="accent1"/>
              </a:buClr>
            </a:pPr>
            <a:r>
              <a:rPr lang="en-GB" sz="1400" b="1" noProof="0" dirty="0">
                <a:solidFill>
                  <a:schemeClr val="accent1"/>
                </a:solidFill>
                <a:latin typeface="Arial" panose="020B0604020202020204" pitchFamily="34" charset="0"/>
                <a:cs typeface="Arial" panose="020B0604020202020204" pitchFamily="34" charset="0"/>
              </a:rPr>
              <a:t>Secondary endpoints:</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OS</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ORR, DoR, CBR by LIR and BICR</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PRO</a:t>
            </a:r>
          </a:p>
          <a:p>
            <a:pPr marL="184150" indent="-184150">
              <a:spcAft>
                <a:spcPts val="300"/>
              </a:spcAft>
              <a:buClr>
                <a:schemeClr val="accent1"/>
              </a:buClr>
              <a:buFont typeface="Arial" panose="020B0604020202020204" pitchFamily="34" charset="0"/>
              <a:buChar char="•"/>
            </a:pPr>
            <a:r>
              <a:rPr lang="en-GB" sz="1400" noProof="0" dirty="0">
                <a:solidFill>
                  <a:schemeClr val="tx1"/>
                </a:solidFill>
                <a:latin typeface="Arial" panose="020B0604020202020204" pitchFamily="34" charset="0"/>
                <a:cs typeface="Arial" panose="020B0604020202020204" pitchFamily="34" charset="0"/>
              </a:rPr>
              <a:t>Safety</a:t>
            </a:r>
          </a:p>
        </p:txBody>
      </p:sp>
      <p:grpSp>
        <p:nvGrpSpPr>
          <p:cNvPr id="34" name="Group 33">
            <a:extLst>
              <a:ext uri="{FF2B5EF4-FFF2-40B4-BE49-F238E27FC236}">
                <a16:creationId xmlns:a16="http://schemas.microsoft.com/office/drawing/2014/main" id="{CA31E620-A707-403B-11D0-2F4060506CA0}"/>
              </a:ext>
            </a:extLst>
          </p:cNvPr>
          <p:cNvGrpSpPr/>
          <p:nvPr/>
        </p:nvGrpSpPr>
        <p:grpSpPr>
          <a:xfrm>
            <a:off x="8752405" y="2549219"/>
            <a:ext cx="432000" cy="1101600"/>
            <a:chOff x="8752405" y="2549219"/>
            <a:chExt cx="513610" cy="1101600"/>
          </a:xfrm>
        </p:grpSpPr>
        <p:cxnSp>
          <p:nvCxnSpPr>
            <p:cNvPr id="29" name="Straight Connector 28">
              <a:extLst>
                <a:ext uri="{FF2B5EF4-FFF2-40B4-BE49-F238E27FC236}">
                  <a16:creationId xmlns:a16="http://schemas.microsoft.com/office/drawing/2014/main" id="{1B944D8C-AEA2-199B-97E3-86EA772327DA}"/>
                </a:ext>
              </a:extLst>
            </p:cNvPr>
            <p:cNvCxnSpPr>
              <a:cxnSpLocks/>
            </p:cNvCxnSpPr>
            <p:nvPr/>
          </p:nvCxnSpPr>
          <p:spPr>
            <a:xfrm flipH="1">
              <a:off x="8752405" y="2550502"/>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7E693DC-6AD8-7CA8-CF05-6D61EE433883}"/>
                </a:ext>
              </a:extLst>
            </p:cNvPr>
            <p:cNvCxnSpPr>
              <a:cxnSpLocks/>
            </p:cNvCxnSpPr>
            <p:nvPr/>
          </p:nvCxnSpPr>
          <p:spPr>
            <a:xfrm flipH="1">
              <a:off x="8752405" y="3644831"/>
              <a:ext cx="51361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4C0C36C-D1DC-9506-93B5-8DBEE07442EC}"/>
                </a:ext>
              </a:extLst>
            </p:cNvPr>
            <p:cNvCxnSpPr>
              <a:cxnSpLocks/>
            </p:cNvCxnSpPr>
            <p:nvPr/>
          </p:nvCxnSpPr>
          <p:spPr>
            <a:xfrm flipV="1">
              <a:off x="9250618" y="2549219"/>
              <a:ext cx="0" cy="11016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8366198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05B661E7-EB97-2728-840D-08BD044DC8CB}"/>
              </a:ext>
            </a:extLst>
          </p:cNvPr>
          <p:cNvGraphicFramePr>
            <a:graphicFrameLocks noGrp="1"/>
          </p:cNvGraphicFramePr>
          <p:nvPr>
            <p:ph sz="quarter" idx="12"/>
            <p:extLst>
              <p:ext uri="{D42A27DB-BD31-4B8C-83A1-F6EECF244321}">
                <p14:modId xmlns:p14="http://schemas.microsoft.com/office/powerpoint/2010/main" val="841494849"/>
              </p:ext>
            </p:extLst>
          </p:nvPr>
        </p:nvGraphicFramePr>
        <p:xfrm>
          <a:off x="596465" y="1320721"/>
          <a:ext cx="5218980" cy="3840480"/>
        </p:xfrm>
        <a:graphic>
          <a:graphicData uri="http://schemas.openxmlformats.org/drawingml/2006/table">
            <a:tbl>
              <a:tblPr firstRow="1" bandRow="1">
                <a:tableStyleId>{5C22544A-7EE6-4342-B048-85BDC9FD1C3A}</a:tableStyleId>
              </a:tblPr>
              <a:tblGrid>
                <a:gridCol w="3192750">
                  <a:extLst>
                    <a:ext uri="{9D8B030D-6E8A-4147-A177-3AD203B41FA5}">
                      <a16:colId xmlns:a16="http://schemas.microsoft.com/office/drawing/2014/main" val="530887507"/>
                    </a:ext>
                  </a:extLst>
                </a:gridCol>
                <a:gridCol w="1013115">
                  <a:extLst>
                    <a:ext uri="{9D8B030D-6E8A-4147-A177-3AD203B41FA5}">
                      <a16:colId xmlns:a16="http://schemas.microsoft.com/office/drawing/2014/main" val="804095231"/>
                    </a:ext>
                  </a:extLst>
                </a:gridCol>
                <a:gridCol w="1013115">
                  <a:extLst>
                    <a:ext uri="{9D8B030D-6E8A-4147-A177-3AD203B41FA5}">
                      <a16:colId xmlns:a16="http://schemas.microsoft.com/office/drawing/2014/main" val="957331178"/>
                    </a:ext>
                  </a:extLst>
                </a:gridCol>
              </a:tblGrid>
              <a:tr h="0">
                <a:tc>
                  <a:txBody>
                    <a:bodyPr/>
                    <a:lstStyle/>
                    <a:p>
                      <a:endParaRPr lang="en-GB" sz="1200" noProof="0" dirty="0">
                        <a:latin typeface="Arial" panose="020B0604020202020204" pitchFamily="34" charset="0"/>
                        <a:cs typeface="Arial" panose="020B0604020202020204" pitchFamily="34" charset="0"/>
                      </a:endParaRP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SG</a:t>
                      </a:r>
                    </a:p>
                    <a:p>
                      <a:pPr algn="ctr"/>
                      <a:r>
                        <a:rPr lang="en-GB" sz="1200" noProof="0" dirty="0">
                          <a:solidFill>
                            <a:schemeClr val="bg1"/>
                          </a:solidFill>
                          <a:latin typeface="Arial" panose="020B0604020202020204" pitchFamily="34" charset="0"/>
                          <a:cs typeface="Arial" panose="020B0604020202020204" pitchFamily="34" charset="0"/>
                        </a:rPr>
                        <a:t>(N=272)</a:t>
                      </a: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TPC (N=271)</a:t>
                      </a:r>
                    </a:p>
                  </a:txBody>
                  <a:tcPr/>
                </a:tc>
                <a:extLst>
                  <a:ext uri="{0D108BD9-81ED-4DB2-BD59-A6C34878D82A}">
                    <a16:rowId xmlns:a16="http://schemas.microsoft.com/office/drawing/2014/main" val="3120336216"/>
                  </a:ext>
                </a:extLst>
              </a:tr>
              <a:tr h="0">
                <a:tc>
                  <a:txBody>
                    <a:bodyPr/>
                    <a:lstStyle/>
                    <a:p>
                      <a:r>
                        <a:rPr lang="en-GB" sz="1200" b="1" noProof="0" dirty="0">
                          <a:latin typeface="Arial" panose="020B0604020202020204" pitchFamily="34" charset="0"/>
                          <a:cs typeface="Arial" panose="020B0604020202020204" pitchFamily="34" charset="0"/>
                        </a:rPr>
                        <a:t>Female, n (%)</a:t>
                      </a:r>
                    </a:p>
                  </a:txBody>
                  <a:tcPr/>
                </a:tc>
                <a:tc>
                  <a:txBody>
                    <a:bodyPr/>
                    <a:lstStyle/>
                    <a:p>
                      <a:pPr algn="ctr"/>
                      <a:r>
                        <a:rPr lang="en-GB" sz="1200" noProof="0" dirty="0">
                          <a:latin typeface="Arial" panose="020B0604020202020204" pitchFamily="34" charset="0"/>
                          <a:cs typeface="Arial" panose="020B0604020202020204" pitchFamily="34" charset="0"/>
                        </a:rPr>
                        <a:t>270 (99)</a:t>
                      </a:r>
                    </a:p>
                  </a:txBody>
                  <a:tcPr/>
                </a:tc>
                <a:tc>
                  <a:txBody>
                    <a:bodyPr/>
                    <a:lstStyle/>
                    <a:p>
                      <a:pPr algn="ctr"/>
                      <a:r>
                        <a:rPr lang="en-GB" sz="1200" noProof="0" dirty="0">
                          <a:latin typeface="Arial" panose="020B0604020202020204" pitchFamily="34" charset="0"/>
                          <a:cs typeface="Arial" panose="020B0604020202020204" pitchFamily="34" charset="0"/>
                        </a:rPr>
                        <a:t>268 (99)</a:t>
                      </a:r>
                    </a:p>
                  </a:txBody>
                  <a:tcPr/>
                </a:tc>
                <a:extLst>
                  <a:ext uri="{0D108BD9-81ED-4DB2-BD59-A6C34878D82A}">
                    <a16:rowId xmlns:a16="http://schemas.microsoft.com/office/drawing/2014/main" val="474390593"/>
                  </a:ext>
                </a:extLst>
              </a:tr>
              <a:tr h="0">
                <a:tc>
                  <a:txBody>
                    <a:bodyPr/>
                    <a:lstStyle/>
                    <a:p>
                      <a:r>
                        <a:rPr lang="en-GB" sz="1200" b="1" noProof="0" dirty="0">
                          <a:latin typeface="Arial" panose="020B0604020202020204" pitchFamily="34" charset="0"/>
                          <a:cs typeface="Arial" panose="020B0604020202020204" pitchFamily="34" charset="0"/>
                        </a:rPr>
                        <a:t>Median age, y (range)</a:t>
                      </a:r>
                    </a:p>
                    <a:p>
                      <a:pPr marL="0" indent="185738">
                        <a:tabLst/>
                      </a:pPr>
                      <a:r>
                        <a:rPr lang="en-GB" sz="1200" noProof="0" dirty="0">
                          <a:latin typeface="Arial" panose="020B0604020202020204" pitchFamily="34" charset="0"/>
                          <a:cs typeface="Arial" panose="020B0604020202020204" pitchFamily="34" charset="0"/>
                        </a:rPr>
                        <a:t>&lt;65 y, n (%)</a:t>
                      </a:r>
                    </a:p>
                    <a:p>
                      <a:pPr marL="0" indent="185738">
                        <a:tabLst/>
                      </a:pPr>
                      <a:r>
                        <a:rPr lang="en-GB" sz="1200" noProof="0" dirty="0">
                          <a:latin typeface="Arial" panose="020B0604020202020204" pitchFamily="34" charset="0"/>
                          <a:cs typeface="Arial" panose="020B0604020202020204" pitchFamily="34" charset="0"/>
                        </a:rPr>
                        <a:t>≥65 y, n (%)</a:t>
                      </a:r>
                    </a:p>
                  </a:txBody>
                  <a:tcPr/>
                </a:tc>
                <a:tc>
                  <a:txBody>
                    <a:bodyPr/>
                    <a:lstStyle/>
                    <a:p>
                      <a:pPr algn="ctr"/>
                      <a:r>
                        <a:rPr lang="en-GB" sz="1200" noProof="0" dirty="0">
                          <a:latin typeface="Arial" panose="020B0604020202020204" pitchFamily="34" charset="0"/>
                          <a:cs typeface="Arial" panose="020B0604020202020204" pitchFamily="34" charset="0"/>
                        </a:rPr>
                        <a:t>57 (29-86)</a:t>
                      </a:r>
                    </a:p>
                    <a:p>
                      <a:pPr algn="ctr"/>
                      <a:r>
                        <a:rPr lang="en-GB" sz="1200" noProof="0" dirty="0">
                          <a:latin typeface="Arial" panose="020B0604020202020204" pitchFamily="34" charset="0"/>
                          <a:cs typeface="Arial" panose="020B0604020202020204" pitchFamily="34" charset="0"/>
                        </a:rPr>
                        <a:t>199 (73)</a:t>
                      </a:r>
                    </a:p>
                    <a:p>
                      <a:pPr algn="ctr"/>
                      <a:r>
                        <a:rPr lang="en-GB" sz="1200" noProof="0" dirty="0">
                          <a:latin typeface="Arial" panose="020B0604020202020204" pitchFamily="34" charset="0"/>
                          <a:cs typeface="Arial" panose="020B0604020202020204" pitchFamily="34" charset="0"/>
                        </a:rPr>
                        <a:t>73 (27)</a:t>
                      </a:r>
                    </a:p>
                  </a:txBody>
                  <a:tcPr/>
                </a:tc>
                <a:tc>
                  <a:txBody>
                    <a:bodyPr/>
                    <a:lstStyle/>
                    <a:p>
                      <a:pPr algn="ctr"/>
                      <a:r>
                        <a:rPr lang="en-GB" sz="1200" noProof="0" dirty="0">
                          <a:latin typeface="Arial" panose="020B0604020202020204" pitchFamily="34" charset="0"/>
                          <a:cs typeface="Arial" panose="020B0604020202020204" pitchFamily="34" charset="0"/>
                        </a:rPr>
                        <a:t>55 (27-78)</a:t>
                      </a:r>
                    </a:p>
                    <a:p>
                      <a:pPr algn="ctr"/>
                      <a:r>
                        <a:rPr lang="en-GB" sz="1200" noProof="0" dirty="0">
                          <a:latin typeface="Arial" panose="020B0604020202020204" pitchFamily="34" charset="0"/>
                          <a:cs typeface="Arial" panose="020B0604020202020204" pitchFamily="34" charset="0"/>
                        </a:rPr>
                        <a:t>204 (75)</a:t>
                      </a:r>
                    </a:p>
                    <a:p>
                      <a:pPr algn="ctr"/>
                      <a:r>
                        <a:rPr lang="en-GB" sz="1200" noProof="0" dirty="0">
                          <a:latin typeface="Arial" panose="020B0604020202020204" pitchFamily="34" charset="0"/>
                          <a:cs typeface="Arial" panose="020B0604020202020204" pitchFamily="34" charset="0"/>
                        </a:rPr>
                        <a:t>67 (25)</a:t>
                      </a:r>
                    </a:p>
                  </a:txBody>
                  <a:tcPr/>
                </a:tc>
                <a:extLst>
                  <a:ext uri="{0D108BD9-81ED-4DB2-BD59-A6C34878D82A}">
                    <a16:rowId xmlns:a16="http://schemas.microsoft.com/office/drawing/2014/main" val="1979429134"/>
                  </a:ext>
                </a:extLst>
              </a:tr>
              <a:tr h="0">
                <a:tc>
                  <a:txBody>
                    <a:bodyPr/>
                    <a:lstStyle/>
                    <a:p>
                      <a:pPr marL="0" indent="9525">
                        <a:tabLst/>
                      </a:pPr>
                      <a:r>
                        <a:rPr lang="en-GB" sz="1200" b="1" noProof="0" dirty="0">
                          <a:latin typeface="Arial" panose="020B0604020202020204" pitchFamily="34" charset="0"/>
                          <a:cs typeface="Arial" panose="020B0604020202020204" pitchFamily="34" charset="0"/>
                        </a:rPr>
                        <a:t>Race or ethnic group, n (%)</a:t>
                      </a:r>
                    </a:p>
                    <a:p>
                      <a:pPr marL="0" indent="185738">
                        <a:tabLst/>
                      </a:pPr>
                      <a:r>
                        <a:rPr lang="en-GB" sz="1200" noProof="0" dirty="0">
                          <a:latin typeface="Arial" panose="020B0604020202020204" pitchFamily="34" charset="0"/>
                          <a:cs typeface="Arial" panose="020B0604020202020204" pitchFamily="34" charset="0"/>
                        </a:rPr>
                        <a:t>White</a:t>
                      </a:r>
                    </a:p>
                    <a:p>
                      <a:pPr marL="0" indent="185738">
                        <a:tabLst/>
                      </a:pPr>
                      <a:r>
                        <a:rPr lang="en-GB" sz="1200" noProof="0" dirty="0">
                          <a:latin typeface="Arial" panose="020B0604020202020204" pitchFamily="34" charset="0"/>
                          <a:cs typeface="Arial" panose="020B0604020202020204" pitchFamily="34" charset="0"/>
                        </a:rPr>
                        <a:t>Black</a:t>
                      </a:r>
                    </a:p>
                    <a:p>
                      <a:pPr marL="0" indent="185738">
                        <a:tabLst/>
                      </a:pPr>
                      <a:r>
                        <a:rPr lang="en-GB" sz="1200" noProof="0" dirty="0">
                          <a:latin typeface="Arial" panose="020B0604020202020204" pitchFamily="34" charset="0"/>
                          <a:cs typeface="Arial" panose="020B0604020202020204" pitchFamily="34" charset="0"/>
                        </a:rPr>
                        <a:t>Asian</a:t>
                      </a:r>
                    </a:p>
                    <a:p>
                      <a:pPr marL="0" indent="185738">
                        <a:tabLst/>
                      </a:pPr>
                      <a:r>
                        <a:rPr lang="en-GB" sz="1200" noProof="0" dirty="0">
                          <a:latin typeface="Arial" panose="020B0604020202020204" pitchFamily="34" charset="0"/>
                          <a:cs typeface="Arial" panose="020B0604020202020204" pitchFamily="34" charset="0"/>
                        </a:rPr>
                        <a:t>Other</a:t>
                      </a:r>
                      <a:r>
                        <a:rPr lang="en-GB" sz="1200" baseline="30000" noProof="0" dirty="0">
                          <a:latin typeface="Arial" panose="020B0604020202020204" pitchFamily="34" charset="0"/>
                          <a:cs typeface="Arial" panose="020B0604020202020204" pitchFamily="34" charset="0"/>
                        </a:rPr>
                        <a:t>a</a:t>
                      </a:r>
                      <a:r>
                        <a:rPr lang="en-GB" sz="1200" noProof="0" dirty="0">
                          <a:latin typeface="Arial" panose="020B0604020202020204" pitchFamily="34" charset="0"/>
                          <a:cs typeface="Arial" panose="020B0604020202020204" pitchFamily="34" charset="0"/>
                        </a:rPr>
                        <a:t> / Not reported</a:t>
                      </a:r>
                      <a:r>
                        <a:rPr lang="en-GB" sz="1200" baseline="30000" noProof="0" dirty="0">
                          <a:latin typeface="Arial" panose="020B0604020202020204" pitchFamily="34" charset="0"/>
                          <a:cs typeface="Arial" panose="020B0604020202020204" pitchFamily="34" charset="0"/>
                        </a:rPr>
                        <a:t>b</a:t>
                      </a:r>
                    </a:p>
                  </a:txBody>
                  <a:tcPr/>
                </a:tc>
                <a:tc>
                  <a:txBody>
                    <a:bodyPr/>
                    <a:lstStyle/>
                    <a:p>
                      <a:pPr algn="ct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184 (68)</a:t>
                      </a:r>
                    </a:p>
                    <a:p>
                      <a:pPr algn="ctr"/>
                      <a:r>
                        <a:rPr lang="en-GB" sz="1200" noProof="0" dirty="0">
                          <a:latin typeface="Arial" panose="020B0604020202020204" pitchFamily="34" charset="0"/>
                          <a:cs typeface="Arial" panose="020B0604020202020204" pitchFamily="34" charset="0"/>
                        </a:rPr>
                        <a:t>8 (3)</a:t>
                      </a:r>
                    </a:p>
                    <a:p>
                      <a:pPr algn="ctr"/>
                      <a:r>
                        <a:rPr lang="en-GB" sz="1200" noProof="0" dirty="0">
                          <a:latin typeface="Arial" panose="020B0604020202020204" pitchFamily="34" charset="0"/>
                          <a:cs typeface="Arial" panose="020B0604020202020204" pitchFamily="34" charset="0"/>
                        </a:rPr>
                        <a:t>11 (4)</a:t>
                      </a:r>
                    </a:p>
                    <a:p>
                      <a:pPr algn="ctr"/>
                      <a:r>
                        <a:rPr lang="en-GB" sz="1200" noProof="0" dirty="0">
                          <a:latin typeface="Arial" panose="020B0604020202020204" pitchFamily="34" charset="0"/>
                          <a:cs typeface="Arial" panose="020B0604020202020204" pitchFamily="34" charset="0"/>
                        </a:rPr>
                        <a:t>69 (25)</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178 (66)</a:t>
                      </a:r>
                    </a:p>
                    <a:p>
                      <a:pPr algn="ctr"/>
                      <a:r>
                        <a:rPr lang="en-GB" sz="1200" noProof="0" dirty="0">
                          <a:latin typeface="Arial" panose="020B0604020202020204" pitchFamily="34" charset="0"/>
                          <a:cs typeface="Arial" panose="020B0604020202020204" pitchFamily="34" charset="0"/>
                        </a:rPr>
                        <a:t>13 (5)</a:t>
                      </a:r>
                    </a:p>
                    <a:p>
                      <a:pPr algn="ctr"/>
                      <a:r>
                        <a:rPr lang="en-GB" sz="1200" noProof="0" dirty="0">
                          <a:latin typeface="Arial" panose="020B0604020202020204" pitchFamily="34" charset="0"/>
                          <a:cs typeface="Arial" panose="020B0604020202020204" pitchFamily="34" charset="0"/>
                        </a:rPr>
                        <a:t>5 (2)</a:t>
                      </a:r>
                    </a:p>
                    <a:p>
                      <a:pPr algn="ctr"/>
                      <a:r>
                        <a:rPr lang="en-GB" sz="1200" noProof="0" dirty="0">
                          <a:latin typeface="Arial" panose="020B0604020202020204" pitchFamily="34" charset="0"/>
                          <a:cs typeface="Arial" panose="020B0604020202020204" pitchFamily="34" charset="0"/>
                        </a:rPr>
                        <a:t>75 (28)</a:t>
                      </a:r>
                    </a:p>
                  </a:txBody>
                  <a:tcPr/>
                </a:tc>
                <a:extLst>
                  <a:ext uri="{0D108BD9-81ED-4DB2-BD59-A6C34878D82A}">
                    <a16:rowId xmlns:a16="http://schemas.microsoft.com/office/drawing/2014/main" val="2290275233"/>
                  </a:ext>
                </a:extLst>
              </a:tr>
              <a:tr h="0">
                <a:tc>
                  <a:txBody>
                    <a:bodyPr/>
                    <a:lstStyle/>
                    <a:p>
                      <a:pPr marL="0" indent="9525">
                        <a:tabLst/>
                      </a:pPr>
                      <a:r>
                        <a:rPr lang="en-GB" sz="1200" b="1" noProof="0" dirty="0">
                          <a:latin typeface="Arial" panose="020B0604020202020204" pitchFamily="34" charset="0"/>
                          <a:cs typeface="Arial" panose="020B0604020202020204" pitchFamily="34" charset="0"/>
                        </a:rPr>
                        <a:t>ECOG PS, n (%)</a:t>
                      </a:r>
                    </a:p>
                    <a:p>
                      <a:pPr marL="0" indent="185738">
                        <a:tabLst/>
                      </a:pPr>
                      <a:r>
                        <a:rPr lang="en-GB" sz="1200" noProof="0" dirty="0">
                          <a:latin typeface="Arial" panose="020B0604020202020204" pitchFamily="34" charset="0"/>
                          <a:cs typeface="Arial" panose="020B0604020202020204" pitchFamily="34" charset="0"/>
                        </a:rPr>
                        <a:t>0</a:t>
                      </a:r>
                    </a:p>
                    <a:p>
                      <a:pPr marL="0" indent="185738">
                        <a:tabLst/>
                      </a:pPr>
                      <a:r>
                        <a:rPr lang="en-GB" sz="1200" noProof="0" dirty="0">
                          <a:latin typeface="Arial" panose="020B0604020202020204" pitchFamily="34" charset="0"/>
                          <a:cs typeface="Arial" panose="020B0604020202020204" pitchFamily="34" charset="0"/>
                        </a:rPr>
                        <a:t>1</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116 (43)</a:t>
                      </a:r>
                    </a:p>
                    <a:p>
                      <a:pPr algn="ctr"/>
                      <a:r>
                        <a:rPr lang="en-GB" sz="1200" noProof="0" dirty="0">
                          <a:latin typeface="Arial" panose="020B0604020202020204" pitchFamily="34" charset="0"/>
                          <a:cs typeface="Arial" panose="020B0604020202020204" pitchFamily="34" charset="0"/>
                        </a:rPr>
                        <a:t>156 (57)</a:t>
                      </a:r>
                    </a:p>
                  </a:txBody>
                  <a:tcPr/>
                </a:tc>
                <a:tc>
                  <a:txBody>
                    <a:bodyPr/>
                    <a:lstStyle/>
                    <a:p>
                      <a:pPr algn="ctr"/>
                      <a:endParaRPr lang="en-GB" sz="1200" noProof="0" dirty="0">
                        <a:latin typeface="Arial" panose="020B0604020202020204" pitchFamily="34" charset="0"/>
                        <a:cs typeface="Arial" panose="020B0604020202020204" pitchFamily="34" charset="0"/>
                      </a:endParaRPr>
                    </a:p>
                    <a:p>
                      <a:pPr algn="ctr"/>
                      <a:r>
                        <a:rPr lang="en-GB" sz="1200" noProof="0" dirty="0">
                          <a:latin typeface="Arial" panose="020B0604020202020204" pitchFamily="34" charset="0"/>
                          <a:cs typeface="Arial" panose="020B0604020202020204" pitchFamily="34" charset="0"/>
                        </a:rPr>
                        <a:t>126 (46)</a:t>
                      </a:r>
                    </a:p>
                    <a:p>
                      <a:pPr algn="ctr"/>
                      <a:r>
                        <a:rPr lang="en-GB" sz="1200" noProof="0" dirty="0">
                          <a:latin typeface="Arial" panose="020B0604020202020204" pitchFamily="34" charset="0"/>
                          <a:cs typeface="Arial" panose="020B0604020202020204" pitchFamily="34" charset="0"/>
                        </a:rPr>
                        <a:t>145 (54)</a:t>
                      </a:r>
                    </a:p>
                  </a:txBody>
                  <a:tcPr/>
                </a:tc>
                <a:extLst>
                  <a:ext uri="{0D108BD9-81ED-4DB2-BD59-A6C34878D82A}">
                    <a16:rowId xmlns:a16="http://schemas.microsoft.com/office/drawing/2014/main" val="2163312884"/>
                  </a:ext>
                </a:extLst>
              </a:tr>
              <a:tr h="0">
                <a:tc>
                  <a:txBody>
                    <a:bodyPr/>
                    <a:lstStyle/>
                    <a:p>
                      <a:pPr marL="0" indent="9525">
                        <a:tabLst/>
                      </a:pPr>
                      <a:r>
                        <a:rPr lang="en-GB" sz="1200" b="1" noProof="0" dirty="0">
                          <a:latin typeface="Arial" panose="020B0604020202020204" pitchFamily="34" charset="0"/>
                          <a:cs typeface="Arial" panose="020B0604020202020204" pitchFamily="34" charset="0"/>
                        </a:rPr>
                        <a:t>Visceral metastases at baseline, n (%)</a:t>
                      </a:r>
                    </a:p>
                  </a:txBody>
                  <a:tcPr/>
                </a:tc>
                <a:tc>
                  <a:txBody>
                    <a:bodyPr/>
                    <a:lstStyle/>
                    <a:p>
                      <a:pPr algn="ctr"/>
                      <a:r>
                        <a:rPr lang="en-GB" sz="1200" noProof="0" dirty="0">
                          <a:latin typeface="Arial" panose="020B0604020202020204" pitchFamily="34" charset="0"/>
                          <a:cs typeface="Arial" panose="020B0604020202020204" pitchFamily="34" charset="0"/>
                        </a:rPr>
                        <a:t>259 (95)</a:t>
                      </a:r>
                    </a:p>
                  </a:txBody>
                  <a:tcPr/>
                </a:tc>
                <a:tc>
                  <a:txBody>
                    <a:bodyPr/>
                    <a:lstStyle/>
                    <a:p>
                      <a:pPr algn="ctr"/>
                      <a:r>
                        <a:rPr lang="en-GB" sz="1200" noProof="0" dirty="0">
                          <a:latin typeface="Arial" panose="020B0604020202020204" pitchFamily="34" charset="0"/>
                          <a:cs typeface="Arial" panose="020B0604020202020204" pitchFamily="34" charset="0"/>
                        </a:rPr>
                        <a:t>258 (95)</a:t>
                      </a:r>
                    </a:p>
                  </a:txBody>
                  <a:tcPr/>
                </a:tc>
                <a:extLst>
                  <a:ext uri="{0D108BD9-81ED-4DB2-BD59-A6C34878D82A}">
                    <a16:rowId xmlns:a16="http://schemas.microsoft.com/office/drawing/2014/main" val="1701711542"/>
                  </a:ext>
                </a:extLst>
              </a:tr>
              <a:tr h="0">
                <a:tc>
                  <a:txBody>
                    <a:bodyPr/>
                    <a:lstStyle/>
                    <a:p>
                      <a:pPr marL="0" indent="9525">
                        <a:tabLst/>
                      </a:pPr>
                      <a:r>
                        <a:rPr lang="en-GB" sz="1200" b="1" noProof="0" dirty="0">
                          <a:latin typeface="Arial" panose="020B0604020202020204" pitchFamily="34" charset="0"/>
                          <a:cs typeface="Arial" panose="020B0604020202020204" pitchFamily="34" charset="0"/>
                        </a:rPr>
                        <a:t>Liver metastases, n (%)</a:t>
                      </a:r>
                      <a:r>
                        <a:rPr lang="en-GB" sz="1200" b="1" baseline="30000" noProof="0" dirty="0">
                          <a:latin typeface="Arial" panose="020B0604020202020204" pitchFamily="34" charset="0"/>
                          <a:cs typeface="Arial" panose="020B0604020202020204" pitchFamily="34" charset="0"/>
                        </a:rPr>
                        <a:t>c</a:t>
                      </a:r>
                      <a:endParaRPr lang="en-GB" sz="1200" b="1" noProof="0" dirty="0">
                        <a:latin typeface="Arial" panose="020B0604020202020204" pitchFamily="34" charset="0"/>
                        <a:cs typeface="Arial" panose="020B0604020202020204" pitchFamily="34" charset="0"/>
                      </a:endParaRPr>
                    </a:p>
                  </a:txBody>
                  <a:tcPr/>
                </a:tc>
                <a:tc>
                  <a:txBody>
                    <a:bodyPr/>
                    <a:lstStyle/>
                    <a:p>
                      <a:pPr algn="ctr"/>
                      <a:r>
                        <a:rPr lang="en-GB" sz="1200" noProof="0" dirty="0">
                          <a:latin typeface="Arial" panose="020B0604020202020204" pitchFamily="34" charset="0"/>
                          <a:cs typeface="Arial" panose="020B0604020202020204" pitchFamily="34" charset="0"/>
                        </a:rPr>
                        <a:t>229 (84)</a:t>
                      </a:r>
                    </a:p>
                  </a:txBody>
                  <a:tcPr/>
                </a:tc>
                <a:tc>
                  <a:txBody>
                    <a:bodyPr/>
                    <a:lstStyle/>
                    <a:p>
                      <a:pPr algn="ctr"/>
                      <a:r>
                        <a:rPr lang="en-GB" sz="1200" noProof="0" dirty="0">
                          <a:latin typeface="Arial" panose="020B0604020202020204" pitchFamily="34" charset="0"/>
                          <a:cs typeface="Arial" panose="020B0604020202020204" pitchFamily="34" charset="0"/>
                        </a:rPr>
                        <a:t>237 (87)</a:t>
                      </a:r>
                    </a:p>
                  </a:txBody>
                  <a:tcPr/>
                </a:tc>
                <a:extLst>
                  <a:ext uri="{0D108BD9-81ED-4DB2-BD59-A6C34878D82A}">
                    <a16:rowId xmlns:a16="http://schemas.microsoft.com/office/drawing/2014/main" val="1014767924"/>
                  </a:ext>
                </a:extLst>
              </a:tr>
              <a:tr h="0">
                <a:tc>
                  <a:txBody>
                    <a:bodyPr/>
                    <a:lstStyle/>
                    <a:p>
                      <a:pPr marL="0" indent="9525">
                        <a:tabLst/>
                      </a:pPr>
                      <a:r>
                        <a:rPr lang="en-GB" sz="1200" b="1" i="1" noProof="0" dirty="0">
                          <a:latin typeface="Arial" panose="020B0604020202020204" pitchFamily="34" charset="0"/>
                          <a:cs typeface="Arial" panose="020B0604020202020204" pitchFamily="34" charset="0"/>
                        </a:rPr>
                        <a:t>De novo </a:t>
                      </a:r>
                      <a:r>
                        <a:rPr lang="en-GB" sz="1200" b="1" noProof="0" dirty="0">
                          <a:latin typeface="Arial" panose="020B0604020202020204" pitchFamily="34" charset="0"/>
                          <a:cs typeface="Arial" panose="020B0604020202020204" pitchFamily="34" charset="0"/>
                        </a:rPr>
                        <a:t>metastatic breast cancer, n (%)</a:t>
                      </a:r>
                    </a:p>
                  </a:txBody>
                  <a:tcPr/>
                </a:tc>
                <a:tc>
                  <a:txBody>
                    <a:bodyPr/>
                    <a:lstStyle/>
                    <a:p>
                      <a:pPr algn="ctr"/>
                      <a:r>
                        <a:rPr lang="en-GB" sz="1200" noProof="0" dirty="0">
                          <a:latin typeface="Arial" panose="020B0604020202020204" pitchFamily="34" charset="0"/>
                          <a:cs typeface="Arial" panose="020B0604020202020204" pitchFamily="34" charset="0"/>
                        </a:rPr>
                        <a:t>78 (29)</a:t>
                      </a:r>
                    </a:p>
                  </a:txBody>
                  <a:tcPr/>
                </a:tc>
                <a:tc>
                  <a:txBody>
                    <a:bodyPr/>
                    <a:lstStyle/>
                    <a:p>
                      <a:pPr algn="ctr"/>
                      <a:r>
                        <a:rPr lang="en-GB" sz="1200" noProof="0" dirty="0">
                          <a:latin typeface="Arial" panose="020B0604020202020204" pitchFamily="34" charset="0"/>
                          <a:cs typeface="Arial" panose="020B0604020202020204" pitchFamily="34" charset="0"/>
                        </a:rPr>
                        <a:t>60 (22)</a:t>
                      </a:r>
                    </a:p>
                  </a:txBody>
                  <a:tcPr/>
                </a:tc>
                <a:extLst>
                  <a:ext uri="{0D108BD9-81ED-4DB2-BD59-A6C34878D82A}">
                    <a16:rowId xmlns:a16="http://schemas.microsoft.com/office/drawing/2014/main" val="3852423069"/>
                  </a:ext>
                </a:extLst>
              </a:tr>
            </a:tbl>
          </a:graphicData>
        </a:graphic>
      </p:graphicFrame>
      <p:sp>
        <p:nvSpPr>
          <p:cNvPr id="2" name="Title 1">
            <a:extLst>
              <a:ext uri="{FF2B5EF4-FFF2-40B4-BE49-F238E27FC236}">
                <a16:creationId xmlns:a16="http://schemas.microsoft.com/office/drawing/2014/main" id="{D8035469-8304-4678-7858-DADB27BC753A}"/>
              </a:ext>
            </a:extLst>
          </p:cNvPr>
          <p:cNvSpPr>
            <a:spLocks noGrp="1"/>
          </p:cNvSpPr>
          <p:nvPr>
            <p:ph type="title"/>
          </p:nvPr>
        </p:nvSpPr>
        <p:spPr>
          <a:xfrm>
            <a:off x="619201" y="259200"/>
            <a:ext cx="10963199" cy="864000"/>
          </a:xfrm>
        </p:spPr>
        <p:txBody>
          <a:bodyPr/>
          <a:lstStyle/>
          <a:p>
            <a:r>
              <a:rPr lang="en-GB" noProof="0" dirty="0"/>
              <a:t>Demographics and Baseline Characteristics</a:t>
            </a:r>
            <a:r>
              <a:rPr lang="en-GB" sz="2800" cap="none" baseline="30000" noProof="0" dirty="0">
                <a:solidFill>
                  <a:schemeClr val="tx2"/>
                </a:solidFill>
              </a:rPr>
              <a:t>1</a:t>
            </a:r>
            <a:endParaRPr lang="en-GB" baseline="30000" noProof="0" dirty="0"/>
          </a:p>
        </p:txBody>
      </p:sp>
      <p:sp>
        <p:nvSpPr>
          <p:cNvPr id="5" name="Slide Number Placeholder 4">
            <a:extLst>
              <a:ext uri="{FF2B5EF4-FFF2-40B4-BE49-F238E27FC236}">
                <a16:creationId xmlns:a16="http://schemas.microsoft.com/office/drawing/2014/main" id="{D6AC61B2-A390-6CCA-0B9E-484562F6FB49}"/>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26</a:t>
            </a:fld>
            <a:endParaRPr lang="en-GB" noProof="0" dirty="0"/>
          </a:p>
        </p:txBody>
      </p:sp>
      <p:sp>
        <p:nvSpPr>
          <p:cNvPr id="11" name="Content Placeholder 10">
            <a:extLst>
              <a:ext uri="{FF2B5EF4-FFF2-40B4-BE49-F238E27FC236}">
                <a16:creationId xmlns:a16="http://schemas.microsoft.com/office/drawing/2014/main" id="{EF0D64AC-9065-085E-4275-F08779B08EF2}"/>
              </a:ext>
            </a:extLst>
          </p:cNvPr>
          <p:cNvSpPr>
            <a:spLocks noGrp="1"/>
          </p:cNvSpPr>
          <p:nvPr>
            <p:ph sz="quarter" idx="15"/>
          </p:nvPr>
        </p:nvSpPr>
        <p:spPr/>
        <p:txBody>
          <a:bodyPr anchor="b" anchorCtr="0"/>
          <a:lstStyle/>
          <a:p>
            <a:r>
              <a:rPr lang="en-GB" sz="900" baseline="30000" noProof="0" dirty="0">
                <a:solidFill>
                  <a:schemeClr val="tx2"/>
                </a:solidFill>
              </a:rPr>
              <a:t>a </a:t>
            </a:r>
            <a:r>
              <a:rPr lang="en-GB" sz="900" noProof="0" dirty="0">
                <a:solidFill>
                  <a:schemeClr val="tx2"/>
                </a:solidFill>
              </a:rPr>
              <a:t>Includes American Indian or Alaska Native, Native Hawaiian or other Pacific Islander; </a:t>
            </a:r>
            <a:r>
              <a:rPr lang="en-GB" sz="900" baseline="30000" noProof="0" dirty="0">
                <a:solidFill>
                  <a:schemeClr val="tx2"/>
                </a:solidFill>
              </a:rPr>
              <a:t>b</a:t>
            </a:r>
            <a:r>
              <a:rPr lang="en-GB" sz="900" noProof="0" dirty="0">
                <a:solidFill>
                  <a:schemeClr val="tx2"/>
                </a:solidFill>
              </a:rPr>
              <a:t> Not reported indicates local regulators did not allow collection of race or ethnicity information; </a:t>
            </a:r>
            <a:r>
              <a:rPr lang="en-GB" sz="900" baseline="30000" noProof="0" dirty="0">
                <a:solidFill>
                  <a:schemeClr val="tx2"/>
                </a:solidFill>
              </a:rPr>
              <a:t>c </a:t>
            </a:r>
            <a:r>
              <a:rPr lang="en-GB" sz="900" noProof="0" dirty="0">
                <a:solidFill>
                  <a:schemeClr val="tx2"/>
                </a:solidFill>
              </a:rPr>
              <a:t>Presence of baseline target/non-target liver metastases per RECIST 1.1 by local investigator review; </a:t>
            </a:r>
            <a:r>
              <a:rPr lang="en-GB" sz="900" baseline="30000" noProof="0" dirty="0">
                <a:solidFill>
                  <a:schemeClr val="tx2"/>
                </a:solidFill>
              </a:rPr>
              <a:t>d </a:t>
            </a:r>
            <a:r>
              <a:rPr lang="en-GB" sz="900" noProof="0" dirty="0">
                <a:solidFill>
                  <a:schemeClr val="tx2"/>
                </a:solidFill>
              </a:rPr>
              <a:t>The reported number of prior therapies were miscounted at screening for some patients; 9 patients received prior chemotherapy regimens in the metastatic setting outside the per protocol range for inclusion criteria and were included in the intent-to-treat population </a:t>
            </a:r>
          </a:p>
          <a:p>
            <a:r>
              <a:rPr lang="en-GB" sz="900" noProof="0" dirty="0">
                <a:solidFill>
                  <a:schemeClr val="tx2"/>
                </a:solidFill>
              </a:rPr>
              <a:t>ECOG PS, Eastern Cooperative Oncology Group performance status; mo, months; RECIST, Response Evaluation Criteria in Solid Tumours; SG, sacituzumab govitecan; TPC, treatment of physician’s choice; y, years</a:t>
            </a:r>
          </a:p>
          <a:p>
            <a:r>
              <a:rPr lang="en-GB" sz="900" noProof="0" dirty="0">
                <a:solidFill>
                  <a:schemeClr val="tx2"/>
                </a:solidFill>
              </a:rPr>
              <a:t>1. Rugo HS, et al. J Clin Oncol. 2022;40:3365-3376; 2. Rugo H, et al. Ann Oncol. 2022;33(supplement 7):S1386. Presented at ESMO 2022. Abstract LBA76.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graphicFrame>
        <p:nvGraphicFramePr>
          <p:cNvPr id="13" name="Content Placeholder 11">
            <a:extLst>
              <a:ext uri="{FF2B5EF4-FFF2-40B4-BE49-F238E27FC236}">
                <a16:creationId xmlns:a16="http://schemas.microsoft.com/office/drawing/2014/main" id="{3368AC93-1D7A-C855-D5BB-5306929963AF}"/>
              </a:ext>
            </a:extLst>
          </p:cNvPr>
          <p:cNvGraphicFramePr>
            <a:graphicFrameLocks/>
          </p:cNvGraphicFramePr>
          <p:nvPr>
            <p:extLst>
              <p:ext uri="{D42A27DB-BD31-4B8C-83A1-F6EECF244321}">
                <p14:modId xmlns:p14="http://schemas.microsoft.com/office/powerpoint/2010/main" val="3548854448"/>
              </p:ext>
            </p:extLst>
          </p:nvPr>
        </p:nvGraphicFramePr>
        <p:xfrm>
          <a:off x="6363420" y="1320720"/>
          <a:ext cx="5218980" cy="3827302"/>
        </p:xfrm>
        <a:graphic>
          <a:graphicData uri="http://schemas.openxmlformats.org/drawingml/2006/table">
            <a:tbl>
              <a:tblPr firstRow="1" bandRow="1">
                <a:tableStyleId>{5C22544A-7EE6-4342-B048-85BDC9FD1C3A}</a:tableStyleId>
              </a:tblPr>
              <a:tblGrid>
                <a:gridCol w="3192750">
                  <a:extLst>
                    <a:ext uri="{9D8B030D-6E8A-4147-A177-3AD203B41FA5}">
                      <a16:colId xmlns:a16="http://schemas.microsoft.com/office/drawing/2014/main" val="530887507"/>
                    </a:ext>
                  </a:extLst>
                </a:gridCol>
                <a:gridCol w="1013115">
                  <a:extLst>
                    <a:ext uri="{9D8B030D-6E8A-4147-A177-3AD203B41FA5}">
                      <a16:colId xmlns:a16="http://schemas.microsoft.com/office/drawing/2014/main" val="804095231"/>
                    </a:ext>
                  </a:extLst>
                </a:gridCol>
                <a:gridCol w="1013115">
                  <a:extLst>
                    <a:ext uri="{9D8B030D-6E8A-4147-A177-3AD203B41FA5}">
                      <a16:colId xmlns:a16="http://schemas.microsoft.com/office/drawing/2014/main" val="957331178"/>
                    </a:ext>
                  </a:extLst>
                </a:gridCol>
              </a:tblGrid>
              <a:tr h="457200">
                <a:tc>
                  <a:txBody>
                    <a:bodyPr/>
                    <a:lstStyle/>
                    <a:p>
                      <a:endParaRPr lang="en-GB" sz="1200" noProof="0" dirty="0">
                        <a:solidFill>
                          <a:schemeClr val="bg1"/>
                        </a:solidFill>
                        <a:latin typeface="Arial" panose="020B0604020202020204" pitchFamily="34" charset="0"/>
                        <a:cs typeface="Arial" panose="020B0604020202020204" pitchFamily="34" charset="0"/>
                      </a:endParaRP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SG </a:t>
                      </a:r>
                      <a:br>
                        <a:rPr lang="en-GB" sz="1200" noProof="0" dirty="0">
                          <a:solidFill>
                            <a:schemeClr val="bg1"/>
                          </a:solidFill>
                          <a:latin typeface="Arial" panose="020B0604020202020204" pitchFamily="34" charset="0"/>
                          <a:cs typeface="Arial" panose="020B0604020202020204" pitchFamily="34" charset="0"/>
                        </a:rPr>
                      </a:br>
                      <a:r>
                        <a:rPr lang="en-GB" sz="1200" noProof="0" dirty="0">
                          <a:solidFill>
                            <a:schemeClr val="bg1"/>
                          </a:solidFill>
                          <a:latin typeface="Arial" panose="020B0604020202020204" pitchFamily="34" charset="0"/>
                          <a:cs typeface="Arial" panose="020B0604020202020204" pitchFamily="34" charset="0"/>
                        </a:rPr>
                        <a:t>(N=272)</a:t>
                      </a:r>
                    </a:p>
                  </a:txBody>
                  <a:tcPr/>
                </a:tc>
                <a:tc>
                  <a:txBody>
                    <a:bodyPr/>
                    <a:lstStyle/>
                    <a:p>
                      <a:pPr algn="ctr"/>
                      <a:r>
                        <a:rPr lang="en-GB" sz="1200" noProof="0" dirty="0">
                          <a:solidFill>
                            <a:schemeClr val="bg1"/>
                          </a:solidFill>
                          <a:latin typeface="Arial" panose="020B0604020202020204" pitchFamily="34" charset="0"/>
                          <a:cs typeface="Arial" panose="020B0604020202020204" pitchFamily="34" charset="0"/>
                        </a:rPr>
                        <a:t>TPC (N=271)</a:t>
                      </a:r>
                    </a:p>
                  </a:txBody>
                  <a:tcPr/>
                </a:tc>
                <a:extLst>
                  <a:ext uri="{0D108BD9-81ED-4DB2-BD59-A6C34878D82A}">
                    <a16:rowId xmlns:a16="http://schemas.microsoft.com/office/drawing/2014/main" val="3120336216"/>
                  </a:ext>
                </a:extLst>
              </a:tr>
              <a:tr h="581052">
                <a:tc>
                  <a:txBody>
                    <a:bodyPr/>
                    <a:lstStyle/>
                    <a:p>
                      <a:r>
                        <a:rPr lang="en-GB" sz="1200" b="1" noProof="0" dirty="0">
                          <a:latin typeface="Arial" panose="020B0604020202020204" pitchFamily="34" charset="0"/>
                          <a:cs typeface="Arial" panose="020B0604020202020204" pitchFamily="34" charset="0"/>
                        </a:rPr>
                        <a:t>Median time from initial metastatic diagnosis to randomisation, mo (range)</a:t>
                      </a:r>
                    </a:p>
                  </a:txBody>
                  <a:tcPr anchor="ctr"/>
                </a:tc>
                <a:tc>
                  <a:txBody>
                    <a:bodyPr/>
                    <a:lstStyle/>
                    <a:p>
                      <a:pPr algn="ctr"/>
                      <a:r>
                        <a:rPr lang="en-GB" sz="1200" noProof="0" dirty="0">
                          <a:latin typeface="Arial" panose="020B0604020202020204" pitchFamily="34" charset="0"/>
                          <a:cs typeface="Arial" panose="020B0604020202020204" pitchFamily="34" charset="0"/>
                        </a:rPr>
                        <a:t>48.5</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(1.2-243.8)</a:t>
                      </a:r>
                    </a:p>
                  </a:txBody>
                  <a:tcPr anchor="ctr"/>
                </a:tc>
                <a:tc>
                  <a:txBody>
                    <a:bodyPr/>
                    <a:lstStyle/>
                    <a:p>
                      <a:pPr algn="ctr"/>
                      <a:r>
                        <a:rPr lang="en-GB" sz="1200" noProof="0" dirty="0">
                          <a:latin typeface="Arial" panose="020B0604020202020204" pitchFamily="34" charset="0"/>
                          <a:cs typeface="Arial" panose="020B0604020202020204" pitchFamily="34" charset="0"/>
                        </a:rPr>
                        <a:t>46.6</a:t>
                      </a:r>
                      <a:br>
                        <a:rPr lang="en-GB" sz="1200" noProof="0" dirty="0">
                          <a:latin typeface="Arial" panose="020B0604020202020204" pitchFamily="34" charset="0"/>
                          <a:cs typeface="Arial" panose="020B0604020202020204" pitchFamily="34" charset="0"/>
                        </a:rPr>
                      </a:br>
                      <a:r>
                        <a:rPr lang="en-GB" sz="1200" noProof="0" dirty="0">
                          <a:latin typeface="Arial" panose="020B0604020202020204" pitchFamily="34" charset="0"/>
                          <a:cs typeface="Arial" panose="020B0604020202020204" pitchFamily="34" charset="0"/>
                        </a:rPr>
                        <a:t>(3.0-248.8)</a:t>
                      </a:r>
                    </a:p>
                  </a:txBody>
                  <a:tcPr anchor="ctr"/>
                </a:tc>
                <a:extLst>
                  <a:ext uri="{0D108BD9-81ED-4DB2-BD59-A6C34878D82A}">
                    <a16:rowId xmlns:a16="http://schemas.microsoft.com/office/drawing/2014/main" val="474390593"/>
                  </a:ext>
                </a:extLst>
              </a:tr>
              <a:tr h="581052">
                <a:tc>
                  <a:txBody>
                    <a:bodyPr/>
                    <a:lstStyle/>
                    <a:p>
                      <a:r>
                        <a:rPr lang="en-GB" sz="1200" b="1" noProof="0" dirty="0">
                          <a:latin typeface="Arial" panose="020B0604020202020204" pitchFamily="34" charset="0"/>
                          <a:cs typeface="Arial" panose="020B0604020202020204" pitchFamily="34" charset="0"/>
                        </a:rPr>
                        <a:t>Prior chemotherapy in (neo)adjuvant setting, n (%)</a:t>
                      </a:r>
                      <a:endParaRPr lang="en-GB" sz="1200" noProof="0" dirty="0">
                        <a:latin typeface="Arial" panose="020B0604020202020204" pitchFamily="34" charset="0"/>
                        <a:cs typeface="Arial" panose="020B0604020202020204" pitchFamily="34" charset="0"/>
                      </a:endParaRPr>
                    </a:p>
                  </a:txBody>
                  <a:tcPr anchor="ctr"/>
                </a:tc>
                <a:tc>
                  <a:txBody>
                    <a:bodyPr/>
                    <a:lstStyle/>
                    <a:p>
                      <a:pPr algn="ctr"/>
                      <a:r>
                        <a:rPr lang="en-GB" sz="1200" noProof="0" dirty="0">
                          <a:latin typeface="Arial" panose="020B0604020202020204" pitchFamily="34" charset="0"/>
                          <a:cs typeface="Arial" panose="020B0604020202020204" pitchFamily="34" charset="0"/>
                        </a:rPr>
                        <a:t>173 (64)</a:t>
                      </a:r>
                    </a:p>
                  </a:txBody>
                  <a:tcPr anchor="ctr"/>
                </a:tc>
                <a:tc>
                  <a:txBody>
                    <a:bodyPr/>
                    <a:lstStyle/>
                    <a:p>
                      <a:pPr algn="ctr"/>
                      <a:r>
                        <a:rPr lang="en-GB" sz="1200" noProof="0" dirty="0">
                          <a:latin typeface="Arial" panose="020B0604020202020204" pitchFamily="34" charset="0"/>
                          <a:cs typeface="Arial" panose="020B0604020202020204" pitchFamily="34" charset="0"/>
                        </a:rPr>
                        <a:t>184 (68)</a:t>
                      </a:r>
                    </a:p>
                  </a:txBody>
                  <a:tcPr anchor="ctr"/>
                </a:tc>
                <a:extLst>
                  <a:ext uri="{0D108BD9-81ED-4DB2-BD59-A6C34878D82A}">
                    <a16:rowId xmlns:a16="http://schemas.microsoft.com/office/drawing/2014/main" val="1979429134"/>
                  </a:ext>
                </a:extLst>
              </a:tr>
              <a:tr h="581052">
                <a:tc>
                  <a:txBody>
                    <a:bodyPr/>
                    <a:lstStyle/>
                    <a:p>
                      <a:pPr marL="0" indent="9525">
                        <a:tabLst/>
                      </a:pPr>
                      <a:r>
                        <a:rPr lang="en-GB" sz="1200" b="1" noProof="0" dirty="0">
                          <a:latin typeface="Arial" panose="020B0604020202020204" pitchFamily="34" charset="0"/>
                          <a:cs typeface="Arial" panose="020B0604020202020204" pitchFamily="34" charset="0"/>
                        </a:rPr>
                        <a:t>Prior endocrine therapy use in the metastatic setting ≥6 mo, n (%)</a:t>
                      </a:r>
                      <a:endParaRPr lang="en-GB" sz="1200" baseline="30000" noProof="0" dirty="0">
                        <a:latin typeface="Arial" panose="020B0604020202020204" pitchFamily="34" charset="0"/>
                        <a:cs typeface="Arial" panose="020B0604020202020204" pitchFamily="34" charset="0"/>
                      </a:endParaRPr>
                    </a:p>
                  </a:txBody>
                  <a:tcPr anchor="ctr"/>
                </a:tc>
                <a:tc>
                  <a:txBody>
                    <a:bodyPr/>
                    <a:lstStyle/>
                    <a:p>
                      <a:pPr algn="ctr"/>
                      <a:r>
                        <a:rPr lang="en-GB" sz="1200" noProof="0" dirty="0">
                          <a:latin typeface="Arial" panose="020B0604020202020204" pitchFamily="34" charset="0"/>
                          <a:cs typeface="Arial" panose="020B0604020202020204" pitchFamily="34" charset="0"/>
                        </a:rPr>
                        <a:t>235 (86)</a:t>
                      </a:r>
                    </a:p>
                  </a:txBody>
                  <a:tcPr anchor="ctr"/>
                </a:tc>
                <a:tc>
                  <a:txBody>
                    <a:bodyPr/>
                    <a:lstStyle/>
                    <a:p>
                      <a:pPr algn="ctr"/>
                      <a:r>
                        <a:rPr lang="en-GB" sz="1200" noProof="0" dirty="0">
                          <a:latin typeface="Arial" panose="020B0604020202020204" pitchFamily="34" charset="0"/>
                          <a:cs typeface="Arial" panose="020B0604020202020204" pitchFamily="34" charset="0"/>
                        </a:rPr>
                        <a:t>234 (86)</a:t>
                      </a:r>
                    </a:p>
                  </a:txBody>
                  <a:tcPr anchor="ctr"/>
                </a:tc>
                <a:extLst>
                  <a:ext uri="{0D108BD9-81ED-4DB2-BD59-A6C34878D82A}">
                    <a16:rowId xmlns:a16="http://schemas.microsoft.com/office/drawing/2014/main" val="2290275233"/>
                  </a:ext>
                </a:extLst>
              </a:tr>
              <a:tr h="1045894">
                <a:tc>
                  <a:txBody>
                    <a:bodyPr/>
                    <a:lstStyle/>
                    <a:p>
                      <a:pPr marL="0" indent="9525">
                        <a:lnSpc>
                          <a:spcPct val="110000"/>
                        </a:lnSpc>
                        <a:tabLst/>
                      </a:pPr>
                      <a:r>
                        <a:rPr lang="en-GB" sz="1200" b="1" noProof="0" dirty="0">
                          <a:latin typeface="Arial" panose="020B0604020202020204" pitchFamily="34" charset="0"/>
                          <a:cs typeface="Arial" panose="020B0604020202020204" pitchFamily="34" charset="0"/>
                        </a:rPr>
                        <a:t>Prior CDK4/6 inhibitor use, n (%)</a:t>
                      </a:r>
                    </a:p>
                    <a:p>
                      <a:pPr marL="0" indent="185738">
                        <a:lnSpc>
                          <a:spcPct val="110000"/>
                        </a:lnSpc>
                        <a:tabLst/>
                      </a:pPr>
                      <a:r>
                        <a:rPr lang="en-GB" sz="1200" noProof="0" dirty="0">
                          <a:latin typeface="Arial" panose="020B0604020202020204" pitchFamily="34" charset="0"/>
                          <a:cs typeface="Arial" panose="020B0604020202020204" pitchFamily="34" charset="0"/>
                        </a:rPr>
                        <a:t>≤12 months</a:t>
                      </a:r>
                    </a:p>
                    <a:p>
                      <a:pPr marL="0" indent="185738">
                        <a:lnSpc>
                          <a:spcPct val="110000"/>
                        </a:lnSpc>
                        <a:tabLst/>
                      </a:pPr>
                      <a:r>
                        <a:rPr lang="en-GB" sz="1200" noProof="0" dirty="0">
                          <a:latin typeface="Arial" panose="020B0604020202020204" pitchFamily="34" charset="0"/>
                          <a:cs typeface="Arial" panose="020B0604020202020204" pitchFamily="34" charset="0"/>
                        </a:rPr>
                        <a:t>&gt;12 months</a:t>
                      </a:r>
                    </a:p>
                    <a:p>
                      <a:pPr marL="0" indent="185738">
                        <a:lnSpc>
                          <a:spcPct val="110000"/>
                        </a:lnSpc>
                        <a:tabLst/>
                      </a:pPr>
                      <a:r>
                        <a:rPr lang="en-GB" sz="1200" noProof="0" dirty="0">
                          <a:latin typeface="Arial" panose="020B0604020202020204" pitchFamily="34" charset="0"/>
                          <a:cs typeface="Arial" panose="020B0604020202020204" pitchFamily="34" charset="0"/>
                        </a:rPr>
                        <a:t>Unknown</a:t>
                      </a:r>
                    </a:p>
                  </a:txBody>
                  <a:tcPr anchor="ctr"/>
                </a:tc>
                <a:tc>
                  <a:txBody>
                    <a:bodyPr/>
                    <a:lstStyle/>
                    <a:p>
                      <a:pPr algn="ctr">
                        <a:lnSpc>
                          <a:spcPct val="110000"/>
                        </a:lnSpc>
                      </a:pPr>
                      <a:endParaRPr lang="en-GB" sz="1200" noProof="0" dirty="0">
                        <a:latin typeface="Arial" panose="020B0604020202020204" pitchFamily="34" charset="0"/>
                        <a:cs typeface="Arial" panose="020B0604020202020204" pitchFamily="34" charset="0"/>
                      </a:endParaRPr>
                    </a:p>
                    <a:p>
                      <a:pPr algn="ctr">
                        <a:lnSpc>
                          <a:spcPct val="110000"/>
                        </a:lnSpc>
                      </a:pPr>
                      <a:r>
                        <a:rPr lang="en-GB" sz="1200" noProof="0" dirty="0">
                          <a:latin typeface="Arial" panose="020B0604020202020204" pitchFamily="34" charset="0"/>
                          <a:cs typeface="Arial" panose="020B0604020202020204" pitchFamily="34" charset="0"/>
                        </a:rPr>
                        <a:t>161 (59)</a:t>
                      </a:r>
                    </a:p>
                    <a:p>
                      <a:pPr algn="ctr">
                        <a:lnSpc>
                          <a:spcPct val="110000"/>
                        </a:lnSpc>
                      </a:pPr>
                      <a:r>
                        <a:rPr lang="en-GB" sz="1200" noProof="0" dirty="0">
                          <a:latin typeface="Arial" panose="020B0604020202020204" pitchFamily="34" charset="0"/>
                          <a:cs typeface="Arial" panose="020B0604020202020204" pitchFamily="34" charset="0"/>
                        </a:rPr>
                        <a:t>106 (39)</a:t>
                      </a:r>
                    </a:p>
                    <a:p>
                      <a:pPr algn="ctr">
                        <a:lnSpc>
                          <a:spcPct val="110000"/>
                        </a:lnSpc>
                      </a:pPr>
                      <a:r>
                        <a:rPr lang="en-GB" sz="1200" noProof="0" dirty="0">
                          <a:latin typeface="Arial" panose="020B0604020202020204" pitchFamily="34" charset="0"/>
                          <a:cs typeface="Arial" panose="020B0604020202020204" pitchFamily="34" charset="0"/>
                        </a:rPr>
                        <a:t>5 (2)</a:t>
                      </a:r>
                    </a:p>
                  </a:txBody>
                  <a:tcPr anchor="ctr"/>
                </a:tc>
                <a:tc>
                  <a:txBody>
                    <a:bodyPr/>
                    <a:lstStyle/>
                    <a:p>
                      <a:pPr algn="ctr">
                        <a:lnSpc>
                          <a:spcPct val="110000"/>
                        </a:lnSpc>
                      </a:pPr>
                      <a:endParaRPr lang="en-GB" sz="1200" noProof="0" dirty="0">
                        <a:latin typeface="Arial" panose="020B0604020202020204" pitchFamily="34" charset="0"/>
                        <a:cs typeface="Arial" panose="020B0604020202020204" pitchFamily="34" charset="0"/>
                      </a:endParaRPr>
                    </a:p>
                    <a:p>
                      <a:pPr algn="ctr">
                        <a:lnSpc>
                          <a:spcPct val="110000"/>
                        </a:lnSpc>
                      </a:pPr>
                      <a:r>
                        <a:rPr lang="en-GB" sz="1200" noProof="0" dirty="0">
                          <a:latin typeface="Arial" panose="020B0604020202020204" pitchFamily="34" charset="0"/>
                          <a:cs typeface="Arial" panose="020B0604020202020204" pitchFamily="34" charset="0"/>
                        </a:rPr>
                        <a:t>166 (61)</a:t>
                      </a:r>
                    </a:p>
                    <a:p>
                      <a:pPr algn="ctr">
                        <a:lnSpc>
                          <a:spcPct val="110000"/>
                        </a:lnSpc>
                      </a:pPr>
                      <a:r>
                        <a:rPr lang="en-GB" sz="1200" noProof="0" dirty="0">
                          <a:latin typeface="Arial" panose="020B0604020202020204" pitchFamily="34" charset="0"/>
                          <a:cs typeface="Arial" panose="020B0604020202020204" pitchFamily="34" charset="0"/>
                        </a:rPr>
                        <a:t>102 (38)</a:t>
                      </a:r>
                    </a:p>
                    <a:p>
                      <a:pPr algn="ctr">
                        <a:lnSpc>
                          <a:spcPct val="110000"/>
                        </a:lnSpc>
                      </a:pPr>
                      <a:r>
                        <a:rPr lang="en-GB" sz="1200" noProof="0" dirty="0">
                          <a:latin typeface="Arial" panose="020B0604020202020204" pitchFamily="34" charset="0"/>
                          <a:cs typeface="Arial" panose="020B0604020202020204" pitchFamily="34" charset="0"/>
                        </a:rPr>
                        <a:t>3 (1)</a:t>
                      </a:r>
                    </a:p>
                  </a:txBody>
                  <a:tcPr anchor="ctr"/>
                </a:tc>
                <a:extLst>
                  <a:ext uri="{0D108BD9-81ED-4DB2-BD59-A6C34878D82A}">
                    <a16:rowId xmlns:a16="http://schemas.microsoft.com/office/drawing/2014/main" val="2163312884"/>
                  </a:ext>
                </a:extLst>
              </a:tr>
              <a:tr h="581052">
                <a:tc>
                  <a:txBody>
                    <a:bodyPr/>
                    <a:lstStyle/>
                    <a:p>
                      <a:pPr marL="0" indent="9525">
                        <a:tabLst/>
                      </a:pPr>
                      <a:r>
                        <a:rPr lang="en-GB" sz="1200" b="1" noProof="0" dirty="0">
                          <a:latin typeface="Arial" panose="020B0604020202020204" pitchFamily="34" charset="0"/>
                          <a:cs typeface="Arial" panose="020B0604020202020204" pitchFamily="34" charset="0"/>
                        </a:rPr>
                        <a:t>Median prior chemotherapy regimens in the metastatic setting, n (range)</a:t>
                      </a:r>
                      <a:r>
                        <a:rPr lang="en-GB" sz="1200" b="1" baseline="30000" noProof="0" dirty="0">
                          <a:latin typeface="Arial" panose="020B0604020202020204" pitchFamily="34" charset="0"/>
                          <a:cs typeface="Arial" panose="020B0604020202020204" pitchFamily="34" charset="0"/>
                        </a:rPr>
                        <a:t>d</a:t>
                      </a:r>
                    </a:p>
                  </a:txBody>
                  <a:tcPr anchor="ctr"/>
                </a:tc>
                <a:tc>
                  <a:txBody>
                    <a:bodyPr/>
                    <a:lstStyle/>
                    <a:p>
                      <a:pPr algn="ctr"/>
                      <a:r>
                        <a:rPr lang="en-GB" sz="1200" noProof="0" dirty="0">
                          <a:latin typeface="Arial" panose="020B0604020202020204" pitchFamily="34" charset="0"/>
                          <a:cs typeface="Arial" panose="020B0604020202020204" pitchFamily="34" charset="0"/>
                        </a:rPr>
                        <a:t>3 (0-8)</a:t>
                      </a:r>
                    </a:p>
                  </a:txBody>
                  <a:tcPr anchor="ctr"/>
                </a:tc>
                <a:tc>
                  <a:txBody>
                    <a:bodyPr/>
                    <a:lstStyle/>
                    <a:p>
                      <a:pPr algn="ctr"/>
                      <a:r>
                        <a:rPr lang="en-GB" sz="1200" noProof="0" dirty="0">
                          <a:latin typeface="Arial" panose="020B0604020202020204" pitchFamily="34" charset="0"/>
                          <a:cs typeface="Arial" panose="020B0604020202020204" pitchFamily="34" charset="0"/>
                        </a:rPr>
                        <a:t>3 (1-5)</a:t>
                      </a:r>
                    </a:p>
                  </a:txBody>
                  <a:tcPr anchor="ctr"/>
                </a:tc>
                <a:extLst>
                  <a:ext uri="{0D108BD9-81ED-4DB2-BD59-A6C34878D82A}">
                    <a16:rowId xmlns:a16="http://schemas.microsoft.com/office/drawing/2014/main" val="1701711542"/>
                  </a:ext>
                </a:extLst>
              </a:tr>
            </a:tbl>
          </a:graphicData>
        </a:graphic>
      </p:graphicFrame>
    </p:spTree>
    <p:extLst>
      <p:ext uri="{BB962C8B-B14F-4D97-AF65-F5344CB8AC3E}">
        <p14:creationId xmlns:p14="http://schemas.microsoft.com/office/powerpoint/2010/main" val="6938834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6D90-FA51-FBB4-F835-D4AECB52A4B1}"/>
              </a:ext>
            </a:extLst>
          </p:cNvPr>
          <p:cNvSpPr>
            <a:spLocks noGrp="1"/>
          </p:cNvSpPr>
          <p:nvPr>
            <p:ph type="title"/>
          </p:nvPr>
        </p:nvSpPr>
        <p:spPr>
          <a:xfrm>
            <a:off x="619201" y="259200"/>
            <a:ext cx="10963199" cy="864000"/>
          </a:xfrm>
        </p:spPr>
        <p:txBody>
          <a:bodyPr>
            <a:normAutofit/>
          </a:bodyPr>
          <a:lstStyle/>
          <a:p>
            <a:r>
              <a:rPr lang="en-GB" noProof="0" dirty="0"/>
              <a:t>PFS in ITT: SG showed significant benefit in PFS vs TPC with a 34% reduction in risk of PD/death</a:t>
            </a:r>
            <a:r>
              <a:rPr lang="en-GB" sz="2800" cap="none" baseline="30000" noProof="0" dirty="0">
                <a:solidFill>
                  <a:schemeClr val="tx2"/>
                </a:solidFill>
              </a:rPr>
              <a:t>1</a:t>
            </a:r>
            <a:endParaRPr lang="en-GB" noProof="0" dirty="0"/>
          </a:p>
        </p:txBody>
      </p:sp>
      <p:sp>
        <p:nvSpPr>
          <p:cNvPr id="12" name="Content Placeholder 11">
            <a:extLst>
              <a:ext uri="{FF2B5EF4-FFF2-40B4-BE49-F238E27FC236}">
                <a16:creationId xmlns:a16="http://schemas.microsoft.com/office/drawing/2014/main" id="{45C64078-529A-165E-D049-0C0C4A1E2800}"/>
              </a:ext>
            </a:extLst>
          </p:cNvPr>
          <p:cNvSpPr>
            <a:spLocks noGrp="1"/>
          </p:cNvSpPr>
          <p:nvPr>
            <p:ph sz="quarter" idx="15"/>
          </p:nvPr>
        </p:nvSpPr>
        <p:spPr>
          <a:xfrm>
            <a:off x="620183" y="6356351"/>
            <a:ext cx="10344304" cy="365125"/>
          </a:xfrm>
        </p:spPr>
        <p:txBody>
          <a:bodyPr anchor="b" anchorCtr="0"/>
          <a:lstStyle/>
          <a:p>
            <a:r>
              <a:rPr lang="en-GB" sz="900" noProof="0" dirty="0">
                <a:solidFill>
                  <a:schemeClr val="tx2"/>
                </a:solidFill>
              </a:rPr>
              <a:t>Median follow-up was 10.2 months</a:t>
            </a:r>
          </a:p>
          <a:p>
            <a:r>
              <a:rPr lang="en-GB" sz="900" noProof="0" dirty="0">
                <a:solidFill>
                  <a:schemeClr val="tx2"/>
                </a:solidFill>
              </a:rPr>
              <a:t>BICR, blinded independent central review; CI, confidence interval; HR, hazard ratio; ITT, intent-to-treat; mo, months; PD, disease progression; PFS, progression-free survival; SG, sacituzumab govitecan; TPC, treatment of physician’s choice </a:t>
            </a:r>
          </a:p>
          <a:p>
            <a:r>
              <a:rPr lang="en-GB" sz="900" noProof="0" dirty="0">
                <a:solidFill>
                  <a:schemeClr val="tx2"/>
                </a:solidFill>
              </a:rPr>
              <a:t>1. Rugo HS, et al. J Clin Oncol. 2022;40:3365-3376; 2. Rugo H, et al. Ann Oncol. 2022;33(supplement 7):S1386. Presented at ESMO 2022. Abstract LBA76.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a:t>
            </a:r>
          </a:p>
        </p:txBody>
      </p:sp>
      <p:sp>
        <p:nvSpPr>
          <p:cNvPr id="5" name="Slide Number Placeholder 4">
            <a:extLst>
              <a:ext uri="{FF2B5EF4-FFF2-40B4-BE49-F238E27FC236}">
                <a16:creationId xmlns:a16="http://schemas.microsoft.com/office/drawing/2014/main" id="{19D61A15-B9EE-59A1-829D-EFF9456ADA57}"/>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27</a:t>
            </a:fld>
            <a:endParaRPr lang="en-GB" noProof="0" dirty="0"/>
          </a:p>
        </p:txBody>
      </p:sp>
      <p:sp>
        <p:nvSpPr>
          <p:cNvPr id="18" name="TextBox 17">
            <a:extLst>
              <a:ext uri="{FF2B5EF4-FFF2-40B4-BE49-F238E27FC236}">
                <a16:creationId xmlns:a16="http://schemas.microsoft.com/office/drawing/2014/main" id="{BA35289F-9905-6C4F-733D-75DFF51B3137}"/>
              </a:ext>
            </a:extLst>
          </p:cNvPr>
          <p:cNvSpPr txBox="1"/>
          <p:nvPr/>
        </p:nvSpPr>
        <p:spPr>
          <a:xfrm rot="16200000">
            <a:off x="-299430" y="2822027"/>
            <a:ext cx="2159245" cy="430887"/>
          </a:xfrm>
          <a:prstGeom prst="rect">
            <a:avLst/>
          </a:prstGeom>
          <a:noFill/>
        </p:spPr>
        <p:txBody>
          <a:bodyPr wrap="none" lIns="0" tIns="0" rIns="0" bIns="0" rtlCol="0">
            <a:spAutoFit/>
          </a:bodyPr>
          <a:lstStyle/>
          <a:p>
            <a:pPr algn="ctr"/>
            <a:r>
              <a:rPr lang="en-GB" sz="1400" b="1" noProof="0" dirty="0">
                <a:solidFill>
                  <a:schemeClr val="tx1"/>
                </a:solidFill>
                <a:latin typeface="Arial" panose="020B0604020202020204" pitchFamily="34" charset="0"/>
                <a:ea typeface="Aileron" charset="0"/>
                <a:cs typeface="Arial" panose="020B0604020202020204" pitchFamily="34" charset="0"/>
              </a:rPr>
              <a:t>Progression-free survival</a:t>
            </a:r>
            <a:br>
              <a:rPr lang="en-GB" sz="1400" b="1" noProof="0" dirty="0">
                <a:solidFill>
                  <a:schemeClr val="tx1"/>
                </a:solidFill>
                <a:latin typeface="Arial" panose="020B0604020202020204" pitchFamily="34" charset="0"/>
                <a:ea typeface="Aileron" charset="0"/>
                <a:cs typeface="Arial" panose="020B0604020202020204" pitchFamily="34" charset="0"/>
              </a:rPr>
            </a:br>
            <a:r>
              <a:rPr lang="en-GB" sz="1400" b="1" noProof="0" dirty="0">
                <a:solidFill>
                  <a:schemeClr val="tx1"/>
                </a:solidFill>
                <a:latin typeface="Arial" panose="020B0604020202020204" pitchFamily="34" charset="0"/>
                <a:ea typeface="Aileron" charset="0"/>
                <a:cs typeface="Arial" panose="020B0604020202020204" pitchFamily="34" charset="0"/>
              </a:rPr>
              <a:t>probability (%)</a:t>
            </a:r>
          </a:p>
        </p:txBody>
      </p:sp>
      <p:sp>
        <p:nvSpPr>
          <p:cNvPr id="19" name="TextBox 18">
            <a:extLst>
              <a:ext uri="{FF2B5EF4-FFF2-40B4-BE49-F238E27FC236}">
                <a16:creationId xmlns:a16="http://schemas.microsoft.com/office/drawing/2014/main" id="{7B61679E-D7DD-FD48-685E-E0B9027661C6}"/>
              </a:ext>
            </a:extLst>
          </p:cNvPr>
          <p:cNvSpPr txBox="1"/>
          <p:nvPr/>
        </p:nvSpPr>
        <p:spPr>
          <a:xfrm>
            <a:off x="4153240" y="4841080"/>
            <a:ext cx="1232710" cy="215444"/>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Time (months)</a:t>
            </a:r>
          </a:p>
        </p:txBody>
      </p:sp>
      <p:sp>
        <p:nvSpPr>
          <p:cNvPr id="20" name="TextBox 19">
            <a:extLst>
              <a:ext uri="{FF2B5EF4-FFF2-40B4-BE49-F238E27FC236}">
                <a16:creationId xmlns:a16="http://schemas.microsoft.com/office/drawing/2014/main" id="{13FC7186-F777-80D4-2A74-A63994CE3FCD}"/>
              </a:ext>
            </a:extLst>
          </p:cNvPr>
          <p:cNvSpPr txBox="1"/>
          <p:nvPr/>
        </p:nvSpPr>
        <p:spPr>
          <a:xfrm>
            <a:off x="7957809" y="4640598"/>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24</a:t>
            </a:r>
          </a:p>
        </p:txBody>
      </p:sp>
      <p:sp>
        <p:nvSpPr>
          <p:cNvPr id="26" name="TextBox 25">
            <a:extLst>
              <a:ext uri="{FF2B5EF4-FFF2-40B4-BE49-F238E27FC236}">
                <a16:creationId xmlns:a16="http://schemas.microsoft.com/office/drawing/2014/main" id="{7BBF20A3-06FB-BA43-E74C-509935B96D7A}"/>
              </a:ext>
            </a:extLst>
          </p:cNvPr>
          <p:cNvSpPr txBox="1"/>
          <p:nvPr/>
        </p:nvSpPr>
        <p:spPr>
          <a:xfrm>
            <a:off x="1019517" y="1517272"/>
            <a:ext cx="25487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100</a:t>
            </a:r>
          </a:p>
        </p:txBody>
      </p:sp>
      <p:pic>
        <p:nvPicPr>
          <p:cNvPr id="28" name="Picture 27">
            <a:extLst>
              <a:ext uri="{FF2B5EF4-FFF2-40B4-BE49-F238E27FC236}">
                <a16:creationId xmlns:a16="http://schemas.microsoft.com/office/drawing/2014/main" id="{F48D43A1-9AA9-ECB0-D5CA-56552835E2BB}"/>
              </a:ext>
            </a:extLst>
          </p:cNvPr>
          <p:cNvPicPr>
            <a:picLocks noChangeAspect="1"/>
          </p:cNvPicPr>
          <p:nvPr/>
        </p:nvPicPr>
        <p:blipFill>
          <a:blip r:embed="rId3"/>
          <a:srcRect/>
          <a:stretch/>
        </p:blipFill>
        <p:spPr>
          <a:xfrm>
            <a:off x="1304708" y="1567198"/>
            <a:ext cx="9410700" cy="3073399"/>
          </a:xfrm>
          <a:prstGeom prst="rect">
            <a:avLst/>
          </a:prstGeom>
        </p:spPr>
      </p:pic>
      <p:sp>
        <p:nvSpPr>
          <p:cNvPr id="29" name="TextBox 28">
            <a:extLst>
              <a:ext uri="{FF2B5EF4-FFF2-40B4-BE49-F238E27FC236}">
                <a16:creationId xmlns:a16="http://schemas.microsoft.com/office/drawing/2014/main" id="{6EB87D1D-3677-FD08-BEDF-A8F1A4B8AC17}"/>
              </a:ext>
            </a:extLst>
          </p:cNvPr>
          <p:cNvSpPr txBox="1"/>
          <p:nvPr/>
        </p:nvSpPr>
        <p:spPr>
          <a:xfrm>
            <a:off x="1104477" y="1803022"/>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90</a:t>
            </a:r>
          </a:p>
        </p:txBody>
      </p:sp>
      <p:sp>
        <p:nvSpPr>
          <p:cNvPr id="30" name="TextBox 29">
            <a:extLst>
              <a:ext uri="{FF2B5EF4-FFF2-40B4-BE49-F238E27FC236}">
                <a16:creationId xmlns:a16="http://schemas.microsoft.com/office/drawing/2014/main" id="{0C66A3A7-430F-2F1A-14AA-022226187E7F}"/>
              </a:ext>
            </a:extLst>
          </p:cNvPr>
          <p:cNvSpPr txBox="1"/>
          <p:nvPr/>
        </p:nvSpPr>
        <p:spPr>
          <a:xfrm>
            <a:off x="1104477" y="2114172"/>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80</a:t>
            </a:r>
          </a:p>
        </p:txBody>
      </p:sp>
      <p:sp>
        <p:nvSpPr>
          <p:cNvPr id="31" name="TextBox 30">
            <a:extLst>
              <a:ext uri="{FF2B5EF4-FFF2-40B4-BE49-F238E27FC236}">
                <a16:creationId xmlns:a16="http://schemas.microsoft.com/office/drawing/2014/main" id="{FDDA80AA-82D8-C8BD-1D72-57E01FA61E82}"/>
              </a:ext>
            </a:extLst>
          </p:cNvPr>
          <p:cNvSpPr txBox="1"/>
          <p:nvPr/>
        </p:nvSpPr>
        <p:spPr>
          <a:xfrm>
            <a:off x="1104477" y="2403097"/>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70</a:t>
            </a:r>
          </a:p>
        </p:txBody>
      </p:sp>
      <p:sp>
        <p:nvSpPr>
          <p:cNvPr id="32" name="TextBox 31">
            <a:extLst>
              <a:ext uri="{FF2B5EF4-FFF2-40B4-BE49-F238E27FC236}">
                <a16:creationId xmlns:a16="http://schemas.microsoft.com/office/drawing/2014/main" id="{E73B5380-34DE-EA5A-8C24-156FA56CD78F}"/>
              </a:ext>
            </a:extLst>
          </p:cNvPr>
          <p:cNvSpPr txBox="1"/>
          <p:nvPr/>
        </p:nvSpPr>
        <p:spPr>
          <a:xfrm>
            <a:off x="1104477" y="2695197"/>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60</a:t>
            </a:r>
          </a:p>
        </p:txBody>
      </p:sp>
      <p:sp>
        <p:nvSpPr>
          <p:cNvPr id="33" name="TextBox 32">
            <a:extLst>
              <a:ext uri="{FF2B5EF4-FFF2-40B4-BE49-F238E27FC236}">
                <a16:creationId xmlns:a16="http://schemas.microsoft.com/office/drawing/2014/main" id="{E2A40DDE-C640-C73F-751B-671643B83FAB}"/>
              </a:ext>
            </a:extLst>
          </p:cNvPr>
          <p:cNvSpPr txBox="1"/>
          <p:nvPr/>
        </p:nvSpPr>
        <p:spPr>
          <a:xfrm>
            <a:off x="1104477" y="2987297"/>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50</a:t>
            </a:r>
          </a:p>
        </p:txBody>
      </p:sp>
      <p:sp>
        <p:nvSpPr>
          <p:cNvPr id="34" name="TextBox 33">
            <a:extLst>
              <a:ext uri="{FF2B5EF4-FFF2-40B4-BE49-F238E27FC236}">
                <a16:creationId xmlns:a16="http://schemas.microsoft.com/office/drawing/2014/main" id="{A2B94724-77FB-5EC1-A8D9-DBA47B056E03}"/>
              </a:ext>
            </a:extLst>
          </p:cNvPr>
          <p:cNvSpPr txBox="1"/>
          <p:nvPr/>
        </p:nvSpPr>
        <p:spPr>
          <a:xfrm>
            <a:off x="1104477" y="3288922"/>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4E5DADF4-6193-1609-8F8C-F6D91BCAAE5B}"/>
              </a:ext>
            </a:extLst>
          </p:cNvPr>
          <p:cNvSpPr txBox="1"/>
          <p:nvPr/>
        </p:nvSpPr>
        <p:spPr>
          <a:xfrm>
            <a:off x="1104477" y="3587372"/>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30</a:t>
            </a:r>
          </a:p>
        </p:txBody>
      </p:sp>
      <p:sp>
        <p:nvSpPr>
          <p:cNvPr id="36" name="TextBox 35">
            <a:extLst>
              <a:ext uri="{FF2B5EF4-FFF2-40B4-BE49-F238E27FC236}">
                <a16:creationId xmlns:a16="http://schemas.microsoft.com/office/drawing/2014/main" id="{6957A3FA-24FF-C5C9-690B-9D0CE328CEEA}"/>
              </a:ext>
            </a:extLst>
          </p:cNvPr>
          <p:cNvSpPr txBox="1"/>
          <p:nvPr/>
        </p:nvSpPr>
        <p:spPr>
          <a:xfrm>
            <a:off x="1104477" y="3885822"/>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20</a:t>
            </a:r>
          </a:p>
        </p:txBody>
      </p:sp>
      <p:sp>
        <p:nvSpPr>
          <p:cNvPr id="38" name="TextBox 37">
            <a:extLst>
              <a:ext uri="{FF2B5EF4-FFF2-40B4-BE49-F238E27FC236}">
                <a16:creationId xmlns:a16="http://schemas.microsoft.com/office/drawing/2014/main" id="{C7954AF6-F67C-C71F-1D95-9503CA4299DB}"/>
              </a:ext>
            </a:extLst>
          </p:cNvPr>
          <p:cNvSpPr txBox="1"/>
          <p:nvPr/>
        </p:nvSpPr>
        <p:spPr>
          <a:xfrm>
            <a:off x="1104477" y="4174747"/>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10</a:t>
            </a:r>
          </a:p>
        </p:txBody>
      </p:sp>
      <p:sp>
        <p:nvSpPr>
          <p:cNvPr id="39" name="TextBox 38">
            <a:extLst>
              <a:ext uri="{FF2B5EF4-FFF2-40B4-BE49-F238E27FC236}">
                <a16:creationId xmlns:a16="http://schemas.microsoft.com/office/drawing/2014/main" id="{6792931E-9AD9-073C-30B4-D1997FB1B76E}"/>
              </a:ext>
            </a:extLst>
          </p:cNvPr>
          <p:cNvSpPr txBox="1"/>
          <p:nvPr/>
        </p:nvSpPr>
        <p:spPr>
          <a:xfrm>
            <a:off x="1189435" y="4473197"/>
            <a:ext cx="8496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a:t>
            </a:r>
          </a:p>
        </p:txBody>
      </p:sp>
      <p:sp>
        <p:nvSpPr>
          <p:cNvPr id="44" name="TextBox 43">
            <a:extLst>
              <a:ext uri="{FF2B5EF4-FFF2-40B4-BE49-F238E27FC236}">
                <a16:creationId xmlns:a16="http://schemas.microsoft.com/office/drawing/2014/main" id="{51679AB5-B4CB-55B4-E962-D2E214E7965C}"/>
              </a:ext>
            </a:extLst>
          </p:cNvPr>
          <p:cNvSpPr txBox="1"/>
          <p:nvPr/>
        </p:nvSpPr>
        <p:spPr>
          <a:xfrm>
            <a:off x="7121918" y="4640598"/>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21</a:t>
            </a:r>
          </a:p>
        </p:txBody>
      </p:sp>
      <p:sp>
        <p:nvSpPr>
          <p:cNvPr id="45" name="TextBox 44">
            <a:extLst>
              <a:ext uri="{FF2B5EF4-FFF2-40B4-BE49-F238E27FC236}">
                <a16:creationId xmlns:a16="http://schemas.microsoft.com/office/drawing/2014/main" id="{C1C4C787-56D9-C974-2105-CEC4F27FBD20}"/>
              </a:ext>
            </a:extLst>
          </p:cNvPr>
          <p:cNvSpPr txBox="1"/>
          <p:nvPr/>
        </p:nvSpPr>
        <p:spPr>
          <a:xfrm>
            <a:off x="6286027" y="4640598"/>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18</a:t>
            </a:r>
          </a:p>
        </p:txBody>
      </p:sp>
      <p:sp>
        <p:nvSpPr>
          <p:cNvPr id="46" name="TextBox 45">
            <a:extLst>
              <a:ext uri="{FF2B5EF4-FFF2-40B4-BE49-F238E27FC236}">
                <a16:creationId xmlns:a16="http://schemas.microsoft.com/office/drawing/2014/main" id="{5F59AF80-ECF5-5760-1806-C84F3AFBB751}"/>
              </a:ext>
            </a:extLst>
          </p:cNvPr>
          <p:cNvSpPr txBox="1"/>
          <p:nvPr/>
        </p:nvSpPr>
        <p:spPr>
          <a:xfrm>
            <a:off x="5450136" y="4640598"/>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15</a:t>
            </a:r>
          </a:p>
        </p:txBody>
      </p:sp>
      <p:sp>
        <p:nvSpPr>
          <p:cNvPr id="47" name="TextBox 46">
            <a:extLst>
              <a:ext uri="{FF2B5EF4-FFF2-40B4-BE49-F238E27FC236}">
                <a16:creationId xmlns:a16="http://schemas.microsoft.com/office/drawing/2014/main" id="{77FECEDF-20F1-43C6-9968-3A1AED39DD10}"/>
              </a:ext>
            </a:extLst>
          </p:cNvPr>
          <p:cNvSpPr txBox="1"/>
          <p:nvPr/>
        </p:nvSpPr>
        <p:spPr>
          <a:xfrm>
            <a:off x="4614245" y="4640598"/>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12</a:t>
            </a:r>
          </a:p>
        </p:txBody>
      </p:sp>
      <p:sp>
        <p:nvSpPr>
          <p:cNvPr id="48" name="TextBox 47">
            <a:extLst>
              <a:ext uri="{FF2B5EF4-FFF2-40B4-BE49-F238E27FC236}">
                <a16:creationId xmlns:a16="http://schemas.microsoft.com/office/drawing/2014/main" id="{1C6681AB-A371-DD68-4922-41260EDB7A23}"/>
              </a:ext>
            </a:extLst>
          </p:cNvPr>
          <p:cNvSpPr txBox="1"/>
          <p:nvPr/>
        </p:nvSpPr>
        <p:spPr>
          <a:xfrm>
            <a:off x="3838106" y="4640598"/>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9</a:t>
            </a:r>
          </a:p>
        </p:txBody>
      </p:sp>
      <p:sp>
        <p:nvSpPr>
          <p:cNvPr id="49" name="TextBox 48">
            <a:extLst>
              <a:ext uri="{FF2B5EF4-FFF2-40B4-BE49-F238E27FC236}">
                <a16:creationId xmlns:a16="http://schemas.microsoft.com/office/drawing/2014/main" id="{B5A79800-9F44-8075-83A7-8DA8B364069D}"/>
              </a:ext>
            </a:extLst>
          </p:cNvPr>
          <p:cNvSpPr txBox="1"/>
          <p:nvPr/>
        </p:nvSpPr>
        <p:spPr>
          <a:xfrm>
            <a:off x="3006013" y="4640598"/>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6</a:t>
            </a:r>
          </a:p>
        </p:txBody>
      </p:sp>
      <p:sp>
        <p:nvSpPr>
          <p:cNvPr id="50" name="TextBox 49">
            <a:extLst>
              <a:ext uri="{FF2B5EF4-FFF2-40B4-BE49-F238E27FC236}">
                <a16:creationId xmlns:a16="http://schemas.microsoft.com/office/drawing/2014/main" id="{F64DA304-2C55-61F1-CA42-06F4D72323A8}"/>
              </a:ext>
            </a:extLst>
          </p:cNvPr>
          <p:cNvSpPr txBox="1"/>
          <p:nvPr/>
        </p:nvSpPr>
        <p:spPr>
          <a:xfrm>
            <a:off x="2175860" y="4640598"/>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a:t>
            </a:r>
          </a:p>
        </p:txBody>
      </p:sp>
      <p:sp>
        <p:nvSpPr>
          <p:cNvPr id="51" name="TextBox 50">
            <a:extLst>
              <a:ext uri="{FF2B5EF4-FFF2-40B4-BE49-F238E27FC236}">
                <a16:creationId xmlns:a16="http://schemas.microsoft.com/office/drawing/2014/main" id="{32170B1C-A843-CF63-411D-B916050D1A62}"/>
              </a:ext>
            </a:extLst>
          </p:cNvPr>
          <p:cNvSpPr txBox="1"/>
          <p:nvPr/>
        </p:nvSpPr>
        <p:spPr>
          <a:xfrm>
            <a:off x="1342313" y="4640598"/>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0</a:t>
            </a:r>
          </a:p>
        </p:txBody>
      </p:sp>
      <p:sp>
        <p:nvSpPr>
          <p:cNvPr id="52" name="TextBox 51">
            <a:extLst>
              <a:ext uri="{FF2B5EF4-FFF2-40B4-BE49-F238E27FC236}">
                <a16:creationId xmlns:a16="http://schemas.microsoft.com/office/drawing/2014/main" id="{DFFDFA29-C416-0C55-B612-864AD930E98B}"/>
              </a:ext>
            </a:extLst>
          </p:cNvPr>
          <p:cNvSpPr txBox="1"/>
          <p:nvPr/>
        </p:nvSpPr>
        <p:spPr>
          <a:xfrm>
            <a:off x="4314483" y="1721475"/>
            <a:ext cx="769441"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12 months</a:t>
            </a:r>
          </a:p>
        </p:txBody>
      </p:sp>
      <p:graphicFrame>
        <p:nvGraphicFramePr>
          <p:cNvPr id="66" name="Table 65">
            <a:extLst>
              <a:ext uri="{FF2B5EF4-FFF2-40B4-BE49-F238E27FC236}">
                <a16:creationId xmlns:a16="http://schemas.microsoft.com/office/drawing/2014/main" id="{DE302E42-5D24-4AEA-33B7-0A22C26C19FB}"/>
              </a:ext>
            </a:extLst>
          </p:cNvPr>
          <p:cNvGraphicFramePr>
            <a:graphicFrameLocks noGrp="1"/>
          </p:cNvGraphicFramePr>
          <p:nvPr>
            <p:extLst>
              <p:ext uri="{D42A27DB-BD31-4B8C-83A1-F6EECF244321}">
                <p14:modId xmlns:p14="http://schemas.microsoft.com/office/powerpoint/2010/main" val="499812390"/>
              </p:ext>
            </p:extLst>
          </p:nvPr>
        </p:nvGraphicFramePr>
        <p:xfrm>
          <a:off x="1010394" y="5243530"/>
          <a:ext cx="7499763" cy="343680"/>
        </p:xfrm>
        <a:graphic>
          <a:graphicData uri="http://schemas.openxmlformats.org/drawingml/2006/table">
            <a:tbl>
              <a:tblPr firstRow="1" bandRow="1">
                <a:tableStyleId>{A569D0C5-7340-4F2F-9444-9E4D2A498D21}</a:tableStyleId>
              </a:tblPr>
              <a:tblGrid>
                <a:gridCol w="833307">
                  <a:extLst>
                    <a:ext uri="{9D8B030D-6E8A-4147-A177-3AD203B41FA5}">
                      <a16:colId xmlns:a16="http://schemas.microsoft.com/office/drawing/2014/main" val="491368966"/>
                    </a:ext>
                  </a:extLst>
                </a:gridCol>
                <a:gridCol w="833307">
                  <a:extLst>
                    <a:ext uri="{9D8B030D-6E8A-4147-A177-3AD203B41FA5}">
                      <a16:colId xmlns:a16="http://schemas.microsoft.com/office/drawing/2014/main" val="4015107284"/>
                    </a:ext>
                  </a:extLst>
                </a:gridCol>
                <a:gridCol w="833307">
                  <a:extLst>
                    <a:ext uri="{9D8B030D-6E8A-4147-A177-3AD203B41FA5}">
                      <a16:colId xmlns:a16="http://schemas.microsoft.com/office/drawing/2014/main" val="384952658"/>
                    </a:ext>
                  </a:extLst>
                </a:gridCol>
                <a:gridCol w="833307">
                  <a:extLst>
                    <a:ext uri="{9D8B030D-6E8A-4147-A177-3AD203B41FA5}">
                      <a16:colId xmlns:a16="http://schemas.microsoft.com/office/drawing/2014/main" val="274912649"/>
                    </a:ext>
                  </a:extLst>
                </a:gridCol>
                <a:gridCol w="833307">
                  <a:extLst>
                    <a:ext uri="{9D8B030D-6E8A-4147-A177-3AD203B41FA5}">
                      <a16:colId xmlns:a16="http://schemas.microsoft.com/office/drawing/2014/main" val="3960412775"/>
                    </a:ext>
                  </a:extLst>
                </a:gridCol>
                <a:gridCol w="833307">
                  <a:extLst>
                    <a:ext uri="{9D8B030D-6E8A-4147-A177-3AD203B41FA5}">
                      <a16:colId xmlns:a16="http://schemas.microsoft.com/office/drawing/2014/main" val="1547653180"/>
                    </a:ext>
                  </a:extLst>
                </a:gridCol>
                <a:gridCol w="833307">
                  <a:extLst>
                    <a:ext uri="{9D8B030D-6E8A-4147-A177-3AD203B41FA5}">
                      <a16:colId xmlns:a16="http://schemas.microsoft.com/office/drawing/2014/main" val="1208094697"/>
                    </a:ext>
                  </a:extLst>
                </a:gridCol>
                <a:gridCol w="833307">
                  <a:extLst>
                    <a:ext uri="{9D8B030D-6E8A-4147-A177-3AD203B41FA5}">
                      <a16:colId xmlns:a16="http://schemas.microsoft.com/office/drawing/2014/main" val="3510607824"/>
                    </a:ext>
                  </a:extLst>
                </a:gridCol>
                <a:gridCol w="833307">
                  <a:extLst>
                    <a:ext uri="{9D8B030D-6E8A-4147-A177-3AD203B41FA5}">
                      <a16:colId xmlns:a16="http://schemas.microsoft.com/office/drawing/2014/main" val="3679345"/>
                    </a:ext>
                  </a:extLst>
                </a:gridCol>
              </a:tblGrid>
              <a:tr h="163666">
                <a:tc>
                  <a:txBody>
                    <a:bodyPr/>
                    <a:lstStyle/>
                    <a:p>
                      <a:pPr algn="ctr"/>
                      <a:r>
                        <a:rPr lang="en-GB" sz="1000" spc="-20" baseline="0" noProof="0" dirty="0"/>
                        <a:t>272 (0)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148 (83)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82 (124)</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44 (146)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22 (160)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12 (166)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6 (167)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3 (169)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0 (170)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ctr"/>
                      <a:r>
                        <a:rPr lang="en-GB" sz="1000" spc="-20" baseline="0" noProof="0" dirty="0"/>
                        <a:t>271 (0)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105 (91)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41 (136)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17 (151)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4 (159)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 (159)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 (159)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0 (159)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endParaRPr lang="en-GB" sz="1000" spc="-20" baseline="0" noProof="0" dirty="0"/>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67" name="Table 66">
            <a:extLst>
              <a:ext uri="{FF2B5EF4-FFF2-40B4-BE49-F238E27FC236}">
                <a16:creationId xmlns:a16="http://schemas.microsoft.com/office/drawing/2014/main" id="{ECE17E28-14BF-F9EF-41D1-8AC63A7F09C6}"/>
              </a:ext>
            </a:extLst>
          </p:cNvPr>
          <p:cNvGraphicFramePr>
            <a:graphicFrameLocks noGrp="1"/>
          </p:cNvGraphicFramePr>
          <p:nvPr>
            <p:extLst>
              <p:ext uri="{D42A27DB-BD31-4B8C-83A1-F6EECF244321}">
                <p14:modId xmlns:p14="http://schemas.microsoft.com/office/powerpoint/2010/main" val="47983188"/>
              </p:ext>
            </p:extLst>
          </p:nvPr>
        </p:nvGraphicFramePr>
        <p:xfrm>
          <a:off x="577273" y="5243530"/>
          <a:ext cx="550528" cy="343680"/>
        </p:xfrm>
        <a:graphic>
          <a:graphicData uri="http://schemas.openxmlformats.org/drawingml/2006/table">
            <a:tbl>
              <a:tblPr firstRow="1" bandRow="1">
                <a:tableStyleId>{A569D0C5-7340-4F2F-9444-9E4D2A498D21}</a:tableStyleId>
              </a:tblPr>
              <a:tblGrid>
                <a:gridCol w="550528">
                  <a:extLst>
                    <a:ext uri="{9D8B030D-6E8A-4147-A177-3AD203B41FA5}">
                      <a16:colId xmlns:a16="http://schemas.microsoft.com/office/drawing/2014/main" val="491368966"/>
                    </a:ext>
                  </a:extLst>
                </a:gridCol>
              </a:tblGrid>
              <a:tr h="163666">
                <a:tc>
                  <a:txBody>
                    <a:bodyPr/>
                    <a:lstStyle/>
                    <a:p>
                      <a:pPr algn="r"/>
                      <a:r>
                        <a:rPr lang="en-GB" sz="1000" b="1" spc="-20" baseline="0" noProof="0" dirty="0">
                          <a:solidFill>
                            <a:schemeClr val="accent1"/>
                          </a:solidFill>
                        </a:rPr>
                        <a:t>SG</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r"/>
                      <a:r>
                        <a:rPr lang="en-GB" sz="1000" b="1" spc="-20" baseline="0" noProof="0" dirty="0">
                          <a:solidFill>
                            <a:schemeClr val="tx2"/>
                          </a:solidFill>
                        </a:rPr>
                        <a:t>TPC</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68" name="Table 67">
            <a:extLst>
              <a:ext uri="{FF2B5EF4-FFF2-40B4-BE49-F238E27FC236}">
                <a16:creationId xmlns:a16="http://schemas.microsoft.com/office/drawing/2014/main" id="{B909D664-3A36-F38F-D714-C428DE09F8A9}"/>
              </a:ext>
            </a:extLst>
          </p:cNvPr>
          <p:cNvGraphicFramePr>
            <a:graphicFrameLocks noGrp="1"/>
          </p:cNvGraphicFramePr>
          <p:nvPr>
            <p:extLst>
              <p:ext uri="{D42A27DB-BD31-4B8C-83A1-F6EECF244321}">
                <p14:modId xmlns:p14="http://schemas.microsoft.com/office/powerpoint/2010/main" val="1685738093"/>
              </p:ext>
            </p:extLst>
          </p:nvPr>
        </p:nvGraphicFramePr>
        <p:xfrm>
          <a:off x="744815" y="5071690"/>
          <a:ext cx="2039858" cy="171840"/>
        </p:xfrm>
        <a:graphic>
          <a:graphicData uri="http://schemas.openxmlformats.org/drawingml/2006/table">
            <a:tbl>
              <a:tblPr firstRow="1" bandRow="1">
                <a:tableStyleId>{A569D0C5-7340-4F2F-9444-9E4D2A498D21}</a:tableStyleId>
              </a:tblPr>
              <a:tblGrid>
                <a:gridCol w="2039858">
                  <a:extLst>
                    <a:ext uri="{9D8B030D-6E8A-4147-A177-3AD203B41FA5}">
                      <a16:colId xmlns:a16="http://schemas.microsoft.com/office/drawing/2014/main" val="491368966"/>
                    </a:ext>
                  </a:extLst>
                </a:gridCol>
              </a:tblGrid>
              <a:tr h="163666">
                <a:tc>
                  <a:txBody>
                    <a:bodyPr/>
                    <a:lstStyle/>
                    <a:p>
                      <a:pPr algn="l"/>
                      <a:r>
                        <a:rPr lang="en-GB" sz="1000" b="1" spc="-20" baseline="0" noProof="0" dirty="0">
                          <a:solidFill>
                            <a:schemeClr val="tx1"/>
                          </a:solidFill>
                        </a:rPr>
                        <a:t>No. of patients at risk (events)</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bl>
          </a:graphicData>
        </a:graphic>
      </p:graphicFrame>
      <p:sp>
        <p:nvSpPr>
          <p:cNvPr id="74" name="TextBox 73">
            <a:extLst>
              <a:ext uri="{FF2B5EF4-FFF2-40B4-BE49-F238E27FC236}">
                <a16:creationId xmlns:a16="http://schemas.microsoft.com/office/drawing/2014/main" id="{C6CDE58B-2C00-E24F-A312-0E401AB56CFD}"/>
              </a:ext>
            </a:extLst>
          </p:cNvPr>
          <p:cNvSpPr txBox="1"/>
          <p:nvPr/>
        </p:nvSpPr>
        <p:spPr>
          <a:xfrm>
            <a:off x="2025607" y="4024961"/>
            <a:ext cx="359073" cy="430887"/>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SG</a:t>
            </a:r>
          </a:p>
          <a:p>
            <a:r>
              <a:rPr lang="en-GB" sz="1400" b="1" noProof="0" dirty="0">
                <a:solidFill>
                  <a:schemeClr val="tx1"/>
                </a:solidFill>
                <a:latin typeface="Arial" panose="020B0604020202020204" pitchFamily="34" charset="0"/>
                <a:ea typeface="Aileron" charset="0"/>
                <a:cs typeface="Arial" panose="020B0604020202020204" pitchFamily="34" charset="0"/>
              </a:rPr>
              <a:t>TPC</a:t>
            </a:r>
          </a:p>
        </p:txBody>
      </p:sp>
      <p:cxnSp>
        <p:nvCxnSpPr>
          <p:cNvPr id="75" name="Straight Connector 74">
            <a:extLst>
              <a:ext uri="{FF2B5EF4-FFF2-40B4-BE49-F238E27FC236}">
                <a16:creationId xmlns:a16="http://schemas.microsoft.com/office/drawing/2014/main" id="{3B0EE6E1-34F6-2671-223E-4B784088A80A}"/>
              </a:ext>
            </a:extLst>
          </p:cNvPr>
          <p:cNvCxnSpPr>
            <a:cxnSpLocks/>
          </p:cNvCxnSpPr>
          <p:nvPr/>
        </p:nvCxnSpPr>
        <p:spPr>
          <a:xfrm>
            <a:off x="1578960" y="4155407"/>
            <a:ext cx="35193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05ACE40-B19A-E803-0CA7-7D0960881EC9}"/>
              </a:ext>
            </a:extLst>
          </p:cNvPr>
          <p:cNvCxnSpPr>
            <a:cxnSpLocks/>
          </p:cNvCxnSpPr>
          <p:nvPr/>
        </p:nvCxnSpPr>
        <p:spPr>
          <a:xfrm>
            <a:off x="1578960" y="4352257"/>
            <a:ext cx="3519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68F1BDE-F444-F4B2-BDD1-284683237983}"/>
              </a:ext>
            </a:extLst>
          </p:cNvPr>
          <p:cNvCxnSpPr>
            <a:cxnSpLocks/>
          </p:cNvCxnSpPr>
          <p:nvPr/>
        </p:nvCxnSpPr>
        <p:spPr>
          <a:xfrm rot="16200000">
            <a:off x="1683981" y="4155407"/>
            <a:ext cx="14189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4D185EF-3135-9059-19A9-86BF898E6EC9}"/>
              </a:ext>
            </a:extLst>
          </p:cNvPr>
          <p:cNvCxnSpPr>
            <a:cxnSpLocks/>
          </p:cNvCxnSpPr>
          <p:nvPr/>
        </p:nvCxnSpPr>
        <p:spPr>
          <a:xfrm rot="16200000">
            <a:off x="1683981" y="4352257"/>
            <a:ext cx="14189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5A0AC51A-B8D3-30D5-0FBA-A866CBB4E085}"/>
              </a:ext>
            </a:extLst>
          </p:cNvPr>
          <p:cNvSpPr txBox="1"/>
          <p:nvPr/>
        </p:nvSpPr>
        <p:spPr>
          <a:xfrm>
            <a:off x="3527951" y="1721475"/>
            <a:ext cx="684483"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9 months</a:t>
            </a:r>
          </a:p>
        </p:txBody>
      </p:sp>
      <p:sp>
        <p:nvSpPr>
          <p:cNvPr id="80" name="TextBox 79">
            <a:extLst>
              <a:ext uri="{FF2B5EF4-FFF2-40B4-BE49-F238E27FC236}">
                <a16:creationId xmlns:a16="http://schemas.microsoft.com/office/drawing/2014/main" id="{39C3010F-DE18-4B9B-95B7-7313A8C4812E}"/>
              </a:ext>
            </a:extLst>
          </p:cNvPr>
          <p:cNvSpPr txBox="1"/>
          <p:nvPr/>
        </p:nvSpPr>
        <p:spPr>
          <a:xfrm>
            <a:off x="2696678" y="1721475"/>
            <a:ext cx="684483"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6 months</a:t>
            </a:r>
          </a:p>
        </p:txBody>
      </p:sp>
      <p:graphicFrame>
        <p:nvGraphicFramePr>
          <p:cNvPr id="73" name="Table 72">
            <a:extLst>
              <a:ext uri="{FF2B5EF4-FFF2-40B4-BE49-F238E27FC236}">
                <a16:creationId xmlns:a16="http://schemas.microsoft.com/office/drawing/2014/main" id="{EBBEFDD2-D26F-6DE3-84B8-07D93771924A}"/>
              </a:ext>
            </a:extLst>
          </p:cNvPr>
          <p:cNvGraphicFramePr>
            <a:graphicFrameLocks noGrp="1"/>
          </p:cNvGraphicFramePr>
          <p:nvPr>
            <p:extLst>
              <p:ext uri="{D42A27DB-BD31-4B8C-83A1-F6EECF244321}">
                <p14:modId xmlns:p14="http://schemas.microsoft.com/office/powerpoint/2010/main" val="3800467518"/>
              </p:ext>
            </p:extLst>
          </p:nvPr>
        </p:nvGraphicFramePr>
        <p:xfrm>
          <a:off x="5549169" y="1762710"/>
          <a:ext cx="5690754" cy="1950720"/>
        </p:xfrm>
        <a:graphic>
          <a:graphicData uri="http://schemas.openxmlformats.org/drawingml/2006/table">
            <a:tbl>
              <a:tblPr firstRow="1" bandRow="1">
                <a:tableStyleId>{5C22544A-7EE6-4342-B048-85BDC9FD1C3A}</a:tableStyleId>
              </a:tblPr>
              <a:tblGrid>
                <a:gridCol w="2618510">
                  <a:extLst>
                    <a:ext uri="{9D8B030D-6E8A-4147-A177-3AD203B41FA5}">
                      <a16:colId xmlns:a16="http://schemas.microsoft.com/office/drawing/2014/main" val="2212029560"/>
                    </a:ext>
                  </a:extLst>
                </a:gridCol>
                <a:gridCol w="1536122">
                  <a:extLst>
                    <a:ext uri="{9D8B030D-6E8A-4147-A177-3AD203B41FA5}">
                      <a16:colId xmlns:a16="http://schemas.microsoft.com/office/drawing/2014/main" val="2128089825"/>
                    </a:ext>
                  </a:extLst>
                </a:gridCol>
                <a:gridCol w="1536122">
                  <a:extLst>
                    <a:ext uri="{9D8B030D-6E8A-4147-A177-3AD203B41FA5}">
                      <a16:colId xmlns:a16="http://schemas.microsoft.com/office/drawing/2014/main" val="2066456762"/>
                    </a:ext>
                  </a:extLst>
                </a:gridCol>
              </a:tblGrid>
              <a:tr h="174555">
                <a:tc>
                  <a:txBody>
                    <a:bodyPr/>
                    <a:lstStyle/>
                    <a:p>
                      <a:r>
                        <a:rPr lang="en-GB" sz="1400" noProof="0" dirty="0">
                          <a:solidFill>
                            <a:schemeClr val="tx1"/>
                          </a:solidFill>
                          <a:latin typeface="Arial" panose="020B0604020202020204" pitchFamily="34" charset="0"/>
                          <a:cs typeface="Arial" panose="020B0604020202020204" pitchFamily="34" charset="0"/>
                        </a:rPr>
                        <a:t>BICR analysis</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SG (N=272)</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TPC (N=271)</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73075357"/>
                  </a:ext>
                </a:extLst>
              </a:tr>
              <a:tr h="157100">
                <a:tc>
                  <a:txBody>
                    <a:bodyPr/>
                    <a:lstStyle/>
                    <a:p>
                      <a:r>
                        <a:rPr lang="en-GB" sz="1200" b="1" noProof="0" dirty="0">
                          <a:solidFill>
                            <a:schemeClr val="tx1"/>
                          </a:solidFill>
                          <a:latin typeface="Arial" panose="020B0604020202020204" pitchFamily="34" charset="0"/>
                          <a:cs typeface="Arial" panose="020B0604020202020204" pitchFamily="34" charset="0"/>
                        </a:rPr>
                        <a:t>Median PFS (95% CI), mo</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5.5 (4.2-7.0)</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4.0 (3.1-4.4)</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8126933"/>
                  </a:ext>
                </a:extLst>
              </a:tr>
              <a:tr h="157100">
                <a:tc>
                  <a:txBody>
                    <a:bodyPr/>
                    <a:lstStyle/>
                    <a:p>
                      <a:pPr marL="0" indent="185738">
                        <a:tabLst/>
                      </a:pPr>
                      <a:r>
                        <a:rPr lang="en-GB" sz="1200" noProof="0" dirty="0">
                          <a:solidFill>
                            <a:schemeClr val="tx1"/>
                          </a:solidFill>
                          <a:latin typeface="Arial" panose="020B0604020202020204" pitchFamily="34" charset="0"/>
                          <a:cs typeface="Arial" panose="020B0604020202020204" pitchFamily="34" charset="0"/>
                        </a:rPr>
                        <a:t>Stratified HR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0.66 (0.53-0.83)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8013578"/>
                  </a:ext>
                </a:extLst>
              </a:tr>
              <a:tr h="157100">
                <a:tc>
                  <a:txBody>
                    <a:bodyPr/>
                    <a:lstStyle/>
                    <a:p>
                      <a:pPr marL="0" indent="185738">
                        <a:tabLst/>
                      </a:pPr>
                      <a:r>
                        <a:rPr lang="en-GB" sz="1200" noProof="0" dirty="0">
                          <a:solidFill>
                            <a:schemeClr val="tx1"/>
                          </a:solidFill>
                          <a:latin typeface="Arial" panose="020B0604020202020204" pitchFamily="34" charset="0"/>
                          <a:cs typeface="Arial" panose="020B0604020202020204" pitchFamily="34" charset="0"/>
                        </a:rPr>
                        <a:t>Stratified Log Rank p value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0.0003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140556"/>
                  </a:ext>
                </a:extLst>
              </a:tr>
              <a:tr h="157100">
                <a:tc>
                  <a:txBody>
                    <a:bodyPr/>
                    <a:lstStyle/>
                    <a:p>
                      <a:pPr marL="0" indent="9525">
                        <a:tabLst/>
                      </a:pPr>
                      <a:r>
                        <a:rPr lang="en-GB" sz="1200" b="1" noProof="0" dirty="0">
                          <a:solidFill>
                            <a:schemeClr val="tx1"/>
                          </a:solidFill>
                          <a:latin typeface="Arial" panose="020B0604020202020204" pitchFamily="34" charset="0"/>
                          <a:cs typeface="Arial" panose="020B0604020202020204" pitchFamily="34" charset="0"/>
                        </a:rPr>
                        <a:t>6-month PFS rate (95% CI), %</a:t>
                      </a:r>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46.1 (39.4-52.6)</a:t>
                      </a:r>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30.3 (23.6-37.3)</a:t>
                      </a:r>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9788102"/>
                  </a:ext>
                </a:extLst>
              </a:tr>
              <a:tr h="157100">
                <a:tc>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GB" sz="1200" b="1" noProof="0" dirty="0">
                          <a:solidFill>
                            <a:schemeClr val="tx1"/>
                          </a:solidFill>
                          <a:latin typeface="Arial" panose="020B0604020202020204" pitchFamily="34" charset="0"/>
                          <a:cs typeface="Arial" panose="020B0604020202020204" pitchFamily="34" charset="0"/>
                        </a:rPr>
                        <a:t>9-month PFS rate (95% CI), %</a:t>
                      </a:r>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32.5 (25.9-39.2)</a:t>
                      </a:r>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17.3 (11.5-24.2)</a:t>
                      </a:r>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762981"/>
                  </a:ext>
                </a:extLst>
              </a:tr>
              <a:tr h="157100">
                <a:tc>
                  <a:txBody>
                    <a:bodyPr/>
                    <a:lstStyle/>
                    <a:p>
                      <a:pPr marL="0" indent="9525">
                        <a:tabLst/>
                      </a:pPr>
                      <a:r>
                        <a:rPr lang="en-GB" sz="1200" b="1" noProof="0" dirty="0">
                          <a:solidFill>
                            <a:schemeClr val="tx1"/>
                          </a:solidFill>
                          <a:latin typeface="Arial" panose="020B0604020202020204" pitchFamily="34" charset="0"/>
                          <a:cs typeface="Arial" panose="020B0604020202020204" pitchFamily="34" charset="0"/>
                        </a:rPr>
                        <a:t>12-month PFS rate (95% CI), %</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21.3 (15.2-28.1)</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7.1 (2.8-13.9)</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57471149"/>
                  </a:ext>
                </a:extLst>
              </a:tr>
            </a:tbl>
          </a:graphicData>
        </a:graphic>
      </p:graphicFrame>
    </p:spTree>
    <p:extLst>
      <p:ext uri="{BB962C8B-B14F-4D97-AF65-F5344CB8AC3E}">
        <p14:creationId xmlns:p14="http://schemas.microsoft.com/office/powerpoint/2010/main" val="1820196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3184-496C-4F19-A337-0269F1158D8B}"/>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660387C7-2E6B-7953-FE1B-8B979AB1996D}"/>
              </a:ext>
            </a:extLst>
          </p:cNvPr>
          <p:cNvPicPr>
            <a:picLocks noChangeAspect="1"/>
          </p:cNvPicPr>
          <p:nvPr/>
        </p:nvPicPr>
        <p:blipFill>
          <a:blip r:embed="rId2"/>
          <a:srcRect/>
          <a:stretch/>
        </p:blipFill>
        <p:spPr>
          <a:xfrm>
            <a:off x="1304708" y="1849831"/>
            <a:ext cx="9410700" cy="3073399"/>
          </a:xfrm>
          <a:prstGeom prst="rect">
            <a:avLst/>
          </a:prstGeom>
        </p:spPr>
      </p:pic>
      <p:sp>
        <p:nvSpPr>
          <p:cNvPr id="11" name="Text Placeholder 10">
            <a:extLst>
              <a:ext uri="{FF2B5EF4-FFF2-40B4-BE49-F238E27FC236}">
                <a16:creationId xmlns:a16="http://schemas.microsoft.com/office/drawing/2014/main" id="{908B3CED-204B-7755-870C-9F73BEBCC3CB}"/>
              </a:ext>
            </a:extLst>
          </p:cNvPr>
          <p:cNvSpPr>
            <a:spLocks noGrp="1"/>
          </p:cNvSpPr>
          <p:nvPr>
            <p:ph type="body" idx="1"/>
          </p:nvPr>
        </p:nvSpPr>
        <p:spPr>
          <a:xfrm>
            <a:off x="609600" y="1080622"/>
            <a:ext cx="10972800" cy="701675"/>
          </a:xfrm>
        </p:spPr>
        <p:txBody>
          <a:bodyPr/>
          <a:lstStyle/>
          <a:p>
            <a:r>
              <a:rPr lang="en-GB" noProof="0" dirty="0"/>
              <a:t>2nd Interim Analysis</a:t>
            </a:r>
          </a:p>
        </p:txBody>
      </p:sp>
      <p:sp>
        <p:nvSpPr>
          <p:cNvPr id="2" name="Title 1">
            <a:extLst>
              <a:ext uri="{FF2B5EF4-FFF2-40B4-BE49-F238E27FC236}">
                <a16:creationId xmlns:a16="http://schemas.microsoft.com/office/drawing/2014/main" id="{258D0A0E-D7FE-6A4F-B1E4-6A2F054D0198}"/>
              </a:ext>
            </a:extLst>
          </p:cNvPr>
          <p:cNvSpPr>
            <a:spLocks noGrp="1"/>
          </p:cNvSpPr>
          <p:nvPr>
            <p:ph type="title"/>
          </p:nvPr>
        </p:nvSpPr>
        <p:spPr>
          <a:xfrm>
            <a:off x="619201" y="259200"/>
            <a:ext cx="10963199" cy="864000"/>
          </a:xfrm>
        </p:spPr>
        <p:txBody>
          <a:bodyPr>
            <a:normAutofit fontScale="90000"/>
          </a:bodyPr>
          <a:lstStyle/>
          <a:p>
            <a:r>
              <a:rPr lang="en-GB" noProof="0" dirty="0"/>
              <a:t>Overall survival: SG showed a statistically significant benefit in OS vs TPC with 21% reduction in the risk of death</a:t>
            </a:r>
            <a:r>
              <a:rPr lang="en-GB" sz="2800" cap="none" baseline="30000" noProof="0" dirty="0">
                <a:solidFill>
                  <a:schemeClr val="tx2"/>
                </a:solidFill>
              </a:rPr>
              <a:t>1</a:t>
            </a:r>
            <a:r>
              <a:rPr lang="en-GB" noProof="0" dirty="0"/>
              <a:t> </a:t>
            </a:r>
          </a:p>
        </p:txBody>
      </p:sp>
      <p:sp>
        <p:nvSpPr>
          <p:cNvPr id="12" name="Content Placeholder 11">
            <a:extLst>
              <a:ext uri="{FF2B5EF4-FFF2-40B4-BE49-F238E27FC236}">
                <a16:creationId xmlns:a16="http://schemas.microsoft.com/office/drawing/2014/main" id="{B8D82076-DA67-BF4C-D682-CF5DF99740F5}"/>
              </a:ext>
            </a:extLst>
          </p:cNvPr>
          <p:cNvSpPr>
            <a:spLocks noGrp="1"/>
          </p:cNvSpPr>
          <p:nvPr>
            <p:ph sz="quarter" idx="15"/>
          </p:nvPr>
        </p:nvSpPr>
        <p:spPr>
          <a:xfrm>
            <a:off x="620183" y="6356351"/>
            <a:ext cx="10180339" cy="365125"/>
          </a:xfrm>
        </p:spPr>
        <p:txBody>
          <a:bodyPr anchor="b" anchorCtr="0"/>
          <a:lstStyle/>
          <a:p>
            <a:r>
              <a:rPr lang="en-GB" sz="900" noProof="0" dirty="0">
                <a:solidFill>
                  <a:schemeClr val="tx2"/>
                </a:solidFill>
              </a:rPr>
              <a:t>Median follow-up was 12.5 months</a:t>
            </a:r>
          </a:p>
          <a:p>
            <a:r>
              <a:rPr lang="en-GB" sz="900" noProof="0" dirty="0">
                <a:solidFill>
                  <a:schemeClr val="tx2"/>
                </a:solidFill>
              </a:rPr>
              <a:t>CI, confidence interval; HR, hazard ratio; OS, overall survival; SG, sacituzumab govitecan; TPC, treatment of physician’s choice</a:t>
            </a:r>
          </a:p>
          <a:p>
            <a:r>
              <a:rPr lang="en-GB" sz="900" noProof="0" dirty="0">
                <a:solidFill>
                  <a:schemeClr val="tx2"/>
                </a:solidFill>
              </a:rPr>
              <a:t>1. Rugo HS, et al. Lancet. 2023;;402(10411):1423-1433; 2. </a:t>
            </a:r>
            <a:r>
              <a:rPr lang="en-GB" sz="900" noProof="0" dirty="0">
                <a:solidFill>
                  <a:schemeClr val="tx2"/>
                </a:solidFill>
                <a:latin typeface="Arial"/>
                <a:cs typeface="Arial"/>
              </a:rPr>
              <a:t>Rugo H, et al. Ann Oncol. 2022;33(supplement 7):S1386. Presented at ESMO 2022. Abstract LBA76. Available </a:t>
            </a:r>
            <a:r>
              <a:rPr lang="en-GB" sz="900" noProof="0" dirty="0">
                <a:solidFill>
                  <a:schemeClr val="tx2"/>
                </a:solidFill>
                <a:latin typeface="Arial"/>
                <a:cs typeface="Arial"/>
                <a:hlinkClick r:id="rId3">
                  <a:extLst>
                    <a:ext uri="{A12FA001-AC4F-418D-AE19-62706E023703}">
                      <ahyp:hlinkClr xmlns:ahyp="http://schemas.microsoft.com/office/drawing/2018/hyperlinkcolor" val="tx"/>
                    </a:ext>
                  </a:extLst>
                </a:hlinkClick>
              </a:rPr>
              <a:t>here</a:t>
            </a:r>
            <a:r>
              <a:rPr lang="en-GB" sz="900" noProof="0" dirty="0">
                <a:solidFill>
                  <a:schemeClr val="tx2"/>
                </a:solidFill>
                <a:latin typeface="Arial"/>
                <a:cs typeface="Arial"/>
              </a:rPr>
              <a:t> (accessed April 25, 2025)</a:t>
            </a:r>
            <a:endParaRPr lang="en-GB" sz="900" noProof="0" dirty="0">
              <a:solidFill>
                <a:schemeClr val="tx2"/>
              </a:solidFill>
            </a:endParaRPr>
          </a:p>
        </p:txBody>
      </p:sp>
      <p:sp>
        <p:nvSpPr>
          <p:cNvPr id="5" name="Slide Number Placeholder 4">
            <a:extLst>
              <a:ext uri="{FF2B5EF4-FFF2-40B4-BE49-F238E27FC236}">
                <a16:creationId xmlns:a16="http://schemas.microsoft.com/office/drawing/2014/main" id="{70ABA9BB-BD59-9848-FDF9-0EF9F8CF69C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28</a:t>
            </a:fld>
            <a:endParaRPr lang="en-GB" noProof="0" dirty="0"/>
          </a:p>
        </p:txBody>
      </p:sp>
      <p:graphicFrame>
        <p:nvGraphicFramePr>
          <p:cNvPr id="17" name="Table 16">
            <a:extLst>
              <a:ext uri="{FF2B5EF4-FFF2-40B4-BE49-F238E27FC236}">
                <a16:creationId xmlns:a16="http://schemas.microsoft.com/office/drawing/2014/main" id="{122A1432-5ACA-C277-004F-B05658AF4C06}"/>
              </a:ext>
            </a:extLst>
          </p:cNvPr>
          <p:cNvGraphicFramePr>
            <a:graphicFrameLocks noGrp="1"/>
          </p:cNvGraphicFramePr>
          <p:nvPr>
            <p:extLst>
              <p:ext uri="{D42A27DB-BD31-4B8C-83A1-F6EECF244321}">
                <p14:modId xmlns:p14="http://schemas.microsoft.com/office/powerpoint/2010/main" val="1424239942"/>
              </p:ext>
            </p:extLst>
          </p:nvPr>
        </p:nvGraphicFramePr>
        <p:xfrm>
          <a:off x="5396769" y="1892943"/>
          <a:ext cx="5690754" cy="1676400"/>
        </p:xfrm>
        <a:graphic>
          <a:graphicData uri="http://schemas.openxmlformats.org/drawingml/2006/table">
            <a:tbl>
              <a:tblPr firstRow="1" bandRow="1">
                <a:tableStyleId>{5C22544A-7EE6-4342-B048-85BDC9FD1C3A}</a:tableStyleId>
              </a:tblPr>
              <a:tblGrid>
                <a:gridCol w="2618510">
                  <a:extLst>
                    <a:ext uri="{9D8B030D-6E8A-4147-A177-3AD203B41FA5}">
                      <a16:colId xmlns:a16="http://schemas.microsoft.com/office/drawing/2014/main" val="2212029560"/>
                    </a:ext>
                  </a:extLst>
                </a:gridCol>
                <a:gridCol w="1536122">
                  <a:extLst>
                    <a:ext uri="{9D8B030D-6E8A-4147-A177-3AD203B41FA5}">
                      <a16:colId xmlns:a16="http://schemas.microsoft.com/office/drawing/2014/main" val="2128089825"/>
                    </a:ext>
                  </a:extLst>
                </a:gridCol>
                <a:gridCol w="1536122">
                  <a:extLst>
                    <a:ext uri="{9D8B030D-6E8A-4147-A177-3AD203B41FA5}">
                      <a16:colId xmlns:a16="http://schemas.microsoft.com/office/drawing/2014/main" val="2066456762"/>
                    </a:ext>
                  </a:extLst>
                </a:gridCol>
              </a:tblGrid>
              <a:tr h="127722">
                <a:tc>
                  <a:txBody>
                    <a:bodyPr/>
                    <a:lstStyle/>
                    <a:p>
                      <a:endParaRPr lang="en-GB" sz="1400" noProof="0" dirty="0">
                        <a:latin typeface="Arial" panose="020B0604020202020204" pitchFamily="34" charset="0"/>
                        <a:cs typeface="Arial" panose="020B0604020202020204" pitchFamily="34" charset="0"/>
                      </a:endParaRP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SG (N=272)</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400" noProof="0" dirty="0">
                          <a:solidFill>
                            <a:schemeClr val="bg1"/>
                          </a:solidFill>
                          <a:latin typeface="Arial" panose="020B0604020202020204" pitchFamily="34" charset="0"/>
                          <a:cs typeface="Arial" panose="020B0604020202020204" pitchFamily="34" charset="0"/>
                        </a:rPr>
                        <a:t>TPC (N=271)</a:t>
                      </a:r>
                    </a:p>
                  </a:txBody>
                  <a:tcPr>
                    <a:lnL w="12700" cmpd="sng">
                      <a:noFill/>
                    </a:lnL>
                    <a:lnR w="12700" cmpd="sng">
                      <a:noFill/>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73075357"/>
                  </a:ext>
                </a:extLst>
              </a:tr>
              <a:tr h="0">
                <a:tc>
                  <a:txBody>
                    <a:bodyPr/>
                    <a:lstStyle/>
                    <a:p>
                      <a:r>
                        <a:rPr lang="en-GB" sz="1200" b="1" noProof="0" dirty="0">
                          <a:latin typeface="Arial" panose="020B0604020202020204" pitchFamily="34" charset="0"/>
                          <a:cs typeface="Arial" panose="020B0604020202020204" pitchFamily="34" charset="0"/>
                        </a:rPr>
                        <a:t>Number of events</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noProof="0" dirty="0">
                          <a:latin typeface="Arial" panose="020B0604020202020204" pitchFamily="34" charset="0"/>
                          <a:cs typeface="Arial" panose="020B0604020202020204" pitchFamily="34" charset="0"/>
                        </a:rPr>
                        <a:t>191</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200" noProof="0" dirty="0">
                          <a:latin typeface="Arial" panose="020B0604020202020204" pitchFamily="34" charset="0"/>
                          <a:cs typeface="Arial" panose="020B0604020202020204" pitchFamily="34" charset="0"/>
                        </a:rPr>
                        <a:t>199</a:t>
                      </a:r>
                    </a:p>
                  </a:txBody>
                  <a:tcPr>
                    <a:lnL w="12700" cmpd="sng">
                      <a:noFill/>
                    </a:lnL>
                    <a:lnR w="12700" cmpd="sng">
                      <a:noFill/>
                    </a:lnR>
                    <a:lnT w="952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2036649"/>
                  </a:ext>
                </a:extLst>
              </a:tr>
              <a:tr h="0">
                <a:tc>
                  <a:txBody>
                    <a:bodyPr/>
                    <a:lstStyle/>
                    <a:p>
                      <a:r>
                        <a:rPr lang="en-GB" sz="1200" b="1" noProof="0" dirty="0">
                          <a:solidFill>
                            <a:schemeClr val="tx1"/>
                          </a:solidFill>
                          <a:latin typeface="Arial" panose="020B0604020202020204" pitchFamily="34" charset="0"/>
                          <a:cs typeface="Arial" panose="020B0604020202020204" pitchFamily="34" charset="0"/>
                        </a:rPr>
                        <a:t>Median OS (95% CI), mo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14.4 (13.0-15.7)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11.2 (10.1-12.7)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68126933"/>
                  </a:ext>
                </a:extLst>
              </a:tr>
              <a:tr h="0">
                <a:tc>
                  <a:txBody>
                    <a:bodyPr/>
                    <a:lstStyle/>
                    <a:p>
                      <a:pPr marL="0" indent="185738">
                        <a:tabLst/>
                      </a:pPr>
                      <a:r>
                        <a:rPr lang="en-GB" sz="1200" noProof="0" dirty="0">
                          <a:solidFill>
                            <a:schemeClr val="tx1"/>
                          </a:solidFill>
                          <a:latin typeface="Arial" panose="020B0604020202020204" pitchFamily="34" charset="0"/>
                          <a:cs typeface="Arial" panose="020B0604020202020204" pitchFamily="34" charset="0"/>
                        </a:rPr>
                        <a:t>Stratified HR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0.79 (0.65-0.96)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28013578"/>
                  </a:ext>
                </a:extLst>
              </a:tr>
              <a:tr h="0">
                <a:tc>
                  <a:txBody>
                    <a:bodyPr/>
                    <a:lstStyle/>
                    <a:p>
                      <a:pPr marL="0" indent="185738">
                        <a:tabLst/>
                      </a:pPr>
                      <a:r>
                        <a:rPr lang="en-GB" sz="1200" noProof="0" dirty="0">
                          <a:solidFill>
                            <a:schemeClr val="tx1"/>
                          </a:solidFill>
                          <a:latin typeface="Arial" panose="020B0604020202020204" pitchFamily="34" charset="0"/>
                          <a:cs typeface="Arial" panose="020B0604020202020204" pitchFamily="34" charset="0"/>
                        </a:rPr>
                        <a:t>Stratified Log Rank p value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a:r>
                        <a:rPr lang="en-GB" sz="1200" noProof="0" dirty="0">
                          <a:solidFill>
                            <a:schemeClr val="tx1"/>
                          </a:solidFill>
                          <a:latin typeface="Arial" panose="020B0604020202020204" pitchFamily="34" charset="0"/>
                          <a:cs typeface="Arial" panose="020B0604020202020204" pitchFamily="34" charset="0"/>
                        </a:rPr>
                        <a:t>0.020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3140556"/>
                  </a:ext>
                </a:extLst>
              </a:tr>
              <a:tr h="0">
                <a:tc>
                  <a:txBody>
                    <a:bodyPr/>
                    <a:lstStyle/>
                    <a:p>
                      <a:pPr marL="0" indent="9525">
                        <a:tabLst/>
                      </a:pPr>
                      <a:r>
                        <a:rPr lang="en-GB" sz="1200" b="1" noProof="0" dirty="0">
                          <a:solidFill>
                            <a:schemeClr val="tx1"/>
                          </a:solidFill>
                          <a:latin typeface="Arial" panose="020B0604020202020204" pitchFamily="34" charset="0"/>
                          <a:cs typeface="Arial" panose="020B0604020202020204" pitchFamily="34" charset="0"/>
                        </a:rPr>
                        <a:t>12 month OS rate (95% CI), %</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61 (55-66)</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noProof="0" dirty="0">
                          <a:solidFill>
                            <a:schemeClr val="tx1"/>
                          </a:solidFill>
                          <a:latin typeface="Arial" panose="020B0604020202020204" pitchFamily="34" charset="0"/>
                          <a:cs typeface="Arial" panose="020B0604020202020204" pitchFamily="34" charset="0"/>
                        </a:rPr>
                        <a:t>47 (41-53)</a:t>
                      </a:r>
                    </a:p>
                  </a:txBody>
                  <a:tcPr>
                    <a:lnL w="12700" cmpd="sng">
                      <a:noFill/>
                    </a:lnL>
                    <a:lnR w="12700" cmpd="sng">
                      <a:noFill/>
                    </a:lnR>
                    <a:lnT w="12700" cmpd="sng">
                      <a:noFill/>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788102"/>
                  </a:ext>
                </a:extLst>
              </a:tr>
            </a:tbl>
          </a:graphicData>
        </a:graphic>
      </p:graphicFrame>
      <p:sp>
        <p:nvSpPr>
          <p:cNvPr id="18" name="TextBox 17">
            <a:extLst>
              <a:ext uri="{FF2B5EF4-FFF2-40B4-BE49-F238E27FC236}">
                <a16:creationId xmlns:a16="http://schemas.microsoft.com/office/drawing/2014/main" id="{49184DCE-EF4E-5CCA-984F-C8898C211755}"/>
              </a:ext>
            </a:extLst>
          </p:cNvPr>
          <p:cNvSpPr txBox="1"/>
          <p:nvPr/>
        </p:nvSpPr>
        <p:spPr>
          <a:xfrm rot="16200000">
            <a:off x="-460322" y="3212381"/>
            <a:ext cx="2625719" cy="215444"/>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Overall survival probability (%)</a:t>
            </a:r>
          </a:p>
        </p:txBody>
      </p:sp>
      <p:sp>
        <p:nvSpPr>
          <p:cNvPr id="19" name="TextBox 18">
            <a:extLst>
              <a:ext uri="{FF2B5EF4-FFF2-40B4-BE49-F238E27FC236}">
                <a16:creationId xmlns:a16="http://schemas.microsoft.com/office/drawing/2014/main" id="{52FD517F-51FC-2C4E-B95D-B17EE4FF75AD}"/>
              </a:ext>
            </a:extLst>
          </p:cNvPr>
          <p:cNvSpPr txBox="1"/>
          <p:nvPr/>
        </p:nvSpPr>
        <p:spPr>
          <a:xfrm>
            <a:off x="4153240" y="5123713"/>
            <a:ext cx="1232710" cy="215444"/>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Time (months)</a:t>
            </a:r>
          </a:p>
        </p:txBody>
      </p:sp>
      <p:sp>
        <p:nvSpPr>
          <p:cNvPr id="20" name="TextBox 19">
            <a:extLst>
              <a:ext uri="{FF2B5EF4-FFF2-40B4-BE49-F238E27FC236}">
                <a16:creationId xmlns:a16="http://schemas.microsoft.com/office/drawing/2014/main" id="{1451C3F4-B54E-235D-A76D-12ACFD6C2E50}"/>
              </a:ext>
            </a:extLst>
          </p:cNvPr>
          <p:cNvSpPr txBox="1"/>
          <p:nvPr/>
        </p:nvSpPr>
        <p:spPr>
          <a:xfrm>
            <a:off x="7957809"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36</a:t>
            </a:r>
          </a:p>
        </p:txBody>
      </p:sp>
      <p:sp>
        <p:nvSpPr>
          <p:cNvPr id="26" name="TextBox 25">
            <a:extLst>
              <a:ext uri="{FF2B5EF4-FFF2-40B4-BE49-F238E27FC236}">
                <a16:creationId xmlns:a16="http://schemas.microsoft.com/office/drawing/2014/main" id="{63C78ED8-AF1A-2ED1-C671-D85707EDF705}"/>
              </a:ext>
            </a:extLst>
          </p:cNvPr>
          <p:cNvSpPr txBox="1"/>
          <p:nvPr/>
        </p:nvSpPr>
        <p:spPr>
          <a:xfrm>
            <a:off x="1019517" y="1799905"/>
            <a:ext cx="25487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100</a:t>
            </a:r>
          </a:p>
        </p:txBody>
      </p:sp>
      <p:sp>
        <p:nvSpPr>
          <p:cNvPr id="29" name="TextBox 28">
            <a:extLst>
              <a:ext uri="{FF2B5EF4-FFF2-40B4-BE49-F238E27FC236}">
                <a16:creationId xmlns:a16="http://schemas.microsoft.com/office/drawing/2014/main" id="{2DFB2150-3D0B-9D98-75B8-5E835002D135}"/>
              </a:ext>
            </a:extLst>
          </p:cNvPr>
          <p:cNvSpPr txBox="1"/>
          <p:nvPr/>
        </p:nvSpPr>
        <p:spPr>
          <a:xfrm>
            <a:off x="1104477" y="2085655"/>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90</a:t>
            </a:r>
          </a:p>
        </p:txBody>
      </p:sp>
      <p:sp>
        <p:nvSpPr>
          <p:cNvPr id="30" name="TextBox 29">
            <a:extLst>
              <a:ext uri="{FF2B5EF4-FFF2-40B4-BE49-F238E27FC236}">
                <a16:creationId xmlns:a16="http://schemas.microsoft.com/office/drawing/2014/main" id="{B30AD3CF-2779-F2FF-CC0B-E38DC6DDBA21}"/>
              </a:ext>
            </a:extLst>
          </p:cNvPr>
          <p:cNvSpPr txBox="1"/>
          <p:nvPr/>
        </p:nvSpPr>
        <p:spPr>
          <a:xfrm>
            <a:off x="1104477" y="2396805"/>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80</a:t>
            </a:r>
          </a:p>
        </p:txBody>
      </p:sp>
      <p:sp>
        <p:nvSpPr>
          <p:cNvPr id="31" name="TextBox 30">
            <a:extLst>
              <a:ext uri="{FF2B5EF4-FFF2-40B4-BE49-F238E27FC236}">
                <a16:creationId xmlns:a16="http://schemas.microsoft.com/office/drawing/2014/main" id="{52B39A18-CAC4-B33C-277B-EDBFDBBC02D4}"/>
              </a:ext>
            </a:extLst>
          </p:cNvPr>
          <p:cNvSpPr txBox="1"/>
          <p:nvPr/>
        </p:nvSpPr>
        <p:spPr>
          <a:xfrm>
            <a:off x="1104477" y="2685730"/>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70</a:t>
            </a:r>
          </a:p>
        </p:txBody>
      </p:sp>
      <p:sp>
        <p:nvSpPr>
          <p:cNvPr id="32" name="TextBox 31">
            <a:extLst>
              <a:ext uri="{FF2B5EF4-FFF2-40B4-BE49-F238E27FC236}">
                <a16:creationId xmlns:a16="http://schemas.microsoft.com/office/drawing/2014/main" id="{1F22C55D-2297-65E2-314F-64EDE9485691}"/>
              </a:ext>
            </a:extLst>
          </p:cNvPr>
          <p:cNvSpPr txBox="1"/>
          <p:nvPr/>
        </p:nvSpPr>
        <p:spPr>
          <a:xfrm>
            <a:off x="1104477" y="2977830"/>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60</a:t>
            </a:r>
          </a:p>
        </p:txBody>
      </p:sp>
      <p:sp>
        <p:nvSpPr>
          <p:cNvPr id="33" name="TextBox 32">
            <a:extLst>
              <a:ext uri="{FF2B5EF4-FFF2-40B4-BE49-F238E27FC236}">
                <a16:creationId xmlns:a16="http://schemas.microsoft.com/office/drawing/2014/main" id="{2CE6A5FA-CE4A-A6D8-17E9-B428893878A3}"/>
              </a:ext>
            </a:extLst>
          </p:cNvPr>
          <p:cNvSpPr txBox="1"/>
          <p:nvPr/>
        </p:nvSpPr>
        <p:spPr>
          <a:xfrm>
            <a:off x="1104477" y="3269930"/>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50</a:t>
            </a:r>
          </a:p>
        </p:txBody>
      </p:sp>
      <p:sp>
        <p:nvSpPr>
          <p:cNvPr id="34" name="TextBox 33">
            <a:extLst>
              <a:ext uri="{FF2B5EF4-FFF2-40B4-BE49-F238E27FC236}">
                <a16:creationId xmlns:a16="http://schemas.microsoft.com/office/drawing/2014/main" id="{ABFD2541-CB0C-54D4-6872-A3B3D10BA003}"/>
              </a:ext>
            </a:extLst>
          </p:cNvPr>
          <p:cNvSpPr txBox="1"/>
          <p:nvPr/>
        </p:nvSpPr>
        <p:spPr>
          <a:xfrm>
            <a:off x="1104477" y="3571555"/>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40</a:t>
            </a:r>
          </a:p>
        </p:txBody>
      </p:sp>
      <p:sp>
        <p:nvSpPr>
          <p:cNvPr id="35" name="TextBox 34">
            <a:extLst>
              <a:ext uri="{FF2B5EF4-FFF2-40B4-BE49-F238E27FC236}">
                <a16:creationId xmlns:a16="http://schemas.microsoft.com/office/drawing/2014/main" id="{43459459-333E-6351-0781-19C97084D86E}"/>
              </a:ext>
            </a:extLst>
          </p:cNvPr>
          <p:cNvSpPr txBox="1"/>
          <p:nvPr/>
        </p:nvSpPr>
        <p:spPr>
          <a:xfrm>
            <a:off x="1104477" y="3870005"/>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30</a:t>
            </a:r>
          </a:p>
        </p:txBody>
      </p:sp>
      <p:sp>
        <p:nvSpPr>
          <p:cNvPr id="36" name="TextBox 35">
            <a:extLst>
              <a:ext uri="{FF2B5EF4-FFF2-40B4-BE49-F238E27FC236}">
                <a16:creationId xmlns:a16="http://schemas.microsoft.com/office/drawing/2014/main" id="{F54633FE-E537-408E-A1EA-15C73581BB26}"/>
              </a:ext>
            </a:extLst>
          </p:cNvPr>
          <p:cNvSpPr txBox="1"/>
          <p:nvPr/>
        </p:nvSpPr>
        <p:spPr>
          <a:xfrm>
            <a:off x="1104477" y="4168455"/>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20</a:t>
            </a:r>
          </a:p>
        </p:txBody>
      </p:sp>
      <p:sp>
        <p:nvSpPr>
          <p:cNvPr id="38" name="TextBox 37">
            <a:extLst>
              <a:ext uri="{FF2B5EF4-FFF2-40B4-BE49-F238E27FC236}">
                <a16:creationId xmlns:a16="http://schemas.microsoft.com/office/drawing/2014/main" id="{D55E6C18-4C55-464B-C56B-CE64D330D3F4}"/>
              </a:ext>
            </a:extLst>
          </p:cNvPr>
          <p:cNvSpPr txBox="1"/>
          <p:nvPr/>
        </p:nvSpPr>
        <p:spPr>
          <a:xfrm>
            <a:off x="1104477" y="4457380"/>
            <a:ext cx="169918"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10</a:t>
            </a:r>
          </a:p>
        </p:txBody>
      </p:sp>
      <p:sp>
        <p:nvSpPr>
          <p:cNvPr id="39" name="TextBox 38">
            <a:extLst>
              <a:ext uri="{FF2B5EF4-FFF2-40B4-BE49-F238E27FC236}">
                <a16:creationId xmlns:a16="http://schemas.microsoft.com/office/drawing/2014/main" id="{F760C454-EF84-AA2C-2A86-79816C6AAAEE}"/>
              </a:ext>
            </a:extLst>
          </p:cNvPr>
          <p:cNvSpPr txBox="1"/>
          <p:nvPr/>
        </p:nvSpPr>
        <p:spPr>
          <a:xfrm>
            <a:off x="1189435" y="4755830"/>
            <a:ext cx="84960" cy="184666"/>
          </a:xfrm>
          <a:prstGeom prst="rect">
            <a:avLst/>
          </a:prstGeom>
          <a:noFill/>
        </p:spPr>
        <p:txBody>
          <a:bodyPr wrap="none" lIns="0" tIns="0" rIns="0" bIns="0" rtlCol="0">
            <a:spAutoFit/>
          </a:bodyPr>
          <a:lstStyle/>
          <a:p>
            <a:pPr algn="r"/>
            <a:r>
              <a:rPr lang="en-GB" sz="1200" noProof="0" dirty="0">
                <a:solidFill>
                  <a:schemeClr val="tx1"/>
                </a:solidFill>
                <a:latin typeface="Arial" panose="020B0604020202020204" pitchFamily="34" charset="0"/>
                <a:ea typeface="Aileron" charset="0"/>
                <a:cs typeface="Arial" panose="020B0604020202020204" pitchFamily="34" charset="0"/>
              </a:rPr>
              <a:t>0</a:t>
            </a:r>
          </a:p>
        </p:txBody>
      </p:sp>
      <p:sp>
        <p:nvSpPr>
          <p:cNvPr id="40" name="TextBox 39">
            <a:extLst>
              <a:ext uri="{FF2B5EF4-FFF2-40B4-BE49-F238E27FC236}">
                <a16:creationId xmlns:a16="http://schemas.microsoft.com/office/drawing/2014/main" id="{D826A46F-2B0F-A271-62E4-530CC9B7A358}"/>
              </a:ext>
            </a:extLst>
          </p:cNvPr>
          <p:cNvSpPr txBox="1"/>
          <p:nvPr/>
        </p:nvSpPr>
        <p:spPr>
          <a:xfrm>
            <a:off x="7411709" y="4923231"/>
            <a:ext cx="169918" cy="184666"/>
          </a:xfrm>
          <a:prstGeom prst="rect">
            <a:avLst/>
          </a:prstGeom>
          <a:noFill/>
        </p:spPr>
        <p:txBody>
          <a:bodyPr wrap="squar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33</a:t>
            </a:r>
          </a:p>
        </p:txBody>
      </p:sp>
      <p:sp>
        <p:nvSpPr>
          <p:cNvPr id="41" name="TextBox 40">
            <a:extLst>
              <a:ext uri="{FF2B5EF4-FFF2-40B4-BE49-F238E27FC236}">
                <a16:creationId xmlns:a16="http://schemas.microsoft.com/office/drawing/2014/main" id="{DFF0FC70-8938-2EF9-B039-993272B83F1A}"/>
              </a:ext>
            </a:extLst>
          </p:cNvPr>
          <p:cNvSpPr txBox="1"/>
          <p:nvPr/>
        </p:nvSpPr>
        <p:spPr>
          <a:xfrm>
            <a:off x="6859259"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30</a:t>
            </a:r>
          </a:p>
        </p:txBody>
      </p:sp>
      <p:sp>
        <p:nvSpPr>
          <p:cNvPr id="42" name="TextBox 41">
            <a:extLst>
              <a:ext uri="{FF2B5EF4-FFF2-40B4-BE49-F238E27FC236}">
                <a16:creationId xmlns:a16="http://schemas.microsoft.com/office/drawing/2014/main" id="{BB1F8BFA-AB5E-C03F-08B6-D5400133B675}"/>
              </a:ext>
            </a:extLst>
          </p:cNvPr>
          <p:cNvSpPr txBox="1"/>
          <p:nvPr/>
        </p:nvSpPr>
        <p:spPr>
          <a:xfrm>
            <a:off x="6294109"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27</a:t>
            </a:r>
          </a:p>
        </p:txBody>
      </p:sp>
      <p:sp>
        <p:nvSpPr>
          <p:cNvPr id="43" name="TextBox 42">
            <a:extLst>
              <a:ext uri="{FF2B5EF4-FFF2-40B4-BE49-F238E27FC236}">
                <a16:creationId xmlns:a16="http://schemas.microsoft.com/office/drawing/2014/main" id="{5453FAAA-3C2E-C9F2-BE44-AA70FBC589F0}"/>
              </a:ext>
            </a:extLst>
          </p:cNvPr>
          <p:cNvSpPr txBox="1"/>
          <p:nvPr/>
        </p:nvSpPr>
        <p:spPr>
          <a:xfrm>
            <a:off x="5735309"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24</a:t>
            </a:r>
          </a:p>
        </p:txBody>
      </p:sp>
      <p:sp>
        <p:nvSpPr>
          <p:cNvPr id="44" name="TextBox 43">
            <a:extLst>
              <a:ext uri="{FF2B5EF4-FFF2-40B4-BE49-F238E27FC236}">
                <a16:creationId xmlns:a16="http://schemas.microsoft.com/office/drawing/2014/main" id="{EB2D0DA0-BF73-3789-51C1-5904CA695DA7}"/>
              </a:ext>
            </a:extLst>
          </p:cNvPr>
          <p:cNvSpPr txBox="1"/>
          <p:nvPr/>
        </p:nvSpPr>
        <p:spPr>
          <a:xfrm>
            <a:off x="5189209"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21</a:t>
            </a:r>
          </a:p>
        </p:txBody>
      </p:sp>
      <p:sp>
        <p:nvSpPr>
          <p:cNvPr id="45" name="TextBox 44">
            <a:extLst>
              <a:ext uri="{FF2B5EF4-FFF2-40B4-BE49-F238E27FC236}">
                <a16:creationId xmlns:a16="http://schemas.microsoft.com/office/drawing/2014/main" id="{867ADF42-272B-2325-401D-E75E17360C83}"/>
              </a:ext>
            </a:extLst>
          </p:cNvPr>
          <p:cNvSpPr txBox="1"/>
          <p:nvPr/>
        </p:nvSpPr>
        <p:spPr>
          <a:xfrm>
            <a:off x="4633584"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18</a:t>
            </a:r>
          </a:p>
        </p:txBody>
      </p:sp>
      <p:sp>
        <p:nvSpPr>
          <p:cNvPr id="46" name="TextBox 45">
            <a:extLst>
              <a:ext uri="{FF2B5EF4-FFF2-40B4-BE49-F238E27FC236}">
                <a16:creationId xmlns:a16="http://schemas.microsoft.com/office/drawing/2014/main" id="{09E69ADD-DC1E-F66B-37BB-BE31A49A125F}"/>
              </a:ext>
            </a:extLst>
          </p:cNvPr>
          <p:cNvSpPr txBox="1"/>
          <p:nvPr/>
        </p:nvSpPr>
        <p:spPr>
          <a:xfrm>
            <a:off x="4081134"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15</a:t>
            </a:r>
          </a:p>
        </p:txBody>
      </p:sp>
      <p:sp>
        <p:nvSpPr>
          <p:cNvPr id="47" name="TextBox 46">
            <a:extLst>
              <a:ext uri="{FF2B5EF4-FFF2-40B4-BE49-F238E27FC236}">
                <a16:creationId xmlns:a16="http://schemas.microsoft.com/office/drawing/2014/main" id="{B7D1C5EF-CAC7-6845-AB0E-5D8320EEFE53}"/>
              </a:ext>
            </a:extLst>
          </p:cNvPr>
          <p:cNvSpPr txBox="1"/>
          <p:nvPr/>
        </p:nvSpPr>
        <p:spPr>
          <a:xfrm>
            <a:off x="3506459" y="4923231"/>
            <a:ext cx="169918"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12</a:t>
            </a:r>
          </a:p>
        </p:txBody>
      </p:sp>
      <p:sp>
        <p:nvSpPr>
          <p:cNvPr id="48" name="TextBox 47">
            <a:extLst>
              <a:ext uri="{FF2B5EF4-FFF2-40B4-BE49-F238E27FC236}">
                <a16:creationId xmlns:a16="http://schemas.microsoft.com/office/drawing/2014/main" id="{F1735EC4-4E51-2661-E4F3-5CD5B0269491}"/>
              </a:ext>
            </a:extLst>
          </p:cNvPr>
          <p:cNvSpPr txBox="1"/>
          <p:nvPr/>
        </p:nvSpPr>
        <p:spPr>
          <a:xfrm>
            <a:off x="2999663" y="4923231"/>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9</a:t>
            </a:r>
          </a:p>
        </p:txBody>
      </p:sp>
      <p:sp>
        <p:nvSpPr>
          <p:cNvPr id="49" name="TextBox 48">
            <a:extLst>
              <a:ext uri="{FF2B5EF4-FFF2-40B4-BE49-F238E27FC236}">
                <a16:creationId xmlns:a16="http://schemas.microsoft.com/office/drawing/2014/main" id="{F66927B4-D398-7338-16B0-5FB6CDC429F7}"/>
              </a:ext>
            </a:extLst>
          </p:cNvPr>
          <p:cNvSpPr txBox="1"/>
          <p:nvPr/>
        </p:nvSpPr>
        <p:spPr>
          <a:xfrm>
            <a:off x="2450388" y="4923231"/>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6</a:t>
            </a:r>
          </a:p>
        </p:txBody>
      </p:sp>
      <p:sp>
        <p:nvSpPr>
          <p:cNvPr id="50" name="TextBox 49">
            <a:extLst>
              <a:ext uri="{FF2B5EF4-FFF2-40B4-BE49-F238E27FC236}">
                <a16:creationId xmlns:a16="http://schemas.microsoft.com/office/drawing/2014/main" id="{9075E059-48EC-6580-3327-A909361B18A1}"/>
              </a:ext>
            </a:extLst>
          </p:cNvPr>
          <p:cNvSpPr txBox="1"/>
          <p:nvPr/>
        </p:nvSpPr>
        <p:spPr>
          <a:xfrm>
            <a:off x="1888413" y="4923231"/>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3</a:t>
            </a:r>
          </a:p>
        </p:txBody>
      </p:sp>
      <p:sp>
        <p:nvSpPr>
          <p:cNvPr id="51" name="TextBox 50">
            <a:extLst>
              <a:ext uri="{FF2B5EF4-FFF2-40B4-BE49-F238E27FC236}">
                <a16:creationId xmlns:a16="http://schemas.microsoft.com/office/drawing/2014/main" id="{426FC77B-4574-420B-BA73-F7294F04A897}"/>
              </a:ext>
            </a:extLst>
          </p:cNvPr>
          <p:cNvSpPr txBox="1"/>
          <p:nvPr/>
        </p:nvSpPr>
        <p:spPr>
          <a:xfrm>
            <a:off x="1342313" y="4923231"/>
            <a:ext cx="84959" cy="184666"/>
          </a:xfrm>
          <a:prstGeom prst="rect">
            <a:avLst/>
          </a:prstGeom>
          <a:noFill/>
        </p:spPr>
        <p:txBody>
          <a:bodyPr wrap="none" lIns="0" tIns="0" rIns="0" bIns="0" rtlCol="0">
            <a:spAutoFit/>
          </a:bodyPr>
          <a:lstStyle/>
          <a:p>
            <a:pPr algn="ctr"/>
            <a:r>
              <a:rPr lang="en-GB" sz="1200" noProof="0" dirty="0">
                <a:solidFill>
                  <a:schemeClr val="tx1"/>
                </a:solidFill>
                <a:latin typeface="Arial" panose="020B0604020202020204" pitchFamily="34" charset="0"/>
                <a:ea typeface="Aileron" charset="0"/>
                <a:cs typeface="Arial" panose="020B0604020202020204" pitchFamily="34" charset="0"/>
              </a:rPr>
              <a:t>0</a:t>
            </a:r>
          </a:p>
        </p:txBody>
      </p:sp>
      <p:graphicFrame>
        <p:nvGraphicFramePr>
          <p:cNvPr id="66" name="Table 65">
            <a:extLst>
              <a:ext uri="{FF2B5EF4-FFF2-40B4-BE49-F238E27FC236}">
                <a16:creationId xmlns:a16="http://schemas.microsoft.com/office/drawing/2014/main" id="{5748DB29-D133-6B00-BEE4-FBA694788C96}"/>
              </a:ext>
            </a:extLst>
          </p:cNvPr>
          <p:cNvGraphicFramePr>
            <a:graphicFrameLocks noGrp="1"/>
          </p:cNvGraphicFramePr>
          <p:nvPr>
            <p:extLst>
              <p:ext uri="{D42A27DB-BD31-4B8C-83A1-F6EECF244321}">
                <p14:modId xmlns:p14="http://schemas.microsoft.com/office/powerpoint/2010/main" val="3030728657"/>
              </p:ext>
            </p:extLst>
          </p:nvPr>
        </p:nvGraphicFramePr>
        <p:xfrm>
          <a:off x="1114305" y="5526163"/>
          <a:ext cx="7156864" cy="343680"/>
        </p:xfrm>
        <a:graphic>
          <a:graphicData uri="http://schemas.openxmlformats.org/drawingml/2006/table">
            <a:tbl>
              <a:tblPr firstRow="1" bandRow="1">
                <a:tableStyleId>{A569D0C5-7340-4F2F-9444-9E4D2A498D21}</a:tableStyleId>
              </a:tblPr>
              <a:tblGrid>
                <a:gridCol w="550528">
                  <a:extLst>
                    <a:ext uri="{9D8B030D-6E8A-4147-A177-3AD203B41FA5}">
                      <a16:colId xmlns:a16="http://schemas.microsoft.com/office/drawing/2014/main" val="491368966"/>
                    </a:ext>
                  </a:extLst>
                </a:gridCol>
                <a:gridCol w="550528">
                  <a:extLst>
                    <a:ext uri="{9D8B030D-6E8A-4147-A177-3AD203B41FA5}">
                      <a16:colId xmlns:a16="http://schemas.microsoft.com/office/drawing/2014/main" val="4015107284"/>
                    </a:ext>
                  </a:extLst>
                </a:gridCol>
                <a:gridCol w="550528">
                  <a:extLst>
                    <a:ext uri="{9D8B030D-6E8A-4147-A177-3AD203B41FA5}">
                      <a16:colId xmlns:a16="http://schemas.microsoft.com/office/drawing/2014/main" val="384952658"/>
                    </a:ext>
                  </a:extLst>
                </a:gridCol>
                <a:gridCol w="550528">
                  <a:extLst>
                    <a:ext uri="{9D8B030D-6E8A-4147-A177-3AD203B41FA5}">
                      <a16:colId xmlns:a16="http://schemas.microsoft.com/office/drawing/2014/main" val="274912649"/>
                    </a:ext>
                  </a:extLst>
                </a:gridCol>
                <a:gridCol w="550528">
                  <a:extLst>
                    <a:ext uri="{9D8B030D-6E8A-4147-A177-3AD203B41FA5}">
                      <a16:colId xmlns:a16="http://schemas.microsoft.com/office/drawing/2014/main" val="3960412775"/>
                    </a:ext>
                  </a:extLst>
                </a:gridCol>
                <a:gridCol w="550528">
                  <a:extLst>
                    <a:ext uri="{9D8B030D-6E8A-4147-A177-3AD203B41FA5}">
                      <a16:colId xmlns:a16="http://schemas.microsoft.com/office/drawing/2014/main" val="1547653180"/>
                    </a:ext>
                  </a:extLst>
                </a:gridCol>
                <a:gridCol w="550528">
                  <a:extLst>
                    <a:ext uri="{9D8B030D-6E8A-4147-A177-3AD203B41FA5}">
                      <a16:colId xmlns:a16="http://schemas.microsoft.com/office/drawing/2014/main" val="1208094697"/>
                    </a:ext>
                  </a:extLst>
                </a:gridCol>
                <a:gridCol w="550528">
                  <a:extLst>
                    <a:ext uri="{9D8B030D-6E8A-4147-A177-3AD203B41FA5}">
                      <a16:colId xmlns:a16="http://schemas.microsoft.com/office/drawing/2014/main" val="3510607824"/>
                    </a:ext>
                  </a:extLst>
                </a:gridCol>
                <a:gridCol w="550528">
                  <a:extLst>
                    <a:ext uri="{9D8B030D-6E8A-4147-A177-3AD203B41FA5}">
                      <a16:colId xmlns:a16="http://schemas.microsoft.com/office/drawing/2014/main" val="1171217648"/>
                    </a:ext>
                  </a:extLst>
                </a:gridCol>
                <a:gridCol w="550528">
                  <a:extLst>
                    <a:ext uri="{9D8B030D-6E8A-4147-A177-3AD203B41FA5}">
                      <a16:colId xmlns:a16="http://schemas.microsoft.com/office/drawing/2014/main" val="1718569702"/>
                    </a:ext>
                  </a:extLst>
                </a:gridCol>
                <a:gridCol w="550528">
                  <a:extLst>
                    <a:ext uri="{9D8B030D-6E8A-4147-A177-3AD203B41FA5}">
                      <a16:colId xmlns:a16="http://schemas.microsoft.com/office/drawing/2014/main" val="4032770890"/>
                    </a:ext>
                  </a:extLst>
                </a:gridCol>
                <a:gridCol w="550528">
                  <a:extLst>
                    <a:ext uri="{9D8B030D-6E8A-4147-A177-3AD203B41FA5}">
                      <a16:colId xmlns:a16="http://schemas.microsoft.com/office/drawing/2014/main" val="3171849203"/>
                    </a:ext>
                  </a:extLst>
                </a:gridCol>
                <a:gridCol w="550528">
                  <a:extLst>
                    <a:ext uri="{9D8B030D-6E8A-4147-A177-3AD203B41FA5}">
                      <a16:colId xmlns:a16="http://schemas.microsoft.com/office/drawing/2014/main" val="3679345"/>
                    </a:ext>
                  </a:extLst>
                </a:gridCol>
              </a:tblGrid>
              <a:tr h="163666">
                <a:tc>
                  <a:txBody>
                    <a:bodyPr/>
                    <a:lstStyle/>
                    <a:p>
                      <a:pPr algn="ctr"/>
                      <a:r>
                        <a:rPr lang="en-GB" sz="1000" spc="-20" baseline="0" noProof="0" dirty="0"/>
                        <a:t>272 (0)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252 (16)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221 (44)</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197 (67)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160 (104)</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120 (137)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80 (158)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53 (173)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31 (183)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20 (188)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4 (190)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 (190)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0 (191)</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ctr"/>
                      <a:r>
                        <a:rPr lang="en-GB" sz="1000" spc="-20" baseline="0" noProof="0" dirty="0"/>
                        <a:t>271 (0)</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246 (16)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196 (64)</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164 (95)</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122 (137)</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92 (163)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70 (174)</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49 (183)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23 (193)</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13 (196)</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5 (198)</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1 (199)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GB" sz="1000" spc="-20" baseline="0" noProof="0" dirty="0"/>
                        <a:t>0 (199)</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67" name="Table 66">
            <a:extLst>
              <a:ext uri="{FF2B5EF4-FFF2-40B4-BE49-F238E27FC236}">
                <a16:creationId xmlns:a16="http://schemas.microsoft.com/office/drawing/2014/main" id="{2F4C2F75-C74E-E209-44AC-B6C4FAF4418D}"/>
              </a:ext>
            </a:extLst>
          </p:cNvPr>
          <p:cNvGraphicFramePr>
            <a:graphicFrameLocks noGrp="1"/>
          </p:cNvGraphicFramePr>
          <p:nvPr>
            <p:extLst>
              <p:ext uri="{D42A27DB-BD31-4B8C-83A1-F6EECF244321}">
                <p14:modId xmlns:p14="http://schemas.microsoft.com/office/powerpoint/2010/main" val="2126145603"/>
              </p:ext>
            </p:extLst>
          </p:nvPr>
        </p:nvGraphicFramePr>
        <p:xfrm>
          <a:off x="577273" y="5526163"/>
          <a:ext cx="550528" cy="343680"/>
        </p:xfrm>
        <a:graphic>
          <a:graphicData uri="http://schemas.openxmlformats.org/drawingml/2006/table">
            <a:tbl>
              <a:tblPr firstRow="1" bandRow="1">
                <a:tableStyleId>{A569D0C5-7340-4F2F-9444-9E4D2A498D21}</a:tableStyleId>
              </a:tblPr>
              <a:tblGrid>
                <a:gridCol w="550528">
                  <a:extLst>
                    <a:ext uri="{9D8B030D-6E8A-4147-A177-3AD203B41FA5}">
                      <a16:colId xmlns:a16="http://schemas.microsoft.com/office/drawing/2014/main" val="491368966"/>
                    </a:ext>
                  </a:extLst>
                </a:gridCol>
              </a:tblGrid>
              <a:tr h="163666">
                <a:tc>
                  <a:txBody>
                    <a:bodyPr/>
                    <a:lstStyle/>
                    <a:p>
                      <a:pPr algn="r"/>
                      <a:r>
                        <a:rPr lang="en-GB" sz="1000" b="1" spc="-20" baseline="0" noProof="0" dirty="0">
                          <a:solidFill>
                            <a:schemeClr val="accent1"/>
                          </a:solidFill>
                        </a:rPr>
                        <a:t>SG</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r h="163666">
                <a:tc>
                  <a:txBody>
                    <a:bodyPr/>
                    <a:lstStyle/>
                    <a:p>
                      <a:pPr algn="r"/>
                      <a:r>
                        <a:rPr lang="en-GB" sz="1000" b="1" spc="-20" baseline="0" noProof="0" dirty="0">
                          <a:solidFill>
                            <a:schemeClr val="tx2"/>
                          </a:solidFill>
                        </a:rPr>
                        <a:t>TPC</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3940962"/>
                  </a:ext>
                </a:extLst>
              </a:tr>
            </a:tbl>
          </a:graphicData>
        </a:graphic>
      </p:graphicFrame>
      <p:graphicFrame>
        <p:nvGraphicFramePr>
          <p:cNvPr id="68" name="Table 67">
            <a:extLst>
              <a:ext uri="{FF2B5EF4-FFF2-40B4-BE49-F238E27FC236}">
                <a16:creationId xmlns:a16="http://schemas.microsoft.com/office/drawing/2014/main" id="{6FA87A4E-89EE-A9F8-C918-063E76BE878A}"/>
              </a:ext>
            </a:extLst>
          </p:cNvPr>
          <p:cNvGraphicFramePr>
            <a:graphicFrameLocks noGrp="1"/>
          </p:cNvGraphicFramePr>
          <p:nvPr>
            <p:extLst>
              <p:ext uri="{D42A27DB-BD31-4B8C-83A1-F6EECF244321}">
                <p14:modId xmlns:p14="http://schemas.microsoft.com/office/powerpoint/2010/main" val="1381745520"/>
              </p:ext>
            </p:extLst>
          </p:nvPr>
        </p:nvGraphicFramePr>
        <p:xfrm>
          <a:off x="744815" y="5354323"/>
          <a:ext cx="2039858" cy="171840"/>
        </p:xfrm>
        <a:graphic>
          <a:graphicData uri="http://schemas.openxmlformats.org/drawingml/2006/table">
            <a:tbl>
              <a:tblPr firstRow="1" bandRow="1">
                <a:tableStyleId>{A569D0C5-7340-4F2F-9444-9E4D2A498D21}</a:tableStyleId>
              </a:tblPr>
              <a:tblGrid>
                <a:gridCol w="2039858">
                  <a:extLst>
                    <a:ext uri="{9D8B030D-6E8A-4147-A177-3AD203B41FA5}">
                      <a16:colId xmlns:a16="http://schemas.microsoft.com/office/drawing/2014/main" val="491368966"/>
                    </a:ext>
                  </a:extLst>
                </a:gridCol>
              </a:tblGrid>
              <a:tr h="163666">
                <a:tc>
                  <a:txBody>
                    <a:bodyPr/>
                    <a:lstStyle/>
                    <a:p>
                      <a:pPr algn="l"/>
                      <a:r>
                        <a:rPr lang="en-GB" sz="1000" b="1" spc="-20" baseline="0" noProof="0" dirty="0">
                          <a:solidFill>
                            <a:schemeClr val="tx1"/>
                          </a:solidFill>
                        </a:rPr>
                        <a:t>No. of patients still at risk (events)</a:t>
                      </a:r>
                    </a:p>
                  </a:txBody>
                  <a:tcPr marL="0" marR="0" marT="9720" marB="972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03551493"/>
                  </a:ext>
                </a:extLst>
              </a:tr>
            </a:tbl>
          </a:graphicData>
        </a:graphic>
      </p:graphicFrame>
      <p:sp>
        <p:nvSpPr>
          <p:cNvPr id="3" name="TextBox 2">
            <a:extLst>
              <a:ext uri="{FF2B5EF4-FFF2-40B4-BE49-F238E27FC236}">
                <a16:creationId xmlns:a16="http://schemas.microsoft.com/office/drawing/2014/main" id="{335841C7-B70A-72A5-9454-61FA8216F7B5}"/>
              </a:ext>
            </a:extLst>
          </p:cNvPr>
          <p:cNvSpPr txBox="1"/>
          <p:nvPr/>
        </p:nvSpPr>
        <p:spPr>
          <a:xfrm>
            <a:off x="2025607" y="4307594"/>
            <a:ext cx="359073" cy="430887"/>
          </a:xfrm>
          <a:prstGeom prst="rect">
            <a:avLst/>
          </a:prstGeom>
          <a:noFill/>
        </p:spPr>
        <p:txBody>
          <a:bodyPr wrap="none" lIns="0" tIns="0" rIns="0" bIns="0" rtlCol="0">
            <a:spAutoFit/>
          </a:bodyPr>
          <a:lstStyle/>
          <a:p>
            <a:r>
              <a:rPr lang="en-GB" sz="1400" b="1" noProof="0" dirty="0">
                <a:solidFill>
                  <a:schemeClr val="tx1"/>
                </a:solidFill>
                <a:latin typeface="Arial" panose="020B0604020202020204" pitchFamily="34" charset="0"/>
                <a:ea typeface="Aileron" charset="0"/>
                <a:cs typeface="Arial" panose="020B0604020202020204" pitchFamily="34" charset="0"/>
              </a:rPr>
              <a:t>SG</a:t>
            </a:r>
          </a:p>
          <a:p>
            <a:r>
              <a:rPr lang="en-GB" sz="1400" b="1" noProof="0" dirty="0">
                <a:solidFill>
                  <a:schemeClr val="tx1"/>
                </a:solidFill>
                <a:latin typeface="Arial" panose="020B0604020202020204" pitchFamily="34" charset="0"/>
                <a:ea typeface="Aileron" charset="0"/>
                <a:cs typeface="Arial" panose="020B0604020202020204" pitchFamily="34" charset="0"/>
              </a:rPr>
              <a:t>TPC</a:t>
            </a:r>
          </a:p>
        </p:txBody>
      </p:sp>
      <p:cxnSp>
        <p:nvCxnSpPr>
          <p:cNvPr id="6" name="Straight Connector 5">
            <a:extLst>
              <a:ext uri="{FF2B5EF4-FFF2-40B4-BE49-F238E27FC236}">
                <a16:creationId xmlns:a16="http://schemas.microsoft.com/office/drawing/2014/main" id="{40F9DBC7-BA63-6127-E5A5-85451FAE32FE}"/>
              </a:ext>
            </a:extLst>
          </p:cNvPr>
          <p:cNvCxnSpPr>
            <a:cxnSpLocks/>
          </p:cNvCxnSpPr>
          <p:nvPr/>
        </p:nvCxnSpPr>
        <p:spPr>
          <a:xfrm>
            <a:off x="1578960" y="4438040"/>
            <a:ext cx="351932"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86D6220-04DD-AB56-3558-CD108E2A1C9D}"/>
              </a:ext>
            </a:extLst>
          </p:cNvPr>
          <p:cNvCxnSpPr>
            <a:cxnSpLocks/>
          </p:cNvCxnSpPr>
          <p:nvPr/>
        </p:nvCxnSpPr>
        <p:spPr>
          <a:xfrm>
            <a:off x="1578960" y="4634890"/>
            <a:ext cx="351932"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FDC3AEB0-FB2A-04F3-D8D8-D32004E26B30}"/>
              </a:ext>
            </a:extLst>
          </p:cNvPr>
          <p:cNvCxnSpPr>
            <a:cxnSpLocks/>
          </p:cNvCxnSpPr>
          <p:nvPr/>
        </p:nvCxnSpPr>
        <p:spPr>
          <a:xfrm rot="16200000">
            <a:off x="1683981" y="4438040"/>
            <a:ext cx="14189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39FB45C-C20D-8706-A7F8-EEF29766573C}"/>
              </a:ext>
            </a:extLst>
          </p:cNvPr>
          <p:cNvCxnSpPr>
            <a:cxnSpLocks/>
          </p:cNvCxnSpPr>
          <p:nvPr/>
        </p:nvCxnSpPr>
        <p:spPr>
          <a:xfrm rot="16200000">
            <a:off x="1683981" y="4634890"/>
            <a:ext cx="14189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39B6F46-0873-1C6C-9477-41EB663B1BE3}"/>
              </a:ext>
            </a:extLst>
          </p:cNvPr>
          <p:cNvSpPr txBox="1"/>
          <p:nvPr/>
        </p:nvSpPr>
        <p:spPr>
          <a:xfrm>
            <a:off x="3229310" y="2004108"/>
            <a:ext cx="769441" cy="184666"/>
          </a:xfrm>
          <a:prstGeom prst="rect">
            <a:avLst/>
          </a:prstGeom>
          <a:noFill/>
        </p:spPr>
        <p:txBody>
          <a:bodyPr wrap="none" lIns="0" tIns="0" rIns="0" bIns="0" rtlCol="0">
            <a:spAutoFit/>
          </a:bodyPr>
          <a:lstStyle/>
          <a:p>
            <a:pPr algn="ctr"/>
            <a:r>
              <a:rPr lang="en-GB" sz="1200" b="1" noProof="0" dirty="0">
                <a:solidFill>
                  <a:schemeClr val="tx1"/>
                </a:solidFill>
                <a:latin typeface="Arial" panose="020B0604020202020204" pitchFamily="34" charset="0"/>
                <a:ea typeface="Aileron" charset="0"/>
                <a:cs typeface="Arial" panose="020B0604020202020204" pitchFamily="34" charset="0"/>
              </a:rPr>
              <a:t>12 months</a:t>
            </a:r>
          </a:p>
        </p:txBody>
      </p:sp>
    </p:spTree>
    <p:extLst>
      <p:ext uri="{BB962C8B-B14F-4D97-AF65-F5344CB8AC3E}">
        <p14:creationId xmlns:p14="http://schemas.microsoft.com/office/powerpoint/2010/main" val="1544973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2A7E03DB-56D2-0409-A92B-06262EC68A3F}"/>
              </a:ext>
            </a:extLst>
          </p:cNvPr>
          <p:cNvGraphicFramePr>
            <a:graphicFrameLocks noGrp="1"/>
          </p:cNvGraphicFramePr>
          <p:nvPr>
            <p:ph sz="quarter" idx="12"/>
            <p:extLst>
              <p:ext uri="{D42A27DB-BD31-4B8C-83A1-F6EECF244321}">
                <p14:modId xmlns:p14="http://schemas.microsoft.com/office/powerpoint/2010/main" val="979268741"/>
              </p:ext>
            </p:extLst>
          </p:nvPr>
        </p:nvGraphicFramePr>
        <p:xfrm>
          <a:off x="620713" y="1226068"/>
          <a:ext cx="10963275" cy="4236720"/>
        </p:xfrm>
        <a:graphic>
          <a:graphicData uri="http://schemas.openxmlformats.org/drawingml/2006/table">
            <a:tbl>
              <a:tblPr firstRow="1" bandRow="1">
                <a:tableStyleId>{5C22544A-7EE6-4342-B048-85BDC9FD1C3A}</a:tableStyleId>
              </a:tblPr>
              <a:tblGrid>
                <a:gridCol w="4792951">
                  <a:extLst>
                    <a:ext uri="{9D8B030D-6E8A-4147-A177-3AD203B41FA5}">
                      <a16:colId xmlns:a16="http://schemas.microsoft.com/office/drawing/2014/main" val="647965094"/>
                    </a:ext>
                  </a:extLst>
                </a:gridCol>
                <a:gridCol w="3085162">
                  <a:extLst>
                    <a:ext uri="{9D8B030D-6E8A-4147-A177-3AD203B41FA5}">
                      <a16:colId xmlns:a16="http://schemas.microsoft.com/office/drawing/2014/main" val="2639331249"/>
                    </a:ext>
                  </a:extLst>
                </a:gridCol>
                <a:gridCol w="3085162">
                  <a:extLst>
                    <a:ext uri="{9D8B030D-6E8A-4147-A177-3AD203B41FA5}">
                      <a16:colId xmlns:a16="http://schemas.microsoft.com/office/drawing/2014/main" val="920238088"/>
                    </a:ext>
                  </a:extLst>
                </a:gridCol>
              </a:tblGrid>
              <a:tr h="370840">
                <a:tc>
                  <a:txBody>
                    <a:bodyPr/>
                    <a:lstStyle/>
                    <a:p>
                      <a:r>
                        <a:rPr lang="en-GB" noProof="0" dirty="0">
                          <a:solidFill>
                            <a:schemeClr val="bg1"/>
                          </a:solidFill>
                          <a:latin typeface="Arial" panose="020B0604020202020204" pitchFamily="34" charset="0"/>
                          <a:cs typeface="Arial" panose="020B0604020202020204" pitchFamily="34" charset="0"/>
                        </a:rPr>
                        <a:t>BICR analysis</a:t>
                      </a:r>
                    </a:p>
                  </a:txBody>
                  <a:tcPr/>
                </a:tc>
                <a:tc>
                  <a:txBody>
                    <a:bodyPr/>
                    <a:lstStyle/>
                    <a:p>
                      <a:pPr algn="ctr"/>
                      <a:r>
                        <a:rPr lang="en-GB" noProof="0" dirty="0">
                          <a:solidFill>
                            <a:schemeClr val="bg1"/>
                          </a:solidFill>
                          <a:latin typeface="Arial" panose="020B0604020202020204" pitchFamily="34" charset="0"/>
                          <a:cs typeface="Arial" panose="020B0604020202020204" pitchFamily="34" charset="0"/>
                        </a:rPr>
                        <a:t>SG (N=272)</a:t>
                      </a:r>
                    </a:p>
                  </a:txBody>
                  <a:tcPr/>
                </a:tc>
                <a:tc>
                  <a:txBody>
                    <a:bodyPr/>
                    <a:lstStyle/>
                    <a:p>
                      <a:pPr algn="ctr"/>
                      <a:r>
                        <a:rPr lang="en-GB" noProof="0" dirty="0">
                          <a:solidFill>
                            <a:schemeClr val="bg1"/>
                          </a:solidFill>
                          <a:latin typeface="Arial" panose="020B0604020202020204" pitchFamily="34" charset="0"/>
                          <a:cs typeface="Arial" panose="020B0604020202020204" pitchFamily="34" charset="0"/>
                        </a:rPr>
                        <a:t>TPC (N=271)</a:t>
                      </a:r>
                    </a:p>
                  </a:txBody>
                  <a:tcPr/>
                </a:tc>
                <a:extLst>
                  <a:ext uri="{0D108BD9-81ED-4DB2-BD59-A6C34878D82A}">
                    <a16:rowId xmlns:a16="http://schemas.microsoft.com/office/drawing/2014/main" val="3116268531"/>
                  </a:ext>
                </a:extLst>
              </a:tr>
              <a:tr h="370840">
                <a:tc>
                  <a:txBody>
                    <a:bodyPr/>
                    <a:lstStyle/>
                    <a:p>
                      <a:r>
                        <a:rPr lang="en-GB" b="1" noProof="0" dirty="0">
                          <a:solidFill>
                            <a:schemeClr val="tx1"/>
                          </a:solidFill>
                          <a:latin typeface="Arial" panose="020B0604020202020204" pitchFamily="34" charset="0"/>
                          <a:cs typeface="Arial" panose="020B0604020202020204" pitchFamily="34" charset="0"/>
                        </a:rPr>
                        <a:t>ORR, n (%)</a:t>
                      </a:r>
                    </a:p>
                  </a:txBody>
                  <a:tcPr>
                    <a:solidFill>
                      <a:srgbClr val="EAD1CE"/>
                    </a:solidFill>
                  </a:tcPr>
                </a:tc>
                <a:tc>
                  <a:txBody>
                    <a:bodyPr/>
                    <a:lstStyle/>
                    <a:p>
                      <a:pPr algn="ctr"/>
                      <a:r>
                        <a:rPr lang="en-GB" noProof="0" dirty="0">
                          <a:solidFill>
                            <a:schemeClr val="tx1"/>
                          </a:solidFill>
                          <a:latin typeface="Arial" panose="020B0604020202020204" pitchFamily="34" charset="0"/>
                          <a:cs typeface="Arial" panose="020B0604020202020204" pitchFamily="34" charset="0"/>
                        </a:rPr>
                        <a:t>57 (21)</a:t>
                      </a:r>
                    </a:p>
                  </a:txBody>
                  <a:tcPr>
                    <a:solidFill>
                      <a:srgbClr val="EAD1CE"/>
                    </a:solidFill>
                  </a:tcPr>
                </a:tc>
                <a:tc>
                  <a:txBody>
                    <a:bodyPr/>
                    <a:lstStyle/>
                    <a:p>
                      <a:pPr algn="ctr"/>
                      <a:r>
                        <a:rPr lang="en-GB" noProof="0" dirty="0">
                          <a:solidFill>
                            <a:schemeClr val="tx1"/>
                          </a:solidFill>
                          <a:latin typeface="Arial" panose="020B0604020202020204" pitchFamily="34" charset="0"/>
                          <a:cs typeface="Arial" panose="020B0604020202020204" pitchFamily="34" charset="0"/>
                        </a:rPr>
                        <a:t>38 (14)</a:t>
                      </a:r>
                    </a:p>
                  </a:txBody>
                  <a:tcPr>
                    <a:solidFill>
                      <a:srgbClr val="EAD1CE"/>
                    </a:solidFill>
                  </a:tcPr>
                </a:tc>
                <a:extLst>
                  <a:ext uri="{0D108BD9-81ED-4DB2-BD59-A6C34878D82A}">
                    <a16:rowId xmlns:a16="http://schemas.microsoft.com/office/drawing/2014/main" val="688312653"/>
                  </a:ext>
                </a:extLst>
              </a:tr>
              <a:tr h="370840">
                <a:tc>
                  <a:txBody>
                    <a:bodyPr/>
                    <a:lstStyle/>
                    <a:p>
                      <a:pPr marL="0" marR="0" lvl="0" indent="360363"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Odds ratio (95% CI)</a:t>
                      </a:r>
                    </a:p>
                  </a:txBody>
                  <a:tcPr>
                    <a:solidFill>
                      <a:srgbClr val="EAD1CE"/>
                    </a:solidFill>
                  </a:tcPr>
                </a:tc>
                <a:tc gridSpan="2">
                  <a:txBody>
                    <a:bodyPr/>
                    <a:lstStyle/>
                    <a:p>
                      <a:pPr algn="ctr"/>
                      <a:r>
                        <a:rPr lang="en-GB" noProof="0" dirty="0">
                          <a:solidFill>
                            <a:schemeClr val="tx1"/>
                          </a:solidFill>
                          <a:latin typeface="Arial" panose="020B0604020202020204" pitchFamily="34" charset="0"/>
                          <a:cs typeface="Arial" panose="020B0604020202020204" pitchFamily="34" charset="0"/>
                        </a:rPr>
                        <a:t>1.63 (1.03-2.56), p=0.035</a:t>
                      </a:r>
                    </a:p>
                  </a:txBody>
                  <a:tcPr>
                    <a:solidFill>
                      <a:srgbClr val="EAD1CE"/>
                    </a:solidFill>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4976169"/>
                  </a:ext>
                </a:extLst>
              </a:tr>
              <a:tr h="370840">
                <a:tc>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GB" b="1" noProof="0" dirty="0">
                          <a:solidFill>
                            <a:schemeClr val="tx1"/>
                          </a:solidFill>
                          <a:latin typeface="Arial" panose="020B0604020202020204" pitchFamily="34" charset="0"/>
                          <a:cs typeface="Arial" panose="020B0604020202020204" pitchFamily="34" charset="0"/>
                        </a:rPr>
                        <a:t>Best overall response, n (%)</a:t>
                      </a:r>
                    </a:p>
                    <a:p>
                      <a:pPr marL="0" marR="0" lvl="0" indent="360363"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CR</a:t>
                      </a:r>
                    </a:p>
                    <a:p>
                      <a:pPr marL="0" marR="0" lvl="0" indent="360363"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PR</a:t>
                      </a:r>
                    </a:p>
                    <a:p>
                      <a:pPr marL="0" marR="0" lvl="0" indent="360363"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SD</a:t>
                      </a:r>
                    </a:p>
                    <a:p>
                      <a:pPr marL="0" marR="0" lvl="0" indent="536575"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SD ≥6 mo</a:t>
                      </a:r>
                    </a:p>
                    <a:p>
                      <a:pPr marL="0" marR="0" lvl="0" indent="360363"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PD</a:t>
                      </a:r>
                    </a:p>
                    <a:p>
                      <a:pPr marL="0" marR="0" lvl="0" indent="360363"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NE</a:t>
                      </a:r>
                    </a:p>
                  </a:txBody>
                  <a:tcPr>
                    <a:solidFill>
                      <a:srgbClr val="F5EAE8"/>
                    </a:solidFill>
                  </a:tcPr>
                </a:tc>
                <a:tc>
                  <a:txBody>
                    <a:bodyPr/>
                    <a:lstStyle/>
                    <a:p>
                      <a:pPr algn="ctr"/>
                      <a:br>
                        <a:rPr lang="en-GB" noProof="0" dirty="0">
                          <a:solidFill>
                            <a:schemeClr val="tx1"/>
                          </a:solidFill>
                          <a:latin typeface="Arial" panose="020B0604020202020204" pitchFamily="34" charset="0"/>
                          <a:cs typeface="Arial" panose="020B0604020202020204" pitchFamily="34" charset="0"/>
                        </a:rPr>
                      </a:br>
                      <a:r>
                        <a:rPr lang="en-GB" noProof="0" dirty="0">
                          <a:solidFill>
                            <a:schemeClr val="tx1"/>
                          </a:solidFill>
                          <a:latin typeface="Arial" panose="020B0604020202020204" pitchFamily="34" charset="0"/>
                          <a:cs typeface="Arial" panose="020B0604020202020204" pitchFamily="34" charset="0"/>
                        </a:rPr>
                        <a:t>2 (1)</a:t>
                      </a:r>
                    </a:p>
                    <a:p>
                      <a:pPr algn="ctr"/>
                      <a:r>
                        <a:rPr lang="en-GB" noProof="0" dirty="0">
                          <a:solidFill>
                            <a:schemeClr val="tx1"/>
                          </a:solidFill>
                          <a:latin typeface="Arial" panose="020B0604020202020204" pitchFamily="34" charset="0"/>
                          <a:cs typeface="Arial" panose="020B0604020202020204" pitchFamily="34" charset="0"/>
                        </a:rPr>
                        <a:t>55 (20)</a:t>
                      </a:r>
                    </a:p>
                    <a:p>
                      <a:pPr algn="ctr"/>
                      <a:r>
                        <a:rPr lang="en-GB" noProof="0" dirty="0">
                          <a:solidFill>
                            <a:schemeClr val="tx1"/>
                          </a:solidFill>
                          <a:latin typeface="Arial" panose="020B0604020202020204" pitchFamily="34" charset="0"/>
                          <a:cs typeface="Arial" panose="020B0604020202020204" pitchFamily="34" charset="0"/>
                        </a:rPr>
                        <a:t>142 (52)</a:t>
                      </a:r>
                    </a:p>
                    <a:p>
                      <a:pPr algn="ctr"/>
                      <a:r>
                        <a:rPr lang="en-GB" noProof="0" dirty="0">
                          <a:solidFill>
                            <a:schemeClr val="tx1"/>
                          </a:solidFill>
                          <a:latin typeface="Arial" panose="020B0604020202020204" pitchFamily="34" charset="0"/>
                          <a:cs typeface="Arial" panose="020B0604020202020204" pitchFamily="34" charset="0"/>
                        </a:rPr>
                        <a:t>35 (13)</a:t>
                      </a:r>
                    </a:p>
                    <a:p>
                      <a:pPr algn="ctr"/>
                      <a:r>
                        <a:rPr lang="en-GB" noProof="0" dirty="0">
                          <a:solidFill>
                            <a:schemeClr val="tx1"/>
                          </a:solidFill>
                          <a:latin typeface="Arial" panose="020B0604020202020204" pitchFamily="34" charset="0"/>
                          <a:cs typeface="Arial" panose="020B0604020202020204" pitchFamily="34" charset="0"/>
                        </a:rPr>
                        <a:t>58 (21)</a:t>
                      </a:r>
                    </a:p>
                    <a:p>
                      <a:pPr algn="ctr"/>
                      <a:r>
                        <a:rPr lang="en-GB" noProof="0" dirty="0">
                          <a:solidFill>
                            <a:schemeClr val="tx1"/>
                          </a:solidFill>
                          <a:latin typeface="Arial" panose="020B0604020202020204" pitchFamily="34" charset="0"/>
                          <a:cs typeface="Arial" panose="020B0604020202020204" pitchFamily="34" charset="0"/>
                        </a:rPr>
                        <a:t>15 (6)</a:t>
                      </a:r>
                    </a:p>
                  </a:txBody>
                  <a:tcPr>
                    <a:solidFill>
                      <a:srgbClr val="F5EAE8"/>
                    </a:solidFill>
                  </a:tcPr>
                </a:tc>
                <a:tc>
                  <a:txBody>
                    <a:bodyPr/>
                    <a:lstStyle/>
                    <a:p>
                      <a:pPr algn="ctr"/>
                      <a:br>
                        <a:rPr lang="en-GB" noProof="0" dirty="0">
                          <a:solidFill>
                            <a:schemeClr val="tx1"/>
                          </a:solidFill>
                          <a:latin typeface="Arial" panose="020B0604020202020204" pitchFamily="34" charset="0"/>
                          <a:cs typeface="Arial" panose="020B0604020202020204" pitchFamily="34" charset="0"/>
                        </a:rPr>
                      </a:br>
                      <a:r>
                        <a:rPr lang="en-GB" noProof="0" dirty="0">
                          <a:solidFill>
                            <a:schemeClr val="tx1"/>
                          </a:solidFill>
                          <a:latin typeface="Arial" panose="020B0604020202020204" pitchFamily="34" charset="0"/>
                          <a:cs typeface="Arial" panose="020B0604020202020204" pitchFamily="34" charset="0"/>
                        </a:rPr>
                        <a:t>0</a:t>
                      </a:r>
                      <a:br>
                        <a:rPr lang="en-GB" noProof="0" dirty="0">
                          <a:solidFill>
                            <a:schemeClr val="tx1"/>
                          </a:solidFill>
                          <a:latin typeface="Arial" panose="020B0604020202020204" pitchFamily="34" charset="0"/>
                          <a:cs typeface="Arial" panose="020B0604020202020204" pitchFamily="34" charset="0"/>
                        </a:rPr>
                      </a:br>
                      <a:r>
                        <a:rPr lang="en-GB" noProof="0" dirty="0">
                          <a:solidFill>
                            <a:schemeClr val="tx1"/>
                          </a:solidFill>
                          <a:latin typeface="Arial" panose="020B0604020202020204" pitchFamily="34" charset="0"/>
                          <a:cs typeface="Arial" panose="020B0604020202020204" pitchFamily="34" charset="0"/>
                        </a:rPr>
                        <a:t>38 (14)</a:t>
                      </a:r>
                    </a:p>
                    <a:p>
                      <a:pPr algn="ctr"/>
                      <a:r>
                        <a:rPr lang="en-GB" noProof="0" dirty="0">
                          <a:solidFill>
                            <a:schemeClr val="tx1"/>
                          </a:solidFill>
                          <a:latin typeface="Arial" panose="020B0604020202020204" pitchFamily="34" charset="0"/>
                          <a:cs typeface="Arial" panose="020B0604020202020204" pitchFamily="34" charset="0"/>
                        </a:rPr>
                        <a:t>106 (39)</a:t>
                      </a:r>
                    </a:p>
                    <a:p>
                      <a:pPr algn="ctr"/>
                      <a:r>
                        <a:rPr lang="en-GB" noProof="0" dirty="0">
                          <a:solidFill>
                            <a:schemeClr val="tx1"/>
                          </a:solidFill>
                          <a:latin typeface="Arial" panose="020B0604020202020204" pitchFamily="34" charset="0"/>
                          <a:cs typeface="Arial" panose="020B0604020202020204" pitchFamily="34" charset="0"/>
                        </a:rPr>
                        <a:t>22 (8)</a:t>
                      </a:r>
                    </a:p>
                    <a:p>
                      <a:pPr algn="ctr"/>
                      <a:r>
                        <a:rPr lang="en-GB" noProof="0" dirty="0">
                          <a:solidFill>
                            <a:schemeClr val="tx1"/>
                          </a:solidFill>
                          <a:latin typeface="Arial" panose="020B0604020202020204" pitchFamily="34" charset="0"/>
                          <a:cs typeface="Arial" panose="020B0604020202020204" pitchFamily="34" charset="0"/>
                        </a:rPr>
                        <a:t>76 (28)</a:t>
                      </a:r>
                    </a:p>
                    <a:p>
                      <a:pPr algn="ctr"/>
                      <a:r>
                        <a:rPr lang="en-GB" noProof="0" dirty="0">
                          <a:solidFill>
                            <a:schemeClr val="tx1"/>
                          </a:solidFill>
                          <a:latin typeface="Arial" panose="020B0604020202020204" pitchFamily="34" charset="0"/>
                          <a:cs typeface="Arial" panose="020B0604020202020204" pitchFamily="34" charset="0"/>
                        </a:rPr>
                        <a:t>51 (19)</a:t>
                      </a:r>
                    </a:p>
                  </a:txBody>
                  <a:tcPr>
                    <a:solidFill>
                      <a:srgbClr val="F5EAE8"/>
                    </a:solidFill>
                  </a:tcPr>
                </a:tc>
                <a:extLst>
                  <a:ext uri="{0D108BD9-81ED-4DB2-BD59-A6C34878D82A}">
                    <a16:rowId xmlns:a16="http://schemas.microsoft.com/office/drawing/2014/main" val="925318560"/>
                  </a:ext>
                </a:extLst>
              </a:tr>
              <a:tr h="370840">
                <a:tc>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GB" b="1" noProof="0" dirty="0">
                          <a:solidFill>
                            <a:schemeClr val="tx1"/>
                          </a:solidFill>
                          <a:latin typeface="Arial" panose="020B0604020202020204" pitchFamily="34" charset="0"/>
                          <a:cs typeface="Arial" panose="020B0604020202020204" pitchFamily="34" charset="0"/>
                        </a:rPr>
                        <a:t>CBR, n (%)</a:t>
                      </a:r>
                      <a:r>
                        <a:rPr lang="en-GB" b="1" baseline="30000" noProof="0" dirty="0">
                          <a:solidFill>
                            <a:schemeClr val="tx1"/>
                          </a:solidFill>
                          <a:latin typeface="Arial" panose="020B0604020202020204" pitchFamily="34" charset="0"/>
                          <a:cs typeface="Arial" panose="020B0604020202020204" pitchFamily="34" charset="0"/>
                        </a:rPr>
                        <a:t>a</a:t>
                      </a:r>
                      <a:endParaRPr lang="en-GB" b="1" noProof="0" dirty="0">
                        <a:solidFill>
                          <a:schemeClr val="tx1"/>
                        </a:solidFill>
                        <a:latin typeface="Arial" panose="020B0604020202020204" pitchFamily="34" charset="0"/>
                        <a:cs typeface="Arial" panose="020B0604020202020204" pitchFamily="34" charset="0"/>
                      </a:endParaRPr>
                    </a:p>
                  </a:txBody>
                  <a:tcPr>
                    <a:solidFill>
                      <a:srgbClr val="EAD1CE"/>
                    </a:solidFill>
                  </a:tcPr>
                </a:tc>
                <a:tc>
                  <a:txBody>
                    <a:bodyPr/>
                    <a:lstStyle/>
                    <a:p>
                      <a:pPr algn="ctr"/>
                      <a:r>
                        <a:rPr lang="en-GB" noProof="0" dirty="0">
                          <a:solidFill>
                            <a:schemeClr val="tx1"/>
                          </a:solidFill>
                          <a:latin typeface="Arial" panose="020B0604020202020204" pitchFamily="34" charset="0"/>
                          <a:cs typeface="Arial" panose="020B0604020202020204" pitchFamily="34" charset="0"/>
                        </a:rPr>
                        <a:t>92 (34)</a:t>
                      </a:r>
                    </a:p>
                  </a:txBody>
                  <a:tcPr>
                    <a:solidFill>
                      <a:srgbClr val="EAD1CE"/>
                    </a:solidFill>
                  </a:tcPr>
                </a:tc>
                <a:tc>
                  <a:txBody>
                    <a:bodyPr/>
                    <a:lstStyle/>
                    <a:p>
                      <a:pPr algn="ctr"/>
                      <a:r>
                        <a:rPr lang="en-GB" noProof="0" dirty="0">
                          <a:solidFill>
                            <a:schemeClr val="tx1"/>
                          </a:solidFill>
                          <a:latin typeface="Arial" panose="020B0604020202020204" pitchFamily="34" charset="0"/>
                          <a:cs typeface="Arial" panose="020B0604020202020204" pitchFamily="34" charset="0"/>
                        </a:rPr>
                        <a:t>60 (22)</a:t>
                      </a:r>
                    </a:p>
                  </a:txBody>
                  <a:tcPr>
                    <a:solidFill>
                      <a:srgbClr val="EAD1CE"/>
                    </a:solidFill>
                  </a:tcPr>
                </a:tc>
                <a:extLst>
                  <a:ext uri="{0D108BD9-81ED-4DB2-BD59-A6C34878D82A}">
                    <a16:rowId xmlns:a16="http://schemas.microsoft.com/office/drawing/2014/main" val="1165372705"/>
                  </a:ext>
                </a:extLst>
              </a:tr>
              <a:tr h="370840">
                <a:tc>
                  <a:txBody>
                    <a:bodyPr/>
                    <a:lstStyle/>
                    <a:p>
                      <a:pPr marL="0" marR="0" lvl="0" indent="360363" algn="l" defTabSz="457200" rtl="0" eaLnBrk="1" fontAlgn="auto" latinLnBrk="0" hangingPunct="1">
                        <a:lnSpc>
                          <a:spcPct val="100000"/>
                        </a:lnSpc>
                        <a:spcBef>
                          <a:spcPts val="0"/>
                        </a:spcBef>
                        <a:spcAft>
                          <a:spcPts val="0"/>
                        </a:spcAft>
                        <a:buClrTx/>
                        <a:buSzTx/>
                        <a:buFontTx/>
                        <a:buNone/>
                        <a:tabLst/>
                        <a:defRPr/>
                      </a:pPr>
                      <a:r>
                        <a:rPr lang="en-GB" noProof="0" dirty="0">
                          <a:solidFill>
                            <a:schemeClr val="tx1"/>
                          </a:solidFill>
                          <a:latin typeface="Arial" panose="020B0604020202020204" pitchFamily="34" charset="0"/>
                          <a:cs typeface="Arial" panose="020B0604020202020204" pitchFamily="34" charset="0"/>
                        </a:rPr>
                        <a:t>Odds ratio (95% CI)</a:t>
                      </a:r>
                    </a:p>
                  </a:txBody>
                  <a:tcPr>
                    <a:solidFill>
                      <a:srgbClr val="EAD1CE"/>
                    </a:solidFill>
                  </a:tcPr>
                </a:tc>
                <a:tc gridSpan="2">
                  <a:txBody>
                    <a:bodyPr/>
                    <a:lstStyle/>
                    <a:p>
                      <a:pPr algn="ctr"/>
                      <a:r>
                        <a:rPr lang="en-GB" noProof="0" dirty="0">
                          <a:solidFill>
                            <a:schemeClr val="tx1"/>
                          </a:solidFill>
                          <a:latin typeface="Arial" panose="020B0604020202020204" pitchFamily="34" charset="0"/>
                          <a:cs typeface="Arial" panose="020B0604020202020204" pitchFamily="34" charset="0"/>
                        </a:rPr>
                        <a:t>1.80 (1.23-2.63), p=0.003</a:t>
                      </a:r>
                    </a:p>
                  </a:txBody>
                  <a:tcPr>
                    <a:solidFill>
                      <a:srgbClr val="EAD1CE"/>
                    </a:solidFill>
                  </a:tcPr>
                </a:tc>
                <a:tc hMerge="1">
                  <a:txBody>
                    <a:bodyPr/>
                    <a:lstStyle/>
                    <a:p>
                      <a:pPr algn="ct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7514048"/>
                  </a:ext>
                </a:extLst>
              </a:tr>
              <a:tr h="370840">
                <a:tc>
                  <a: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lang="en-GB" b="1" noProof="0" dirty="0">
                          <a:solidFill>
                            <a:schemeClr val="tx1"/>
                          </a:solidFill>
                          <a:latin typeface="Arial" panose="020B0604020202020204" pitchFamily="34" charset="0"/>
                          <a:cs typeface="Arial" panose="020B0604020202020204" pitchFamily="34" charset="0"/>
                        </a:rPr>
                        <a:t>Median DoR (95% CI), mo</a:t>
                      </a:r>
                    </a:p>
                  </a:txBody>
                  <a:tcPr/>
                </a:tc>
                <a:tc>
                  <a:txBody>
                    <a:bodyPr/>
                    <a:lstStyle/>
                    <a:p>
                      <a:pPr algn="ctr"/>
                      <a:r>
                        <a:rPr lang="en-GB" noProof="0" dirty="0">
                          <a:solidFill>
                            <a:schemeClr val="tx1"/>
                          </a:solidFill>
                          <a:latin typeface="Arial" panose="020B0604020202020204" pitchFamily="34" charset="0"/>
                          <a:cs typeface="Arial" panose="020B0604020202020204" pitchFamily="34" charset="0"/>
                        </a:rPr>
                        <a:t>8.1 (6.7-9.1)</a:t>
                      </a:r>
                    </a:p>
                  </a:txBody>
                  <a:tcPr/>
                </a:tc>
                <a:tc>
                  <a:txBody>
                    <a:bodyPr/>
                    <a:lstStyle/>
                    <a:p>
                      <a:pPr algn="ctr"/>
                      <a:r>
                        <a:rPr lang="en-GB" noProof="0" dirty="0">
                          <a:solidFill>
                            <a:schemeClr val="tx1"/>
                          </a:solidFill>
                          <a:latin typeface="Arial" panose="020B0604020202020204" pitchFamily="34" charset="0"/>
                          <a:cs typeface="Arial" panose="020B0604020202020204" pitchFamily="34" charset="0"/>
                        </a:rPr>
                        <a:t>5.6 (3.8-7.9)</a:t>
                      </a:r>
                    </a:p>
                  </a:txBody>
                  <a:tcPr/>
                </a:tc>
                <a:extLst>
                  <a:ext uri="{0D108BD9-81ED-4DB2-BD59-A6C34878D82A}">
                    <a16:rowId xmlns:a16="http://schemas.microsoft.com/office/drawing/2014/main" val="3791130481"/>
                  </a:ext>
                </a:extLst>
              </a:tr>
            </a:tbl>
          </a:graphicData>
        </a:graphic>
      </p:graphicFrame>
      <p:sp>
        <p:nvSpPr>
          <p:cNvPr id="3" name="Title 2">
            <a:extLst>
              <a:ext uri="{FF2B5EF4-FFF2-40B4-BE49-F238E27FC236}">
                <a16:creationId xmlns:a16="http://schemas.microsoft.com/office/drawing/2014/main" id="{E0CA0CF9-9641-A96F-B923-F2A09C4F606F}"/>
              </a:ext>
            </a:extLst>
          </p:cNvPr>
          <p:cNvSpPr>
            <a:spLocks noGrp="1"/>
          </p:cNvSpPr>
          <p:nvPr>
            <p:ph type="title"/>
          </p:nvPr>
        </p:nvSpPr>
        <p:spPr>
          <a:xfrm>
            <a:off x="619201" y="259200"/>
            <a:ext cx="10963199" cy="864000"/>
          </a:xfrm>
        </p:spPr>
        <p:txBody>
          <a:bodyPr/>
          <a:lstStyle/>
          <a:p>
            <a:r>
              <a:rPr lang="en-GB" noProof="0" dirty="0"/>
              <a:t>Responses: SG significantly </a:t>
            </a:r>
            <a:r>
              <a:rPr lang="en-GB" noProof="0" dirty="0">
                <a:solidFill>
                  <a:schemeClr val="tx2"/>
                </a:solidFill>
              </a:rPr>
              <a:t>improveD ORR </a:t>
            </a:r>
            <a:r>
              <a:rPr lang="en-GB" noProof="0" dirty="0"/>
              <a:t>compared with TPC, with prolonged DOR</a:t>
            </a:r>
            <a:r>
              <a:rPr lang="en-GB" sz="2800" cap="none" baseline="30000" noProof="0" dirty="0">
                <a:solidFill>
                  <a:schemeClr val="tx2"/>
                </a:solidFill>
              </a:rPr>
              <a:t>1</a:t>
            </a:r>
            <a:endParaRPr lang="en-GB" noProof="0" dirty="0"/>
          </a:p>
        </p:txBody>
      </p:sp>
      <p:sp>
        <p:nvSpPr>
          <p:cNvPr id="5" name="Content Placeholder 4">
            <a:extLst>
              <a:ext uri="{FF2B5EF4-FFF2-40B4-BE49-F238E27FC236}">
                <a16:creationId xmlns:a16="http://schemas.microsoft.com/office/drawing/2014/main" id="{9F6332B4-E18B-93B5-C939-5C9E579F40B4}"/>
              </a:ext>
            </a:extLst>
          </p:cNvPr>
          <p:cNvSpPr>
            <a:spLocks noGrp="1"/>
          </p:cNvSpPr>
          <p:nvPr>
            <p:ph sz="quarter" idx="15"/>
          </p:nvPr>
        </p:nvSpPr>
        <p:spPr>
          <a:xfrm>
            <a:off x="620183" y="6356351"/>
            <a:ext cx="10410806" cy="365125"/>
          </a:xfrm>
        </p:spPr>
        <p:txBody>
          <a:bodyPr anchor="b" anchorCtr="0"/>
          <a:lstStyle/>
          <a:p>
            <a:r>
              <a:rPr lang="en-GB" sz="900" baseline="30000" noProof="0" dirty="0">
                <a:solidFill>
                  <a:schemeClr val="tx2"/>
                </a:solidFill>
              </a:rPr>
              <a:t>a </a:t>
            </a:r>
            <a:r>
              <a:rPr lang="en-GB" sz="900" noProof="0" dirty="0">
                <a:solidFill>
                  <a:schemeClr val="tx2"/>
                </a:solidFill>
              </a:rPr>
              <a:t>CBR is defined as the percentage of patients with a confirmed best overall response of CR, PR, and SD ≥6 months</a:t>
            </a:r>
          </a:p>
          <a:p>
            <a:r>
              <a:rPr lang="en-GB" sz="900" noProof="0" dirty="0">
                <a:solidFill>
                  <a:schemeClr val="tx2"/>
                </a:solidFill>
              </a:rPr>
              <a:t>BICR, blinded independent central review; CBR, clinical benefit rate; CI, confidence interval; CR, complete response; DoR, duration of response; mo, months; NE, not evaluable; ORR, objective response rate; PD, disease progression; PR, partial response; SD, stable disease; SG, sacituzumab govitecan; TPC, treatment of physician’s choice</a:t>
            </a:r>
          </a:p>
          <a:p>
            <a:r>
              <a:rPr lang="en-GB" sz="900" noProof="0" dirty="0">
                <a:solidFill>
                  <a:schemeClr val="tx2"/>
                </a:solidFill>
              </a:rPr>
              <a:t>1. Rugo HS, et al. Lancet. 2023;;402(10411):1423-1433; 2. </a:t>
            </a:r>
            <a:r>
              <a:rPr lang="en-GB" sz="900" noProof="0" dirty="0">
                <a:solidFill>
                  <a:schemeClr val="tx2"/>
                </a:solidFill>
                <a:latin typeface="Arial"/>
                <a:cs typeface="Arial"/>
              </a:rPr>
              <a:t>Rugo H, et al. Ann Oncol. 2022;33(supplement 7):S1386. Presented at ESMO 2022. Abstract LBA76. Available </a:t>
            </a:r>
            <a:r>
              <a:rPr lang="en-GB" sz="900" noProof="0" dirty="0">
                <a:solidFill>
                  <a:schemeClr val="tx2"/>
                </a:solidFill>
                <a:latin typeface="Arial"/>
                <a:cs typeface="Arial"/>
                <a:hlinkClick r:id="rId2">
                  <a:extLst>
                    <a:ext uri="{A12FA001-AC4F-418D-AE19-62706E023703}">
                      <ahyp:hlinkClr xmlns:ahyp="http://schemas.microsoft.com/office/drawing/2018/hyperlinkcolor" val="tx"/>
                    </a:ext>
                  </a:extLst>
                </a:hlinkClick>
              </a:rPr>
              <a:t>here</a:t>
            </a:r>
            <a:r>
              <a:rPr lang="en-GB" sz="900" noProof="0" dirty="0">
                <a:solidFill>
                  <a:schemeClr val="tx2"/>
                </a:solidFill>
                <a:latin typeface="Arial"/>
                <a:cs typeface="Arial"/>
              </a:rPr>
              <a:t> (accessed April 25, 2025)</a:t>
            </a:r>
            <a:endParaRPr lang="en-GB" sz="900" noProof="0" dirty="0">
              <a:solidFill>
                <a:schemeClr val="tx2"/>
              </a:solidFill>
            </a:endParaRPr>
          </a:p>
        </p:txBody>
      </p:sp>
      <p:sp>
        <p:nvSpPr>
          <p:cNvPr id="11" name="Slide Number Placeholder 10">
            <a:extLst>
              <a:ext uri="{FF2B5EF4-FFF2-40B4-BE49-F238E27FC236}">
                <a16:creationId xmlns:a16="http://schemas.microsoft.com/office/drawing/2014/main" id="{CE86D57B-A395-01D8-DF18-D755484F83F6}"/>
              </a:ext>
            </a:extLst>
          </p:cNvPr>
          <p:cNvSpPr>
            <a:spLocks noGrp="1"/>
          </p:cNvSpPr>
          <p:nvPr>
            <p:ph type="sldNum" sz="quarter" idx="4"/>
          </p:nvPr>
        </p:nvSpPr>
        <p:spPr/>
        <p:txBody>
          <a:bodyPr/>
          <a:lstStyle/>
          <a:p>
            <a:fld id="{FCE43C0F-8A7B-3A4B-9DB5-B3472E36E833}" type="slidenum">
              <a:rPr lang="en-GB" noProof="0" smtClean="0"/>
              <a:pPr/>
              <a:t>29</a:t>
            </a:fld>
            <a:endParaRPr lang="en-GB" noProof="0" dirty="0"/>
          </a:p>
        </p:txBody>
      </p:sp>
    </p:spTree>
    <p:extLst>
      <p:ext uri="{BB962C8B-B14F-4D97-AF65-F5344CB8AC3E}">
        <p14:creationId xmlns:p14="http://schemas.microsoft.com/office/powerpoint/2010/main" val="34197343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09600" y="977690"/>
            <a:ext cx="10973784" cy="5187614"/>
          </a:xfrm>
        </p:spPr>
        <p:txBody>
          <a:bodyPr>
            <a:normAutofit fontScale="85000" lnSpcReduction="10000"/>
          </a:bodyPr>
          <a:lstStyle/>
          <a:p>
            <a:pPr marL="0" indent="0">
              <a:lnSpc>
                <a:spcPct val="120000"/>
              </a:lnSpc>
              <a:spcBef>
                <a:spcPts val="600"/>
              </a:spcBef>
              <a:buNone/>
            </a:pPr>
            <a:r>
              <a:rPr lang="en-GB" altLang="en-US" b="1" dirty="0">
                <a:latin typeface="Arial" panose="020B0604020202020204" pitchFamily="34" charset="0"/>
              </a:rPr>
              <a:t>This programme is developed by </a:t>
            </a:r>
            <a:r>
              <a:rPr lang="en-GB" altLang="en-US" b="1" dirty="0"/>
              <a:t>BREAST CANCER</a:t>
            </a:r>
            <a:r>
              <a:rPr lang="en-GB" altLang="en-US" b="1" dirty="0">
                <a:latin typeface="Arial" panose="020B0604020202020204" pitchFamily="34" charset="0"/>
              </a:rPr>
              <a:t> </a:t>
            </a:r>
            <a:br>
              <a:rPr lang="en-GB" altLang="en-US" b="1" dirty="0">
                <a:latin typeface="Arial" panose="020B0604020202020204" pitchFamily="34" charset="0"/>
              </a:rPr>
            </a:br>
            <a:r>
              <a:rPr lang="en-GB" altLang="en-US" b="1" dirty="0">
                <a:latin typeface="Arial" panose="020B0604020202020204" pitchFamily="34" charset="0"/>
              </a:rPr>
              <a:t>CONNECT, an international group of experts in the field </a:t>
            </a:r>
            <a:br>
              <a:rPr lang="en-GB" altLang="en-US" b="1" dirty="0">
                <a:latin typeface="Arial" panose="020B0604020202020204" pitchFamily="34" charset="0"/>
              </a:rPr>
            </a:br>
            <a:r>
              <a:rPr lang="en-GB" altLang="en-US" b="1" dirty="0">
                <a:latin typeface="Arial" panose="020B0604020202020204" pitchFamily="34" charset="0"/>
              </a:rPr>
              <a:t>of </a:t>
            </a:r>
            <a:r>
              <a:rPr lang="en-GB" altLang="en-US" b="1" dirty="0"/>
              <a:t>breast cancer</a:t>
            </a:r>
            <a:r>
              <a:rPr lang="en-GB" altLang="en-US" b="1" dirty="0">
                <a:latin typeface="Arial" panose="020B0604020202020204" pitchFamily="34" charset="0"/>
              </a:rPr>
              <a:t>.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BREAST CANCER CONNECT programme is supported through an independent educational grant from </a:t>
            </a:r>
            <a:r>
              <a:rPr lang="en-GB" dirty="0"/>
              <a:t>AstraZeneca</a:t>
            </a:r>
            <a:r>
              <a:rPr lang="en-GB" altLang="en-US" dirty="0">
                <a:latin typeface="Arial" panose="020B0604020202020204" pitchFamily="34" charset="0"/>
              </a:rPr>
              <a:t>.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a:t>
            </a:r>
          </a:p>
          <a:p>
            <a:r>
              <a:rPr lang="en-GB" dirty="0">
                <a:latin typeface="Arial" panose="020B0604020202020204" pitchFamily="34" charset="0"/>
              </a:rPr>
              <a:t>This educational programme is intended for healthcare professionals only </a:t>
            </a:r>
          </a:p>
          <a:p>
            <a:r>
              <a:rPr lang="en-GB" dirty="0">
                <a:latin typeface="Arial" panose="020B0604020202020204" pitchFamily="34" charset="0"/>
              </a:rPr>
              <a:t>The views expressed within this programme are the personal opinions of the experts. They do not necessarily represent the views of the experts’ institutions, or the rest of the BREAST CANCER CONNECT group.</a:t>
            </a:r>
          </a:p>
          <a:p>
            <a:pPr marL="0" indent="0">
              <a:buNone/>
            </a:pPr>
            <a:r>
              <a:rPr lang="en-GB" dirty="0">
                <a:latin typeface="Arial" panose="020B0604020202020204" pitchFamily="34" charset="0"/>
              </a:rPr>
              <a:t>Expert disclosures:</a:t>
            </a:r>
          </a:p>
          <a:p>
            <a:r>
              <a:rPr lang="en-GB" b="1" dirty="0">
                <a:solidFill>
                  <a:srgbClr val="C6573B"/>
                </a:solidFill>
                <a:latin typeface="Arial" panose="020B0604020202020204" pitchFamily="34" charset="0"/>
              </a:rPr>
              <a:t>Dr </a:t>
            </a:r>
            <a:r>
              <a:rPr lang="en-GB" b="1" dirty="0">
                <a:solidFill>
                  <a:srgbClr val="C6573B"/>
                </a:solidFill>
              </a:rPr>
              <a:t>Barbara Pistilli</a:t>
            </a:r>
            <a:r>
              <a:rPr lang="en-GB" b="1" dirty="0">
                <a:solidFill>
                  <a:srgbClr val="C6573B"/>
                </a:solidFill>
                <a:latin typeface="Arial" panose="020B0604020202020204" pitchFamily="34" charset="0"/>
              </a:rPr>
              <a:t> </a:t>
            </a:r>
            <a:r>
              <a:rPr lang="en-GB" dirty="0">
                <a:latin typeface="Arial" panose="020B0604020202020204" pitchFamily="34" charset="0"/>
              </a:rPr>
              <a:t>has received financial support/sponsorship for research support, consultation, or speaker fees from the following companies: AstraZeneca, </a:t>
            </a:r>
            <a:r>
              <a:rPr lang="en-GB" dirty="0" err="1">
                <a:latin typeface="Arial" panose="020B0604020202020204" pitchFamily="34" charset="0"/>
              </a:rPr>
              <a:t>Seagen</a:t>
            </a:r>
            <a:r>
              <a:rPr lang="en-GB" dirty="0">
                <a:latin typeface="Arial" panose="020B0604020202020204" pitchFamily="34" charset="0"/>
              </a:rPr>
              <a:t>, Gilead, Novartis, Lilly, MSD, Pierre Fabre, Daiichi Sankyo, Olema and Pfizer</a:t>
            </a: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panose="020B0604020202020204" pitchFamily="34" charset="0"/>
              </a:rPr>
              <a:t>Developed by BREAST CANCER </a:t>
            </a:r>
            <a:r>
              <a:rPr lang="en-GB" dirty="0" err="1">
                <a:latin typeface="Arial" panose="020B0604020202020204" pitchFamily="34" charset="0"/>
              </a:rPr>
              <a:t>COnnect</a:t>
            </a:r>
            <a:endParaRPr lang="en-GB" dirty="0">
              <a:latin typeface="Arial" panose="020B0604020202020204" pitchFamily="34" charset="0"/>
            </a:endParaRP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a:xfrm>
            <a:off x="10800523" y="6428359"/>
            <a:ext cx="781877" cy="365125"/>
          </a:xfrm>
          <a:prstGeom prst="rect">
            <a:avLst/>
          </a:prstGeom>
        </p:spPr>
        <p:txBody>
          <a:bodyPr/>
          <a:lstStyle/>
          <a:p>
            <a:fld id="{FCE43C0F-8A7B-3A4B-9DB5-B3472E36E833}" type="slidenum">
              <a:rPr lang="en-GB" noProof="0" smtClean="0">
                <a:latin typeface="Arial" panose="020B0604020202020204" pitchFamily="34" charset="0"/>
                <a:cs typeface="Arial" panose="020B0604020202020204" pitchFamily="34" charset="0"/>
              </a:rPr>
              <a:pPr/>
              <a:t>3</a:t>
            </a:fld>
            <a:endParaRPr lang="en-GB" noProof="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12" name="Picture 11" descr="Text&#10;&#10;Description automatically generated with medium confidence">
            <a:hlinkClick r:id="rId3"/>
            <a:extLst>
              <a:ext uri="{FF2B5EF4-FFF2-40B4-BE49-F238E27FC236}">
                <a16:creationId xmlns:a16="http://schemas.microsoft.com/office/drawing/2014/main" id="{6919F566-B697-F4FA-EC89-BEBBA01FAB29}"/>
              </a:ext>
            </a:extLst>
          </p:cNvPr>
          <p:cNvPicPr>
            <a:picLocks noChangeAspect="1"/>
          </p:cNvPicPr>
          <p:nvPr/>
        </p:nvPicPr>
        <p:blipFill>
          <a:blip r:embed="rId4"/>
          <a:stretch>
            <a:fillRect/>
          </a:stretch>
        </p:blipFill>
        <p:spPr>
          <a:xfrm>
            <a:off x="7281537" y="977690"/>
            <a:ext cx="2644172" cy="1155166"/>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1355384-DC4B-4B62-013A-FD4FAB71D826}"/>
              </a:ext>
            </a:extLst>
          </p:cNvPr>
          <p:cNvGraphicFramePr>
            <a:graphicFrameLocks noGrp="1"/>
          </p:cNvGraphicFramePr>
          <p:nvPr>
            <p:ph sz="quarter" idx="12"/>
            <p:extLst>
              <p:ext uri="{D42A27DB-BD31-4B8C-83A1-F6EECF244321}">
                <p14:modId xmlns:p14="http://schemas.microsoft.com/office/powerpoint/2010/main" val="4285008575"/>
              </p:ext>
            </p:extLst>
          </p:nvPr>
        </p:nvGraphicFramePr>
        <p:xfrm>
          <a:off x="619201" y="2448560"/>
          <a:ext cx="10963272" cy="1960880"/>
        </p:xfrm>
        <a:graphic>
          <a:graphicData uri="http://schemas.openxmlformats.org/drawingml/2006/table">
            <a:tbl>
              <a:tblPr firstRow="1" bandRow="1">
                <a:tableStyleId>{5C22544A-7EE6-4342-B048-85BDC9FD1C3A}</a:tableStyleId>
              </a:tblPr>
              <a:tblGrid>
                <a:gridCol w="1827212">
                  <a:extLst>
                    <a:ext uri="{9D8B030D-6E8A-4147-A177-3AD203B41FA5}">
                      <a16:colId xmlns:a16="http://schemas.microsoft.com/office/drawing/2014/main" val="2601408384"/>
                    </a:ext>
                  </a:extLst>
                </a:gridCol>
                <a:gridCol w="1827212">
                  <a:extLst>
                    <a:ext uri="{9D8B030D-6E8A-4147-A177-3AD203B41FA5}">
                      <a16:colId xmlns:a16="http://schemas.microsoft.com/office/drawing/2014/main" val="945358302"/>
                    </a:ext>
                  </a:extLst>
                </a:gridCol>
                <a:gridCol w="1865890">
                  <a:extLst>
                    <a:ext uri="{9D8B030D-6E8A-4147-A177-3AD203B41FA5}">
                      <a16:colId xmlns:a16="http://schemas.microsoft.com/office/drawing/2014/main" val="2137668823"/>
                    </a:ext>
                  </a:extLst>
                </a:gridCol>
                <a:gridCol w="1963882">
                  <a:extLst>
                    <a:ext uri="{9D8B030D-6E8A-4147-A177-3AD203B41FA5}">
                      <a16:colId xmlns:a16="http://schemas.microsoft.com/office/drawing/2014/main" val="4185087069"/>
                    </a:ext>
                  </a:extLst>
                </a:gridCol>
                <a:gridCol w="1651864">
                  <a:extLst>
                    <a:ext uri="{9D8B030D-6E8A-4147-A177-3AD203B41FA5}">
                      <a16:colId xmlns:a16="http://schemas.microsoft.com/office/drawing/2014/main" val="580209386"/>
                    </a:ext>
                  </a:extLst>
                </a:gridCol>
                <a:gridCol w="1827212">
                  <a:extLst>
                    <a:ext uri="{9D8B030D-6E8A-4147-A177-3AD203B41FA5}">
                      <a16:colId xmlns:a16="http://schemas.microsoft.com/office/drawing/2014/main" val="42035757"/>
                    </a:ext>
                  </a:extLst>
                </a:gridCol>
              </a:tblGrid>
              <a:tr h="370840">
                <a:tc>
                  <a:txBody>
                    <a:bodyPr/>
                    <a:lstStyle/>
                    <a:p>
                      <a:r>
                        <a:rPr lang="en-GB" sz="1700" noProof="0" dirty="0">
                          <a:latin typeface="Arial" panose="020B0604020202020204" pitchFamily="34" charset="0"/>
                          <a:cs typeface="Arial" panose="020B0604020202020204" pitchFamily="34" charset="0"/>
                        </a:rPr>
                        <a:t>TTD</a:t>
                      </a:r>
                    </a:p>
                  </a:txBody>
                  <a:tcPr/>
                </a:tc>
                <a:tc>
                  <a:txBody>
                    <a:bodyPr/>
                    <a:lstStyle/>
                    <a:p>
                      <a:pPr algn="ctr"/>
                      <a:r>
                        <a:rPr lang="en-GB" sz="1700" noProof="0" dirty="0">
                          <a:latin typeface="Arial" panose="020B0604020202020204" pitchFamily="34" charset="0"/>
                          <a:cs typeface="Arial" panose="020B0604020202020204" pitchFamily="34" charset="0"/>
                        </a:rPr>
                        <a:t>Patients</a:t>
                      </a:r>
                      <a:br>
                        <a:rPr lang="en-GB" sz="1700" noProof="0" dirty="0">
                          <a:latin typeface="Arial" panose="020B0604020202020204" pitchFamily="34" charset="0"/>
                          <a:cs typeface="Arial" panose="020B0604020202020204" pitchFamily="34" charset="0"/>
                        </a:rPr>
                      </a:br>
                      <a:r>
                        <a:rPr lang="en-GB" sz="1700" noProof="0" dirty="0">
                          <a:latin typeface="Arial" panose="020B0604020202020204" pitchFamily="34" charset="0"/>
                          <a:cs typeface="Arial" panose="020B0604020202020204" pitchFamily="34" charset="0"/>
                        </a:rPr>
                        <a:t>SG/TPC, n/n</a:t>
                      </a:r>
                    </a:p>
                  </a:txBody>
                  <a:tcPr marL="0" marR="0"/>
                </a:tc>
                <a:tc>
                  <a:txBody>
                    <a:bodyPr/>
                    <a:lstStyle/>
                    <a:p>
                      <a:pPr algn="ctr"/>
                      <a:r>
                        <a:rPr lang="en-GB" sz="1700" noProof="0" dirty="0">
                          <a:solidFill>
                            <a:schemeClr val="bg1"/>
                          </a:solidFill>
                          <a:latin typeface="Arial" panose="020B0604020202020204" pitchFamily="34" charset="0"/>
                          <a:cs typeface="Arial" panose="020B0604020202020204" pitchFamily="34" charset="0"/>
                        </a:rPr>
                        <a:t>SG median TTD (95% CI), mo</a:t>
                      </a:r>
                    </a:p>
                  </a:txBody>
                  <a:tcPr marL="0" marR="0"/>
                </a:tc>
                <a:tc>
                  <a:txBody>
                    <a:bodyPr/>
                    <a:lstStyle/>
                    <a:p>
                      <a:pPr algn="ctr"/>
                      <a:r>
                        <a:rPr lang="en-GB" sz="1700" noProof="0" dirty="0">
                          <a:solidFill>
                            <a:schemeClr val="bg1"/>
                          </a:solidFill>
                          <a:latin typeface="Arial" panose="020B0604020202020204" pitchFamily="34" charset="0"/>
                          <a:cs typeface="Arial" panose="020B0604020202020204" pitchFamily="34" charset="0"/>
                        </a:rPr>
                        <a:t>TPC median TTD (95% CI), mo</a:t>
                      </a:r>
                    </a:p>
                  </a:txBody>
                  <a:tcPr marL="0" marR="0"/>
                </a:tc>
                <a:tc>
                  <a:txBody>
                    <a:bodyPr/>
                    <a:lstStyle/>
                    <a:p>
                      <a:pPr algn="ctr"/>
                      <a:r>
                        <a:rPr lang="en-GB" sz="1700" noProof="0" dirty="0">
                          <a:solidFill>
                            <a:schemeClr val="bg1"/>
                          </a:solidFill>
                          <a:latin typeface="Arial" panose="020B0604020202020204" pitchFamily="34" charset="0"/>
                          <a:cs typeface="Arial" panose="020B0604020202020204" pitchFamily="34" charset="0"/>
                        </a:rPr>
                        <a:t>Stratified HR</a:t>
                      </a:r>
                      <a:br>
                        <a:rPr lang="en-GB" sz="1700" noProof="0" dirty="0">
                          <a:solidFill>
                            <a:schemeClr val="bg1"/>
                          </a:solidFill>
                          <a:latin typeface="Arial" panose="020B0604020202020204" pitchFamily="34" charset="0"/>
                          <a:cs typeface="Arial" panose="020B0604020202020204" pitchFamily="34" charset="0"/>
                        </a:rPr>
                      </a:br>
                      <a:r>
                        <a:rPr lang="en-GB" sz="1700" noProof="0" dirty="0">
                          <a:solidFill>
                            <a:schemeClr val="bg1"/>
                          </a:solidFill>
                          <a:latin typeface="Arial" panose="020B0604020202020204" pitchFamily="34" charset="0"/>
                          <a:cs typeface="Arial" panose="020B0604020202020204" pitchFamily="34" charset="0"/>
                        </a:rPr>
                        <a:t>(95% CI)</a:t>
                      </a:r>
                    </a:p>
                  </a:txBody>
                  <a:tcPr marL="0" marR="0"/>
                </a:tc>
                <a:tc>
                  <a:txBody>
                    <a:bodyPr/>
                    <a:lstStyle/>
                    <a:p>
                      <a:pPr algn="ctr"/>
                      <a:r>
                        <a:rPr lang="en-GB" sz="1700" noProof="0" dirty="0">
                          <a:solidFill>
                            <a:schemeClr val="bg1"/>
                          </a:solidFill>
                          <a:latin typeface="Arial" panose="020B0604020202020204" pitchFamily="34" charset="0"/>
                          <a:cs typeface="Arial" panose="020B0604020202020204" pitchFamily="34" charset="0"/>
                        </a:rPr>
                        <a:t>Stratified Log Rank p value</a:t>
                      </a:r>
                    </a:p>
                  </a:txBody>
                  <a:tcPr marL="0" marR="0"/>
                </a:tc>
                <a:extLst>
                  <a:ext uri="{0D108BD9-81ED-4DB2-BD59-A6C34878D82A}">
                    <a16:rowId xmlns:a16="http://schemas.microsoft.com/office/drawing/2014/main" val="292056068"/>
                  </a:ext>
                </a:extLst>
              </a:tr>
              <a:tr h="370840">
                <a:tc>
                  <a:txBody>
                    <a:bodyPr/>
                    <a:lstStyle/>
                    <a:p>
                      <a:r>
                        <a:rPr lang="en-GB" sz="1700" b="1" noProof="0" dirty="0">
                          <a:latin typeface="Arial" panose="020B0604020202020204" pitchFamily="34" charset="0"/>
                          <a:cs typeface="Arial" panose="020B0604020202020204" pitchFamily="34" charset="0"/>
                        </a:rPr>
                        <a:t>Global Health Status/QoL</a:t>
                      </a:r>
                    </a:p>
                  </a:txBody>
                  <a:tcPr/>
                </a:tc>
                <a:tc>
                  <a:txBody>
                    <a:bodyPr/>
                    <a:lstStyle/>
                    <a:p>
                      <a:pPr algn="ctr"/>
                      <a:r>
                        <a:rPr lang="en-GB" sz="1700" noProof="0" dirty="0">
                          <a:latin typeface="Arial" panose="020B0604020202020204" pitchFamily="34" charset="0"/>
                          <a:cs typeface="Arial" panose="020B0604020202020204" pitchFamily="34" charset="0"/>
                        </a:rPr>
                        <a:t>234/207</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4.3 (3.1-5.7)</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3.0 (2.2-3.9)</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0.75 (0.61-0.92)</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0.006</a:t>
                      </a:r>
                    </a:p>
                  </a:txBody>
                  <a:tcPr marL="0" marR="0" anchor="ctr"/>
                </a:tc>
                <a:extLst>
                  <a:ext uri="{0D108BD9-81ED-4DB2-BD59-A6C34878D82A}">
                    <a16:rowId xmlns:a16="http://schemas.microsoft.com/office/drawing/2014/main" val="4069198099"/>
                  </a:ext>
                </a:extLst>
              </a:tr>
              <a:tr h="370840">
                <a:tc>
                  <a:txBody>
                    <a:bodyPr/>
                    <a:lstStyle/>
                    <a:p>
                      <a:r>
                        <a:rPr lang="en-GB" sz="1700" b="1" noProof="0" dirty="0">
                          <a:latin typeface="Arial" panose="020B0604020202020204" pitchFamily="34" charset="0"/>
                          <a:cs typeface="Arial" panose="020B0604020202020204" pitchFamily="34" charset="0"/>
                        </a:rPr>
                        <a:t>Fatigue</a:t>
                      </a:r>
                    </a:p>
                  </a:txBody>
                  <a:tcPr/>
                </a:tc>
                <a:tc>
                  <a:txBody>
                    <a:bodyPr/>
                    <a:lstStyle/>
                    <a:p>
                      <a:pPr algn="ctr"/>
                      <a:r>
                        <a:rPr lang="en-GB" sz="1700" noProof="0" dirty="0">
                          <a:latin typeface="Arial" panose="020B0604020202020204" pitchFamily="34" charset="0"/>
                          <a:cs typeface="Arial" panose="020B0604020202020204" pitchFamily="34" charset="0"/>
                        </a:rPr>
                        <a:t>234/205</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2.2 (1.6-2.8)</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1.4 (1.1-1.9)</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0.73 (0.60-0.89)</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0.002</a:t>
                      </a:r>
                    </a:p>
                  </a:txBody>
                  <a:tcPr marL="0" marR="0" anchor="ctr"/>
                </a:tc>
                <a:extLst>
                  <a:ext uri="{0D108BD9-81ED-4DB2-BD59-A6C34878D82A}">
                    <a16:rowId xmlns:a16="http://schemas.microsoft.com/office/drawing/2014/main" val="104522724"/>
                  </a:ext>
                </a:extLst>
              </a:tr>
              <a:tr h="370840">
                <a:tc>
                  <a:txBody>
                    <a:bodyPr/>
                    <a:lstStyle/>
                    <a:p>
                      <a:r>
                        <a:rPr lang="en-GB" sz="1700" b="1" noProof="0" dirty="0">
                          <a:latin typeface="Arial" panose="020B0604020202020204" pitchFamily="34" charset="0"/>
                          <a:cs typeface="Arial" panose="020B0604020202020204" pitchFamily="34" charset="0"/>
                        </a:rPr>
                        <a:t>Pain</a:t>
                      </a:r>
                    </a:p>
                  </a:txBody>
                  <a:tcPr/>
                </a:tc>
                <a:tc>
                  <a:txBody>
                    <a:bodyPr/>
                    <a:lstStyle/>
                    <a:p>
                      <a:pPr algn="ctr"/>
                      <a:r>
                        <a:rPr lang="en-GB" sz="1700" noProof="0" dirty="0">
                          <a:latin typeface="Arial" panose="020B0604020202020204" pitchFamily="34" charset="0"/>
                          <a:cs typeface="Arial" panose="020B0604020202020204" pitchFamily="34" charset="0"/>
                        </a:rPr>
                        <a:t>229/202</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3.8 (2.8-5.0)</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3.5 (2.8-5.0)</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0.92 (0.75-1.13)</a:t>
                      </a:r>
                    </a:p>
                  </a:txBody>
                  <a:tcPr marL="0" marR="0" anchor="ctr"/>
                </a:tc>
                <a:tc>
                  <a:txBody>
                    <a:bodyPr/>
                    <a:lstStyle/>
                    <a:p>
                      <a:pPr algn="ctr"/>
                      <a:r>
                        <a:rPr lang="en-GB" sz="1700" noProof="0" dirty="0">
                          <a:latin typeface="Arial" panose="020B0604020202020204" pitchFamily="34" charset="0"/>
                          <a:cs typeface="Arial" panose="020B0604020202020204" pitchFamily="34" charset="0"/>
                        </a:rPr>
                        <a:t>0.415</a:t>
                      </a:r>
                    </a:p>
                  </a:txBody>
                  <a:tcPr marL="0" marR="0" anchor="ctr"/>
                </a:tc>
                <a:extLst>
                  <a:ext uri="{0D108BD9-81ED-4DB2-BD59-A6C34878D82A}">
                    <a16:rowId xmlns:a16="http://schemas.microsoft.com/office/drawing/2014/main" val="2474537248"/>
                  </a:ext>
                </a:extLst>
              </a:tr>
            </a:tbl>
          </a:graphicData>
        </a:graphic>
      </p:graphicFrame>
      <p:sp>
        <p:nvSpPr>
          <p:cNvPr id="3" name="Title 2">
            <a:extLst>
              <a:ext uri="{FF2B5EF4-FFF2-40B4-BE49-F238E27FC236}">
                <a16:creationId xmlns:a16="http://schemas.microsoft.com/office/drawing/2014/main" id="{DB6F5D27-54C8-9AC8-F4E1-AD4C1837C725}"/>
              </a:ext>
            </a:extLst>
          </p:cNvPr>
          <p:cNvSpPr>
            <a:spLocks noGrp="1"/>
          </p:cNvSpPr>
          <p:nvPr>
            <p:ph type="title"/>
          </p:nvPr>
        </p:nvSpPr>
        <p:spPr/>
        <p:txBody>
          <a:bodyPr anchor="t">
            <a:noAutofit/>
          </a:bodyPr>
          <a:lstStyle/>
          <a:p>
            <a:r>
              <a:rPr lang="en-GB" noProof="0" dirty="0">
                <a:solidFill>
                  <a:schemeClr val="tx2"/>
                </a:solidFill>
                <a:effectLst/>
                <a:latin typeface="Arial"/>
                <a:cs typeface="Arial"/>
              </a:rPr>
              <a:t>PRO Results: SG treatment provided a significant benefit in  HRQ</a:t>
            </a:r>
            <a:r>
              <a:rPr lang="en-GB" cap="none" noProof="0" dirty="0">
                <a:solidFill>
                  <a:schemeClr val="tx2"/>
                </a:solidFill>
                <a:effectLst/>
                <a:latin typeface="Arial"/>
                <a:cs typeface="Arial"/>
              </a:rPr>
              <a:t>o</a:t>
            </a:r>
            <a:r>
              <a:rPr lang="en-GB" noProof="0" dirty="0">
                <a:solidFill>
                  <a:schemeClr val="tx2"/>
                </a:solidFill>
                <a:effectLst/>
                <a:latin typeface="Arial"/>
                <a:cs typeface="Arial"/>
              </a:rPr>
              <a:t>L </a:t>
            </a:r>
            <a:r>
              <a:rPr lang="en-GB" noProof="0" dirty="0">
                <a:solidFill>
                  <a:schemeClr val="tx2"/>
                </a:solidFill>
                <a:latin typeface="Arial"/>
                <a:cs typeface="Arial"/>
              </a:rPr>
              <a:t>&amp; fatigue vs tpc</a:t>
            </a:r>
            <a:r>
              <a:rPr lang="en-GB" sz="2800" cap="none" baseline="30000" noProof="0" dirty="0">
                <a:solidFill>
                  <a:schemeClr val="tx2"/>
                </a:solidFill>
              </a:rPr>
              <a:t>1</a:t>
            </a:r>
            <a:endParaRPr lang="en-GB" noProof="0" dirty="0">
              <a:solidFill>
                <a:schemeClr val="tx2"/>
              </a:solidFill>
              <a:effectLst/>
              <a:latin typeface="Arial"/>
              <a:cs typeface="Arial"/>
            </a:endParaRPr>
          </a:p>
        </p:txBody>
      </p:sp>
      <p:sp>
        <p:nvSpPr>
          <p:cNvPr id="13" name="Slide Number Placeholder 5">
            <a:extLst>
              <a:ext uri="{FF2B5EF4-FFF2-40B4-BE49-F238E27FC236}">
                <a16:creationId xmlns:a16="http://schemas.microsoft.com/office/drawing/2014/main" id="{00AC2C43-0C57-8B3A-66F1-4CBA785E823B}"/>
              </a:ext>
            </a:extLst>
          </p:cNvPr>
          <p:cNvSpPr>
            <a:spLocks noGrp="1"/>
          </p:cNvSpPr>
          <p:nvPr>
            <p:ph type="sldNum" sz="quarter" idx="4"/>
          </p:nvPr>
        </p:nvSpPr>
        <p:spPr/>
        <p:txBody>
          <a:bodyPr/>
          <a:lstStyle/>
          <a:p>
            <a:pPr>
              <a:spcAft>
                <a:spcPts val="600"/>
              </a:spcAft>
            </a:pPr>
            <a:fld id="{FCE43C0F-8A7B-3A4B-9DB5-B3472E36E833}" type="slidenum">
              <a:rPr lang="en-GB" noProof="0" smtClean="0"/>
              <a:pPr>
                <a:spcAft>
                  <a:spcPts val="600"/>
                </a:spcAft>
              </a:pPr>
              <a:t>30</a:t>
            </a:fld>
            <a:endParaRPr lang="en-GB" noProof="0" dirty="0"/>
          </a:p>
        </p:txBody>
      </p:sp>
      <p:sp>
        <p:nvSpPr>
          <p:cNvPr id="5" name="Content Placeholder 4">
            <a:extLst>
              <a:ext uri="{FF2B5EF4-FFF2-40B4-BE49-F238E27FC236}">
                <a16:creationId xmlns:a16="http://schemas.microsoft.com/office/drawing/2014/main" id="{4B43C8CC-B8AA-0186-BB97-88174AF99BBA}"/>
              </a:ext>
            </a:extLst>
          </p:cNvPr>
          <p:cNvSpPr>
            <a:spLocks noGrp="1"/>
          </p:cNvSpPr>
          <p:nvPr>
            <p:ph sz="quarter" idx="15"/>
          </p:nvPr>
        </p:nvSpPr>
        <p:spPr/>
        <p:txBody>
          <a:bodyPr anchor="b" anchorCtr="0"/>
          <a:lstStyle/>
          <a:p>
            <a:r>
              <a:rPr lang="en-GB" sz="900" noProof="0" dirty="0">
                <a:solidFill>
                  <a:schemeClr val="tx2"/>
                </a:solidFill>
                <a:latin typeface="Arial"/>
                <a:cs typeface="Arial"/>
              </a:rPr>
              <a:t>Assessed in all patients in the intent-to-treat population who had an evaluable assessment of HRQoL at baseline and at least one evaluable assessment at post‑baseline visits</a:t>
            </a:r>
          </a:p>
          <a:p>
            <a:r>
              <a:rPr lang="en-GB" sz="900" noProof="0" dirty="0">
                <a:solidFill>
                  <a:schemeClr val="tx2"/>
                </a:solidFill>
                <a:latin typeface="Arial"/>
                <a:cs typeface="Arial"/>
              </a:rPr>
              <a:t>CI, confidence interval; EORTC QLQ-C30, European Organization for Research and Treatment of Cancer Quality of Life Questionnaire; HR, hazard ratio; HRQoL, health-related quality of life; mo, months; PRO, patient-reported outcomes; QoL, quality of life; SG, sacituzumab govitecan; TPC, treatment of physician’s choice; TTD, time to deterioration</a:t>
            </a:r>
          </a:p>
          <a:p>
            <a:r>
              <a:rPr lang="en-GB" sz="900" noProof="0" dirty="0">
                <a:solidFill>
                  <a:schemeClr val="tx2"/>
                </a:solidFill>
                <a:latin typeface="Arial"/>
                <a:cs typeface="Arial"/>
              </a:rPr>
              <a:t>1.Rugo H, et al. Ann Oncol. 2022;33(supplement 7):S1386. Presented at ESMO 2022. Abstract LBA76. Available </a:t>
            </a:r>
            <a:r>
              <a:rPr lang="en-GB" sz="900" noProof="0" dirty="0">
                <a:solidFill>
                  <a:schemeClr val="tx2"/>
                </a:solidFill>
                <a:latin typeface="Arial"/>
                <a:cs typeface="Arial"/>
                <a:hlinkClick r:id="rId3">
                  <a:extLst>
                    <a:ext uri="{A12FA001-AC4F-418D-AE19-62706E023703}">
                      <ahyp:hlinkClr xmlns:ahyp="http://schemas.microsoft.com/office/drawing/2018/hyperlinkcolor" val="tx"/>
                    </a:ext>
                  </a:extLst>
                </a:hlinkClick>
              </a:rPr>
              <a:t>here</a:t>
            </a:r>
            <a:r>
              <a:rPr lang="en-GB" sz="900" noProof="0" dirty="0">
                <a:solidFill>
                  <a:schemeClr val="tx2"/>
                </a:solidFill>
                <a:latin typeface="Arial"/>
                <a:cs typeface="Arial"/>
              </a:rPr>
              <a:t> (accessed April 25, 2025)</a:t>
            </a:r>
            <a:endParaRPr lang="en-GB" sz="900" noProof="0" dirty="0">
              <a:solidFill>
                <a:schemeClr val="tx2"/>
              </a:solidFill>
            </a:endParaRPr>
          </a:p>
        </p:txBody>
      </p:sp>
      <p:sp>
        <p:nvSpPr>
          <p:cNvPr id="2" name="TextBox 1">
            <a:extLst>
              <a:ext uri="{FF2B5EF4-FFF2-40B4-BE49-F238E27FC236}">
                <a16:creationId xmlns:a16="http://schemas.microsoft.com/office/drawing/2014/main" id="{10824873-60F1-9451-82AA-581186D8046D}"/>
              </a:ext>
            </a:extLst>
          </p:cNvPr>
          <p:cNvSpPr txBox="1"/>
          <p:nvPr/>
        </p:nvSpPr>
        <p:spPr>
          <a:xfrm>
            <a:off x="585863" y="2044242"/>
            <a:ext cx="4746492" cy="246221"/>
          </a:xfrm>
          <a:prstGeom prst="rect">
            <a:avLst/>
          </a:prstGeom>
          <a:noFill/>
        </p:spPr>
        <p:txBody>
          <a:bodyPr wrap="none" lIns="0" tIns="0" rIns="0" bIns="0" rtlCol="0">
            <a:spAutoFit/>
          </a:bodyPr>
          <a:lstStyle/>
          <a:p>
            <a:r>
              <a:rPr lang="en-GB" sz="1600" b="1" noProof="0" dirty="0">
                <a:solidFill>
                  <a:schemeClr val="tx2"/>
                </a:solidFill>
                <a:latin typeface="Arial" panose="020B0604020202020204" pitchFamily="34" charset="0"/>
                <a:ea typeface="Aileron" charset="0"/>
                <a:cs typeface="Arial" panose="020B0604020202020204" pitchFamily="34" charset="0"/>
              </a:rPr>
              <a:t>EORTC QLQ-C30 time to deterioration endpoints</a:t>
            </a:r>
          </a:p>
        </p:txBody>
      </p:sp>
    </p:spTree>
    <p:extLst>
      <p:ext uri="{BB962C8B-B14F-4D97-AF65-F5344CB8AC3E}">
        <p14:creationId xmlns:p14="http://schemas.microsoft.com/office/powerpoint/2010/main" val="32477554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05F50D88-66F1-093A-8FA1-E0BF258ECA6B}"/>
              </a:ext>
            </a:extLst>
          </p:cNvPr>
          <p:cNvGraphicFramePr>
            <a:graphicFrameLocks noGrp="1"/>
          </p:cNvGraphicFramePr>
          <p:nvPr>
            <p:ph sz="quarter" idx="12"/>
            <p:extLst>
              <p:ext uri="{D42A27DB-BD31-4B8C-83A1-F6EECF244321}">
                <p14:modId xmlns:p14="http://schemas.microsoft.com/office/powerpoint/2010/main" val="3736081121"/>
              </p:ext>
            </p:extLst>
          </p:nvPr>
        </p:nvGraphicFramePr>
        <p:xfrm>
          <a:off x="620713" y="1195388"/>
          <a:ext cx="10963272" cy="4419149"/>
        </p:xfrm>
        <a:graphic>
          <a:graphicData uri="http://schemas.openxmlformats.org/drawingml/2006/table">
            <a:tbl>
              <a:tblPr firstRow="1" bandRow="1">
                <a:tableStyleId>{5C22544A-7EE6-4342-B048-85BDC9FD1C3A}</a:tableStyleId>
              </a:tblPr>
              <a:tblGrid>
                <a:gridCol w="1827212">
                  <a:extLst>
                    <a:ext uri="{9D8B030D-6E8A-4147-A177-3AD203B41FA5}">
                      <a16:colId xmlns:a16="http://schemas.microsoft.com/office/drawing/2014/main" val="1584066798"/>
                    </a:ext>
                  </a:extLst>
                </a:gridCol>
                <a:gridCol w="2342284">
                  <a:extLst>
                    <a:ext uri="{9D8B030D-6E8A-4147-A177-3AD203B41FA5}">
                      <a16:colId xmlns:a16="http://schemas.microsoft.com/office/drawing/2014/main" val="3424013941"/>
                    </a:ext>
                  </a:extLst>
                </a:gridCol>
                <a:gridCol w="1698444">
                  <a:extLst>
                    <a:ext uri="{9D8B030D-6E8A-4147-A177-3AD203B41FA5}">
                      <a16:colId xmlns:a16="http://schemas.microsoft.com/office/drawing/2014/main" val="1464699213"/>
                    </a:ext>
                  </a:extLst>
                </a:gridCol>
                <a:gridCol w="1698444">
                  <a:extLst>
                    <a:ext uri="{9D8B030D-6E8A-4147-A177-3AD203B41FA5}">
                      <a16:colId xmlns:a16="http://schemas.microsoft.com/office/drawing/2014/main" val="1984288138"/>
                    </a:ext>
                  </a:extLst>
                </a:gridCol>
                <a:gridCol w="1698444">
                  <a:extLst>
                    <a:ext uri="{9D8B030D-6E8A-4147-A177-3AD203B41FA5}">
                      <a16:colId xmlns:a16="http://schemas.microsoft.com/office/drawing/2014/main" val="3068828866"/>
                    </a:ext>
                  </a:extLst>
                </a:gridCol>
                <a:gridCol w="1698444">
                  <a:extLst>
                    <a:ext uri="{9D8B030D-6E8A-4147-A177-3AD203B41FA5}">
                      <a16:colId xmlns:a16="http://schemas.microsoft.com/office/drawing/2014/main" val="1420819176"/>
                    </a:ext>
                  </a:extLst>
                </a:gridCol>
              </a:tblGrid>
              <a:tr h="260429">
                <a:tc rowSpan="2" gridSpan="2">
                  <a:txBody>
                    <a:bodyPr/>
                    <a:lstStyle/>
                    <a:p>
                      <a:r>
                        <a:rPr lang="en-GB" sz="1200" b="1" noProof="0" dirty="0">
                          <a:solidFill>
                            <a:schemeClr val="bg1"/>
                          </a:solidFill>
                          <a:latin typeface="Arial" panose="020B0604020202020204" pitchFamily="34" charset="0"/>
                          <a:cs typeface="Arial" panose="020B0604020202020204" pitchFamily="34" charset="0"/>
                        </a:rPr>
                        <a:t>Treatment-related adverse events, n (%)</a:t>
                      </a:r>
                      <a:r>
                        <a:rPr lang="en-GB" sz="1200" b="1" baseline="30000" noProof="0" dirty="0">
                          <a:solidFill>
                            <a:schemeClr val="bg1"/>
                          </a:solidFill>
                          <a:latin typeface="Arial" panose="020B0604020202020204" pitchFamily="34" charset="0"/>
                          <a:cs typeface="Arial" panose="020B0604020202020204" pitchFamily="34" charset="0"/>
                        </a:rPr>
                        <a:t>a</a:t>
                      </a:r>
                    </a:p>
                  </a:txBody>
                  <a:tcPr marT="18000" marB="18000" anchor="b">
                    <a:lnR w="12700" cap="flat" cmpd="sng" algn="ctr">
                      <a:solidFill>
                        <a:schemeClr val="bg1"/>
                      </a:solidFill>
                      <a:prstDash val="solid"/>
                      <a:round/>
                      <a:headEnd type="none" w="med" len="med"/>
                      <a:tailEnd type="none" w="med" len="med"/>
                    </a:lnR>
                  </a:tcPr>
                </a:tc>
                <a:tc rowSpan="2"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Sacituzumab govitecan (N=268)</a:t>
                      </a:r>
                    </a:p>
                  </a:txBody>
                  <a:tcPr marT="18000" marB="18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tc gridSpan="2">
                  <a:txBody>
                    <a:bodyPr/>
                    <a:lstStyle/>
                    <a:p>
                      <a:pPr algn="ctr"/>
                      <a:r>
                        <a:rPr lang="en-GB" sz="1200" noProof="0" dirty="0">
                          <a:solidFill>
                            <a:schemeClr val="bg1"/>
                          </a:solidFill>
                          <a:latin typeface="Arial" panose="020B0604020202020204" pitchFamily="34" charset="0"/>
                          <a:cs typeface="Arial" panose="020B0604020202020204" pitchFamily="34" charset="0"/>
                        </a:rPr>
                        <a:t>Chemotherapy (N=249)</a:t>
                      </a:r>
                    </a:p>
                  </a:txBody>
                  <a:tcPr marT="18000" marB="18000" anchor="ctr">
                    <a:lnB w="12700" cap="flat" cmpd="sng" algn="ctr">
                      <a:solidFill>
                        <a:schemeClr val="bg1"/>
                      </a:solidFill>
                      <a:prstDash val="solid"/>
                      <a:round/>
                      <a:headEnd type="none" w="med" len="med"/>
                      <a:tailEnd type="none" w="med" len="med"/>
                    </a:lnB>
                  </a:tcPr>
                </a:tc>
                <a:tc hMerge="1">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9883618"/>
                  </a:ext>
                </a:extLst>
              </a:tr>
              <a:tr h="150775">
                <a:tc gridSpan="2" vMerge="1">
                  <a:txBody>
                    <a:bodyPr/>
                    <a:lstStyle/>
                    <a:p>
                      <a:endParaRPr dirty="0"/>
                    </a:p>
                  </a:txBody>
                  <a:tcPr marT="18000" marB="18000">
                    <a:solidFill>
                      <a:schemeClr val="accent1"/>
                    </a:solidFill>
                  </a:tcPr>
                </a:tc>
                <a:tc hMerge="1" vMerge="1">
                  <a:txBody>
                    <a:bodyPr/>
                    <a:lstStyle/>
                    <a:p>
                      <a:endParaRPr lang="en-US" sz="1600" dirty="0">
                        <a:latin typeface="Arial" panose="020B0604020202020204" pitchFamily="34" charset="0"/>
                        <a:cs typeface="Arial" panose="020B0604020202020204" pitchFamily="34" charset="0"/>
                      </a:endParaRPr>
                    </a:p>
                  </a:txBody>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All grade</a:t>
                      </a:r>
                    </a:p>
                  </a:txBody>
                  <a:tcPr marT="18000" marB="18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All grade</a:t>
                      </a:r>
                    </a:p>
                  </a:txBody>
                  <a:tcPr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GB" sz="1200" b="1" noProof="0" dirty="0">
                          <a:solidFill>
                            <a:schemeClr val="bg1"/>
                          </a:solidFill>
                          <a:latin typeface="Arial" panose="020B0604020202020204" pitchFamily="34" charset="0"/>
                          <a:cs typeface="Arial" panose="020B0604020202020204" pitchFamily="34" charset="0"/>
                        </a:rPr>
                        <a:t>Grade ≥3</a:t>
                      </a:r>
                    </a:p>
                  </a:txBody>
                  <a:tcPr marT="18000" marB="18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78062362"/>
                  </a:ext>
                </a:extLst>
              </a:tr>
              <a:tr h="123361">
                <a:tc rowSpan="6">
                  <a:txBody>
                    <a:bodyPr/>
                    <a:lstStyle/>
                    <a:p>
                      <a:r>
                        <a:rPr lang="en-GB" sz="1200" b="1" noProof="0" dirty="0">
                          <a:latin typeface="Arial" panose="020B0604020202020204" pitchFamily="34" charset="0"/>
                          <a:cs typeface="Arial" panose="020B0604020202020204" pitchFamily="34" charset="0"/>
                        </a:rPr>
                        <a:t>Hematologic</a:t>
                      </a:r>
                    </a:p>
                  </a:txBody>
                  <a:tcPr marT="18000" marB="18000">
                    <a:solidFill>
                      <a:srgbClr val="F5EAE8"/>
                    </a:solidFill>
                  </a:tcPr>
                </a:tc>
                <a:tc>
                  <a:txBody>
                    <a:bodyPr/>
                    <a:lstStyle/>
                    <a:p>
                      <a:r>
                        <a:rPr lang="en-GB" sz="1200" noProof="0" dirty="0">
                          <a:latin typeface="Arial" panose="020B0604020202020204" pitchFamily="34" charset="0"/>
                          <a:cs typeface="Arial" panose="020B0604020202020204" pitchFamily="34" charset="0"/>
                        </a:rPr>
                        <a:t>Neutropenia</a:t>
                      </a:r>
                      <a:r>
                        <a:rPr lang="en-GB" sz="1200" baseline="30000" noProof="0" dirty="0">
                          <a:latin typeface="Arial" panose="020B0604020202020204" pitchFamily="34" charset="0"/>
                          <a:cs typeface="Arial" panose="020B0604020202020204" pitchFamily="34" charset="0"/>
                        </a:rPr>
                        <a:t>b</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188 (70)</a:t>
                      </a:r>
                    </a:p>
                  </a:txBody>
                  <a:tcPr marT="18000" marB="18000">
                    <a:lnT w="38100" cap="flat" cmpd="sng" algn="ctr">
                      <a:solidFill>
                        <a:schemeClr val="bg1"/>
                      </a:solidFill>
                      <a:prstDash val="solid"/>
                      <a:round/>
                      <a:headEnd type="none" w="med" len="med"/>
                      <a:tailEnd type="none" w="med" len="med"/>
                    </a:lnT>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136 (51)</a:t>
                      </a:r>
                    </a:p>
                  </a:txBody>
                  <a:tcPr marT="18000" marB="18000">
                    <a:lnT w="38100" cap="flat" cmpd="sng" algn="ctr">
                      <a:solidFill>
                        <a:schemeClr val="bg1"/>
                      </a:solidFill>
                      <a:prstDash val="solid"/>
                      <a:round/>
                      <a:headEnd type="none" w="med" len="med"/>
                      <a:tailEnd type="none" w="med" len="med"/>
                    </a:lnT>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134 (54)</a:t>
                      </a:r>
                    </a:p>
                  </a:txBody>
                  <a:tcPr marT="18000" marB="18000">
                    <a:lnT w="38100" cap="flat" cmpd="sng" algn="ctr">
                      <a:solidFill>
                        <a:schemeClr val="bg1"/>
                      </a:solidFill>
                      <a:prstDash val="solid"/>
                      <a:round/>
                      <a:headEnd type="none" w="med" len="med"/>
                      <a:tailEnd type="none" w="med" len="med"/>
                    </a:lnT>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95 (38)</a:t>
                      </a:r>
                    </a:p>
                  </a:txBody>
                  <a:tcPr marT="18000" marB="18000">
                    <a:lnT w="38100" cap="flat" cmpd="sng" algn="ctr">
                      <a:solidFill>
                        <a:schemeClr val="bg1"/>
                      </a:solidFill>
                      <a:prstDash val="solid"/>
                      <a:round/>
                      <a:headEnd type="none" w="med" len="med"/>
                      <a:tailEnd type="none" w="med" len="med"/>
                    </a:lnT>
                    <a:solidFill>
                      <a:srgbClr val="F5EAE8"/>
                    </a:solidFill>
                  </a:tcPr>
                </a:tc>
                <a:extLst>
                  <a:ext uri="{0D108BD9-81ED-4DB2-BD59-A6C34878D82A}">
                    <a16:rowId xmlns:a16="http://schemas.microsoft.com/office/drawing/2014/main" val="60451607"/>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Anaemia</a:t>
                      </a:r>
                      <a:r>
                        <a:rPr lang="en-GB" sz="1200" baseline="30000" noProof="0" dirty="0">
                          <a:latin typeface="Arial" panose="020B0604020202020204" pitchFamily="34" charset="0"/>
                          <a:cs typeface="Arial" panose="020B0604020202020204" pitchFamily="34" charset="0"/>
                        </a:rPr>
                        <a:t>c</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91 (34)</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17 (6)</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62 (25)</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8 (3)</a:t>
                      </a:r>
                    </a:p>
                  </a:txBody>
                  <a:tcPr marT="18000" marB="18000">
                    <a:solidFill>
                      <a:srgbClr val="F5EAE8"/>
                    </a:solidFill>
                  </a:tcPr>
                </a:tc>
                <a:extLst>
                  <a:ext uri="{0D108BD9-81ED-4DB2-BD59-A6C34878D82A}">
                    <a16:rowId xmlns:a16="http://schemas.microsoft.com/office/drawing/2014/main" val="3309996126"/>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Leukopenia</a:t>
                      </a:r>
                      <a:r>
                        <a:rPr lang="en-GB" sz="1200" baseline="30000" noProof="0" dirty="0">
                          <a:latin typeface="Arial" panose="020B0604020202020204" pitchFamily="34" charset="0"/>
                          <a:cs typeface="Arial" panose="020B0604020202020204" pitchFamily="34" charset="0"/>
                        </a:rPr>
                        <a:t>d</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37 (14)</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23 (9)</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23 (9)</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13 (5)</a:t>
                      </a:r>
                    </a:p>
                  </a:txBody>
                  <a:tcPr marT="18000" marB="18000">
                    <a:solidFill>
                      <a:srgbClr val="F5EAE8"/>
                    </a:solidFill>
                  </a:tcPr>
                </a:tc>
                <a:extLst>
                  <a:ext uri="{0D108BD9-81ED-4DB2-BD59-A6C34878D82A}">
                    <a16:rowId xmlns:a16="http://schemas.microsoft.com/office/drawing/2014/main" val="4202879789"/>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Lymphopenia</a:t>
                      </a:r>
                      <a:r>
                        <a:rPr lang="en-GB" sz="1200" baseline="30000" noProof="0" dirty="0">
                          <a:latin typeface="Arial" panose="020B0604020202020204" pitchFamily="34" charset="0"/>
                          <a:cs typeface="Arial" panose="020B0604020202020204" pitchFamily="34" charset="0"/>
                        </a:rPr>
                        <a:t>e</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31 (12)</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10 (4)</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25 (10)</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8 (3)</a:t>
                      </a:r>
                    </a:p>
                  </a:txBody>
                  <a:tcPr marT="18000" marB="18000">
                    <a:solidFill>
                      <a:srgbClr val="F5EAE8"/>
                    </a:solidFill>
                  </a:tcPr>
                </a:tc>
                <a:extLst>
                  <a:ext uri="{0D108BD9-81ED-4DB2-BD59-A6C34878D82A}">
                    <a16:rowId xmlns:a16="http://schemas.microsoft.com/office/drawing/2014/main" val="993258611"/>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Thrombocytopenia</a:t>
                      </a:r>
                      <a:r>
                        <a:rPr lang="en-GB" sz="1200" baseline="30000" noProof="0" dirty="0">
                          <a:latin typeface="Arial" panose="020B0604020202020204" pitchFamily="34" charset="0"/>
                          <a:cs typeface="Arial" panose="020B0604020202020204" pitchFamily="34" charset="0"/>
                        </a:rPr>
                        <a:t>f</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17 (6)</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 (&lt;1)</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41 (17)</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9 (4)</a:t>
                      </a:r>
                    </a:p>
                  </a:txBody>
                  <a:tcPr marT="18000" marB="18000">
                    <a:solidFill>
                      <a:srgbClr val="F5EAE8"/>
                    </a:solidFill>
                  </a:tcPr>
                </a:tc>
                <a:extLst>
                  <a:ext uri="{0D108BD9-81ED-4DB2-BD59-A6C34878D82A}">
                    <a16:rowId xmlns:a16="http://schemas.microsoft.com/office/drawing/2014/main" val="823646373"/>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Febrile neutropenia</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14 (5)</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14 (5)</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11 (4)</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11 (4)</a:t>
                      </a:r>
                    </a:p>
                  </a:txBody>
                  <a:tcPr marT="18000" marB="18000">
                    <a:solidFill>
                      <a:srgbClr val="F5EAE8"/>
                    </a:solidFill>
                  </a:tcPr>
                </a:tc>
                <a:extLst>
                  <a:ext uri="{0D108BD9-81ED-4DB2-BD59-A6C34878D82A}">
                    <a16:rowId xmlns:a16="http://schemas.microsoft.com/office/drawing/2014/main" val="374020397"/>
                  </a:ext>
                </a:extLst>
              </a:tr>
              <a:tr h="123361">
                <a:tc rowSpan="5">
                  <a:txBody>
                    <a:bodyPr/>
                    <a:lstStyle/>
                    <a:p>
                      <a:r>
                        <a:rPr lang="en-GB" sz="1200" b="1" noProof="0" dirty="0">
                          <a:latin typeface="Arial" panose="020B0604020202020204" pitchFamily="34" charset="0"/>
                          <a:cs typeface="Arial" panose="020B0604020202020204" pitchFamily="34" charset="0"/>
                        </a:rPr>
                        <a:t>Gastrointestinal</a:t>
                      </a:r>
                    </a:p>
                  </a:txBody>
                  <a:tcPr marT="18000" marB="18000">
                    <a:solidFill>
                      <a:srgbClr val="EAD1CE"/>
                    </a:solidFill>
                  </a:tcPr>
                </a:tc>
                <a:tc>
                  <a:txBody>
                    <a:bodyPr/>
                    <a:lstStyle/>
                    <a:p>
                      <a:r>
                        <a:rPr lang="en-GB" sz="1200" noProof="0" dirty="0">
                          <a:latin typeface="Arial" panose="020B0604020202020204" pitchFamily="34" charset="0"/>
                          <a:cs typeface="Arial" panose="020B0604020202020204" pitchFamily="34" charset="0"/>
                        </a:rPr>
                        <a:t>Diarrhoea</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152 (57)</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25 (9)</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42 (17)</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 (1)</a:t>
                      </a:r>
                    </a:p>
                  </a:txBody>
                  <a:tcPr marT="18000" marB="18000">
                    <a:solidFill>
                      <a:srgbClr val="EAD1CE"/>
                    </a:solidFill>
                  </a:tcPr>
                </a:tc>
                <a:extLst>
                  <a:ext uri="{0D108BD9-81ED-4DB2-BD59-A6C34878D82A}">
                    <a16:rowId xmlns:a16="http://schemas.microsoft.com/office/drawing/2014/main" val="3844511336"/>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Nausea</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148 (55)</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 (1)</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77 (31)</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7 (3)</a:t>
                      </a:r>
                    </a:p>
                  </a:txBody>
                  <a:tcPr marT="18000" marB="18000">
                    <a:solidFill>
                      <a:srgbClr val="EAD1CE"/>
                    </a:solidFill>
                  </a:tcPr>
                </a:tc>
                <a:extLst>
                  <a:ext uri="{0D108BD9-81ED-4DB2-BD59-A6C34878D82A}">
                    <a16:rowId xmlns:a16="http://schemas.microsoft.com/office/drawing/2014/main" val="1783725501"/>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Vomiting</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51 (19)</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 (&lt;1)</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30 (12)</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4 (2)</a:t>
                      </a:r>
                    </a:p>
                  </a:txBody>
                  <a:tcPr marT="18000" marB="18000">
                    <a:solidFill>
                      <a:srgbClr val="EAD1CE"/>
                    </a:solidFill>
                  </a:tcPr>
                </a:tc>
                <a:extLst>
                  <a:ext uri="{0D108BD9-81ED-4DB2-BD59-A6C34878D82A}">
                    <a16:rowId xmlns:a16="http://schemas.microsoft.com/office/drawing/2014/main" val="319061926"/>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Constipation</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50 (19)</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0</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36 (15)</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0</a:t>
                      </a:r>
                    </a:p>
                  </a:txBody>
                  <a:tcPr marT="18000" marB="18000">
                    <a:solidFill>
                      <a:srgbClr val="EAD1CE"/>
                    </a:solidFill>
                  </a:tcPr>
                </a:tc>
                <a:extLst>
                  <a:ext uri="{0D108BD9-81ED-4DB2-BD59-A6C34878D82A}">
                    <a16:rowId xmlns:a16="http://schemas.microsoft.com/office/drawing/2014/main" val="1761337481"/>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Abdominal pain</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34 (13)</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2 (1)</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17 (7)</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0</a:t>
                      </a:r>
                    </a:p>
                  </a:txBody>
                  <a:tcPr marT="18000" marB="18000">
                    <a:solidFill>
                      <a:srgbClr val="EAD1CE"/>
                    </a:solidFill>
                  </a:tcPr>
                </a:tc>
                <a:extLst>
                  <a:ext uri="{0D108BD9-81ED-4DB2-BD59-A6C34878D82A}">
                    <a16:rowId xmlns:a16="http://schemas.microsoft.com/office/drawing/2014/main" val="97241358"/>
                  </a:ext>
                </a:extLst>
              </a:tr>
              <a:tr h="123361">
                <a:tc rowSpan="2">
                  <a:txBody>
                    <a:bodyPr/>
                    <a:lstStyle/>
                    <a:p>
                      <a:r>
                        <a:rPr lang="en-GB" sz="1200" b="1" noProof="0" dirty="0">
                          <a:latin typeface="Arial" panose="020B0604020202020204" pitchFamily="34" charset="0"/>
                          <a:cs typeface="Arial" panose="020B0604020202020204" pitchFamily="34" charset="0"/>
                        </a:rPr>
                        <a:t>Investigations</a:t>
                      </a:r>
                    </a:p>
                  </a:txBody>
                  <a:tcPr marT="18000" marB="18000">
                    <a:solidFill>
                      <a:srgbClr val="F5EAE8"/>
                    </a:solidFill>
                  </a:tcPr>
                </a:tc>
                <a:tc>
                  <a:txBody>
                    <a:bodyPr/>
                    <a:lstStyle/>
                    <a:p>
                      <a:r>
                        <a:rPr lang="en-GB" sz="1200" noProof="0" dirty="0">
                          <a:latin typeface="Arial" panose="020B0604020202020204" pitchFamily="34" charset="0"/>
                          <a:cs typeface="Arial" panose="020B0604020202020204" pitchFamily="34" charset="0"/>
                        </a:rPr>
                        <a:t>AST increased</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11 (4)</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0</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28 (11)</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3 (1)</a:t>
                      </a:r>
                    </a:p>
                  </a:txBody>
                  <a:tcPr marT="18000" marB="18000">
                    <a:solidFill>
                      <a:srgbClr val="F5EAE8"/>
                    </a:solidFill>
                  </a:tcPr>
                </a:tc>
                <a:extLst>
                  <a:ext uri="{0D108BD9-81ED-4DB2-BD59-A6C34878D82A}">
                    <a16:rowId xmlns:a16="http://schemas.microsoft.com/office/drawing/2014/main" val="1159761568"/>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ALT increased</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12 (5)</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0</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24 (10)</a:t>
                      </a:r>
                    </a:p>
                  </a:txBody>
                  <a:tcPr marT="18000" marB="18000">
                    <a:solidFill>
                      <a:srgbClr val="F5EAE8"/>
                    </a:solidFill>
                  </a:tcPr>
                </a:tc>
                <a:tc>
                  <a:txBody>
                    <a:bodyPr/>
                    <a:lstStyle/>
                    <a:p>
                      <a:pPr algn="ctr"/>
                      <a:r>
                        <a:rPr lang="en-GB" sz="1200" noProof="0" dirty="0">
                          <a:latin typeface="Arial" panose="020B0604020202020204" pitchFamily="34" charset="0"/>
                          <a:cs typeface="Arial" panose="020B0604020202020204" pitchFamily="34" charset="0"/>
                        </a:rPr>
                        <a:t>6 (2)</a:t>
                      </a:r>
                    </a:p>
                  </a:txBody>
                  <a:tcPr marT="18000" marB="18000">
                    <a:solidFill>
                      <a:srgbClr val="F5EAE8"/>
                    </a:solidFill>
                  </a:tcPr>
                </a:tc>
                <a:extLst>
                  <a:ext uri="{0D108BD9-81ED-4DB2-BD59-A6C34878D82A}">
                    <a16:rowId xmlns:a16="http://schemas.microsoft.com/office/drawing/2014/main" val="3726175367"/>
                  </a:ext>
                </a:extLst>
              </a:tr>
              <a:tr h="123361">
                <a:tc rowSpan="5">
                  <a:txBody>
                    <a:bodyPr/>
                    <a:lstStyle/>
                    <a:p>
                      <a:r>
                        <a:rPr lang="en-GB" sz="1200" b="1" noProof="0" dirty="0">
                          <a:latin typeface="Arial" panose="020B0604020202020204" pitchFamily="34" charset="0"/>
                          <a:cs typeface="Arial" panose="020B0604020202020204" pitchFamily="34" charset="0"/>
                        </a:rPr>
                        <a:t>Other</a:t>
                      </a:r>
                    </a:p>
                  </a:txBody>
                  <a:tcPr marT="18000" marB="18000">
                    <a:solidFill>
                      <a:srgbClr val="EAD1CE"/>
                    </a:solidFill>
                  </a:tcPr>
                </a:tc>
                <a:tc>
                  <a:txBody>
                    <a:bodyPr/>
                    <a:lstStyle/>
                    <a:p>
                      <a:r>
                        <a:rPr lang="en-GB" sz="1200" noProof="0" dirty="0">
                          <a:latin typeface="Arial" panose="020B0604020202020204" pitchFamily="34" charset="0"/>
                          <a:cs typeface="Arial" panose="020B0604020202020204" pitchFamily="34" charset="0"/>
                        </a:rPr>
                        <a:t>Alopecia</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123 (46)</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0</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41 (17)</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0</a:t>
                      </a:r>
                    </a:p>
                  </a:txBody>
                  <a:tcPr marT="18000" marB="18000">
                    <a:solidFill>
                      <a:srgbClr val="EAD1CE"/>
                    </a:solidFill>
                  </a:tcPr>
                </a:tc>
                <a:extLst>
                  <a:ext uri="{0D108BD9-81ED-4DB2-BD59-A6C34878D82A}">
                    <a16:rowId xmlns:a16="http://schemas.microsoft.com/office/drawing/2014/main" val="4039868992"/>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Fatigue</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101 (38)</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15 (6)</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73 (29)</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7 (3)</a:t>
                      </a:r>
                    </a:p>
                  </a:txBody>
                  <a:tcPr marT="18000" marB="18000">
                    <a:solidFill>
                      <a:srgbClr val="EAD1CE"/>
                    </a:solidFill>
                  </a:tcPr>
                </a:tc>
                <a:extLst>
                  <a:ext uri="{0D108BD9-81ED-4DB2-BD59-A6C34878D82A}">
                    <a16:rowId xmlns:a16="http://schemas.microsoft.com/office/drawing/2014/main" val="3415832077"/>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Asthenia</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53 (20)</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5 (2)</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37 (15)</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2 (1)</a:t>
                      </a:r>
                    </a:p>
                  </a:txBody>
                  <a:tcPr marT="18000" marB="18000">
                    <a:solidFill>
                      <a:srgbClr val="EAD1CE"/>
                    </a:solidFill>
                  </a:tcPr>
                </a:tc>
                <a:extLst>
                  <a:ext uri="{0D108BD9-81ED-4DB2-BD59-A6C34878D82A}">
                    <a16:rowId xmlns:a16="http://schemas.microsoft.com/office/drawing/2014/main" val="1162856056"/>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Decreased appetite</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42 (16)</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 (&lt;1)</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34 (14)</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1 (&lt;1)</a:t>
                      </a:r>
                    </a:p>
                  </a:txBody>
                  <a:tcPr marT="18000" marB="18000">
                    <a:solidFill>
                      <a:srgbClr val="EAD1CE"/>
                    </a:solidFill>
                  </a:tcPr>
                </a:tc>
                <a:extLst>
                  <a:ext uri="{0D108BD9-81ED-4DB2-BD59-A6C34878D82A}">
                    <a16:rowId xmlns:a16="http://schemas.microsoft.com/office/drawing/2014/main" val="36026825"/>
                  </a:ext>
                </a:extLst>
              </a:tr>
              <a:tr h="123361">
                <a:tc vMerge="1">
                  <a:txBody>
                    <a:bodyPr/>
                    <a:lstStyle/>
                    <a:p>
                      <a:endParaRPr lang="en-US" sz="1200" b="1" dirty="0">
                        <a:latin typeface="Arial" panose="020B0604020202020204" pitchFamily="34" charset="0"/>
                        <a:cs typeface="Arial" panose="020B0604020202020204" pitchFamily="34" charset="0"/>
                      </a:endParaRPr>
                    </a:p>
                  </a:txBody>
                  <a:tcPr marT="25200" marB="25200"/>
                </a:tc>
                <a:tc>
                  <a:txBody>
                    <a:bodyPr/>
                    <a:lstStyle/>
                    <a:p>
                      <a:r>
                        <a:rPr lang="en-GB" sz="1200" noProof="0" dirty="0">
                          <a:latin typeface="Arial" panose="020B0604020202020204" pitchFamily="34" charset="0"/>
                          <a:cs typeface="Arial" panose="020B0604020202020204" pitchFamily="34" charset="0"/>
                        </a:rPr>
                        <a:t>Neuropathy</a:t>
                      </a:r>
                      <a:r>
                        <a:rPr lang="en-GB" sz="1200" baseline="30000" noProof="0" dirty="0">
                          <a:latin typeface="Arial" panose="020B0604020202020204" pitchFamily="34" charset="0"/>
                          <a:cs typeface="Arial" panose="020B0604020202020204" pitchFamily="34" charset="0"/>
                        </a:rPr>
                        <a:t>g</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24 (9)</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 (1)</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39 (16)</a:t>
                      </a:r>
                    </a:p>
                  </a:txBody>
                  <a:tcPr marT="18000" marB="18000">
                    <a:solidFill>
                      <a:srgbClr val="EAD1CE"/>
                    </a:solidFill>
                  </a:tcPr>
                </a:tc>
                <a:tc>
                  <a:txBody>
                    <a:bodyPr/>
                    <a:lstStyle/>
                    <a:p>
                      <a:pPr algn="ctr"/>
                      <a:r>
                        <a:rPr lang="en-GB" sz="1200" noProof="0" dirty="0">
                          <a:latin typeface="Arial" panose="020B0604020202020204" pitchFamily="34" charset="0"/>
                          <a:cs typeface="Arial" panose="020B0604020202020204" pitchFamily="34" charset="0"/>
                        </a:rPr>
                        <a:t>6 (2)</a:t>
                      </a:r>
                    </a:p>
                  </a:txBody>
                  <a:tcPr marT="18000" marB="18000">
                    <a:solidFill>
                      <a:srgbClr val="EAD1CE"/>
                    </a:solidFill>
                  </a:tcPr>
                </a:tc>
                <a:extLst>
                  <a:ext uri="{0D108BD9-81ED-4DB2-BD59-A6C34878D82A}">
                    <a16:rowId xmlns:a16="http://schemas.microsoft.com/office/drawing/2014/main" val="3861019678"/>
                  </a:ext>
                </a:extLst>
              </a:tr>
            </a:tbl>
          </a:graphicData>
        </a:graphic>
      </p:graphicFrame>
      <p:sp>
        <p:nvSpPr>
          <p:cNvPr id="3" name="Title 2">
            <a:extLst>
              <a:ext uri="{FF2B5EF4-FFF2-40B4-BE49-F238E27FC236}">
                <a16:creationId xmlns:a16="http://schemas.microsoft.com/office/drawing/2014/main" id="{BDEDCEF8-E85B-B22C-41D5-0B0F6FD64EAA}"/>
              </a:ext>
            </a:extLst>
          </p:cNvPr>
          <p:cNvSpPr>
            <a:spLocks noGrp="1"/>
          </p:cNvSpPr>
          <p:nvPr>
            <p:ph type="title"/>
          </p:nvPr>
        </p:nvSpPr>
        <p:spPr>
          <a:xfrm>
            <a:off x="619201" y="259200"/>
            <a:ext cx="10963199" cy="864000"/>
          </a:xfrm>
        </p:spPr>
        <p:txBody>
          <a:bodyPr>
            <a:normAutofit/>
          </a:bodyPr>
          <a:lstStyle/>
          <a:p>
            <a:r>
              <a:rPr lang="en-GB" noProof="0" dirty="0"/>
              <a:t>Summary of </a:t>
            </a:r>
            <a:r>
              <a:rPr lang="en-GB" noProof="0" dirty="0">
                <a:solidFill>
                  <a:schemeClr val="tx2"/>
                </a:solidFill>
              </a:rPr>
              <a:t>common TRAE of any grade </a:t>
            </a:r>
            <a:r>
              <a:rPr lang="en-GB" noProof="0" dirty="0"/>
              <a:t>(≥10%) and by worst grade ≥3 (≥5%) in any treatment arm</a:t>
            </a:r>
            <a:r>
              <a:rPr lang="en-GB" sz="2800" cap="none" baseline="30000" noProof="0" dirty="0">
                <a:solidFill>
                  <a:schemeClr val="tx2"/>
                </a:solidFill>
              </a:rPr>
              <a:t>1</a:t>
            </a:r>
            <a:endParaRPr lang="en-GB" noProof="0" dirty="0"/>
          </a:p>
        </p:txBody>
      </p:sp>
      <p:sp>
        <p:nvSpPr>
          <p:cNvPr id="6" name="Slide Number Placeholder 5">
            <a:extLst>
              <a:ext uri="{FF2B5EF4-FFF2-40B4-BE49-F238E27FC236}">
                <a16:creationId xmlns:a16="http://schemas.microsoft.com/office/drawing/2014/main" id="{085A57CC-62AC-A730-EECE-315DAAF8EE2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31</a:t>
            </a:fld>
            <a:endParaRPr lang="en-GB" noProof="0" dirty="0"/>
          </a:p>
        </p:txBody>
      </p:sp>
      <p:sp>
        <p:nvSpPr>
          <p:cNvPr id="2" name="Content Placeholder 1">
            <a:extLst>
              <a:ext uri="{FF2B5EF4-FFF2-40B4-BE49-F238E27FC236}">
                <a16:creationId xmlns:a16="http://schemas.microsoft.com/office/drawing/2014/main" id="{261647C3-350E-6A32-6BE2-288D4EDA3CF9}"/>
              </a:ext>
            </a:extLst>
          </p:cNvPr>
          <p:cNvSpPr>
            <a:spLocks noGrp="1"/>
          </p:cNvSpPr>
          <p:nvPr>
            <p:ph sz="quarter" idx="15"/>
          </p:nvPr>
        </p:nvSpPr>
        <p:spPr>
          <a:xfrm>
            <a:off x="620183" y="6356351"/>
            <a:ext cx="10180339" cy="365125"/>
          </a:xfrm>
        </p:spPr>
        <p:txBody>
          <a:bodyPr anchor="b" anchorCtr="0"/>
          <a:lstStyle/>
          <a:p>
            <a:pPr>
              <a:lnSpc>
                <a:spcPct val="90000"/>
              </a:lnSpc>
              <a:tabLst>
                <a:tab pos="442913" algn="l"/>
              </a:tabLst>
            </a:pPr>
            <a:r>
              <a:rPr lang="en-GB" sz="900" baseline="30000" noProof="0" dirty="0">
                <a:solidFill>
                  <a:schemeClr val="tx2"/>
                </a:solidFill>
              </a:rPr>
              <a:t>a </a:t>
            </a:r>
            <a:r>
              <a:rPr lang="en-GB" sz="900" noProof="0" dirty="0">
                <a:solidFill>
                  <a:schemeClr val="tx2"/>
                </a:solidFill>
              </a:rPr>
              <a:t>Patients may report more than one event per preferred term. Adverse events were coded using MedDRA v25.0, and adverse event severity was graded per NCI CTCAE v5.0. </a:t>
            </a:r>
            <a:r>
              <a:rPr lang="en-GB" sz="900" baseline="30000" noProof="0" dirty="0">
                <a:solidFill>
                  <a:schemeClr val="tx2"/>
                </a:solidFill>
              </a:rPr>
              <a:t>b </a:t>
            </a:r>
            <a:r>
              <a:rPr lang="en-GB" sz="900" noProof="0" dirty="0">
                <a:solidFill>
                  <a:schemeClr val="tx2"/>
                </a:solidFill>
              </a:rPr>
              <a:t>Combined preferred terms of ‘neutropenia’ and ‘neutrophil count decreased.’ </a:t>
            </a:r>
            <a:r>
              <a:rPr lang="en-GB" sz="900" baseline="30000" noProof="0" dirty="0">
                <a:solidFill>
                  <a:schemeClr val="tx2"/>
                </a:solidFill>
              </a:rPr>
              <a:t>c </a:t>
            </a:r>
            <a:r>
              <a:rPr lang="en-GB" sz="900" noProof="0" dirty="0">
                <a:solidFill>
                  <a:schemeClr val="tx2"/>
                </a:solidFill>
              </a:rPr>
              <a:t>Combined preferred terms of ‘anaemia,’ ‘haemoglobin decreased,’ and ‘red blood cell count decreased.’ </a:t>
            </a:r>
            <a:r>
              <a:rPr lang="en-GB" sz="900" baseline="30000" noProof="0" dirty="0">
                <a:solidFill>
                  <a:schemeClr val="tx2"/>
                </a:solidFill>
              </a:rPr>
              <a:t>d </a:t>
            </a:r>
            <a:r>
              <a:rPr lang="en-GB" sz="900" noProof="0" dirty="0">
                <a:solidFill>
                  <a:schemeClr val="tx2"/>
                </a:solidFill>
              </a:rPr>
              <a:t>Combined preferred terms of ‘leukopenia’ and ‘white blood cell count decreased.’ </a:t>
            </a:r>
            <a:r>
              <a:rPr lang="en-GB" sz="900" baseline="30000" noProof="0" dirty="0">
                <a:solidFill>
                  <a:schemeClr val="tx2"/>
                </a:solidFill>
              </a:rPr>
              <a:t>e </a:t>
            </a:r>
            <a:r>
              <a:rPr lang="en-GB" sz="900" noProof="0" dirty="0">
                <a:solidFill>
                  <a:schemeClr val="tx2"/>
                </a:solidFill>
              </a:rPr>
              <a:t>Combined preferred terms of ‘lymphopenia’ and ‘lymphocyte count decreased.’ </a:t>
            </a:r>
            <a:r>
              <a:rPr lang="en-GB" sz="900" baseline="30000" noProof="0" dirty="0">
                <a:solidFill>
                  <a:schemeClr val="tx2"/>
                </a:solidFill>
              </a:rPr>
              <a:t>f </a:t>
            </a:r>
            <a:r>
              <a:rPr lang="en-GB" sz="900" noProof="0" dirty="0">
                <a:solidFill>
                  <a:schemeClr val="tx2"/>
                </a:solidFill>
              </a:rPr>
              <a:t>Combined preferred terms of ‘thrombocytopenia’ and ‘platelet count decreased.’ </a:t>
            </a:r>
            <a:r>
              <a:rPr lang="en-GB" sz="900" baseline="30000" noProof="0" dirty="0">
                <a:solidFill>
                  <a:schemeClr val="tx2"/>
                </a:solidFill>
              </a:rPr>
              <a:t>g </a:t>
            </a:r>
            <a:r>
              <a:rPr lang="en-GB" sz="900" noProof="0" dirty="0">
                <a:solidFill>
                  <a:schemeClr val="tx2"/>
                </a:solidFill>
              </a:rPr>
              <a:t>Combined preferred terms of ‘gait disturbance,’ ‘hypoesthesia,’ ‘muscular weakness,’ ‘neuropathy peripheral,’ ‘paraesthesia’, and ‘peripheral sensory neuropathy.’ </a:t>
            </a:r>
          </a:p>
          <a:p>
            <a:pPr>
              <a:lnSpc>
                <a:spcPct val="90000"/>
              </a:lnSpc>
            </a:pPr>
            <a:r>
              <a:rPr lang="en-GB" sz="900" noProof="0" dirty="0">
                <a:solidFill>
                  <a:schemeClr val="tx2"/>
                </a:solidFill>
              </a:rPr>
              <a:t>ALT, alanine aminotransferase; AST, aspartate aminotransferase; MedDRA, Medical Dictionary for Regulatory Activities; NCI CTCAE, National Cancer Institute Common Terminology Criteria for Adverse Events; TRAE, treatment-related adverse event</a:t>
            </a:r>
          </a:p>
          <a:p>
            <a:r>
              <a:rPr lang="en-GB" sz="900" noProof="0" dirty="0">
                <a:solidFill>
                  <a:schemeClr val="tx2"/>
                </a:solidFill>
              </a:rPr>
              <a:t>1.Rugo HS, et al. Lancet. 2023;;402(10411):1423-1433 (supplement)</a:t>
            </a:r>
          </a:p>
        </p:txBody>
      </p:sp>
    </p:spTree>
    <p:extLst>
      <p:ext uri="{BB962C8B-B14F-4D97-AF65-F5344CB8AC3E}">
        <p14:creationId xmlns:p14="http://schemas.microsoft.com/office/powerpoint/2010/main" val="41744745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C27B25B1-18FA-5016-E283-24CEE2F525E0}"/>
              </a:ext>
            </a:extLst>
          </p:cNvPr>
          <p:cNvGraphicFramePr>
            <a:graphicFrameLocks noGrp="1"/>
          </p:cNvGraphicFramePr>
          <p:nvPr>
            <p:ph sz="quarter" idx="12"/>
            <p:extLst>
              <p:ext uri="{D42A27DB-BD31-4B8C-83A1-F6EECF244321}">
                <p14:modId xmlns:p14="http://schemas.microsoft.com/office/powerpoint/2010/main" val="3772087938"/>
              </p:ext>
            </p:extLst>
          </p:nvPr>
        </p:nvGraphicFramePr>
        <p:xfrm>
          <a:off x="619201" y="1817272"/>
          <a:ext cx="10963276" cy="2926080"/>
        </p:xfrm>
        <a:graphic>
          <a:graphicData uri="http://schemas.openxmlformats.org/drawingml/2006/table">
            <a:tbl>
              <a:tblPr firstRow="1" bandRow="1">
                <a:tableStyleId>{5C22544A-7EE6-4342-B048-85BDC9FD1C3A}</a:tableStyleId>
              </a:tblPr>
              <a:tblGrid>
                <a:gridCol w="6091814">
                  <a:extLst>
                    <a:ext uri="{9D8B030D-6E8A-4147-A177-3AD203B41FA5}">
                      <a16:colId xmlns:a16="http://schemas.microsoft.com/office/drawing/2014/main" val="1351355743"/>
                    </a:ext>
                  </a:extLst>
                </a:gridCol>
                <a:gridCol w="2435731">
                  <a:extLst>
                    <a:ext uri="{9D8B030D-6E8A-4147-A177-3AD203B41FA5}">
                      <a16:colId xmlns:a16="http://schemas.microsoft.com/office/drawing/2014/main" val="3036865627"/>
                    </a:ext>
                  </a:extLst>
                </a:gridCol>
                <a:gridCol w="2435731">
                  <a:extLst>
                    <a:ext uri="{9D8B030D-6E8A-4147-A177-3AD203B41FA5}">
                      <a16:colId xmlns:a16="http://schemas.microsoft.com/office/drawing/2014/main" val="3902382598"/>
                    </a:ext>
                  </a:extLst>
                </a:gridCol>
              </a:tblGrid>
              <a:tr h="415780">
                <a:tc>
                  <a:txBody>
                    <a:bodyPr/>
                    <a:lstStyle/>
                    <a:p>
                      <a:r>
                        <a:rPr lang="en-GB" sz="1600" noProof="0" dirty="0">
                          <a:solidFill>
                            <a:schemeClr val="bg1"/>
                          </a:solidFill>
                          <a:latin typeface="Arial" panose="020B0604020202020204" pitchFamily="34" charset="0"/>
                          <a:cs typeface="Arial" panose="020B0604020202020204" pitchFamily="34" charset="0"/>
                        </a:rPr>
                        <a:t>n (%)</a:t>
                      </a:r>
                    </a:p>
                  </a:txBody>
                  <a:tcPr/>
                </a:tc>
                <a:tc>
                  <a:txBody>
                    <a:bodyPr/>
                    <a:lstStyle/>
                    <a:p>
                      <a:pPr algn="ctr"/>
                      <a:r>
                        <a:rPr lang="en-GB" sz="1600" noProof="0" dirty="0">
                          <a:solidFill>
                            <a:schemeClr val="bg1"/>
                          </a:solidFill>
                          <a:latin typeface="Arial" panose="020B0604020202020204" pitchFamily="34" charset="0"/>
                          <a:cs typeface="Arial" panose="020B0604020202020204" pitchFamily="34" charset="0"/>
                        </a:rPr>
                        <a:t>SG</a:t>
                      </a:r>
                    </a:p>
                    <a:p>
                      <a:pPr algn="ctr"/>
                      <a:r>
                        <a:rPr lang="en-GB" sz="1600" noProof="0" dirty="0">
                          <a:solidFill>
                            <a:schemeClr val="bg1"/>
                          </a:solidFill>
                          <a:latin typeface="Arial" panose="020B0604020202020204" pitchFamily="34" charset="0"/>
                          <a:cs typeface="Arial" panose="020B0604020202020204" pitchFamily="34" charset="0"/>
                        </a:rPr>
                        <a:t>(N=268)</a:t>
                      </a:r>
                    </a:p>
                  </a:txBody>
                  <a:tcPr/>
                </a:tc>
                <a:tc>
                  <a:txBody>
                    <a:bodyPr/>
                    <a:lstStyle/>
                    <a:p>
                      <a:pPr algn="ctr"/>
                      <a:r>
                        <a:rPr lang="en-GB" sz="1600" noProof="0" dirty="0">
                          <a:solidFill>
                            <a:schemeClr val="bg1"/>
                          </a:solidFill>
                          <a:latin typeface="Arial" panose="020B0604020202020204" pitchFamily="34" charset="0"/>
                          <a:cs typeface="Arial" panose="020B0604020202020204" pitchFamily="34" charset="0"/>
                        </a:rPr>
                        <a:t>TPC</a:t>
                      </a:r>
                      <a:br>
                        <a:rPr lang="en-GB" sz="1600" noProof="0" dirty="0">
                          <a:solidFill>
                            <a:schemeClr val="bg1"/>
                          </a:solidFill>
                          <a:latin typeface="Arial" panose="020B0604020202020204" pitchFamily="34" charset="0"/>
                          <a:cs typeface="Arial" panose="020B0604020202020204" pitchFamily="34" charset="0"/>
                        </a:rPr>
                      </a:br>
                      <a:r>
                        <a:rPr lang="en-GB" sz="1600" noProof="0" dirty="0">
                          <a:solidFill>
                            <a:schemeClr val="bg1"/>
                          </a:solidFill>
                          <a:latin typeface="Arial" panose="020B0604020202020204" pitchFamily="34" charset="0"/>
                          <a:cs typeface="Arial" panose="020B0604020202020204" pitchFamily="34" charset="0"/>
                        </a:rPr>
                        <a:t>(N=249)</a:t>
                      </a:r>
                    </a:p>
                  </a:txBody>
                  <a:tcPr/>
                </a:tc>
                <a:extLst>
                  <a:ext uri="{0D108BD9-81ED-4DB2-BD59-A6C34878D82A}">
                    <a16:rowId xmlns:a16="http://schemas.microsoft.com/office/drawing/2014/main" val="2825238985"/>
                  </a:ext>
                </a:extLst>
              </a:tr>
              <a:tr h="240715">
                <a:tc>
                  <a:txBody>
                    <a:bodyPr/>
                    <a:lstStyle/>
                    <a:p>
                      <a:r>
                        <a:rPr lang="en-GB" sz="1600" b="1" noProof="0" dirty="0">
                          <a:latin typeface="Arial" panose="020B0604020202020204" pitchFamily="34" charset="0"/>
                          <a:cs typeface="Arial" panose="020B0604020202020204" pitchFamily="34" charset="0"/>
                        </a:rPr>
                        <a:t>Grade ≥3 TEAE</a:t>
                      </a:r>
                    </a:p>
                  </a:txBody>
                  <a:tcPr/>
                </a:tc>
                <a:tc>
                  <a:txBody>
                    <a:bodyPr/>
                    <a:lstStyle/>
                    <a:p>
                      <a:pPr algn="ctr"/>
                      <a:r>
                        <a:rPr lang="en-GB" sz="1600" noProof="0" dirty="0">
                          <a:latin typeface="Arial" panose="020B0604020202020204" pitchFamily="34" charset="0"/>
                          <a:cs typeface="Arial" panose="020B0604020202020204" pitchFamily="34" charset="0"/>
                        </a:rPr>
                        <a:t>198 (74)</a:t>
                      </a:r>
                    </a:p>
                  </a:txBody>
                  <a:tcPr/>
                </a:tc>
                <a:tc>
                  <a:txBody>
                    <a:bodyPr/>
                    <a:lstStyle/>
                    <a:p>
                      <a:pPr algn="ctr"/>
                      <a:r>
                        <a:rPr lang="en-GB" sz="1600" noProof="0" dirty="0">
                          <a:latin typeface="Arial" panose="020B0604020202020204" pitchFamily="34" charset="0"/>
                          <a:cs typeface="Arial" panose="020B0604020202020204" pitchFamily="34" charset="0"/>
                        </a:rPr>
                        <a:t>150 (60)</a:t>
                      </a:r>
                    </a:p>
                  </a:txBody>
                  <a:tcPr/>
                </a:tc>
                <a:extLst>
                  <a:ext uri="{0D108BD9-81ED-4DB2-BD59-A6C34878D82A}">
                    <a16:rowId xmlns:a16="http://schemas.microsoft.com/office/drawing/2014/main" val="3765266137"/>
                  </a:ext>
                </a:extLst>
              </a:tr>
              <a:tr h="240715">
                <a:tc>
                  <a:txBody>
                    <a:bodyPr/>
                    <a:lstStyle/>
                    <a:p>
                      <a:r>
                        <a:rPr lang="en-GB" sz="1600" b="1" noProof="0" dirty="0">
                          <a:latin typeface="Arial" panose="020B0604020202020204" pitchFamily="34" charset="0"/>
                          <a:cs typeface="Arial" panose="020B0604020202020204" pitchFamily="34" charset="0"/>
                        </a:rPr>
                        <a:t>TEAEs leading to treatment discontinuation</a:t>
                      </a:r>
                    </a:p>
                  </a:txBody>
                  <a:tcPr/>
                </a:tc>
                <a:tc>
                  <a:txBody>
                    <a:bodyPr/>
                    <a:lstStyle/>
                    <a:p>
                      <a:pPr algn="ctr"/>
                      <a:r>
                        <a:rPr lang="en-GB" sz="1600" noProof="0" dirty="0">
                          <a:latin typeface="Arial" panose="020B0604020202020204" pitchFamily="34" charset="0"/>
                          <a:cs typeface="Arial" panose="020B0604020202020204" pitchFamily="34" charset="0"/>
                        </a:rPr>
                        <a:t>17 (6)</a:t>
                      </a:r>
                    </a:p>
                  </a:txBody>
                  <a:tcPr/>
                </a:tc>
                <a:tc>
                  <a:txBody>
                    <a:bodyPr/>
                    <a:lstStyle/>
                    <a:p>
                      <a:pPr algn="ctr"/>
                      <a:r>
                        <a:rPr lang="en-GB" sz="1600" noProof="0" dirty="0">
                          <a:latin typeface="Arial" panose="020B0604020202020204" pitchFamily="34" charset="0"/>
                          <a:cs typeface="Arial" panose="020B0604020202020204" pitchFamily="34" charset="0"/>
                        </a:rPr>
                        <a:t>11 (4)</a:t>
                      </a:r>
                    </a:p>
                  </a:txBody>
                  <a:tcPr/>
                </a:tc>
                <a:extLst>
                  <a:ext uri="{0D108BD9-81ED-4DB2-BD59-A6C34878D82A}">
                    <a16:rowId xmlns:a16="http://schemas.microsoft.com/office/drawing/2014/main" val="2910242276"/>
                  </a:ext>
                </a:extLst>
              </a:tr>
              <a:tr h="240715">
                <a:tc>
                  <a:txBody>
                    <a:bodyPr/>
                    <a:lstStyle/>
                    <a:p>
                      <a:r>
                        <a:rPr lang="en-GB" sz="1600" b="1" noProof="0" dirty="0">
                          <a:latin typeface="Arial" panose="020B0604020202020204" pitchFamily="34" charset="0"/>
                          <a:cs typeface="Arial" panose="020B0604020202020204" pitchFamily="34" charset="0"/>
                        </a:rPr>
                        <a:t>TEAEs leading to dose delay</a:t>
                      </a:r>
                    </a:p>
                  </a:txBody>
                  <a:tcPr/>
                </a:tc>
                <a:tc>
                  <a:txBody>
                    <a:bodyPr/>
                    <a:lstStyle/>
                    <a:p>
                      <a:pPr algn="ctr"/>
                      <a:r>
                        <a:rPr lang="en-GB" sz="1600" noProof="0" dirty="0">
                          <a:latin typeface="Arial" panose="020B0604020202020204" pitchFamily="34" charset="0"/>
                          <a:cs typeface="Arial" panose="020B0604020202020204" pitchFamily="34" charset="0"/>
                        </a:rPr>
                        <a:t>178 (66)</a:t>
                      </a:r>
                    </a:p>
                  </a:txBody>
                  <a:tcPr/>
                </a:tc>
                <a:tc>
                  <a:txBody>
                    <a:bodyPr/>
                    <a:lstStyle/>
                    <a:p>
                      <a:pPr algn="ctr"/>
                      <a:r>
                        <a:rPr lang="en-GB" sz="1600" noProof="0" dirty="0">
                          <a:latin typeface="Arial" panose="020B0604020202020204" pitchFamily="34" charset="0"/>
                          <a:cs typeface="Arial" panose="020B0604020202020204" pitchFamily="34" charset="0"/>
                        </a:rPr>
                        <a:t>109 (44)</a:t>
                      </a:r>
                    </a:p>
                  </a:txBody>
                  <a:tcPr/>
                </a:tc>
                <a:extLst>
                  <a:ext uri="{0D108BD9-81ED-4DB2-BD59-A6C34878D82A}">
                    <a16:rowId xmlns:a16="http://schemas.microsoft.com/office/drawing/2014/main" val="2794232798"/>
                  </a:ext>
                </a:extLst>
              </a:tr>
              <a:tr h="240715">
                <a:tc>
                  <a:txBody>
                    <a:bodyPr/>
                    <a:lstStyle/>
                    <a:p>
                      <a:r>
                        <a:rPr lang="en-GB" sz="1600" b="1" noProof="0" dirty="0">
                          <a:latin typeface="Arial" panose="020B0604020202020204" pitchFamily="34" charset="0"/>
                          <a:cs typeface="Arial" panose="020B0604020202020204" pitchFamily="34" charset="0"/>
                        </a:rPr>
                        <a:t>TEAEs leading to dose reductions</a:t>
                      </a:r>
                    </a:p>
                  </a:txBody>
                  <a:tcPr/>
                </a:tc>
                <a:tc>
                  <a:txBody>
                    <a:bodyPr/>
                    <a:lstStyle/>
                    <a:p>
                      <a:pPr algn="ctr"/>
                      <a:r>
                        <a:rPr lang="en-GB" sz="1600" noProof="0" dirty="0">
                          <a:latin typeface="Arial" panose="020B0604020202020204" pitchFamily="34" charset="0"/>
                          <a:cs typeface="Arial" panose="020B0604020202020204" pitchFamily="34" charset="0"/>
                        </a:rPr>
                        <a:t>90 (34)</a:t>
                      </a:r>
                    </a:p>
                  </a:txBody>
                  <a:tcPr/>
                </a:tc>
                <a:tc>
                  <a:txBody>
                    <a:bodyPr/>
                    <a:lstStyle/>
                    <a:p>
                      <a:pPr algn="ctr"/>
                      <a:r>
                        <a:rPr lang="en-GB" sz="1600" noProof="0" dirty="0">
                          <a:latin typeface="Arial" panose="020B0604020202020204" pitchFamily="34" charset="0"/>
                          <a:cs typeface="Arial" panose="020B0604020202020204" pitchFamily="34" charset="0"/>
                        </a:rPr>
                        <a:t>82 (33)</a:t>
                      </a:r>
                    </a:p>
                  </a:txBody>
                  <a:tcPr/>
                </a:tc>
                <a:extLst>
                  <a:ext uri="{0D108BD9-81ED-4DB2-BD59-A6C34878D82A}">
                    <a16:rowId xmlns:a16="http://schemas.microsoft.com/office/drawing/2014/main" val="1394242128"/>
                  </a:ext>
                </a:extLst>
              </a:tr>
              <a:tr h="240715">
                <a:tc>
                  <a:txBody>
                    <a:bodyPr/>
                    <a:lstStyle/>
                    <a:p>
                      <a:r>
                        <a:rPr lang="en-GB" sz="1600" b="1" noProof="0" dirty="0">
                          <a:latin typeface="Arial" panose="020B0604020202020204" pitchFamily="34" charset="0"/>
                          <a:cs typeface="Arial" panose="020B0604020202020204" pitchFamily="34" charset="0"/>
                        </a:rPr>
                        <a:t>TE SAEs</a:t>
                      </a:r>
                    </a:p>
                  </a:txBody>
                  <a:tcPr/>
                </a:tc>
                <a:tc>
                  <a:txBody>
                    <a:bodyPr/>
                    <a:lstStyle/>
                    <a:p>
                      <a:pPr algn="ctr"/>
                      <a:r>
                        <a:rPr lang="en-GB" sz="1600" noProof="0" dirty="0">
                          <a:latin typeface="Arial" panose="020B0604020202020204" pitchFamily="34" charset="0"/>
                          <a:cs typeface="Arial" panose="020B0604020202020204" pitchFamily="34" charset="0"/>
                        </a:rPr>
                        <a:t>74 (28)</a:t>
                      </a:r>
                    </a:p>
                  </a:txBody>
                  <a:tcPr/>
                </a:tc>
                <a:tc>
                  <a:txBody>
                    <a:bodyPr/>
                    <a:lstStyle/>
                    <a:p>
                      <a:pPr algn="ctr"/>
                      <a:r>
                        <a:rPr lang="en-GB" sz="1600" noProof="0" dirty="0">
                          <a:latin typeface="Arial" panose="020B0604020202020204" pitchFamily="34" charset="0"/>
                          <a:cs typeface="Arial" panose="020B0604020202020204" pitchFamily="34" charset="0"/>
                        </a:rPr>
                        <a:t>48 (19)</a:t>
                      </a:r>
                    </a:p>
                  </a:txBody>
                  <a:tcPr/>
                </a:tc>
                <a:extLst>
                  <a:ext uri="{0D108BD9-81ED-4DB2-BD59-A6C34878D82A}">
                    <a16:rowId xmlns:a16="http://schemas.microsoft.com/office/drawing/2014/main" val="326125901"/>
                  </a:ext>
                </a:extLst>
              </a:tr>
              <a:tr h="240715">
                <a:tc>
                  <a:txBody>
                    <a:bodyPr/>
                    <a:lstStyle/>
                    <a:p>
                      <a:r>
                        <a:rPr lang="en-GB" sz="1600" b="1" noProof="0" dirty="0">
                          <a:latin typeface="Arial" panose="020B0604020202020204" pitchFamily="34" charset="0"/>
                          <a:cs typeface="Arial" panose="020B0604020202020204" pitchFamily="34" charset="0"/>
                        </a:rPr>
                        <a:t>TEAEs leading to death</a:t>
                      </a:r>
                      <a:r>
                        <a:rPr lang="en-GB" sz="1600" b="1" baseline="30000" noProof="0" dirty="0">
                          <a:latin typeface="Arial" panose="020B0604020202020204" pitchFamily="34" charset="0"/>
                          <a:cs typeface="Arial" panose="020B0604020202020204" pitchFamily="34" charset="0"/>
                        </a:rPr>
                        <a:t>a</a:t>
                      </a:r>
                    </a:p>
                  </a:txBody>
                  <a:tcPr/>
                </a:tc>
                <a:tc>
                  <a:txBody>
                    <a:bodyPr/>
                    <a:lstStyle/>
                    <a:p>
                      <a:pPr algn="ctr"/>
                      <a:r>
                        <a:rPr lang="en-GB" sz="1600" noProof="0" dirty="0">
                          <a:latin typeface="Arial" panose="020B0604020202020204" pitchFamily="34" charset="0"/>
                          <a:cs typeface="Arial" panose="020B0604020202020204" pitchFamily="34" charset="0"/>
                        </a:rPr>
                        <a:t>6 (2)</a:t>
                      </a:r>
                    </a:p>
                  </a:txBody>
                  <a:tcPr/>
                </a:tc>
                <a:tc>
                  <a:txBody>
                    <a:bodyPr/>
                    <a:lstStyle/>
                    <a:p>
                      <a:pPr algn="ctr"/>
                      <a:r>
                        <a:rPr lang="en-GB" sz="1600" noProof="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028031565"/>
                  </a:ext>
                </a:extLst>
              </a:tr>
              <a:tr h="240715">
                <a:tc>
                  <a:txBody>
                    <a:bodyPr/>
                    <a:lstStyle/>
                    <a:p>
                      <a:pPr marL="0" indent="360363">
                        <a:tabLst/>
                      </a:pPr>
                      <a:r>
                        <a:rPr lang="en-GB" sz="1600" b="0" noProof="0" dirty="0">
                          <a:latin typeface="Arial" panose="020B0604020202020204" pitchFamily="34" charset="0"/>
                          <a:cs typeface="Arial" panose="020B0604020202020204" pitchFamily="34" charset="0"/>
                        </a:rPr>
                        <a:t>Treatment-related</a:t>
                      </a:r>
                    </a:p>
                  </a:txBody>
                  <a:tcPr/>
                </a:tc>
                <a:tc>
                  <a:txBody>
                    <a:bodyPr/>
                    <a:lstStyle/>
                    <a:p>
                      <a:pPr algn="ctr"/>
                      <a:r>
                        <a:rPr lang="en-GB" sz="1600" noProof="0" dirty="0">
                          <a:latin typeface="Arial" panose="020B0604020202020204" pitchFamily="34" charset="0"/>
                          <a:cs typeface="Arial" panose="020B0604020202020204" pitchFamily="34" charset="0"/>
                        </a:rPr>
                        <a:t>1 (&lt;1)</a:t>
                      </a:r>
                    </a:p>
                  </a:txBody>
                  <a:tcPr/>
                </a:tc>
                <a:tc>
                  <a:txBody>
                    <a:bodyPr/>
                    <a:lstStyle/>
                    <a:p>
                      <a:pPr algn="ctr"/>
                      <a:r>
                        <a:rPr lang="en-GB" sz="1600" noProof="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val="244023730"/>
                  </a:ext>
                </a:extLst>
              </a:tr>
            </a:tbl>
          </a:graphicData>
        </a:graphic>
      </p:graphicFrame>
      <p:sp>
        <p:nvSpPr>
          <p:cNvPr id="3" name="Title 2">
            <a:extLst>
              <a:ext uri="{FF2B5EF4-FFF2-40B4-BE49-F238E27FC236}">
                <a16:creationId xmlns:a16="http://schemas.microsoft.com/office/drawing/2014/main" id="{6A939ABB-910C-0B9A-68BA-4C485ED43D1A}"/>
              </a:ext>
            </a:extLst>
          </p:cNvPr>
          <p:cNvSpPr>
            <a:spLocks noGrp="1"/>
          </p:cNvSpPr>
          <p:nvPr>
            <p:ph type="title"/>
          </p:nvPr>
        </p:nvSpPr>
        <p:spPr>
          <a:xfrm>
            <a:off x="619201" y="259200"/>
            <a:ext cx="10963199" cy="864000"/>
          </a:xfrm>
        </p:spPr>
        <p:txBody>
          <a:bodyPr>
            <a:noAutofit/>
          </a:bodyPr>
          <a:lstStyle/>
          <a:p>
            <a:r>
              <a:rPr lang="en-GB" noProof="0" dirty="0"/>
              <a:t>Safety Results analysis was consistent with that of previous studies of SG</a:t>
            </a:r>
            <a:r>
              <a:rPr lang="en-GB" baseline="30000" noProof="0" dirty="0"/>
              <a:t>1-4</a:t>
            </a:r>
            <a:endParaRPr lang="en-GB" noProof="0" dirty="0"/>
          </a:p>
        </p:txBody>
      </p:sp>
      <p:sp>
        <p:nvSpPr>
          <p:cNvPr id="5" name="Content Placeholder 4">
            <a:extLst>
              <a:ext uri="{FF2B5EF4-FFF2-40B4-BE49-F238E27FC236}">
                <a16:creationId xmlns:a16="http://schemas.microsoft.com/office/drawing/2014/main" id="{5C0D6FC0-2D71-8BCB-CC80-19AC9F580913}"/>
              </a:ext>
            </a:extLst>
          </p:cNvPr>
          <p:cNvSpPr>
            <a:spLocks noGrp="1"/>
          </p:cNvSpPr>
          <p:nvPr>
            <p:ph sz="quarter" idx="15"/>
          </p:nvPr>
        </p:nvSpPr>
        <p:spPr>
          <a:xfrm>
            <a:off x="620183" y="6356351"/>
            <a:ext cx="10180339" cy="365125"/>
          </a:xfrm>
        </p:spPr>
        <p:txBody>
          <a:bodyPr anchor="b" anchorCtr="0"/>
          <a:lstStyle/>
          <a:p>
            <a:r>
              <a:rPr lang="en-GB" sz="900" baseline="30000" noProof="0" dirty="0">
                <a:solidFill>
                  <a:schemeClr val="tx2"/>
                </a:solidFill>
              </a:rPr>
              <a:t>a </a:t>
            </a:r>
            <a:r>
              <a:rPr lang="en-GB" sz="900" noProof="0" dirty="0">
                <a:solidFill>
                  <a:schemeClr val="tx2"/>
                </a:solidFill>
              </a:rPr>
              <a:t>Of 6 TEAEs leading to death, only 1 was considered by the investigator as treatment-related (septic shock due to neutropenic colitis). The other 5 were: COVID-19 pneumonia, pulmonary embolism, pneumonia, nervous system disorder, and arrhythmia. Upon detailed review of the TEAEs leading to death, there were no patterns identified</a:t>
            </a:r>
          </a:p>
          <a:p>
            <a:r>
              <a:rPr lang="en-GB" sz="900" noProof="0" dirty="0">
                <a:solidFill>
                  <a:schemeClr val="tx2"/>
                </a:solidFill>
              </a:rPr>
              <a:t>TEAEs defined as any AEs that begin or worsen on or after the start of study drug through 30 days after the last dose of study drug</a:t>
            </a:r>
          </a:p>
          <a:p>
            <a:r>
              <a:rPr lang="en-GB" sz="900" noProof="0" dirty="0">
                <a:solidFill>
                  <a:schemeClr val="tx2"/>
                </a:solidFill>
              </a:rPr>
              <a:t>AE, adverse event; G-CSF, granulocyte colony-stimulating factor; GI, gastrointestinal; SAE, serious adverse event; SG, sacituzumab govitecan; TE, treatment-emergent; TEAE, treatment-emergent adverse event; TPC, treatment of physician’s choice</a:t>
            </a:r>
          </a:p>
          <a:p>
            <a:r>
              <a:rPr lang="en-GB" sz="900" noProof="0" dirty="0">
                <a:solidFill>
                  <a:schemeClr val="tx2"/>
                </a:solidFill>
              </a:rPr>
              <a:t>1. Bardia A, et al. N Engl J Med. 2021;384:1529-1541. 2. Kalinsky K, et al. Ann Oncol. 2020;31:1709-1718. 3. Rugo HS, et al. J Clin Oncol. 2022;40:3365-3376; 4.</a:t>
            </a:r>
            <a:r>
              <a:rPr lang="en-GB" sz="900" noProof="0" dirty="0">
                <a:solidFill>
                  <a:schemeClr val="tx2"/>
                </a:solidFill>
                <a:latin typeface="Arial"/>
                <a:cs typeface="Arial"/>
              </a:rPr>
              <a:t> Rugo H, et al. Ann Oncol. 2022;33(supplement 7):S1386. Presented at ESMO 2022. Abstract LBA76. Available </a:t>
            </a:r>
            <a:r>
              <a:rPr lang="en-GB" sz="900" noProof="0" dirty="0">
                <a:solidFill>
                  <a:schemeClr val="tx2"/>
                </a:solidFill>
                <a:latin typeface="Arial"/>
                <a:cs typeface="Arial"/>
                <a:hlinkClick r:id="rId2">
                  <a:extLst>
                    <a:ext uri="{A12FA001-AC4F-418D-AE19-62706E023703}">
                      <ahyp:hlinkClr xmlns:ahyp="http://schemas.microsoft.com/office/drawing/2018/hyperlinkcolor" val="tx"/>
                    </a:ext>
                  </a:extLst>
                </a:hlinkClick>
              </a:rPr>
              <a:t>here</a:t>
            </a:r>
            <a:r>
              <a:rPr lang="en-GB" sz="900" noProof="0" dirty="0">
                <a:solidFill>
                  <a:schemeClr val="tx2"/>
                </a:solidFill>
                <a:latin typeface="Arial"/>
                <a:cs typeface="Arial"/>
              </a:rPr>
              <a:t> (accessed April 25, 2025)</a:t>
            </a:r>
            <a:endParaRPr lang="en-GB" sz="900" noProof="0" dirty="0">
              <a:solidFill>
                <a:schemeClr val="tx2"/>
              </a:solidFill>
            </a:endParaRPr>
          </a:p>
        </p:txBody>
      </p:sp>
      <p:sp>
        <p:nvSpPr>
          <p:cNvPr id="17" name="Slide Number Placeholder 16">
            <a:extLst>
              <a:ext uri="{FF2B5EF4-FFF2-40B4-BE49-F238E27FC236}">
                <a16:creationId xmlns:a16="http://schemas.microsoft.com/office/drawing/2014/main" id="{80C9AD46-5306-70E9-B463-0CAE0F9E1CE8}"/>
              </a:ext>
            </a:extLst>
          </p:cNvPr>
          <p:cNvSpPr>
            <a:spLocks noGrp="1"/>
          </p:cNvSpPr>
          <p:nvPr>
            <p:ph type="sldNum" sz="quarter" idx="4"/>
          </p:nvPr>
        </p:nvSpPr>
        <p:spPr/>
        <p:txBody>
          <a:bodyPr/>
          <a:lstStyle/>
          <a:p>
            <a:fld id="{FCE43C0F-8A7B-3A4B-9DB5-B3472E36E833}" type="slidenum">
              <a:rPr lang="en-GB" noProof="0" smtClean="0"/>
              <a:pPr/>
              <a:t>32</a:t>
            </a:fld>
            <a:endParaRPr lang="en-GB" noProof="0" dirty="0"/>
          </a:p>
        </p:txBody>
      </p:sp>
    </p:spTree>
    <p:extLst>
      <p:ext uri="{BB962C8B-B14F-4D97-AF65-F5344CB8AC3E}">
        <p14:creationId xmlns:p14="http://schemas.microsoft.com/office/powerpoint/2010/main" val="132491585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FE0C-A158-BD34-ECE7-905429EECD48}"/>
              </a:ext>
            </a:extLst>
          </p:cNvPr>
          <p:cNvSpPr>
            <a:spLocks noGrp="1"/>
          </p:cNvSpPr>
          <p:nvPr>
            <p:ph type="title"/>
          </p:nvPr>
        </p:nvSpPr>
        <p:spPr/>
        <p:txBody>
          <a:bodyPr/>
          <a:lstStyle/>
          <a:p>
            <a:r>
              <a:rPr lang="en-US" dirty="0"/>
              <a:t>Adverse Events management</a:t>
            </a:r>
          </a:p>
        </p:txBody>
      </p:sp>
      <p:sp>
        <p:nvSpPr>
          <p:cNvPr id="3" name="Slide Number Placeholder 2">
            <a:extLst>
              <a:ext uri="{FF2B5EF4-FFF2-40B4-BE49-F238E27FC236}">
                <a16:creationId xmlns:a16="http://schemas.microsoft.com/office/drawing/2014/main" id="{7CBCAD10-9797-F9AC-386E-7C62044B631C}"/>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Tree>
    <p:extLst>
      <p:ext uri="{BB962C8B-B14F-4D97-AF65-F5344CB8AC3E}">
        <p14:creationId xmlns:p14="http://schemas.microsoft.com/office/powerpoint/2010/main" val="207185960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20D03-B5B6-A2F0-7A5E-10B3A39907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371F5-9196-74F1-C386-B90CBA4D9895}"/>
              </a:ext>
            </a:extLst>
          </p:cNvPr>
          <p:cNvSpPr>
            <a:spLocks noGrp="1"/>
          </p:cNvSpPr>
          <p:nvPr>
            <p:ph type="title"/>
          </p:nvPr>
        </p:nvSpPr>
        <p:spPr/>
        <p:txBody>
          <a:bodyPr/>
          <a:lstStyle/>
          <a:p>
            <a:r>
              <a:rPr lang="en-US" dirty="0"/>
              <a:t>SG/Dato-</a:t>
            </a:r>
            <a:r>
              <a:rPr lang="en-US" dirty="0" err="1"/>
              <a:t>DX</a:t>
            </a:r>
            <a:r>
              <a:rPr lang="en-US" cap="none" dirty="0" err="1"/>
              <a:t>d</a:t>
            </a:r>
            <a:r>
              <a:rPr lang="en-US" dirty="0"/>
              <a:t>: Nausea/vomiting management </a:t>
            </a:r>
          </a:p>
        </p:txBody>
      </p:sp>
      <p:sp>
        <p:nvSpPr>
          <p:cNvPr id="5" name="Slide Number Placeholder 4">
            <a:extLst>
              <a:ext uri="{FF2B5EF4-FFF2-40B4-BE49-F238E27FC236}">
                <a16:creationId xmlns:a16="http://schemas.microsoft.com/office/drawing/2014/main" id="{F9BAA193-A600-295E-3BCD-3D8EE6915F6C}"/>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
        <p:nvSpPr>
          <p:cNvPr id="18" name="Content Placeholder 4">
            <a:extLst>
              <a:ext uri="{FF2B5EF4-FFF2-40B4-BE49-F238E27FC236}">
                <a16:creationId xmlns:a16="http://schemas.microsoft.com/office/drawing/2014/main" id="{3E7E93B3-996D-26EE-E4B5-DA0BA8D4D696}"/>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900" dirty="0">
              <a:solidFill>
                <a:schemeClr val="tx2"/>
              </a:solidFill>
            </a:endParaRPr>
          </a:p>
        </p:txBody>
      </p:sp>
      <p:sp>
        <p:nvSpPr>
          <p:cNvPr id="19" name="TextBox 18">
            <a:extLst>
              <a:ext uri="{FF2B5EF4-FFF2-40B4-BE49-F238E27FC236}">
                <a16:creationId xmlns:a16="http://schemas.microsoft.com/office/drawing/2014/main" id="{B5B0405B-3078-6C21-F02D-ED2978062473}"/>
              </a:ext>
            </a:extLst>
          </p:cNvPr>
          <p:cNvSpPr txBox="1"/>
          <p:nvPr/>
        </p:nvSpPr>
        <p:spPr>
          <a:xfrm>
            <a:off x="609600" y="5014585"/>
            <a:ext cx="10789698" cy="1754326"/>
          </a:xfrm>
          <a:prstGeom prst="rect">
            <a:avLst/>
          </a:prstGeom>
          <a:noFill/>
        </p:spPr>
        <p:txBody>
          <a:bodyPr wrap="square">
            <a:spAutoFit/>
          </a:bodyPr>
          <a:lstStyle/>
          <a:p>
            <a:r>
              <a:rPr lang="en-US" sz="900" baseline="30000" dirty="0">
                <a:solidFill>
                  <a:schemeClr val="tx2"/>
                </a:solidFill>
              </a:rPr>
              <a:t>a </a:t>
            </a:r>
            <a:r>
              <a:rPr lang="en-US" sz="900" dirty="0">
                <a:solidFill>
                  <a:schemeClr val="tx2"/>
                </a:solidFill>
              </a:rPr>
              <a:t>If not used previously, consider escalating to a 4-drug regimen (option A) if emesis occurred during a previous cycle of anticancer therapy with a 3-drug regimen (olanzapine-containing regimen B or E or NK1 RA-containing regimen C). Olanzapine-containing regimens may be useful for patients with severe nausea; </a:t>
            </a:r>
            <a:r>
              <a:rPr kumimoji="0" lang="en-US" sz="900" baseline="30000" dirty="0">
                <a:solidFill>
                  <a:schemeClr val="tx2"/>
                </a:solidFill>
                <a:latin typeface="Arial" panose="020B0604020202020204" pitchFamily="34" charset="0"/>
                <a:cs typeface="Arial" panose="020B0604020202020204" pitchFamily="34" charset="0"/>
              </a:rPr>
              <a:t>b</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Data suggest that a 2.5-mg dose of olanzapine is efficacious. </a:t>
            </a:r>
            <a:r>
              <a:rPr kumimoji="0" lang="en-GB"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Consider this dose especially for patients who are older or who are over sedated</a:t>
            </a:r>
            <a:r>
              <a:rPr lang="en-US" sz="900" kern="1200" dirty="0">
                <a:solidFill>
                  <a:schemeClr val="tx2"/>
                </a:solidFill>
                <a:latin typeface="Arial" panose="020B0604020202020204" pitchFamily="34" charset="0"/>
                <a:ea typeface="+mn-ea"/>
                <a:cs typeface="Arial" panose="020B0604020202020204" pitchFamily="34" charset="0"/>
              </a:rPr>
              <a:t>;</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30000" noProof="0" dirty="0">
                <a:ln>
                  <a:noFill/>
                </a:ln>
                <a:solidFill>
                  <a:schemeClr val="tx2"/>
                </a:solidFill>
                <a:effectLst/>
                <a:uLnTx/>
                <a:uFillTx/>
                <a:latin typeface="Arial" panose="020B0604020202020204" pitchFamily="34" charset="0"/>
                <a:ea typeface="+mn-ea"/>
                <a:cs typeface="Arial" panose="020B0604020202020204" pitchFamily="34" charset="0"/>
              </a:rPr>
              <a:t>c </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If </a:t>
            </a:r>
            <a:r>
              <a:rPr kumimoji="0" lang="en-US" sz="9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netupitant</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/palonosetron or </a:t>
            </a:r>
            <a:r>
              <a:rPr kumimoji="0" lang="en-US" sz="900" b="0" i="0" u="none" strike="noStrike" kern="1200" cap="none" spc="0" normalizeH="0" baseline="0" noProof="0" dirty="0" err="1">
                <a:ln>
                  <a:noFill/>
                </a:ln>
                <a:solidFill>
                  <a:schemeClr val="tx2"/>
                </a:solidFill>
                <a:effectLst/>
                <a:uLnTx/>
                <a:uFillTx/>
                <a:latin typeface="Arial" panose="020B0604020202020204" pitchFamily="34" charset="0"/>
                <a:ea typeface="+mn-ea"/>
                <a:cs typeface="Arial" panose="020B0604020202020204" pitchFamily="34" charset="0"/>
              </a:rPr>
              <a:t>fosnetupitant</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/palonosetron fixed combination product is used, no further 5-HT</a:t>
            </a:r>
            <a:r>
              <a:rPr kumimoji="0" lang="en-US" sz="900" b="0" i="0" u="none" strike="noStrike" kern="1200" cap="none" spc="0" normalizeH="0" baseline="-25000" noProof="0" dirty="0">
                <a:ln>
                  <a:noFill/>
                </a:ln>
                <a:solidFill>
                  <a:schemeClr val="tx2"/>
                </a:solidFill>
                <a:effectLst/>
                <a:uLnTx/>
                <a:uFillTx/>
                <a:latin typeface="Arial" panose="020B0604020202020204" pitchFamily="34" charset="0"/>
                <a:ea typeface="+mn-ea"/>
                <a:cs typeface="Arial" panose="020B0604020202020204" pitchFamily="34" charset="0"/>
              </a:rPr>
              <a:t>3</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RA is required; </a:t>
            </a:r>
            <a:r>
              <a:rPr kumimoji="0" lang="en-US" sz="900" baseline="30000" dirty="0">
                <a:solidFill>
                  <a:schemeClr val="tx2"/>
                </a:solidFill>
                <a:latin typeface="Arial" panose="020B0604020202020204" pitchFamily="34" charset="0"/>
                <a:cs typeface="Arial" panose="020B0604020202020204" pitchFamily="34" charset="0"/>
              </a:rPr>
              <a:t>d</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When used in combination with an NK1 RA, there is no preferred 5-HT</a:t>
            </a:r>
            <a:r>
              <a:rPr kumimoji="0" lang="en-US" sz="900" b="0" i="0" u="none" strike="noStrike" kern="1200" cap="none" spc="0" normalizeH="0" baseline="-25000" noProof="0" dirty="0">
                <a:ln>
                  <a:noFill/>
                </a:ln>
                <a:solidFill>
                  <a:schemeClr val="tx2"/>
                </a:solidFill>
                <a:effectLst/>
                <a:uLnTx/>
                <a:uFillTx/>
                <a:latin typeface="Arial" panose="020B0604020202020204" pitchFamily="34" charset="0"/>
                <a:ea typeface="+mn-ea"/>
                <a:cs typeface="Arial" panose="020B0604020202020204" pitchFamily="34" charset="0"/>
              </a:rPr>
              <a:t>3</a:t>
            </a:r>
            <a:r>
              <a:rPr kumimoji="0" lang="en-US" sz="9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RA; </a:t>
            </a:r>
            <a:r>
              <a:rPr kumimoji="0" lang="en-US" sz="900" baseline="30000" dirty="0">
                <a:solidFill>
                  <a:schemeClr val="tx2"/>
                </a:solidFill>
                <a:latin typeface="Arial" panose="020B0604020202020204" pitchFamily="34" charset="0"/>
                <a:cs typeface="Arial" panose="020B0604020202020204" pitchFamily="34" charset="0"/>
              </a:rPr>
              <a:t>e </a:t>
            </a:r>
            <a:r>
              <a:rPr lang="en-US" sz="900" dirty="0">
                <a:solidFill>
                  <a:schemeClr val="tx2"/>
                </a:solidFill>
              </a:rPr>
              <a:t>Emerging data and clinical practice suggest dexamethasone doses may be individualized. Higher doses may be considered, especially when an NK1 RA is not given concomitantly. Lower doses, given for shorter durations, or even elimination of dexamethasone on day 1 or subsequent days (for delayed nausea and emesis prevention) may be acceptable based on patient characteristics. If dexamethasone is eliminated on day 1 or subsequent days, consider the use of an antiemetic combination containing a 5-HT3 RA, NK1 RA, and olanzapine on day 1, and olanzapine for delayed CINV. See Discussion. Radhakrishnan V, et al. JCO Glob Oncol 2024;10:e2300301; </a:t>
            </a:r>
            <a:r>
              <a:rPr lang="en-US" sz="900" baseline="30000" dirty="0">
                <a:solidFill>
                  <a:schemeClr val="tx2"/>
                </a:solidFill>
              </a:rPr>
              <a:t>f </a:t>
            </a:r>
            <a:r>
              <a:rPr lang="en-US" sz="900" dirty="0">
                <a:solidFill>
                  <a:schemeClr val="tx2"/>
                </a:solidFill>
              </a:rPr>
              <a:t>Use of corticosteroid premedication should be avoided with cellular therapies. Clinicians may wish to consider a dexamethasone-sparing approach with ICI therapy as well.</a:t>
            </a:r>
          </a:p>
          <a:p>
            <a:r>
              <a:rPr lang="en-US" sz="900" dirty="0">
                <a:solidFill>
                  <a:schemeClr val="tx2"/>
                </a:solidFill>
              </a:rPr>
              <a:t>Dato-</a:t>
            </a:r>
            <a:r>
              <a:rPr lang="en-US" sz="900" dirty="0" err="1">
                <a:solidFill>
                  <a:schemeClr val="tx2"/>
                </a:solidFill>
              </a:rPr>
              <a:t>DXd</a:t>
            </a:r>
            <a:r>
              <a:rPr lang="en-US" sz="900" dirty="0">
                <a:solidFill>
                  <a:schemeClr val="tx2"/>
                </a:solidFill>
              </a:rPr>
              <a:t>, </a:t>
            </a:r>
            <a:r>
              <a:rPr lang="en-US" sz="900" dirty="0" err="1">
                <a:solidFill>
                  <a:schemeClr val="tx2"/>
                </a:solidFill>
              </a:rPr>
              <a:t>datopotamab</a:t>
            </a:r>
            <a:r>
              <a:rPr lang="en-US" sz="900" dirty="0">
                <a:solidFill>
                  <a:schemeClr val="tx2"/>
                </a:solidFill>
              </a:rPr>
              <a:t> </a:t>
            </a:r>
            <a:r>
              <a:rPr lang="en-US" sz="900" dirty="0" err="1">
                <a:solidFill>
                  <a:schemeClr val="tx2"/>
                </a:solidFill>
              </a:rPr>
              <a:t>deruxtecan</a:t>
            </a:r>
            <a:r>
              <a:rPr lang="en-US" sz="900" dirty="0">
                <a:solidFill>
                  <a:schemeClr val="tx2"/>
                </a:solidFill>
              </a:rPr>
              <a:t>; </a:t>
            </a:r>
            <a:r>
              <a:rPr lang="en-US" sz="900" dirty="0" err="1">
                <a:solidFill>
                  <a:schemeClr val="tx2"/>
                </a:solidFill>
              </a:rPr>
              <a:t>Dexa</a:t>
            </a:r>
            <a:r>
              <a:rPr lang="en-US" sz="900" dirty="0">
                <a:solidFill>
                  <a:schemeClr val="tx2"/>
                </a:solidFill>
              </a:rPr>
              <a:t>, Dexamethasone; IV, intravenous; PO, per </a:t>
            </a:r>
            <a:r>
              <a:rPr lang="en-US" sz="900" dirty="0" err="1">
                <a:solidFill>
                  <a:schemeClr val="tx2"/>
                </a:solidFill>
              </a:rPr>
              <a:t>os</a:t>
            </a:r>
            <a:r>
              <a:rPr lang="en-US" sz="900" dirty="0">
                <a:solidFill>
                  <a:schemeClr val="tx2"/>
                </a:solidFill>
              </a:rPr>
              <a:t>; SG, Sacituzumab </a:t>
            </a:r>
            <a:r>
              <a:rPr lang="en-US" sz="900" dirty="0" err="1">
                <a:solidFill>
                  <a:schemeClr val="tx2"/>
                </a:solidFill>
              </a:rPr>
              <a:t>govitegan</a:t>
            </a:r>
            <a:r>
              <a:rPr lang="en-US" sz="900" dirty="0">
                <a:solidFill>
                  <a:schemeClr val="tx2"/>
                </a:solidFill>
              </a:rPr>
              <a:t>; RA, receptor antagonist; TPN, total parenteral nutrition</a:t>
            </a:r>
          </a:p>
          <a:p>
            <a:r>
              <a:rPr lang="en-US" sz="900" dirty="0">
                <a:solidFill>
                  <a:schemeClr val="tx2"/>
                </a:solidFill>
                <a:latin typeface="Arial" panose="020B0604020202020204" pitchFamily="34" charset="0"/>
                <a:cs typeface="Arial" panose="020B0604020202020204" pitchFamily="34" charset="0"/>
              </a:rPr>
              <a:t>1.</a:t>
            </a:r>
            <a:r>
              <a:rPr lang="en-US" sz="900" dirty="0">
                <a:solidFill>
                  <a:schemeClr val="tx2"/>
                </a:solidFill>
              </a:rPr>
              <a:t> NCCN Clinical Practice Guidelines in Oncology (NCCN Guidelines</a:t>
            </a:r>
            <a:r>
              <a:rPr lang="en-US" sz="900" baseline="30000" dirty="0">
                <a:solidFill>
                  <a:schemeClr val="tx2"/>
                </a:solidFill>
              </a:rPr>
              <a:t>®</a:t>
            </a:r>
            <a:r>
              <a:rPr lang="en-US" sz="900" dirty="0">
                <a:solidFill>
                  <a:schemeClr val="tx2"/>
                </a:solidFill>
              </a:rPr>
              <a:t>) for Antiemesis V.1.2025 (Accessed April 2025); 2. Sacituzumab govitecan. Potential Management Strategies for Select Side Effects. 2023 available at: https://www.trodelvyhcp.com/-/media/project/trodelvy/trodelvyhcp/hcp/nurse-station/pdf/trodelvy_one-pan-breast-side-effects-quick-sheet-now-approved-removal_digital_us-trop-0998.pdf (accessed April 2025).</a:t>
            </a:r>
          </a:p>
        </p:txBody>
      </p:sp>
      <p:graphicFrame>
        <p:nvGraphicFramePr>
          <p:cNvPr id="8" name="Content Placeholder 6">
            <a:extLst>
              <a:ext uri="{FF2B5EF4-FFF2-40B4-BE49-F238E27FC236}">
                <a16:creationId xmlns:a16="http://schemas.microsoft.com/office/drawing/2014/main" id="{7118D1CC-D96C-DA68-A6C7-D16E338B3875}"/>
              </a:ext>
            </a:extLst>
          </p:cNvPr>
          <p:cNvGraphicFramePr>
            <a:graphicFrameLocks/>
          </p:cNvGraphicFramePr>
          <p:nvPr>
            <p:extLst>
              <p:ext uri="{D42A27DB-BD31-4B8C-83A1-F6EECF244321}">
                <p14:modId xmlns:p14="http://schemas.microsoft.com/office/powerpoint/2010/main" val="1291918980"/>
              </p:ext>
            </p:extLst>
          </p:nvPr>
        </p:nvGraphicFramePr>
        <p:xfrm>
          <a:off x="609600" y="1211346"/>
          <a:ext cx="4370141" cy="3603738"/>
        </p:xfrm>
        <a:graphic>
          <a:graphicData uri="http://schemas.openxmlformats.org/drawingml/2006/table">
            <a:tbl>
              <a:tblPr firstRow="1" bandRow="1">
                <a:tableStyleId>{A569D0C5-7340-4F2F-9444-9E4D2A498D21}</a:tableStyleId>
              </a:tblPr>
              <a:tblGrid>
                <a:gridCol w="477326">
                  <a:extLst>
                    <a:ext uri="{9D8B030D-6E8A-4147-A177-3AD203B41FA5}">
                      <a16:colId xmlns:a16="http://schemas.microsoft.com/office/drawing/2014/main" val="1039655121"/>
                    </a:ext>
                  </a:extLst>
                </a:gridCol>
                <a:gridCol w="1946408">
                  <a:extLst>
                    <a:ext uri="{9D8B030D-6E8A-4147-A177-3AD203B41FA5}">
                      <a16:colId xmlns:a16="http://schemas.microsoft.com/office/drawing/2014/main" val="1150524659"/>
                    </a:ext>
                  </a:extLst>
                </a:gridCol>
                <a:gridCol w="1946407">
                  <a:extLst>
                    <a:ext uri="{9D8B030D-6E8A-4147-A177-3AD203B41FA5}">
                      <a16:colId xmlns:a16="http://schemas.microsoft.com/office/drawing/2014/main" val="282912092"/>
                    </a:ext>
                  </a:extLst>
                </a:gridCol>
              </a:tblGrid>
              <a:tr h="306024">
                <a:tc rowSpan="2">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Nausea and vomiting grade scales</a:t>
                      </a:r>
                      <a:r>
                        <a:rPr lang="en-US" sz="1200" b="1" baseline="30000" dirty="0">
                          <a:solidFill>
                            <a:schemeClr val="bg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200" b="1" dirty="0">
                        <a:solidFill>
                          <a:schemeClr val="bg1"/>
                        </a:solidFill>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3700473099"/>
                  </a:ext>
                </a:extLst>
              </a:tr>
              <a:tr h="250190">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dirty="0">
                          <a:solidFill>
                            <a:schemeClr val="bg1"/>
                          </a:solidFill>
                          <a:latin typeface="Arial" panose="020B0604020202020204" pitchFamily="34" charset="0"/>
                          <a:cs typeface="Arial" panose="020B0604020202020204" pitchFamily="34" charset="0"/>
                        </a:rPr>
                        <a:t>Nausea</a:t>
                      </a:r>
                    </a:p>
                  </a:txBody>
                  <a:tcPr anchor="ctr">
                    <a:lnT w="12700" cap="flat" cmpd="sng" algn="ctr">
                      <a:solidFill>
                        <a:schemeClr val="tx1"/>
                      </a:solidFill>
                      <a:prstDash val="solid"/>
                      <a:round/>
                      <a:headEnd type="none" w="med" len="med"/>
                      <a:tailEnd type="none" w="med" len="med"/>
                    </a:lnT>
                    <a:solidFill>
                      <a:schemeClr val="tx2"/>
                    </a:solidFill>
                  </a:tcPr>
                </a:tc>
                <a:tc>
                  <a:txBody>
                    <a:bodyPr/>
                    <a:lstStyle/>
                    <a:p>
                      <a:pPr algn="ctr"/>
                      <a:r>
                        <a:rPr lang="en-US" sz="1200" b="1" dirty="0">
                          <a:solidFill>
                            <a:schemeClr val="bg1"/>
                          </a:solidFill>
                          <a:latin typeface="Arial" panose="020B0604020202020204" pitchFamily="34" charset="0"/>
                          <a:cs typeface="Arial" panose="020B0604020202020204" pitchFamily="34" charset="0"/>
                        </a:rPr>
                        <a:t>Vomiting </a:t>
                      </a:r>
                    </a:p>
                  </a:txBody>
                  <a:tcPr anchor="ctr">
                    <a:lnT w="12700" cap="flat" cmpd="sng" algn="ctr">
                      <a:solidFill>
                        <a:schemeClr val="tx1"/>
                      </a:solidFill>
                      <a:prstDash val="solid"/>
                      <a:round/>
                      <a:headEnd type="none" w="med" len="med"/>
                      <a:tailEnd type="none" w="med" len="med"/>
                    </a:lnT>
                    <a:solidFill>
                      <a:schemeClr val="tx2"/>
                    </a:solidFill>
                  </a:tcPr>
                </a:tc>
                <a:extLst>
                  <a:ext uri="{0D108BD9-81ED-4DB2-BD59-A6C34878D82A}">
                    <a16:rowId xmlns:a16="http://schemas.microsoft.com/office/drawing/2014/main" val="2459063214"/>
                  </a:ext>
                </a:extLst>
              </a:tr>
              <a:tr h="550842">
                <a:tc>
                  <a:txBody>
                    <a:bodyPr/>
                    <a:lstStyle/>
                    <a:p>
                      <a:pPr algn="ctr"/>
                      <a:r>
                        <a:rPr lang="en-US" sz="1200" b="1" dirty="0">
                          <a:solidFill>
                            <a:schemeClr val="tx2"/>
                          </a:solidFill>
                          <a:latin typeface="Arial" panose="020B0604020202020204" pitchFamily="34" charset="0"/>
                          <a:cs typeface="Arial" panose="020B0604020202020204" pitchFamily="34" charset="0"/>
                        </a:rPr>
                        <a:t>G1</a:t>
                      </a:r>
                    </a:p>
                  </a:txBody>
                  <a:tcPr/>
                </a:tc>
                <a:tc>
                  <a:txBody>
                    <a:bodyPr/>
                    <a:lstStyle/>
                    <a:p>
                      <a:r>
                        <a:rPr lang="en-US" sz="1200" dirty="0">
                          <a:latin typeface="Arial" panose="020B0604020202020204" pitchFamily="34" charset="0"/>
                          <a:cs typeface="Arial" panose="020B0604020202020204" pitchFamily="34" charset="0"/>
                        </a:rPr>
                        <a:t>Loss of appetite without alteration in eating habits</a:t>
                      </a:r>
                    </a:p>
                  </a:txBody>
                  <a:tcPr/>
                </a:tc>
                <a:tc>
                  <a:txBody>
                    <a:bodyPr/>
                    <a:lstStyle/>
                    <a:p>
                      <a:r>
                        <a:rPr lang="en-US" sz="1200" dirty="0">
                          <a:latin typeface="Arial" panose="020B0604020202020204" pitchFamily="34" charset="0"/>
                          <a:cs typeface="Arial" panose="020B0604020202020204" pitchFamily="34" charset="0"/>
                        </a:rPr>
                        <a:t>Intervention not indicated </a:t>
                      </a:r>
                    </a:p>
                  </a:txBody>
                  <a:tcPr/>
                </a:tc>
                <a:extLst>
                  <a:ext uri="{0D108BD9-81ED-4DB2-BD59-A6C34878D82A}">
                    <a16:rowId xmlns:a16="http://schemas.microsoft.com/office/drawing/2014/main" val="308404095"/>
                  </a:ext>
                </a:extLst>
              </a:tr>
              <a:tr h="918072">
                <a:tc>
                  <a:txBody>
                    <a:bodyPr/>
                    <a:lstStyle/>
                    <a:p>
                      <a:pPr algn="ctr"/>
                      <a:r>
                        <a:rPr lang="en-US" sz="1200" b="1" dirty="0">
                          <a:solidFill>
                            <a:schemeClr val="tx2"/>
                          </a:solidFill>
                          <a:latin typeface="Arial" panose="020B0604020202020204" pitchFamily="34" charset="0"/>
                          <a:cs typeface="Arial" panose="020B0604020202020204" pitchFamily="34" charset="0"/>
                        </a:rPr>
                        <a:t>G2</a:t>
                      </a:r>
                    </a:p>
                  </a:txBody>
                  <a:tcPr/>
                </a:tc>
                <a:tc>
                  <a:txBody>
                    <a:bodyPr/>
                    <a:lstStyle/>
                    <a:p>
                      <a:r>
                        <a:rPr lang="en-US" sz="1200" dirty="0">
                          <a:latin typeface="Arial" panose="020B0604020202020204" pitchFamily="34" charset="0"/>
                          <a:cs typeface="Arial" panose="020B0604020202020204" pitchFamily="34" charset="0"/>
                        </a:rPr>
                        <a:t>Oral intake decreased without significant weight loss, dehydration, or malnutrition</a:t>
                      </a:r>
                    </a:p>
                  </a:txBody>
                  <a:tcPr/>
                </a:tc>
                <a:tc>
                  <a:txBody>
                    <a:bodyPr/>
                    <a:lstStyle/>
                    <a:p>
                      <a:r>
                        <a:rPr lang="en-US" sz="1200" dirty="0">
                          <a:latin typeface="Arial" panose="020B0604020202020204" pitchFamily="34" charset="0"/>
                          <a:cs typeface="Arial" panose="020B0604020202020204" pitchFamily="34" charset="0"/>
                        </a:rPr>
                        <a:t>Outpatient IV hydration; medical intervention indicated </a:t>
                      </a:r>
                    </a:p>
                  </a:txBody>
                  <a:tcPr/>
                </a:tc>
                <a:extLst>
                  <a:ext uri="{0D108BD9-81ED-4DB2-BD59-A6C34878D82A}">
                    <a16:rowId xmlns:a16="http://schemas.microsoft.com/office/drawing/2014/main" val="431639797"/>
                  </a:ext>
                </a:extLst>
              </a:tr>
              <a:tr h="795662">
                <a:tc>
                  <a:txBody>
                    <a:bodyPr/>
                    <a:lstStyle/>
                    <a:p>
                      <a:pPr algn="ctr"/>
                      <a:r>
                        <a:rPr lang="en-US" sz="1200" b="1" dirty="0">
                          <a:solidFill>
                            <a:schemeClr val="tx2"/>
                          </a:solidFill>
                          <a:latin typeface="Arial" panose="020B0604020202020204" pitchFamily="34" charset="0"/>
                          <a:cs typeface="Arial" panose="020B0604020202020204" pitchFamily="34" charset="0"/>
                        </a:rPr>
                        <a:t>G3</a:t>
                      </a:r>
                    </a:p>
                  </a:txBody>
                  <a:tcPr/>
                </a:tc>
                <a:tc>
                  <a:txBody>
                    <a:bodyPr/>
                    <a:lstStyle/>
                    <a:p>
                      <a:r>
                        <a:rPr lang="en-US" sz="1200" dirty="0">
                          <a:latin typeface="Arial" panose="020B0604020202020204" pitchFamily="34" charset="0"/>
                          <a:cs typeface="Arial" panose="020B0604020202020204" pitchFamily="34" charset="0"/>
                        </a:rPr>
                        <a:t>Inadequate oral caloric or fluid intake; tube feeding, TPN or hospitalization indicated </a:t>
                      </a:r>
                    </a:p>
                  </a:txBody>
                  <a:tcPr/>
                </a:tc>
                <a:tc>
                  <a:txBody>
                    <a:bodyPr/>
                    <a:lstStyle/>
                    <a:p>
                      <a:r>
                        <a:rPr lang="en-US" sz="1200" dirty="0">
                          <a:latin typeface="Arial" panose="020B0604020202020204" pitchFamily="34" charset="0"/>
                          <a:cs typeface="Arial" panose="020B0604020202020204" pitchFamily="34" charset="0"/>
                        </a:rPr>
                        <a:t>Tube feeding, TPN, or hospitalization indicated</a:t>
                      </a:r>
                    </a:p>
                  </a:txBody>
                  <a:tcPr/>
                </a:tc>
                <a:extLst>
                  <a:ext uri="{0D108BD9-81ED-4DB2-BD59-A6C34878D82A}">
                    <a16:rowId xmlns:a16="http://schemas.microsoft.com/office/drawing/2014/main" val="1008280136"/>
                  </a:ext>
                </a:extLst>
              </a:tr>
              <a:tr h="416984">
                <a:tc>
                  <a:txBody>
                    <a:bodyPr/>
                    <a:lstStyle/>
                    <a:p>
                      <a:pPr algn="ctr"/>
                      <a:r>
                        <a:rPr lang="en-US" sz="1200" b="1" dirty="0">
                          <a:solidFill>
                            <a:schemeClr val="tx2"/>
                          </a:solidFill>
                          <a:latin typeface="Arial" panose="020B0604020202020204" pitchFamily="34" charset="0"/>
                          <a:cs typeface="Arial" panose="020B0604020202020204" pitchFamily="34" charset="0"/>
                        </a:rPr>
                        <a:t>G4</a:t>
                      </a:r>
                    </a:p>
                  </a:txBody>
                  <a:tcPr/>
                </a:tc>
                <a:tc>
                  <a:txBody>
                    <a:bodyPr/>
                    <a:lstStyle/>
                    <a:p>
                      <a:pPr algn="ctr"/>
                      <a:r>
                        <a:rPr lang="en-US" sz="1200" dirty="0">
                          <a:latin typeface="Arial" panose="020B0604020202020204" pitchFamily="34" charset="0"/>
                          <a:cs typeface="Arial" panose="020B0604020202020204" pitchFamily="34" charset="0"/>
                        </a:rPr>
                        <a:t>-</a:t>
                      </a:r>
                    </a:p>
                  </a:txBody>
                  <a:tcPr/>
                </a:tc>
                <a:tc>
                  <a:txBody>
                    <a:bodyPr/>
                    <a:lstStyle/>
                    <a:p>
                      <a:pPr algn="ctr"/>
                      <a:r>
                        <a:rPr lang="en-US" sz="1200" dirty="0">
                          <a:latin typeface="Arial" panose="020B0604020202020204" pitchFamily="34" charset="0"/>
                          <a:cs typeface="Arial" panose="020B0604020202020204" pitchFamily="34" charset="0"/>
                        </a:rPr>
                        <a:t>Life-threatening consequences </a:t>
                      </a:r>
                    </a:p>
                  </a:txBody>
                  <a:tcPr/>
                </a:tc>
                <a:extLst>
                  <a:ext uri="{0D108BD9-81ED-4DB2-BD59-A6C34878D82A}">
                    <a16:rowId xmlns:a16="http://schemas.microsoft.com/office/drawing/2014/main" val="626414949"/>
                  </a:ext>
                </a:extLst>
              </a:tr>
              <a:tr h="250190">
                <a:tc>
                  <a:txBody>
                    <a:bodyPr/>
                    <a:lstStyle/>
                    <a:p>
                      <a:pPr algn="ctr"/>
                      <a:r>
                        <a:rPr lang="en-US" sz="1200" b="1" dirty="0">
                          <a:solidFill>
                            <a:schemeClr val="tx2"/>
                          </a:solidFill>
                          <a:latin typeface="Arial" panose="020B0604020202020204" pitchFamily="34" charset="0"/>
                          <a:cs typeface="Arial" panose="020B0604020202020204" pitchFamily="34" charset="0"/>
                        </a:rPr>
                        <a:t>G5</a:t>
                      </a:r>
                    </a:p>
                  </a:txBody>
                  <a:tcPr/>
                </a:tc>
                <a:tc>
                  <a:txBody>
                    <a:bodyPr/>
                    <a:lstStyle/>
                    <a:p>
                      <a:pPr algn="ctr"/>
                      <a:r>
                        <a:rPr lang="en-US" sz="1200" dirty="0">
                          <a:latin typeface="Arial" panose="020B0604020202020204" pitchFamily="34" charset="0"/>
                          <a:cs typeface="Arial" panose="020B0604020202020204" pitchFamily="34" charset="0"/>
                        </a:rPr>
                        <a:t>-</a:t>
                      </a:r>
                    </a:p>
                  </a:txBody>
                  <a:tcPr/>
                </a:tc>
                <a:tc>
                  <a:txBody>
                    <a:bodyPr/>
                    <a:lstStyle/>
                    <a:p>
                      <a:pPr algn="ctr"/>
                      <a:r>
                        <a:rPr lang="en-US" sz="1200" dirty="0">
                          <a:latin typeface="Arial" panose="020B0604020202020204" pitchFamily="34" charset="0"/>
                          <a:cs typeface="Arial" panose="020B0604020202020204" pitchFamily="34" charset="0"/>
                        </a:rPr>
                        <a:t>Death</a:t>
                      </a:r>
                    </a:p>
                  </a:txBody>
                  <a:tcPr/>
                </a:tc>
                <a:extLst>
                  <a:ext uri="{0D108BD9-81ED-4DB2-BD59-A6C34878D82A}">
                    <a16:rowId xmlns:a16="http://schemas.microsoft.com/office/drawing/2014/main" val="1128228830"/>
                  </a:ext>
                </a:extLst>
              </a:tr>
            </a:tbl>
          </a:graphicData>
        </a:graphic>
      </p:graphicFrame>
      <p:sp>
        <p:nvSpPr>
          <p:cNvPr id="10" name="TextBox 9">
            <a:extLst>
              <a:ext uri="{FF2B5EF4-FFF2-40B4-BE49-F238E27FC236}">
                <a16:creationId xmlns:a16="http://schemas.microsoft.com/office/drawing/2014/main" id="{85EC11E2-6A7C-F69C-5F27-CB8161CEE69B}"/>
              </a:ext>
            </a:extLst>
          </p:cNvPr>
          <p:cNvSpPr txBox="1"/>
          <p:nvPr/>
        </p:nvSpPr>
        <p:spPr>
          <a:xfrm>
            <a:off x="609600" y="788902"/>
            <a:ext cx="11334261" cy="712887"/>
          </a:xfrm>
          <a:prstGeom prst="rect">
            <a:avLst/>
          </a:prstGeom>
          <a:noFill/>
        </p:spPr>
        <p:txBody>
          <a:bodyPr wrap="square" numCol="1" spcCol="108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ea typeface="+mn-ea"/>
                <a:cs typeface="+mn-cs"/>
              </a:rPr>
              <a:t>SG and Dato-</a:t>
            </a:r>
            <a:r>
              <a:rPr lang="en-US" sz="1800" b="1" kern="1200" dirty="0" err="1">
                <a:ea typeface="+mn-ea"/>
                <a:cs typeface="+mn-cs"/>
              </a:rPr>
              <a:t>DXd</a:t>
            </a:r>
            <a:r>
              <a:rPr lang="en-US" sz="1800" b="1" kern="1200" dirty="0">
                <a:ea typeface="+mn-ea"/>
                <a:cs typeface="+mn-cs"/>
              </a:rPr>
              <a:t> are </a:t>
            </a:r>
            <a:r>
              <a:rPr kumimoji="0" lang="en-US" sz="1800" b="1" i="0" u="none" strike="noStrike" kern="1200" cap="none" spc="0" normalizeH="0" baseline="0" noProof="0" dirty="0">
                <a:ln>
                  <a:noFill/>
                </a:ln>
                <a:solidFill>
                  <a:srgbClr val="000000"/>
                </a:solidFill>
                <a:effectLst/>
                <a:uLnTx/>
                <a:uFillTx/>
                <a:latin typeface="Arial"/>
                <a:ea typeface="+mn-ea"/>
                <a:cs typeface="+mn-cs"/>
              </a:rPr>
              <a:t>parenteral anticancer agent with </a:t>
            </a:r>
            <a:r>
              <a:rPr kumimoji="0" lang="en-US" sz="1800" b="1" i="1" u="none" strike="noStrike" kern="1200" cap="none" spc="0" normalizeH="0" baseline="0" noProof="0" dirty="0">
                <a:ln>
                  <a:noFill/>
                </a:ln>
                <a:solidFill>
                  <a:schemeClr val="accent1"/>
                </a:solidFill>
                <a:effectLst/>
                <a:uLnTx/>
                <a:uFillTx/>
                <a:latin typeface="Arial"/>
                <a:ea typeface="+mn-ea"/>
                <a:cs typeface="+mn-cs"/>
              </a:rPr>
              <a:t>high emetic risk</a:t>
            </a:r>
            <a:r>
              <a:rPr kumimoji="0" lang="en-US" sz="1800" b="1" i="0" u="none" strike="noStrike" kern="1200" cap="none" spc="0" normalizeH="0" baseline="0" noProof="0" dirty="0">
                <a:ln>
                  <a:noFill/>
                </a:ln>
                <a:solidFill>
                  <a:schemeClr val="accent1"/>
                </a:solidFill>
                <a:effectLst/>
                <a:uLnTx/>
                <a:uFillTx/>
                <a:latin typeface="Arial"/>
                <a:ea typeface="+mn-ea"/>
                <a:cs typeface="+mn-cs"/>
              </a:rPr>
              <a:t> (&gt;90% frequency of emesis)</a:t>
            </a:r>
            <a:r>
              <a:rPr kumimoji="0" lang="en-US" sz="1800" b="1" i="0" u="none" strike="noStrike" kern="1200" cap="none" spc="0" normalizeH="0" baseline="30000" noProof="0" dirty="0">
                <a:ln>
                  <a:noFill/>
                </a:ln>
                <a:solidFill>
                  <a:schemeClr val="accent1"/>
                </a:solidFill>
                <a:effectLst/>
                <a:uLnTx/>
                <a:uFillTx/>
                <a:latin typeface="Arial"/>
                <a:ea typeface="+mn-ea"/>
                <a:cs typeface="+mn-cs"/>
              </a:rPr>
              <a:t>1,a</a:t>
            </a:r>
            <a:endParaRPr kumimoji="0" lang="en-US" sz="1800" b="1" i="0" u="none" strike="noStrike" kern="1200" cap="none" spc="0" normalizeH="0" baseline="30000" noProof="0" dirty="0">
              <a:ln>
                <a:noFill/>
              </a:ln>
              <a:solidFill>
                <a:srgbClr val="000000"/>
              </a:solidFill>
              <a:effectLst/>
              <a:uLnTx/>
              <a:uFillTx/>
              <a:latin typeface="Arial"/>
              <a:ea typeface="+mn-ea"/>
              <a:cs typeface="+mn-cs"/>
            </a:endParaRP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7FDD2C8F-F16E-85A5-37E8-A0186923ABD0}"/>
                  </a:ext>
                </a:extLst>
              </p:cNvPr>
              <p:cNvGraphicFramePr>
                <a:graphicFrameLocks noGrp="1"/>
              </p:cNvGraphicFramePr>
              <p:nvPr>
                <p:extLst>
                  <p:ext uri="{D42A27DB-BD31-4B8C-83A1-F6EECF244321}">
                    <p14:modId xmlns:p14="http://schemas.microsoft.com/office/powerpoint/2010/main" val="1359747427"/>
                  </p:ext>
                </p:extLst>
              </p:nvPr>
            </p:nvGraphicFramePr>
            <p:xfrm>
              <a:off x="5163955" y="1207119"/>
              <a:ext cx="6235343" cy="2709712"/>
            </p:xfrm>
            <a:graphic>
              <a:graphicData uri="http://schemas.openxmlformats.org/drawingml/2006/table">
                <a:tbl>
                  <a:tblPr firstRow="1" firstCol="1" bandRow="1">
                    <a:effectLst/>
                    <a:tableStyleId>{8A107856-5554-42FB-B03E-39F5DBC370BA}</a:tableStyleId>
                  </a:tblPr>
                  <a:tblGrid>
                    <a:gridCol w="3111529">
                      <a:extLst>
                        <a:ext uri="{9D8B030D-6E8A-4147-A177-3AD203B41FA5}">
                          <a16:colId xmlns:a16="http://schemas.microsoft.com/office/drawing/2014/main" val="3001911835"/>
                        </a:ext>
                      </a:extLst>
                    </a:gridCol>
                    <a:gridCol w="3123814">
                      <a:extLst>
                        <a:ext uri="{9D8B030D-6E8A-4147-A177-3AD203B41FA5}">
                          <a16:colId xmlns:a16="http://schemas.microsoft.com/office/drawing/2014/main" val="2281873801"/>
                        </a:ext>
                      </a:extLst>
                    </a:gridCol>
                  </a:tblGrid>
                  <a:tr h="298724">
                    <a:tc gridSpan="2">
                      <a:txBody>
                        <a:bodyPr/>
                        <a:lstStyle/>
                        <a:p>
                          <a:pPr marL="0" marR="0" indent="0" algn="ctr">
                            <a:lnSpc>
                              <a:spcPct val="100000"/>
                            </a:lnSpc>
                            <a:spcBef>
                              <a:spcPts val="0"/>
                            </a:spcBef>
                            <a:spcAft>
                              <a:spcPts val="0"/>
                            </a:spcAft>
                            <a:buFont typeface="Arial" panose="020B0604020202020204" pitchFamily="34" charset="0"/>
                            <a:buNone/>
                          </a:pPr>
                          <a:r>
                            <a:rPr kumimoji="0" lang="en-US" sz="1200" kern="1200" dirty="0">
                              <a:solidFill>
                                <a:schemeClr val="bg1"/>
                              </a:solidFill>
                              <a:latin typeface="Arial" panose="020B0604020202020204" pitchFamily="34" charset="0"/>
                              <a:ea typeface="+mn-ea"/>
                              <a:cs typeface="Arial" panose="020B0604020202020204" pitchFamily="34" charset="0"/>
                            </a:rPr>
                            <a:t>Prohylaxis treatment options</a:t>
                          </a:r>
                          <a:r>
                            <a:rPr kumimoji="0" lang="en-US" sz="1200" kern="1200" baseline="30000" dirty="0">
                              <a:solidFill>
                                <a:schemeClr val="bg1"/>
                              </a:solidFill>
                              <a:latin typeface="Arial" panose="020B0604020202020204" pitchFamily="34" charset="0"/>
                              <a:ea typeface="+mn-ea"/>
                              <a:cs typeface="Arial" panose="020B0604020202020204" pitchFamily="34" charset="0"/>
                            </a:rPr>
                            <a:t>1</a:t>
                          </a: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nSpc>
                              <a:spcPct val="100000"/>
                            </a:lnSpc>
                            <a:spcBef>
                              <a:spcPts val="0"/>
                            </a:spcBef>
                            <a:spcAft>
                              <a:spcPts val="0"/>
                            </a:spcAft>
                            <a:buFont typeface="Arial" panose="020B0604020202020204" pitchFamily="34" charset="0"/>
                            <a:buNone/>
                          </a:pPr>
                          <a:endParaRPr kumimoji="0" lang="en-US" sz="1200" b="1" kern="1200" dirty="0">
                            <a:solidFill>
                              <a:schemeClr val="bg1"/>
                            </a:solidFill>
                            <a:latin typeface="Arial" panose="020B0604020202020204" pitchFamily="34" charset="0"/>
                            <a:ea typeface="+mn-ea"/>
                            <a:cs typeface="Arial" panose="020B0604020202020204" pitchFamily="34" charset="0"/>
                          </a:endParaRP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52386850"/>
                      </a:ext>
                    </a:extLst>
                  </a:tr>
                  <a:tr h="298724">
                    <a:tc>
                      <a:txBody>
                        <a:bodyPr/>
                        <a:lstStyle/>
                        <a:p>
                          <a:pPr marL="0" marR="0" indent="0">
                            <a:lnSpc>
                              <a:spcPct val="100000"/>
                            </a:lnSpc>
                            <a:spcBef>
                              <a:spcPts val="0"/>
                            </a:spcBef>
                            <a:spcAft>
                              <a:spcPts val="0"/>
                            </a:spcAft>
                            <a:buFont typeface="Arial" panose="020B0604020202020204" pitchFamily="34" charset="0"/>
                            <a:buNone/>
                          </a:pPr>
                          <a:r>
                            <a:rPr kumimoji="0" lang="en-US" sz="1200" kern="1200" dirty="0">
                              <a:solidFill>
                                <a:schemeClr val="bg1"/>
                              </a:solidFill>
                              <a:latin typeface="Arial" panose="020B0604020202020204" pitchFamily="34" charset="0"/>
                              <a:ea typeface="+mn-ea"/>
                              <a:cs typeface="Arial" panose="020B0604020202020204" pitchFamily="34" charset="0"/>
                            </a:rPr>
                            <a:t>DAY 1 (Select A, B or C): </a:t>
                          </a: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nSpc>
                              <a:spcPct val="100000"/>
                            </a:lnSpc>
                            <a:spcBef>
                              <a:spcPts val="0"/>
                            </a:spcBef>
                            <a:spcAft>
                              <a:spcPts val="0"/>
                            </a:spcAft>
                            <a:buFont typeface="Arial" panose="020B0604020202020204" pitchFamily="34" charset="0"/>
                            <a:buNone/>
                          </a:pPr>
                          <a:r>
                            <a:rPr kumimoji="0" lang="en-US" sz="1200" b="1" kern="1200" dirty="0">
                              <a:solidFill>
                                <a:schemeClr val="bg1"/>
                              </a:solidFill>
                              <a:latin typeface="Arial" panose="020B0604020202020204" pitchFamily="34" charset="0"/>
                              <a:ea typeface="+mn-ea"/>
                              <a:cs typeface="Arial" panose="020B0604020202020204" pitchFamily="34" charset="0"/>
                            </a:rPr>
                            <a:t>DAYS 2, 3, 4:</a:t>
                          </a: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88681668"/>
                      </a:ext>
                    </a:extLst>
                  </a:tr>
                  <a:tr h="749129">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A (preferred)</a:t>
                          </a:r>
                          <a:r>
                            <a:rPr kumimoji="0" lang="en-US" sz="1200" b="1" kern="1200" baseline="30000" dirty="0">
                              <a:solidFill>
                                <a:schemeClr val="tx1"/>
                              </a:solidFill>
                              <a:latin typeface="Arial" panose="020B0604020202020204" pitchFamily="34" charset="0"/>
                              <a:ea typeface="+mn-ea"/>
                              <a:cs typeface="Arial" panose="020B0604020202020204" pitchFamily="34" charset="0"/>
                            </a:rPr>
                            <a:t>a</a:t>
                          </a:r>
                        </a:p>
                        <a:p>
                          <a:pPr marL="171450" marR="0" indent="-171450">
                            <a:lnSpc>
                              <a:spcPct val="90000"/>
                            </a:lnSpc>
                            <a:spcBef>
                              <a:spcPts val="0"/>
                            </a:spcBef>
                            <a:spcAft>
                              <a:spcPts val="0"/>
                            </a:spcAft>
                            <a:buFont typeface="Arial" panose="020B0604020202020204" pitchFamily="34" charset="0"/>
                            <a:buChar char="•"/>
                          </a:pPr>
                          <a:r>
                            <a:rPr kumimoji="0" lang="en-US" sz="1200" b="0" kern="1200" dirty="0" err="1">
                              <a:solidFill>
                                <a:schemeClr val="tx1"/>
                              </a:solidFill>
                              <a:latin typeface="Arial" panose="020B0604020202020204" pitchFamily="34" charset="0"/>
                              <a:ea typeface="+mn-ea"/>
                              <a:cs typeface="Arial" panose="020B0604020202020204" pitchFamily="34" charset="0"/>
                            </a:rPr>
                            <a:t>Olanzapine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b</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dirty="0">
                              <a:solidFill>
                                <a:schemeClr val="tx1"/>
                              </a:solidFill>
                              <a:latin typeface="Arial" panose="020B0604020202020204" pitchFamily="34" charset="0"/>
                              <a:ea typeface="+mn-ea"/>
                              <a:cs typeface="Arial" panose="020B0604020202020204" pitchFamily="34" charset="0"/>
                            </a:rPr>
                            <a:t>+ NK1 RA + 5-HT</a:t>
                          </a:r>
                          <a:r>
                            <a:rPr kumimoji="0" lang="en-US" sz="1200" b="0" kern="1200" baseline="-25000" dirty="0">
                              <a:solidFill>
                                <a:schemeClr val="tx1"/>
                              </a:solidFill>
                              <a:latin typeface="Arial" panose="020B0604020202020204" pitchFamily="34" charset="0"/>
                              <a:ea typeface="+mn-ea"/>
                              <a:cs typeface="Arial" panose="020B0604020202020204" pitchFamily="34" charset="0"/>
                            </a:rPr>
                            <a:t>3</a:t>
                          </a:r>
                          <a:r>
                            <a:rPr kumimoji="0" lang="en-US" sz="1200" b="0" kern="120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RA</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c,d</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baseline="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e,f</a:t>
                          </a:r>
                          <a:endParaRPr kumimoji="0" lang="en-US" sz="1200" b="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A:</a:t>
                          </a:r>
                        </a:p>
                        <a:p>
                          <a:pPr marL="171450" marR="0" lvl="0" indent="-171450" algn="l" defTabSz="609585"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kern="1200" dirty="0">
                              <a:solidFill>
                                <a:schemeClr val="tx1"/>
                              </a:solidFill>
                              <a:latin typeface="Arial" panose="020B0604020202020204" pitchFamily="34" charset="0"/>
                              <a:ea typeface="+mn-ea"/>
                              <a:cs typeface="Arial" panose="020B0604020202020204" pitchFamily="34" charset="0"/>
                            </a:rPr>
                            <a:t>Olanzapine on days 2,3,4</a:t>
                          </a:r>
                          <a:r>
                            <a:rPr kumimoji="0" lang="en-US" sz="1200" kern="1200" baseline="30000" dirty="0">
                              <a:solidFill>
                                <a:schemeClr val="tx1"/>
                              </a:solidFill>
                              <a:latin typeface="Arial" panose="020B0604020202020204" pitchFamily="34" charset="0"/>
                              <a:ea typeface="+mn-ea"/>
                              <a:cs typeface="Arial" panose="020B0604020202020204" pitchFamily="34" charset="0"/>
                            </a:rPr>
                            <a:t>b</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kern="1200" dirty="0">
                              <a:solidFill>
                                <a:schemeClr val="tx1"/>
                              </a:solidFill>
                              <a:latin typeface="Arial" panose="020B0604020202020204" pitchFamily="34" charset="0"/>
                              <a:ea typeface="+mn-ea"/>
                              <a:cs typeface="Arial" panose="020B0604020202020204" pitchFamily="34" charset="0"/>
                            </a:rPr>
                            <a:t>Aprepitant on days 2, 3 </a:t>
                          </a:r>
                        </a:p>
                        <a:p>
                          <a:pPr marL="628650" marR="0" lvl="1"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kern="1200" dirty="0">
                              <a:solidFill>
                                <a:schemeClr val="tx1"/>
                              </a:solidFill>
                              <a:latin typeface="Arial" panose="020B0604020202020204" pitchFamily="34" charset="0"/>
                              <a:ea typeface="+mn-ea"/>
                              <a:cs typeface="Arial" panose="020B0604020202020204" pitchFamily="34" charset="0"/>
                            </a:rPr>
                            <a:t>If aprepitant PO is used on day 1</a:t>
                          </a:r>
                        </a:p>
                        <a:p>
                          <a:pPr marL="171450" marR="0" lvl="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en-US" sz="1200" i="1" kern="120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kumimoji="0" lang="en-US" sz="1200" kern="1200" dirty="0">
                              <a:solidFill>
                                <a:schemeClr val="tx1"/>
                              </a:solidFill>
                              <a:latin typeface="Arial" panose="020B0604020202020204" pitchFamily="34" charset="0"/>
                              <a:ea typeface="+mn-ea"/>
                              <a:cs typeface="Arial" panose="020B0604020202020204" pitchFamily="34" charset="0"/>
                            </a:rPr>
                            <a:t> Dexamethasone</a:t>
                          </a:r>
                          <a:r>
                            <a:rPr kumimoji="0" lang="en-US" sz="1200" kern="1200" baseline="30000" dirty="0">
                              <a:solidFill>
                                <a:schemeClr val="tx1"/>
                              </a:solidFill>
                              <a:latin typeface="Arial" panose="020B0604020202020204" pitchFamily="34" charset="0"/>
                              <a:ea typeface="+mn-ea"/>
                              <a:cs typeface="Arial" panose="020B0604020202020204" pitchFamily="34" charset="0"/>
                            </a:rPr>
                            <a:t>e</a:t>
                          </a:r>
                          <a:r>
                            <a:rPr kumimoji="0" lang="en-US" sz="1200" kern="1200" baseline="30000" dirty="0" err="1">
                              <a:solidFill>
                                <a:schemeClr val="tx1"/>
                              </a:solidFill>
                              <a:latin typeface="Arial" panose="020B0604020202020204" pitchFamily="34" charset="0"/>
                              <a:ea typeface="+mn-ea"/>
                              <a:cs typeface="Arial" panose="020B0604020202020204" pitchFamily="34" charset="0"/>
                            </a:rPr>
                            <a:t>,f</a:t>
                          </a:r>
                          <a:r>
                            <a:rPr kumimoji="0" lang="en-US" sz="1200" kern="1200" baseline="30000" dirty="0">
                              <a:solidFill>
                                <a:schemeClr val="tx1"/>
                              </a:solidFill>
                              <a:latin typeface="Arial" panose="020B0604020202020204" pitchFamily="34" charset="0"/>
                              <a:ea typeface="+mn-ea"/>
                              <a:cs typeface="Arial" panose="020B0604020202020204" pitchFamily="34" charset="0"/>
                            </a:rPr>
                            <a:t>  </a:t>
                          </a:r>
                          <a:r>
                            <a:rPr kumimoji="0" lang="en-US" sz="1200" kern="1200" dirty="0">
                              <a:solidFill>
                                <a:schemeClr val="tx1"/>
                              </a:solidFill>
                              <a:latin typeface="Arial" panose="020B0604020202020204" pitchFamily="34" charset="0"/>
                              <a:ea typeface="+mn-ea"/>
                              <a:cs typeface="Arial" panose="020B0604020202020204" pitchFamily="34" charset="0"/>
                            </a:rPr>
                            <a:t>on days 2, 3, 4</a:t>
                          </a: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75255"/>
                      </a:ext>
                    </a:extLst>
                  </a:tr>
                  <a:tr h="394643">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B</a:t>
                          </a:r>
                        </a:p>
                        <a:p>
                          <a:pPr marL="171450" marR="0" indent="-171450">
                            <a:lnSpc>
                              <a:spcPct val="90000"/>
                            </a:lnSpc>
                            <a:spcBef>
                              <a:spcPts val="0"/>
                            </a:spcBef>
                            <a:spcAft>
                              <a:spcPts val="0"/>
                            </a:spcAft>
                            <a:buFont typeface="Arial" panose="020B0604020202020204" pitchFamily="34" charset="0"/>
                            <a:buChar char="•"/>
                          </a:pPr>
                          <a:r>
                            <a:rPr kumimoji="0" lang="en-US" sz="1200" b="0" kern="1200" dirty="0" err="1">
                              <a:solidFill>
                                <a:schemeClr val="tx1"/>
                              </a:solidFill>
                              <a:latin typeface="Arial" panose="020B0604020202020204" pitchFamily="34" charset="0"/>
                              <a:ea typeface="+mn-ea"/>
                              <a:cs typeface="Arial" panose="020B0604020202020204" pitchFamily="34" charset="0"/>
                            </a:rPr>
                            <a:t>Olanzapine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b</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baseline="0" dirty="0">
                              <a:solidFill>
                                <a:schemeClr val="tx1"/>
                              </a:solidFill>
                              <a:latin typeface="Arial" panose="020B0604020202020204" pitchFamily="34" charset="0"/>
                              <a:ea typeface="+mn-ea"/>
                              <a:cs typeface="Arial" panose="020B0604020202020204" pitchFamily="34" charset="0"/>
                            </a:rPr>
                            <a:t>+ </a:t>
                          </a:r>
                          <a:r>
                            <a:rPr kumimoji="0" lang="en-US" sz="1200" b="0" kern="1200" dirty="0">
                              <a:solidFill>
                                <a:schemeClr val="tx1"/>
                              </a:solidFill>
                              <a:latin typeface="Arial" panose="020B0604020202020204" pitchFamily="34" charset="0"/>
                              <a:ea typeface="+mn-ea"/>
                              <a:cs typeface="Arial" panose="020B0604020202020204" pitchFamily="34" charset="0"/>
                            </a:rPr>
                            <a:t>Palonosetron + </a:t>
                          </a: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e,f</a:t>
                          </a:r>
                          <a:endParaRPr kumimoji="0" lang="en-US" sz="1200" b="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B:</a:t>
                          </a:r>
                        </a:p>
                        <a:p>
                          <a:pPr marL="171450" marR="0" lvl="0" indent="-171450" algn="l" defTabSz="609585"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kern="1200" dirty="0">
                              <a:solidFill>
                                <a:schemeClr val="tx1"/>
                              </a:solidFill>
                              <a:latin typeface="Arial" panose="020B0604020202020204" pitchFamily="34" charset="0"/>
                              <a:ea typeface="+mn-ea"/>
                              <a:cs typeface="Arial" panose="020B0604020202020204" pitchFamily="34" charset="0"/>
                            </a:rPr>
                            <a:t>Olanzapine on days 2, 3, 4</a:t>
                          </a:r>
                          <a:r>
                            <a:rPr kumimoji="0" lang="en-US" sz="1200" kern="1200" baseline="30000" dirty="0">
                              <a:solidFill>
                                <a:schemeClr val="tx1"/>
                              </a:solidFill>
                              <a:latin typeface="Arial" panose="020B0604020202020204" pitchFamily="34" charset="0"/>
                              <a:ea typeface="+mn-ea"/>
                              <a:cs typeface="Arial" panose="020B0604020202020204" pitchFamily="34" charset="0"/>
                            </a:rPr>
                            <a:t>b</a:t>
                          </a: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978978"/>
                      </a:ext>
                    </a:extLst>
                  </a:tr>
                  <a:tr h="647479">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C:</a:t>
                          </a:r>
                        </a:p>
                        <a:p>
                          <a:pPr marL="171450" marR="0" lvl="0" indent="-171450">
                            <a:lnSpc>
                              <a:spcPct val="90000"/>
                            </a:lnSpc>
                            <a:spcBef>
                              <a:spcPts val="0"/>
                            </a:spcBef>
                            <a:spcAft>
                              <a:spcPts val="0"/>
                            </a:spcAft>
                            <a:buFont typeface="Arial" panose="020B0604020202020204" pitchFamily="34" charset="0"/>
                            <a:buChar char="•"/>
                          </a:pPr>
                          <a:r>
                            <a:rPr kumimoji="0" lang="en-US" sz="1200" b="0" kern="1200" dirty="0">
                              <a:solidFill>
                                <a:schemeClr val="tx1"/>
                              </a:solidFill>
                              <a:latin typeface="Arial" panose="020B0604020202020204" pitchFamily="34" charset="0"/>
                              <a:ea typeface="+mn-ea"/>
                              <a:cs typeface="Arial" panose="020B0604020202020204" pitchFamily="34" charset="0"/>
                            </a:rPr>
                            <a:t>NK1 RA+ 5-HT</a:t>
                          </a:r>
                          <a:r>
                            <a:rPr kumimoji="0" lang="en-US" sz="1200" b="0" kern="1200" baseline="-25000" dirty="0">
                              <a:solidFill>
                                <a:schemeClr val="tx1"/>
                              </a:solidFill>
                              <a:latin typeface="Arial" panose="020B0604020202020204" pitchFamily="34" charset="0"/>
                              <a:ea typeface="+mn-ea"/>
                              <a:cs typeface="Arial" panose="020B0604020202020204" pitchFamily="34" charset="0"/>
                            </a:rPr>
                            <a:t>3</a:t>
                          </a:r>
                          <a:r>
                            <a:rPr kumimoji="0" lang="en-US" sz="1200" b="0" kern="120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RA</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c,d</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e,f</a:t>
                          </a:r>
                          <a:endParaRPr kumimoji="0" lang="en-US" sz="1200" b="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C:</a:t>
                          </a:r>
                        </a:p>
                        <a:p>
                          <a:pPr marL="171450" marR="0" lvl="0" indent="-171450">
                            <a:lnSpc>
                              <a:spcPct val="90000"/>
                            </a:lnSpc>
                            <a:spcBef>
                              <a:spcPts val="0"/>
                            </a:spcBef>
                            <a:spcAft>
                              <a:spcPts val="0"/>
                            </a:spcAft>
                            <a:buFont typeface="Arial" panose="020B0604020202020204" pitchFamily="34" charset="0"/>
                            <a:buChar char="•"/>
                          </a:pPr>
                          <a:r>
                            <a:rPr kumimoji="0" lang="en-US" sz="1200" kern="1200" dirty="0">
                              <a:solidFill>
                                <a:schemeClr val="tx1"/>
                              </a:solidFill>
                              <a:latin typeface="Arial" panose="020B0604020202020204" pitchFamily="34" charset="0"/>
                              <a:ea typeface="+mn-ea"/>
                              <a:cs typeface="Arial" panose="020B0604020202020204" pitchFamily="34" charset="0"/>
                            </a:rPr>
                            <a:t>Aprepitant on days 2,3</a:t>
                          </a:r>
                        </a:p>
                        <a:p>
                          <a:pPr marL="628650" marR="0" lvl="1" indent="-171450">
                            <a:lnSpc>
                              <a:spcPct val="90000"/>
                            </a:lnSpc>
                            <a:spcBef>
                              <a:spcPts val="0"/>
                            </a:spcBef>
                            <a:spcAft>
                              <a:spcPts val="0"/>
                            </a:spcAft>
                            <a:buFont typeface="Arial" panose="020B0604020202020204" pitchFamily="34" charset="0"/>
                            <a:buChar char="•"/>
                          </a:pPr>
                          <a:r>
                            <a:rPr kumimoji="0" lang="en-US" sz="1200" kern="1200" dirty="0">
                              <a:solidFill>
                                <a:schemeClr val="tx1"/>
                              </a:solidFill>
                              <a:latin typeface="Arial" panose="020B0604020202020204" pitchFamily="34" charset="0"/>
                              <a:ea typeface="+mn-ea"/>
                              <a:cs typeface="Arial" panose="020B0604020202020204" pitchFamily="34" charset="0"/>
                            </a:rPr>
                            <a:t>If aprepitant PO is used on day 1</a:t>
                          </a:r>
                        </a:p>
                        <a:p>
                          <a:pPr marL="171450" marR="0" lvl="0" indent="-171450">
                            <a:lnSpc>
                              <a:spcPct val="90000"/>
                            </a:lnSpc>
                            <a:spcBef>
                              <a:spcPts val="0"/>
                            </a:spcBef>
                            <a:spcAft>
                              <a:spcPts val="0"/>
                            </a:spcAft>
                            <a:buFont typeface="Arial" panose="020B0604020202020204" pitchFamily="34" charset="0"/>
                            <a:buChar char="•"/>
                          </a:pP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kern="1200" baseline="30000" dirty="0" err="1">
                              <a:solidFill>
                                <a:schemeClr val="tx1"/>
                              </a:solidFill>
                              <a:latin typeface="Arial" panose="020B0604020202020204" pitchFamily="34" charset="0"/>
                              <a:ea typeface="+mn-ea"/>
                              <a:cs typeface="Arial" panose="020B0604020202020204" pitchFamily="34" charset="0"/>
                            </a:rPr>
                            <a:t>e,f</a:t>
                          </a:r>
                          <a:r>
                            <a:rPr kumimoji="0" lang="en-US" sz="1200" kern="1200" baseline="30000" dirty="0">
                              <a:solidFill>
                                <a:schemeClr val="tx1"/>
                              </a:solidFill>
                              <a:latin typeface="Arial" panose="020B0604020202020204" pitchFamily="34" charset="0"/>
                              <a:ea typeface="+mn-ea"/>
                              <a:cs typeface="Arial" panose="020B0604020202020204" pitchFamily="34" charset="0"/>
                            </a:rPr>
                            <a:t> </a:t>
                          </a:r>
                          <a:r>
                            <a:rPr kumimoji="0" lang="en-US" sz="1200" kern="1200" dirty="0">
                              <a:solidFill>
                                <a:schemeClr val="tx1"/>
                              </a:solidFill>
                              <a:latin typeface="Arial" panose="020B0604020202020204" pitchFamily="34" charset="0"/>
                              <a:ea typeface="+mn-ea"/>
                              <a:cs typeface="Arial" panose="020B0604020202020204" pitchFamily="34" charset="0"/>
                            </a:rPr>
                            <a:t>on days 2, 3, 4</a:t>
                          </a:r>
                          <a:endParaRPr kumimoji="0" lang="en-US" sz="120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997644"/>
                      </a:ext>
                    </a:extLst>
                  </a:tr>
                </a:tbl>
              </a:graphicData>
            </a:graphic>
          </p:graphicFrame>
        </mc:Choice>
        <mc:Fallback xmlns="">
          <p:graphicFrame>
            <p:nvGraphicFramePr>
              <p:cNvPr id="16" name="Table 15">
                <a:extLst>
                  <a:ext uri="{FF2B5EF4-FFF2-40B4-BE49-F238E27FC236}">
                    <a16:creationId xmlns:a16="http://schemas.microsoft.com/office/drawing/2014/main" id="{7FDD2C8F-F16E-85A5-37E8-A0186923ABD0}"/>
                  </a:ext>
                </a:extLst>
              </p:cNvPr>
              <p:cNvGraphicFramePr>
                <a:graphicFrameLocks noGrp="1"/>
              </p:cNvGraphicFramePr>
              <p:nvPr>
                <p:extLst>
                  <p:ext uri="{D42A27DB-BD31-4B8C-83A1-F6EECF244321}">
                    <p14:modId xmlns:p14="http://schemas.microsoft.com/office/powerpoint/2010/main" val="1359747427"/>
                  </p:ext>
                </p:extLst>
              </p:nvPr>
            </p:nvGraphicFramePr>
            <p:xfrm>
              <a:off x="5163955" y="1207119"/>
              <a:ext cx="6235343" cy="2709712"/>
            </p:xfrm>
            <a:graphic>
              <a:graphicData uri="http://schemas.openxmlformats.org/drawingml/2006/table">
                <a:tbl>
                  <a:tblPr firstRow="1" firstCol="1" bandRow="1">
                    <a:effectLst/>
                    <a:tableStyleId>{8A107856-5554-42FB-B03E-39F5DBC370BA}</a:tableStyleId>
                  </a:tblPr>
                  <a:tblGrid>
                    <a:gridCol w="3111529">
                      <a:extLst>
                        <a:ext uri="{9D8B030D-6E8A-4147-A177-3AD203B41FA5}">
                          <a16:colId xmlns:a16="http://schemas.microsoft.com/office/drawing/2014/main" val="3001911835"/>
                        </a:ext>
                      </a:extLst>
                    </a:gridCol>
                    <a:gridCol w="3123814">
                      <a:extLst>
                        <a:ext uri="{9D8B030D-6E8A-4147-A177-3AD203B41FA5}">
                          <a16:colId xmlns:a16="http://schemas.microsoft.com/office/drawing/2014/main" val="2281873801"/>
                        </a:ext>
                      </a:extLst>
                    </a:gridCol>
                  </a:tblGrid>
                  <a:tr h="298724">
                    <a:tc gridSpan="2">
                      <a:txBody>
                        <a:bodyPr/>
                        <a:lstStyle/>
                        <a:p>
                          <a:pPr marL="0" marR="0" indent="0" algn="ctr">
                            <a:lnSpc>
                              <a:spcPct val="100000"/>
                            </a:lnSpc>
                            <a:spcBef>
                              <a:spcPts val="0"/>
                            </a:spcBef>
                            <a:spcAft>
                              <a:spcPts val="0"/>
                            </a:spcAft>
                            <a:buFont typeface="Arial" panose="020B0604020202020204" pitchFamily="34" charset="0"/>
                            <a:buNone/>
                          </a:pPr>
                          <a:r>
                            <a:rPr kumimoji="0" lang="en-US" sz="1200" kern="1200" dirty="0">
                              <a:solidFill>
                                <a:schemeClr val="bg1"/>
                              </a:solidFill>
                              <a:latin typeface="Arial" panose="020B0604020202020204" pitchFamily="34" charset="0"/>
                              <a:ea typeface="+mn-ea"/>
                              <a:cs typeface="Arial" panose="020B0604020202020204" pitchFamily="34" charset="0"/>
                            </a:rPr>
                            <a:t>Prohylaxis treatment options</a:t>
                          </a:r>
                          <a:r>
                            <a:rPr kumimoji="0" lang="en-US" sz="1200" kern="1200" baseline="30000" dirty="0">
                              <a:solidFill>
                                <a:schemeClr val="bg1"/>
                              </a:solidFill>
                              <a:latin typeface="Arial" panose="020B0604020202020204" pitchFamily="34" charset="0"/>
                              <a:ea typeface="+mn-ea"/>
                              <a:cs typeface="Arial" panose="020B0604020202020204" pitchFamily="34" charset="0"/>
                            </a:rPr>
                            <a:t>1</a:t>
                          </a: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indent="0">
                            <a:lnSpc>
                              <a:spcPct val="100000"/>
                            </a:lnSpc>
                            <a:spcBef>
                              <a:spcPts val="0"/>
                            </a:spcBef>
                            <a:spcAft>
                              <a:spcPts val="0"/>
                            </a:spcAft>
                            <a:buFont typeface="Arial" panose="020B0604020202020204" pitchFamily="34" charset="0"/>
                            <a:buNone/>
                          </a:pPr>
                          <a:endParaRPr kumimoji="0" lang="en-US" sz="1200" b="1" kern="1200" dirty="0">
                            <a:solidFill>
                              <a:schemeClr val="bg1"/>
                            </a:solidFill>
                            <a:latin typeface="Arial" panose="020B0604020202020204" pitchFamily="34" charset="0"/>
                            <a:ea typeface="+mn-ea"/>
                            <a:cs typeface="Arial" panose="020B0604020202020204" pitchFamily="34" charset="0"/>
                          </a:endParaRP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52386850"/>
                      </a:ext>
                    </a:extLst>
                  </a:tr>
                  <a:tr h="298724">
                    <a:tc>
                      <a:txBody>
                        <a:bodyPr/>
                        <a:lstStyle/>
                        <a:p>
                          <a:pPr marL="0" marR="0" indent="0">
                            <a:lnSpc>
                              <a:spcPct val="100000"/>
                            </a:lnSpc>
                            <a:spcBef>
                              <a:spcPts val="0"/>
                            </a:spcBef>
                            <a:spcAft>
                              <a:spcPts val="0"/>
                            </a:spcAft>
                            <a:buFont typeface="Arial" panose="020B0604020202020204" pitchFamily="34" charset="0"/>
                            <a:buNone/>
                          </a:pPr>
                          <a:r>
                            <a:rPr kumimoji="0" lang="en-US" sz="1200" kern="1200" dirty="0">
                              <a:solidFill>
                                <a:schemeClr val="bg1"/>
                              </a:solidFill>
                              <a:latin typeface="Arial" panose="020B0604020202020204" pitchFamily="34" charset="0"/>
                              <a:ea typeface="+mn-ea"/>
                              <a:cs typeface="Arial" panose="020B0604020202020204" pitchFamily="34" charset="0"/>
                            </a:rPr>
                            <a:t>DAY 1 (Select A, B or C): </a:t>
                          </a: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nSpc>
                              <a:spcPct val="100000"/>
                            </a:lnSpc>
                            <a:spcBef>
                              <a:spcPts val="0"/>
                            </a:spcBef>
                            <a:spcAft>
                              <a:spcPts val="0"/>
                            </a:spcAft>
                            <a:buFont typeface="Arial" panose="020B0604020202020204" pitchFamily="34" charset="0"/>
                            <a:buNone/>
                          </a:pPr>
                          <a:r>
                            <a:rPr kumimoji="0" lang="en-US" sz="1200" b="1" kern="1200" dirty="0">
                              <a:solidFill>
                                <a:schemeClr val="bg1"/>
                              </a:solidFill>
                              <a:latin typeface="Arial" panose="020B0604020202020204" pitchFamily="34" charset="0"/>
                              <a:ea typeface="+mn-ea"/>
                              <a:cs typeface="Arial" panose="020B0604020202020204" pitchFamily="34" charset="0"/>
                            </a:rPr>
                            <a:t>DAYS 2, 3, 4:</a:t>
                          </a:r>
                        </a:p>
                      </a:txBody>
                      <a:tcPr marL="182880" marR="5112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988681668"/>
                      </a:ext>
                    </a:extLst>
                  </a:tr>
                  <a:tr h="868680">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A (preferred)</a:t>
                          </a:r>
                          <a:r>
                            <a:rPr kumimoji="0" lang="en-US" sz="1200" b="1" kern="1200" baseline="30000" dirty="0">
                              <a:solidFill>
                                <a:schemeClr val="tx1"/>
                              </a:solidFill>
                              <a:latin typeface="Arial" panose="020B0604020202020204" pitchFamily="34" charset="0"/>
                              <a:ea typeface="+mn-ea"/>
                              <a:cs typeface="Arial" panose="020B0604020202020204" pitchFamily="34" charset="0"/>
                            </a:rPr>
                            <a:t>a</a:t>
                          </a:r>
                        </a:p>
                        <a:p>
                          <a:pPr marL="171450" marR="0" indent="-171450">
                            <a:lnSpc>
                              <a:spcPct val="90000"/>
                            </a:lnSpc>
                            <a:spcBef>
                              <a:spcPts val="0"/>
                            </a:spcBef>
                            <a:spcAft>
                              <a:spcPts val="0"/>
                            </a:spcAft>
                            <a:buFont typeface="Arial" panose="020B0604020202020204" pitchFamily="34" charset="0"/>
                            <a:buChar char="•"/>
                          </a:pPr>
                          <a:r>
                            <a:rPr kumimoji="0" lang="en-US" sz="1200" b="0" kern="1200" dirty="0" err="1">
                              <a:solidFill>
                                <a:schemeClr val="tx1"/>
                              </a:solidFill>
                              <a:latin typeface="Arial" panose="020B0604020202020204" pitchFamily="34" charset="0"/>
                              <a:ea typeface="+mn-ea"/>
                              <a:cs typeface="Arial" panose="020B0604020202020204" pitchFamily="34" charset="0"/>
                            </a:rPr>
                            <a:t>Olanzapine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b</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dirty="0">
                              <a:solidFill>
                                <a:schemeClr val="tx1"/>
                              </a:solidFill>
                              <a:latin typeface="Arial" panose="020B0604020202020204" pitchFamily="34" charset="0"/>
                              <a:ea typeface="+mn-ea"/>
                              <a:cs typeface="Arial" panose="020B0604020202020204" pitchFamily="34" charset="0"/>
                            </a:rPr>
                            <a:t>+ NK1 RA + 5-HT</a:t>
                          </a:r>
                          <a:r>
                            <a:rPr kumimoji="0" lang="en-US" sz="1200" b="0" kern="1200" baseline="-25000" dirty="0">
                              <a:solidFill>
                                <a:schemeClr val="tx1"/>
                              </a:solidFill>
                              <a:latin typeface="Arial" panose="020B0604020202020204" pitchFamily="34" charset="0"/>
                              <a:ea typeface="+mn-ea"/>
                              <a:cs typeface="Arial" panose="020B0604020202020204" pitchFamily="34" charset="0"/>
                            </a:rPr>
                            <a:t>3</a:t>
                          </a:r>
                          <a:r>
                            <a:rPr kumimoji="0" lang="en-US" sz="1200" b="0" kern="120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RA</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c,d</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baseline="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e,f</a:t>
                          </a:r>
                          <a:endParaRPr kumimoji="0" lang="en-US" sz="1200" b="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00000" t="-69565" r="-813" b="-152174"/>
                          </a:stretch>
                        </a:blipFill>
                      </a:tcPr>
                    </a:tc>
                    <a:extLst>
                      <a:ext uri="{0D108BD9-81ED-4DB2-BD59-A6C34878D82A}">
                        <a16:rowId xmlns:a16="http://schemas.microsoft.com/office/drawing/2014/main" val="230975255"/>
                      </a:ext>
                    </a:extLst>
                  </a:tr>
                  <a:tr h="539496">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B</a:t>
                          </a:r>
                        </a:p>
                        <a:p>
                          <a:pPr marL="171450" marR="0" indent="-171450">
                            <a:lnSpc>
                              <a:spcPct val="90000"/>
                            </a:lnSpc>
                            <a:spcBef>
                              <a:spcPts val="0"/>
                            </a:spcBef>
                            <a:spcAft>
                              <a:spcPts val="0"/>
                            </a:spcAft>
                            <a:buFont typeface="Arial" panose="020B0604020202020204" pitchFamily="34" charset="0"/>
                            <a:buChar char="•"/>
                          </a:pPr>
                          <a:r>
                            <a:rPr kumimoji="0" lang="en-US" sz="1200" b="0" kern="1200" dirty="0" err="1">
                              <a:solidFill>
                                <a:schemeClr val="tx1"/>
                              </a:solidFill>
                              <a:latin typeface="Arial" panose="020B0604020202020204" pitchFamily="34" charset="0"/>
                              <a:ea typeface="+mn-ea"/>
                              <a:cs typeface="Arial" panose="020B0604020202020204" pitchFamily="34" charset="0"/>
                            </a:rPr>
                            <a:t>Olanzapine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b</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baseline="0" dirty="0">
                              <a:solidFill>
                                <a:schemeClr val="tx1"/>
                              </a:solidFill>
                              <a:latin typeface="Arial" panose="020B0604020202020204" pitchFamily="34" charset="0"/>
                              <a:ea typeface="+mn-ea"/>
                              <a:cs typeface="Arial" panose="020B0604020202020204" pitchFamily="34" charset="0"/>
                            </a:rPr>
                            <a:t>+ </a:t>
                          </a:r>
                          <a:r>
                            <a:rPr kumimoji="0" lang="en-US" sz="1200" b="0" kern="1200" dirty="0">
                              <a:solidFill>
                                <a:schemeClr val="tx1"/>
                              </a:solidFill>
                              <a:latin typeface="Arial" panose="020B0604020202020204" pitchFamily="34" charset="0"/>
                              <a:ea typeface="+mn-ea"/>
                              <a:cs typeface="Arial" panose="020B0604020202020204" pitchFamily="34" charset="0"/>
                            </a:rPr>
                            <a:t>Palonosetron + </a:t>
                          </a: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e,f</a:t>
                          </a:r>
                          <a:endParaRPr kumimoji="0" lang="en-US" sz="1200" b="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B:</a:t>
                          </a:r>
                        </a:p>
                        <a:p>
                          <a:pPr marL="171450" marR="0" lvl="0" indent="-171450" algn="l" defTabSz="609585"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kern="1200" dirty="0">
                              <a:solidFill>
                                <a:schemeClr val="tx1"/>
                              </a:solidFill>
                              <a:latin typeface="Arial" panose="020B0604020202020204" pitchFamily="34" charset="0"/>
                              <a:ea typeface="+mn-ea"/>
                              <a:cs typeface="Arial" panose="020B0604020202020204" pitchFamily="34" charset="0"/>
                            </a:rPr>
                            <a:t>Olanzapine on days 2, 3, 4</a:t>
                          </a:r>
                          <a:r>
                            <a:rPr kumimoji="0" lang="en-US" sz="1200" kern="1200" baseline="30000" dirty="0">
                              <a:solidFill>
                                <a:schemeClr val="tx1"/>
                              </a:solidFill>
                              <a:latin typeface="Arial" panose="020B0604020202020204" pitchFamily="34" charset="0"/>
                              <a:ea typeface="+mn-ea"/>
                              <a:cs typeface="Arial" panose="020B0604020202020204" pitchFamily="34" charset="0"/>
                            </a:rPr>
                            <a:t>b</a:t>
                          </a: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0978978"/>
                      </a:ext>
                    </a:extLst>
                  </a:tr>
                  <a:tr h="704088">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C:</a:t>
                          </a:r>
                        </a:p>
                        <a:p>
                          <a:pPr marL="171450" marR="0" lvl="0" indent="-171450">
                            <a:lnSpc>
                              <a:spcPct val="90000"/>
                            </a:lnSpc>
                            <a:spcBef>
                              <a:spcPts val="0"/>
                            </a:spcBef>
                            <a:spcAft>
                              <a:spcPts val="0"/>
                            </a:spcAft>
                            <a:buFont typeface="Arial" panose="020B0604020202020204" pitchFamily="34" charset="0"/>
                            <a:buChar char="•"/>
                          </a:pPr>
                          <a:r>
                            <a:rPr kumimoji="0" lang="en-US" sz="1200" b="0" kern="1200" dirty="0">
                              <a:solidFill>
                                <a:schemeClr val="tx1"/>
                              </a:solidFill>
                              <a:latin typeface="Arial" panose="020B0604020202020204" pitchFamily="34" charset="0"/>
                              <a:ea typeface="+mn-ea"/>
                              <a:cs typeface="Arial" panose="020B0604020202020204" pitchFamily="34" charset="0"/>
                            </a:rPr>
                            <a:t>NK1 RA+ 5-HT</a:t>
                          </a:r>
                          <a:r>
                            <a:rPr kumimoji="0" lang="en-US" sz="1200" b="0" kern="1200" baseline="-25000" dirty="0">
                              <a:solidFill>
                                <a:schemeClr val="tx1"/>
                              </a:solidFill>
                              <a:latin typeface="Arial" panose="020B0604020202020204" pitchFamily="34" charset="0"/>
                              <a:ea typeface="+mn-ea"/>
                              <a:cs typeface="Arial" panose="020B0604020202020204" pitchFamily="34" charset="0"/>
                            </a:rPr>
                            <a:t>3</a:t>
                          </a:r>
                          <a:r>
                            <a:rPr kumimoji="0" lang="en-US" sz="1200" b="0" kern="120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RA</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c,d</a:t>
                          </a:r>
                          <a:r>
                            <a:rPr kumimoji="0" lang="en-US" sz="1200" b="0" kern="1200" baseline="30000" dirty="0">
                              <a:solidFill>
                                <a:schemeClr val="tx1"/>
                              </a:solidFill>
                              <a:latin typeface="Arial" panose="020B0604020202020204" pitchFamily="34" charset="0"/>
                              <a:ea typeface="+mn-ea"/>
                              <a:cs typeface="Arial" panose="020B0604020202020204" pitchFamily="34" charset="0"/>
                            </a:rPr>
                            <a:t>, </a:t>
                          </a:r>
                          <a:r>
                            <a:rPr kumimoji="0" lang="en-US" sz="1200" b="0" kern="1200" dirty="0">
                              <a:solidFill>
                                <a:schemeClr val="tx1"/>
                              </a:solidFill>
                              <a:latin typeface="Arial" panose="020B0604020202020204" pitchFamily="34" charset="0"/>
                              <a:ea typeface="+mn-ea"/>
                              <a:cs typeface="Arial" panose="020B0604020202020204" pitchFamily="34" charset="0"/>
                            </a:rPr>
                            <a:t>+ </a:t>
                          </a: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b="0" kern="1200" baseline="30000" dirty="0" err="1">
                              <a:solidFill>
                                <a:schemeClr val="tx1"/>
                              </a:solidFill>
                              <a:latin typeface="Arial" panose="020B0604020202020204" pitchFamily="34" charset="0"/>
                              <a:ea typeface="+mn-ea"/>
                              <a:cs typeface="Arial" panose="020B0604020202020204" pitchFamily="34" charset="0"/>
                            </a:rPr>
                            <a:t>e,f</a:t>
                          </a:r>
                          <a:endParaRPr kumimoji="0" lang="en-US" sz="1200" b="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90000"/>
                            </a:lnSpc>
                            <a:spcBef>
                              <a:spcPts val="0"/>
                            </a:spcBef>
                            <a:spcAft>
                              <a:spcPts val="0"/>
                            </a:spcAft>
                            <a:buFont typeface="Arial" panose="020B0604020202020204" pitchFamily="34" charset="0"/>
                            <a:buNone/>
                          </a:pPr>
                          <a:r>
                            <a:rPr kumimoji="0" lang="en-US" sz="1200" b="1" kern="1200" dirty="0">
                              <a:solidFill>
                                <a:schemeClr val="tx1"/>
                              </a:solidFill>
                              <a:latin typeface="Arial" panose="020B0604020202020204" pitchFamily="34" charset="0"/>
                              <a:ea typeface="+mn-ea"/>
                              <a:cs typeface="Arial" panose="020B0604020202020204" pitchFamily="34" charset="0"/>
                            </a:rPr>
                            <a:t>Treatment option C:</a:t>
                          </a:r>
                        </a:p>
                        <a:p>
                          <a:pPr marL="171450" marR="0" lvl="0" indent="-171450">
                            <a:lnSpc>
                              <a:spcPct val="90000"/>
                            </a:lnSpc>
                            <a:spcBef>
                              <a:spcPts val="0"/>
                            </a:spcBef>
                            <a:spcAft>
                              <a:spcPts val="0"/>
                            </a:spcAft>
                            <a:buFont typeface="Arial" panose="020B0604020202020204" pitchFamily="34" charset="0"/>
                            <a:buChar char="•"/>
                          </a:pPr>
                          <a:r>
                            <a:rPr kumimoji="0" lang="en-US" sz="1200" kern="1200" dirty="0">
                              <a:solidFill>
                                <a:schemeClr val="tx1"/>
                              </a:solidFill>
                              <a:latin typeface="Arial" panose="020B0604020202020204" pitchFamily="34" charset="0"/>
                              <a:ea typeface="+mn-ea"/>
                              <a:cs typeface="Arial" panose="020B0604020202020204" pitchFamily="34" charset="0"/>
                            </a:rPr>
                            <a:t>Aprepitant on days 2,3</a:t>
                          </a:r>
                        </a:p>
                        <a:p>
                          <a:pPr marL="628650" marR="0" lvl="1" indent="-171450">
                            <a:lnSpc>
                              <a:spcPct val="90000"/>
                            </a:lnSpc>
                            <a:spcBef>
                              <a:spcPts val="0"/>
                            </a:spcBef>
                            <a:spcAft>
                              <a:spcPts val="0"/>
                            </a:spcAft>
                            <a:buFont typeface="Arial" panose="020B0604020202020204" pitchFamily="34" charset="0"/>
                            <a:buChar char="•"/>
                          </a:pPr>
                          <a:r>
                            <a:rPr kumimoji="0" lang="en-US" sz="1200" kern="1200" dirty="0">
                              <a:solidFill>
                                <a:schemeClr val="tx1"/>
                              </a:solidFill>
                              <a:latin typeface="Arial" panose="020B0604020202020204" pitchFamily="34" charset="0"/>
                              <a:ea typeface="+mn-ea"/>
                              <a:cs typeface="Arial" panose="020B0604020202020204" pitchFamily="34" charset="0"/>
                            </a:rPr>
                            <a:t>If aprepitant PO is used on day 1</a:t>
                          </a:r>
                        </a:p>
                        <a:p>
                          <a:pPr marL="171450" marR="0" lvl="0" indent="-171450">
                            <a:lnSpc>
                              <a:spcPct val="90000"/>
                            </a:lnSpc>
                            <a:spcBef>
                              <a:spcPts val="0"/>
                            </a:spcBef>
                            <a:spcAft>
                              <a:spcPts val="0"/>
                            </a:spcAft>
                            <a:buFont typeface="Arial" panose="020B0604020202020204" pitchFamily="34" charset="0"/>
                            <a:buChar char="•"/>
                          </a:pPr>
                          <a:r>
                            <a:rPr kumimoji="0" lang="en-US" sz="1200" b="0" kern="1200" dirty="0" err="1">
                              <a:solidFill>
                                <a:schemeClr val="tx1"/>
                              </a:solidFill>
                              <a:latin typeface="Arial" panose="020B0604020202020204" pitchFamily="34" charset="0"/>
                              <a:ea typeface="+mn-ea"/>
                              <a:cs typeface="Arial" panose="020B0604020202020204" pitchFamily="34" charset="0"/>
                            </a:rPr>
                            <a:t>Dexamethasone</a:t>
                          </a:r>
                          <a:r>
                            <a:rPr kumimoji="0" lang="en-US" sz="1200" kern="1200" baseline="30000" dirty="0" err="1">
                              <a:solidFill>
                                <a:schemeClr val="tx1"/>
                              </a:solidFill>
                              <a:latin typeface="Arial" panose="020B0604020202020204" pitchFamily="34" charset="0"/>
                              <a:ea typeface="+mn-ea"/>
                              <a:cs typeface="Arial" panose="020B0604020202020204" pitchFamily="34" charset="0"/>
                            </a:rPr>
                            <a:t>e,f</a:t>
                          </a:r>
                          <a:r>
                            <a:rPr kumimoji="0" lang="en-US" sz="1200" kern="1200" baseline="30000" dirty="0">
                              <a:solidFill>
                                <a:schemeClr val="tx1"/>
                              </a:solidFill>
                              <a:latin typeface="Arial" panose="020B0604020202020204" pitchFamily="34" charset="0"/>
                              <a:ea typeface="+mn-ea"/>
                              <a:cs typeface="Arial" panose="020B0604020202020204" pitchFamily="34" charset="0"/>
                            </a:rPr>
                            <a:t> </a:t>
                          </a:r>
                          <a:r>
                            <a:rPr kumimoji="0" lang="en-US" sz="1200" kern="1200" dirty="0">
                              <a:solidFill>
                                <a:schemeClr val="tx1"/>
                              </a:solidFill>
                              <a:latin typeface="Arial" panose="020B0604020202020204" pitchFamily="34" charset="0"/>
                              <a:ea typeface="+mn-ea"/>
                              <a:cs typeface="Arial" panose="020B0604020202020204" pitchFamily="34" charset="0"/>
                            </a:rPr>
                            <a:t>on days 2, 3, 4</a:t>
                          </a:r>
                          <a:endParaRPr kumimoji="0" lang="en-US" sz="1200" kern="1200" baseline="30000" dirty="0">
                            <a:solidFill>
                              <a:schemeClr val="tx1"/>
                            </a:solidFill>
                            <a:latin typeface="Arial" panose="020B0604020202020204" pitchFamily="34" charset="0"/>
                            <a:ea typeface="+mn-ea"/>
                            <a:cs typeface="Arial" panose="020B0604020202020204" pitchFamily="34" charset="0"/>
                          </a:endParaRPr>
                        </a:p>
                      </a:txBody>
                      <a:tcPr marL="182880" marR="5112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2997644"/>
                      </a:ext>
                    </a:extLst>
                  </a:tr>
                </a:tbl>
              </a:graphicData>
            </a:graphic>
          </p:graphicFrame>
        </mc:Fallback>
      </mc:AlternateContent>
      <p:sp>
        <p:nvSpPr>
          <p:cNvPr id="21" name="TextBox 20">
            <a:extLst>
              <a:ext uri="{FF2B5EF4-FFF2-40B4-BE49-F238E27FC236}">
                <a16:creationId xmlns:a16="http://schemas.microsoft.com/office/drawing/2014/main" id="{D2514D02-701E-6341-C176-B3BA434C39E3}"/>
              </a:ext>
            </a:extLst>
          </p:cNvPr>
          <p:cNvSpPr txBox="1"/>
          <p:nvPr/>
        </p:nvSpPr>
        <p:spPr>
          <a:xfrm>
            <a:off x="1241057" y="8466762"/>
            <a:ext cx="8938590" cy="1245469"/>
          </a:xfrm>
          <a:prstGeom prst="rect">
            <a:avLst/>
          </a:prstGeom>
          <a:noFill/>
        </p:spPr>
        <p:txBody>
          <a:bodyPr wrap="square">
            <a:spAutoFit/>
          </a:bodyPr>
          <a:lstStyle/>
          <a:p>
            <a:r>
              <a:rPr kumimoji="0" lang="en-US" baseline="30000" dirty="0">
                <a:solidFill>
                  <a:srgbClr val="3F4444"/>
                </a:solidFill>
                <a:latin typeface="Arial" panose="020B0604020202020204" pitchFamily="34" charset="0"/>
                <a:cs typeface="Arial" panose="020B0604020202020204" pitchFamily="34" charset="0"/>
              </a:rPr>
              <a:t>b</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Data suggest that a 2.5-mg dose of olanzapine is efficacious. </a:t>
            </a:r>
            <a:r>
              <a:rPr kumimoji="0" lang="en-GB"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Consider this dose especially for patients who are older or who are </a:t>
            </a:r>
            <a:r>
              <a:rPr kumimoji="0" lang="en-GB" b="0" i="0" u="none" strike="noStrike" kern="1200" cap="none" spc="0" normalizeH="0" baseline="0" noProof="0" dirty="0" err="1">
                <a:ln>
                  <a:noFill/>
                </a:ln>
                <a:solidFill>
                  <a:srgbClr val="3F4444"/>
                </a:solidFill>
                <a:effectLst/>
                <a:uLnTx/>
                <a:uFillTx/>
                <a:latin typeface="Arial" panose="020B0604020202020204" pitchFamily="34" charset="0"/>
                <a:ea typeface="+mn-ea"/>
                <a:cs typeface="Arial" panose="020B0604020202020204" pitchFamily="34" charset="0"/>
              </a:rPr>
              <a:t>oversedated</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30000" noProof="0" dirty="0" err="1">
                <a:ln>
                  <a:noFill/>
                </a:ln>
                <a:solidFill>
                  <a:srgbClr val="3F4444"/>
                </a:solidFill>
                <a:effectLst/>
                <a:uLnTx/>
                <a:uFillTx/>
                <a:latin typeface="Arial" panose="020B0604020202020204" pitchFamily="34" charset="0"/>
                <a:ea typeface="+mn-ea"/>
                <a:cs typeface="Arial" panose="020B0604020202020204" pitchFamily="34" charset="0"/>
              </a:rPr>
              <a:t>g</a:t>
            </a:r>
            <a:r>
              <a:rPr kumimoji="0" lang="en-US" b="0" i="0" u="none" strike="noStrike" kern="1200" cap="none" spc="0" normalizeH="0" baseline="0" noProof="0" dirty="0" err="1">
                <a:ln>
                  <a:noFill/>
                </a:ln>
                <a:solidFill>
                  <a:srgbClr val="3F4444"/>
                </a:solidFill>
                <a:effectLst/>
                <a:uLnTx/>
                <a:uFillTx/>
                <a:latin typeface="Arial" panose="020B0604020202020204" pitchFamily="34" charset="0"/>
                <a:ea typeface="+mn-ea"/>
                <a:cs typeface="Arial" panose="020B0604020202020204" pitchFamily="34" charset="0"/>
              </a:rPr>
              <a:t>If</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err="1">
                <a:ln>
                  <a:noFill/>
                </a:ln>
                <a:solidFill>
                  <a:srgbClr val="3F4444"/>
                </a:solidFill>
                <a:effectLst/>
                <a:uLnTx/>
                <a:uFillTx/>
                <a:latin typeface="Arial" panose="020B0604020202020204" pitchFamily="34" charset="0"/>
                <a:ea typeface="+mn-ea"/>
                <a:cs typeface="Arial" panose="020B0604020202020204" pitchFamily="34" charset="0"/>
              </a:rPr>
              <a:t>netupitant</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/palonosetron or </a:t>
            </a:r>
            <a:r>
              <a:rPr kumimoji="0" lang="en-US" b="0" i="0" u="none" strike="noStrike" kern="1200" cap="none" spc="0" normalizeH="0" baseline="0" noProof="0" dirty="0" err="1">
                <a:ln>
                  <a:noFill/>
                </a:ln>
                <a:solidFill>
                  <a:srgbClr val="3F4444"/>
                </a:solidFill>
                <a:effectLst/>
                <a:uLnTx/>
                <a:uFillTx/>
                <a:latin typeface="Arial" panose="020B0604020202020204" pitchFamily="34" charset="0"/>
                <a:ea typeface="+mn-ea"/>
                <a:cs typeface="Arial" panose="020B0604020202020204" pitchFamily="34" charset="0"/>
              </a:rPr>
              <a:t>fosnetupitant</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/palonosetron fixed combination product is used, no further 5-HT</a:t>
            </a:r>
            <a:r>
              <a:rPr kumimoji="0" lang="en-US" b="0" i="0" u="none" strike="noStrike" kern="1200" cap="none" spc="0" normalizeH="0" baseline="-25000" noProof="0" dirty="0">
                <a:ln>
                  <a:noFill/>
                </a:ln>
                <a:solidFill>
                  <a:srgbClr val="3F4444"/>
                </a:solidFill>
                <a:effectLst/>
                <a:uLnTx/>
                <a:uFillTx/>
                <a:latin typeface="Arial" panose="020B0604020202020204" pitchFamily="34" charset="0"/>
                <a:ea typeface="+mn-ea"/>
                <a:cs typeface="Arial" panose="020B0604020202020204" pitchFamily="34" charset="0"/>
              </a:rPr>
              <a:t>3</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 RA is required. </a:t>
            </a:r>
            <a:r>
              <a:rPr kumimoji="0" lang="en-US" baseline="30000" dirty="0">
                <a:solidFill>
                  <a:srgbClr val="3F4444"/>
                </a:solidFill>
                <a:latin typeface="Arial" panose="020B0604020202020204" pitchFamily="34" charset="0"/>
                <a:cs typeface="Arial" panose="020B0604020202020204" pitchFamily="34" charset="0"/>
              </a:rPr>
              <a:t>h</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When used in combination with an NK1 RA, there is no preferred 5-HT</a:t>
            </a:r>
            <a:r>
              <a:rPr kumimoji="0" lang="en-US" b="0" i="0" u="none" strike="noStrike" kern="1200" cap="none" spc="0" normalizeH="0" baseline="-25000" noProof="0" dirty="0">
                <a:ln>
                  <a:noFill/>
                </a:ln>
                <a:solidFill>
                  <a:srgbClr val="3F4444"/>
                </a:solidFill>
                <a:effectLst/>
                <a:uLnTx/>
                <a:uFillTx/>
                <a:latin typeface="Arial" panose="020B0604020202020204" pitchFamily="34" charset="0"/>
                <a:ea typeface="+mn-ea"/>
                <a:cs typeface="Arial" panose="020B0604020202020204" pitchFamily="34" charset="0"/>
              </a:rPr>
              <a:t>3</a:t>
            </a:r>
            <a:r>
              <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rPr>
              <a:t> RA.</a:t>
            </a:r>
            <a:r>
              <a:rPr kumimoji="0" lang="en-US" baseline="30000" dirty="0">
                <a:solidFill>
                  <a:srgbClr val="3F4444"/>
                </a:solidFill>
                <a:latin typeface="Arial" panose="020B0604020202020204" pitchFamily="34" charset="0"/>
                <a:cs typeface="Arial" panose="020B0604020202020204" pitchFamily="34" charset="0"/>
              </a:rPr>
              <a:t> </a:t>
            </a:r>
            <a:r>
              <a:rPr kumimoji="0" lang="en-US" baseline="30000" dirty="0" err="1">
                <a:solidFill>
                  <a:srgbClr val="3F4444"/>
                </a:solidFill>
                <a:latin typeface="Arial" panose="020B0604020202020204" pitchFamily="34" charset="0"/>
                <a:cs typeface="Arial" panose="020B0604020202020204" pitchFamily="34" charset="0"/>
              </a:rPr>
              <a:t>i</a:t>
            </a:r>
            <a:r>
              <a:rPr lang="en-US" dirty="0" err="1"/>
              <a:t>Emerging</a:t>
            </a:r>
            <a:r>
              <a:rPr lang="en-US" dirty="0"/>
              <a:t> data and clinical practice suggest dexamethasone doses may be individualized. Higher doses may be considered, especially when an NK1 RA is not given concomitantly. Lower doses, given for shorter durations, or even elimination of dexamethasone on day 1 or subsequent days (for delayed nausea and emesis prevention) may be acceptable based on patient characteristics. If dexamethasone is eliminated on day 1 or subsequent days, consider the use of an antiemetic combination containing a 5-HT3 RA, NK1 RA, and olanzapine on day 1, and olanzapine for delayed CINV. See Discussion. Radhakrishnan V, et al. JCO Glob Oncol 2024;10:e2300301. J Use of corticosteroid </a:t>
            </a:r>
            <a:r>
              <a:rPr lang="en-US" dirty="0" err="1"/>
              <a:t>premedications</a:t>
            </a:r>
            <a:r>
              <a:rPr lang="en-US" dirty="0"/>
              <a:t> should be avoided with cellular therapies. Clinicians may wish to consider a dexamethasone-sparing approach with ICI therapy as well.</a:t>
            </a:r>
          </a:p>
          <a:p>
            <a:r>
              <a:rPr lang="en-US" b="1" dirty="0">
                <a:solidFill>
                  <a:schemeClr val="tx1"/>
                </a:solidFill>
                <a:highlight>
                  <a:srgbClr val="FFFF00"/>
                </a:highlight>
                <a:latin typeface="Arial" panose="020B0604020202020204" pitchFamily="34" charset="0"/>
                <a:cs typeface="Arial" panose="020B0604020202020204" pitchFamily="34" charset="0"/>
              </a:rPr>
              <a:t>1</a:t>
            </a:r>
            <a:r>
              <a:rPr lang="en-US" dirty="0">
                <a:solidFill>
                  <a:schemeClr val="tx1"/>
                </a:solidFill>
                <a:highlight>
                  <a:srgbClr val="FFFF00"/>
                </a:highlight>
                <a:latin typeface="Arial" panose="020B0604020202020204" pitchFamily="34" charset="0"/>
                <a:cs typeface="Arial" panose="020B0604020202020204" pitchFamily="34" charset="0"/>
              </a:rPr>
              <a:t>.</a:t>
            </a:r>
            <a:r>
              <a:rPr lang="en-US" dirty="0">
                <a:solidFill>
                  <a:schemeClr val="tx1"/>
                </a:solidFill>
                <a:highlight>
                  <a:srgbClr val="FFFF00"/>
                </a:highlight>
              </a:rPr>
              <a:t> NCCN Clinical Practice Guidelines in Oncology (NCCN Guidelines</a:t>
            </a:r>
            <a:r>
              <a:rPr lang="en-US" baseline="30000" dirty="0">
                <a:solidFill>
                  <a:schemeClr val="tx1"/>
                </a:solidFill>
                <a:highlight>
                  <a:srgbClr val="FFFF00"/>
                </a:highlight>
              </a:rPr>
              <a:t>®</a:t>
            </a:r>
            <a:r>
              <a:rPr lang="en-US" dirty="0">
                <a:solidFill>
                  <a:schemeClr val="tx1"/>
                </a:solidFill>
                <a:highlight>
                  <a:srgbClr val="FFFF00"/>
                </a:highlight>
              </a:rPr>
              <a:t>) for Antiemesis V.1.2025 </a:t>
            </a:r>
            <a:r>
              <a:rPr lang="en-US" sz="700" dirty="0">
                <a:solidFill>
                  <a:schemeClr val="tx1"/>
                </a:solidFill>
                <a:highlight>
                  <a:srgbClr val="FFFF00"/>
                </a:highlight>
              </a:rPr>
              <a:t>(Accessed April 2025) </a:t>
            </a:r>
            <a:r>
              <a:rPr lang="en-US" b="1" dirty="0">
                <a:solidFill>
                  <a:schemeClr val="tx1"/>
                </a:solidFill>
                <a:highlight>
                  <a:srgbClr val="FFFF00"/>
                </a:highlight>
              </a:rPr>
              <a:t>(NCCN </a:t>
            </a:r>
            <a:r>
              <a:rPr lang="en-US" sz="700" b="1" dirty="0">
                <a:solidFill>
                  <a:schemeClr val="tx1"/>
                </a:solidFill>
                <a:highlight>
                  <a:srgbClr val="FFFF00"/>
                </a:highlight>
              </a:rPr>
              <a:t>permission pending: reference to be updated to full form after permission is granted) </a:t>
            </a:r>
            <a:endParaRPr kumimoji="0" lang="en-US" b="0" i="0" u="none" strike="noStrike" kern="1200" cap="none" spc="0" normalizeH="0" baseline="0" noProof="0" dirty="0">
              <a:ln>
                <a:noFill/>
              </a:ln>
              <a:solidFill>
                <a:srgbClr val="3F4444"/>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B1E49970-2C1E-B971-4335-527B9CFA753B}"/>
              </a:ext>
            </a:extLst>
          </p:cNvPr>
          <p:cNvSpPr txBox="1"/>
          <p:nvPr/>
        </p:nvSpPr>
        <p:spPr>
          <a:xfrm>
            <a:off x="5163954" y="3985708"/>
            <a:ext cx="6235343" cy="646331"/>
          </a:xfrm>
          <a:prstGeom prst="rect">
            <a:avLst/>
          </a:prstGeom>
          <a:noFill/>
        </p:spPr>
        <p:txBody>
          <a:bodyPr wrap="square">
            <a:spAutoFit/>
          </a:bodyPr>
          <a:lstStyle/>
          <a:p>
            <a:r>
              <a:rPr lang="en-US" sz="1200" dirty="0"/>
              <a:t>• Doses of SG should be withheld for G3 nausea or G3-4 vomiting at the time of scheduled treatment administration and resume with additional supportive measures when resolution to ≤ G1 is achieved</a:t>
            </a:r>
            <a:r>
              <a:rPr lang="en-US" sz="1200" baseline="30000" dirty="0"/>
              <a:t>2</a:t>
            </a:r>
          </a:p>
        </p:txBody>
      </p:sp>
    </p:spTree>
    <p:extLst>
      <p:ext uri="{BB962C8B-B14F-4D97-AF65-F5344CB8AC3E}">
        <p14:creationId xmlns:p14="http://schemas.microsoft.com/office/powerpoint/2010/main" val="8580999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6218-3D7C-465D-DCBB-8433052140AF}"/>
              </a:ext>
            </a:extLst>
          </p:cNvPr>
          <p:cNvSpPr>
            <a:spLocks noGrp="1"/>
          </p:cNvSpPr>
          <p:nvPr>
            <p:ph type="title"/>
          </p:nvPr>
        </p:nvSpPr>
        <p:spPr/>
        <p:txBody>
          <a:bodyPr/>
          <a:lstStyle/>
          <a:p>
            <a:r>
              <a:rPr lang="en-US" dirty="0">
                <a:latin typeface="Arial"/>
                <a:cs typeface="Arial"/>
              </a:rPr>
              <a:t>SG: Neutropenia toxicity management</a:t>
            </a:r>
            <a:r>
              <a:rPr lang="en-US" baseline="30000" dirty="0">
                <a:latin typeface="Arial"/>
                <a:cs typeface="Arial"/>
              </a:rPr>
              <a:t>1</a:t>
            </a:r>
            <a:endParaRPr lang="en-US" baseline="30000" dirty="0"/>
          </a:p>
        </p:txBody>
      </p:sp>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1A679B62-772B-2A5A-52F0-E7A4BADEECDD}"/>
                  </a:ext>
                </a:extLst>
              </p:cNvPr>
              <p:cNvGraphicFramePr>
                <a:graphicFrameLocks noGrp="1"/>
              </p:cNvGraphicFramePr>
              <p:nvPr>
                <p:ph sz="quarter" idx="15"/>
                <p:extLst>
                  <p:ext uri="{D42A27DB-BD31-4B8C-83A1-F6EECF244321}">
                    <p14:modId xmlns:p14="http://schemas.microsoft.com/office/powerpoint/2010/main" val="1332864976"/>
                  </p:ext>
                </p:extLst>
              </p:nvPr>
            </p:nvGraphicFramePr>
            <p:xfrm>
              <a:off x="619201" y="1136902"/>
              <a:ext cx="2853204" cy="4584195"/>
            </p:xfrm>
            <a:graphic>
              <a:graphicData uri="http://schemas.openxmlformats.org/drawingml/2006/table">
                <a:tbl>
                  <a:tblPr firstRow="1" bandRow="1">
                    <a:tableStyleId>{A569D0C5-7340-4F2F-9444-9E4D2A498D21}</a:tableStyleId>
                  </a:tblPr>
                  <a:tblGrid>
                    <a:gridCol w="585131">
                      <a:extLst>
                        <a:ext uri="{9D8B030D-6E8A-4147-A177-3AD203B41FA5}">
                          <a16:colId xmlns:a16="http://schemas.microsoft.com/office/drawing/2014/main" val="1039655121"/>
                        </a:ext>
                      </a:extLst>
                    </a:gridCol>
                    <a:gridCol w="2268073">
                      <a:extLst>
                        <a:ext uri="{9D8B030D-6E8A-4147-A177-3AD203B41FA5}">
                          <a16:colId xmlns:a16="http://schemas.microsoft.com/office/drawing/2014/main" val="1150524659"/>
                        </a:ext>
                      </a:extLst>
                    </a:gridCol>
                  </a:tblGrid>
                  <a:tr h="335429">
                    <a:tc gridSpan="2">
                      <a:txBody>
                        <a:bodyPr/>
                        <a:lstStyle/>
                        <a:p>
                          <a:pPr algn="ctr"/>
                          <a:r>
                            <a:rPr lang="en-US" sz="1200" b="1" dirty="0">
                              <a:solidFill>
                                <a:schemeClr val="bg1"/>
                              </a:solidFill>
                              <a:latin typeface="Arial" panose="020B0604020202020204" pitchFamily="34" charset="0"/>
                              <a:cs typeface="Arial" panose="020B0604020202020204" pitchFamily="34" charset="0"/>
                            </a:rPr>
                            <a:t>Neutropenia grade scale</a:t>
                          </a:r>
                        </a:p>
                      </a:txBody>
                      <a:tcPr>
                        <a:solidFill>
                          <a:schemeClr val="accent1"/>
                        </a:solidFill>
                      </a:tcPr>
                    </a:tc>
                    <a:tc hMerge="1">
                      <a:txBody>
                        <a:bodyPr/>
                        <a:lstStyle/>
                        <a:p>
                          <a:endParaRPr lang="en-US"/>
                        </a:p>
                      </a:txBody>
                      <a:tcPr/>
                    </a:tc>
                    <a:extLst>
                      <a:ext uri="{0D108BD9-81ED-4DB2-BD59-A6C34878D82A}">
                        <a16:rowId xmlns:a16="http://schemas.microsoft.com/office/drawing/2014/main" val="3700473099"/>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G0</a:t>
                          </a:r>
                        </a:p>
                      </a:txBody>
                      <a:tcPr/>
                    </a:tc>
                    <a:tc>
                      <a:txBody>
                        <a:bodyPr/>
                        <a:lstStyle/>
                        <a:p>
                          <a:r>
                            <a:rPr lang="en-US" sz="1200" dirty="0">
                              <a:latin typeface="Arial" panose="020B0604020202020204" pitchFamily="34" charset="0"/>
                              <a:cs typeface="Arial" panose="020B0604020202020204" pitchFamily="34" charset="0"/>
                            </a:rPr>
                            <a:t>ANC </a:t>
                          </a:r>
                          <a14:m>
                            <m:oMath xmlns:m="http://schemas.openxmlformats.org/officeDocument/2006/math">
                              <m:r>
                                <a:rPr lang="en-US" sz="1200" i="1" smtClean="0">
                                  <a:latin typeface="Cambria Math" panose="02040503050406030204" pitchFamily="18" charset="0"/>
                                  <a:ea typeface="Cambria Math" panose="02040503050406030204" pitchFamily="18" charset="0"/>
                                </a:rPr>
                                <m:t>≥</m:t>
                              </m:r>
                              <m:r>
                                <a:rPr lang="it-IT" sz="1200" b="0" i="1" smtClean="0">
                                  <a:latin typeface="Cambria Math" panose="02040503050406030204" pitchFamily="18" charset="0"/>
                                  <a:ea typeface="Cambria Math" panose="02040503050406030204" pitchFamily="18" charset="0"/>
                                </a:rPr>
                                <m:t> </m:t>
                              </m:r>
                            </m:oMath>
                          </a14:m>
                          <a:r>
                            <a:rPr lang="en-US" sz="1200" dirty="0">
                              <a:latin typeface="Arial" panose="020B0604020202020204" pitchFamily="34" charset="0"/>
                              <a:cs typeface="Arial" panose="020B0604020202020204" pitchFamily="34" charset="0"/>
                            </a:rPr>
                            <a:t>2000/mm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404095"/>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G1</a:t>
                          </a:r>
                        </a:p>
                      </a:txBody>
                      <a:tcPr/>
                    </a:tc>
                    <a:tc>
                      <a:txBody>
                        <a:bodyPr/>
                        <a:lstStyle/>
                        <a:p>
                          <a:r>
                            <a:rPr lang="en-US" sz="1200" dirty="0">
                              <a:latin typeface="Arial" panose="020B0604020202020204" pitchFamily="34" charset="0"/>
                              <a:cs typeface="Arial" panose="020B0604020202020204" pitchFamily="34" charset="0"/>
                            </a:rPr>
                            <a:t>ANC </a:t>
                          </a:r>
                          <a14:m>
                            <m:oMath xmlns:m="http://schemas.openxmlformats.org/officeDocument/2006/math">
                              <m:r>
                                <a:rPr lang="en-US" sz="1200" i="1" smtClean="0">
                                  <a:latin typeface="Cambria Math" panose="02040503050406030204" pitchFamily="18" charset="0"/>
                                  <a:ea typeface="Cambria Math" panose="02040503050406030204" pitchFamily="18" charset="0"/>
                                </a:rPr>
                                <m:t>≥</m:t>
                              </m:r>
                            </m:oMath>
                          </a14:m>
                          <a:r>
                            <a:rPr lang="en-US" sz="1200" dirty="0">
                              <a:latin typeface="Arial" panose="020B0604020202020204" pitchFamily="34" charset="0"/>
                              <a:cs typeface="Arial" panose="020B0604020202020204" pitchFamily="34" charset="0"/>
                            </a:rPr>
                            <a:t> 1500 to &lt; 2000/mm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1639797"/>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G2</a:t>
                          </a:r>
                        </a:p>
                      </a:txBody>
                      <a:tcPr/>
                    </a:tc>
                    <a:tc>
                      <a:txBody>
                        <a:bodyPr/>
                        <a:lstStyle/>
                        <a:p>
                          <a:r>
                            <a:rPr lang="en-US" sz="1200" dirty="0">
                              <a:latin typeface="Arial" panose="020B0604020202020204" pitchFamily="34" charset="0"/>
                              <a:cs typeface="Arial" panose="020B0604020202020204" pitchFamily="34" charset="0"/>
                            </a:rPr>
                            <a:t>ANC </a:t>
                          </a:r>
                          <a14:m>
                            <m:oMath xmlns:m="http://schemas.openxmlformats.org/officeDocument/2006/math">
                              <m:r>
                                <a:rPr lang="en-US" sz="1200" i="1" smtClean="0">
                                  <a:latin typeface="Cambria Math" panose="02040503050406030204" pitchFamily="18" charset="0"/>
                                  <a:ea typeface="Cambria Math" panose="02040503050406030204" pitchFamily="18" charset="0"/>
                                </a:rPr>
                                <m:t>≥</m:t>
                              </m:r>
                            </m:oMath>
                          </a14:m>
                          <a:r>
                            <a:rPr lang="en-US" sz="1200" dirty="0">
                              <a:latin typeface="Arial" panose="020B0604020202020204" pitchFamily="34" charset="0"/>
                              <a:cs typeface="Arial" panose="020B0604020202020204" pitchFamily="34" charset="0"/>
                            </a:rPr>
                            <a:t> 1000 to &lt; 1500/mm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8280136"/>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G3</a:t>
                          </a:r>
                        </a:p>
                      </a:txBody>
                      <a:tcPr/>
                    </a:tc>
                    <a:tc>
                      <a:txBody>
                        <a:bodyPr/>
                        <a:lstStyle/>
                        <a:p>
                          <a:r>
                            <a:rPr lang="en-US" sz="1200" dirty="0">
                              <a:latin typeface="Arial" panose="020B0604020202020204" pitchFamily="34" charset="0"/>
                              <a:cs typeface="Arial" panose="020B0604020202020204" pitchFamily="34" charset="0"/>
                            </a:rPr>
                            <a:t>ANC </a:t>
                          </a:r>
                          <a14:m>
                            <m:oMath xmlns:m="http://schemas.openxmlformats.org/officeDocument/2006/math">
                              <m:r>
                                <a:rPr lang="en-US" sz="1200" i="1" smtClean="0">
                                  <a:latin typeface="Cambria Math" panose="02040503050406030204" pitchFamily="18" charset="0"/>
                                  <a:ea typeface="Cambria Math" panose="02040503050406030204" pitchFamily="18" charset="0"/>
                                </a:rPr>
                                <m:t>≥</m:t>
                              </m:r>
                            </m:oMath>
                          </a14:m>
                          <a:r>
                            <a:rPr lang="en-US" sz="1200" dirty="0">
                              <a:latin typeface="Arial" panose="020B0604020202020204" pitchFamily="34" charset="0"/>
                              <a:cs typeface="Arial" panose="020B0604020202020204" pitchFamily="34" charset="0"/>
                            </a:rPr>
                            <a:t> 500 to &lt; 1000/mm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26414949"/>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G4</a:t>
                          </a:r>
                        </a:p>
                      </a:txBody>
                      <a:tcPr/>
                    </a:tc>
                    <a:tc>
                      <a:txBody>
                        <a:bodyPr/>
                        <a:lstStyle/>
                        <a:p>
                          <a:r>
                            <a:rPr lang="en-US" sz="1200" dirty="0">
                              <a:latin typeface="Arial" panose="020B0604020202020204" pitchFamily="34" charset="0"/>
                              <a:cs typeface="Arial" panose="020B0604020202020204" pitchFamily="34" charset="0"/>
                            </a:rPr>
                            <a:t>ANC &lt;500/mm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8228830"/>
                      </a:ext>
                    </a:extLst>
                  </a:tr>
                  <a:tr h="335429">
                    <a:tc gridSpan="2">
                      <a:txBody>
                        <a:bodyPr/>
                        <a:lstStyle/>
                        <a:p>
                          <a:pPr algn="ctr"/>
                          <a:r>
                            <a:rPr lang="en-US" sz="1200" b="1" dirty="0">
                              <a:solidFill>
                                <a:schemeClr val="bg1"/>
                              </a:solidFill>
                              <a:latin typeface="Arial" panose="020B0604020202020204" pitchFamily="34" charset="0"/>
                              <a:cs typeface="Arial" panose="020B0604020202020204" pitchFamily="34" charset="0"/>
                            </a:rPr>
                            <a:t>Febrile neutropenia grade scale </a:t>
                          </a:r>
                        </a:p>
                      </a:txBody>
                      <a:tcPr>
                        <a:solidFill>
                          <a:schemeClr val="accent1"/>
                        </a:solidFill>
                      </a:tcPr>
                    </a:tc>
                    <a:tc hMerge="1">
                      <a:txBody>
                        <a:bodyPr/>
                        <a:lstStyle/>
                        <a:p>
                          <a:endParaRPr lang="en-US"/>
                        </a:p>
                      </a:txBody>
                      <a:tcPr/>
                    </a:tc>
                    <a:extLst>
                      <a:ext uri="{0D108BD9-81ED-4DB2-BD59-A6C34878D82A}">
                        <a16:rowId xmlns:a16="http://schemas.microsoft.com/office/drawing/2014/main" val="3348566824"/>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G1/2</a:t>
                          </a:r>
                        </a:p>
                      </a:txBody>
                      <a:tcPr/>
                    </a:tc>
                    <a:tc>
                      <a:txBody>
                        <a:bodyPr/>
                        <a:lstStyle/>
                        <a:p>
                          <a:pPr algn="ctr"/>
                          <a:r>
                            <a:rPr lang="en-US" sz="1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525969234"/>
                      </a:ext>
                    </a:extLst>
                  </a:tr>
                  <a:tr h="1006286">
                    <a:tc>
                      <a:txBody>
                        <a:bodyPr/>
                        <a:lstStyle/>
                        <a:p>
                          <a:pPr algn="ctr"/>
                          <a:r>
                            <a:rPr lang="en-US" sz="1200" b="1" dirty="0">
                              <a:solidFill>
                                <a:schemeClr val="tx2"/>
                              </a:solidFill>
                              <a:latin typeface="Arial" panose="020B0604020202020204" pitchFamily="34" charset="0"/>
                              <a:cs typeface="Arial" panose="020B0604020202020204" pitchFamily="34" charset="0"/>
                            </a:rPr>
                            <a:t>G3</a:t>
                          </a:r>
                        </a:p>
                      </a:txBody>
                      <a:tcPr/>
                    </a:tc>
                    <a:tc>
                      <a:txBody>
                        <a:bodyPr/>
                        <a:lstStyle/>
                        <a:p>
                          <a:r>
                            <a:rPr lang="en-US" sz="1200" baseline="0" dirty="0">
                              <a:latin typeface="Arial" panose="020B0604020202020204" pitchFamily="34" charset="0"/>
                              <a:cs typeface="Arial" panose="020B0604020202020204" pitchFamily="34" charset="0"/>
                            </a:rPr>
                            <a:t>ANC &lt;1000/mm</a:t>
                          </a:r>
                          <a:r>
                            <a:rPr lang="en-US" sz="1200" baseline="30000" dirty="0">
                              <a:latin typeface="Arial" panose="020B0604020202020204" pitchFamily="34" charset="0"/>
                              <a:cs typeface="Arial" panose="020B0604020202020204" pitchFamily="34" charset="0"/>
                            </a:rPr>
                            <a:t>3</a:t>
                          </a:r>
                          <a:r>
                            <a:rPr lang="en-US" sz="1200" baseline="0" dirty="0">
                              <a:latin typeface="Arial" panose="020B0604020202020204" pitchFamily="34" charset="0"/>
                              <a:cs typeface="Arial" panose="020B0604020202020204" pitchFamily="34" charset="0"/>
                            </a:rPr>
                            <a:t> with a single temperature of &gt;38.3 ℃ or sustained temperature of </a:t>
                          </a:r>
                          <a14:m>
                            <m:oMath xmlns:m="http://schemas.openxmlformats.org/officeDocument/2006/math">
                              <m:r>
                                <a:rPr lang="en-US" sz="1200" i="1" baseline="0" smtClean="0">
                                  <a:latin typeface="Cambria Math" panose="02040503050406030204" pitchFamily="18" charset="0"/>
                                  <a:ea typeface="Cambria Math" panose="02040503050406030204" pitchFamily="18" charset="0"/>
                                </a:rPr>
                                <m:t>≥</m:t>
                              </m:r>
                            </m:oMath>
                          </a14:m>
                          <a:r>
                            <a:rPr lang="en-US" sz="1200" baseline="0" dirty="0">
                              <a:latin typeface="Arial" panose="020B0604020202020204" pitchFamily="34" charset="0"/>
                              <a:cs typeface="Arial" panose="020B0604020202020204" pitchFamily="34" charset="0"/>
                            </a:rPr>
                            <a:t> 38℃ for &gt;1h</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255027"/>
                      </a:ext>
                    </a:extLst>
                  </a:tr>
                  <a:tr h="559048">
                    <a:tc>
                      <a:txBody>
                        <a:bodyPr/>
                        <a:lstStyle/>
                        <a:p>
                          <a:pPr algn="ctr"/>
                          <a:r>
                            <a:rPr lang="en-US" sz="1200" b="1" dirty="0">
                              <a:solidFill>
                                <a:schemeClr val="tx2"/>
                              </a:solidFill>
                              <a:latin typeface="Arial" panose="020B0604020202020204" pitchFamily="34" charset="0"/>
                              <a:cs typeface="Arial" panose="020B0604020202020204" pitchFamily="34" charset="0"/>
                            </a:rPr>
                            <a:t>G4</a:t>
                          </a:r>
                        </a:p>
                      </a:txBody>
                      <a:tcPr/>
                    </a:tc>
                    <a:tc>
                      <a:txBody>
                        <a:bodyPr/>
                        <a:lstStyle/>
                        <a:p>
                          <a:r>
                            <a:rPr lang="en-US" sz="1200" dirty="0">
                              <a:latin typeface="Arial" panose="020B0604020202020204" pitchFamily="34" charset="0"/>
                              <a:cs typeface="Arial" panose="020B0604020202020204" pitchFamily="34" charset="0"/>
                            </a:rPr>
                            <a:t>Life-threatening consequence; urgent intervention indicated </a:t>
                          </a:r>
                        </a:p>
                      </a:txBody>
                      <a:tcPr/>
                    </a:tc>
                    <a:extLst>
                      <a:ext uri="{0D108BD9-81ED-4DB2-BD59-A6C34878D82A}">
                        <a16:rowId xmlns:a16="http://schemas.microsoft.com/office/drawing/2014/main" val="3273096986"/>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G5</a:t>
                          </a:r>
                        </a:p>
                      </a:txBody>
                      <a:tcPr/>
                    </a:tc>
                    <a:tc>
                      <a:txBody>
                        <a:bodyPr/>
                        <a:lstStyle/>
                        <a:p>
                          <a:r>
                            <a:rPr lang="en-US" sz="1200" dirty="0">
                              <a:latin typeface="Arial" panose="020B0604020202020204" pitchFamily="34" charset="0"/>
                              <a:cs typeface="Arial" panose="020B0604020202020204" pitchFamily="34" charset="0"/>
                            </a:rPr>
                            <a:t>Death</a:t>
                          </a:r>
                        </a:p>
                      </a:txBody>
                      <a:tcPr/>
                    </a:tc>
                    <a:extLst>
                      <a:ext uri="{0D108BD9-81ED-4DB2-BD59-A6C34878D82A}">
                        <a16:rowId xmlns:a16="http://schemas.microsoft.com/office/drawing/2014/main" val="3739320316"/>
                      </a:ext>
                    </a:extLst>
                  </a:tr>
                </a:tbl>
              </a:graphicData>
            </a:graphic>
          </p:graphicFrame>
        </mc:Choice>
        <mc:Fallback xmlns="">
          <p:graphicFrame>
            <p:nvGraphicFramePr>
              <p:cNvPr id="7" name="Content Placeholder 6">
                <a:extLst>
                  <a:ext uri="{FF2B5EF4-FFF2-40B4-BE49-F238E27FC236}">
                    <a16:creationId xmlns:a16="http://schemas.microsoft.com/office/drawing/2014/main" id="{1A679B62-772B-2A5A-52F0-E7A4BADEECDD}"/>
                  </a:ext>
                </a:extLst>
              </p:cNvPr>
              <p:cNvGraphicFramePr>
                <a:graphicFrameLocks noGrp="1"/>
              </p:cNvGraphicFramePr>
              <p:nvPr>
                <p:ph sz="quarter" idx="15"/>
                <p:extLst>
                  <p:ext uri="{D42A27DB-BD31-4B8C-83A1-F6EECF244321}">
                    <p14:modId xmlns:p14="http://schemas.microsoft.com/office/powerpoint/2010/main" val="1332864976"/>
                  </p:ext>
                </p:extLst>
              </p:nvPr>
            </p:nvGraphicFramePr>
            <p:xfrm>
              <a:off x="619201" y="1136902"/>
              <a:ext cx="2853204" cy="4584195"/>
            </p:xfrm>
            <a:graphic>
              <a:graphicData uri="http://schemas.openxmlformats.org/drawingml/2006/table">
                <a:tbl>
                  <a:tblPr firstRow="1" bandRow="1">
                    <a:tableStyleId>{A569D0C5-7340-4F2F-9444-9E4D2A498D21}</a:tableStyleId>
                  </a:tblPr>
                  <a:tblGrid>
                    <a:gridCol w="585131">
                      <a:extLst>
                        <a:ext uri="{9D8B030D-6E8A-4147-A177-3AD203B41FA5}">
                          <a16:colId xmlns:a16="http://schemas.microsoft.com/office/drawing/2014/main" val="1039655121"/>
                        </a:ext>
                      </a:extLst>
                    </a:gridCol>
                    <a:gridCol w="2268073">
                      <a:extLst>
                        <a:ext uri="{9D8B030D-6E8A-4147-A177-3AD203B41FA5}">
                          <a16:colId xmlns:a16="http://schemas.microsoft.com/office/drawing/2014/main" val="1150524659"/>
                        </a:ext>
                      </a:extLst>
                    </a:gridCol>
                  </a:tblGrid>
                  <a:tr h="335429">
                    <a:tc gridSpan="2">
                      <a:txBody>
                        <a:bodyPr/>
                        <a:lstStyle/>
                        <a:p>
                          <a:pPr algn="ctr"/>
                          <a:r>
                            <a:rPr lang="en-US" sz="1200" b="1" dirty="0">
                              <a:solidFill>
                                <a:schemeClr val="bg1"/>
                              </a:solidFill>
                              <a:latin typeface="Arial" panose="020B0604020202020204" pitchFamily="34" charset="0"/>
                              <a:cs typeface="Arial" panose="020B0604020202020204" pitchFamily="34" charset="0"/>
                            </a:rPr>
                            <a:t>Neutropenia grade scale</a:t>
                          </a:r>
                        </a:p>
                      </a:txBody>
                      <a:tcPr>
                        <a:solidFill>
                          <a:schemeClr val="accent1"/>
                        </a:solidFill>
                      </a:tcPr>
                    </a:tc>
                    <a:tc hMerge="1">
                      <a:txBody>
                        <a:bodyPr/>
                        <a:lstStyle/>
                        <a:p>
                          <a:endParaRPr lang="en-US"/>
                        </a:p>
                      </a:txBody>
                      <a:tcPr/>
                    </a:tc>
                    <a:extLst>
                      <a:ext uri="{0D108BD9-81ED-4DB2-BD59-A6C34878D82A}">
                        <a16:rowId xmlns:a16="http://schemas.microsoft.com/office/drawing/2014/main" val="3700473099"/>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G0</a:t>
                          </a:r>
                        </a:p>
                      </a:txBody>
                      <a:tcPr/>
                    </a:tc>
                    <a:tc>
                      <a:txBody>
                        <a:bodyPr/>
                        <a:lstStyle/>
                        <a:p>
                          <a:endParaRPr lang="en-US"/>
                        </a:p>
                      </a:txBody>
                      <a:tcPr>
                        <a:blipFill>
                          <a:blip r:embed="rId2"/>
                          <a:stretch>
                            <a:fillRect l="-25556" t="-100000" r="-556" b="-1148148"/>
                          </a:stretch>
                        </a:blipFill>
                      </a:tcPr>
                    </a:tc>
                    <a:extLst>
                      <a:ext uri="{0D108BD9-81ED-4DB2-BD59-A6C34878D82A}">
                        <a16:rowId xmlns:a16="http://schemas.microsoft.com/office/drawing/2014/main" val="308404095"/>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G1</a:t>
                          </a:r>
                        </a:p>
                      </a:txBody>
                      <a:tcPr/>
                    </a:tc>
                    <a:tc>
                      <a:txBody>
                        <a:bodyPr/>
                        <a:lstStyle/>
                        <a:p>
                          <a:endParaRPr lang="en-US"/>
                        </a:p>
                      </a:txBody>
                      <a:tcPr>
                        <a:blipFill>
                          <a:blip r:embed="rId2"/>
                          <a:stretch>
                            <a:fillRect l="-25556" t="-207692" r="-556" b="-1092308"/>
                          </a:stretch>
                        </a:blipFill>
                      </a:tcPr>
                    </a:tc>
                    <a:extLst>
                      <a:ext uri="{0D108BD9-81ED-4DB2-BD59-A6C34878D82A}">
                        <a16:rowId xmlns:a16="http://schemas.microsoft.com/office/drawing/2014/main" val="431639797"/>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G2</a:t>
                          </a:r>
                        </a:p>
                      </a:txBody>
                      <a:tcPr/>
                    </a:tc>
                    <a:tc>
                      <a:txBody>
                        <a:bodyPr/>
                        <a:lstStyle/>
                        <a:p>
                          <a:endParaRPr lang="en-US"/>
                        </a:p>
                      </a:txBody>
                      <a:tcPr>
                        <a:blipFill>
                          <a:blip r:embed="rId2"/>
                          <a:stretch>
                            <a:fillRect l="-25556" t="-296296" r="-556" b="-951852"/>
                          </a:stretch>
                        </a:blipFill>
                      </a:tcPr>
                    </a:tc>
                    <a:extLst>
                      <a:ext uri="{0D108BD9-81ED-4DB2-BD59-A6C34878D82A}">
                        <a16:rowId xmlns:a16="http://schemas.microsoft.com/office/drawing/2014/main" val="1008280136"/>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G3</a:t>
                          </a:r>
                        </a:p>
                      </a:txBody>
                      <a:tcPr/>
                    </a:tc>
                    <a:tc>
                      <a:txBody>
                        <a:bodyPr/>
                        <a:lstStyle/>
                        <a:p>
                          <a:endParaRPr lang="en-US"/>
                        </a:p>
                      </a:txBody>
                      <a:tcPr>
                        <a:blipFill>
                          <a:blip r:embed="rId2"/>
                          <a:stretch>
                            <a:fillRect l="-25556" t="-411538" r="-556" b="-888462"/>
                          </a:stretch>
                        </a:blipFill>
                      </a:tcPr>
                    </a:tc>
                    <a:extLst>
                      <a:ext uri="{0D108BD9-81ED-4DB2-BD59-A6C34878D82A}">
                        <a16:rowId xmlns:a16="http://schemas.microsoft.com/office/drawing/2014/main" val="626414949"/>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G4</a:t>
                          </a:r>
                        </a:p>
                      </a:txBody>
                      <a:tcPr/>
                    </a:tc>
                    <a:tc>
                      <a:txBody>
                        <a:bodyPr/>
                        <a:lstStyle/>
                        <a:p>
                          <a:r>
                            <a:rPr lang="en-US" sz="1200" dirty="0">
                              <a:latin typeface="Arial" panose="020B0604020202020204" pitchFamily="34" charset="0"/>
                              <a:cs typeface="Arial" panose="020B0604020202020204" pitchFamily="34" charset="0"/>
                            </a:rPr>
                            <a:t>ANC &lt;500/mm</a:t>
                          </a:r>
                          <a:r>
                            <a:rPr lang="en-US" sz="1200" baseline="30000" dirty="0">
                              <a:latin typeface="Arial" panose="020B0604020202020204" pitchFamily="34" charset="0"/>
                              <a:cs typeface="Arial" panose="020B0604020202020204" pitchFamily="34" charset="0"/>
                            </a:rPr>
                            <a:t>3</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28228830"/>
                      </a:ext>
                    </a:extLst>
                  </a:tr>
                  <a:tr h="335429">
                    <a:tc gridSpan="2">
                      <a:txBody>
                        <a:bodyPr/>
                        <a:lstStyle/>
                        <a:p>
                          <a:pPr algn="ctr"/>
                          <a:r>
                            <a:rPr lang="en-US" sz="1200" b="1" dirty="0">
                              <a:solidFill>
                                <a:schemeClr val="bg1"/>
                              </a:solidFill>
                              <a:latin typeface="Arial" panose="020B0604020202020204" pitchFamily="34" charset="0"/>
                              <a:cs typeface="Arial" panose="020B0604020202020204" pitchFamily="34" charset="0"/>
                            </a:rPr>
                            <a:t>Febrile neutropenia grade scale </a:t>
                          </a:r>
                        </a:p>
                      </a:txBody>
                      <a:tcPr>
                        <a:solidFill>
                          <a:schemeClr val="accent1"/>
                        </a:solidFill>
                      </a:tcPr>
                    </a:tc>
                    <a:tc hMerge="1">
                      <a:txBody>
                        <a:bodyPr/>
                        <a:lstStyle/>
                        <a:p>
                          <a:endParaRPr lang="en-US"/>
                        </a:p>
                      </a:txBody>
                      <a:tcPr/>
                    </a:tc>
                    <a:extLst>
                      <a:ext uri="{0D108BD9-81ED-4DB2-BD59-A6C34878D82A}">
                        <a16:rowId xmlns:a16="http://schemas.microsoft.com/office/drawing/2014/main" val="3348566824"/>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G1/2</a:t>
                          </a:r>
                        </a:p>
                      </a:txBody>
                      <a:tcPr/>
                    </a:tc>
                    <a:tc>
                      <a:txBody>
                        <a:bodyPr/>
                        <a:lstStyle/>
                        <a:p>
                          <a:pPr algn="ctr"/>
                          <a:r>
                            <a:rPr lang="en-US" sz="1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525969234"/>
                      </a:ext>
                    </a:extLst>
                  </a:tr>
                  <a:tr h="1006286">
                    <a:tc>
                      <a:txBody>
                        <a:bodyPr/>
                        <a:lstStyle/>
                        <a:p>
                          <a:pPr algn="ctr"/>
                          <a:r>
                            <a:rPr lang="en-US" sz="1200" b="1" dirty="0">
                              <a:solidFill>
                                <a:schemeClr val="tx2"/>
                              </a:solidFill>
                              <a:latin typeface="Arial" panose="020B0604020202020204" pitchFamily="34" charset="0"/>
                              <a:cs typeface="Arial" panose="020B0604020202020204" pitchFamily="34" charset="0"/>
                            </a:rPr>
                            <a:t>G3</a:t>
                          </a:r>
                        </a:p>
                      </a:txBody>
                      <a:tcPr/>
                    </a:tc>
                    <a:tc>
                      <a:txBody>
                        <a:bodyPr/>
                        <a:lstStyle/>
                        <a:p>
                          <a:endParaRPr lang="en-US"/>
                        </a:p>
                      </a:txBody>
                      <a:tcPr>
                        <a:blipFill>
                          <a:blip r:embed="rId2"/>
                          <a:stretch>
                            <a:fillRect l="-25556" t="-269620" r="-556" b="-91139"/>
                          </a:stretch>
                        </a:blipFill>
                      </a:tcPr>
                    </a:tc>
                    <a:extLst>
                      <a:ext uri="{0D108BD9-81ED-4DB2-BD59-A6C34878D82A}">
                        <a16:rowId xmlns:a16="http://schemas.microsoft.com/office/drawing/2014/main" val="352255027"/>
                      </a:ext>
                    </a:extLst>
                  </a:tr>
                  <a:tr h="559048">
                    <a:tc>
                      <a:txBody>
                        <a:bodyPr/>
                        <a:lstStyle/>
                        <a:p>
                          <a:pPr algn="ctr"/>
                          <a:r>
                            <a:rPr lang="en-US" sz="1200" b="1" dirty="0">
                              <a:solidFill>
                                <a:schemeClr val="tx2"/>
                              </a:solidFill>
                              <a:latin typeface="Arial" panose="020B0604020202020204" pitchFamily="34" charset="0"/>
                              <a:cs typeface="Arial" panose="020B0604020202020204" pitchFamily="34" charset="0"/>
                            </a:rPr>
                            <a:t>G4</a:t>
                          </a:r>
                        </a:p>
                      </a:txBody>
                      <a:tcPr/>
                    </a:tc>
                    <a:tc>
                      <a:txBody>
                        <a:bodyPr/>
                        <a:lstStyle/>
                        <a:p>
                          <a:r>
                            <a:rPr lang="en-US" sz="1200" dirty="0">
                              <a:latin typeface="Arial" panose="020B0604020202020204" pitchFamily="34" charset="0"/>
                              <a:cs typeface="Arial" panose="020B0604020202020204" pitchFamily="34" charset="0"/>
                            </a:rPr>
                            <a:t>Life-threatening consequence; urgent intervention indicated </a:t>
                          </a:r>
                        </a:p>
                      </a:txBody>
                      <a:tcPr/>
                    </a:tc>
                    <a:extLst>
                      <a:ext uri="{0D108BD9-81ED-4DB2-BD59-A6C34878D82A}">
                        <a16:rowId xmlns:a16="http://schemas.microsoft.com/office/drawing/2014/main" val="3273096986"/>
                      </a:ext>
                    </a:extLst>
                  </a:tr>
                  <a:tr h="335429">
                    <a:tc>
                      <a:txBody>
                        <a:bodyPr/>
                        <a:lstStyle/>
                        <a:p>
                          <a:pPr algn="ctr"/>
                          <a:r>
                            <a:rPr lang="en-US" sz="1200" b="1" dirty="0">
                              <a:solidFill>
                                <a:schemeClr val="tx2"/>
                              </a:solidFill>
                              <a:latin typeface="Arial" panose="020B0604020202020204" pitchFamily="34" charset="0"/>
                              <a:cs typeface="Arial" panose="020B0604020202020204" pitchFamily="34" charset="0"/>
                            </a:rPr>
                            <a:t>G5</a:t>
                          </a:r>
                        </a:p>
                      </a:txBody>
                      <a:tcPr/>
                    </a:tc>
                    <a:tc>
                      <a:txBody>
                        <a:bodyPr/>
                        <a:lstStyle/>
                        <a:p>
                          <a:r>
                            <a:rPr lang="en-US" sz="1200" dirty="0">
                              <a:latin typeface="Arial" panose="020B0604020202020204" pitchFamily="34" charset="0"/>
                              <a:cs typeface="Arial" panose="020B0604020202020204" pitchFamily="34" charset="0"/>
                            </a:rPr>
                            <a:t>Death</a:t>
                          </a:r>
                        </a:p>
                      </a:txBody>
                      <a:tcPr/>
                    </a:tc>
                    <a:extLst>
                      <a:ext uri="{0D108BD9-81ED-4DB2-BD59-A6C34878D82A}">
                        <a16:rowId xmlns:a16="http://schemas.microsoft.com/office/drawing/2014/main" val="3739320316"/>
                      </a:ext>
                    </a:extLst>
                  </a:tr>
                </a:tbl>
              </a:graphicData>
            </a:graphic>
          </p:graphicFrame>
        </mc:Fallback>
      </mc:AlternateContent>
      <p:sp>
        <p:nvSpPr>
          <p:cNvPr id="5" name="Slide Number Placeholder 4">
            <a:extLst>
              <a:ext uri="{FF2B5EF4-FFF2-40B4-BE49-F238E27FC236}">
                <a16:creationId xmlns:a16="http://schemas.microsoft.com/office/drawing/2014/main" id="{E9C78C88-498F-EE46-8055-A1274BDA76D7}"/>
              </a:ext>
            </a:extLst>
          </p:cNvPr>
          <p:cNvSpPr>
            <a:spLocks noGrp="1"/>
          </p:cNvSpPr>
          <p:nvPr>
            <p:ph type="sldNum" sz="quarter" idx="4"/>
          </p:nvPr>
        </p:nvSpPr>
        <p:spPr/>
        <p:txBody>
          <a:bodyPr/>
          <a:lstStyle/>
          <a:p>
            <a:fld id="{FCE43C0F-8A7B-3A4B-9DB5-B3472E36E833}" type="slidenum">
              <a:rPr lang="en-GB" smtClean="0"/>
              <a:pPr/>
              <a:t>35</a:t>
            </a:fld>
            <a:endParaRPr lang="en-GB" dirty="0"/>
          </a:p>
        </p:txBody>
      </p:sp>
      <p:graphicFrame>
        <p:nvGraphicFramePr>
          <p:cNvPr id="9" name="Content Placeholder 6">
            <a:extLst>
              <a:ext uri="{FF2B5EF4-FFF2-40B4-BE49-F238E27FC236}">
                <a16:creationId xmlns:a16="http://schemas.microsoft.com/office/drawing/2014/main" id="{E3318232-9B5F-1294-7DF4-EFBFD5564593}"/>
              </a:ext>
            </a:extLst>
          </p:cNvPr>
          <p:cNvGraphicFramePr>
            <a:graphicFrameLocks/>
          </p:cNvGraphicFramePr>
          <p:nvPr>
            <p:extLst>
              <p:ext uri="{D42A27DB-BD31-4B8C-83A1-F6EECF244321}">
                <p14:modId xmlns:p14="http://schemas.microsoft.com/office/powerpoint/2010/main" val="1762757394"/>
              </p:ext>
            </p:extLst>
          </p:nvPr>
        </p:nvGraphicFramePr>
        <p:xfrm>
          <a:off x="4528454" y="841000"/>
          <a:ext cx="6868732" cy="1789239"/>
        </p:xfrm>
        <a:graphic>
          <a:graphicData uri="http://schemas.openxmlformats.org/drawingml/2006/table">
            <a:tbl>
              <a:tblPr firstRow="1" bandRow="1">
                <a:tableStyleId>{A569D0C5-7340-4F2F-9444-9E4D2A498D21}</a:tableStyleId>
              </a:tblPr>
              <a:tblGrid>
                <a:gridCol w="6868732">
                  <a:extLst>
                    <a:ext uri="{9D8B030D-6E8A-4147-A177-3AD203B41FA5}">
                      <a16:colId xmlns:a16="http://schemas.microsoft.com/office/drawing/2014/main" val="1150524659"/>
                    </a:ext>
                  </a:extLst>
                </a:gridCol>
              </a:tblGrid>
              <a:tr h="649307">
                <a:tc>
                  <a:txBody>
                    <a:bodyPr/>
                    <a:lstStyle/>
                    <a:p>
                      <a:r>
                        <a:rPr lang="en-US" sz="1200" b="1" dirty="0">
                          <a:latin typeface="Arial" panose="020B0604020202020204" pitchFamily="34" charset="0"/>
                          <a:cs typeface="Arial" panose="020B0604020202020204" pitchFamily="34" charset="0"/>
                        </a:rPr>
                        <a:t>Dose modification </a:t>
                      </a:r>
                    </a:p>
                    <a:p>
                      <a:r>
                        <a:rPr lang="en-US" sz="1200" dirty="0">
                          <a:latin typeface="Arial" panose="020B0604020202020204" pitchFamily="34" charset="0"/>
                          <a:cs typeface="Arial" panose="020B0604020202020204" pitchFamily="34" charset="0"/>
                        </a:rPr>
                        <a:t>Withold SG if ANC is below 1500/mm</a:t>
                      </a:r>
                      <a:r>
                        <a:rPr lang="en-US" sz="1200" baseline="30000" dirty="0">
                          <a:latin typeface="Arial" panose="020B0604020202020204" pitchFamily="34" charset="0"/>
                          <a:cs typeface="Arial" panose="020B0604020202020204" pitchFamily="34" charset="0"/>
                        </a:rPr>
                        <a:t>3 </a:t>
                      </a:r>
                      <a:r>
                        <a:rPr lang="en-US" sz="1200" baseline="0" dirty="0">
                          <a:latin typeface="Arial" panose="020B0604020202020204" pitchFamily="34" charset="0"/>
                          <a:cs typeface="Arial" panose="020B0604020202020204" pitchFamily="34" charset="0"/>
                        </a:rPr>
                        <a:t> on day 1 of any cycle, the neutrophil count is below 1000</a:t>
                      </a:r>
                      <a:r>
                        <a:rPr lang="en-US" sz="1200" dirty="0">
                          <a:latin typeface="Arial" panose="020B0604020202020204" pitchFamily="34" charset="0"/>
                          <a:cs typeface="Arial" panose="020B0604020202020204" pitchFamily="34" charset="0"/>
                        </a:rPr>
                        <a:t>/mm</a:t>
                      </a:r>
                      <a:r>
                        <a:rPr lang="en-US" sz="1200" baseline="30000" dirty="0">
                          <a:latin typeface="Arial" panose="020B0604020202020204" pitchFamily="34" charset="0"/>
                          <a:cs typeface="Arial" panose="020B0604020202020204" pitchFamily="34" charset="0"/>
                        </a:rPr>
                        <a:t>3 </a:t>
                      </a:r>
                      <a:r>
                        <a:rPr lang="en-US" sz="1200" baseline="0" dirty="0">
                          <a:latin typeface="Arial" panose="020B0604020202020204" pitchFamily="34" charset="0"/>
                          <a:cs typeface="Arial" panose="020B0604020202020204" pitchFamily="34" charset="0"/>
                        </a:rPr>
                        <a:t>on day 8 of any cycle, or the patient develops neutropenic fever </a:t>
                      </a:r>
                      <a:endParaRPr lang="en-US" sz="1200" baseline="3000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8404095"/>
                  </a:ext>
                </a:extLst>
              </a:tr>
              <a:tr h="596969">
                <a:tc>
                  <a:txBody>
                    <a:bodyPr/>
                    <a:lstStyle/>
                    <a:p>
                      <a:r>
                        <a:rPr lang="en-US" sz="1200" b="1" dirty="0">
                          <a:latin typeface="Arial" panose="020B0604020202020204" pitchFamily="34" charset="0"/>
                          <a:cs typeface="Arial" panose="020B0604020202020204" pitchFamily="34" charset="0"/>
                        </a:rPr>
                        <a:t>Prophylaxis</a:t>
                      </a:r>
                    </a:p>
                    <a:p>
                      <a:r>
                        <a:rPr lang="en-US" sz="1200" dirty="0">
                          <a:latin typeface="Arial" panose="020B0604020202020204" pitchFamily="34" charset="0"/>
                          <a:cs typeface="Arial" panose="020B0604020202020204" pitchFamily="34" charset="0"/>
                        </a:rPr>
                        <a:t>If patients experience neutropenia: G-CSF prophylaxis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31639797"/>
                  </a:ext>
                </a:extLst>
              </a:tr>
              <a:tr h="542963">
                <a:tc>
                  <a:txBody>
                    <a:bodyPr/>
                    <a:lstStyle/>
                    <a:p>
                      <a:r>
                        <a:rPr lang="en-US" sz="1200" b="1" dirty="0">
                          <a:latin typeface="Arial" panose="020B0604020202020204" pitchFamily="34" charset="0"/>
                          <a:cs typeface="Arial" panose="020B0604020202020204" pitchFamily="34" charset="0"/>
                        </a:rPr>
                        <a:t>Note</a:t>
                      </a:r>
                    </a:p>
                    <a:p>
                      <a:r>
                        <a:rPr lang="en-US" sz="1200" dirty="0">
                          <a:latin typeface="Arial" panose="020B0604020202020204" pitchFamily="34" charset="0"/>
                          <a:cs typeface="Arial" panose="020B0604020202020204" pitchFamily="34" charset="0"/>
                        </a:rPr>
                        <a:t>Do not re-escalate SG dose after a dose reduction for adverse reactions has been made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8280136"/>
                  </a:ext>
                </a:extLst>
              </a:tr>
            </a:tbl>
          </a:graphicData>
        </a:graphic>
      </p:graphicFrame>
      <p:pic>
        <p:nvPicPr>
          <p:cNvPr id="11" name="Graphic 10" descr="Needle with solid fill">
            <a:extLst>
              <a:ext uri="{FF2B5EF4-FFF2-40B4-BE49-F238E27FC236}">
                <a16:creationId xmlns:a16="http://schemas.microsoft.com/office/drawing/2014/main" id="{79BD4025-E19B-9D84-1518-15CB965581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6657" y="1499706"/>
            <a:ext cx="513975" cy="513975"/>
          </a:xfrm>
          <a:prstGeom prst="rect">
            <a:avLst/>
          </a:prstGeom>
        </p:spPr>
      </p:pic>
      <p:pic>
        <p:nvPicPr>
          <p:cNvPr id="13" name="Graphic 12" descr="Medicine with solid fill">
            <a:extLst>
              <a:ext uri="{FF2B5EF4-FFF2-40B4-BE49-F238E27FC236}">
                <a16:creationId xmlns:a16="http://schemas.microsoft.com/office/drawing/2014/main" id="{84EE3CAE-EA24-DF6F-60F5-647EBEE55A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6657" y="875816"/>
            <a:ext cx="513975" cy="513975"/>
          </a:xfrm>
          <a:prstGeom prst="rect">
            <a:avLst/>
          </a:prstGeom>
        </p:spPr>
      </p:pic>
      <p:pic>
        <p:nvPicPr>
          <p:cNvPr id="15" name="Graphic 14" descr="Clipboard with solid fill">
            <a:extLst>
              <a:ext uri="{FF2B5EF4-FFF2-40B4-BE49-F238E27FC236}">
                <a16:creationId xmlns:a16="http://schemas.microsoft.com/office/drawing/2014/main" id="{3FA34CF4-C99F-4283-4A2E-54FAACC728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76656" y="2116264"/>
            <a:ext cx="513975" cy="513975"/>
          </a:xfrm>
          <a:prstGeom prst="rect">
            <a:avLst/>
          </a:prstGeom>
        </p:spPr>
      </p:pic>
      <mc:AlternateContent xmlns:mc="http://schemas.openxmlformats.org/markup-compatibility/2006" xmlns:a14="http://schemas.microsoft.com/office/drawing/2010/main">
        <mc:Choice Requires="a14">
          <p:graphicFrame>
            <p:nvGraphicFramePr>
              <p:cNvPr id="17" name="Content Placeholder 6">
                <a:extLst>
                  <a:ext uri="{FF2B5EF4-FFF2-40B4-BE49-F238E27FC236}">
                    <a16:creationId xmlns:a16="http://schemas.microsoft.com/office/drawing/2014/main" id="{5B9AA971-56E2-6319-8860-1EF3FCB3C78E}"/>
                  </a:ext>
                </a:extLst>
              </p:cNvPr>
              <p:cNvGraphicFramePr>
                <a:graphicFrameLocks/>
              </p:cNvGraphicFramePr>
              <p:nvPr>
                <p:extLst>
                  <p:ext uri="{D42A27DB-BD31-4B8C-83A1-F6EECF244321}">
                    <p14:modId xmlns:p14="http://schemas.microsoft.com/office/powerpoint/2010/main" val="2630679826"/>
                  </p:ext>
                </p:extLst>
              </p:nvPr>
            </p:nvGraphicFramePr>
            <p:xfrm>
              <a:off x="3885242" y="2784936"/>
              <a:ext cx="7556188" cy="3311182"/>
            </p:xfrm>
            <a:graphic>
              <a:graphicData uri="http://schemas.openxmlformats.org/drawingml/2006/table">
                <a:tbl>
                  <a:tblPr firstRow="1" bandRow="1">
                    <a:tableStyleId>{A569D0C5-7340-4F2F-9444-9E4D2A498D21}</a:tableStyleId>
                  </a:tblPr>
                  <a:tblGrid>
                    <a:gridCol w="2208534">
                      <a:extLst>
                        <a:ext uri="{9D8B030D-6E8A-4147-A177-3AD203B41FA5}">
                          <a16:colId xmlns:a16="http://schemas.microsoft.com/office/drawing/2014/main" val="3482009784"/>
                        </a:ext>
                      </a:extLst>
                    </a:gridCol>
                    <a:gridCol w="1443742">
                      <a:extLst>
                        <a:ext uri="{9D8B030D-6E8A-4147-A177-3AD203B41FA5}">
                          <a16:colId xmlns:a16="http://schemas.microsoft.com/office/drawing/2014/main" val="1039655121"/>
                        </a:ext>
                      </a:extLst>
                    </a:gridCol>
                    <a:gridCol w="3903912">
                      <a:extLst>
                        <a:ext uri="{9D8B030D-6E8A-4147-A177-3AD203B41FA5}">
                          <a16:colId xmlns:a16="http://schemas.microsoft.com/office/drawing/2014/main" val="1150524659"/>
                        </a:ext>
                      </a:extLst>
                    </a:gridCol>
                  </a:tblGrid>
                  <a:tr h="385102">
                    <a:tc>
                      <a:txBody>
                        <a:bodyPr/>
                        <a:lstStyle/>
                        <a:p>
                          <a:pPr algn="ctr"/>
                          <a:r>
                            <a:rPr lang="en-US" sz="1200" b="1" dirty="0">
                              <a:solidFill>
                                <a:schemeClr val="bg1"/>
                              </a:solidFill>
                              <a:latin typeface="Arial" panose="020B0604020202020204" pitchFamily="34" charset="0"/>
                              <a:cs typeface="Arial" panose="020B0604020202020204" pitchFamily="34" charset="0"/>
                            </a:rPr>
                            <a:t>Adverse reaction</a:t>
                          </a:r>
                        </a:p>
                      </a:txBody>
                      <a:tcPr anchor="ctr">
                        <a:solidFill>
                          <a:schemeClr val="accent1"/>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Dose modification for severe neutropenia</a:t>
                          </a:r>
                        </a:p>
                      </a:txBody>
                      <a:tcPr anchor="ctr">
                        <a:solidFill>
                          <a:schemeClr val="accent1"/>
                        </a:solidFill>
                      </a:tcPr>
                    </a:tc>
                    <a:tc hMerge="1">
                      <a:txBody>
                        <a:bodyPr/>
                        <a:lstStyle/>
                        <a:p>
                          <a:endParaRPr lang="en-US"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4069702"/>
                      </a:ext>
                    </a:extLst>
                  </a:tr>
                  <a:tr h="760148">
                    <a:tc rowSpan="3">
                      <a:txBody>
                        <a:bodyPr/>
                        <a:lstStyle/>
                        <a:p>
                          <a:pPr marL="171450" indent="-171450" algn="l">
                            <a:buClr>
                              <a:schemeClr val="tx2"/>
                            </a:buClr>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G3/4 neutropenia that last </a:t>
                          </a:r>
                          <a14:m>
                            <m:oMath xmlns:m="http://schemas.openxmlformats.org/officeDocument/2006/math">
                              <m:r>
                                <a:rPr lang="en-US" sz="12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it-IT" sz="1200" b="0" dirty="0">
                              <a:solidFill>
                                <a:schemeClr val="tx1"/>
                              </a:solidFill>
                              <a:latin typeface="Arial" panose="020B0604020202020204" pitchFamily="34" charset="0"/>
                              <a:ea typeface="Cambria Math" panose="02040503050406030204" pitchFamily="18" charset="0"/>
                              <a:cs typeface="Arial" panose="020B0604020202020204" pitchFamily="34" charset="0"/>
                            </a:rPr>
                            <a:t> 7 days</a:t>
                          </a:r>
                        </a:p>
                        <a:p>
                          <a:pPr marL="0" indent="0" algn="l">
                            <a:buClr>
                              <a:schemeClr val="tx2"/>
                            </a:buClr>
                            <a:buFont typeface="Arial" panose="020B0604020202020204" pitchFamily="34" charset="0"/>
                            <a:buNone/>
                          </a:pPr>
                          <a:r>
                            <a:rPr lang="en-US" sz="1200" b="0" dirty="0">
                              <a:solidFill>
                                <a:schemeClr val="tx1"/>
                              </a:solidFill>
                              <a:latin typeface="Arial" panose="020B0604020202020204" pitchFamily="34" charset="0"/>
                              <a:cs typeface="Arial" panose="020B0604020202020204" pitchFamily="34" charset="0"/>
                            </a:rPr>
                            <a:t>OR</a:t>
                          </a:r>
                        </a:p>
                        <a:p>
                          <a:pPr marL="171450" indent="-171450" algn="l">
                            <a:buClr>
                              <a:schemeClr val="tx2"/>
                            </a:buClr>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G3 febrile neutropenia </a:t>
                          </a:r>
                        </a:p>
                        <a:p>
                          <a:pPr marL="0" indent="0" algn="l">
                            <a:buClr>
                              <a:schemeClr val="tx2"/>
                            </a:buClr>
                            <a:buFont typeface="Arial" panose="020B0604020202020204" pitchFamily="34" charset="0"/>
                            <a:buNone/>
                          </a:pPr>
                          <a:r>
                            <a:rPr lang="en-US" sz="1200" b="0" dirty="0">
                              <a:solidFill>
                                <a:schemeClr val="tx1"/>
                              </a:solidFill>
                              <a:latin typeface="Arial" panose="020B0604020202020204" pitchFamily="34" charset="0"/>
                              <a:cs typeface="Arial" panose="020B0604020202020204" pitchFamily="34" charset="0"/>
                            </a:rPr>
                            <a:t>OR</a:t>
                          </a:r>
                        </a:p>
                        <a:p>
                          <a:pPr marL="171450" indent="-171450" algn="l">
                            <a:buClr>
                              <a:schemeClr val="tx2"/>
                            </a:buClr>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At time of scheduled treatment, G3/4</a:t>
                          </a:r>
                          <a:r>
                            <a:rPr lang="en-US" sz="1200" b="0" baseline="0" dirty="0">
                              <a:solidFill>
                                <a:schemeClr val="tx1"/>
                              </a:solidFill>
                              <a:latin typeface="Arial" panose="020B0604020202020204" pitchFamily="34" charset="0"/>
                              <a:cs typeface="Arial" panose="020B0604020202020204" pitchFamily="34" charset="0"/>
                            </a:rPr>
                            <a:t> </a:t>
                          </a:r>
                          <a:r>
                            <a:rPr lang="en-US" sz="1200" b="0" dirty="0">
                              <a:solidFill>
                                <a:schemeClr val="tx1"/>
                              </a:solidFill>
                              <a:latin typeface="Arial" panose="020B0604020202020204" pitchFamily="34" charset="0"/>
                              <a:cs typeface="Arial" panose="020B0604020202020204" pitchFamily="34" charset="0"/>
                            </a:rPr>
                            <a:t> neutropenia which delays</a:t>
                          </a:r>
                          <a:r>
                            <a:rPr lang="en-US" sz="1200" b="0" baseline="0" dirty="0">
                              <a:solidFill>
                                <a:schemeClr val="tx1"/>
                              </a:solidFill>
                              <a:latin typeface="Arial" panose="020B0604020202020204" pitchFamily="34" charset="0"/>
                              <a:cs typeface="Arial" panose="020B0604020202020204" pitchFamily="34" charset="0"/>
                            </a:rPr>
                            <a:t> dosing by 2/3 weeks for recovery to </a:t>
                          </a:r>
                          <a14:m>
                            <m:oMath xmlns:m="http://schemas.openxmlformats.org/officeDocument/2006/math">
                              <m:r>
                                <a:rPr lang="en-US" sz="1200" b="0" i="1" baseline="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b="0" dirty="0">
                              <a:solidFill>
                                <a:schemeClr val="tx1"/>
                              </a:solidFill>
                              <a:latin typeface="Arial" panose="020B0604020202020204" pitchFamily="34" charset="0"/>
                              <a:cs typeface="Arial" panose="020B0604020202020204" pitchFamily="34" charset="0"/>
                            </a:rPr>
                            <a:t> G1</a:t>
                          </a:r>
                        </a:p>
                      </a:txBody>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r>
                            <a:rPr lang="en-US" sz="1200" b="1" baseline="0" dirty="0">
                              <a:latin typeface="Arial" panose="020B0604020202020204" pitchFamily="34" charset="0"/>
                              <a:cs typeface="Arial" panose="020B0604020202020204" pitchFamily="34" charset="0"/>
                            </a:rPr>
                            <a:t>25% dose reduction </a:t>
                          </a:r>
                          <a:r>
                            <a:rPr lang="en-US" sz="1200" b="0" baseline="0" dirty="0">
                              <a:latin typeface="Arial" panose="020B0604020202020204" pitchFamily="34" charset="0"/>
                              <a:cs typeface="Arial" panose="020B0604020202020204" pitchFamily="34" charset="0"/>
                            </a:rPr>
                            <a:t>from the original dose and administer G-CSF</a:t>
                          </a:r>
                        </a:p>
                      </a:txBody>
                      <a:tcPr anchor="ctr"/>
                    </a:tc>
                    <a:extLst>
                      <a:ext uri="{0D108BD9-81ED-4DB2-BD59-A6C34878D82A}">
                        <a16:rowId xmlns:a16="http://schemas.microsoft.com/office/drawing/2014/main" val="308404095"/>
                      </a:ext>
                    </a:extLst>
                  </a:tr>
                  <a:tr h="596969">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a:solidFill>
                                <a:schemeClr val="tx2"/>
                              </a:solidFill>
                              <a:latin typeface="Arial" panose="020B0604020202020204" pitchFamily="34" charset="0"/>
                              <a:cs typeface="Arial" panose="020B0604020202020204" pitchFamily="34" charset="0"/>
                            </a:rPr>
                            <a:t>Second</a:t>
                          </a:r>
                          <a:endParaRPr lang="en-US" sz="1200" b="1" dirty="0">
                            <a:solidFill>
                              <a:schemeClr val="tx2"/>
                            </a:solidFill>
                            <a:latin typeface="Arial" panose="020B0604020202020204" pitchFamily="34" charset="0"/>
                            <a:cs typeface="Arial" panose="020B0604020202020204" pitchFamily="34" charset="0"/>
                          </a:endParaRPr>
                        </a:p>
                      </a:txBody>
                      <a:tcPr anchor="ctr"/>
                    </a:tc>
                    <a:tc>
                      <a:txBody>
                        <a:bodyPr/>
                        <a:lstStyle/>
                        <a:p>
                          <a:r>
                            <a:rPr lang="en-US" sz="1200" b="1">
                              <a:latin typeface="Arial" panose="020B0604020202020204" pitchFamily="34" charset="0"/>
                              <a:cs typeface="Arial" panose="020B0604020202020204" pitchFamily="34" charset="0"/>
                            </a:rPr>
                            <a:t>50% dose reduction</a:t>
                          </a:r>
                          <a:r>
                            <a:rPr lang="en-US" sz="1200" b="0">
                              <a:latin typeface="Arial" panose="020B0604020202020204" pitchFamily="34" charset="0"/>
                              <a:cs typeface="Arial" panose="020B0604020202020204" pitchFamily="34" charset="0"/>
                            </a:rPr>
                            <a:t> from the original dose and administer G-CSF</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31639797"/>
                      </a:ext>
                    </a:extLst>
                  </a:tr>
                  <a:tr h="542963">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a:solidFill>
                                <a:schemeClr val="tx2"/>
                              </a:solidFill>
                              <a:latin typeface="Arial" panose="020B0604020202020204" pitchFamily="34" charset="0"/>
                              <a:cs typeface="Arial" panose="020B0604020202020204" pitchFamily="34" charset="0"/>
                            </a:rPr>
                            <a:t>Third</a:t>
                          </a:r>
                          <a:endParaRPr lang="en-US" sz="1200" b="1" dirty="0">
                            <a:solidFill>
                              <a:schemeClr val="tx2"/>
                            </a:solidFill>
                            <a:latin typeface="Arial" panose="020B0604020202020204" pitchFamily="34" charset="0"/>
                            <a:cs typeface="Arial" panose="020B0604020202020204" pitchFamily="34" charset="0"/>
                          </a:endParaRPr>
                        </a:p>
                      </a:txBody>
                      <a:tcPr anchor="ctr"/>
                    </a:tc>
                    <a:tc>
                      <a:txBody>
                        <a:bodyPr/>
                        <a:lstStyle/>
                        <a:p>
                          <a:r>
                            <a:rPr lang="en-US" sz="1200" b="1" dirty="0">
                              <a:latin typeface="Arial" panose="020B0604020202020204" pitchFamily="34" charset="0"/>
                              <a:cs typeface="Arial" panose="020B0604020202020204" pitchFamily="34" charset="0"/>
                            </a:rPr>
                            <a:t>Discontinue treatment </a:t>
                          </a:r>
                          <a:r>
                            <a:rPr lang="en-US" sz="1200" b="0" dirty="0">
                              <a:latin typeface="Arial" panose="020B0604020202020204" pitchFamily="34" charset="0"/>
                              <a:cs typeface="Arial" panose="020B0604020202020204" pitchFamily="34" charset="0"/>
                            </a:rPr>
                            <a:t>and administer G-CSF</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8280136"/>
                      </a:ext>
                    </a:extLst>
                  </a:tr>
                  <a:tr h="542963">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b="0" dirty="0">
                              <a:solidFill>
                                <a:schemeClr val="tx1"/>
                              </a:solidFill>
                              <a:latin typeface="Arial" panose="020B0604020202020204" pitchFamily="34" charset="0"/>
                              <a:cs typeface="Arial" panose="020B0604020202020204" pitchFamily="34" charset="0"/>
                            </a:rPr>
                            <a:t>At time of scheduled treatment, G3/4</a:t>
                          </a:r>
                          <a:r>
                            <a:rPr lang="en-US" sz="1200" b="0" baseline="0" dirty="0">
                              <a:solidFill>
                                <a:schemeClr val="tx1"/>
                              </a:solidFill>
                              <a:latin typeface="Arial" panose="020B0604020202020204" pitchFamily="34" charset="0"/>
                              <a:cs typeface="Arial" panose="020B0604020202020204" pitchFamily="34" charset="0"/>
                            </a:rPr>
                            <a:t> </a:t>
                          </a:r>
                          <a:r>
                            <a:rPr lang="en-US" sz="1200" b="0" dirty="0">
                              <a:solidFill>
                                <a:schemeClr val="tx1"/>
                              </a:solidFill>
                              <a:latin typeface="Arial" panose="020B0604020202020204" pitchFamily="34" charset="0"/>
                              <a:cs typeface="Arial" panose="020B0604020202020204" pitchFamily="34" charset="0"/>
                            </a:rPr>
                            <a:t> neutropenia which delays</a:t>
                          </a:r>
                          <a:r>
                            <a:rPr lang="en-US" sz="1200" b="0" baseline="0" dirty="0">
                              <a:solidFill>
                                <a:schemeClr val="tx1"/>
                              </a:solidFill>
                              <a:latin typeface="Arial" panose="020B0604020202020204" pitchFamily="34" charset="0"/>
                              <a:cs typeface="Arial" panose="020B0604020202020204" pitchFamily="34" charset="0"/>
                            </a:rPr>
                            <a:t> dosing beyond 3 weeks for recovery to </a:t>
                          </a:r>
                          <a14:m>
                            <m:oMath xmlns:m="http://schemas.openxmlformats.org/officeDocument/2006/math">
                              <m:r>
                                <a:rPr lang="en-US" sz="1200" b="0" i="1" baseline="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b="0" dirty="0">
                              <a:solidFill>
                                <a:schemeClr val="tx1"/>
                              </a:solidFill>
                              <a:latin typeface="Arial" panose="020B0604020202020204" pitchFamily="34" charset="0"/>
                              <a:cs typeface="Arial" panose="020B0604020202020204" pitchFamily="34" charset="0"/>
                            </a:rPr>
                            <a:t> G1</a:t>
                          </a:r>
                        </a:p>
                      </a:txBody>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Discontinue treatment </a:t>
                          </a:r>
                          <a:r>
                            <a:rPr lang="en-US" sz="1200" b="0" dirty="0">
                              <a:latin typeface="Arial" panose="020B0604020202020204" pitchFamily="34" charset="0"/>
                              <a:cs typeface="Arial" panose="020B0604020202020204" pitchFamily="34" charset="0"/>
                            </a:rPr>
                            <a:t>and administer G-CSF</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62219540"/>
                      </a:ext>
                    </a:extLst>
                  </a:tr>
                </a:tbl>
              </a:graphicData>
            </a:graphic>
          </p:graphicFrame>
        </mc:Choice>
        <mc:Fallback xmlns="">
          <p:graphicFrame>
            <p:nvGraphicFramePr>
              <p:cNvPr id="17" name="Content Placeholder 6">
                <a:extLst>
                  <a:ext uri="{FF2B5EF4-FFF2-40B4-BE49-F238E27FC236}">
                    <a16:creationId xmlns:a16="http://schemas.microsoft.com/office/drawing/2014/main" id="{5B9AA971-56E2-6319-8860-1EF3FCB3C78E}"/>
                  </a:ext>
                </a:extLst>
              </p:cNvPr>
              <p:cNvGraphicFramePr>
                <a:graphicFrameLocks/>
              </p:cNvGraphicFramePr>
              <p:nvPr>
                <p:extLst>
                  <p:ext uri="{D42A27DB-BD31-4B8C-83A1-F6EECF244321}">
                    <p14:modId xmlns:p14="http://schemas.microsoft.com/office/powerpoint/2010/main" val="2630679826"/>
                  </p:ext>
                </p:extLst>
              </p:nvPr>
            </p:nvGraphicFramePr>
            <p:xfrm>
              <a:off x="3885242" y="2784936"/>
              <a:ext cx="7556188" cy="3311182"/>
            </p:xfrm>
            <a:graphic>
              <a:graphicData uri="http://schemas.openxmlformats.org/drawingml/2006/table">
                <a:tbl>
                  <a:tblPr firstRow="1" bandRow="1">
                    <a:tableStyleId>{A569D0C5-7340-4F2F-9444-9E4D2A498D21}</a:tableStyleId>
                  </a:tblPr>
                  <a:tblGrid>
                    <a:gridCol w="2208534">
                      <a:extLst>
                        <a:ext uri="{9D8B030D-6E8A-4147-A177-3AD203B41FA5}">
                          <a16:colId xmlns:a16="http://schemas.microsoft.com/office/drawing/2014/main" val="3482009784"/>
                        </a:ext>
                      </a:extLst>
                    </a:gridCol>
                    <a:gridCol w="1443742">
                      <a:extLst>
                        <a:ext uri="{9D8B030D-6E8A-4147-A177-3AD203B41FA5}">
                          <a16:colId xmlns:a16="http://schemas.microsoft.com/office/drawing/2014/main" val="1039655121"/>
                        </a:ext>
                      </a:extLst>
                    </a:gridCol>
                    <a:gridCol w="3903912">
                      <a:extLst>
                        <a:ext uri="{9D8B030D-6E8A-4147-A177-3AD203B41FA5}">
                          <a16:colId xmlns:a16="http://schemas.microsoft.com/office/drawing/2014/main" val="1150524659"/>
                        </a:ext>
                      </a:extLst>
                    </a:gridCol>
                  </a:tblGrid>
                  <a:tr h="385102">
                    <a:tc>
                      <a:txBody>
                        <a:bodyPr/>
                        <a:lstStyle/>
                        <a:p>
                          <a:pPr algn="ctr"/>
                          <a:r>
                            <a:rPr lang="en-US" sz="1200" b="1" dirty="0">
                              <a:solidFill>
                                <a:schemeClr val="bg1"/>
                              </a:solidFill>
                              <a:latin typeface="Arial" panose="020B0604020202020204" pitchFamily="34" charset="0"/>
                              <a:cs typeface="Arial" panose="020B0604020202020204" pitchFamily="34" charset="0"/>
                            </a:rPr>
                            <a:t>Adverse reaction</a:t>
                          </a:r>
                        </a:p>
                      </a:txBody>
                      <a:tcPr anchor="ctr">
                        <a:solidFill>
                          <a:schemeClr val="accent1"/>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Dose modification for severe neutropenia</a:t>
                          </a:r>
                        </a:p>
                      </a:txBody>
                      <a:tcPr anchor="ctr">
                        <a:solidFill>
                          <a:schemeClr val="accent1"/>
                        </a:solidFill>
                      </a:tcPr>
                    </a:tc>
                    <a:tc hMerge="1">
                      <a:txBody>
                        <a:bodyPr/>
                        <a:lstStyle/>
                        <a:p>
                          <a:endParaRPr lang="en-US"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4069702"/>
                      </a:ext>
                    </a:extLst>
                  </a:tr>
                  <a:tr h="760148">
                    <a:tc rowSpan="3">
                      <a:txBody>
                        <a:bodyPr/>
                        <a:lstStyle/>
                        <a:p>
                          <a:endParaRPr lang="en-US"/>
                        </a:p>
                      </a:txBody>
                      <a:tcPr>
                        <a:blipFill>
                          <a:blip r:embed="rId9"/>
                          <a:stretch>
                            <a:fillRect t="-20395" r="-243103" b="-54605"/>
                          </a:stretch>
                        </a:blipFill>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r>
                            <a:rPr lang="en-US" sz="1200" b="1" baseline="0" dirty="0">
                              <a:latin typeface="Arial" panose="020B0604020202020204" pitchFamily="34" charset="0"/>
                              <a:cs typeface="Arial" panose="020B0604020202020204" pitchFamily="34" charset="0"/>
                            </a:rPr>
                            <a:t>25% dose reduction </a:t>
                          </a:r>
                          <a:r>
                            <a:rPr lang="en-US" sz="1200" b="0" baseline="0" dirty="0">
                              <a:latin typeface="Arial" panose="020B0604020202020204" pitchFamily="34" charset="0"/>
                              <a:cs typeface="Arial" panose="020B0604020202020204" pitchFamily="34" charset="0"/>
                            </a:rPr>
                            <a:t>from the original dose and administer G-CSF</a:t>
                          </a:r>
                        </a:p>
                      </a:txBody>
                      <a:tcPr anchor="ctr"/>
                    </a:tc>
                    <a:extLst>
                      <a:ext uri="{0D108BD9-81ED-4DB2-BD59-A6C34878D82A}">
                        <a16:rowId xmlns:a16="http://schemas.microsoft.com/office/drawing/2014/main" val="308404095"/>
                      </a:ext>
                    </a:extLst>
                  </a:tr>
                  <a:tr h="596969">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a:solidFill>
                                <a:schemeClr val="tx2"/>
                              </a:solidFill>
                              <a:latin typeface="Arial" panose="020B0604020202020204" pitchFamily="34" charset="0"/>
                              <a:cs typeface="Arial" panose="020B0604020202020204" pitchFamily="34" charset="0"/>
                            </a:rPr>
                            <a:t>Second</a:t>
                          </a:r>
                          <a:endParaRPr lang="en-US" sz="1200" b="1" dirty="0">
                            <a:solidFill>
                              <a:schemeClr val="tx2"/>
                            </a:solidFill>
                            <a:latin typeface="Arial" panose="020B0604020202020204" pitchFamily="34" charset="0"/>
                            <a:cs typeface="Arial" panose="020B0604020202020204" pitchFamily="34" charset="0"/>
                          </a:endParaRPr>
                        </a:p>
                      </a:txBody>
                      <a:tcPr anchor="ctr"/>
                    </a:tc>
                    <a:tc>
                      <a:txBody>
                        <a:bodyPr/>
                        <a:lstStyle/>
                        <a:p>
                          <a:r>
                            <a:rPr lang="en-US" sz="1200" b="1">
                              <a:latin typeface="Arial" panose="020B0604020202020204" pitchFamily="34" charset="0"/>
                              <a:cs typeface="Arial" panose="020B0604020202020204" pitchFamily="34" charset="0"/>
                            </a:rPr>
                            <a:t>50% dose reduction</a:t>
                          </a:r>
                          <a:r>
                            <a:rPr lang="en-US" sz="1200" b="0">
                              <a:latin typeface="Arial" panose="020B0604020202020204" pitchFamily="34" charset="0"/>
                              <a:cs typeface="Arial" panose="020B0604020202020204" pitchFamily="34" charset="0"/>
                            </a:rPr>
                            <a:t> from the original dose and administer G-CSF</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31639797"/>
                      </a:ext>
                    </a:extLst>
                  </a:tr>
                  <a:tr h="563123">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a:solidFill>
                                <a:schemeClr val="tx2"/>
                              </a:solidFill>
                              <a:latin typeface="Arial" panose="020B0604020202020204" pitchFamily="34" charset="0"/>
                              <a:cs typeface="Arial" panose="020B0604020202020204" pitchFamily="34" charset="0"/>
                            </a:rPr>
                            <a:t>Third</a:t>
                          </a:r>
                          <a:endParaRPr lang="en-US" sz="1200" b="1" dirty="0">
                            <a:solidFill>
                              <a:schemeClr val="tx2"/>
                            </a:solidFill>
                            <a:latin typeface="Arial" panose="020B0604020202020204" pitchFamily="34" charset="0"/>
                            <a:cs typeface="Arial" panose="020B0604020202020204" pitchFamily="34" charset="0"/>
                          </a:endParaRPr>
                        </a:p>
                      </a:txBody>
                      <a:tcPr anchor="ctr"/>
                    </a:tc>
                    <a:tc>
                      <a:txBody>
                        <a:bodyPr/>
                        <a:lstStyle/>
                        <a:p>
                          <a:r>
                            <a:rPr lang="en-US" sz="1200" b="1" dirty="0">
                              <a:latin typeface="Arial" panose="020B0604020202020204" pitchFamily="34" charset="0"/>
                              <a:cs typeface="Arial" panose="020B0604020202020204" pitchFamily="34" charset="0"/>
                            </a:rPr>
                            <a:t>Discontinue treatment </a:t>
                          </a:r>
                          <a:r>
                            <a:rPr lang="en-US" sz="1200" b="0" dirty="0">
                              <a:latin typeface="Arial" panose="020B0604020202020204" pitchFamily="34" charset="0"/>
                              <a:cs typeface="Arial" panose="020B0604020202020204" pitchFamily="34" charset="0"/>
                            </a:rPr>
                            <a:t>and administer G-CSF</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8280136"/>
                      </a:ext>
                    </a:extLst>
                  </a:tr>
                  <a:tr h="1005840">
                    <a:tc>
                      <a:txBody>
                        <a:bodyPr/>
                        <a:lstStyle/>
                        <a:p>
                          <a:endParaRPr lang="en-US"/>
                        </a:p>
                      </a:txBody>
                      <a:tcPr>
                        <a:blipFill>
                          <a:blip r:embed="rId9"/>
                          <a:stretch>
                            <a:fillRect t="-228750" r="-243103" b="-3750"/>
                          </a:stretch>
                        </a:blipFill>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Discontinue treatment </a:t>
                          </a:r>
                          <a:r>
                            <a:rPr lang="en-US" sz="1200" b="0" dirty="0">
                              <a:latin typeface="Arial" panose="020B0604020202020204" pitchFamily="34" charset="0"/>
                              <a:cs typeface="Arial" panose="020B0604020202020204" pitchFamily="34" charset="0"/>
                            </a:rPr>
                            <a:t>and administer G-CSF</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62219540"/>
                      </a:ext>
                    </a:extLst>
                  </a:tr>
                </a:tbl>
              </a:graphicData>
            </a:graphic>
          </p:graphicFrame>
        </mc:Fallback>
      </mc:AlternateContent>
      <p:sp>
        <p:nvSpPr>
          <p:cNvPr id="18" name="Content Placeholder 4">
            <a:extLst>
              <a:ext uri="{FF2B5EF4-FFF2-40B4-BE49-F238E27FC236}">
                <a16:creationId xmlns:a16="http://schemas.microsoft.com/office/drawing/2014/main" id="{96F7B32C-B3EF-162B-BF30-78E3B2ADE640}"/>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900" dirty="0">
              <a:solidFill>
                <a:schemeClr val="tx2"/>
              </a:solidFill>
            </a:endParaRPr>
          </a:p>
        </p:txBody>
      </p:sp>
      <p:sp>
        <p:nvSpPr>
          <p:cNvPr id="19" name="TextBox 18">
            <a:extLst>
              <a:ext uri="{FF2B5EF4-FFF2-40B4-BE49-F238E27FC236}">
                <a16:creationId xmlns:a16="http://schemas.microsoft.com/office/drawing/2014/main" id="{724E3C1E-9810-AD65-C28C-63092058FF07}"/>
              </a:ext>
            </a:extLst>
          </p:cNvPr>
          <p:cNvSpPr txBox="1"/>
          <p:nvPr/>
        </p:nvSpPr>
        <p:spPr>
          <a:xfrm>
            <a:off x="438912" y="6213645"/>
            <a:ext cx="9743704" cy="507831"/>
          </a:xfrm>
          <a:prstGeom prst="rect">
            <a:avLst/>
          </a:prstGeom>
          <a:noFill/>
        </p:spPr>
        <p:txBody>
          <a:bodyPr wrap="square">
            <a:spAutoFit/>
          </a:bodyPr>
          <a:lstStyle/>
          <a:p>
            <a:r>
              <a:rPr lang="en-US" sz="900" dirty="0">
                <a:solidFill>
                  <a:schemeClr val="tx2"/>
                </a:solidFill>
              </a:rPr>
              <a:t>ANC, absolute neutrophil count; G, grade; G-CSF, granulocyte-colony stimulating factor; SG, Sacituzumab govitecan</a:t>
            </a:r>
          </a:p>
          <a:p>
            <a:r>
              <a:rPr lang="en-US" sz="900" dirty="0">
                <a:solidFill>
                  <a:schemeClr val="tx2"/>
                </a:solidFill>
              </a:rPr>
              <a:t>1. Sacituzumab govitecan. Potential Management Strategies for Select Side Effects. 2023 available at: https://www.trodelvyhcp.com/-/media/project/trodelvy/trodelvyhcp/hcp/nurse-station/pdf/trodelvy_one-pan-breast-side-effects-quick-sheet-now-approved-removal_digital_us-trop-0998.pdf (accessed April 2025).</a:t>
            </a:r>
          </a:p>
        </p:txBody>
      </p:sp>
    </p:spTree>
    <p:extLst>
      <p:ext uri="{BB962C8B-B14F-4D97-AF65-F5344CB8AC3E}">
        <p14:creationId xmlns:p14="http://schemas.microsoft.com/office/powerpoint/2010/main" val="98965015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1943D-73C0-49BA-ECF8-4C7C0785E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28550-897D-5E05-43E3-836A24E3F616}"/>
              </a:ext>
            </a:extLst>
          </p:cNvPr>
          <p:cNvSpPr>
            <a:spLocks noGrp="1"/>
          </p:cNvSpPr>
          <p:nvPr>
            <p:ph type="title"/>
          </p:nvPr>
        </p:nvSpPr>
        <p:spPr/>
        <p:txBody>
          <a:bodyPr/>
          <a:lstStyle/>
          <a:p>
            <a:r>
              <a:rPr lang="en-US" dirty="0">
                <a:latin typeface="Arial"/>
                <a:cs typeface="Arial"/>
              </a:rPr>
              <a:t>SG:</a:t>
            </a:r>
            <a:r>
              <a:rPr lang="en-GB" dirty="0">
                <a:latin typeface="Arial"/>
                <a:cs typeface="Arial"/>
              </a:rPr>
              <a:t> Diarrhoea</a:t>
            </a:r>
            <a:r>
              <a:rPr lang="en-US" dirty="0">
                <a:latin typeface="Arial"/>
                <a:cs typeface="Arial"/>
              </a:rPr>
              <a:t> management</a:t>
            </a:r>
            <a:r>
              <a:rPr lang="en-US" baseline="30000" dirty="0">
                <a:latin typeface="Arial"/>
                <a:cs typeface="Arial"/>
              </a:rPr>
              <a:t>1</a:t>
            </a:r>
          </a:p>
        </p:txBody>
      </p:sp>
      <mc:AlternateContent xmlns:mc="http://schemas.openxmlformats.org/markup-compatibility/2006" xmlns:a14="http://schemas.microsoft.com/office/drawing/2010/main">
        <mc:Choice Requires="a14">
          <p:graphicFrame>
            <p:nvGraphicFramePr>
              <p:cNvPr id="7" name="Content Placeholder 6">
                <a:extLst>
                  <a:ext uri="{FF2B5EF4-FFF2-40B4-BE49-F238E27FC236}">
                    <a16:creationId xmlns:a16="http://schemas.microsoft.com/office/drawing/2014/main" id="{74BCC402-D726-3998-D111-A5FD2FBA406B}"/>
                  </a:ext>
                </a:extLst>
              </p:cNvPr>
              <p:cNvGraphicFramePr>
                <a:graphicFrameLocks noGrp="1"/>
              </p:cNvGraphicFramePr>
              <p:nvPr>
                <p:ph sz="quarter" idx="15"/>
                <p:extLst>
                  <p:ext uri="{D42A27DB-BD31-4B8C-83A1-F6EECF244321}">
                    <p14:modId xmlns:p14="http://schemas.microsoft.com/office/powerpoint/2010/main" val="3838676238"/>
                  </p:ext>
                </p:extLst>
              </p:nvPr>
            </p:nvGraphicFramePr>
            <p:xfrm>
              <a:off x="619201" y="1158689"/>
              <a:ext cx="2853204" cy="4540621"/>
            </p:xfrm>
            <a:graphic>
              <a:graphicData uri="http://schemas.openxmlformats.org/drawingml/2006/table">
                <a:tbl>
                  <a:tblPr firstRow="1" bandRow="1">
                    <a:tableStyleId>{A569D0C5-7340-4F2F-9444-9E4D2A498D21}</a:tableStyleId>
                  </a:tblPr>
                  <a:tblGrid>
                    <a:gridCol w="585131">
                      <a:extLst>
                        <a:ext uri="{9D8B030D-6E8A-4147-A177-3AD203B41FA5}">
                          <a16:colId xmlns:a16="http://schemas.microsoft.com/office/drawing/2014/main" val="1039655121"/>
                        </a:ext>
                      </a:extLst>
                    </a:gridCol>
                    <a:gridCol w="2268073">
                      <a:extLst>
                        <a:ext uri="{9D8B030D-6E8A-4147-A177-3AD203B41FA5}">
                          <a16:colId xmlns:a16="http://schemas.microsoft.com/office/drawing/2014/main" val="1150524659"/>
                        </a:ext>
                      </a:extLst>
                    </a:gridCol>
                  </a:tblGrid>
                  <a:tr h="425821">
                    <a:tc gridSpan="2">
                      <a:txBody>
                        <a:bodyPr/>
                        <a:lstStyle/>
                        <a:p>
                          <a:pPr algn="ctr"/>
                          <a:r>
                            <a:rPr lang="en-GB" sz="1200" b="1" noProof="0">
                              <a:solidFill>
                                <a:schemeClr val="bg1"/>
                              </a:solidFill>
                              <a:latin typeface="Arial"/>
                              <a:cs typeface="Arial"/>
                            </a:rPr>
                            <a:t>Diarrhoea grade scale</a:t>
                          </a:r>
                        </a:p>
                      </a:txBody>
                      <a:tcPr>
                        <a:solidFill>
                          <a:schemeClr val="accent1"/>
                        </a:solidFill>
                      </a:tcPr>
                    </a:tc>
                    <a:tc hMerge="1">
                      <a:txBody>
                        <a:bodyPr/>
                        <a:lstStyle/>
                        <a:p>
                          <a:endParaRPr lang="en-US"/>
                        </a:p>
                      </a:txBody>
                      <a:tcPr/>
                    </a:tc>
                    <a:extLst>
                      <a:ext uri="{0D108BD9-81ED-4DB2-BD59-A6C34878D82A}">
                        <a16:rowId xmlns:a16="http://schemas.microsoft.com/office/drawing/2014/main" val="3700473099"/>
                      </a:ext>
                    </a:extLst>
                  </a:tr>
                  <a:tr h="425821">
                    <a:tc>
                      <a:txBody>
                        <a:bodyPr/>
                        <a:lstStyle/>
                        <a:p>
                          <a:pPr algn="ctr"/>
                          <a:r>
                            <a:rPr lang="en-GB" sz="1200" b="1" noProof="0">
                              <a:solidFill>
                                <a:schemeClr val="tx2"/>
                              </a:solidFill>
                              <a:latin typeface="Arial"/>
                              <a:cs typeface="Arial"/>
                            </a:rPr>
                            <a:t>G1</a:t>
                          </a:r>
                        </a:p>
                      </a:txBody>
                      <a:tcPr/>
                    </a:tc>
                    <a:tc>
                      <a:txBody>
                        <a:bodyPr/>
                        <a:lstStyle/>
                        <a:p>
                          <a:r>
                            <a:rPr lang="en-GB" sz="1200" noProof="0">
                              <a:latin typeface="Arial"/>
                              <a:cs typeface="Arial"/>
                            </a:rPr>
                            <a:t>Increase of &lt;4 stools per day over baseline; mild increase in ostomy output compared to baseline </a:t>
                          </a:r>
                        </a:p>
                      </a:txBody>
                      <a:tcPr/>
                    </a:tc>
                    <a:extLst>
                      <a:ext uri="{0D108BD9-81ED-4DB2-BD59-A6C34878D82A}">
                        <a16:rowId xmlns:a16="http://schemas.microsoft.com/office/drawing/2014/main" val="308404095"/>
                      </a:ext>
                    </a:extLst>
                  </a:tr>
                  <a:tr h="425821">
                    <a:tc>
                      <a:txBody>
                        <a:bodyPr/>
                        <a:lstStyle/>
                        <a:p>
                          <a:pPr algn="ctr"/>
                          <a:r>
                            <a:rPr lang="en-GB" sz="1200" b="1" noProof="0">
                              <a:solidFill>
                                <a:schemeClr val="tx2"/>
                              </a:solidFill>
                              <a:latin typeface="Arial"/>
                              <a:cs typeface="Arial"/>
                            </a:rPr>
                            <a:t>G2</a:t>
                          </a:r>
                        </a:p>
                      </a:txBody>
                      <a:tcPr/>
                    </a:tc>
                    <a:tc>
                      <a:txBody>
                        <a:bodyPr/>
                        <a:lstStyle/>
                        <a:p>
                          <a:r>
                            <a:rPr lang="en-GB" sz="1200" noProof="0">
                              <a:latin typeface="Arial"/>
                              <a:cs typeface="Arial"/>
                            </a:rPr>
                            <a:t>Increase of 4-6 stools per day over baseline; moderate increase in ostomy output compared to baseline; limiting instrumental activities of daily living </a:t>
                          </a:r>
                        </a:p>
                      </a:txBody>
                      <a:tcPr/>
                    </a:tc>
                    <a:extLst>
                      <a:ext uri="{0D108BD9-81ED-4DB2-BD59-A6C34878D82A}">
                        <a16:rowId xmlns:a16="http://schemas.microsoft.com/office/drawing/2014/main" val="431639797"/>
                      </a:ext>
                    </a:extLst>
                  </a:tr>
                  <a:tr h="425821">
                    <a:tc>
                      <a:txBody>
                        <a:bodyPr/>
                        <a:lstStyle/>
                        <a:p>
                          <a:pPr algn="ctr"/>
                          <a:r>
                            <a:rPr lang="en-GB" sz="1200" b="1" noProof="0">
                              <a:solidFill>
                                <a:schemeClr val="tx2"/>
                              </a:solidFill>
                              <a:latin typeface="Arial"/>
                              <a:cs typeface="Arial"/>
                            </a:rPr>
                            <a:t>G3</a:t>
                          </a:r>
                        </a:p>
                      </a:txBody>
                      <a:tcPr/>
                    </a:tc>
                    <a:tc>
                      <a:txBody>
                        <a:bodyPr/>
                        <a:lstStyle/>
                        <a:p>
                          <a:r>
                            <a:rPr lang="en-GB" sz="1200" noProof="0">
                              <a:latin typeface="Arial"/>
                              <a:cs typeface="Arial"/>
                            </a:rPr>
                            <a:t>Increase of </a:t>
                          </a:r>
                          <a14:m>
                            <m:oMath xmlns:m="http://schemas.openxmlformats.org/officeDocument/2006/math">
                              <m:r>
                                <a:rPr lang="en-GB" sz="1200" i="1" noProof="0" smtClean="0">
                                  <a:latin typeface="Cambria Math" panose="02040503050406030204" pitchFamily="18" charset="0"/>
                                  <a:ea typeface="Cambria Math" panose="02040503050406030204" pitchFamily="18" charset="0"/>
                                  <a:cs typeface="Arial" panose="020B0604020202020204" pitchFamily="34" charset="0"/>
                                </a:rPr>
                                <m:t>≥</m:t>
                              </m:r>
                            </m:oMath>
                          </a14:m>
                          <a:r>
                            <a:rPr lang="en-GB" sz="1200" noProof="0">
                              <a:latin typeface="Arial"/>
                              <a:cs typeface="Arial"/>
                            </a:rPr>
                            <a:t>7 stools per day over</a:t>
                          </a:r>
                          <a:r>
                            <a:rPr lang="en-GB" sz="1200" baseline="0" noProof="0">
                              <a:latin typeface="Arial"/>
                              <a:cs typeface="Arial"/>
                            </a:rPr>
                            <a:t> baseline; hospitalization indicated; severe increase in ostomy output compared to baseline; limiting self-care activities of daily living </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8280136"/>
                      </a:ext>
                    </a:extLst>
                  </a:tr>
                  <a:tr h="425821">
                    <a:tc>
                      <a:txBody>
                        <a:bodyPr/>
                        <a:lstStyle/>
                        <a:p>
                          <a:pPr algn="ctr"/>
                          <a:r>
                            <a:rPr lang="en-GB" sz="1200" b="1" noProof="0">
                              <a:solidFill>
                                <a:schemeClr val="tx2"/>
                              </a:solidFill>
                              <a:latin typeface="Arial"/>
                              <a:cs typeface="Arial"/>
                            </a:rPr>
                            <a:t>G4</a:t>
                          </a:r>
                        </a:p>
                      </a:txBody>
                      <a:tcPr/>
                    </a:tc>
                    <a:tc>
                      <a:txBody>
                        <a:bodyPr/>
                        <a:lstStyle/>
                        <a:p>
                          <a:r>
                            <a:rPr lang="en-GB" sz="1200" noProof="0">
                              <a:latin typeface="Arial"/>
                              <a:cs typeface="Arial"/>
                            </a:rPr>
                            <a:t>Life-threatening consequences; urgent intervention indicated </a:t>
                          </a:r>
                        </a:p>
                      </a:txBody>
                      <a:tcPr/>
                    </a:tc>
                    <a:extLst>
                      <a:ext uri="{0D108BD9-81ED-4DB2-BD59-A6C34878D82A}">
                        <a16:rowId xmlns:a16="http://schemas.microsoft.com/office/drawing/2014/main" val="626414949"/>
                      </a:ext>
                    </a:extLst>
                  </a:tr>
                  <a:tr h="266895">
                    <a:tc>
                      <a:txBody>
                        <a:bodyPr/>
                        <a:lstStyle/>
                        <a:p>
                          <a:pPr algn="ctr"/>
                          <a:r>
                            <a:rPr lang="en-GB" sz="1200" b="1" noProof="0">
                              <a:solidFill>
                                <a:schemeClr val="tx2"/>
                              </a:solidFill>
                              <a:latin typeface="Arial"/>
                              <a:cs typeface="Arial"/>
                            </a:rPr>
                            <a:t>G5</a:t>
                          </a:r>
                        </a:p>
                      </a:txBody>
                      <a:tcPr/>
                    </a:tc>
                    <a:tc>
                      <a:txBody>
                        <a:bodyPr/>
                        <a:lstStyle/>
                        <a:p>
                          <a:r>
                            <a:rPr lang="en-GB" sz="1200" noProof="0">
                              <a:latin typeface="Arial"/>
                              <a:cs typeface="Arial"/>
                            </a:rPr>
                            <a:t>Death</a:t>
                          </a:r>
                        </a:p>
                      </a:txBody>
                      <a:tcPr/>
                    </a:tc>
                    <a:extLst>
                      <a:ext uri="{0D108BD9-81ED-4DB2-BD59-A6C34878D82A}">
                        <a16:rowId xmlns:a16="http://schemas.microsoft.com/office/drawing/2014/main" val="1128228830"/>
                      </a:ext>
                    </a:extLst>
                  </a:tr>
                </a:tbl>
              </a:graphicData>
            </a:graphic>
          </p:graphicFrame>
        </mc:Choice>
        <mc:Fallback xmlns="">
          <p:graphicFrame>
            <p:nvGraphicFramePr>
              <p:cNvPr id="7" name="Content Placeholder 6">
                <a:extLst>
                  <a:ext uri="{FF2B5EF4-FFF2-40B4-BE49-F238E27FC236}">
                    <a16:creationId xmlns:a16="http://schemas.microsoft.com/office/drawing/2014/main" id="{74BCC402-D726-3998-D111-A5FD2FBA406B}"/>
                  </a:ext>
                </a:extLst>
              </p:cNvPr>
              <p:cNvGraphicFramePr>
                <a:graphicFrameLocks noGrp="1"/>
              </p:cNvGraphicFramePr>
              <p:nvPr>
                <p:ph sz="quarter" idx="15"/>
                <p:extLst>
                  <p:ext uri="{D42A27DB-BD31-4B8C-83A1-F6EECF244321}">
                    <p14:modId xmlns:p14="http://schemas.microsoft.com/office/powerpoint/2010/main" val="2845000355"/>
                  </p:ext>
                </p:extLst>
              </p:nvPr>
            </p:nvGraphicFramePr>
            <p:xfrm>
              <a:off x="619201" y="1158689"/>
              <a:ext cx="2853204" cy="4540621"/>
            </p:xfrm>
            <a:graphic>
              <a:graphicData uri="http://schemas.openxmlformats.org/drawingml/2006/table">
                <a:tbl>
                  <a:tblPr firstRow="1" bandRow="1">
                    <a:tableStyleId>{A569D0C5-7340-4F2F-9444-9E4D2A498D21}</a:tableStyleId>
                  </a:tblPr>
                  <a:tblGrid>
                    <a:gridCol w="585131">
                      <a:extLst>
                        <a:ext uri="{9D8B030D-6E8A-4147-A177-3AD203B41FA5}">
                          <a16:colId xmlns:a16="http://schemas.microsoft.com/office/drawing/2014/main" val="1039655121"/>
                        </a:ext>
                      </a:extLst>
                    </a:gridCol>
                    <a:gridCol w="2268073">
                      <a:extLst>
                        <a:ext uri="{9D8B030D-6E8A-4147-A177-3AD203B41FA5}">
                          <a16:colId xmlns:a16="http://schemas.microsoft.com/office/drawing/2014/main" val="1150524659"/>
                        </a:ext>
                      </a:extLst>
                    </a:gridCol>
                  </a:tblGrid>
                  <a:tr h="425821">
                    <a:tc gridSpan="2">
                      <a:txBody>
                        <a:bodyPr/>
                        <a:lstStyle/>
                        <a:p>
                          <a:pPr algn="ctr"/>
                          <a:r>
                            <a:rPr lang="en-US" sz="1200" b="1" dirty="0">
                              <a:solidFill>
                                <a:schemeClr val="bg1"/>
                              </a:solidFill>
                              <a:latin typeface="Arial" panose="020B0604020202020204" pitchFamily="34" charset="0"/>
                              <a:cs typeface="Arial" panose="020B0604020202020204" pitchFamily="34" charset="0"/>
                            </a:rPr>
                            <a:t>Diarrhea grade scale</a:t>
                          </a:r>
                        </a:p>
                      </a:txBody>
                      <a:tcPr>
                        <a:solidFill>
                          <a:schemeClr val="accent1"/>
                        </a:solidFill>
                      </a:tcPr>
                    </a:tc>
                    <a:tc hMerge="1">
                      <a:txBody>
                        <a:bodyPr/>
                        <a:lstStyle/>
                        <a:p>
                          <a:endParaRPr lang="en-US"/>
                        </a:p>
                      </a:txBody>
                      <a:tcPr/>
                    </a:tc>
                    <a:extLst>
                      <a:ext uri="{0D108BD9-81ED-4DB2-BD59-A6C34878D82A}">
                        <a16:rowId xmlns:a16="http://schemas.microsoft.com/office/drawing/2014/main" val="3700473099"/>
                      </a:ext>
                    </a:extLst>
                  </a:tr>
                  <a:tr h="822960">
                    <a:tc>
                      <a:txBody>
                        <a:bodyPr/>
                        <a:lstStyle/>
                        <a:p>
                          <a:pPr algn="ctr"/>
                          <a:r>
                            <a:rPr lang="en-US" sz="1200" b="1" dirty="0">
                              <a:solidFill>
                                <a:schemeClr val="tx2"/>
                              </a:solidFill>
                              <a:latin typeface="Arial" panose="020B0604020202020204" pitchFamily="34" charset="0"/>
                              <a:cs typeface="Arial" panose="020B0604020202020204" pitchFamily="34" charset="0"/>
                            </a:rPr>
                            <a:t>G1</a:t>
                          </a:r>
                        </a:p>
                      </a:txBody>
                      <a:tcPr/>
                    </a:tc>
                    <a:tc>
                      <a:txBody>
                        <a:bodyPr/>
                        <a:lstStyle/>
                        <a:p>
                          <a:r>
                            <a:rPr lang="en-US" sz="1200" dirty="0">
                              <a:latin typeface="Arial" panose="020B0604020202020204" pitchFamily="34" charset="0"/>
                              <a:cs typeface="Arial" panose="020B0604020202020204" pitchFamily="34" charset="0"/>
                            </a:rPr>
                            <a:t>Increase of &lt;4 stools per day over baseline; mild increase in ostomy output compared to baseline </a:t>
                          </a:r>
                        </a:p>
                      </a:txBody>
                      <a:tcPr/>
                    </a:tc>
                    <a:extLst>
                      <a:ext uri="{0D108BD9-81ED-4DB2-BD59-A6C34878D82A}">
                        <a16:rowId xmlns:a16="http://schemas.microsoft.com/office/drawing/2014/main" val="308404095"/>
                      </a:ext>
                    </a:extLst>
                  </a:tr>
                  <a:tr h="1188720">
                    <a:tc>
                      <a:txBody>
                        <a:bodyPr/>
                        <a:lstStyle/>
                        <a:p>
                          <a:pPr algn="ctr"/>
                          <a:r>
                            <a:rPr lang="en-US" sz="1200" b="1" dirty="0">
                              <a:solidFill>
                                <a:schemeClr val="tx2"/>
                              </a:solidFill>
                              <a:latin typeface="Arial" panose="020B0604020202020204" pitchFamily="34" charset="0"/>
                              <a:cs typeface="Arial" panose="020B0604020202020204" pitchFamily="34" charset="0"/>
                            </a:rPr>
                            <a:t>G2</a:t>
                          </a:r>
                        </a:p>
                      </a:txBody>
                      <a:tcPr/>
                    </a:tc>
                    <a:tc>
                      <a:txBody>
                        <a:bodyPr/>
                        <a:lstStyle/>
                        <a:p>
                          <a:r>
                            <a:rPr lang="en-US" sz="1200" dirty="0">
                              <a:latin typeface="Arial" panose="020B0604020202020204" pitchFamily="34" charset="0"/>
                              <a:cs typeface="Arial" panose="020B0604020202020204" pitchFamily="34" charset="0"/>
                            </a:rPr>
                            <a:t>Increase of 4-6 stools per day over baseline; moderate increase in ostomy output compared to baseline; limiting instrumental activities of daily living </a:t>
                          </a:r>
                        </a:p>
                      </a:txBody>
                      <a:tcPr/>
                    </a:tc>
                    <a:extLst>
                      <a:ext uri="{0D108BD9-81ED-4DB2-BD59-A6C34878D82A}">
                        <a16:rowId xmlns:a16="http://schemas.microsoft.com/office/drawing/2014/main" val="431639797"/>
                      </a:ext>
                    </a:extLst>
                  </a:tr>
                  <a:tr h="1188720">
                    <a:tc>
                      <a:txBody>
                        <a:bodyPr/>
                        <a:lstStyle/>
                        <a:p>
                          <a:pPr algn="ctr"/>
                          <a:r>
                            <a:rPr lang="en-US" sz="1200" b="1" dirty="0">
                              <a:solidFill>
                                <a:schemeClr val="tx2"/>
                              </a:solidFill>
                              <a:latin typeface="Arial" panose="020B0604020202020204" pitchFamily="34" charset="0"/>
                              <a:cs typeface="Arial" panose="020B0604020202020204" pitchFamily="34" charset="0"/>
                            </a:rPr>
                            <a:t>G3</a:t>
                          </a:r>
                        </a:p>
                      </a:txBody>
                      <a:tcPr/>
                    </a:tc>
                    <a:tc>
                      <a:txBody>
                        <a:bodyPr/>
                        <a:lstStyle/>
                        <a:p>
                          <a:endParaRPr lang="en-US"/>
                        </a:p>
                      </a:txBody>
                      <a:tcPr>
                        <a:blipFill>
                          <a:blip r:embed="rId2"/>
                          <a:stretch>
                            <a:fillRect l="-25556" t="-205319" r="-556" b="-81915"/>
                          </a:stretch>
                        </a:blipFill>
                      </a:tcPr>
                    </a:tc>
                    <a:extLst>
                      <a:ext uri="{0D108BD9-81ED-4DB2-BD59-A6C34878D82A}">
                        <a16:rowId xmlns:a16="http://schemas.microsoft.com/office/drawing/2014/main" val="1008280136"/>
                      </a:ext>
                    </a:extLst>
                  </a:tr>
                  <a:tr h="640080">
                    <a:tc>
                      <a:txBody>
                        <a:bodyPr/>
                        <a:lstStyle/>
                        <a:p>
                          <a:pPr algn="ctr"/>
                          <a:r>
                            <a:rPr lang="en-US" sz="1200" b="1" dirty="0">
                              <a:solidFill>
                                <a:schemeClr val="tx2"/>
                              </a:solidFill>
                              <a:latin typeface="Arial" panose="020B0604020202020204" pitchFamily="34" charset="0"/>
                              <a:cs typeface="Arial" panose="020B0604020202020204" pitchFamily="34" charset="0"/>
                            </a:rPr>
                            <a:t>G4</a:t>
                          </a:r>
                        </a:p>
                      </a:txBody>
                      <a:tcPr/>
                    </a:tc>
                    <a:tc>
                      <a:txBody>
                        <a:bodyPr/>
                        <a:lstStyle/>
                        <a:p>
                          <a:r>
                            <a:rPr lang="en-US" sz="1200" dirty="0">
                              <a:latin typeface="Arial" panose="020B0604020202020204" pitchFamily="34" charset="0"/>
                              <a:cs typeface="Arial" panose="020B0604020202020204" pitchFamily="34" charset="0"/>
                            </a:rPr>
                            <a:t>Life-threatening consequences; urgent intervention indicated </a:t>
                          </a:r>
                        </a:p>
                      </a:txBody>
                      <a:tcPr/>
                    </a:tc>
                    <a:extLst>
                      <a:ext uri="{0D108BD9-81ED-4DB2-BD59-A6C34878D82A}">
                        <a16:rowId xmlns:a16="http://schemas.microsoft.com/office/drawing/2014/main" val="626414949"/>
                      </a:ext>
                    </a:extLst>
                  </a:tr>
                  <a:tr h="274320">
                    <a:tc>
                      <a:txBody>
                        <a:bodyPr/>
                        <a:lstStyle/>
                        <a:p>
                          <a:pPr algn="ctr"/>
                          <a:r>
                            <a:rPr lang="en-US" sz="1200" b="1" dirty="0">
                              <a:solidFill>
                                <a:schemeClr val="tx2"/>
                              </a:solidFill>
                              <a:latin typeface="Arial" panose="020B0604020202020204" pitchFamily="34" charset="0"/>
                              <a:cs typeface="Arial" panose="020B0604020202020204" pitchFamily="34" charset="0"/>
                            </a:rPr>
                            <a:t>G5</a:t>
                          </a:r>
                        </a:p>
                      </a:txBody>
                      <a:tcPr/>
                    </a:tc>
                    <a:tc>
                      <a:txBody>
                        <a:bodyPr/>
                        <a:lstStyle/>
                        <a:p>
                          <a:r>
                            <a:rPr lang="en-US" sz="1200" dirty="0">
                              <a:latin typeface="Arial" panose="020B0604020202020204" pitchFamily="34" charset="0"/>
                              <a:cs typeface="Arial" panose="020B0604020202020204" pitchFamily="34" charset="0"/>
                            </a:rPr>
                            <a:t>Death</a:t>
                          </a:r>
                        </a:p>
                      </a:txBody>
                      <a:tcPr/>
                    </a:tc>
                    <a:extLst>
                      <a:ext uri="{0D108BD9-81ED-4DB2-BD59-A6C34878D82A}">
                        <a16:rowId xmlns:a16="http://schemas.microsoft.com/office/drawing/2014/main" val="1128228830"/>
                      </a:ext>
                    </a:extLst>
                  </a:tr>
                </a:tbl>
              </a:graphicData>
            </a:graphic>
          </p:graphicFrame>
        </mc:Fallback>
      </mc:AlternateContent>
      <p:sp>
        <p:nvSpPr>
          <p:cNvPr id="5" name="Slide Number Placeholder 4">
            <a:extLst>
              <a:ext uri="{FF2B5EF4-FFF2-40B4-BE49-F238E27FC236}">
                <a16:creationId xmlns:a16="http://schemas.microsoft.com/office/drawing/2014/main" id="{A1EB9B83-8D00-BADE-D490-98EB7DBEA275}"/>
              </a:ext>
            </a:extLst>
          </p:cNvPr>
          <p:cNvSpPr>
            <a:spLocks noGrp="1"/>
          </p:cNvSpPr>
          <p:nvPr>
            <p:ph type="sldNum" sz="quarter" idx="4"/>
          </p:nvPr>
        </p:nvSpPr>
        <p:spPr/>
        <p:txBody>
          <a:bodyPr/>
          <a:lstStyle/>
          <a:p>
            <a:fld id="{FCE43C0F-8A7B-3A4B-9DB5-B3472E36E833}" type="slidenum">
              <a:rPr lang="en-GB" smtClean="0"/>
              <a:pPr/>
              <a:t>36</a:t>
            </a:fld>
            <a:endParaRPr lang="en-GB" dirty="0"/>
          </a:p>
        </p:txBody>
      </p:sp>
      <mc:AlternateContent xmlns:mc="http://schemas.openxmlformats.org/markup-compatibility/2006" xmlns:a14="http://schemas.microsoft.com/office/drawing/2010/main">
        <mc:Choice Requires="a14">
          <p:graphicFrame>
            <p:nvGraphicFramePr>
              <p:cNvPr id="9" name="Content Placeholder 6">
                <a:extLst>
                  <a:ext uri="{FF2B5EF4-FFF2-40B4-BE49-F238E27FC236}">
                    <a16:creationId xmlns:a16="http://schemas.microsoft.com/office/drawing/2014/main" id="{C936538A-EA42-43D2-BEEB-2F8940472A49}"/>
                  </a:ext>
                </a:extLst>
              </p:cNvPr>
              <p:cNvGraphicFramePr>
                <a:graphicFrameLocks/>
              </p:cNvGraphicFramePr>
              <p:nvPr>
                <p:extLst>
                  <p:ext uri="{D42A27DB-BD31-4B8C-83A1-F6EECF244321}">
                    <p14:modId xmlns:p14="http://schemas.microsoft.com/office/powerpoint/2010/main" val="2995318356"/>
                  </p:ext>
                </p:extLst>
              </p:nvPr>
            </p:nvGraphicFramePr>
            <p:xfrm>
              <a:off x="4528454" y="841000"/>
              <a:ext cx="6868732" cy="3021070"/>
            </p:xfrm>
            <a:graphic>
              <a:graphicData uri="http://schemas.openxmlformats.org/drawingml/2006/table">
                <a:tbl>
                  <a:tblPr firstRow="1" bandRow="1">
                    <a:tableStyleId>{A569D0C5-7340-4F2F-9444-9E4D2A498D21}</a:tableStyleId>
                  </a:tblPr>
                  <a:tblGrid>
                    <a:gridCol w="6868732">
                      <a:extLst>
                        <a:ext uri="{9D8B030D-6E8A-4147-A177-3AD203B41FA5}">
                          <a16:colId xmlns:a16="http://schemas.microsoft.com/office/drawing/2014/main" val="1150524659"/>
                        </a:ext>
                      </a:extLst>
                    </a:gridCol>
                  </a:tblGrid>
                  <a:tr h="649307">
                    <a:tc>
                      <a:txBody>
                        <a:bodyPr/>
                        <a:lstStyle/>
                        <a:p>
                          <a:r>
                            <a:rPr lang="en-GB" sz="1200" b="1" noProof="0" dirty="0">
                              <a:latin typeface="Arial"/>
                              <a:cs typeface="Arial"/>
                            </a:rPr>
                            <a:t>Premedication </a:t>
                          </a:r>
                        </a:p>
                        <a:p>
                          <a:r>
                            <a:rPr lang="en-GB" sz="1200" baseline="0" noProof="0" dirty="0">
                              <a:latin typeface="Arial"/>
                              <a:cs typeface="Arial"/>
                            </a:rPr>
                            <a:t>Patients who exhibit an excessive cholinergic response to treatment with SG can receive appropriate premedication (</a:t>
                          </a:r>
                          <a:r>
                            <a:rPr lang="en-GB" sz="1200" baseline="0" noProof="0" dirty="0" err="1">
                              <a:latin typeface="Arial"/>
                              <a:cs typeface="Arial"/>
                            </a:rPr>
                            <a:t>eg</a:t>
                          </a:r>
                          <a:r>
                            <a:rPr lang="en-GB" sz="1200" baseline="0" noProof="0" dirty="0">
                              <a:latin typeface="Arial"/>
                              <a:cs typeface="Arial"/>
                            </a:rPr>
                            <a:t>, atropine) for subsequent treatments.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8404095"/>
                      </a:ext>
                    </a:extLst>
                  </a:tr>
                  <a:tr h="596969">
                    <a:tc>
                      <a:txBody>
                        <a:bodyPr/>
                        <a:lstStyle/>
                        <a:p>
                          <a:r>
                            <a:rPr lang="en-GB" sz="1200" b="1" noProof="0" dirty="0">
                              <a:latin typeface="Arial"/>
                              <a:cs typeface="Arial"/>
                            </a:rPr>
                            <a:t>Ongoing supportive care</a:t>
                          </a:r>
                        </a:p>
                        <a:p>
                          <a:pPr marL="171450" indent="-171450">
                            <a:buFont typeface="Arial" panose="020B0604020202020204" pitchFamily="34" charset="0"/>
                            <a:buChar char="•"/>
                          </a:pPr>
                          <a:r>
                            <a:rPr lang="en-GB" sz="1200" noProof="0" dirty="0">
                              <a:latin typeface="Arial"/>
                              <a:cs typeface="Arial"/>
                            </a:rPr>
                            <a:t>Should diarrhoea occur, evaluate for infections causes. If no infectious cause is found, initiate      4 mg of loperamide followed by 2 mg with each episode of diarrhoea (up to 16 mg/day)</a:t>
                          </a:r>
                        </a:p>
                        <a:p>
                          <a:pPr marL="171450" indent="-171450">
                            <a:buFont typeface="Arial" panose="020B0604020202020204" pitchFamily="34" charset="0"/>
                            <a:buChar char="•"/>
                          </a:pPr>
                          <a:r>
                            <a:rPr lang="en-GB" sz="1200" noProof="0" dirty="0">
                              <a:latin typeface="Arial"/>
                              <a:cs typeface="Arial"/>
                            </a:rPr>
                            <a:t>Discontinue loperamide 12h after diarrhoea resolves. Additional supportive measures such as fluid and electrolyte support may be added as needed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31639797"/>
                      </a:ext>
                    </a:extLst>
                  </a:tr>
                  <a:tr h="596969">
                    <a:tc>
                      <a:txBody>
                        <a:bodyPr/>
                        <a:lstStyle/>
                        <a:p>
                          <a:pPr marL="0" indent="0">
                            <a:buFont typeface="Arial" panose="020B0604020202020204" pitchFamily="34" charset="0"/>
                            <a:buNone/>
                          </a:pPr>
                          <a:r>
                            <a:rPr lang="en-GB" sz="1200" b="1" noProof="0" dirty="0">
                              <a:latin typeface="Arial"/>
                              <a:cs typeface="Arial"/>
                            </a:rPr>
                            <a:t>Dose modification</a:t>
                          </a:r>
                          <a:endParaRPr lang="en-GB" sz="1200" b="0" noProof="0" dirty="0">
                            <a:latin typeface="Arial"/>
                            <a:cs typeface="Arial"/>
                          </a:endParaRPr>
                        </a:p>
                        <a:p>
                          <a:pPr marL="171450" indent="-171450">
                            <a:buFont typeface="Arial" panose="020B0604020202020204" pitchFamily="34" charset="0"/>
                            <a:buChar char="•"/>
                          </a:pPr>
                          <a:r>
                            <a:rPr lang="en-GB" sz="1200" b="0" noProof="0" dirty="0">
                              <a:latin typeface="Arial"/>
                              <a:cs typeface="Arial"/>
                            </a:rPr>
                            <a:t>Doses of SG can be withheld or modified to help manage adverse reactions </a:t>
                          </a:r>
                        </a:p>
                        <a:p>
                          <a:pPr marL="171450" indent="-171450">
                            <a:buFont typeface="Arial" panose="020B0604020202020204" pitchFamily="34" charset="0"/>
                            <a:buChar char="•"/>
                          </a:pPr>
                          <a:r>
                            <a:rPr lang="en-GB" sz="1200" b="0" noProof="0" dirty="0">
                              <a:latin typeface="Arial"/>
                              <a:cs typeface="Arial"/>
                            </a:rPr>
                            <a:t>For patients who experience G3-4 diarrhoea at the time of scheduled treatment, withhold the dose of SG, resume when </a:t>
                          </a:r>
                          <a14:m>
                            <m:oMath xmlns:m="http://schemas.openxmlformats.org/officeDocument/2006/math">
                              <m:r>
                                <a:rPr lang="en-GB" sz="1200" b="0" i="1" noProof="0" dirty="0" smtClean="0">
                                  <a:latin typeface="Cambria Math" panose="02040503050406030204" pitchFamily="18" charset="0"/>
                                  <a:ea typeface="Cambria Math" panose="02040503050406030204" pitchFamily="18" charset="0"/>
                                  <a:cs typeface="Arial" panose="020B0604020202020204" pitchFamily="34" charset="0"/>
                                </a:rPr>
                                <m:t>≤</m:t>
                              </m:r>
                            </m:oMath>
                          </a14:m>
                          <a:r>
                            <a:rPr lang="en-GB" sz="1200" b="1" noProof="0" dirty="0">
                              <a:latin typeface="Arial"/>
                              <a:cs typeface="Arial"/>
                            </a:rPr>
                            <a:t> </a:t>
                          </a:r>
                          <a:r>
                            <a:rPr lang="en-GB" sz="1200" b="0" noProof="0" dirty="0">
                              <a:latin typeface="Arial"/>
                              <a:cs typeface="Arial"/>
                            </a:rPr>
                            <a:t>G1</a:t>
                          </a:r>
                          <a:r>
                            <a:rPr lang="en-GB" sz="1200" b="0" noProof="0" dirty="0" err="1">
                              <a:latin typeface="Arial"/>
                              <a:cs typeface="Arial"/>
                            </a:rPr>
                            <a:t> diarrhe</a:t>
                          </a:r>
                          <a:r>
                            <a:rPr lang="en-GB" sz="1200" b="0" noProof="0" dirty="0">
                              <a:latin typeface="Arial"/>
                              <a:cs typeface="Arial"/>
                            </a:rPr>
                            <a:t>a is achieved and reduce</a:t>
                          </a:r>
                          <a:r>
                            <a:rPr lang="en-GB" sz="1200" b="0" baseline="0" noProof="0" dirty="0">
                              <a:latin typeface="Arial"/>
                              <a:cs typeface="Arial"/>
                            </a:rPr>
                            <a:t> subsequent doses </a:t>
                          </a:r>
                          <a:endParaRPr lang="en-US" sz="1200" b="0" dirty="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45873302"/>
                      </a:ext>
                    </a:extLst>
                  </a:tr>
                  <a:tr h="542963">
                    <a:tc>
                      <a:txBody>
                        <a:bodyPr/>
                        <a:lstStyle/>
                        <a:p>
                          <a:r>
                            <a:rPr lang="en-GB" sz="1200" b="1" noProof="0" dirty="0">
                              <a:latin typeface="Arial"/>
                              <a:cs typeface="Arial"/>
                            </a:rPr>
                            <a:t>Note</a:t>
                          </a:r>
                        </a:p>
                        <a:p>
                          <a:r>
                            <a:rPr lang="en-GB" sz="1200" noProof="0" dirty="0">
                              <a:latin typeface="Arial"/>
                              <a:cs typeface="Arial"/>
                            </a:rPr>
                            <a:t>Do not re-escalate SG dose after a dose reduction for adverse reactions has been made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8280136"/>
                      </a:ext>
                    </a:extLst>
                  </a:tr>
                </a:tbl>
              </a:graphicData>
            </a:graphic>
          </p:graphicFrame>
        </mc:Choice>
        <mc:Fallback xmlns="">
          <p:graphicFrame>
            <p:nvGraphicFramePr>
              <p:cNvPr id="9" name="Content Placeholder 6">
                <a:extLst>
                  <a:ext uri="{FF2B5EF4-FFF2-40B4-BE49-F238E27FC236}">
                    <a16:creationId xmlns:a16="http://schemas.microsoft.com/office/drawing/2014/main" id="{C936538A-EA42-43D2-BEEB-2F8940472A49}"/>
                  </a:ext>
                </a:extLst>
              </p:cNvPr>
              <p:cNvGraphicFramePr>
                <a:graphicFrameLocks/>
              </p:cNvGraphicFramePr>
              <p:nvPr>
                <p:extLst>
                  <p:ext uri="{D42A27DB-BD31-4B8C-83A1-F6EECF244321}">
                    <p14:modId xmlns:p14="http://schemas.microsoft.com/office/powerpoint/2010/main" val="747165147"/>
                  </p:ext>
                </p:extLst>
              </p:nvPr>
            </p:nvGraphicFramePr>
            <p:xfrm>
              <a:off x="4528454" y="841000"/>
              <a:ext cx="6868732" cy="3021070"/>
            </p:xfrm>
            <a:graphic>
              <a:graphicData uri="http://schemas.openxmlformats.org/drawingml/2006/table">
                <a:tbl>
                  <a:tblPr firstRow="1" bandRow="1">
                    <a:tableStyleId>{A569D0C5-7340-4F2F-9444-9E4D2A498D21}</a:tableStyleId>
                  </a:tblPr>
                  <a:tblGrid>
                    <a:gridCol w="6868732">
                      <a:extLst>
                        <a:ext uri="{9D8B030D-6E8A-4147-A177-3AD203B41FA5}">
                          <a16:colId xmlns:a16="http://schemas.microsoft.com/office/drawing/2014/main" val="1150524659"/>
                        </a:ext>
                      </a:extLst>
                    </a:gridCol>
                  </a:tblGrid>
                  <a:tr h="649307">
                    <a:tc>
                      <a:txBody>
                        <a:bodyPr/>
                        <a:lstStyle/>
                        <a:p>
                          <a:r>
                            <a:rPr lang="en-US" sz="1200" b="1" dirty="0">
                              <a:latin typeface="Arial" panose="020B0604020202020204" pitchFamily="34" charset="0"/>
                              <a:cs typeface="Arial" panose="020B0604020202020204" pitchFamily="34" charset="0"/>
                            </a:rPr>
                            <a:t>Premedication </a:t>
                          </a:r>
                        </a:p>
                        <a:p>
                          <a:r>
                            <a:rPr lang="en-US" sz="1200" baseline="0" dirty="0">
                              <a:latin typeface="Arial" panose="020B0604020202020204" pitchFamily="34" charset="0"/>
                              <a:cs typeface="Arial" panose="020B0604020202020204" pitchFamily="34" charset="0"/>
                            </a:rPr>
                            <a:t>Patients who exhibit an excessive cholinergic response to treatment with SG can receive appropriate premedication (</a:t>
                          </a:r>
                          <a:r>
                            <a:rPr lang="en-US" sz="1200" baseline="0" dirty="0" err="1">
                              <a:latin typeface="Arial" panose="020B0604020202020204" pitchFamily="34" charset="0"/>
                              <a:cs typeface="Arial" panose="020B0604020202020204" pitchFamily="34" charset="0"/>
                            </a:rPr>
                            <a:t>eg</a:t>
                          </a:r>
                          <a:r>
                            <a:rPr lang="en-US" sz="1200" baseline="0" dirty="0">
                              <a:latin typeface="Arial" panose="020B0604020202020204" pitchFamily="34" charset="0"/>
                              <a:cs typeface="Arial" panose="020B0604020202020204" pitchFamily="34" charset="0"/>
                            </a:rPr>
                            <a:t>, atropine) for subsequent treatments.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8404095"/>
                      </a:ext>
                    </a:extLst>
                  </a:tr>
                  <a:tr h="1005840">
                    <a:tc>
                      <a:txBody>
                        <a:bodyPr/>
                        <a:lstStyle/>
                        <a:p>
                          <a:r>
                            <a:rPr lang="en-US" sz="1200" b="1" dirty="0">
                              <a:latin typeface="Arial" panose="020B0604020202020204" pitchFamily="34" charset="0"/>
                              <a:cs typeface="Arial" panose="020B0604020202020204" pitchFamily="34" charset="0"/>
                            </a:rPr>
                            <a:t>Ongoing supportive care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Should diarrhea occur, evaluate for infections causes. If no infectious cause is found, initiate      4 mg of loperamide followed by 2 mg with each episode of diarrhea (up to 16 mg/day)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Discontinue loperamide 12h after diarrhea resolves. Additional supportive measures such as fluid and electrolyte support may be added as needed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431639797"/>
                      </a:ext>
                    </a:extLst>
                  </a:tr>
                  <a:tr h="82296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blipFill>
                          <a:blip r:embed="rId3"/>
                          <a:stretch>
                            <a:fillRect l="-185" t="-203077" r="-185" b="-67692"/>
                          </a:stretch>
                        </a:blipFill>
                      </a:tcPr>
                    </a:tc>
                    <a:extLst>
                      <a:ext uri="{0D108BD9-81ED-4DB2-BD59-A6C34878D82A}">
                        <a16:rowId xmlns:a16="http://schemas.microsoft.com/office/drawing/2014/main" val="445873302"/>
                      </a:ext>
                    </a:extLst>
                  </a:tr>
                  <a:tr h="542963">
                    <a:tc>
                      <a:txBody>
                        <a:bodyPr/>
                        <a:lstStyle/>
                        <a:p>
                          <a:r>
                            <a:rPr lang="en-US" sz="1200" b="1" dirty="0">
                              <a:latin typeface="Arial" panose="020B0604020202020204" pitchFamily="34" charset="0"/>
                              <a:cs typeface="Arial" panose="020B0604020202020204" pitchFamily="34" charset="0"/>
                            </a:rPr>
                            <a:t>Note</a:t>
                          </a:r>
                        </a:p>
                        <a:p>
                          <a:r>
                            <a:rPr lang="en-US" sz="1200" dirty="0">
                              <a:latin typeface="Arial" panose="020B0604020202020204" pitchFamily="34" charset="0"/>
                              <a:cs typeface="Arial" panose="020B0604020202020204" pitchFamily="34" charset="0"/>
                            </a:rPr>
                            <a:t>Do not re-escalate SG dose after a dose reduction for adverse reactions has been made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8280136"/>
                      </a:ext>
                    </a:extLst>
                  </a:tr>
                </a:tbl>
              </a:graphicData>
            </a:graphic>
          </p:graphicFrame>
        </mc:Fallback>
      </mc:AlternateContent>
      <p:pic>
        <p:nvPicPr>
          <p:cNvPr id="13" name="Graphic 12" descr="Medicine with solid fill">
            <a:extLst>
              <a:ext uri="{FF2B5EF4-FFF2-40B4-BE49-F238E27FC236}">
                <a16:creationId xmlns:a16="http://schemas.microsoft.com/office/drawing/2014/main" id="{25159B2D-B970-C272-C32A-43621889E7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5499" y="2604018"/>
            <a:ext cx="513975" cy="513975"/>
          </a:xfrm>
          <a:prstGeom prst="rect">
            <a:avLst/>
          </a:prstGeom>
        </p:spPr>
      </p:pic>
      <p:pic>
        <p:nvPicPr>
          <p:cNvPr id="15" name="Graphic 14" descr="Clipboard with solid fill">
            <a:extLst>
              <a:ext uri="{FF2B5EF4-FFF2-40B4-BE49-F238E27FC236}">
                <a16:creationId xmlns:a16="http://schemas.microsoft.com/office/drawing/2014/main" id="{DC0B4474-A5D6-1FCA-BFD5-72343929F4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76656" y="3287743"/>
            <a:ext cx="513975" cy="513975"/>
          </a:xfrm>
          <a:prstGeom prst="rect">
            <a:avLst/>
          </a:prstGeom>
        </p:spPr>
      </p:pic>
      <mc:AlternateContent xmlns:mc="http://schemas.openxmlformats.org/markup-compatibility/2006" xmlns:a14="http://schemas.microsoft.com/office/drawing/2010/main">
        <mc:Choice Requires="a14">
          <p:graphicFrame>
            <p:nvGraphicFramePr>
              <p:cNvPr id="17" name="Content Placeholder 6">
                <a:extLst>
                  <a:ext uri="{FF2B5EF4-FFF2-40B4-BE49-F238E27FC236}">
                    <a16:creationId xmlns:a16="http://schemas.microsoft.com/office/drawing/2014/main" id="{1F0797EB-A6A6-8978-0AF0-AD48B832A5C1}"/>
                  </a:ext>
                </a:extLst>
              </p:cNvPr>
              <p:cNvGraphicFramePr>
                <a:graphicFrameLocks/>
              </p:cNvGraphicFramePr>
              <p:nvPr>
                <p:extLst>
                  <p:ext uri="{D42A27DB-BD31-4B8C-83A1-F6EECF244321}">
                    <p14:modId xmlns:p14="http://schemas.microsoft.com/office/powerpoint/2010/main" val="3110006151"/>
                  </p:ext>
                </p:extLst>
              </p:nvPr>
            </p:nvGraphicFramePr>
            <p:xfrm>
              <a:off x="4145532" y="4096760"/>
              <a:ext cx="7251654" cy="1920240"/>
            </p:xfrm>
            <a:graphic>
              <a:graphicData uri="http://schemas.openxmlformats.org/drawingml/2006/table">
                <a:tbl>
                  <a:tblPr firstRow="1" bandRow="1">
                    <a:tableStyleId>{A569D0C5-7340-4F2F-9444-9E4D2A498D21}</a:tableStyleId>
                  </a:tblPr>
                  <a:tblGrid>
                    <a:gridCol w="2119525">
                      <a:extLst>
                        <a:ext uri="{9D8B030D-6E8A-4147-A177-3AD203B41FA5}">
                          <a16:colId xmlns:a16="http://schemas.microsoft.com/office/drawing/2014/main" val="3482009784"/>
                        </a:ext>
                      </a:extLst>
                    </a:gridCol>
                    <a:gridCol w="1385555">
                      <a:extLst>
                        <a:ext uri="{9D8B030D-6E8A-4147-A177-3AD203B41FA5}">
                          <a16:colId xmlns:a16="http://schemas.microsoft.com/office/drawing/2014/main" val="1039655121"/>
                        </a:ext>
                      </a:extLst>
                    </a:gridCol>
                    <a:gridCol w="3746574">
                      <a:extLst>
                        <a:ext uri="{9D8B030D-6E8A-4147-A177-3AD203B41FA5}">
                          <a16:colId xmlns:a16="http://schemas.microsoft.com/office/drawing/2014/main" val="1150524659"/>
                        </a:ext>
                      </a:extLst>
                    </a:gridCol>
                  </a:tblGrid>
                  <a:tr h="213064">
                    <a:tc>
                      <a:txBody>
                        <a:bodyPr/>
                        <a:lstStyle/>
                        <a:p>
                          <a:pPr algn="ctr"/>
                          <a:r>
                            <a:rPr lang="en-US" sz="1200" b="1" dirty="0">
                              <a:solidFill>
                                <a:schemeClr val="bg1"/>
                              </a:solidFill>
                              <a:latin typeface="Arial" panose="020B0604020202020204" pitchFamily="34" charset="0"/>
                              <a:cs typeface="Arial" panose="020B0604020202020204" pitchFamily="34" charset="0"/>
                            </a:rPr>
                            <a:t>Adverse reaction</a:t>
                          </a:r>
                        </a:p>
                      </a:txBody>
                      <a:tcPr anchor="ctr">
                        <a:solidFill>
                          <a:schemeClr val="accent1"/>
                        </a:solidFill>
                      </a:tcPr>
                    </a:tc>
                    <a:tc gridSpan="2">
                      <a:txBody>
                        <a:bodyPr/>
                        <a:lstStyle/>
                        <a:p>
                          <a:pPr algn="ctr"/>
                          <a:r>
                            <a:rPr lang="en-US" sz="1200" b="1" dirty="0">
                              <a:solidFill>
                                <a:schemeClr val="bg1"/>
                              </a:solidFill>
                              <a:latin typeface="Arial"/>
                              <a:cs typeface="Arial"/>
                            </a:rPr>
                            <a:t>Dose modification for severe </a:t>
                          </a:r>
                          <a:r>
                            <a:rPr lang="en-US" sz="1200" b="1" dirty="0" err="1">
                              <a:solidFill>
                                <a:schemeClr val="bg1"/>
                              </a:solidFill>
                              <a:latin typeface="Arial"/>
                              <a:cs typeface="Arial"/>
                            </a:rPr>
                            <a:t>diarrhoea</a:t>
                          </a:r>
                          <a:endParaRPr lang="en-US" sz="1200" b="1" dirty="0" err="1">
                            <a:solidFill>
                              <a:schemeClr val="bg1"/>
                            </a:solidFill>
                            <a:latin typeface="Arial" panose="020B0604020202020204" pitchFamily="34" charset="0"/>
                            <a:cs typeface="Arial" panose="020B0604020202020204" pitchFamily="34" charset="0"/>
                          </a:endParaRPr>
                        </a:p>
                      </a:txBody>
                      <a:tcPr anchor="ctr">
                        <a:solidFill>
                          <a:schemeClr val="accent1"/>
                        </a:solidFill>
                      </a:tcPr>
                    </a:tc>
                    <a:tc hMerge="1">
                      <a:txBody>
                        <a:bodyPr/>
                        <a:lstStyle/>
                        <a:p>
                          <a:endParaRPr lang="en-US"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4069702"/>
                      </a:ext>
                    </a:extLst>
                  </a:tr>
                  <a:tr h="398735">
                    <a:tc rowSpan="3">
                      <a:txBody>
                        <a:bodyPr/>
                        <a:lstStyle/>
                        <a:p>
                          <a:pPr marL="171450" indent="-171450" algn="l">
                            <a:buClr>
                              <a:schemeClr val="tx2"/>
                            </a:buClr>
                            <a:buFont typeface="Arial" panose="020B0604020202020204" pitchFamily="34" charset="0"/>
                            <a:buChar char="•"/>
                          </a:pPr>
                          <a:r>
                            <a:rPr lang="en-GB" sz="1200" b="0" noProof="0" dirty="0">
                              <a:solidFill>
                                <a:schemeClr val="tx1"/>
                              </a:solidFill>
                              <a:latin typeface="Arial"/>
                              <a:cs typeface="Arial"/>
                            </a:rPr>
                            <a:t>G3/4 </a:t>
                          </a:r>
                          <a:r>
                            <a:rPr lang="en-GB" sz="1200" b="0" baseline="0" noProof="0" dirty="0">
                              <a:solidFill>
                                <a:schemeClr val="tx1"/>
                              </a:solidFill>
                              <a:latin typeface="Arial"/>
                              <a:cs typeface="Arial"/>
                            </a:rPr>
                            <a:t>not controlled with </a:t>
                          </a:r>
                          <a:r>
                            <a:rPr lang="en-GB" sz="1200" b="0" baseline="0" noProof="0" dirty="0" err="1">
                              <a:solidFill>
                                <a:schemeClr val="tx1"/>
                              </a:solidFill>
                              <a:latin typeface="Arial"/>
                              <a:cs typeface="Arial"/>
                            </a:rPr>
                            <a:t>antidiarrhoeal</a:t>
                          </a:r>
                          <a:r>
                            <a:rPr lang="en-GB" sz="1200" b="0" baseline="0" noProof="0" dirty="0">
                              <a:solidFill>
                                <a:schemeClr val="tx1"/>
                              </a:solidFill>
                              <a:latin typeface="Arial"/>
                              <a:cs typeface="Arial"/>
                            </a:rPr>
                            <a:t> agents</a:t>
                          </a:r>
                        </a:p>
                        <a:p>
                          <a:pPr marL="171450" indent="-171450" algn="l">
                            <a:buClr>
                              <a:schemeClr val="tx2"/>
                            </a:buClr>
                            <a:buFont typeface="Arial" panose="020B0604020202020204" pitchFamily="34" charset="0"/>
                            <a:buChar char="•"/>
                          </a:pPr>
                          <a:r>
                            <a:rPr lang="en-US" sz="1200" b="0" dirty="0">
                              <a:solidFill>
                                <a:schemeClr val="tx1"/>
                              </a:solidFill>
                              <a:latin typeface="Arial"/>
                              <a:cs typeface="Arial"/>
                            </a:rPr>
                            <a:t>At time of scheduled treatment, G3/4</a:t>
                          </a:r>
                          <a:r>
                            <a:rPr lang="en-US" sz="1200" b="0" baseline="0" dirty="0">
                              <a:solidFill>
                                <a:schemeClr val="tx1"/>
                              </a:solidFill>
                              <a:latin typeface="Arial"/>
                              <a:cs typeface="Arial"/>
                            </a:rPr>
                            <a:t> delaying dose by 2/3 weeks for recovery to </a:t>
                          </a:r>
                          <a:r>
                            <a:rPr lang="en-US" sz="1200" b="0" dirty="0">
                              <a:solidFill>
                                <a:schemeClr val="tx1"/>
                              </a:solidFill>
                              <a:latin typeface="Arial"/>
                              <a:cs typeface="Arial"/>
                            </a:rPr>
                            <a:t> G1</a:t>
                          </a:r>
                          <a:endParaRPr 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r>
                            <a:rPr lang="en-US" sz="1200" b="1" baseline="0" dirty="0">
                              <a:latin typeface="Arial" panose="020B0604020202020204" pitchFamily="34" charset="0"/>
                              <a:cs typeface="Arial" panose="020B0604020202020204" pitchFamily="34" charset="0"/>
                            </a:rPr>
                            <a:t>25% dose reduction </a:t>
                          </a:r>
                          <a:r>
                            <a:rPr lang="en-US" sz="1200" b="0" baseline="0" dirty="0">
                              <a:latin typeface="Arial" panose="020B0604020202020204" pitchFamily="34" charset="0"/>
                              <a:cs typeface="Arial" panose="020B0604020202020204" pitchFamily="34" charset="0"/>
                            </a:rPr>
                            <a:t>from the original dose</a:t>
                          </a:r>
                        </a:p>
                      </a:txBody>
                      <a:tcPr anchor="ctr"/>
                    </a:tc>
                    <a:extLst>
                      <a:ext uri="{0D108BD9-81ED-4DB2-BD59-A6C34878D82A}">
                        <a16:rowId xmlns:a16="http://schemas.microsoft.com/office/drawing/2014/main" val="308404095"/>
                      </a:ext>
                    </a:extLst>
                  </a:tr>
                  <a:tr h="313139">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dirty="0">
                              <a:solidFill>
                                <a:schemeClr val="tx2"/>
                              </a:solidFill>
                              <a:latin typeface="Arial" panose="020B0604020202020204" pitchFamily="34" charset="0"/>
                              <a:cs typeface="Arial" panose="020B0604020202020204" pitchFamily="34" charset="0"/>
                            </a:rPr>
                            <a:t>Second</a:t>
                          </a:r>
                        </a:p>
                      </a:txBody>
                      <a:tcPr anchor="ctr"/>
                    </a:tc>
                    <a:tc>
                      <a:txBody>
                        <a:bodyPr/>
                        <a:lstStyle/>
                        <a:p>
                          <a:r>
                            <a:rPr lang="en-US" sz="1200" b="1" dirty="0">
                              <a:latin typeface="Arial" panose="020B0604020202020204" pitchFamily="34" charset="0"/>
                              <a:cs typeface="Arial" panose="020B0604020202020204" pitchFamily="34" charset="0"/>
                            </a:rPr>
                            <a:t>50% dose reduction</a:t>
                          </a:r>
                          <a:r>
                            <a:rPr lang="en-US" sz="1200" b="0" dirty="0">
                              <a:latin typeface="Arial" panose="020B0604020202020204" pitchFamily="34" charset="0"/>
                              <a:cs typeface="Arial" panose="020B0604020202020204" pitchFamily="34" charset="0"/>
                            </a:rPr>
                            <a:t> from the original dose </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31639797"/>
                      </a:ext>
                    </a:extLst>
                  </a:tr>
                  <a:tr h="335797">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dirty="0">
                              <a:solidFill>
                                <a:schemeClr val="tx2"/>
                              </a:solidFill>
                              <a:latin typeface="Arial"/>
                              <a:cs typeface="Arial"/>
                            </a:rPr>
                            <a:t>Third</a:t>
                          </a:r>
                        </a:p>
                      </a:txBody>
                      <a:tcPr anchor="ctr"/>
                    </a:tc>
                    <a:tc>
                      <a:txBody>
                        <a:bodyPr/>
                        <a:lstStyle/>
                        <a:p>
                          <a:r>
                            <a:rPr lang="en-US" sz="1200" b="1" dirty="0">
                              <a:latin typeface="Arial" panose="020B0604020202020204" pitchFamily="34" charset="0"/>
                              <a:cs typeface="Arial" panose="020B0604020202020204" pitchFamily="34" charset="0"/>
                            </a:rPr>
                            <a:t>Discontinue treatment</a:t>
                          </a:r>
                        </a:p>
                      </a:txBody>
                      <a:tcPr anchor="ctr"/>
                    </a:tc>
                    <a:extLst>
                      <a:ext uri="{0D108BD9-81ED-4DB2-BD59-A6C34878D82A}">
                        <a16:rowId xmlns:a16="http://schemas.microsoft.com/office/drawing/2014/main" val="1008280136"/>
                      </a:ext>
                    </a:extLst>
                  </a:tr>
                  <a:tr h="385984">
                    <a:tc>
                      <a:txBody>
                        <a:bodyPr/>
                        <a:lstStyle/>
                        <a:p>
                          <a:pPr marL="171450" marR="0" lvl="0" indent="-171450" algn="l" defTabSz="4572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a:pPr>
                          <a:r>
                            <a:rPr lang="en-US" sz="1200" b="0" dirty="0">
                              <a:solidFill>
                                <a:schemeClr val="tx1"/>
                              </a:solidFill>
                              <a:latin typeface="Arial"/>
                              <a:cs typeface="Arial"/>
                            </a:rPr>
                            <a:t>G3/4</a:t>
                          </a:r>
                          <a:r>
                            <a:rPr lang="en-US" sz="1200" b="0" baseline="0" dirty="0">
                              <a:solidFill>
                                <a:schemeClr val="tx1"/>
                              </a:solidFill>
                              <a:latin typeface="Arial"/>
                              <a:cs typeface="Arial"/>
                            </a:rPr>
                            <a:t> which does not recover to </a:t>
                          </a:r>
                          <a:r>
                            <a:rPr lang="en-US" sz="1200" b="0" dirty="0">
                              <a:solidFill>
                                <a:schemeClr val="tx1"/>
                              </a:solidFill>
                              <a:latin typeface="Arial"/>
                              <a:cs typeface="Arial"/>
                            </a:rPr>
                            <a:t> G1</a:t>
                          </a:r>
                          <a:r>
                            <a:rPr lang="en-US" sz="1200" b="0" baseline="0" dirty="0">
                              <a:solidFill>
                                <a:schemeClr val="tx1"/>
                              </a:solidFill>
                              <a:latin typeface="Arial"/>
                              <a:cs typeface="Arial"/>
                            </a:rPr>
                            <a:t> (</a:t>
                          </a:r>
                          <a14:m>
                            <m:oMath xmlns:m="http://schemas.openxmlformats.org/officeDocument/2006/math">
                              <m:r>
                                <a:rPr lang="en-US" sz="1200" b="0" i="1" baseline="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b="0" baseline="0" dirty="0">
                              <a:solidFill>
                                <a:schemeClr val="tx1"/>
                              </a:solidFill>
                              <a:latin typeface="Arial"/>
                              <a:cs typeface="Arial"/>
                            </a:rPr>
                            <a:t>3</a:t>
                          </a:r>
                          <a:r>
                            <a:rPr lang="en-US" sz="1200" b="0" baseline="0">
                              <a:solidFill>
                                <a:schemeClr val="tx1"/>
                              </a:solidFill>
                              <a:latin typeface="Arial"/>
                              <a:cs typeface="Arial"/>
                            </a:rPr>
                            <a:t> </a:t>
                          </a:r>
                          <a:r>
                            <a:rPr lang="en-US" sz="1200" b="0" baseline="0" err="1">
                              <a:solidFill>
                                <a:schemeClr val="tx1"/>
                              </a:solidFill>
                              <a:latin typeface="Arial"/>
                              <a:cs typeface="Arial"/>
                            </a:rPr>
                            <a:t>wk</a:t>
                          </a:r>
                          <a:r>
                            <a:rPr lang="en-US" sz="1200" b="0" baseline="0" dirty="0" err="1">
                              <a:solidFill>
                                <a:schemeClr val="tx1"/>
                              </a:solidFill>
                              <a:latin typeface="Arial"/>
                              <a:cs typeface="Arial"/>
                            </a:rPr>
                            <a:t>s</a:t>
                          </a:r>
                          <a:r>
                            <a:rPr lang="en-US" sz="1200" b="0" baseline="0" dirty="0">
                              <a:solidFill>
                                <a:schemeClr val="tx1"/>
                              </a:solidFill>
                              <a:latin typeface="Arial"/>
                              <a:cs typeface="Arial"/>
                            </a:rPr>
                            <a:t>)</a:t>
                          </a:r>
                          <a:endParaRPr lang="en-US" sz="12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Discontinue treatment</a:t>
                          </a:r>
                        </a:p>
                      </a:txBody>
                      <a:tcPr anchor="ctr"/>
                    </a:tc>
                    <a:extLst>
                      <a:ext uri="{0D108BD9-81ED-4DB2-BD59-A6C34878D82A}">
                        <a16:rowId xmlns:a16="http://schemas.microsoft.com/office/drawing/2014/main" val="762219540"/>
                      </a:ext>
                    </a:extLst>
                  </a:tr>
                </a:tbl>
              </a:graphicData>
            </a:graphic>
          </p:graphicFrame>
        </mc:Choice>
        <mc:Fallback xmlns="">
          <p:graphicFrame>
            <p:nvGraphicFramePr>
              <p:cNvPr id="17" name="Content Placeholder 6">
                <a:extLst>
                  <a:ext uri="{FF2B5EF4-FFF2-40B4-BE49-F238E27FC236}">
                    <a16:creationId xmlns:a16="http://schemas.microsoft.com/office/drawing/2014/main" id="{1F0797EB-A6A6-8978-0AF0-AD48B832A5C1}"/>
                  </a:ext>
                </a:extLst>
              </p:cNvPr>
              <p:cNvGraphicFramePr>
                <a:graphicFrameLocks/>
              </p:cNvGraphicFramePr>
              <p:nvPr>
                <p:extLst>
                  <p:ext uri="{D42A27DB-BD31-4B8C-83A1-F6EECF244321}">
                    <p14:modId xmlns:p14="http://schemas.microsoft.com/office/powerpoint/2010/main" val="3603588514"/>
                  </p:ext>
                </p:extLst>
              </p:nvPr>
            </p:nvGraphicFramePr>
            <p:xfrm>
              <a:off x="4145532" y="4096760"/>
              <a:ext cx="7251654" cy="1920240"/>
            </p:xfrm>
            <a:graphic>
              <a:graphicData uri="http://schemas.openxmlformats.org/drawingml/2006/table">
                <a:tbl>
                  <a:tblPr firstRow="1" bandRow="1">
                    <a:tableStyleId>{A569D0C5-7340-4F2F-9444-9E4D2A498D21}</a:tableStyleId>
                  </a:tblPr>
                  <a:tblGrid>
                    <a:gridCol w="2119525">
                      <a:extLst>
                        <a:ext uri="{9D8B030D-6E8A-4147-A177-3AD203B41FA5}">
                          <a16:colId xmlns:a16="http://schemas.microsoft.com/office/drawing/2014/main" val="3482009784"/>
                        </a:ext>
                      </a:extLst>
                    </a:gridCol>
                    <a:gridCol w="1385555">
                      <a:extLst>
                        <a:ext uri="{9D8B030D-6E8A-4147-A177-3AD203B41FA5}">
                          <a16:colId xmlns:a16="http://schemas.microsoft.com/office/drawing/2014/main" val="1039655121"/>
                        </a:ext>
                      </a:extLst>
                    </a:gridCol>
                    <a:gridCol w="3746574">
                      <a:extLst>
                        <a:ext uri="{9D8B030D-6E8A-4147-A177-3AD203B41FA5}">
                          <a16:colId xmlns:a16="http://schemas.microsoft.com/office/drawing/2014/main" val="1150524659"/>
                        </a:ext>
                      </a:extLst>
                    </a:gridCol>
                  </a:tblGrid>
                  <a:tr h="274320">
                    <a:tc>
                      <a:txBody>
                        <a:bodyPr/>
                        <a:lstStyle/>
                        <a:p>
                          <a:pPr algn="ctr"/>
                          <a:r>
                            <a:rPr lang="en-US" sz="1200" b="1" dirty="0">
                              <a:solidFill>
                                <a:schemeClr val="bg1"/>
                              </a:solidFill>
                              <a:latin typeface="Arial" panose="020B0604020202020204" pitchFamily="34" charset="0"/>
                              <a:cs typeface="Arial" panose="020B0604020202020204" pitchFamily="34" charset="0"/>
                            </a:rPr>
                            <a:t>Adverse reaction</a:t>
                          </a:r>
                        </a:p>
                      </a:txBody>
                      <a:tcPr anchor="ctr">
                        <a:solidFill>
                          <a:schemeClr val="accent1"/>
                        </a:solidFill>
                      </a:tcPr>
                    </a:tc>
                    <a:tc gridSpan="2">
                      <a:txBody>
                        <a:bodyPr/>
                        <a:lstStyle/>
                        <a:p>
                          <a:pPr algn="ctr"/>
                          <a:r>
                            <a:rPr lang="en-US" sz="1200" b="1" dirty="0">
                              <a:solidFill>
                                <a:schemeClr val="bg1"/>
                              </a:solidFill>
                              <a:latin typeface="Arial" panose="020B0604020202020204" pitchFamily="34" charset="0"/>
                              <a:cs typeface="Arial" panose="020B0604020202020204" pitchFamily="34" charset="0"/>
                            </a:rPr>
                            <a:t>Dose modification for severe diarrhea</a:t>
                          </a:r>
                        </a:p>
                      </a:txBody>
                      <a:tcPr anchor="ctr">
                        <a:solidFill>
                          <a:schemeClr val="accent1"/>
                        </a:solidFill>
                      </a:tcPr>
                    </a:tc>
                    <a:tc hMerge="1">
                      <a:txBody>
                        <a:bodyPr/>
                        <a:lstStyle/>
                        <a:p>
                          <a:endParaRPr lang="en-US" sz="1200"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4069702"/>
                      </a:ext>
                    </a:extLst>
                  </a:tr>
                  <a:tr h="398735">
                    <a:tc rowSpan="3">
                      <a:txBody>
                        <a:bodyPr/>
                        <a:lstStyle/>
                        <a:p>
                          <a:endParaRPr lang="en-US"/>
                        </a:p>
                      </a:txBody>
                      <a:tcPr>
                        <a:blipFill>
                          <a:blip r:embed="rId8"/>
                          <a:stretch>
                            <a:fillRect l="-599" t="-24468" r="-243114" b="-42553"/>
                          </a:stretch>
                        </a:blipFill>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r>
                            <a:rPr lang="en-US" sz="1200" b="1" baseline="0" dirty="0">
                              <a:latin typeface="Arial" panose="020B0604020202020204" pitchFamily="34" charset="0"/>
                              <a:cs typeface="Arial" panose="020B0604020202020204" pitchFamily="34" charset="0"/>
                            </a:rPr>
                            <a:t>25% dose reduction </a:t>
                          </a:r>
                          <a:r>
                            <a:rPr lang="en-US" sz="1200" b="0" baseline="0" dirty="0">
                              <a:latin typeface="Arial" panose="020B0604020202020204" pitchFamily="34" charset="0"/>
                              <a:cs typeface="Arial" panose="020B0604020202020204" pitchFamily="34" charset="0"/>
                            </a:rPr>
                            <a:t>from the original dose</a:t>
                          </a:r>
                        </a:p>
                      </a:txBody>
                      <a:tcPr anchor="ctr"/>
                    </a:tc>
                    <a:extLst>
                      <a:ext uri="{0D108BD9-81ED-4DB2-BD59-A6C34878D82A}">
                        <a16:rowId xmlns:a16="http://schemas.microsoft.com/office/drawing/2014/main" val="308404095"/>
                      </a:ext>
                    </a:extLst>
                  </a:tr>
                  <a:tr h="313139">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dirty="0">
                              <a:solidFill>
                                <a:schemeClr val="tx2"/>
                              </a:solidFill>
                              <a:latin typeface="Arial" panose="020B0604020202020204" pitchFamily="34" charset="0"/>
                              <a:cs typeface="Arial" panose="020B0604020202020204" pitchFamily="34" charset="0"/>
                            </a:rPr>
                            <a:t>Second</a:t>
                          </a:r>
                        </a:p>
                      </a:txBody>
                      <a:tcPr anchor="ctr"/>
                    </a:tc>
                    <a:tc>
                      <a:txBody>
                        <a:bodyPr/>
                        <a:lstStyle/>
                        <a:p>
                          <a:r>
                            <a:rPr lang="en-US" sz="1200" b="1" dirty="0">
                              <a:latin typeface="Arial" panose="020B0604020202020204" pitchFamily="34" charset="0"/>
                              <a:cs typeface="Arial" panose="020B0604020202020204" pitchFamily="34" charset="0"/>
                            </a:rPr>
                            <a:t>50% dose reduction</a:t>
                          </a:r>
                          <a:r>
                            <a:rPr lang="en-US" sz="1200" b="0" dirty="0">
                              <a:latin typeface="Arial" panose="020B0604020202020204" pitchFamily="34" charset="0"/>
                              <a:cs typeface="Arial" panose="020B0604020202020204" pitchFamily="34" charset="0"/>
                            </a:rPr>
                            <a:t> from the original dose </a:t>
                          </a:r>
                          <a:endParaRPr lang="en-US" sz="12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31639797"/>
                      </a:ext>
                    </a:extLst>
                  </a:tr>
                  <a:tr h="476846">
                    <a:tc vMerge="1">
                      <a:txBody>
                        <a:bodyPr/>
                        <a:lstStyle/>
                        <a:p>
                          <a:pPr algn="ctr"/>
                          <a:endParaRPr lang="en-US" sz="1200" b="1" dirty="0">
                            <a:solidFill>
                              <a:schemeClr val="tx2"/>
                            </a:solidFill>
                            <a:latin typeface="Arial" panose="020B0604020202020204" pitchFamily="34" charset="0"/>
                            <a:cs typeface="Arial" panose="020B0604020202020204" pitchFamily="34" charset="0"/>
                          </a:endParaRPr>
                        </a:p>
                      </a:txBody>
                      <a:tcPr/>
                    </a:tc>
                    <a:tc>
                      <a:txBody>
                        <a:bodyPr/>
                        <a:lstStyle/>
                        <a:p>
                          <a:pPr algn="ctr"/>
                          <a:r>
                            <a:rPr lang="en-US" sz="1200" b="1">
                              <a:solidFill>
                                <a:schemeClr val="tx2"/>
                              </a:solidFill>
                              <a:latin typeface="Arial" panose="020B0604020202020204" pitchFamily="34" charset="0"/>
                              <a:cs typeface="Arial" panose="020B0604020202020204" pitchFamily="34" charset="0"/>
                            </a:rPr>
                            <a:t>Third</a:t>
                          </a:r>
                          <a:endParaRPr lang="en-US" sz="1200" b="1" dirty="0">
                            <a:solidFill>
                              <a:schemeClr val="tx2"/>
                            </a:solidFill>
                            <a:latin typeface="Arial" panose="020B0604020202020204" pitchFamily="34" charset="0"/>
                            <a:cs typeface="Arial" panose="020B0604020202020204" pitchFamily="34" charset="0"/>
                          </a:endParaRPr>
                        </a:p>
                      </a:txBody>
                      <a:tcPr anchor="ctr"/>
                    </a:tc>
                    <a:tc>
                      <a:txBody>
                        <a:bodyPr/>
                        <a:lstStyle/>
                        <a:p>
                          <a:r>
                            <a:rPr lang="en-US" sz="1200" b="1" dirty="0">
                              <a:latin typeface="Arial" panose="020B0604020202020204" pitchFamily="34" charset="0"/>
                              <a:cs typeface="Arial" panose="020B0604020202020204" pitchFamily="34" charset="0"/>
                            </a:rPr>
                            <a:t>Discontinue treatment</a:t>
                          </a:r>
                        </a:p>
                      </a:txBody>
                      <a:tcPr anchor="ctr"/>
                    </a:tc>
                    <a:extLst>
                      <a:ext uri="{0D108BD9-81ED-4DB2-BD59-A6C34878D82A}">
                        <a16:rowId xmlns:a16="http://schemas.microsoft.com/office/drawing/2014/main" val="1008280136"/>
                      </a:ext>
                    </a:extLst>
                  </a:tr>
                  <a:tr h="457200">
                    <a:tc>
                      <a:txBody>
                        <a:bodyPr/>
                        <a:lstStyle/>
                        <a:p>
                          <a:endParaRPr lang="en-US"/>
                        </a:p>
                      </a:txBody>
                      <a:tcPr>
                        <a:blipFill>
                          <a:blip r:embed="rId8"/>
                          <a:stretch>
                            <a:fillRect l="-599" t="-325000" r="-243114" b="-11111"/>
                          </a:stretch>
                        </a:blipFill>
                      </a:tcPr>
                    </a:tc>
                    <a:tc>
                      <a:txBody>
                        <a:bodyPr/>
                        <a:lstStyle/>
                        <a:p>
                          <a:pPr algn="ctr"/>
                          <a:r>
                            <a:rPr lang="en-US" sz="1200" b="1" dirty="0">
                              <a:solidFill>
                                <a:schemeClr val="tx2"/>
                              </a:solidFill>
                              <a:latin typeface="Arial" panose="020B0604020202020204" pitchFamily="34" charset="0"/>
                              <a:cs typeface="Arial" panose="020B0604020202020204" pitchFamily="34" charset="0"/>
                            </a:rPr>
                            <a:t>First</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Discontinue treatment</a:t>
                          </a:r>
                        </a:p>
                      </a:txBody>
                      <a:tcPr anchor="ctr"/>
                    </a:tc>
                    <a:extLst>
                      <a:ext uri="{0D108BD9-81ED-4DB2-BD59-A6C34878D82A}">
                        <a16:rowId xmlns:a16="http://schemas.microsoft.com/office/drawing/2014/main" val="762219540"/>
                      </a:ext>
                    </a:extLst>
                  </a:tr>
                </a:tbl>
              </a:graphicData>
            </a:graphic>
          </p:graphicFrame>
        </mc:Fallback>
      </mc:AlternateContent>
      <p:sp>
        <p:nvSpPr>
          <p:cNvPr id="18" name="Content Placeholder 4">
            <a:extLst>
              <a:ext uri="{FF2B5EF4-FFF2-40B4-BE49-F238E27FC236}">
                <a16:creationId xmlns:a16="http://schemas.microsoft.com/office/drawing/2014/main" id="{FB52368F-9725-0A3A-FB65-B7C1763AED71}"/>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900" dirty="0">
              <a:solidFill>
                <a:schemeClr val="tx2"/>
              </a:solidFill>
            </a:endParaRPr>
          </a:p>
        </p:txBody>
      </p:sp>
      <p:sp>
        <p:nvSpPr>
          <p:cNvPr id="19" name="TextBox 18">
            <a:extLst>
              <a:ext uri="{FF2B5EF4-FFF2-40B4-BE49-F238E27FC236}">
                <a16:creationId xmlns:a16="http://schemas.microsoft.com/office/drawing/2014/main" id="{05E4F20E-4B51-2E5E-18CC-DF4943CEFBCC}"/>
              </a:ext>
            </a:extLst>
          </p:cNvPr>
          <p:cNvSpPr txBox="1"/>
          <p:nvPr/>
        </p:nvSpPr>
        <p:spPr>
          <a:xfrm>
            <a:off x="438912" y="6213645"/>
            <a:ext cx="9743704" cy="507831"/>
          </a:xfrm>
          <a:prstGeom prst="rect">
            <a:avLst/>
          </a:prstGeom>
          <a:noFill/>
        </p:spPr>
        <p:txBody>
          <a:bodyPr wrap="square">
            <a:spAutoFit/>
          </a:bodyPr>
          <a:lstStyle/>
          <a:p>
            <a:r>
              <a:rPr lang="en-US" sz="900" dirty="0">
                <a:solidFill>
                  <a:schemeClr val="tx2"/>
                </a:solidFill>
              </a:rPr>
              <a:t>G, grade; h, hours; SG, Sacituzumab govitecan; </a:t>
            </a:r>
            <a:r>
              <a:rPr lang="en-US" sz="900" dirty="0" err="1">
                <a:solidFill>
                  <a:schemeClr val="tx2"/>
                </a:solidFill>
              </a:rPr>
              <a:t>wks</a:t>
            </a:r>
            <a:r>
              <a:rPr lang="en-US" sz="900" dirty="0">
                <a:solidFill>
                  <a:schemeClr val="tx2"/>
                </a:solidFill>
              </a:rPr>
              <a:t>, weeks</a:t>
            </a:r>
          </a:p>
          <a:p>
            <a:r>
              <a:rPr lang="en-US" sz="900" dirty="0">
                <a:solidFill>
                  <a:schemeClr val="tx2"/>
                </a:solidFill>
              </a:rPr>
              <a:t>1. Sacituzumab govitecan. Potential Management Strategies for Select Side Effects. 2023 available at: https://www.trodelvyhcp.com/-/media/project/trodelvy/trodelvyhcp/hcp/nurse-station/pdf/trodelvy_one-pan-breast-side-effects-quick-sheet-now-approved-removal_digital_us-trop-0998.pdf (accessed April 2025).</a:t>
            </a:r>
          </a:p>
        </p:txBody>
      </p:sp>
      <p:pic>
        <p:nvPicPr>
          <p:cNvPr id="8" name="Graphic 7" descr="Care with solid fill">
            <a:extLst>
              <a:ext uri="{FF2B5EF4-FFF2-40B4-BE49-F238E27FC236}">
                <a16:creationId xmlns:a16="http://schemas.microsoft.com/office/drawing/2014/main" id="{F352DB00-F1B9-8B34-A271-97ABCC532D6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49947" y="1716150"/>
            <a:ext cx="513976" cy="513976"/>
          </a:xfrm>
          <a:prstGeom prst="rect">
            <a:avLst/>
          </a:prstGeom>
        </p:spPr>
      </p:pic>
      <p:pic>
        <p:nvPicPr>
          <p:cNvPr id="12" name="Graphic 11" descr="Medical with solid fill">
            <a:extLst>
              <a:ext uri="{FF2B5EF4-FFF2-40B4-BE49-F238E27FC236}">
                <a16:creationId xmlns:a16="http://schemas.microsoft.com/office/drawing/2014/main" id="{BA06D8E9-52AB-6098-794E-39B807452D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1104" y="917026"/>
            <a:ext cx="512136" cy="512136"/>
          </a:xfrm>
          <a:prstGeom prst="rect">
            <a:avLst/>
          </a:prstGeom>
        </p:spPr>
      </p:pic>
    </p:spTree>
    <p:extLst>
      <p:ext uri="{BB962C8B-B14F-4D97-AF65-F5344CB8AC3E}">
        <p14:creationId xmlns:p14="http://schemas.microsoft.com/office/powerpoint/2010/main" val="179784215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E46EB-6CF4-2067-8178-CB4D61717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11232-78C8-5D40-3F07-39056F34B66D}"/>
              </a:ext>
            </a:extLst>
          </p:cNvPr>
          <p:cNvSpPr>
            <a:spLocks noGrp="1"/>
          </p:cNvSpPr>
          <p:nvPr>
            <p:ph type="title"/>
          </p:nvPr>
        </p:nvSpPr>
        <p:spPr/>
        <p:txBody>
          <a:bodyPr/>
          <a:lstStyle/>
          <a:p>
            <a:r>
              <a:rPr lang="en-GB" dirty="0"/>
              <a:t>Dato-</a:t>
            </a:r>
            <a:r>
              <a:rPr lang="en-GB" dirty="0" err="1"/>
              <a:t>Dx</a:t>
            </a:r>
            <a:r>
              <a:rPr lang="en-GB" cap="none" dirty="0" err="1"/>
              <a:t>d</a:t>
            </a:r>
            <a:r>
              <a:rPr lang="en-GB" dirty="0"/>
              <a:t>: Mucositis management</a:t>
            </a:r>
            <a:r>
              <a:rPr lang="en-GB" baseline="30000" dirty="0"/>
              <a:t>1</a:t>
            </a:r>
          </a:p>
        </p:txBody>
      </p:sp>
      <p:sp>
        <p:nvSpPr>
          <p:cNvPr id="5" name="Slide Number Placeholder 4">
            <a:extLst>
              <a:ext uri="{FF2B5EF4-FFF2-40B4-BE49-F238E27FC236}">
                <a16:creationId xmlns:a16="http://schemas.microsoft.com/office/drawing/2014/main" id="{A7909C9F-DA71-5C36-5276-FFEE37940249}"/>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
        <p:nvSpPr>
          <p:cNvPr id="18" name="Content Placeholder 4">
            <a:extLst>
              <a:ext uri="{FF2B5EF4-FFF2-40B4-BE49-F238E27FC236}">
                <a16:creationId xmlns:a16="http://schemas.microsoft.com/office/drawing/2014/main" id="{630F2F3B-21AD-1B55-A97D-829C4A25BAF3}"/>
              </a:ext>
            </a:extLst>
          </p:cNvPr>
          <p:cNvSpPr txBox="1">
            <a:spLocks/>
          </p:cNvSpPr>
          <p:nvPr/>
        </p:nvSpPr>
        <p:spPr>
          <a:xfrm>
            <a:off x="620183" y="6356351"/>
            <a:ext cx="10180339" cy="365125"/>
          </a:xfrm>
          <a:prstGeom prst="rect">
            <a:avLst/>
          </a:prstGeom>
        </p:spPr>
        <p:txBody>
          <a:bodyPr vert="horz" lIns="0" tIns="0" rIns="0" bIns="0" rtlCol="0" anchor="b"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sz="900" dirty="0">
              <a:solidFill>
                <a:schemeClr val="tx2"/>
              </a:solidFill>
            </a:endParaRPr>
          </a:p>
        </p:txBody>
      </p:sp>
      <p:graphicFrame>
        <p:nvGraphicFramePr>
          <p:cNvPr id="6" name="Content Placeholder 5">
            <a:extLst>
              <a:ext uri="{FF2B5EF4-FFF2-40B4-BE49-F238E27FC236}">
                <a16:creationId xmlns:a16="http://schemas.microsoft.com/office/drawing/2014/main" id="{34E8ECA0-CC65-76EF-8588-E71BF5414FF6}"/>
              </a:ext>
            </a:extLst>
          </p:cNvPr>
          <p:cNvGraphicFramePr>
            <a:graphicFrameLocks noGrp="1"/>
          </p:cNvGraphicFramePr>
          <p:nvPr>
            <p:ph sz="quarter" idx="15"/>
            <p:extLst>
              <p:ext uri="{D42A27DB-BD31-4B8C-83A1-F6EECF244321}">
                <p14:modId xmlns:p14="http://schemas.microsoft.com/office/powerpoint/2010/main" val="1554584185"/>
              </p:ext>
            </p:extLst>
          </p:nvPr>
        </p:nvGraphicFramePr>
        <p:xfrm>
          <a:off x="619201" y="856601"/>
          <a:ext cx="5643344" cy="1907971"/>
        </p:xfrm>
        <a:graphic>
          <a:graphicData uri="http://schemas.openxmlformats.org/drawingml/2006/table">
            <a:tbl>
              <a:tblPr firstRow="1" bandRow="1">
                <a:tableStyleId>{A569D0C5-7340-4F2F-9444-9E4D2A498D21}</a:tableStyleId>
              </a:tblPr>
              <a:tblGrid>
                <a:gridCol w="5643344">
                  <a:extLst>
                    <a:ext uri="{9D8B030D-6E8A-4147-A177-3AD203B41FA5}">
                      <a16:colId xmlns:a16="http://schemas.microsoft.com/office/drawing/2014/main" val="803884279"/>
                    </a:ext>
                  </a:extLst>
                </a:gridCol>
              </a:tblGrid>
              <a:tr h="261719">
                <a:tc>
                  <a:txBody>
                    <a:bodyPr/>
                    <a:lstStyle/>
                    <a:p>
                      <a:pPr algn="ctr"/>
                      <a:r>
                        <a:rPr lang="en-GB" sz="1200" b="1" dirty="0">
                          <a:solidFill>
                            <a:schemeClr val="bg1"/>
                          </a:solidFill>
                          <a:latin typeface="Arial" panose="020B0604020202020204" pitchFamily="34" charset="0"/>
                          <a:cs typeface="Arial" panose="020B0604020202020204" pitchFamily="34" charset="0"/>
                        </a:rPr>
                        <a:t>Step 1: Prophylaxis </a:t>
                      </a:r>
                    </a:p>
                  </a:txBody>
                  <a:tcPr>
                    <a:solidFill>
                      <a:schemeClr val="accent1"/>
                    </a:solidFill>
                  </a:tcPr>
                </a:tc>
                <a:extLst>
                  <a:ext uri="{0D108BD9-81ED-4DB2-BD59-A6C34878D82A}">
                    <a16:rowId xmlns:a16="http://schemas.microsoft.com/office/drawing/2014/main" val="1059522947"/>
                  </a:ext>
                </a:extLst>
              </a:tr>
              <a:tr h="1633651">
                <a:tc>
                  <a:txBody>
                    <a:bodyPr/>
                    <a:lstStyle/>
                    <a:p>
                      <a:r>
                        <a:rPr lang="en-GB" sz="1100" b="1" dirty="0">
                          <a:latin typeface="Arial" panose="020B0604020202020204" pitchFamily="34" charset="0"/>
                          <a:cs typeface="Arial" panose="020B0604020202020204" pitchFamily="34" charset="0"/>
                        </a:rPr>
                        <a:t>Initiate daily OCP prior to administration of first Dato-DX dose</a:t>
                      </a:r>
                      <a:r>
                        <a:rPr lang="en-GB" sz="1100"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Gently brushing teeth after meals and at bedtime using a soft toothbrush and a bland fluoride-containing toothpaste</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Daily flossing, unless it causes pain or bleeding </a:t>
                      </a:r>
                    </a:p>
                    <a:p>
                      <a:pPr marL="171450" indent="-171450">
                        <a:buFont typeface="Arial" panose="020B0604020202020204" pitchFamily="34" charset="0"/>
                        <a:buChar char="•"/>
                      </a:pPr>
                      <a:r>
                        <a:rPr lang="en-GB" sz="1100" b="0" dirty="0">
                          <a:latin typeface="Arial" panose="020B0604020202020204" pitchFamily="34" charset="0"/>
                          <a:cs typeface="Arial" panose="020B0604020202020204" pitchFamily="34" charset="0"/>
                        </a:rPr>
                        <a:t>Daily use of steroid-containing </a:t>
                      </a:r>
                      <a:r>
                        <a:rPr lang="en-GB" sz="1100" b="0" dirty="0" err="1">
                          <a:latin typeface="Arial" panose="020B0604020202020204" pitchFamily="34" charset="0"/>
                          <a:cs typeface="Arial" panose="020B0604020202020204" pitchFamily="34" charset="0"/>
                        </a:rPr>
                        <a:t>mouthwash</a:t>
                      </a:r>
                      <a:r>
                        <a:rPr lang="en-GB" sz="1100" b="0" baseline="30000" dirty="0" err="1">
                          <a:latin typeface="Arial" panose="020B0604020202020204" pitchFamily="34" charset="0"/>
                          <a:cs typeface="Arial" panose="020B0604020202020204" pitchFamily="34" charset="0"/>
                        </a:rPr>
                        <a:t>a</a:t>
                      </a:r>
                      <a:r>
                        <a:rPr lang="en-GB" sz="1100" b="0" baseline="0" dirty="0">
                          <a:latin typeface="Arial" panose="020B0604020202020204" pitchFamily="34" charset="0"/>
                          <a:cs typeface="Arial" panose="020B0604020202020204" pitchFamily="34" charset="0"/>
                        </a:rPr>
                        <a:t> (4x per day, swish for 1-2 minutes then spit out) </a:t>
                      </a:r>
                    </a:p>
                    <a:p>
                      <a:pPr marL="171450" indent="-171450">
                        <a:buFont typeface="Arial" panose="020B0604020202020204" pitchFamily="34" charset="0"/>
                        <a:buChar char="•"/>
                      </a:pPr>
                      <a:r>
                        <a:rPr lang="en-GB" sz="1100" b="0" baseline="0" dirty="0">
                          <a:latin typeface="Arial" panose="020B0604020202020204" pitchFamily="34" charset="0"/>
                          <a:cs typeface="Arial" panose="020B0604020202020204" pitchFamily="34" charset="0"/>
                        </a:rPr>
                        <a:t>In the absence of steroid-containing mouthwash, daily use of inert, bland </a:t>
                      </a:r>
                      <a:r>
                        <a:rPr lang="en-GB" sz="1100" b="0" baseline="0" dirty="0" err="1">
                          <a:latin typeface="Arial" panose="020B0604020202020204" pitchFamily="34" charset="0"/>
                          <a:cs typeface="Arial" panose="020B0604020202020204" pitchFamily="34" charset="0"/>
                        </a:rPr>
                        <a:t>mouthwash</a:t>
                      </a:r>
                      <a:r>
                        <a:rPr lang="en-GB" sz="1100" b="0" baseline="30000" dirty="0" err="1">
                          <a:latin typeface="Arial" panose="020B0604020202020204" pitchFamily="34" charset="0"/>
                          <a:cs typeface="Arial" panose="020B0604020202020204" pitchFamily="34" charset="0"/>
                        </a:rPr>
                        <a:t>b</a:t>
                      </a:r>
                      <a:r>
                        <a:rPr lang="en-GB" sz="1100" b="0" baseline="30000" dirty="0">
                          <a:latin typeface="Arial" panose="020B0604020202020204" pitchFamily="34" charset="0"/>
                          <a:cs typeface="Arial" panose="020B0604020202020204" pitchFamily="34" charset="0"/>
                        </a:rPr>
                        <a:t> </a:t>
                      </a:r>
                      <a:endParaRPr lang="en-GB" sz="11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baseline="0" dirty="0">
                          <a:latin typeface="Arial" panose="020B0604020202020204" pitchFamily="34" charset="0"/>
                          <a:cs typeface="Arial" panose="020B0604020202020204" pitchFamily="34" charset="0"/>
                        </a:rPr>
                        <a:t>Education on the importance of oral hygiene, hydration, and lubrication of the oral mucosa and adherence to OCP </a:t>
                      </a:r>
                      <a:endParaRPr lang="en-GB" sz="1100" b="1"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0645059"/>
                  </a:ext>
                </a:extLst>
              </a:tr>
            </a:tbl>
          </a:graphicData>
        </a:graphic>
      </p:graphicFrame>
      <p:graphicFrame>
        <p:nvGraphicFramePr>
          <p:cNvPr id="10" name="Content Placeholder 5">
            <a:extLst>
              <a:ext uri="{FF2B5EF4-FFF2-40B4-BE49-F238E27FC236}">
                <a16:creationId xmlns:a16="http://schemas.microsoft.com/office/drawing/2014/main" id="{5A7AEE5C-9769-24F2-F6F2-AAACDA9369E5}"/>
              </a:ext>
            </a:extLst>
          </p:cNvPr>
          <p:cNvGraphicFramePr>
            <a:graphicFrameLocks/>
          </p:cNvGraphicFramePr>
          <p:nvPr>
            <p:extLst>
              <p:ext uri="{D42A27DB-BD31-4B8C-83A1-F6EECF244321}">
                <p14:modId xmlns:p14="http://schemas.microsoft.com/office/powerpoint/2010/main" val="2167184938"/>
              </p:ext>
            </p:extLst>
          </p:nvPr>
        </p:nvGraphicFramePr>
        <p:xfrm>
          <a:off x="7223622" y="856600"/>
          <a:ext cx="4349176" cy="1893316"/>
        </p:xfrm>
        <a:graphic>
          <a:graphicData uri="http://schemas.openxmlformats.org/drawingml/2006/table">
            <a:tbl>
              <a:tblPr firstRow="1" bandRow="1">
                <a:tableStyleId>{A569D0C5-7340-4F2F-9444-9E4D2A498D21}</a:tableStyleId>
              </a:tblPr>
              <a:tblGrid>
                <a:gridCol w="4349176">
                  <a:extLst>
                    <a:ext uri="{9D8B030D-6E8A-4147-A177-3AD203B41FA5}">
                      <a16:colId xmlns:a16="http://schemas.microsoft.com/office/drawing/2014/main" val="803884279"/>
                    </a:ext>
                  </a:extLst>
                </a:gridCol>
              </a:tblGrid>
              <a:tr h="220034">
                <a:tc>
                  <a:txBody>
                    <a:bodyPr/>
                    <a:lstStyle/>
                    <a:p>
                      <a:pPr algn="ctr"/>
                      <a:r>
                        <a:rPr lang="en-GB" sz="1200" b="1" dirty="0">
                          <a:solidFill>
                            <a:schemeClr val="bg1"/>
                          </a:solidFill>
                          <a:latin typeface="Arial" panose="020B0604020202020204" pitchFamily="34" charset="0"/>
                          <a:cs typeface="Arial" panose="020B0604020202020204" pitchFamily="34" charset="0"/>
                        </a:rPr>
                        <a:t>Step 2: Confirm</a:t>
                      </a:r>
                    </a:p>
                  </a:txBody>
                  <a:tcPr>
                    <a:solidFill>
                      <a:schemeClr val="accent6"/>
                    </a:solidFill>
                  </a:tcPr>
                </a:tc>
                <a:extLst>
                  <a:ext uri="{0D108BD9-81ED-4DB2-BD59-A6C34878D82A}">
                    <a16:rowId xmlns:a16="http://schemas.microsoft.com/office/drawing/2014/main" val="1059522947"/>
                  </a:ext>
                </a:extLst>
              </a:tr>
              <a:tr h="1618996">
                <a:tc>
                  <a:txBody>
                    <a:bodyPr/>
                    <a:lstStyle/>
                    <a:p>
                      <a:pPr algn="ctr"/>
                      <a:r>
                        <a:rPr lang="en-GB" sz="1100" b="1" dirty="0">
                          <a:latin typeface="Arial" panose="020B0604020202020204" pitchFamily="34" charset="0"/>
                          <a:cs typeface="Arial" panose="020B0604020202020204" pitchFamily="34" charset="0"/>
                        </a:rPr>
                        <a:t>Example of stomatitis after one week of Dato-</a:t>
                      </a:r>
                      <a:r>
                        <a:rPr lang="en-GB" sz="1100" b="1" dirty="0" err="1">
                          <a:latin typeface="Arial" panose="020B0604020202020204" pitchFamily="34" charset="0"/>
                          <a:cs typeface="Arial" panose="020B0604020202020204" pitchFamily="34" charset="0"/>
                        </a:rPr>
                        <a:t>DXd</a:t>
                      </a:r>
                      <a:r>
                        <a:rPr lang="en-GB" sz="1100" b="1" dirty="0">
                          <a:latin typeface="Arial" panose="020B0604020202020204" pitchFamily="34" charset="0"/>
                          <a:cs typeface="Arial" panose="020B0604020202020204" pitchFamily="34" charset="0"/>
                        </a:rPr>
                        <a:t> dose delay and treatment</a:t>
                      </a:r>
                      <a:endParaRPr lang="en-GB" sz="1100" b="0" baseline="30000" dirty="0">
                        <a:latin typeface="Arial" panose="020B0604020202020204" pitchFamily="34" charset="0"/>
                        <a:cs typeface="Arial" panose="020B0604020202020204" pitchFamily="34" charset="0"/>
                      </a:endParaRPr>
                    </a:p>
                    <a:p>
                      <a:pPr algn="ctr"/>
                      <a:endParaRPr lang="en-GB" sz="1200" b="0" baseline="30000" dirty="0">
                        <a:latin typeface="Arial" panose="020B0604020202020204" pitchFamily="34" charset="0"/>
                        <a:cs typeface="Arial" panose="020B0604020202020204" pitchFamily="34" charset="0"/>
                      </a:endParaRPr>
                    </a:p>
                    <a:p>
                      <a:pPr algn="ctr"/>
                      <a:endParaRPr lang="en-GB" sz="1200" b="1"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0645059"/>
                  </a:ext>
                </a:extLst>
              </a:tr>
            </a:tbl>
          </a:graphicData>
        </a:graphic>
      </p:graphicFrame>
      <mc:AlternateContent xmlns:mc="http://schemas.openxmlformats.org/markup-compatibility/2006" xmlns:a14="http://schemas.microsoft.com/office/drawing/2010/main">
        <mc:Choice Requires="a14">
          <p:graphicFrame>
            <p:nvGraphicFramePr>
              <p:cNvPr id="11" name="Content Placeholder 5">
                <a:extLst>
                  <a:ext uri="{FF2B5EF4-FFF2-40B4-BE49-F238E27FC236}">
                    <a16:creationId xmlns:a16="http://schemas.microsoft.com/office/drawing/2014/main" id="{34811D8E-B672-BCE7-6323-27924D463155}"/>
                  </a:ext>
                </a:extLst>
              </p:cNvPr>
              <p:cNvGraphicFramePr>
                <a:graphicFrameLocks/>
              </p:cNvGraphicFramePr>
              <p:nvPr>
                <p:extLst>
                  <p:ext uri="{D42A27DB-BD31-4B8C-83A1-F6EECF244321}">
                    <p14:modId xmlns:p14="http://schemas.microsoft.com/office/powerpoint/2010/main" val="191558653"/>
                  </p:ext>
                </p:extLst>
              </p:nvPr>
            </p:nvGraphicFramePr>
            <p:xfrm>
              <a:off x="619202" y="2961720"/>
              <a:ext cx="10963198" cy="2743200"/>
            </p:xfrm>
            <a:graphic>
              <a:graphicData uri="http://schemas.openxmlformats.org/drawingml/2006/table">
                <a:tbl>
                  <a:tblPr firstRow="1" bandRow="1">
                    <a:tableStyleId>{A569D0C5-7340-4F2F-9444-9E4D2A498D21}</a:tableStyleId>
                  </a:tblPr>
                  <a:tblGrid>
                    <a:gridCol w="5481599">
                      <a:extLst>
                        <a:ext uri="{9D8B030D-6E8A-4147-A177-3AD203B41FA5}">
                          <a16:colId xmlns:a16="http://schemas.microsoft.com/office/drawing/2014/main" val="803884279"/>
                        </a:ext>
                      </a:extLst>
                    </a:gridCol>
                    <a:gridCol w="5481599">
                      <a:extLst>
                        <a:ext uri="{9D8B030D-6E8A-4147-A177-3AD203B41FA5}">
                          <a16:colId xmlns:a16="http://schemas.microsoft.com/office/drawing/2014/main" val="1412606596"/>
                        </a:ext>
                      </a:extLst>
                    </a:gridCol>
                  </a:tblGrid>
                  <a:tr h="235255">
                    <a:tc gridSpan="2">
                      <a:txBody>
                        <a:bodyPr/>
                        <a:lstStyle/>
                        <a:p>
                          <a:pPr algn="ctr"/>
                          <a:r>
                            <a:rPr lang="en-GB" sz="1200" b="1" dirty="0">
                              <a:solidFill>
                                <a:schemeClr val="bg1"/>
                              </a:solidFill>
                              <a:latin typeface="Arial" panose="020B0604020202020204" pitchFamily="34" charset="0"/>
                              <a:cs typeface="Arial" panose="020B0604020202020204" pitchFamily="34" charset="0"/>
                            </a:rPr>
                            <a:t>Step 3: Manage</a:t>
                          </a:r>
                        </a:p>
                      </a:txBody>
                      <a:tcPr>
                        <a:solidFill>
                          <a:schemeClr val="tx2"/>
                        </a:solidFill>
                      </a:tcPr>
                    </a:tc>
                    <a:tc hMerge="1">
                      <a:txBody>
                        <a:bodyPr/>
                        <a:lstStyle/>
                        <a:p>
                          <a:endParaRPr lang="en-US"/>
                        </a:p>
                      </a:txBody>
                      <a:tcPr/>
                    </a:tc>
                    <a:extLst>
                      <a:ext uri="{0D108BD9-81ED-4DB2-BD59-A6C34878D82A}">
                        <a16:rowId xmlns:a16="http://schemas.microsoft.com/office/drawing/2014/main" val="1059522947"/>
                      </a:ext>
                    </a:extLst>
                  </a:tr>
                  <a:tr h="2274133">
                    <a:tc>
                      <a:txBody>
                        <a:bodyPr/>
                        <a:lstStyle/>
                        <a:p>
                          <a:r>
                            <a:rPr lang="en-GB" sz="1200" b="1" dirty="0">
                              <a:latin typeface="Arial" panose="020B0604020202020204" pitchFamily="34" charset="0"/>
                              <a:cs typeface="Arial" panose="020B0604020202020204" pitchFamily="34" charset="0"/>
                            </a:rPr>
                            <a:t>Supportive Care</a:t>
                          </a: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Increase the frequence of bland mouthwashes to up to every hour, if necessary </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Provide pain management</a:t>
                          </a:r>
                          <a:endParaRPr lang="en-GB" sz="1200" b="0" baseline="30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As soon as oral pain, inflammation, and/or ulceration develops, strongly consider using a steroid-containing mouthwash e if not already in use </a:t>
                          </a:r>
                        </a:p>
                        <a:p>
                          <a:pPr marL="17145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Cryotherapy (iced chips or iced water held in the mouth throughout the infusion) should be considered </a:t>
                          </a:r>
                        </a:p>
                        <a:p>
                          <a:pPr marL="17145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Consider referral to a dentist, oral surgeon, or dermatologist for severe or persistent events </a:t>
                          </a:r>
                          <a:endParaRPr lang="en-GB" sz="1200" b="1" baseline="0" dirty="0">
                            <a:latin typeface="Arial" panose="020B0604020202020204" pitchFamily="34" charset="0"/>
                            <a:cs typeface="Arial" panose="020B0604020202020204" pitchFamily="34" charset="0"/>
                          </a:endParaRPr>
                        </a:p>
                      </a:txBody>
                      <a:tcPr/>
                    </a:tc>
                    <a:tc>
                      <a:txBody>
                        <a:bodyPr/>
                        <a:lstStyle/>
                        <a:p>
                          <a:r>
                            <a:rPr lang="en-GB" sz="1200" b="0" dirty="0">
                              <a:latin typeface="Arial" panose="020B0604020202020204" pitchFamily="34" charset="0"/>
                              <a:cs typeface="Arial" panose="020B0604020202020204" pitchFamily="34" charset="0"/>
                            </a:rPr>
                            <a:t>Optimise prophylactic and supportive medications for any oral mucositis/stomatitis even, regardless of grade</a:t>
                          </a:r>
                        </a:p>
                        <a:p>
                          <a:endParaRPr lang="en-GB" sz="1200" b="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Dato-</a:t>
                          </a:r>
                          <a:r>
                            <a:rPr lang="en-GB" sz="1200" b="1" dirty="0" err="1">
                              <a:latin typeface="Arial" panose="020B0604020202020204" pitchFamily="34" charset="0"/>
                              <a:cs typeface="Arial" panose="020B0604020202020204" pitchFamily="34" charset="0"/>
                            </a:rPr>
                            <a:t>DXd</a:t>
                          </a:r>
                          <a:r>
                            <a:rPr lang="en-GB" sz="1200" b="1" dirty="0">
                              <a:latin typeface="Arial" panose="020B0604020202020204" pitchFamily="34" charset="0"/>
                              <a:cs typeface="Arial" panose="020B0604020202020204" pitchFamily="34" charset="0"/>
                            </a:rPr>
                            <a:t> dose </a:t>
                          </a:r>
                          <a:r>
                            <a:rPr lang="en-GB" sz="1200" b="1" dirty="0" err="1">
                              <a:latin typeface="Arial" panose="020B0604020202020204" pitchFamily="34" charset="0"/>
                              <a:cs typeface="Arial" panose="020B0604020202020204" pitchFamily="34" charset="0"/>
                            </a:rPr>
                            <a:t>recommendations</a:t>
                          </a:r>
                          <a:r>
                            <a:rPr lang="en-GB" sz="1200" b="1" baseline="30000" dirty="0" err="1">
                              <a:latin typeface="Arial" panose="020B0604020202020204" pitchFamily="34" charset="0"/>
                              <a:cs typeface="Arial" panose="020B0604020202020204" pitchFamily="34" charset="0"/>
                            </a:rPr>
                            <a:t>e</a:t>
                          </a:r>
                          <a:r>
                            <a:rPr lang="en-GB" sz="1200" b="1"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G1: Maintain dose </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G2: Consider a dose delay or reduction if clinically indicated</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G3: </a:t>
                          </a:r>
                        </a:p>
                        <a:p>
                          <a:pPr marL="628650" lvl="1"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If prophylactic/supportive medications have not yet been optimised, delay dose until event has been resolved to </a:t>
                          </a:r>
                          <a14:m>
                            <m:oMath xmlns:m="http://schemas.openxmlformats.org/officeDocument/2006/math">
                              <m:r>
                                <a:rPr lang="en-GB"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1200" b="0" dirty="0">
                              <a:latin typeface="Arial" panose="020B0604020202020204" pitchFamily="34" charset="0"/>
                              <a:cs typeface="Arial" panose="020B0604020202020204" pitchFamily="34" charset="0"/>
                            </a:rPr>
                            <a:t>G1/baseline, optimise</a:t>
                          </a:r>
                          <a:r>
                            <a:rPr lang="en-GB" sz="1200" b="0" baseline="0" dirty="0">
                              <a:latin typeface="Arial" panose="020B0604020202020204" pitchFamily="34" charset="0"/>
                              <a:cs typeface="Arial" panose="020B0604020202020204" pitchFamily="34" charset="0"/>
                            </a:rPr>
                            <a:t> medication, then maintain dose </a:t>
                          </a:r>
                        </a:p>
                        <a:p>
                          <a:pPr marL="628650" lvl="1"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If prophylactic/supportive medications have been optimised, delay dose until resolved to </a:t>
                          </a:r>
                          <a14:m>
                            <m:oMath xmlns:m="http://schemas.openxmlformats.org/officeDocument/2006/math">
                              <m:r>
                                <a:rPr lang="en-GB" sz="1200" b="0" i="1" smtClean="0">
                                  <a:latin typeface="Cambria Math" panose="02040503050406030204" pitchFamily="18" charset="0"/>
                                  <a:ea typeface="Cambria Math" panose="02040503050406030204" pitchFamily="18" charset="0"/>
                                  <a:cs typeface="Arial" panose="020B0604020202020204" pitchFamily="34" charset="0"/>
                                </a:rPr>
                                <m:t>≤</m:t>
                              </m:r>
                            </m:oMath>
                          </a14:m>
                          <a:r>
                            <a:rPr lang="en-GB" sz="1200" b="0" baseline="0" dirty="0">
                              <a:latin typeface="Arial" panose="020B0604020202020204" pitchFamily="34" charset="0"/>
                              <a:cs typeface="Arial" panose="020B0604020202020204" pitchFamily="34" charset="0"/>
                            </a:rPr>
                            <a:t>G1/baseline then reduce dose by 1 level </a:t>
                          </a:r>
                        </a:p>
                        <a:p>
                          <a:pPr marL="171450" lvl="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G4: Discontinue Dato-</a:t>
                          </a:r>
                          <a:r>
                            <a:rPr lang="en-GB" sz="1200" b="0" baseline="0" dirty="0" err="1">
                              <a:latin typeface="Arial" panose="020B0604020202020204" pitchFamily="34" charset="0"/>
                              <a:cs typeface="Arial" panose="020B0604020202020204" pitchFamily="34" charset="0"/>
                            </a:rPr>
                            <a:t>DXd</a:t>
                          </a:r>
                          <a:endParaRPr lang="en-GB"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30645059"/>
                      </a:ext>
                    </a:extLst>
                  </a:tr>
                </a:tbl>
              </a:graphicData>
            </a:graphic>
          </p:graphicFrame>
        </mc:Choice>
        <mc:Fallback xmlns="">
          <p:graphicFrame>
            <p:nvGraphicFramePr>
              <p:cNvPr id="11" name="Content Placeholder 5">
                <a:extLst>
                  <a:ext uri="{FF2B5EF4-FFF2-40B4-BE49-F238E27FC236}">
                    <a16:creationId xmlns:a16="http://schemas.microsoft.com/office/drawing/2014/main" id="{34811D8E-B672-BCE7-6323-27924D463155}"/>
                  </a:ext>
                </a:extLst>
              </p:cNvPr>
              <p:cNvGraphicFramePr>
                <a:graphicFrameLocks/>
              </p:cNvGraphicFramePr>
              <p:nvPr>
                <p:extLst>
                  <p:ext uri="{D42A27DB-BD31-4B8C-83A1-F6EECF244321}">
                    <p14:modId xmlns:p14="http://schemas.microsoft.com/office/powerpoint/2010/main" val="191558653"/>
                  </p:ext>
                </p:extLst>
              </p:nvPr>
            </p:nvGraphicFramePr>
            <p:xfrm>
              <a:off x="619202" y="2961720"/>
              <a:ext cx="10963198" cy="2743200"/>
            </p:xfrm>
            <a:graphic>
              <a:graphicData uri="http://schemas.openxmlformats.org/drawingml/2006/table">
                <a:tbl>
                  <a:tblPr firstRow="1" bandRow="1">
                    <a:tableStyleId>{A569D0C5-7340-4F2F-9444-9E4D2A498D21}</a:tableStyleId>
                  </a:tblPr>
                  <a:tblGrid>
                    <a:gridCol w="5481599">
                      <a:extLst>
                        <a:ext uri="{9D8B030D-6E8A-4147-A177-3AD203B41FA5}">
                          <a16:colId xmlns:a16="http://schemas.microsoft.com/office/drawing/2014/main" val="803884279"/>
                        </a:ext>
                      </a:extLst>
                    </a:gridCol>
                    <a:gridCol w="5481599">
                      <a:extLst>
                        <a:ext uri="{9D8B030D-6E8A-4147-A177-3AD203B41FA5}">
                          <a16:colId xmlns:a16="http://schemas.microsoft.com/office/drawing/2014/main" val="1412606596"/>
                        </a:ext>
                      </a:extLst>
                    </a:gridCol>
                  </a:tblGrid>
                  <a:tr h="274320">
                    <a:tc gridSpan="2">
                      <a:txBody>
                        <a:bodyPr/>
                        <a:lstStyle/>
                        <a:p>
                          <a:pPr algn="ctr"/>
                          <a:r>
                            <a:rPr lang="en-GB" sz="1200" b="1" dirty="0">
                              <a:solidFill>
                                <a:schemeClr val="bg1"/>
                              </a:solidFill>
                              <a:latin typeface="Arial" panose="020B0604020202020204" pitchFamily="34" charset="0"/>
                              <a:cs typeface="Arial" panose="020B0604020202020204" pitchFamily="34" charset="0"/>
                            </a:rPr>
                            <a:t>Step 3: Manage</a:t>
                          </a:r>
                        </a:p>
                      </a:txBody>
                      <a:tcPr>
                        <a:solidFill>
                          <a:schemeClr val="tx2"/>
                        </a:solidFill>
                      </a:tcPr>
                    </a:tc>
                    <a:tc hMerge="1">
                      <a:txBody>
                        <a:bodyPr/>
                        <a:lstStyle/>
                        <a:p>
                          <a:endParaRPr lang="en-US"/>
                        </a:p>
                      </a:txBody>
                      <a:tcPr/>
                    </a:tc>
                    <a:extLst>
                      <a:ext uri="{0D108BD9-81ED-4DB2-BD59-A6C34878D82A}">
                        <a16:rowId xmlns:a16="http://schemas.microsoft.com/office/drawing/2014/main" val="1059522947"/>
                      </a:ext>
                    </a:extLst>
                  </a:tr>
                  <a:tr h="2468880">
                    <a:tc>
                      <a:txBody>
                        <a:bodyPr/>
                        <a:lstStyle/>
                        <a:p>
                          <a:r>
                            <a:rPr lang="en-GB" sz="1200" b="1" dirty="0">
                              <a:latin typeface="Arial" panose="020B0604020202020204" pitchFamily="34" charset="0"/>
                              <a:cs typeface="Arial" panose="020B0604020202020204" pitchFamily="34" charset="0"/>
                            </a:rPr>
                            <a:t>Supportive Care</a:t>
                          </a:r>
                          <a:endParaRPr lang="en-GB" sz="12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Increase the frequence of bland mouthwashes to up to every hour, if necessary </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Provide pain management</a:t>
                          </a:r>
                          <a:endParaRPr lang="en-GB" sz="1200" b="0" baseline="30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As soon as oral pain, inflammation, and/or ulceration develops, strongly consider using a steroid-containing mouthwash e if not already in use </a:t>
                          </a:r>
                        </a:p>
                        <a:p>
                          <a:pPr marL="17145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Cryotherapy (iced chips or iced water held in the mouth throughout the infusion) should be considered </a:t>
                          </a:r>
                        </a:p>
                        <a:p>
                          <a:pPr marL="171450" indent="-171450">
                            <a:buFont typeface="Arial" panose="020B0604020202020204" pitchFamily="34" charset="0"/>
                            <a:buChar char="•"/>
                          </a:pPr>
                          <a:r>
                            <a:rPr lang="en-GB" sz="1200" b="0" baseline="0" dirty="0">
                              <a:latin typeface="Arial" panose="020B0604020202020204" pitchFamily="34" charset="0"/>
                              <a:cs typeface="Arial" panose="020B0604020202020204" pitchFamily="34" charset="0"/>
                            </a:rPr>
                            <a:t>Consider referral to a dentist, oral surgeon, or dermatologist for severe or persistent events </a:t>
                          </a:r>
                          <a:endParaRPr lang="en-GB" sz="1200" b="1" baseline="0" dirty="0">
                            <a:latin typeface="Arial" panose="020B0604020202020204" pitchFamily="34" charset="0"/>
                            <a:cs typeface="Arial" panose="020B0604020202020204" pitchFamily="34" charset="0"/>
                          </a:endParaRPr>
                        </a:p>
                      </a:txBody>
                      <a:tcPr/>
                    </a:tc>
                    <a:tc>
                      <a:txBody>
                        <a:bodyPr/>
                        <a:lstStyle/>
                        <a:p>
                          <a:endParaRPr lang="en-US"/>
                        </a:p>
                      </a:txBody>
                      <a:tcPr>
                        <a:blipFill>
                          <a:blip r:embed="rId2"/>
                          <a:stretch>
                            <a:fillRect l="-100000" t="-11795" r="-463" b="-1538"/>
                          </a:stretch>
                        </a:blipFill>
                      </a:tcPr>
                    </a:tc>
                    <a:extLst>
                      <a:ext uri="{0D108BD9-81ED-4DB2-BD59-A6C34878D82A}">
                        <a16:rowId xmlns:a16="http://schemas.microsoft.com/office/drawing/2014/main" val="530645059"/>
                      </a:ext>
                    </a:extLst>
                  </a:tr>
                </a:tbl>
              </a:graphicData>
            </a:graphic>
          </p:graphicFrame>
        </mc:Fallback>
      </mc:AlternateContent>
      <p:pic>
        <p:nvPicPr>
          <p:cNvPr id="16" name="Picture 15">
            <a:extLst>
              <a:ext uri="{FF2B5EF4-FFF2-40B4-BE49-F238E27FC236}">
                <a16:creationId xmlns:a16="http://schemas.microsoft.com/office/drawing/2014/main" id="{CE4BE8CB-9C6E-53B0-CF9F-C49B584570EB}"/>
              </a:ext>
            </a:extLst>
          </p:cNvPr>
          <p:cNvPicPr>
            <a:picLocks noChangeAspect="1"/>
          </p:cNvPicPr>
          <p:nvPr/>
        </p:nvPicPr>
        <p:blipFill>
          <a:blip r:embed="rId3"/>
          <a:stretch>
            <a:fillRect/>
          </a:stretch>
        </p:blipFill>
        <p:spPr>
          <a:xfrm>
            <a:off x="8527341" y="1519045"/>
            <a:ext cx="1741737" cy="1145705"/>
          </a:xfrm>
          <a:prstGeom prst="rect">
            <a:avLst/>
          </a:prstGeom>
        </p:spPr>
      </p:pic>
      <p:sp>
        <p:nvSpPr>
          <p:cNvPr id="21" name="TextBox 20">
            <a:extLst>
              <a:ext uri="{FF2B5EF4-FFF2-40B4-BE49-F238E27FC236}">
                <a16:creationId xmlns:a16="http://schemas.microsoft.com/office/drawing/2014/main" id="{04BCC811-05B7-B619-B5B0-D42F7F1BC357}"/>
              </a:ext>
            </a:extLst>
          </p:cNvPr>
          <p:cNvSpPr txBox="1"/>
          <p:nvPr/>
        </p:nvSpPr>
        <p:spPr>
          <a:xfrm>
            <a:off x="609600" y="5704920"/>
            <a:ext cx="10739699" cy="1061829"/>
          </a:xfrm>
          <a:prstGeom prst="rect">
            <a:avLst/>
          </a:prstGeom>
          <a:noFill/>
        </p:spPr>
        <p:txBody>
          <a:bodyPr wrap="square">
            <a:spAutoFit/>
          </a:bodyPr>
          <a:lstStyle/>
          <a:p>
            <a:r>
              <a:rPr lang="en-GB" sz="900" b="0" i="0" baseline="30000" dirty="0" err="1">
                <a:solidFill>
                  <a:schemeClr val="tx2"/>
                </a:solidFill>
                <a:effectLst/>
                <a:latin typeface="Arial" panose="020B0604020202020204" pitchFamily="34" charset="0"/>
                <a:cs typeface="Arial" panose="020B0604020202020204" pitchFamily="34" charset="0"/>
              </a:rPr>
              <a:t>a</a:t>
            </a:r>
            <a:r>
              <a:rPr lang="en-GB" sz="900" b="0" i="0" dirty="0" err="1">
                <a:solidFill>
                  <a:schemeClr val="tx2"/>
                </a:solidFill>
                <a:effectLst/>
                <a:latin typeface="Arial" panose="020B0604020202020204" pitchFamily="34" charset="0"/>
                <a:cs typeface="Arial" panose="020B0604020202020204" pitchFamily="34" charset="0"/>
              </a:rPr>
              <a:t>Dexamethasone</a:t>
            </a:r>
            <a:r>
              <a:rPr lang="en-GB" sz="900" b="0" i="0" dirty="0">
                <a:solidFill>
                  <a:schemeClr val="tx2"/>
                </a:solidFill>
                <a:effectLst/>
                <a:latin typeface="Arial" panose="020B0604020202020204" pitchFamily="34" charset="0"/>
                <a:cs typeface="Arial" panose="020B0604020202020204" pitchFamily="34" charset="0"/>
              </a:rPr>
              <a:t> 0.1 mg/mL oral solution (10 mL, four times per day, swish for 1–2 min then spit out), or local alternative. Similar mouthwash regimens using an alternative steroid can be used as advocated by institutional/local guidelines. Oral nystatin suspension or other topical antifungal agents can be used ≥ 15 min after the steroid-containing mouthwash as advocated by institutional/local guidelines; </a:t>
            </a:r>
            <a:r>
              <a:rPr lang="en-GB" sz="900" b="0" i="0" baseline="30000" dirty="0">
                <a:solidFill>
                  <a:schemeClr val="tx2"/>
                </a:solidFill>
                <a:effectLst/>
                <a:latin typeface="Arial" panose="020B0604020202020204" pitchFamily="34" charset="0"/>
                <a:cs typeface="Arial" panose="020B0604020202020204" pitchFamily="34" charset="0"/>
              </a:rPr>
              <a:t>b</a:t>
            </a:r>
            <a:r>
              <a:rPr lang="en-GB" sz="900" b="0" i="0" dirty="0">
                <a:solidFill>
                  <a:schemeClr val="tx2"/>
                </a:solidFill>
                <a:effectLst/>
                <a:latin typeface="Arial" panose="020B0604020202020204" pitchFamily="34" charset="0"/>
                <a:cs typeface="Arial" panose="020B0604020202020204" pitchFamily="34" charset="0"/>
              </a:rPr>
              <a:t> Non-alcoholic and/or bicarbonate-containing mouthwash (four to six times per day); </a:t>
            </a:r>
            <a:r>
              <a:rPr lang="en-GB" sz="900" b="0" i="0" baseline="30000" dirty="0">
                <a:solidFill>
                  <a:schemeClr val="tx2"/>
                </a:solidFill>
                <a:effectLst/>
                <a:latin typeface="Arial" panose="020B0604020202020204" pitchFamily="34" charset="0"/>
                <a:cs typeface="Arial" panose="020B0604020202020204" pitchFamily="34" charset="0"/>
              </a:rPr>
              <a:t>c</a:t>
            </a:r>
            <a:r>
              <a:rPr lang="en-GB" sz="900" b="0" i="0" dirty="0">
                <a:solidFill>
                  <a:schemeClr val="tx2"/>
                </a:solidFill>
                <a:effectLst/>
                <a:latin typeface="Arial" panose="020B0604020202020204" pitchFamily="34" charset="0"/>
                <a:cs typeface="Arial" panose="020B0604020202020204" pitchFamily="34" charset="0"/>
              </a:rPr>
              <a:t> Dato-</a:t>
            </a:r>
            <a:r>
              <a:rPr lang="en-GB" sz="900" b="0" i="0" dirty="0" err="1">
                <a:solidFill>
                  <a:schemeClr val="tx2"/>
                </a:solidFill>
                <a:effectLst/>
                <a:latin typeface="Arial" panose="020B0604020202020204" pitchFamily="34" charset="0"/>
                <a:cs typeface="Arial" panose="020B0604020202020204" pitchFamily="34" charset="0"/>
              </a:rPr>
              <a:t>DXd</a:t>
            </a:r>
            <a:r>
              <a:rPr lang="en-GB" sz="900" b="0" i="0" dirty="0">
                <a:solidFill>
                  <a:schemeClr val="tx2"/>
                </a:solidFill>
                <a:effectLst/>
                <a:latin typeface="Arial" panose="020B0604020202020204" pitchFamily="34" charset="0"/>
                <a:cs typeface="Arial" panose="020B0604020202020204" pitchFamily="34" charset="0"/>
              </a:rPr>
              <a:t> dose was delayed at the end of Cycle 2 and the patient was treated with clobetasol gel and magic mouthwash (mixture of sucralfate, suspension of </a:t>
            </a:r>
            <a:r>
              <a:rPr lang="en-GB" sz="900" b="0" i="0" dirty="0" err="1">
                <a:solidFill>
                  <a:schemeClr val="tx2"/>
                </a:solidFill>
                <a:effectLst/>
                <a:latin typeface="Arial" panose="020B0604020202020204" pitchFamily="34" charset="0"/>
                <a:cs typeface="Arial" panose="020B0604020202020204" pitchFamily="34" charset="0"/>
              </a:rPr>
              <a:t>aluminum</a:t>
            </a:r>
            <a:r>
              <a:rPr lang="en-GB" sz="900" b="0" i="0" dirty="0">
                <a:solidFill>
                  <a:schemeClr val="tx2"/>
                </a:solidFill>
                <a:effectLst/>
                <a:latin typeface="Arial" panose="020B0604020202020204" pitchFamily="34" charset="0"/>
                <a:cs typeface="Arial" panose="020B0604020202020204" pitchFamily="34" charset="0"/>
              </a:rPr>
              <a:t> hydroxide, and diphenhydramine); </a:t>
            </a:r>
            <a:r>
              <a:rPr lang="en-GB" sz="900" b="0" i="0" baseline="30000" dirty="0">
                <a:solidFill>
                  <a:schemeClr val="tx2"/>
                </a:solidFill>
                <a:effectLst/>
                <a:latin typeface="Arial" panose="020B0604020202020204" pitchFamily="34" charset="0"/>
                <a:cs typeface="Arial" panose="020B0604020202020204" pitchFamily="34" charset="0"/>
              </a:rPr>
              <a:t>d</a:t>
            </a:r>
            <a:r>
              <a:rPr lang="en-GB" sz="900" b="0" i="0" dirty="0">
                <a:solidFill>
                  <a:schemeClr val="tx2"/>
                </a:solidFill>
                <a:effectLst/>
                <a:latin typeface="Arial" panose="020B0604020202020204" pitchFamily="34" charset="0"/>
                <a:cs typeface="Arial" panose="020B0604020202020204" pitchFamily="34" charset="0"/>
              </a:rPr>
              <a:t> Doxepin 0.5 %, viscous lidocaine 2 %; </a:t>
            </a:r>
            <a:r>
              <a:rPr lang="en-GB" sz="900" baseline="30000" dirty="0" err="1">
                <a:solidFill>
                  <a:schemeClr val="tx2"/>
                </a:solidFill>
                <a:latin typeface="Arial" panose="020B0604020202020204" pitchFamily="34" charset="0"/>
                <a:cs typeface="Arial" panose="020B0604020202020204" pitchFamily="34" charset="0"/>
              </a:rPr>
              <a:t>e</a:t>
            </a:r>
            <a:r>
              <a:rPr lang="en-GB" sz="900" dirty="0" err="1">
                <a:solidFill>
                  <a:schemeClr val="tx2"/>
                </a:solidFill>
                <a:latin typeface="Arial" panose="020B0604020202020204" pitchFamily="34" charset="0"/>
                <a:cs typeface="Arial" panose="020B0604020202020204" pitchFamily="34" charset="0"/>
              </a:rPr>
              <a:t>Do</a:t>
            </a:r>
            <a:r>
              <a:rPr lang="en-GB" sz="900" dirty="0">
                <a:solidFill>
                  <a:schemeClr val="tx2"/>
                </a:solidFill>
                <a:latin typeface="Arial" panose="020B0604020202020204" pitchFamily="34" charset="0"/>
                <a:cs typeface="Arial" panose="020B0604020202020204" pitchFamily="34" charset="0"/>
              </a:rPr>
              <a:t> not re-escalate Dato-</a:t>
            </a:r>
            <a:r>
              <a:rPr lang="en-GB" sz="900" dirty="0" err="1">
                <a:solidFill>
                  <a:schemeClr val="tx2"/>
                </a:solidFill>
                <a:latin typeface="Arial" panose="020B0604020202020204" pitchFamily="34" charset="0"/>
                <a:cs typeface="Arial" panose="020B0604020202020204" pitchFamily="34" charset="0"/>
              </a:rPr>
              <a:t>DXd</a:t>
            </a:r>
            <a:r>
              <a:rPr lang="en-GB" sz="900" dirty="0">
                <a:solidFill>
                  <a:schemeClr val="tx2"/>
                </a:solidFill>
                <a:latin typeface="Arial" panose="020B0604020202020204" pitchFamily="34" charset="0"/>
                <a:cs typeface="Arial" panose="020B0604020202020204" pitchFamily="34" charset="0"/>
              </a:rPr>
              <a:t> dose after a dose reduction for adverse reactions has been made.</a:t>
            </a:r>
          </a:p>
          <a:p>
            <a:pPr algn="l"/>
            <a:r>
              <a:rPr lang="en-GB" sz="900" b="0" i="0" dirty="0">
                <a:solidFill>
                  <a:schemeClr val="tx2"/>
                </a:solidFill>
                <a:effectLst/>
                <a:latin typeface="Arial" panose="020B0604020202020204" pitchFamily="34" charset="0"/>
                <a:cs typeface="Arial" panose="020B0604020202020204" pitchFamily="34" charset="0"/>
              </a:rPr>
              <a:t>Dato-</a:t>
            </a:r>
            <a:r>
              <a:rPr lang="en-GB" sz="900" b="0" i="0" dirty="0" err="1">
                <a:solidFill>
                  <a:schemeClr val="tx2"/>
                </a:solidFill>
                <a:effectLst/>
                <a:latin typeface="Arial" panose="020B0604020202020204" pitchFamily="34" charset="0"/>
                <a:cs typeface="Arial" panose="020B0604020202020204" pitchFamily="34" charset="0"/>
              </a:rPr>
              <a:t>DXd</a:t>
            </a:r>
            <a:r>
              <a:rPr lang="en-GB" sz="900" b="0" i="0" dirty="0">
                <a:solidFill>
                  <a:schemeClr val="tx2"/>
                </a:solidFill>
                <a:effectLst/>
                <a:latin typeface="Arial" panose="020B0604020202020204" pitchFamily="34" charset="0"/>
                <a:cs typeface="Arial" panose="020B0604020202020204" pitchFamily="34" charset="0"/>
              </a:rPr>
              <a:t>, </a:t>
            </a:r>
            <a:r>
              <a:rPr lang="en-GB" sz="900" b="0" i="0" dirty="0" err="1">
                <a:solidFill>
                  <a:schemeClr val="tx2"/>
                </a:solidFill>
                <a:effectLst/>
                <a:latin typeface="Arial" panose="020B0604020202020204" pitchFamily="34" charset="0"/>
                <a:cs typeface="Arial" panose="020B0604020202020204" pitchFamily="34" charset="0"/>
              </a:rPr>
              <a:t>datopotamab</a:t>
            </a:r>
            <a:r>
              <a:rPr lang="en-GB" sz="900" b="0" i="0" dirty="0">
                <a:solidFill>
                  <a:schemeClr val="tx2"/>
                </a:solidFill>
                <a:effectLst/>
                <a:latin typeface="Arial" panose="020B0604020202020204" pitchFamily="34" charset="0"/>
                <a:cs typeface="Arial" panose="020B0604020202020204" pitchFamily="34" charset="0"/>
              </a:rPr>
              <a:t> </a:t>
            </a:r>
            <a:r>
              <a:rPr lang="en-GB" sz="900" b="0" i="0" dirty="0" err="1">
                <a:solidFill>
                  <a:schemeClr val="tx2"/>
                </a:solidFill>
                <a:effectLst/>
                <a:latin typeface="Arial" panose="020B0604020202020204" pitchFamily="34" charset="0"/>
                <a:cs typeface="Arial" panose="020B0604020202020204" pitchFamily="34" charset="0"/>
              </a:rPr>
              <a:t>deruxtecan</a:t>
            </a:r>
            <a:r>
              <a:rPr lang="en-GB" sz="900" b="0" i="0" dirty="0">
                <a:solidFill>
                  <a:schemeClr val="tx2"/>
                </a:solidFill>
                <a:effectLst/>
                <a:latin typeface="Arial" panose="020B0604020202020204" pitchFamily="34" charset="0"/>
                <a:cs typeface="Arial" panose="020B0604020202020204" pitchFamily="34" charset="0"/>
              </a:rPr>
              <a:t>; G, grade OCP, oral care plan.</a:t>
            </a:r>
          </a:p>
          <a:p>
            <a:r>
              <a:rPr lang="en-GB" sz="900" dirty="0">
                <a:solidFill>
                  <a:schemeClr val="tx2"/>
                </a:solidFill>
              </a:rPr>
              <a:t>1. Heist RS, et al. </a:t>
            </a:r>
            <a:r>
              <a:rPr lang="en-GB" sz="900" i="1" dirty="0">
                <a:solidFill>
                  <a:schemeClr val="tx2"/>
                </a:solidFill>
              </a:rPr>
              <a:t>Cancer Treat Rev</a:t>
            </a:r>
            <a:r>
              <a:rPr lang="en-GB" sz="900" dirty="0">
                <a:solidFill>
                  <a:schemeClr val="tx2"/>
                </a:solidFill>
              </a:rPr>
              <a:t>. 2024:125:102720.</a:t>
            </a:r>
          </a:p>
        </p:txBody>
      </p:sp>
      <p:cxnSp>
        <p:nvCxnSpPr>
          <p:cNvPr id="23" name="Straight Arrow Connector 22">
            <a:extLst>
              <a:ext uri="{FF2B5EF4-FFF2-40B4-BE49-F238E27FC236}">
                <a16:creationId xmlns:a16="http://schemas.microsoft.com/office/drawing/2014/main" id="{766C93C5-4E7A-FC92-829A-9D034DEB94A1}"/>
              </a:ext>
            </a:extLst>
          </p:cNvPr>
          <p:cNvCxnSpPr>
            <a:cxnSpLocks/>
          </p:cNvCxnSpPr>
          <p:nvPr/>
        </p:nvCxnSpPr>
        <p:spPr>
          <a:xfrm>
            <a:off x="6262545" y="1810586"/>
            <a:ext cx="96107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A930049-F712-4A99-EEDC-E877C773CAA9}"/>
              </a:ext>
            </a:extLst>
          </p:cNvPr>
          <p:cNvCxnSpPr>
            <a:cxnSpLocks/>
          </p:cNvCxnSpPr>
          <p:nvPr/>
        </p:nvCxnSpPr>
        <p:spPr>
          <a:xfrm>
            <a:off x="9490823" y="2749916"/>
            <a:ext cx="0" cy="189442"/>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74093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89333-DF40-E929-B0D3-BD3C74AC8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00325-3D6B-3A82-D508-24FA2C1255DE}"/>
              </a:ext>
            </a:extLst>
          </p:cNvPr>
          <p:cNvSpPr>
            <a:spLocks noGrp="1"/>
          </p:cNvSpPr>
          <p:nvPr>
            <p:ph type="title"/>
          </p:nvPr>
        </p:nvSpPr>
        <p:spPr/>
        <p:txBody>
          <a:bodyPr/>
          <a:lstStyle/>
          <a:p>
            <a:pPr algn="ctr"/>
            <a:r>
              <a:rPr lang="en-GB" sz="4000" b="1" noProof="0" dirty="0">
                <a:solidFill>
                  <a:schemeClr val="bg1"/>
                </a:solidFill>
              </a:rPr>
              <a:t>CLINICAL TAKEAWAYS </a:t>
            </a:r>
          </a:p>
        </p:txBody>
      </p:sp>
      <p:sp>
        <p:nvSpPr>
          <p:cNvPr id="3" name="Slide Number Placeholder 2">
            <a:extLst>
              <a:ext uri="{FF2B5EF4-FFF2-40B4-BE49-F238E27FC236}">
                <a16:creationId xmlns:a16="http://schemas.microsoft.com/office/drawing/2014/main" id="{DDC83208-C16F-CF8D-3B3A-7C7D4ABAF65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51378127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39EC2-F917-2778-B428-A1FF8A74F2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4BB3A-0DF6-842F-9282-1EC1952BCA28}"/>
              </a:ext>
            </a:extLst>
          </p:cNvPr>
          <p:cNvSpPr>
            <a:spLocks noGrp="1"/>
          </p:cNvSpPr>
          <p:nvPr>
            <p:ph sz="quarter" idx="12"/>
          </p:nvPr>
        </p:nvSpPr>
        <p:spPr>
          <a:xfrm>
            <a:off x="619201" y="881902"/>
            <a:ext cx="10963200" cy="4525200"/>
          </a:xfrm>
        </p:spPr>
        <p:txBody>
          <a:bodyPr vert="horz" lIns="0" tIns="0" rIns="0" bIns="0" rtlCol="0" anchor="t">
            <a:noAutofit/>
          </a:bodyPr>
          <a:lstStyle/>
          <a:p>
            <a:r>
              <a:rPr lang="en-GB" b="1" noProof="0" dirty="0">
                <a:solidFill>
                  <a:schemeClr val="accent1"/>
                </a:solidFill>
              </a:rPr>
              <a:t>Endocrine-resistant</a:t>
            </a:r>
            <a:r>
              <a:rPr lang="en-GB" b="1" noProof="0" dirty="0">
                <a:solidFill>
                  <a:schemeClr val="tx2"/>
                </a:solidFill>
              </a:rPr>
              <a:t> </a:t>
            </a:r>
            <a:r>
              <a:rPr lang="en-GB" noProof="0" dirty="0">
                <a:solidFill>
                  <a:schemeClr val="tx2"/>
                </a:solidFill>
              </a:rPr>
              <a:t>HR+/HER2− mBC remains a significant unmet need, and </a:t>
            </a:r>
            <a:r>
              <a:rPr lang="en-GB" b="1" noProof="0" dirty="0">
                <a:solidFill>
                  <a:schemeClr val="accent1"/>
                </a:solidFill>
              </a:rPr>
              <a:t>ADCs</a:t>
            </a:r>
            <a:r>
              <a:rPr lang="en-GB" b="1" noProof="0" dirty="0">
                <a:solidFill>
                  <a:schemeClr val="tx2"/>
                </a:solidFill>
              </a:rPr>
              <a:t> </a:t>
            </a:r>
            <a:r>
              <a:rPr lang="en-GB" noProof="0" dirty="0">
                <a:solidFill>
                  <a:schemeClr val="tx2"/>
                </a:solidFill>
              </a:rPr>
              <a:t>offer a more </a:t>
            </a:r>
            <a:r>
              <a:rPr lang="en-GB" b="1" noProof="0" dirty="0">
                <a:solidFill>
                  <a:schemeClr val="accent1"/>
                </a:solidFill>
              </a:rPr>
              <a:t>effective and tolerable later-line alternative </a:t>
            </a:r>
            <a:r>
              <a:rPr lang="en-GB" noProof="0" dirty="0">
                <a:solidFill>
                  <a:schemeClr val="tx2"/>
                </a:solidFill>
              </a:rPr>
              <a:t>to conventional chemotherapy</a:t>
            </a:r>
          </a:p>
          <a:p>
            <a:r>
              <a:rPr lang="en-GB" b="1" noProof="0" dirty="0">
                <a:solidFill>
                  <a:schemeClr val="accent1"/>
                </a:solidFill>
              </a:rPr>
              <a:t>Dato-DXd demonstrated a statistically significant and clinically meaningful improvement in PFS </a:t>
            </a:r>
            <a:r>
              <a:rPr lang="en-GB" noProof="0" dirty="0">
                <a:solidFill>
                  <a:schemeClr val="tx2"/>
                </a:solidFill>
              </a:rPr>
              <a:t>versus chemotherapy, with </a:t>
            </a:r>
            <a:r>
              <a:rPr lang="en-GB" b="1" noProof="0" dirty="0">
                <a:solidFill>
                  <a:schemeClr val="accent1"/>
                </a:solidFill>
              </a:rPr>
              <a:t>continued benefits across secondary efficacy, safety and PRO endpoints</a:t>
            </a:r>
            <a:r>
              <a:rPr lang="en-GB" noProof="0" dirty="0">
                <a:solidFill>
                  <a:schemeClr val="accent1"/>
                </a:solidFill>
              </a:rPr>
              <a:t>, </a:t>
            </a:r>
            <a:r>
              <a:rPr lang="en-GB" noProof="0" dirty="0">
                <a:solidFill>
                  <a:schemeClr val="tx2"/>
                </a:solidFill>
              </a:rPr>
              <a:t>despite OS not reaching statistical significance—potentially influenced by post-progression ADC use</a:t>
            </a:r>
          </a:p>
          <a:p>
            <a:pPr algn="l" fontAlgn="base">
              <a:spcAft>
                <a:spcPts val="600"/>
              </a:spcAft>
              <a:buFont typeface="Arial" panose="020B0604020202020204" pitchFamily="34" charset="0"/>
              <a:buChar char="•"/>
            </a:pPr>
            <a:r>
              <a:rPr lang="en-US" b="1" i="0" dirty="0">
                <a:solidFill>
                  <a:schemeClr val="accent1"/>
                </a:solidFill>
                <a:effectLst/>
              </a:rPr>
              <a:t>Sacituzumab govitecan </a:t>
            </a:r>
            <a:r>
              <a:rPr lang="en-US" b="0" i="0" dirty="0">
                <a:solidFill>
                  <a:schemeClr val="tx2"/>
                </a:solidFill>
                <a:effectLst/>
              </a:rPr>
              <a:t>remains a valuable treatment option for </a:t>
            </a:r>
            <a:r>
              <a:rPr lang="en-US" b="1" i="0" dirty="0">
                <a:solidFill>
                  <a:schemeClr val="accent1"/>
                </a:solidFill>
                <a:effectLst/>
              </a:rPr>
              <a:t>heavily pretreated patients </a:t>
            </a:r>
            <a:r>
              <a:rPr lang="en-US" b="0" i="0" dirty="0">
                <a:solidFill>
                  <a:schemeClr val="tx2"/>
                </a:solidFill>
                <a:effectLst/>
              </a:rPr>
              <a:t>with HR+/HER2− breast cancer, demonstrating </a:t>
            </a:r>
            <a:r>
              <a:rPr lang="en-US" b="1" i="0" dirty="0">
                <a:solidFill>
                  <a:schemeClr val="accent1"/>
                </a:solidFill>
                <a:effectLst/>
              </a:rPr>
              <a:t>clinically meaningful improvements in PFS, OS, and PRO</a:t>
            </a:r>
            <a:r>
              <a:rPr lang="en-US" b="0" i="0" dirty="0">
                <a:solidFill>
                  <a:schemeClr val="tx2"/>
                </a:solidFill>
                <a:effectLst/>
              </a:rPr>
              <a:t>, with a </a:t>
            </a:r>
            <a:r>
              <a:rPr lang="en-US" b="1" i="0" dirty="0">
                <a:solidFill>
                  <a:schemeClr val="accent1"/>
                </a:solidFill>
                <a:effectLst/>
              </a:rPr>
              <a:t>manageable safety profile</a:t>
            </a:r>
            <a:r>
              <a:rPr lang="en-US" b="0" i="0" dirty="0">
                <a:solidFill>
                  <a:schemeClr val="accent1"/>
                </a:solidFill>
                <a:effectLst/>
              </a:rPr>
              <a:t> </a:t>
            </a:r>
            <a:r>
              <a:rPr lang="en-US" b="0" i="0" dirty="0">
                <a:solidFill>
                  <a:schemeClr val="tx2"/>
                </a:solidFill>
                <a:effectLst/>
              </a:rPr>
              <a:t>when supported by appropriate care.</a:t>
            </a:r>
          </a:p>
          <a:p>
            <a:pPr algn="l" fontAlgn="base">
              <a:spcAft>
                <a:spcPts val="600"/>
              </a:spcAft>
              <a:buFont typeface="Arial" panose="020B0604020202020204" pitchFamily="34" charset="0"/>
              <a:buChar char="•"/>
            </a:pPr>
            <a:r>
              <a:rPr lang="en-US" b="0" i="0" dirty="0">
                <a:solidFill>
                  <a:schemeClr val="tx2"/>
                </a:solidFill>
                <a:effectLst/>
              </a:rPr>
              <a:t>To support treatment adherence and maintain QoL with ADCs, </a:t>
            </a:r>
            <a:r>
              <a:rPr lang="en-US" b="1" i="0" dirty="0">
                <a:solidFill>
                  <a:schemeClr val="accent1"/>
                </a:solidFill>
                <a:effectLst/>
              </a:rPr>
              <a:t>effective management of AEs is crucial</a:t>
            </a:r>
            <a:r>
              <a:rPr lang="en-US" b="0" i="0" dirty="0">
                <a:solidFill>
                  <a:schemeClr val="tx2"/>
                </a:solidFill>
                <a:effectLst/>
              </a:rPr>
              <a:t>—whether through prophylaxis, supportive medications, interventions, and/or dose modifications.</a:t>
            </a:r>
          </a:p>
          <a:p>
            <a:pPr algn="l" fontAlgn="base">
              <a:spcAft>
                <a:spcPts val="600"/>
              </a:spcAft>
              <a:buFont typeface="Arial" panose="020B0604020202020204" pitchFamily="34" charset="0"/>
              <a:buChar char="•"/>
            </a:pPr>
            <a:r>
              <a:rPr lang="en-US" b="0" i="0" dirty="0">
                <a:solidFill>
                  <a:schemeClr val="tx2"/>
                </a:solidFill>
                <a:effectLst/>
              </a:rPr>
              <a:t>In the absence of predictive biomarkers, </a:t>
            </a:r>
            <a:r>
              <a:rPr lang="en-US" b="1" i="0" dirty="0">
                <a:solidFill>
                  <a:schemeClr val="accent1"/>
                </a:solidFill>
                <a:effectLst/>
              </a:rPr>
              <a:t>selection of ADCs for HR+/HER2− (IHC0) </a:t>
            </a:r>
            <a:r>
              <a:rPr lang="en-US" b="1" i="0" dirty="0" err="1">
                <a:solidFill>
                  <a:schemeClr val="accent1"/>
                </a:solidFill>
                <a:effectLst/>
              </a:rPr>
              <a:t>mBC</a:t>
            </a:r>
            <a:r>
              <a:rPr lang="en-US" b="1" i="0" dirty="0">
                <a:solidFill>
                  <a:schemeClr val="accent1"/>
                </a:solidFill>
                <a:effectLst/>
              </a:rPr>
              <a:t> </a:t>
            </a:r>
            <a:r>
              <a:rPr lang="en-US" b="0" i="0" dirty="0">
                <a:solidFill>
                  <a:schemeClr val="tx2"/>
                </a:solidFill>
                <a:effectLst/>
              </a:rPr>
              <a:t>should be guided by prior treatments, clinical characteristics, toxicity profiles, and patient preferences.</a:t>
            </a:r>
          </a:p>
        </p:txBody>
      </p:sp>
      <p:sp>
        <p:nvSpPr>
          <p:cNvPr id="4" name="Title 3">
            <a:extLst>
              <a:ext uri="{FF2B5EF4-FFF2-40B4-BE49-F238E27FC236}">
                <a16:creationId xmlns:a16="http://schemas.microsoft.com/office/drawing/2014/main" id="{EECF6D1D-5A27-F7E1-C08E-663B564937C2}"/>
              </a:ext>
            </a:extLst>
          </p:cNvPr>
          <p:cNvSpPr>
            <a:spLocks noGrp="1"/>
          </p:cNvSpPr>
          <p:nvPr>
            <p:ph type="title"/>
          </p:nvPr>
        </p:nvSpPr>
        <p:spPr>
          <a:xfrm>
            <a:off x="619201" y="259200"/>
            <a:ext cx="10963199" cy="864000"/>
          </a:xfrm>
        </p:spPr>
        <p:txBody>
          <a:bodyPr/>
          <a:lstStyle/>
          <a:p>
            <a:r>
              <a:rPr lang="en-GB" noProof="0" dirty="0"/>
              <a:t>CLINICAL TAKEAWAYS </a:t>
            </a:r>
          </a:p>
        </p:txBody>
      </p:sp>
      <p:sp>
        <p:nvSpPr>
          <p:cNvPr id="8" name="Slide Number Placeholder 7">
            <a:extLst>
              <a:ext uri="{FF2B5EF4-FFF2-40B4-BE49-F238E27FC236}">
                <a16:creationId xmlns:a16="http://schemas.microsoft.com/office/drawing/2014/main" id="{E523EF4A-5B00-62B7-A7B1-7339D879472B}"/>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39</a:t>
            </a:fld>
            <a:endParaRPr lang="en-GB" noProof="0" dirty="0"/>
          </a:p>
        </p:txBody>
      </p:sp>
      <p:sp>
        <p:nvSpPr>
          <p:cNvPr id="2" name="Content Placeholder 8">
            <a:extLst>
              <a:ext uri="{FF2B5EF4-FFF2-40B4-BE49-F238E27FC236}">
                <a16:creationId xmlns:a16="http://schemas.microsoft.com/office/drawing/2014/main" id="{3FE4C43A-3360-73CD-F11B-79C1737702F9}"/>
              </a:ext>
            </a:extLst>
          </p:cNvPr>
          <p:cNvSpPr>
            <a:spLocks noGrp="1"/>
          </p:cNvSpPr>
          <p:nvPr>
            <p:ph sz="quarter" idx="15"/>
          </p:nvPr>
        </p:nvSpPr>
        <p:spPr>
          <a:xfrm>
            <a:off x="620183" y="6356351"/>
            <a:ext cx="10180339" cy="365125"/>
          </a:xfrm>
        </p:spPr>
        <p:txBody>
          <a:bodyPr anchor="b" anchorCtr="0"/>
          <a:lstStyle/>
          <a:p>
            <a:r>
              <a:rPr lang="en-GB" sz="900" noProof="0" dirty="0">
                <a:solidFill>
                  <a:schemeClr val="tx2"/>
                </a:solidFill>
              </a:rPr>
              <a:t>ADC, antibody-drug conjugate; AE, adverse event; Dato-</a:t>
            </a:r>
            <a:r>
              <a:rPr lang="en-GB" sz="900" noProof="0" dirty="0" err="1">
                <a:solidFill>
                  <a:schemeClr val="tx2"/>
                </a:solidFill>
              </a:rPr>
              <a:t>DXd</a:t>
            </a:r>
            <a:r>
              <a:rPr lang="en-GB" sz="900" noProof="0" dirty="0">
                <a:solidFill>
                  <a:schemeClr val="tx2"/>
                </a:solidFill>
              </a:rPr>
              <a:t>, datopotamab deruxtecan; GI, gastrointestinal; HR+, hormone receptor positive; IHC; immunohistochemistry;  mBC, metastatic breast cancer; PFS, progression free survival; PRO, patient-reported outcome; OS, overall survival</a:t>
            </a:r>
          </a:p>
        </p:txBody>
      </p:sp>
    </p:spTree>
    <p:extLst>
      <p:ext uri="{BB962C8B-B14F-4D97-AF65-F5344CB8AC3E}">
        <p14:creationId xmlns:p14="http://schemas.microsoft.com/office/powerpoint/2010/main" val="347217792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FC1FE9-14A6-0754-8263-BC9A2ACC4DF2}"/>
              </a:ext>
            </a:extLst>
          </p:cNvPr>
          <p:cNvSpPr>
            <a:spLocks noGrp="1"/>
          </p:cNvSpPr>
          <p:nvPr>
            <p:ph sz="quarter" idx="12"/>
          </p:nvPr>
        </p:nvSpPr>
        <p:spPr/>
        <p:txBody>
          <a:bodyPr/>
          <a:lstStyle/>
          <a:p>
            <a:pPr algn="l" rtl="0" fontAlgn="base">
              <a:buFont typeface="+mj-lt"/>
              <a:buAutoNum type="arabicPeriod"/>
            </a:pPr>
            <a:r>
              <a:rPr lang="en-GB" b="0" i="0" u="none" strike="noStrike" noProof="0" dirty="0">
                <a:solidFill>
                  <a:schemeClr val="tx2"/>
                </a:solidFill>
                <a:effectLst/>
                <a:latin typeface="Arial" panose="020B0604020202020204" pitchFamily="34" charset="0"/>
              </a:rPr>
              <a:t>Recognise the </a:t>
            </a:r>
            <a:r>
              <a:rPr lang="en-GB" b="1" i="0" u="none" strike="noStrike" noProof="0" dirty="0">
                <a:solidFill>
                  <a:schemeClr val="accent1"/>
                </a:solidFill>
                <a:effectLst/>
                <a:latin typeface="Arial" panose="020B0604020202020204" pitchFamily="34" charset="0"/>
              </a:rPr>
              <a:t>efficacy and safety</a:t>
            </a:r>
            <a:r>
              <a:rPr lang="en-GB" b="0" i="0" u="none" strike="noStrike" noProof="0" dirty="0">
                <a:solidFill>
                  <a:schemeClr val="accent1"/>
                </a:solidFill>
                <a:effectLst/>
                <a:latin typeface="Arial" panose="020B0604020202020204" pitchFamily="34" charset="0"/>
              </a:rPr>
              <a:t> </a:t>
            </a:r>
            <a:r>
              <a:rPr lang="en-GB" b="0" i="0" u="none" strike="noStrike" noProof="0" dirty="0">
                <a:solidFill>
                  <a:schemeClr val="tx2"/>
                </a:solidFill>
                <a:effectLst/>
                <a:latin typeface="Arial" panose="020B0604020202020204" pitchFamily="34" charset="0"/>
              </a:rPr>
              <a:t>profiles of</a:t>
            </a:r>
            <a:r>
              <a:rPr lang="en-GB" b="1" i="0" u="none" strike="noStrike" noProof="0" dirty="0">
                <a:solidFill>
                  <a:schemeClr val="tx2"/>
                </a:solidFill>
                <a:effectLst/>
                <a:latin typeface="Arial" panose="020B0604020202020204" pitchFamily="34" charset="0"/>
              </a:rPr>
              <a:t> </a:t>
            </a:r>
            <a:r>
              <a:rPr lang="en-GB" b="1" i="0" u="none" strike="noStrike" noProof="0" dirty="0">
                <a:solidFill>
                  <a:schemeClr val="accent1"/>
                </a:solidFill>
                <a:effectLst/>
                <a:latin typeface="Arial" panose="020B0604020202020204" pitchFamily="34" charset="0"/>
              </a:rPr>
              <a:t>TROP2-directed ADCs</a:t>
            </a:r>
            <a:r>
              <a:rPr lang="en-GB" b="0" i="0" u="none" strike="noStrike" noProof="0" dirty="0">
                <a:solidFill>
                  <a:schemeClr val="tx2"/>
                </a:solidFill>
                <a:effectLst/>
                <a:latin typeface="Arial" panose="020B0604020202020204" pitchFamily="34" charset="0"/>
              </a:rPr>
              <a:t> for patients with advanced or metastatic HR+/HER2- BC, and </a:t>
            </a:r>
            <a:r>
              <a:rPr lang="en-GB" b="1" i="0" u="none" strike="noStrike" noProof="0" dirty="0">
                <a:solidFill>
                  <a:schemeClr val="accent1"/>
                </a:solidFill>
                <a:effectLst/>
                <a:latin typeface="Arial" panose="020B0604020202020204" pitchFamily="34" charset="0"/>
              </a:rPr>
              <a:t>their place in the treatment landscape</a:t>
            </a:r>
            <a:r>
              <a:rPr lang="en-GB" b="0" i="0" noProof="0" dirty="0">
                <a:solidFill>
                  <a:schemeClr val="accent1"/>
                </a:solidFill>
                <a:effectLst/>
                <a:latin typeface="Arial" panose="020B0604020202020204" pitchFamily="34" charset="0"/>
              </a:rPr>
              <a:t>​</a:t>
            </a:r>
          </a:p>
          <a:p>
            <a:pPr marL="0" indent="0" algn="l" rtl="0" fontAlgn="base">
              <a:buNone/>
            </a:pPr>
            <a:endParaRPr lang="en-GB" b="0" i="0" noProof="0" dirty="0">
              <a:solidFill>
                <a:schemeClr val="tx2"/>
              </a:solidFill>
              <a:effectLst/>
              <a:latin typeface="Arial" panose="020B0604020202020204" pitchFamily="34" charset="0"/>
            </a:endParaRPr>
          </a:p>
          <a:p>
            <a:pPr algn="l" rtl="0" fontAlgn="base">
              <a:buFont typeface="+mj-lt"/>
              <a:buAutoNum type="arabicPeriod" startAt="2"/>
            </a:pPr>
            <a:r>
              <a:rPr lang="en-GB" b="0" i="0" u="none" strike="noStrike" noProof="0" dirty="0">
                <a:solidFill>
                  <a:schemeClr val="tx2"/>
                </a:solidFill>
                <a:effectLst/>
                <a:latin typeface="Arial" panose="020B0604020202020204" pitchFamily="34" charset="0"/>
              </a:rPr>
              <a:t>Implement </a:t>
            </a:r>
            <a:r>
              <a:rPr lang="en-GB" b="1" i="0" u="none" strike="noStrike" noProof="0" dirty="0">
                <a:solidFill>
                  <a:schemeClr val="accent1"/>
                </a:solidFill>
                <a:effectLst/>
                <a:latin typeface="Arial" panose="020B0604020202020204" pitchFamily="34" charset="0"/>
              </a:rPr>
              <a:t>optimisation of treatment selection</a:t>
            </a:r>
            <a:r>
              <a:rPr lang="en-GB" b="0" i="0" u="none" strike="noStrike" noProof="0" dirty="0">
                <a:solidFill>
                  <a:schemeClr val="tx2"/>
                </a:solidFill>
                <a:effectLst/>
                <a:latin typeface="Arial" panose="020B0604020202020204" pitchFamily="34" charset="0"/>
              </a:rPr>
              <a:t>, and make the appropriate </a:t>
            </a:r>
            <a:r>
              <a:rPr lang="en-GB" b="1" i="0" u="none" strike="noStrike" noProof="0" dirty="0">
                <a:solidFill>
                  <a:schemeClr val="accent1"/>
                </a:solidFill>
                <a:effectLst/>
                <a:latin typeface="Arial" panose="020B0604020202020204" pitchFamily="34" charset="0"/>
              </a:rPr>
              <a:t>sequencing decisions</a:t>
            </a:r>
            <a:r>
              <a:rPr lang="en-GB" b="0" i="0" noProof="0" dirty="0">
                <a:solidFill>
                  <a:schemeClr val="accent1"/>
                </a:solidFill>
                <a:effectLst/>
                <a:latin typeface="Arial" panose="020B0604020202020204" pitchFamily="34" charset="0"/>
              </a:rPr>
              <a:t>​</a:t>
            </a:r>
          </a:p>
          <a:p>
            <a:pPr marL="0" indent="0" algn="l" rtl="0" fontAlgn="base">
              <a:buNone/>
            </a:pPr>
            <a:endParaRPr lang="en-GB" b="0" i="0" noProof="0" dirty="0">
              <a:solidFill>
                <a:schemeClr val="tx2"/>
              </a:solidFill>
              <a:effectLst/>
              <a:latin typeface="Arial" panose="020B0604020202020204" pitchFamily="34" charset="0"/>
            </a:endParaRPr>
          </a:p>
          <a:p>
            <a:pPr algn="l" rtl="0" fontAlgn="base">
              <a:buFont typeface="+mj-lt"/>
              <a:buAutoNum type="arabicPeriod" startAt="3"/>
            </a:pPr>
            <a:r>
              <a:rPr lang="en-GB" b="0" i="0" u="none" strike="noStrike" noProof="0" dirty="0">
                <a:solidFill>
                  <a:schemeClr val="tx2"/>
                </a:solidFill>
                <a:effectLst/>
                <a:latin typeface="Arial" panose="020B0604020202020204" pitchFamily="34" charset="0"/>
              </a:rPr>
              <a:t>Be able to </a:t>
            </a:r>
            <a:r>
              <a:rPr lang="en-GB" b="1" i="0" u="none" strike="noStrike" noProof="0" dirty="0">
                <a:solidFill>
                  <a:schemeClr val="accent1"/>
                </a:solidFill>
                <a:effectLst/>
                <a:latin typeface="Arial" panose="020B0604020202020204" pitchFamily="34" charset="0"/>
              </a:rPr>
              <a:t>monitor and manage adverse events</a:t>
            </a:r>
            <a:r>
              <a:rPr lang="en-GB" b="0" i="0" u="none" strike="noStrike" noProof="0" dirty="0">
                <a:solidFill>
                  <a:schemeClr val="accent1"/>
                </a:solidFill>
                <a:effectLst/>
                <a:latin typeface="Arial" panose="020B0604020202020204" pitchFamily="34" charset="0"/>
              </a:rPr>
              <a:t> </a:t>
            </a:r>
            <a:r>
              <a:rPr lang="en-GB" b="0" i="0" u="none" strike="noStrike" noProof="0" dirty="0">
                <a:solidFill>
                  <a:schemeClr val="tx2"/>
                </a:solidFill>
                <a:effectLst/>
                <a:latin typeface="Arial" panose="020B0604020202020204" pitchFamily="34" charset="0"/>
              </a:rPr>
              <a:t>associated with ADC therapy</a:t>
            </a:r>
            <a:endParaRPr lang="en-GB" b="0" i="0" noProof="0" dirty="0">
              <a:solidFill>
                <a:schemeClr val="tx2"/>
              </a:solidFill>
              <a:effectLst/>
              <a:latin typeface="Arial" panose="020B0604020202020204" pitchFamily="34" charset="0"/>
            </a:endParaRPr>
          </a:p>
        </p:txBody>
      </p:sp>
      <p:sp>
        <p:nvSpPr>
          <p:cNvPr id="2" name="Title 1">
            <a:extLst>
              <a:ext uri="{FF2B5EF4-FFF2-40B4-BE49-F238E27FC236}">
                <a16:creationId xmlns:a16="http://schemas.microsoft.com/office/drawing/2014/main" id="{9D68A44F-7672-2702-1F2D-B35F62176CF5}"/>
              </a:ext>
            </a:extLst>
          </p:cNvPr>
          <p:cNvSpPr>
            <a:spLocks noGrp="1"/>
          </p:cNvSpPr>
          <p:nvPr>
            <p:ph type="title"/>
          </p:nvPr>
        </p:nvSpPr>
        <p:spPr/>
        <p:txBody>
          <a:bodyPr/>
          <a:lstStyle/>
          <a:p>
            <a:r>
              <a:rPr lang="en-GB" noProof="0" dirty="0"/>
              <a:t>EDUCATIONAL Objectives </a:t>
            </a:r>
          </a:p>
        </p:txBody>
      </p:sp>
      <p:sp>
        <p:nvSpPr>
          <p:cNvPr id="5" name="Slide Number Placeholder 4">
            <a:extLst>
              <a:ext uri="{FF2B5EF4-FFF2-40B4-BE49-F238E27FC236}">
                <a16:creationId xmlns:a16="http://schemas.microsoft.com/office/drawing/2014/main" id="{05F51619-F484-B33C-03D7-EBAEDF869154}"/>
              </a:ext>
            </a:extLst>
          </p:cNvPr>
          <p:cNvSpPr>
            <a:spLocks noGrp="1"/>
          </p:cNvSpPr>
          <p:nvPr>
            <p:ph type="sldNum" sz="quarter" idx="4"/>
          </p:nvPr>
        </p:nvSpPr>
        <p:spPr/>
        <p:txBody>
          <a:bodyPr/>
          <a:lstStyle/>
          <a:p>
            <a:fld id="{FCE43C0F-8A7B-3A4B-9DB5-B3472E36E833}" type="slidenum">
              <a:rPr lang="en-GB" noProof="0" smtClean="0"/>
              <a:pPr/>
              <a:t>4</a:t>
            </a:fld>
            <a:endParaRPr lang="en-GB" noProof="0" dirty="0"/>
          </a:p>
        </p:txBody>
      </p:sp>
      <p:sp>
        <p:nvSpPr>
          <p:cNvPr id="4" name="Content Placeholder 3">
            <a:extLst>
              <a:ext uri="{FF2B5EF4-FFF2-40B4-BE49-F238E27FC236}">
                <a16:creationId xmlns:a16="http://schemas.microsoft.com/office/drawing/2014/main" id="{E2967B5C-A416-7875-5D83-C0A3EDE5B9CA}"/>
              </a:ext>
            </a:extLst>
          </p:cNvPr>
          <p:cNvSpPr>
            <a:spLocks noGrp="1"/>
          </p:cNvSpPr>
          <p:nvPr>
            <p:ph sz="quarter" idx="15"/>
          </p:nvPr>
        </p:nvSpPr>
        <p:spPr/>
        <p:txBody>
          <a:bodyPr/>
          <a:lstStyle/>
          <a:p>
            <a:r>
              <a:rPr lang="en-GB" sz="900" noProof="0" dirty="0"/>
              <a:t>ADC, antibody-drug conjugate; BC, breast cancer; </a:t>
            </a:r>
            <a:r>
              <a:rPr lang="en-GB" sz="900" dirty="0"/>
              <a:t>HR+, hormone receptor positive</a:t>
            </a:r>
          </a:p>
        </p:txBody>
      </p:sp>
    </p:spTree>
    <p:extLst>
      <p:ext uri="{BB962C8B-B14F-4D97-AF65-F5344CB8AC3E}">
        <p14:creationId xmlns:p14="http://schemas.microsoft.com/office/powerpoint/2010/main" val="29388091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729FF-CB75-89F6-AC62-F612942B9D8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B2E3A3-34A9-A10F-844A-E5D1D88C8CDA}"/>
              </a:ext>
            </a:extLst>
          </p:cNvPr>
          <p:cNvSpPr>
            <a:spLocks noGrp="1"/>
          </p:cNvSpPr>
          <p:nvPr>
            <p:ph sz="quarter" idx="12"/>
          </p:nvPr>
        </p:nvSpPr>
        <p:spPr>
          <a:xfrm>
            <a:off x="619201" y="881902"/>
            <a:ext cx="10963200" cy="4525200"/>
          </a:xfrm>
        </p:spPr>
        <p:txBody>
          <a:bodyPr vert="horz" lIns="0" tIns="0" rIns="0" bIns="0" rtlCol="0" anchor="t">
            <a:noAutofit/>
          </a:bodyPr>
          <a:lstStyle/>
          <a:p>
            <a:r>
              <a:rPr lang="en-GB" b="1" noProof="0" dirty="0">
                <a:solidFill>
                  <a:schemeClr val="accent1"/>
                </a:solidFill>
              </a:rPr>
              <a:t>Endocrine-resistant</a:t>
            </a:r>
            <a:r>
              <a:rPr lang="en-GB" b="1" noProof="0" dirty="0">
                <a:solidFill>
                  <a:schemeClr val="tx2"/>
                </a:solidFill>
              </a:rPr>
              <a:t> </a:t>
            </a:r>
            <a:r>
              <a:rPr lang="en-GB" noProof="0" dirty="0">
                <a:solidFill>
                  <a:schemeClr val="tx2"/>
                </a:solidFill>
              </a:rPr>
              <a:t>HR+/HER2− mBC remains a significant unmet need, and </a:t>
            </a:r>
            <a:r>
              <a:rPr lang="en-GB" b="1" noProof="0" dirty="0">
                <a:solidFill>
                  <a:schemeClr val="accent1"/>
                </a:solidFill>
              </a:rPr>
              <a:t>ADCs</a:t>
            </a:r>
            <a:r>
              <a:rPr lang="en-GB" b="1" noProof="0" dirty="0">
                <a:solidFill>
                  <a:schemeClr val="tx2"/>
                </a:solidFill>
              </a:rPr>
              <a:t> </a:t>
            </a:r>
            <a:r>
              <a:rPr lang="en-GB" noProof="0" dirty="0">
                <a:solidFill>
                  <a:schemeClr val="tx2"/>
                </a:solidFill>
              </a:rPr>
              <a:t>offer a more </a:t>
            </a:r>
            <a:r>
              <a:rPr lang="en-GB" b="1" noProof="0" dirty="0">
                <a:solidFill>
                  <a:schemeClr val="accent1"/>
                </a:solidFill>
              </a:rPr>
              <a:t>effective and tolerable later-line alternative </a:t>
            </a:r>
            <a:r>
              <a:rPr lang="en-GB" noProof="0" dirty="0">
                <a:solidFill>
                  <a:schemeClr val="tx2"/>
                </a:solidFill>
              </a:rPr>
              <a:t>to conventional chemotherapy</a:t>
            </a:r>
          </a:p>
          <a:p>
            <a:r>
              <a:rPr lang="en-GB" b="1" noProof="0" dirty="0">
                <a:solidFill>
                  <a:schemeClr val="accent1"/>
                </a:solidFill>
              </a:rPr>
              <a:t>Dato-DXd demonstrated a statistically significant and clinically meaningful improvement in PFS </a:t>
            </a:r>
            <a:r>
              <a:rPr lang="en-GB" noProof="0" dirty="0">
                <a:solidFill>
                  <a:schemeClr val="tx2"/>
                </a:solidFill>
              </a:rPr>
              <a:t>versus chemotherapy, with </a:t>
            </a:r>
            <a:r>
              <a:rPr lang="en-GB" b="1" noProof="0" dirty="0">
                <a:solidFill>
                  <a:schemeClr val="accent1"/>
                </a:solidFill>
              </a:rPr>
              <a:t>continued benefits across secondary efficacy, safety and PRO endpoints</a:t>
            </a:r>
            <a:r>
              <a:rPr lang="en-GB" noProof="0" dirty="0">
                <a:solidFill>
                  <a:schemeClr val="accent1"/>
                </a:solidFill>
              </a:rPr>
              <a:t>, </a:t>
            </a:r>
            <a:r>
              <a:rPr lang="en-GB" noProof="0" dirty="0">
                <a:solidFill>
                  <a:schemeClr val="tx2"/>
                </a:solidFill>
              </a:rPr>
              <a:t>despite OS not reaching statistical significance—potentially influenced by post-progression ADC use</a:t>
            </a:r>
          </a:p>
          <a:p>
            <a:pPr algn="l" fontAlgn="base">
              <a:spcAft>
                <a:spcPts val="600"/>
              </a:spcAft>
              <a:buFont typeface="Arial" panose="020B0604020202020204" pitchFamily="34" charset="0"/>
              <a:buChar char="•"/>
            </a:pPr>
            <a:r>
              <a:rPr lang="en-US" b="1" i="0" dirty="0">
                <a:solidFill>
                  <a:schemeClr val="accent1"/>
                </a:solidFill>
                <a:effectLst/>
              </a:rPr>
              <a:t>Sacituzumab govitecan </a:t>
            </a:r>
            <a:r>
              <a:rPr lang="en-US" b="0" i="0" dirty="0">
                <a:solidFill>
                  <a:schemeClr val="tx2"/>
                </a:solidFill>
                <a:effectLst/>
              </a:rPr>
              <a:t>remains a valuable treatment option for </a:t>
            </a:r>
            <a:r>
              <a:rPr lang="en-US" b="1" i="0" dirty="0">
                <a:solidFill>
                  <a:schemeClr val="accent1"/>
                </a:solidFill>
                <a:effectLst/>
              </a:rPr>
              <a:t>heavily pretreated patients </a:t>
            </a:r>
            <a:r>
              <a:rPr lang="en-US" b="0" i="0" dirty="0">
                <a:solidFill>
                  <a:schemeClr val="tx2"/>
                </a:solidFill>
                <a:effectLst/>
              </a:rPr>
              <a:t>with HR+/HER2− breast cancer, demonstrating </a:t>
            </a:r>
            <a:r>
              <a:rPr lang="en-US" b="1" i="0" dirty="0">
                <a:solidFill>
                  <a:schemeClr val="accent1"/>
                </a:solidFill>
                <a:effectLst/>
              </a:rPr>
              <a:t>clinically meaningful improvements in PFS, OS, and PRO</a:t>
            </a:r>
            <a:r>
              <a:rPr lang="en-US" b="0" i="0" dirty="0">
                <a:solidFill>
                  <a:schemeClr val="tx2"/>
                </a:solidFill>
                <a:effectLst/>
              </a:rPr>
              <a:t>, with a </a:t>
            </a:r>
            <a:r>
              <a:rPr lang="en-US" b="1" i="0" dirty="0">
                <a:solidFill>
                  <a:schemeClr val="accent1"/>
                </a:solidFill>
                <a:effectLst/>
              </a:rPr>
              <a:t>manageable safety profile</a:t>
            </a:r>
            <a:r>
              <a:rPr lang="en-US" b="0" i="0" dirty="0">
                <a:solidFill>
                  <a:schemeClr val="accent1"/>
                </a:solidFill>
                <a:effectLst/>
              </a:rPr>
              <a:t> </a:t>
            </a:r>
            <a:r>
              <a:rPr lang="en-US" b="0" i="0" dirty="0">
                <a:solidFill>
                  <a:schemeClr val="tx2"/>
                </a:solidFill>
                <a:effectLst/>
              </a:rPr>
              <a:t>when supported by appropriate care.</a:t>
            </a:r>
          </a:p>
          <a:p>
            <a:pPr algn="l" fontAlgn="base">
              <a:spcAft>
                <a:spcPts val="600"/>
              </a:spcAft>
              <a:buFont typeface="Arial" panose="020B0604020202020204" pitchFamily="34" charset="0"/>
              <a:buChar char="•"/>
            </a:pPr>
            <a:r>
              <a:rPr lang="en-US" b="0" i="0" dirty="0">
                <a:solidFill>
                  <a:schemeClr val="tx2"/>
                </a:solidFill>
                <a:effectLst/>
              </a:rPr>
              <a:t>To support treatment adherence and maintain QoL with ADCs, </a:t>
            </a:r>
            <a:r>
              <a:rPr lang="en-US" b="1" i="0" dirty="0">
                <a:solidFill>
                  <a:schemeClr val="accent1"/>
                </a:solidFill>
                <a:effectLst/>
              </a:rPr>
              <a:t>effective management of AEs is crucial</a:t>
            </a:r>
            <a:r>
              <a:rPr lang="en-US" b="0" i="0" dirty="0">
                <a:solidFill>
                  <a:schemeClr val="tx2"/>
                </a:solidFill>
                <a:effectLst/>
              </a:rPr>
              <a:t>—whether through prophylaxis, supportive medications, interventions, and/or dose modifications.</a:t>
            </a:r>
          </a:p>
          <a:p>
            <a:pPr algn="l" fontAlgn="base">
              <a:spcAft>
                <a:spcPts val="600"/>
              </a:spcAft>
              <a:buFont typeface="Arial" panose="020B0604020202020204" pitchFamily="34" charset="0"/>
              <a:buChar char="•"/>
            </a:pPr>
            <a:r>
              <a:rPr lang="en-US" b="0" i="0" dirty="0">
                <a:solidFill>
                  <a:schemeClr val="tx2"/>
                </a:solidFill>
                <a:effectLst/>
              </a:rPr>
              <a:t>In the absence of predictive biomarkers, </a:t>
            </a:r>
            <a:r>
              <a:rPr lang="en-US" b="1" i="0" dirty="0">
                <a:solidFill>
                  <a:schemeClr val="accent1"/>
                </a:solidFill>
                <a:effectLst/>
              </a:rPr>
              <a:t>selection of ADCs for HR+/HER2− (IHC0) </a:t>
            </a:r>
            <a:r>
              <a:rPr lang="en-US" b="1" i="0" dirty="0" err="1">
                <a:solidFill>
                  <a:schemeClr val="accent1"/>
                </a:solidFill>
                <a:effectLst/>
              </a:rPr>
              <a:t>mBC</a:t>
            </a:r>
            <a:r>
              <a:rPr lang="en-US" b="1" i="0" dirty="0">
                <a:solidFill>
                  <a:schemeClr val="accent1"/>
                </a:solidFill>
                <a:effectLst/>
              </a:rPr>
              <a:t> </a:t>
            </a:r>
            <a:r>
              <a:rPr lang="en-US" b="0" i="0" dirty="0">
                <a:solidFill>
                  <a:schemeClr val="tx2"/>
                </a:solidFill>
                <a:effectLst/>
              </a:rPr>
              <a:t>should be guided by prior treatments, clinical characteristics, toxicity profiles, and patient preferences.</a:t>
            </a:r>
          </a:p>
        </p:txBody>
      </p:sp>
      <p:sp>
        <p:nvSpPr>
          <p:cNvPr id="4" name="Title 3">
            <a:extLst>
              <a:ext uri="{FF2B5EF4-FFF2-40B4-BE49-F238E27FC236}">
                <a16:creationId xmlns:a16="http://schemas.microsoft.com/office/drawing/2014/main" id="{86B8E587-4780-9198-89E2-39C872B1F2D6}"/>
              </a:ext>
            </a:extLst>
          </p:cNvPr>
          <p:cNvSpPr>
            <a:spLocks noGrp="1"/>
          </p:cNvSpPr>
          <p:nvPr>
            <p:ph type="title"/>
          </p:nvPr>
        </p:nvSpPr>
        <p:spPr>
          <a:xfrm>
            <a:off x="619201" y="259200"/>
            <a:ext cx="10963199" cy="864000"/>
          </a:xfrm>
        </p:spPr>
        <p:txBody>
          <a:bodyPr/>
          <a:lstStyle/>
          <a:p>
            <a:r>
              <a:rPr lang="en-GB" noProof="0" dirty="0"/>
              <a:t>CLINICAL TAKEAWAYS </a:t>
            </a:r>
          </a:p>
        </p:txBody>
      </p:sp>
      <p:sp>
        <p:nvSpPr>
          <p:cNvPr id="8" name="Slide Number Placeholder 7">
            <a:extLst>
              <a:ext uri="{FF2B5EF4-FFF2-40B4-BE49-F238E27FC236}">
                <a16:creationId xmlns:a16="http://schemas.microsoft.com/office/drawing/2014/main" id="{4D059279-7595-C05D-383B-C7ADA1E67162}"/>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5</a:t>
            </a:fld>
            <a:endParaRPr lang="en-GB" noProof="0" dirty="0"/>
          </a:p>
        </p:txBody>
      </p:sp>
      <p:sp>
        <p:nvSpPr>
          <p:cNvPr id="2" name="Content Placeholder 8">
            <a:extLst>
              <a:ext uri="{FF2B5EF4-FFF2-40B4-BE49-F238E27FC236}">
                <a16:creationId xmlns:a16="http://schemas.microsoft.com/office/drawing/2014/main" id="{DB72514B-5F6E-B2B7-8E7E-4DC95B8C0647}"/>
              </a:ext>
            </a:extLst>
          </p:cNvPr>
          <p:cNvSpPr>
            <a:spLocks noGrp="1"/>
          </p:cNvSpPr>
          <p:nvPr>
            <p:ph sz="quarter" idx="15"/>
          </p:nvPr>
        </p:nvSpPr>
        <p:spPr>
          <a:xfrm>
            <a:off x="620183" y="6356351"/>
            <a:ext cx="10180339" cy="365125"/>
          </a:xfrm>
        </p:spPr>
        <p:txBody>
          <a:bodyPr anchor="b" anchorCtr="0"/>
          <a:lstStyle/>
          <a:p>
            <a:r>
              <a:rPr lang="en-GB" sz="900" noProof="0" dirty="0">
                <a:solidFill>
                  <a:schemeClr val="tx2"/>
                </a:solidFill>
              </a:rPr>
              <a:t>ADC, antibody-drug conjugate; AE, adverse event; Dato-</a:t>
            </a:r>
            <a:r>
              <a:rPr lang="en-GB" sz="900" noProof="0" dirty="0" err="1">
                <a:solidFill>
                  <a:schemeClr val="tx2"/>
                </a:solidFill>
              </a:rPr>
              <a:t>DXd</a:t>
            </a:r>
            <a:r>
              <a:rPr lang="en-GB" sz="900" noProof="0" dirty="0">
                <a:solidFill>
                  <a:schemeClr val="tx2"/>
                </a:solidFill>
              </a:rPr>
              <a:t>, datopotamab deruxtecan; GI, gastrointestinal; HR+, hormone receptor positive; IHC; immunohistochemistry;  mBC, metastatic breast cancer; PFS, progression free survival; PRO, patient-reported outcome; OS, overall survival</a:t>
            </a:r>
          </a:p>
        </p:txBody>
      </p:sp>
    </p:spTree>
    <p:extLst>
      <p:ext uri="{BB962C8B-B14F-4D97-AF65-F5344CB8AC3E}">
        <p14:creationId xmlns:p14="http://schemas.microsoft.com/office/powerpoint/2010/main" val="9437058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76079-B6CC-3B7E-A217-EC53A487A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ACB12-6387-85F7-F154-916DFE91D555}"/>
              </a:ext>
            </a:extLst>
          </p:cNvPr>
          <p:cNvSpPr>
            <a:spLocks noGrp="1"/>
          </p:cNvSpPr>
          <p:nvPr>
            <p:ph type="title"/>
          </p:nvPr>
        </p:nvSpPr>
        <p:spPr/>
        <p:txBody>
          <a:bodyPr/>
          <a:lstStyle/>
          <a:p>
            <a:r>
              <a:rPr lang="en-GB" noProof="0" dirty="0"/>
              <a:t>TREATMENT LANDSCAPE IN </a:t>
            </a:r>
            <a:br>
              <a:rPr lang="en-GB" noProof="0" dirty="0"/>
            </a:br>
            <a:r>
              <a:rPr lang="en-GB" noProof="0" dirty="0"/>
              <a:t>ER+/HER2- </a:t>
            </a:r>
            <a:r>
              <a:rPr lang="en-GB" cap="none" noProof="0" dirty="0"/>
              <a:t>m</a:t>
            </a:r>
            <a:r>
              <a:rPr lang="en-GB" noProof="0" dirty="0"/>
              <a:t>BC in patients with</a:t>
            </a:r>
          </a:p>
        </p:txBody>
      </p:sp>
      <p:sp>
        <p:nvSpPr>
          <p:cNvPr id="3" name="Slide Number Placeholder 2">
            <a:extLst>
              <a:ext uri="{FF2B5EF4-FFF2-40B4-BE49-F238E27FC236}">
                <a16:creationId xmlns:a16="http://schemas.microsoft.com/office/drawing/2014/main" id="{5626B658-1ADF-21DC-0368-B9E21DE1EC8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3363BA16-97B3-ADA0-F259-E2B2781D6F83}"/>
              </a:ext>
            </a:extLst>
          </p:cNvPr>
          <p:cNvSpPr txBox="1">
            <a:spLocks/>
          </p:cNvSpPr>
          <p:nvPr/>
        </p:nvSpPr>
        <p:spPr>
          <a:xfrm>
            <a:off x="620183" y="6356351"/>
            <a:ext cx="10571278" cy="365125"/>
          </a:xfrm>
          <a:prstGeom prst="rect">
            <a:avLst/>
          </a:prstGeom>
        </p:spPr>
        <p:txBody>
          <a:bodyPr anchor="b" anchorCtr="0"/>
          <a:lstStyle>
            <a:lvl1pPr marL="263519" indent="-263519" algn="l" defTabSz="914377" rtl="0" eaLnBrk="1" latinLnBrk="0" hangingPunct="1">
              <a:spcBef>
                <a:spcPts val="1200"/>
              </a:spcBef>
              <a:spcAft>
                <a:spcPts val="0"/>
              </a:spcAft>
              <a:buClr>
                <a:schemeClr val="accent1"/>
              </a:buClr>
              <a:buFont typeface="Arial" panose="020B0604020202020204" pitchFamily="34" charset="0"/>
              <a:buChar char="•"/>
              <a:defRPr sz="2000" kern="1200">
                <a:solidFill>
                  <a:schemeClr val="tx2"/>
                </a:solidFill>
                <a:latin typeface="+mn-lt"/>
                <a:ea typeface="+mn-ea"/>
                <a:cs typeface="+mn-cs"/>
              </a:defRPr>
            </a:lvl1pPr>
            <a:lvl2pPr marL="536561" indent="-273044" algn="l" defTabSz="914377" rtl="0" eaLnBrk="1" latinLnBrk="0" hangingPunct="1">
              <a:spcBef>
                <a:spcPts val="900"/>
              </a:spcBef>
              <a:spcAft>
                <a:spcPts val="0"/>
              </a:spcAft>
              <a:buClr>
                <a:schemeClr val="accent1"/>
              </a:buClr>
              <a:buFont typeface="Arial" panose="020B0604020202020204" pitchFamily="34" charset="0"/>
              <a:buChar char="•"/>
              <a:defRPr sz="1800" kern="1200">
                <a:solidFill>
                  <a:schemeClr val="tx2"/>
                </a:solidFill>
                <a:latin typeface="+mn-lt"/>
                <a:ea typeface="+mn-ea"/>
                <a:cs typeface="+mn-cs"/>
              </a:defRPr>
            </a:lvl2pPr>
            <a:lvl3pPr marL="811193" indent="-274632" algn="l" defTabSz="914377" rtl="0" eaLnBrk="1" latinLnBrk="0" hangingPunct="1">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074712" indent="-263519"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366804" indent="-292093"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noProof="0" dirty="0">
                <a:solidFill>
                  <a:schemeClr val="bg1"/>
                </a:solidFill>
                <a:latin typeface="Arial" panose="020B0604020202020204" pitchFamily="34" charset="0"/>
                <a:cs typeface="Arial" panose="020B0604020202020204" pitchFamily="34" charset="0"/>
              </a:rPr>
              <a:t>ER+, estrogen receptor positive; mBC, metastatic breast cancer </a:t>
            </a:r>
          </a:p>
        </p:txBody>
      </p:sp>
    </p:spTree>
    <p:extLst>
      <p:ext uri="{BB962C8B-B14F-4D97-AF65-F5344CB8AC3E}">
        <p14:creationId xmlns:p14="http://schemas.microsoft.com/office/powerpoint/2010/main" val="315119685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B9C86-3441-B209-6818-2ADBF940E7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70DA0E-55FE-1C48-AC04-2BC4AFDE85D2}"/>
              </a:ext>
            </a:extLst>
          </p:cNvPr>
          <p:cNvSpPr>
            <a:spLocks noGrp="1"/>
          </p:cNvSpPr>
          <p:nvPr>
            <p:ph type="title"/>
          </p:nvPr>
        </p:nvSpPr>
        <p:spPr>
          <a:xfrm>
            <a:off x="619125" y="258763"/>
            <a:ext cx="11056936" cy="695887"/>
          </a:xfrm>
        </p:spPr>
        <p:txBody>
          <a:bodyPr>
            <a:noAutofit/>
          </a:bodyPr>
          <a:lstStyle/>
          <a:p>
            <a:r>
              <a:rPr lang="en-GB" spc="-30" noProof="0" dirty="0"/>
              <a:t>treatments SELECTION for patients with ER+/HER2- </a:t>
            </a:r>
            <a:r>
              <a:rPr lang="en-GB" cap="none" spc="-30" noProof="0" dirty="0"/>
              <a:t>m</a:t>
            </a:r>
            <a:r>
              <a:rPr lang="en-GB" spc="-30" noProof="0" dirty="0"/>
              <a:t>BC </a:t>
            </a:r>
            <a:br>
              <a:rPr lang="en-GB" spc="-30" noProof="0" dirty="0"/>
            </a:br>
            <a:r>
              <a:rPr lang="en-GB" spc="-30" noProof="0" dirty="0"/>
              <a:t>is influenced by eT-sensitivity</a:t>
            </a:r>
            <a:r>
              <a:rPr lang="en-GB" spc="-30" baseline="30000" noProof="0" dirty="0"/>
              <a:t>1</a:t>
            </a:r>
          </a:p>
        </p:txBody>
      </p:sp>
      <p:sp>
        <p:nvSpPr>
          <p:cNvPr id="10" name="Slide Number Placeholder 9">
            <a:extLst>
              <a:ext uri="{FF2B5EF4-FFF2-40B4-BE49-F238E27FC236}">
                <a16:creationId xmlns:a16="http://schemas.microsoft.com/office/drawing/2014/main" id="{514F05A0-8AD6-8A19-DC6D-328E482D6696}"/>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7</a:t>
            </a:fld>
            <a:endParaRPr lang="en-GB" noProof="0" dirty="0"/>
          </a:p>
        </p:txBody>
      </p:sp>
      <p:sp>
        <p:nvSpPr>
          <p:cNvPr id="2" name="Content Placeholder 1">
            <a:extLst>
              <a:ext uri="{FF2B5EF4-FFF2-40B4-BE49-F238E27FC236}">
                <a16:creationId xmlns:a16="http://schemas.microsoft.com/office/drawing/2014/main" id="{79B3EF5A-A603-9C3B-75D4-85AEC291CEB4}"/>
              </a:ext>
            </a:extLst>
          </p:cNvPr>
          <p:cNvSpPr>
            <a:spLocks noGrp="1"/>
          </p:cNvSpPr>
          <p:nvPr>
            <p:ph sz="quarter" idx="15"/>
          </p:nvPr>
        </p:nvSpPr>
        <p:spPr>
          <a:xfrm>
            <a:off x="620711" y="6356350"/>
            <a:ext cx="11075295" cy="365125"/>
          </a:xfrm>
          <a:solidFill>
            <a:schemeClr val="bg1"/>
          </a:solidFill>
        </p:spPr>
        <p:txBody>
          <a:bodyPr anchor="b" anchorCtr="0"/>
          <a:lstStyle/>
          <a:p>
            <a:pPr>
              <a:lnSpc>
                <a:spcPct val="90000"/>
              </a:lnSpc>
              <a:spcBef>
                <a:spcPts val="0"/>
              </a:spcBef>
              <a:spcAft>
                <a:spcPts val="200"/>
              </a:spcAft>
            </a:pPr>
            <a:r>
              <a:rPr lang="en-US" sz="900" baseline="30000" dirty="0" err="1"/>
              <a:t>a</a:t>
            </a:r>
            <a:r>
              <a:rPr lang="en-US" sz="900" dirty="0" err="1"/>
              <a:t>If</a:t>
            </a:r>
            <a:r>
              <a:rPr lang="en-US" sz="900" dirty="0"/>
              <a:t> the patient has not received </a:t>
            </a:r>
            <a:r>
              <a:rPr lang="en-US" sz="900" dirty="0" err="1"/>
              <a:t>ChT</a:t>
            </a:r>
            <a:r>
              <a:rPr lang="en-US" sz="900" dirty="0"/>
              <a:t> in </a:t>
            </a:r>
            <a:r>
              <a:rPr lang="en-US" sz="900" dirty="0" err="1"/>
              <a:t>mBC</a:t>
            </a:r>
            <a:r>
              <a:rPr lang="en-US" sz="900" dirty="0"/>
              <a:t> setting, they can be treated either with </a:t>
            </a:r>
            <a:r>
              <a:rPr lang="en-US" sz="900" dirty="0" err="1"/>
              <a:t>ChT</a:t>
            </a:r>
            <a:r>
              <a:rPr lang="en-US" sz="900" dirty="0"/>
              <a:t> or, if the </a:t>
            </a:r>
            <a:r>
              <a:rPr lang="en-US" sz="900" dirty="0" err="1"/>
              <a:t>tumour</a:t>
            </a:r>
            <a:r>
              <a:rPr lang="en-US" sz="900" dirty="0"/>
              <a:t> is HER2-low/-ultralow, with T-</a:t>
            </a:r>
            <a:r>
              <a:rPr lang="en-US" sz="900" dirty="0" err="1"/>
              <a:t>DXd</a:t>
            </a:r>
            <a:r>
              <a:rPr lang="en-US" sz="900" dirty="0"/>
              <a:t>.</a:t>
            </a:r>
          </a:p>
          <a:p>
            <a:pPr>
              <a:lnSpc>
                <a:spcPct val="90000"/>
              </a:lnSpc>
              <a:spcBef>
                <a:spcPts val="0"/>
              </a:spcBef>
              <a:spcAft>
                <a:spcPts val="200"/>
              </a:spcAft>
            </a:pPr>
            <a:r>
              <a:rPr lang="en-GB" sz="900" noProof="0" dirty="0" err="1">
                <a:solidFill>
                  <a:schemeClr val="tx2"/>
                </a:solidFill>
              </a:rPr>
              <a:t>ChT</a:t>
            </a:r>
            <a:r>
              <a:rPr lang="en-GB" sz="900" noProof="0" dirty="0">
                <a:solidFill>
                  <a:schemeClr val="tx2"/>
                </a:solidFill>
              </a:rPr>
              <a:t>, chemotherapy; Dato-</a:t>
            </a:r>
            <a:r>
              <a:rPr lang="en-GB" sz="900" noProof="0" dirty="0" err="1">
                <a:solidFill>
                  <a:schemeClr val="tx2"/>
                </a:solidFill>
              </a:rPr>
              <a:t>DXd</a:t>
            </a:r>
            <a:r>
              <a:rPr lang="en-GB" sz="900" noProof="0" dirty="0">
                <a:solidFill>
                  <a:schemeClr val="tx2"/>
                </a:solidFill>
              </a:rPr>
              <a:t>, datopotamab deruxtecan; </a:t>
            </a:r>
            <a:r>
              <a:rPr lang="en-GB" sz="900" spc="-40" noProof="0" dirty="0">
                <a:solidFill>
                  <a:schemeClr val="tx2"/>
                </a:solidFill>
              </a:rPr>
              <a:t>ER+, estrogen receptor positive; ESR1m+, ESR1 mutant positive; ET, endocrine therapy; mBC, metastatic breast cancer; PD, disease progression; PFS, progression-free survival; SG, Sacituzumab </a:t>
            </a:r>
            <a:r>
              <a:rPr lang="en-GB" sz="900" spc="-40" noProof="0" dirty="0" err="1">
                <a:solidFill>
                  <a:schemeClr val="tx2"/>
                </a:solidFill>
              </a:rPr>
              <a:t>govitican</a:t>
            </a:r>
            <a:r>
              <a:rPr lang="en-GB" sz="900" spc="-40" noProof="0" dirty="0">
                <a:solidFill>
                  <a:schemeClr val="tx2"/>
                </a:solidFill>
              </a:rPr>
              <a:t>; T-</a:t>
            </a:r>
            <a:r>
              <a:rPr lang="en-GB" sz="900" spc="-40" noProof="0" dirty="0" err="1">
                <a:solidFill>
                  <a:schemeClr val="tx2"/>
                </a:solidFill>
              </a:rPr>
              <a:t>DXd</a:t>
            </a:r>
            <a:r>
              <a:rPr lang="en-GB" sz="900" spc="-40" noProof="0" dirty="0">
                <a:solidFill>
                  <a:schemeClr val="tx2"/>
                </a:solidFill>
              </a:rPr>
              <a:t>, trastuzumab </a:t>
            </a:r>
            <a:r>
              <a:rPr lang="en-GB" sz="900" spc="-40" noProof="0" dirty="0" err="1">
                <a:solidFill>
                  <a:schemeClr val="tx2"/>
                </a:solidFill>
              </a:rPr>
              <a:t>deruxtecan</a:t>
            </a:r>
            <a:r>
              <a:rPr lang="en-GB" sz="900" spc="-40" noProof="0" dirty="0">
                <a:solidFill>
                  <a:schemeClr val="tx2"/>
                </a:solidFill>
              </a:rPr>
              <a:t>; TT, targeted therapy </a:t>
            </a:r>
          </a:p>
          <a:p>
            <a:pPr>
              <a:lnSpc>
                <a:spcPct val="90000"/>
              </a:lnSpc>
              <a:spcBef>
                <a:spcPts val="0"/>
              </a:spcBef>
              <a:spcAft>
                <a:spcPts val="200"/>
              </a:spcAft>
            </a:pPr>
            <a:r>
              <a:rPr lang="en-US" sz="800" noProof="0" dirty="0">
                <a:solidFill>
                  <a:schemeClr val="tx2"/>
                </a:solidFill>
                <a:latin typeface="Arial" panose="020B0604020202020204" pitchFamily="34" charset="0"/>
                <a:cs typeface="Arial" panose="020B0604020202020204" pitchFamily="34" charset="0"/>
              </a:rPr>
              <a:t>Adapted from: 1. Gennari A, et al. </a:t>
            </a:r>
            <a:r>
              <a:rPr lang="en-US" sz="800" i="1" noProof="0" dirty="0">
                <a:solidFill>
                  <a:schemeClr val="tx2"/>
                </a:solidFill>
                <a:latin typeface="Arial" panose="020B0604020202020204" pitchFamily="34" charset="0"/>
                <a:cs typeface="Arial" panose="020B0604020202020204" pitchFamily="34" charset="0"/>
              </a:rPr>
              <a:t>Ann Oncol. </a:t>
            </a:r>
            <a:r>
              <a:rPr lang="en-US" sz="800" noProof="0" dirty="0">
                <a:solidFill>
                  <a:schemeClr val="tx2"/>
                </a:solidFill>
                <a:latin typeface="Arial" panose="020B0604020202020204" pitchFamily="34" charset="0"/>
                <a:cs typeface="Arial" panose="020B0604020202020204" pitchFamily="34" charset="0"/>
              </a:rPr>
              <a:t>2021;32(12): 1475-1495. ESMO Metastatic Breast Cancer Living Guidelines. V1.2 </a:t>
            </a:r>
            <a:r>
              <a:rPr lang="en-US" sz="800" dirty="0">
                <a:solidFill>
                  <a:schemeClr val="tx2"/>
                </a:solidFill>
                <a:latin typeface="Arial" panose="020B0604020202020204" pitchFamily="34" charset="0"/>
                <a:cs typeface="Arial" panose="020B0604020202020204" pitchFamily="34" charset="0"/>
              </a:rPr>
              <a:t>April</a:t>
            </a:r>
            <a:r>
              <a:rPr lang="en-US" sz="800" noProof="0" dirty="0">
                <a:solidFill>
                  <a:schemeClr val="tx2"/>
                </a:solidFill>
                <a:latin typeface="Arial" panose="020B0604020202020204" pitchFamily="34" charset="0"/>
                <a:cs typeface="Arial" panose="020B0604020202020204" pitchFamily="34" charset="0"/>
              </a:rPr>
              <a:t> 2025 </a:t>
            </a:r>
            <a:r>
              <a:rPr lang="en-US" sz="800" noProof="0" dirty="0"/>
              <a:t>(Accessed April 2025)</a:t>
            </a:r>
            <a:r>
              <a:rPr lang="en-US" sz="800" noProof="0" dirty="0">
                <a:solidFill>
                  <a:schemeClr val="tx2"/>
                </a:solidFill>
                <a:latin typeface="Arial" panose="020B0604020202020204" pitchFamily="34" charset="0"/>
                <a:cs typeface="Arial" panose="020B0604020202020204" pitchFamily="34" charset="0"/>
              </a:rPr>
              <a:t>;</a:t>
            </a:r>
            <a:endParaRPr lang="en-GB" sz="900" spc="-40" noProof="0" dirty="0">
              <a:solidFill>
                <a:srgbClr val="0000FF"/>
              </a:solidFill>
            </a:endParaRPr>
          </a:p>
        </p:txBody>
      </p:sp>
      <p:grpSp>
        <p:nvGrpSpPr>
          <p:cNvPr id="3" name="Group 2">
            <a:extLst>
              <a:ext uri="{FF2B5EF4-FFF2-40B4-BE49-F238E27FC236}">
                <a16:creationId xmlns:a16="http://schemas.microsoft.com/office/drawing/2014/main" id="{F81AEFD5-C9DD-7F53-0507-616BDA25177E}"/>
              </a:ext>
            </a:extLst>
          </p:cNvPr>
          <p:cNvGrpSpPr/>
          <p:nvPr/>
        </p:nvGrpSpPr>
        <p:grpSpPr>
          <a:xfrm>
            <a:off x="773565" y="1153731"/>
            <a:ext cx="10769585" cy="4790908"/>
            <a:chOff x="862405" y="1086190"/>
            <a:chExt cx="10769585" cy="4808203"/>
          </a:xfrm>
        </p:grpSpPr>
        <mc:AlternateContent xmlns:mc="http://schemas.openxmlformats.org/markup-compatibility/2006" xmlns:a14="http://schemas.microsoft.com/office/drawing/2010/main">
          <mc:Choice Requires="a14">
            <p:sp>
              <p:nvSpPr>
                <p:cNvPr id="50" name="Rectangle: Rounded Corners 49">
                  <a:extLst>
                    <a:ext uri="{FF2B5EF4-FFF2-40B4-BE49-F238E27FC236}">
                      <a16:creationId xmlns:a16="http://schemas.microsoft.com/office/drawing/2014/main" id="{3B89EAD8-8A2B-7A87-419C-6861B9B5750D}"/>
                    </a:ext>
                  </a:extLst>
                </p:cNvPr>
                <p:cNvSpPr/>
                <p:nvPr/>
              </p:nvSpPr>
              <p:spPr>
                <a:xfrm>
                  <a:off x="3716426" y="3076072"/>
                  <a:ext cx="2030785" cy="428704"/>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sym typeface="Arial"/>
                    </a:rPr>
                    <a:t>Candidate for ET </a:t>
                  </a:r>
                  <a14:m>
                    <m:oMath xmlns:m="http://schemas.openxmlformats.org/officeDocument/2006/math">
                      <m:r>
                        <a:rPr kumimoji="0" lang="en-GB" sz="1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TT</a:t>
                  </a:r>
                </a:p>
              </p:txBody>
            </p:sp>
          </mc:Choice>
          <mc:Fallback xmlns="">
            <p:sp>
              <p:nvSpPr>
                <p:cNvPr id="50" name="Rectangle: Rounded Corners 49">
                  <a:extLst>
                    <a:ext uri="{FF2B5EF4-FFF2-40B4-BE49-F238E27FC236}">
                      <a16:creationId xmlns:a16="http://schemas.microsoft.com/office/drawing/2014/main" id="{3B89EAD8-8A2B-7A87-419C-6861B9B5750D}"/>
                    </a:ext>
                  </a:extLst>
                </p:cNvPr>
                <p:cNvSpPr>
                  <a:spLocks noRot="1" noChangeAspect="1" noMove="1" noResize="1" noEditPoints="1" noAdjustHandles="1" noChangeArrowheads="1" noChangeShapeType="1" noTextEdit="1"/>
                </p:cNvSpPr>
                <p:nvPr/>
              </p:nvSpPr>
              <p:spPr>
                <a:xfrm>
                  <a:off x="3716426" y="3076072"/>
                  <a:ext cx="2030785" cy="428704"/>
                </a:xfrm>
                <a:prstGeom prst="roundRect">
                  <a:avLst/>
                </a:prstGeom>
                <a:blipFill>
                  <a:blip r:embed="rId3"/>
                  <a:stretch>
                    <a:fillRect/>
                  </a:stretch>
                </a:blipFill>
                <a:ln w="12700">
                  <a:solidFill>
                    <a:schemeClr val="tx1"/>
                  </a:solidFill>
                </a:ln>
              </p:spPr>
              <p:txBody>
                <a:bodyPr/>
                <a:lstStyle/>
                <a:p>
                  <a:r>
                    <a:rPr lang="en-US">
                      <a:noFill/>
                    </a:rPr>
                    <a:t> </a:t>
                  </a:r>
                </a:p>
              </p:txBody>
            </p:sp>
          </mc:Fallback>
        </mc:AlternateContent>
        <p:cxnSp>
          <p:nvCxnSpPr>
            <p:cNvPr id="57" name="Connector: Elbow 56">
              <a:extLst>
                <a:ext uri="{FF2B5EF4-FFF2-40B4-BE49-F238E27FC236}">
                  <a16:creationId xmlns:a16="http://schemas.microsoft.com/office/drawing/2014/main" id="{75F8BBEE-6152-5F20-753D-B29E79C4654E}"/>
                </a:ext>
              </a:extLst>
            </p:cNvPr>
            <p:cNvCxnSpPr>
              <a:cxnSpLocks/>
            </p:cNvCxnSpPr>
            <p:nvPr/>
          </p:nvCxnSpPr>
          <p:spPr>
            <a:xfrm rot="5400000">
              <a:off x="5587073" y="1967103"/>
              <a:ext cx="253716" cy="1964223"/>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D49A3996-0876-C85B-077B-07D369528229}"/>
                </a:ext>
              </a:extLst>
            </p:cNvPr>
            <p:cNvCxnSpPr>
              <a:cxnSpLocks/>
              <a:stCxn id="50" idx="2"/>
              <a:endCxn id="98" idx="0"/>
            </p:cNvCxnSpPr>
            <p:nvPr/>
          </p:nvCxnSpPr>
          <p:spPr>
            <a:xfrm rot="5400000">
              <a:off x="3076966" y="2352343"/>
              <a:ext cx="502421" cy="2807287"/>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2450AE18-6617-3A52-5184-A4427BC893CE}"/>
                </a:ext>
              </a:extLst>
            </p:cNvPr>
            <p:cNvCxnSpPr>
              <a:cxnSpLocks/>
              <a:endCxn id="100" idx="0"/>
            </p:cNvCxnSpPr>
            <p:nvPr/>
          </p:nvCxnSpPr>
          <p:spPr>
            <a:xfrm rot="16200000" flipH="1">
              <a:off x="5623992" y="2612602"/>
              <a:ext cx="502426" cy="2286773"/>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5DBE9CFA-9AE9-B653-EB0E-AEFC8247D151}"/>
                </a:ext>
              </a:extLst>
            </p:cNvPr>
            <p:cNvCxnSpPr>
              <a:cxnSpLocks/>
              <a:stCxn id="100" idx="2"/>
              <a:endCxn id="89" idx="0"/>
            </p:cNvCxnSpPr>
            <p:nvPr/>
          </p:nvCxnSpPr>
          <p:spPr>
            <a:xfrm rot="5400000">
              <a:off x="5843029" y="4518857"/>
              <a:ext cx="962928" cy="1388199"/>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F87C0E67-1BB4-37BD-F8F1-C3FB2479863C}"/>
                </a:ext>
              </a:extLst>
            </p:cNvPr>
            <p:cNvCxnSpPr>
              <a:cxnSpLocks/>
              <a:stCxn id="101" idx="2"/>
              <a:endCxn id="89" idx="0"/>
            </p:cNvCxnSpPr>
            <p:nvPr/>
          </p:nvCxnSpPr>
          <p:spPr>
            <a:xfrm rot="16200000" flipH="1">
              <a:off x="5091091" y="5155118"/>
              <a:ext cx="962928" cy="115676"/>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36A9D79B-AC04-ABD8-06EE-8AFB4167BC80}"/>
                </a:ext>
              </a:extLst>
            </p:cNvPr>
            <p:cNvCxnSpPr>
              <a:cxnSpLocks/>
              <a:stCxn id="89" idx="3"/>
            </p:cNvCxnSpPr>
            <p:nvPr/>
          </p:nvCxnSpPr>
          <p:spPr>
            <a:xfrm flipV="1">
              <a:off x="5975763" y="3648221"/>
              <a:ext cx="3941439" cy="2146186"/>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Rounded Corners 88">
              <a:extLst>
                <a:ext uri="{FF2B5EF4-FFF2-40B4-BE49-F238E27FC236}">
                  <a16:creationId xmlns:a16="http://schemas.microsoft.com/office/drawing/2014/main" id="{B94909E6-9C91-5243-A490-962CD9A7E410}"/>
                </a:ext>
              </a:extLst>
            </p:cNvPr>
            <p:cNvSpPr/>
            <p:nvPr/>
          </p:nvSpPr>
          <p:spPr>
            <a:xfrm>
              <a:off x="5285022" y="5694420"/>
              <a:ext cx="690741" cy="199973"/>
            </a:xfrm>
            <a:prstGeom prst="roundRect">
              <a:avLst/>
            </a:pr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Arial" panose="020B0604020202020204"/>
                  <a:ea typeface="+mn-ea"/>
                  <a:cs typeface="+mn-cs"/>
                  <a:sym typeface="Arial"/>
                </a:rPr>
                <a:t>PD</a:t>
              </a:r>
            </a:p>
          </p:txBody>
        </p:sp>
        <p:cxnSp>
          <p:nvCxnSpPr>
            <p:cNvPr id="91" name="Connector: Elbow 90">
              <a:extLst>
                <a:ext uri="{FF2B5EF4-FFF2-40B4-BE49-F238E27FC236}">
                  <a16:creationId xmlns:a16="http://schemas.microsoft.com/office/drawing/2014/main" id="{E14208EA-42AB-D189-F4E4-D99EFECD2507}"/>
                </a:ext>
              </a:extLst>
            </p:cNvPr>
            <p:cNvCxnSpPr>
              <a:cxnSpLocks/>
              <a:stCxn id="98" idx="2"/>
              <a:endCxn id="89" idx="1"/>
            </p:cNvCxnSpPr>
            <p:nvPr/>
          </p:nvCxnSpPr>
          <p:spPr>
            <a:xfrm rot="16200000" flipH="1">
              <a:off x="3558020" y="4067404"/>
              <a:ext cx="93515" cy="3360490"/>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8" name="Rectangle: Rounded Corners 97">
              <a:extLst>
                <a:ext uri="{FF2B5EF4-FFF2-40B4-BE49-F238E27FC236}">
                  <a16:creationId xmlns:a16="http://schemas.microsoft.com/office/drawing/2014/main" id="{FA660303-C873-9A40-D6D9-086283B51FEA}"/>
                </a:ext>
              </a:extLst>
            </p:cNvPr>
            <p:cNvSpPr/>
            <p:nvPr/>
          </p:nvSpPr>
          <p:spPr>
            <a:xfrm>
              <a:off x="862405" y="4007197"/>
              <a:ext cx="2124254" cy="1693695"/>
            </a:xfrm>
            <a:prstGeom prst="roundRect">
              <a:avLst>
                <a:gd name="adj" fmla="val 1149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Everolimus + exemestane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 </a:t>
              </a: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or</a:t>
              </a:r>
              <a:b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Everolimus + fulvestrant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o</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r</a:t>
              </a:r>
              <a:b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Switch ET ± CDK4/6i</a:t>
              </a:r>
              <a:b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b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or</a:t>
              </a:r>
              <a:b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Fulvestrant monotherapy</a:t>
              </a:r>
            </a:p>
          </p:txBody>
        </p:sp>
        <p:sp>
          <p:nvSpPr>
            <p:cNvPr id="100" name="Rectangle: Rounded Corners 99">
              <a:extLst>
                <a:ext uri="{FF2B5EF4-FFF2-40B4-BE49-F238E27FC236}">
                  <a16:creationId xmlns:a16="http://schemas.microsoft.com/office/drawing/2014/main" id="{78E565FD-A6A6-D7B1-C648-E5300755D50B}"/>
                </a:ext>
              </a:extLst>
            </p:cNvPr>
            <p:cNvSpPr/>
            <p:nvPr/>
          </p:nvSpPr>
          <p:spPr>
            <a:xfrm>
              <a:off x="6154254" y="4007202"/>
              <a:ext cx="1728675" cy="72429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If germline </a:t>
              </a: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BRCA</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a:t>
              </a: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PALB2</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m+:</a:t>
              </a:r>
              <a:b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PARP inhibitor </a:t>
              </a:r>
            </a:p>
          </p:txBody>
        </p:sp>
        <p:sp>
          <p:nvSpPr>
            <p:cNvPr id="101" name="Rectangle: Rounded Corners 100">
              <a:extLst>
                <a:ext uri="{FF2B5EF4-FFF2-40B4-BE49-F238E27FC236}">
                  <a16:creationId xmlns:a16="http://schemas.microsoft.com/office/drawing/2014/main" id="{2A3100DB-0A8D-0223-5C3E-B2104F5D19F3}"/>
                </a:ext>
              </a:extLst>
            </p:cNvPr>
            <p:cNvSpPr/>
            <p:nvPr/>
          </p:nvSpPr>
          <p:spPr>
            <a:xfrm>
              <a:off x="4914315" y="4007202"/>
              <a:ext cx="1200803" cy="724290"/>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If </a:t>
              </a: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ESR1</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m+: Elacestrant</a:t>
              </a:r>
            </a:p>
          </p:txBody>
        </p:sp>
        <p:sp>
          <p:nvSpPr>
            <p:cNvPr id="103" name="Rectangle: Rounded Corners 102">
              <a:extLst>
                <a:ext uri="{FF2B5EF4-FFF2-40B4-BE49-F238E27FC236}">
                  <a16:creationId xmlns:a16="http://schemas.microsoft.com/office/drawing/2014/main" id="{B629341D-56C1-7682-82DF-8B072231701D}"/>
                </a:ext>
              </a:extLst>
            </p:cNvPr>
            <p:cNvSpPr/>
            <p:nvPr/>
          </p:nvSpPr>
          <p:spPr>
            <a:xfrm>
              <a:off x="4787414" y="1086190"/>
              <a:ext cx="3674562" cy="325058"/>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chemeClr val="bg1"/>
                  </a:solidFill>
                  <a:effectLst/>
                  <a:uLnTx/>
                  <a:uFillTx/>
                  <a:latin typeface="Arial" panose="020B0604020202020204"/>
                  <a:ea typeface="+mn-ea"/>
                  <a:cs typeface="+mn-cs"/>
                  <a:sym typeface="Arial"/>
                </a:rPr>
                <a:t>Patients with ER+/HER2- mBC</a:t>
              </a:r>
              <a:r>
                <a:rPr kumimoji="0" lang="en-GB" sz="1800" b="1" i="0" u="none" strike="noStrike" kern="0" cap="none" spc="0" normalizeH="0" baseline="30000" noProof="0" dirty="0">
                  <a:ln>
                    <a:noFill/>
                  </a:ln>
                  <a:solidFill>
                    <a:schemeClr val="bg1"/>
                  </a:solidFill>
                  <a:effectLst/>
                  <a:uLnTx/>
                  <a:uFillTx/>
                  <a:latin typeface="Arial" panose="020B0604020202020204"/>
                  <a:ea typeface="+mn-ea"/>
                  <a:cs typeface="+mn-cs"/>
                  <a:sym typeface="Arial"/>
                </a:rPr>
                <a:t>1</a:t>
              </a:r>
              <a:endParaRPr kumimoji="0" lang="en-GB" sz="1800" b="1" i="0" u="none" strike="noStrike" kern="0" cap="none" spc="0" normalizeH="0" baseline="0" noProof="0" dirty="0">
                <a:ln>
                  <a:noFill/>
                </a:ln>
                <a:solidFill>
                  <a:schemeClr val="bg1"/>
                </a:solidFill>
                <a:effectLst/>
                <a:uLnTx/>
                <a:uFillTx/>
                <a:latin typeface="Arial" panose="020B0604020202020204"/>
                <a:ea typeface="+mn-ea"/>
                <a:cs typeface="+mn-cs"/>
                <a:sym typeface="Arial"/>
              </a:endParaRPr>
            </a:p>
          </p:txBody>
        </p:sp>
        <p:cxnSp>
          <p:nvCxnSpPr>
            <p:cNvPr id="43" name="Connector: Elbow 42">
              <a:extLst>
                <a:ext uri="{FF2B5EF4-FFF2-40B4-BE49-F238E27FC236}">
                  <a16:creationId xmlns:a16="http://schemas.microsoft.com/office/drawing/2014/main" id="{41CB01FF-A56A-9932-9461-9D6269211C8C}"/>
                </a:ext>
              </a:extLst>
            </p:cNvPr>
            <p:cNvCxnSpPr>
              <a:cxnSpLocks/>
              <a:stCxn id="50" idx="2"/>
              <a:endCxn id="101" idx="0"/>
            </p:cNvCxnSpPr>
            <p:nvPr/>
          </p:nvCxnSpPr>
          <p:spPr>
            <a:xfrm rot="16200000" flipH="1">
              <a:off x="4872055" y="3364540"/>
              <a:ext cx="502426" cy="782898"/>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0CA0B15A-7BDA-5C9E-D039-3FDDF74AF5C5}"/>
                </a:ext>
              </a:extLst>
            </p:cNvPr>
            <p:cNvCxnSpPr>
              <a:cxnSpLocks/>
              <a:stCxn id="50" idx="2"/>
              <a:endCxn id="99" idx="0"/>
            </p:cNvCxnSpPr>
            <p:nvPr/>
          </p:nvCxnSpPr>
          <p:spPr>
            <a:xfrm rot="5400000">
              <a:off x="4089940" y="3365323"/>
              <a:ext cx="502426" cy="781332"/>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404E4F6C-6FCF-7884-677E-4D5830284C3A}"/>
                </a:ext>
              </a:extLst>
            </p:cNvPr>
            <p:cNvCxnSpPr>
              <a:cxnSpLocks/>
              <a:stCxn id="99" idx="2"/>
              <a:endCxn id="89" idx="1"/>
            </p:cNvCxnSpPr>
            <p:nvPr/>
          </p:nvCxnSpPr>
          <p:spPr>
            <a:xfrm rot="16200000" flipH="1">
              <a:off x="4582952" y="5092336"/>
              <a:ext cx="69605" cy="1334535"/>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9" name="Rectangle: Rounded Corners 98">
              <a:extLst>
                <a:ext uri="{FF2B5EF4-FFF2-40B4-BE49-F238E27FC236}">
                  <a16:creationId xmlns:a16="http://schemas.microsoft.com/office/drawing/2014/main" id="{277AC395-2FE2-EFF2-8786-85534C982E24}"/>
                </a:ext>
              </a:extLst>
            </p:cNvPr>
            <p:cNvSpPr/>
            <p:nvPr/>
          </p:nvSpPr>
          <p:spPr>
            <a:xfrm>
              <a:off x="3025795" y="4007202"/>
              <a:ext cx="1849384" cy="1717600"/>
            </a:xfrm>
            <a:prstGeom prst="roundRect">
              <a:avLst>
                <a:gd name="adj" fmla="val 1043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If </a:t>
              </a: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PIK3CA</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m+:</a:t>
              </a:r>
              <a:b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b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Alpelisib + fulvestrant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If </a:t>
              </a: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PIK3CA</a:t>
              </a:r>
              <a:r>
                <a:rPr kumimoji="0" lang="en-GB" sz="1200" b="0" u="none" strike="noStrike" kern="0" cap="none" spc="0" normalizeH="0" baseline="0" noProof="0" dirty="0">
                  <a:ln>
                    <a:noFill/>
                  </a:ln>
                  <a:solidFill>
                    <a:srgbClr val="FFFFFF"/>
                  </a:solidFill>
                  <a:effectLst/>
                  <a:uLnTx/>
                  <a:uFillTx/>
                  <a:latin typeface="Arial" panose="020B0604020202020204"/>
                  <a:ea typeface="+mn-ea"/>
                  <a:cs typeface="+mn-cs"/>
                  <a:sym typeface="Arial"/>
                </a:rPr>
                <a:t>m</a:t>
              </a:r>
              <a:r>
                <a:rPr kumimoji="0" lang="en-GB" sz="1200" b="0" i="1" u="none" strike="noStrike" kern="0" cap="none" spc="0" normalizeH="0" baseline="0" noProof="0" dirty="0">
                  <a:ln>
                    <a:noFill/>
                  </a:ln>
                  <a:solidFill>
                    <a:srgbClr val="FFFFFF"/>
                  </a:solidFill>
                  <a:effectLst/>
                  <a:uLnTx/>
                  <a:uFillTx/>
                  <a:latin typeface="Arial" panose="020B0604020202020204"/>
                  <a:ea typeface="+mn-ea"/>
                  <a:cs typeface="+mn-cs"/>
                  <a:sym typeface="Arial"/>
                </a:rPr>
                <a:t>/AKT/PTEN</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-alteration: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noProof="0" dirty="0" err="1">
                  <a:solidFill>
                    <a:srgbClr val="FFFFFF"/>
                  </a:solidFill>
                  <a:latin typeface="Arial" panose="020B0604020202020204"/>
                </a:rPr>
                <a:t>Capivasertib</a:t>
              </a:r>
              <a:br>
                <a:rPr lang="en-GB" sz="1200" noProof="0" dirty="0">
                  <a:solidFill>
                    <a:srgbClr val="FFFFFF"/>
                  </a:solidFill>
                  <a:latin typeface="Arial" panose="020B0604020202020204"/>
                </a:rPr>
              </a:br>
              <a:r>
                <a:rPr lang="en-GB" sz="1200" noProof="0" dirty="0">
                  <a:solidFill>
                    <a:srgbClr val="FFFFFF"/>
                  </a:solidFill>
                  <a:latin typeface="Arial" panose="020B0604020202020204"/>
                </a:rPr>
                <a:t>+ fulvestrant</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sp>
          <p:nvSpPr>
            <p:cNvPr id="48" name="Rectangle: Rounded Corners 47">
              <a:extLst>
                <a:ext uri="{FF2B5EF4-FFF2-40B4-BE49-F238E27FC236}">
                  <a16:creationId xmlns:a16="http://schemas.microsoft.com/office/drawing/2014/main" id="{B2D0D1CA-EEE7-79B6-69A5-1E91BC9B026B}"/>
                </a:ext>
              </a:extLst>
            </p:cNvPr>
            <p:cNvSpPr/>
            <p:nvPr/>
          </p:nvSpPr>
          <p:spPr>
            <a:xfrm>
              <a:off x="3213417" y="1942723"/>
              <a:ext cx="1617174" cy="364462"/>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rgbClr val="FFFFFF"/>
                  </a:solidFill>
                  <a:latin typeface="Arial" panose="020B0604020202020204"/>
                </a:rPr>
                <a:t>AI</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 + CDK4/6i</a:t>
              </a:r>
            </a:p>
          </p:txBody>
        </p:sp>
        <p:cxnSp>
          <p:nvCxnSpPr>
            <p:cNvPr id="55" name="Connector: Elbow 54">
              <a:extLst>
                <a:ext uri="{FF2B5EF4-FFF2-40B4-BE49-F238E27FC236}">
                  <a16:creationId xmlns:a16="http://schemas.microsoft.com/office/drawing/2014/main" id="{58751D58-471D-D18B-5334-E19D701C22E0}"/>
                </a:ext>
              </a:extLst>
            </p:cNvPr>
            <p:cNvCxnSpPr>
              <a:cxnSpLocks/>
              <a:stCxn id="103" idx="2"/>
              <a:endCxn id="48" idx="0"/>
            </p:cNvCxnSpPr>
            <p:nvPr/>
          </p:nvCxnSpPr>
          <p:spPr>
            <a:xfrm rot="5400000">
              <a:off x="5057613" y="375640"/>
              <a:ext cx="531475" cy="2602691"/>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AF529242-CDDE-D29F-3AD4-E9F0E808C9E1}"/>
                </a:ext>
              </a:extLst>
            </p:cNvPr>
            <p:cNvSpPr txBox="1"/>
            <p:nvPr/>
          </p:nvSpPr>
          <p:spPr>
            <a:xfrm>
              <a:off x="4022004" y="1403629"/>
              <a:ext cx="1532792" cy="277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cs typeface="Arial"/>
                  <a:sym typeface="Arial"/>
                </a:rPr>
                <a:t>ET-sensitive/-naive</a:t>
              </a:r>
            </a:p>
          </p:txBody>
        </p:sp>
        <p:cxnSp>
          <p:nvCxnSpPr>
            <p:cNvPr id="58" name="Connector: Elbow 57">
              <a:extLst>
                <a:ext uri="{FF2B5EF4-FFF2-40B4-BE49-F238E27FC236}">
                  <a16:creationId xmlns:a16="http://schemas.microsoft.com/office/drawing/2014/main" id="{705E6279-F1F2-ECE9-CD59-08A50F17B60B}"/>
                </a:ext>
              </a:extLst>
            </p:cNvPr>
            <p:cNvCxnSpPr>
              <a:cxnSpLocks/>
            </p:cNvCxnSpPr>
            <p:nvPr/>
          </p:nvCxnSpPr>
          <p:spPr>
            <a:xfrm rot="16200000" flipH="1">
              <a:off x="8186579" y="1331818"/>
              <a:ext cx="253715" cy="3234789"/>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Rectangle: Rounded Corners 68">
                  <a:extLst>
                    <a:ext uri="{FF2B5EF4-FFF2-40B4-BE49-F238E27FC236}">
                      <a16:creationId xmlns:a16="http://schemas.microsoft.com/office/drawing/2014/main" id="{163D16EF-7D48-24E6-CFFA-7A83E5AC8705}"/>
                    </a:ext>
                  </a:extLst>
                </p:cNvPr>
                <p:cNvSpPr/>
                <p:nvPr/>
              </p:nvSpPr>
              <p:spPr>
                <a:xfrm>
                  <a:off x="8967642" y="3092007"/>
                  <a:ext cx="2116669" cy="428704"/>
                </a:xfrm>
                <a:prstGeom prst="roundRect">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sym typeface="Arial"/>
                    </a:rPr>
                    <a:t>Not </a:t>
                  </a:r>
                  <a:r>
                    <a:rPr lang="en-GB" sz="1200" dirty="0">
                      <a:solidFill>
                        <a:srgbClr val="000000"/>
                      </a:solidFill>
                      <a:latin typeface="Arial" panose="020B0604020202020204"/>
                    </a:rPr>
                    <a:t>c</a:t>
                  </a:r>
                  <a:r>
                    <a:rPr kumimoji="0" lang="en-GB" sz="1200" b="0" i="0" u="none" strike="noStrike" kern="0" cap="none" spc="0" normalizeH="0" baseline="0" noProof="0" dirty="0" err="1">
                      <a:ln>
                        <a:noFill/>
                      </a:ln>
                      <a:solidFill>
                        <a:srgbClr val="000000"/>
                      </a:solidFill>
                      <a:effectLst/>
                      <a:uLnTx/>
                      <a:uFillTx/>
                      <a:latin typeface="Arial" panose="020B0604020202020204"/>
                      <a:ea typeface="+mn-ea"/>
                      <a:cs typeface="+mn-cs"/>
                      <a:sym typeface="Arial"/>
                    </a:rPr>
                    <a:t>andidate</a:t>
                  </a:r>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for ET </a:t>
                  </a:r>
                  <a14:m>
                    <m:oMath xmlns:m="http://schemas.openxmlformats.org/officeDocument/2006/math">
                      <m:r>
                        <a:rPr kumimoji="0" lang="en-GB" sz="1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GB" sz="1200" b="0" i="0" u="none" strike="noStrike" kern="0" cap="none" spc="0" normalizeH="0" baseline="0" noProof="0" dirty="0">
                      <a:ln>
                        <a:noFill/>
                      </a:ln>
                      <a:solidFill>
                        <a:srgbClr val="000000"/>
                      </a:solidFill>
                      <a:effectLst/>
                      <a:uLnTx/>
                      <a:uFillTx/>
                      <a:latin typeface="Arial" panose="020B0604020202020204"/>
                      <a:ea typeface="+mn-ea"/>
                      <a:cs typeface="+mn-cs"/>
                      <a:sym typeface="Arial"/>
                    </a:rPr>
                    <a:t> TT</a:t>
                  </a:r>
                  <a:r>
                    <a:rPr kumimoji="0" lang="en-GB" sz="1200" b="0" i="0" u="none" strike="noStrike" kern="0" cap="none" spc="0" normalizeH="0" baseline="30000" noProof="0" dirty="0">
                      <a:ln>
                        <a:noFill/>
                      </a:ln>
                      <a:solidFill>
                        <a:srgbClr val="000000"/>
                      </a:solidFill>
                      <a:effectLst/>
                      <a:uLnTx/>
                      <a:uFillTx/>
                      <a:latin typeface="Arial" panose="020B0604020202020204"/>
                      <a:ea typeface="+mn-ea"/>
                      <a:cs typeface="+mn-cs"/>
                      <a:sym typeface="Arial"/>
                    </a:rPr>
                    <a:t>a</a:t>
                  </a:r>
                </a:p>
              </p:txBody>
            </p:sp>
          </mc:Choice>
          <mc:Fallback xmlns="">
            <p:sp>
              <p:nvSpPr>
                <p:cNvPr id="69" name="Rectangle: Rounded Corners 68">
                  <a:extLst>
                    <a:ext uri="{FF2B5EF4-FFF2-40B4-BE49-F238E27FC236}">
                      <a16:creationId xmlns:a16="http://schemas.microsoft.com/office/drawing/2014/main" id="{163D16EF-7D48-24E6-CFFA-7A83E5AC8705}"/>
                    </a:ext>
                  </a:extLst>
                </p:cNvPr>
                <p:cNvSpPr>
                  <a:spLocks noRot="1" noChangeAspect="1" noMove="1" noResize="1" noEditPoints="1" noAdjustHandles="1" noChangeArrowheads="1" noChangeShapeType="1" noTextEdit="1"/>
                </p:cNvSpPr>
                <p:nvPr/>
              </p:nvSpPr>
              <p:spPr>
                <a:xfrm>
                  <a:off x="8967642" y="3092007"/>
                  <a:ext cx="2116669" cy="428704"/>
                </a:xfrm>
                <a:prstGeom prst="roundRect">
                  <a:avLst/>
                </a:prstGeom>
                <a:blipFill>
                  <a:blip r:embed="rId4"/>
                  <a:stretch>
                    <a:fillRect/>
                  </a:stretch>
                </a:blipFill>
                <a:ln w="12700">
                  <a:solidFill>
                    <a:schemeClr val="tx1"/>
                  </a:solidFill>
                </a:ln>
              </p:spPr>
              <p:txBody>
                <a:bodyPr/>
                <a:lstStyle/>
                <a:p>
                  <a:r>
                    <a:rPr lang="en-US">
                      <a:noFill/>
                    </a:rPr>
                    <a:t> </a:t>
                  </a:r>
                </a:p>
              </p:txBody>
            </p:sp>
          </mc:Fallback>
        </mc:AlternateContent>
        <p:cxnSp>
          <p:nvCxnSpPr>
            <p:cNvPr id="74" name="Connector: Elbow 73">
              <a:extLst>
                <a:ext uri="{FF2B5EF4-FFF2-40B4-BE49-F238E27FC236}">
                  <a16:creationId xmlns:a16="http://schemas.microsoft.com/office/drawing/2014/main" id="{B9E59BDF-80F2-9BFA-68FF-FC8DE2FD5084}"/>
                </a:ext>
              </a:extLst>
            </p:cNvPr>
            <p:cNvCxnSpPr>
              <a:cxnSpLocks/>
              <a:endCxn id="96" idx="0"/>
            </p:cNvCxnSpPr>
            <p:nvPr/>
          </p:nvCxnSpPr>
          <p:spPr>
            <a:xfrm rot="10800000" flipV="1">
              <a:off x="9237999" y="3763097"/>
              <a:ext cx="787978" cy="243741"/>
            </a:xfrm>
            <a:prstGeom prst="bentConnector2">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3E7C9B58-2D68-0B2D-90B2-3D34FEB1564D}"/>
                </a:ext>
              </a:extLst>
            </p:cNvPr>
            <p:cNvCxnSpPr>
              <a:cxnSpLocks/>
              <a:stCxn id="69" idx="2"/>
              <a:endCxn id="97" idx="0"/>
            </p:cNvCxnSpPr>
            <p:nvPr/>
          </p:nvCxnSpPr>
          <p:spPr>
            <a:xfrm rot="16200000" flipH="1">
              <a:off x="10150692" y="3395996"/>
              <a:ext cx="486486" cy="735916"/>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Rounded Corners 89">
              <a:extLst>
                <a:ext uri="{FF2B5EF4-FFF2-40B4-BE49-F238E27FC236}">
                  <a16:creationId xmlns:a16="http://schemas.microsoft.com/office/drawing/2014/main" id="{8DAF0EF3-26FF-DC92-4887-F42C32B1736F}"/>
                </a:ext>
              </a:extLst>
            </p:cNvPr>
            <p:cNvSpPr/>
            <p:nvPr/>
          </p:nvSpPr>
          <p:spPr>
            <a:xfrm>
              <a:off x="6350519" y="2620756"/>
              <a:ext cx="691045" cy="201600"/>
            </a:xfrm>
            <a:prstGeom prst="roundRect">
              <a:avLst/>
            </a:pr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Arial" panose="020B0604020202020204"/>
                  <a:ea typeface="+mn-ea"/>
                  <a:cs typeface="+mn-cs"/>
                  <a:sym typeface="Arial"/>
                </a:rPr>
                <a:t>PD</a:t>
              </a:r>
            </a:p>
          </p:txBody>
        </p:sp>
        <p:sp>
          <p:nvSpPr>
            <p:cNvPr id="96" name="Rectangle: Rounded Corners 95">
              <a:extLst>
                <a:ext uri="{FF2B5EF4-FFF2-40B4-BE49-F238E27FC236}">
                  <a16:creationId xmlns:a16="http://schemas.microsoft.com/office/drawing/2014/main" id="{D6D1782B-A9FE-6F1C-4AF8-B38366E4F450}"/>
                </a:ext>
              </a:extLst>
            </p:cNvPr>
            <p:cNvSpPr/>
            <p:nvPr/>
          </p:nvSpPr>
          <p:spPr>
            <a:xfrm>
              <a:off x="8573669" y="4006838"/>
              <a:ext cx="1328659" cy="502423"/>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SG 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Dato-</a:t>
              </a:r>
              <a:r>
                <a:rPr kumimoji="0" lang="en-GB" sz="1200" b="0" i="0" u="none" strike="noStrike" kern="0" cap="none" spc="0" normalizeH="0" baseline="0" noProof="0" dirty="0" err="1">
                  <a:ln>
                    <a:noFill/>
                  </a:ln>
                  <a:solidFill>
                    <a:srgbClr val="FFFFFF"/>
                  </a:solidFill>
                  <a:effectLst/>
                  <a:uLnTx/>
                  <a:uFillTx/>
                  <a:latin typeface="Arial" panose="020B0604020202020204"/>
                  <a:ea typeface="+mn-ea"/>
                  <a:cs typeface="+mn-cs"/>
                  <a:sym typeface="Arial"/>
                </a:rPr>
                <a:t>DXd</a:t>
              </a:r>
              <a:endParaRPr kumimoji="0" lang="en-GB" sz="1200" b="0" i="0" u="none" strike="noStrike" kern="0" cap="none" spc="0" normalizeH="0" baseline="30000" noProof="0" dirty="0">
                <a:ln>
                  <a:noFill/>
                </a:ln>
                <a:solidFill>
                  <a:srgbClr val="FFFFFF"/>
                </a:solidFill>
                <a:effectLst/>
                <a:uLnTx/>
                <a:uFillTx/>
                <a:latin typeface="Arial" panose="020B0604020202020204"/>
                <a:ea typeface="+mn-ea"/>
                <a:cs typeface="+mn-cs"/>
                <a:sym typeface="Arial"/>
              </a:endParaRPr>
            </a:p>
          </p:txBody>
        </p:sp>
        <p:sp>
          <p:nvSpPr>
            <p:cNvPr id="97" name="Rectangle: Rounded Corners 96">
              <a:extLst>
                <a:ext uri="{FF2B5EF4-FFF2-40B4-BE49-F238E27FC236}">
                  <a16:creationId xmlns:a16="http://schemas.microsoft.com/office/drawing/2014/main" id="{37BCFC88-AC14-DED4-D384-30B128FF1487}"/>
                </a:ext>
              </a:extLst>
            </p:cNvPr>
            <p:cNvSpPr/>
            <p:nvPr/>
          </p:nvSpPr>
          <p:spPr>
            <a:xfrm>
              <a:off x="10097563" y="4007197"/>
              <a:ext cx="1328659" cy="50946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If HER2-low: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T-DXd</a:t>
              </a:r>
            </a:p>
          </p:txBody>
        </p:sp>
        <p:cxnSp>
          <p:nvCxnSpPr>
            <p:cNvPr id="56" name="Connector: Elbow 55">
              <a:extLst>
                <a:ext uri="{FF2B5EF4-FFF2-40B4-BE49-F238E27FC236}">
                  <a16:creationId xmlns:a16="http://schemas.microsoft.com/office/drawing/2014/main" id="{D5DCC5A5-F7AE-72AB-59CC-4908AE428F2D}"/>
                </a:ext>
              </a:extLst>
            </p:cNvPr>
            <p:cNvCxnSpPr>
              <a:cxnSpLocks/>
              <a:stCxn id="103" idx="2"/>
              <a:endCxn id="84" idx="0"/>
            </p:cNvCxnSpPr>
            <p:nvPr/>
          </p:nvCxnSpPr>
          <p:spPr>
            <a:xfrm rot="16200000" flipH="1">
              <a:off x="7768290" y="267652"/>
              <a:ext cx="458193" cy="2745383"/>
            </a:xfrm>
            <a:prstGeom prst="bentConnector3">
              <a:avLst>
                <a:gd name="adj1" fmla="val 5783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C8D5586-F1DD-DA7B-3FF8-91AD72DF61E8}"/>
                </a:ext>
              </a:extLst>
            </p:cNvPr>
            <p:cNvSpPr txBox="1"/>
            <p:nvPr/>
          </p:nvSpPr>
          <p:spPr>
            <a:xfrm>
              <a:off x="7539129" y="1403629"/>
              <a:ext cx="183095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000000"/>
                  </a:solidFill>
                  <a:effectLst/>
                  <a:uLnTx/>
                  <a:uFillTx/>
                  <a:latin typeface="Arial"/>
                  <a:cs typeface="Arial"/>
                  <a:sym typeface="Arial"/>
                </a:rPr>
                <a:t>If imminent organ failure</a:t>
              </a:r>
            </a:p>
          </p:txBody>
        </p:sp>
        <p:sp>
          <p:nvSpPr>
            <p:cNvPr id="84" name="Rectangle: Rounded Corners 83">
              <a:extLst>
                <a:ext uri="{FF2B5EF4-FFF2-40B4-BE49-F238E27FC236}">
                  <a16:creationId xmlns:a16="http://schemas.microsoft.com/office/drawing/2014/main" id="{ADB81B53-CBF5-055D-0371-FBB1B417B886}"/>
                </a:ext>
              </a:extLst>
            </p:cNvPr>
            <p:cNvSpPr/>
            <p:nvPr/>
          </p:nvSpPr>
          <p:spPr>
            <a:xfrm>
              <a:off x="7108166" y="1869441"/>
              <a:ext cx="4523824" cy="522505"/>
            </a:xfrm>
            <a:prstGeom prst="roundRect">
              <a:avLst/>
            </a:prstGeom>
            <a:solidFill>
              <a:schemeClr val="tx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Chemotherapy 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If HER2-low or -ultralow: T-</a:t>
              </a:r>
              <a:r>
                <a:rPr kumimoji="0" lang="en-GB" sz="1200" b="0" i="0" u="none" strike="noStrike" kern="0" cap="none" spc="0" normalizeH="0" baseline="0" noProof="0" dirty="0" err="1">
                  <a:ln>
                    <a:noFill/>
                  </a:ln>
                  <a:solidFill>
                    <a:srgbClr val="FFFFFF"/>
                  </a:solidFill>
                  <a:effectLst/>
                  <a:uLnTx/>
                  <a:uFillTx/>
                  <a:latin typeface="Arial" panose="020B0604020202020204"/>
                  <a:ea typeface="+mn-ea"/>
                  <a:cs typeface="+mn-cs"/>
                  <a:sym typeface="Arial"/>
                </a:rPr>
                <a:t>DXd</a:t>
              </a:r>
              <a:endPar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endParaRPr>
            </a:p>
          </p:txBody>
        </p:sp>
        <p:cxnSp>
          <p:nvCxnSpPr>
            <p:cNvPr id="85" name="Connector: Elbow 84">
              <a:extLst>
                <a:ext uri="{FF2B5EF4-FFF2-40B4-BE49-F238E27FC236}">
                  <a16:creationId xmlns:a16="http://schemas.microsoft.com/office/drawing/2014/main" id="{72303BBA-B4BD-D453-84FF-B49044E4D1F0}"/>
                </a:ext>
              </a:extLst>
            </p:cNvPr>
            <p:cNvCxnSpPr>
              <a:cxnSpLocks/>
              <a:stCxn id="84" idx="2"/>
            </p:cNvCxnSpPr>
            <p:nvPr/>
          </p:nvCxnSpPr>
          <p:spPr>
            <a:xfrm rot="5400000">
              <a:off x="7918655" y="1169333"/>
              <a:ext cx="228810" cy="2674036"/>
            </a:xfrm>
            <a:prstGeom prst="bentConnector3">
              <a:avLst>
                <a:gd name="adj1" fmla="val 32106"/>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75818B1-E5E2-BB89-1703-9FEC85D4EDD6}"/>
                </a:ext>
              </a:extLst>
            </p:cNvPr>
            <p:cNvCxnSpPr>
              <a:cxnSpLocks/>
              <a:stCxn id="84" idx="1"/>
              <a:endCxn id="48" idx="3"/>
            </p:cNvCxnSpPr>
            <p:nvPr/>
          </p:nvCxnSpPr>
          <p:spPr>
            <a:xfrm flipH="1" flipV="1">
              <a:off x="4830591" y="2124954"/>
              <a:ext cx="2277575"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487940B3-5EF7-F412-2926-1C9BD2BA7EA0}"/>
                </a:ext>
              </a:extLst>
            </p:cNvPr>
            <p:cNvCxnSpPr>
              <a:cxnSpLocks/>
              <a:stCxn id="48" idx="2"/>
            </p:cNvCxnSpPr>
            <p:nvPr/>
          </p:nvCxnSpPr>
          <p:spPr>
            <a:xfrm rot="16200000" flipH="1">
              <a:off x="5202238" y="1126951"/>
              <a:ext cx="313571" cy="2674038"/>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882EABA4-10B2-78DA-1F66-41B6DE286C8B}"/>
              </a:ext>
            </a:extLst>
          </p:cNvPr>
          <p:cNvSpPr txBox="1"/>
          <p:nvPr/>
        </p:nvSpPr>
        <p:spPr>
          <a:xfrm>
            <a:off x="8637883" y="5487438"/>
            <a:ext cx="2014975" cy="184666"/>
          </a:xfrm>
          <a:prstGeom prst="rect">
            <a:avLst/>
          </a:prstGeom>
          <a:noFill/>
        </p:spPr>
        <p:txBody>
          <a:bodyPr wrap="none" lIns="0" tIns="0" rIns="0" bIns="0" rtlCol="0">
            <a:spAutoFit/>
          </a:bodyPr>
          <a:lstStyle/>
          <a:p>
            <a:pPr algn="ctr"/>
            <a:r>
              <a:rPr lang="en-GB" sz="1200" i="1" noProof="0" dirty="0">
                <a:solidFill>
                  <a:srgbClr val="0000FF"/>
                </a:solidFill>
                <a:latin typeface="Arial" panose="020B0604020202020204" pitchFamily="34" charset="0"/>
                <a:ea typeface="Aileron" charset="0"/>
                <a:cs typeface="Arial" panose="020B0604020202020204" pitchFamily="34" charset="0"/>
              </a:rPr>
              <a:t>Adapted from Gennari </a:t>
            </a:r>
            <a:r>
              <a:rPr lang="en-GB" sz="1200" noProof="0" dirty="0">
                <a:solidFill>
                  <a:srgbClr val="0000FF"/>
                </a:solidFill>
                <a:latin typeface="Arial" panose="020B0604020202020204" pitchFamily="34" charset="0"/>
                <a:ea typeface="Aileron" charset="0"/>
                <a:cs typeface="Arial" panose="020B0604020202020204" pitchFamily="34" charset="0"/>
              </a:rPr>
              <a:t>et al</a:t>
            </a:r>
            <a:r>
              <a:rPr lang="en-GB" sz="1200" i="1" noProof="0" dirty="0">
                <a:solidFill>
                  <a:srgbClr val="0000FF"/>
                </a:solidFill>
                <a:latin typeface="Arial" panose="020B0604020202020204" pitchFamily="34" charset="0"/>
                <a:ea typeface="Aileron" charset="0"/>
                <a:cs typeface="Arial" panose="020B0604020202020204" pitchFamily="34" charset="0"/>
              </a:rPr>
              <a:t>.</a:t>
            </a:r>
            <a:r>
              <a:rPr lang="en-GB" sz="1200" i="1" baseline="30000" noProof="0" dirty="0">
                <a:solidFill>
                  <a:srgbClr val="0000FF"/>
                </a:solidFill>
                <a:latin typeface="Arial" panose="020B0604020202020204" pitchFamily="34" charset="0"/>
                <a:ea typeface="Aileron" charset="0"/>
                <a:cs typeface="Arial" panose="020B0604020202020204" pitchFamily="34" charset="0"/>
              </a:rPr>
              <a:t>1</a:t>
            </a:r>
          </a:p>
        </p:txBody>
      </p:sp>
      <p:cxnSp>
        <p:nvCxnSpPr>
          <p:cNvPr id="8" name="Straight Arrow Connector 7">
            <a:extLst>
              <a:ext uri="{FF2B5EF4-FFF2-40B4-BE49-F238E27FC236}">
                <a16:creationId xmlns:a16="http://schemas.microsoft.com/office/drawing/2014/main" id="{DF9C294C-C38A-F8D5-22DE-6C20842F71F7}"/>
              </a:ext>
            </a:extLst>
          </p:cNvPr>
          <p:cNvCxnSpPr>
            <a:cxnSpLocks/>
          </p:cNvCxnSpPr>
          <p:nvPr/>
        </p:nvCxnSpPr>
        <p:spPr>
          <a:xfrm flipH="1">
            <a:off x="4698574" y="3706546"/>
            <a:ext cx="3207408" cy="0"/>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sp>
        <p:nvSpPr>
          <p:cNvPr id="22" name="Rectangle: Rounded Corners 95">
            <a:extLst>
              <a:ext uri="{FF2B5EF4-FFF2-40B4-BE49-F238E27FC236}">
                <a16:creationId xmlns:a16="http://schemas.microsoft.com/office/drawing/2014/main" id="{FCDC1BF9-5EC0-27B0-66CA-D2C88DFC4EFC}"/>
              </a:ext>
            </a:extLst>
          </p:cNvPr>
          <p:cNvSpPr/>
          <p:nvPr/>
        </p:nvSpPr>
        <p:spPr>
          <a:xfrm>
            <a:off x="8608037" y="5225842"/>
            <a:ext cx="2660432" cy="677421"/>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If not used before: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200" dirty="0">
                <a:solidFill>
                  <a:srgbClr val="FFFFFF"/>
                </a:solidFill>
                <a:latin typeface="Arial" panose="020B0604020202020204"/>
              </a:rPr>
              <a:t>T-</a:t>
            </a:r>
            <a:r>
              <a:rPr lang="en-GB" sz="1200" dirty="0" err="1">
                <a:solidFill>
                  <a:srgbClr val="FFFFFF"/>
                </a:solidFill>
                <a:latin typeface="Arial" panose="020B0604020202020204"/>
              </a:rPr>
              <a:t>DXd</a:t>
            </a:r>
            <a:r>
              <a:rPr lang="en-GB" sz="1200" dirty="0">
                <a:solidFill>
                  <a:srgbClr val="FFFFFF"/>
                </a:solidFill>
                <a:latin typeface="Arial" panose="020B0604020202020204"/>
              </a:rPr>
              <a:t> or </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SG or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Dato-</a:t>
            </a:r>
            <a:r>
              <a:rPr kumimoji="0" lang="en-GB" sz="1200" b="0" i="0" u="none" strike="noStrike" kern="0" cap="none" spc="0" normalizeH="0" baseline="0" noProof="0" dirty="0" err="1">
                <a:ln>
                  <a:noFill/>
                </a:ln>
                <a:solidFill>
                  <a:srgbClr val="FFFFFF"/>
                </a:solidFill>
                <a:effectLst/>
                <a:uLnTx/>
                <a:uFillTx/>
                <a:latin typeface="Arial" panose="020B0604020202020204"/>
                <a:ea typeface="+mn-ea"/>
                <a:cs typeface="+mn-cs"/>
                <a:sym typeface="Arial"/>
              </a:rPr>
              <a:t>DXd</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 or </a:t>
            </a:r>
            <a:r>
              <a:rPr kumimoji="0" lang="en-GB" sz="1200" b="0" i="0" u="none" strike="noStrike" kern="0" cap="none" spc="0" normalizeH="0" baseline="0" noProof="0" dirty="0" err="1">
                <a:ln>
                  <a:noFill/>
                </a:ln>
                <a:solidFill>
                  <a:srgbClr val="FFFFFF"/>
                </a:solidFill>
                <a:effectLst/>
                <a:uLnTx/>
                <a:uFillTx/>
                <a:latin typeface="Arial" panose="020B0604020202020204"/>
                <a:ea typeface="+mn-ea"/>
                <a:cs typeface="+mn-cs"/>
                <a:sym typeface="Arial"/>
              </a:rPr>
              <a:t>ChT</a:t>
            </a:r>
            <a:r>
              <a:rPr kumimoji="0" lang="en-GB" sz="1200" b="0" i="0" u="none" strike="noStrike" kern="0" cap="none" spc="0" normalizeH="0" baseline="0" noProof="0" dirty="0">
                <a:ln>
                  <a:noFill/>
                </a:ln>
                <a:solidFill>
                  <a:srgbClr val="FFFFFF"/>
                </a:solidFill>
                <a:effectLst/>
                <a:uLnTx/>
                <a:uFillTx/>
                <a:latin typeface="Arial" panose="020B0604020202020204"/>
                <a:ea typeface="+mn-ea"/>
                <a:cs typeface="+mn-cs"/>
                <a:sym typeface="Arial"/>
              </a:rPr>
              <a:t> </a:t>
            </a:r>
            <a:endParaRPr kumimoji="0" lang="en-GB" sz="1200" b="0" i="0" u="none" strike="noStrike" kern="0" cap="none" spc="0" normalizeH="0" baseline="30000" noProof="0" dirty="0">
              <a:ln>
                <a:noFill/>
              </a:ln>
              <a:solidFill>
                <a:srgbClr val="FFFFFF"/>
              </a:solidFill>
              <a:effectLst/>
              <a:uLnTx/>
              <a:uFillTx/>
              <a:latin typeface="Arial" panose="020B0604020202020204"/>
              <a:ea typeface="+mn-ea"/>
              <a:cs typeface="+mn-cs"/>
              <a:sym typeface="Arial"/>
            </a:endParaRPr>
          </a:p>
        </p:txBody>
      </p:sp>
      <p:cxnSp>
        <p:nvCxnSpPr>
          <p:cNvPr id="26" name="Connector: Elbow 42">
            <a:extLst>
              <a:ext uri="{FF2B5EF4-FFF2-40B4-BE49-F238E27FC236}">
                <a16:creationId xmlns:a16="http://schemas.microsoft.com/office/drawing/2014/main" id="{8D42F9A6-0B7A-12DC-83F7-A3A9FAED669A}"/>
              </a:ext>
            </a:extLst>
          </p:cNvPr>
          <p:cNvCxnSpPr>
            <a:cxnSpLocks/>
            <a:stCxn id="96" idx="2"/>
            <a:endCxn id="22" idx="0"/>
          </p:cNvCxnSpPr>
          <p:nvPr/>
        </p:nvCxnSpPr>
        <p:spPr>
          <a:xfrm rot="16200000" flipH="1">
            <a:off x="9213030" y="4500618"/>
            <a:ext cx="661353" cy="789094"/>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42">
            <a:extLst>
              <a:ext uri="{FF2B5EF4-FFF2-40B4-BE49-F238E27FC236}">
                <a16:creationId xmlns:a16="http://schemas.microsoft.com/office/drawing/2014/main" id="{41A60CE5-B4B6-12E0-9529-DEC21FD23316}"/>
              </a:ext>
            </a:extLst>
          </p:cNvPr>
          <p:cNvCxnSpPr>
            <a:cxnSpLocks/>
            <a:stCxn id="97" idx="2"/>
            <a:endCxn id="22" idx="0"/>
          </p:cNvCxnSpPr>
          <p:nvPr/>
        </p:nvCxnSpPr>
        <p:spPr>
          <a:xfrm rot="5400000">
            <a:off x="9978665" y="4531454"/>
            <a:ext cx="653976" cy="734800"/>
          </a:xfrm>
          <a:prstGeom prst="bentConnector3">
            <a:avLst>
              <a:gd name="adj1" fmla="val 50000"/>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88">
            <a:extLst>
              <a:ext uri="{FF2B5EF4-FFF2-40B4-BE49-F238E27FC236}">
                <a16:creationId xmlns:a16="http://schemas.microsoft.com/office/drawing/2014/main" id="{8F7CB8BA-7352-AC35-F9E8-D634F63206CB}"/>
              </a:ext>
            </a:extLst>
          </p:cNvPr>
          <p:cNvSpPr/>
          <p:nvPr/>
        </p:nvSpPr>
        <p:spPr>
          <a:xfrm>
            <a:off x="9592883" y="4806003"/>
            <a:ext cx="690741" cy="199254"/>
          </a:xfrm>
          <a:prstGeom prst="roundRect">
            <a:avLst/>
          </a:prstGeom>
          <a:solidFill>
            <a:schemeClr val="bg1"/>
          </a:solid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00000"/>
                </a:solidFill>
                <a:effectLst/>
                <a:uLnTx/>
                <a:uFillTx/>
                <a:latin typeface="Arial" panose="020B0604020202020204"/>
                <a:ea typeface="+mn-ea"/>
                <a:cs typeface="+mn-cs"/>
                <a:sym typeface="Arial"/>
              </a:rPr>
              <a:t>PD</a:t>
            </a:r>
          </a:p>
        </p:txBody>
      </p:sp>
      <p:sp>
        <p:nvSpPr>
          <p:cNvPr id="42" name="TextBox 41">
            <a:extLst>
              <a:ext uri="{FF2B5EF4-FFF2-40B4-BE49-F238E27FC236}">
                <a16:creationId xmlns:a16="http://schemas.microsoft.com/office/drawing/2014/main" id="{A2421589-0D20-E8F7-560D-AEE72AB2035F}"/>
              </a:ext>
            </a:extLst>
          </p:cNvPr>
          <p:cNvSpPr txBox="1"/>
          <p:nvPr/>
        </p:nvSpPr>
        <p:spPr>
          <a:xfrm>
            <a:off x="2740907" y="5937501"/>
            <a:ext cx="8935154" cy="246221"/>
          </a:xfrm>
          <a:prstGeom prst="rect">
            <a:avLst/>
          </a:prstGeom>
          <a:noFill/>
        </p:spPr>
        <p:txBody>
          <a:bodyPr wrap="square">
            <a:spAutoFit/>
          </a:bodyPr>
          <a:lstStyle/>
          <a:p>
            <a:pPr algn="r"/>
            <a:r>
              <a:rPr lang="en-US" sz="1000" noProof="0" dirty="0">
                <a:solidFill>
                  <a:schemeClr val="tx2"/>
                </a:solidFill>
                <a:latin typeface="Arial" panose="020B0604020202020204" pitchFamily="34" charset="0"/>
                <a:cs typeface="Arial" panose="020B0604020202020204" pitchFamily="34" charset="0"/>
              </a:rPr>
              <a:t>Adapted from: Gennari A, et al. </a:t>
            </a:r>
            <a:r>
              <a:rPr lang="en-US" sz="1000" i="1" noProof="0" dirty="0">
                <a:solidFill>
                  <a:schemeClr val="tx2"/>
                </a:solidFill>
                <a:latin typeface="Arial" panose="020B0604020202020204" pitchFamily="34" charset="0"/>
                <a:cs typeface="Arial" panose="020B0604020202020204" pitchFamily="34" charset="0"/>
              </a:rPr>
              <a:t>Ann Oncol. </a:t>
            </a:r>
            <a:r>
              <a:rPr lang="en-US" sz="1000" noProof="0" dirty="0">
                <a:solidFill>
                  <a:schemeClr val="tx2"/>
                </a:solidFill>
                <a:latin typeface="Arial" panose="020B0604020202020204" pitchFamily="34" charset="0"/>
                <a:cs typeface="Arial" panose="020B0604020202020204" pitchFamily="34" charset="0"/>
              </a:rPr>
              <a:t>2021</a:t>
            </a:r>
            <a:r>
              <a:rPr lang="en-US" sz="1000" baseline="30000" noProof="0" dirty="0">
                <a:solidFill>
                  <a:schemeClr val="tx2"/>
                </a:solidFill>
                <a:latin typeface="Arial" panose="020B0604020202020204" pitchFamily="34" charset="0"/>
                <a:cs typeface="Arial" panose="020B0604020202020204" pitchFamily="34" charset="0"/>
              </a:rPr>
              <a:t>1</a:t>
            </a:r>
            <a:endParaRPr lang="en-US" sz="1000" baseline="30000" dirty="0"/>
          </a:p>
        </p:txBody>
      </p:sp>
    </p:spTree>
    <p:extLst>
      <p:ext uri="{BB962C8B-B14F-4D97-AF65-F5344CB8AC3E}">
        <p14:creationId xmlns:p14="http://schemas.microsoft.com/office/powerpoint/2010/main" val="110236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entagon 34">
            <a:extLst>
              <a:ext uri="{FF2B5EF4-FFF2-40B4-BE49-F238E27FC236}">
                <a16:creationId xmlns:a16="http://schemas.microsoft.com/office/drawing/2014/main" id="{2D76A9AC-DC8D-89B1-F3A1-CDB24A2F72DD}"/>
              </a:ext>
            </a:extLst>
          </p:cNvPr>
          <p:cNvSpPr/>
          <p:nvPr/>
        </p:nvSpPr>
        <p:spPr>
          <a:xfrm>
            <a:off x="4809087" y="2999678"/>
            <a:ext cx="1891147" cy="645961"/>
          </a:xfrm>
          <a:prstGeom prst="homePlat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296000" rtlCol="0" anchor="ctr"/>
          <a:lstStyle/>
          <a:p>
            <a:r>
              <a:rPr lang="en-GB" sz="1500" b="1" noProof="0" dirty="0">
                <a:latin typeface="Arial" panose="020B0604020202020204" pitchFamily="34" charset="0"/>
                <a:cs typeface="Arial" panose="020B0604020202020204" pitchFamily="34" charset="0"/>
              </a:rPr>
              <a:t>3L</a:t>
            </a:r>
            <a:br>
              <a:rPr lang="en-GB" sz="1500" b="1" noProof="0" dirty="0">
                <a:latin typeface="Arial" panose="020B0604020202020204" pitchFamily="34" charset="0"/>
                <a:cs typeface="Arial" panose="020B0604020202020204" pitchFamily="34" charset="0"/>
              </a:rPr>
            </a:br>
            <a:r>
              <a:rPr lang="en-GB" sz="1500" b="1" noProof="0" dirty="0">
                <a:latin typeface="Arial" panose="020B0604020202020204" pitchFamily="34" charset="0"/>
                <a:cs typeface="Arial" panose="020B0604020202020204" pitchFamily="34" charset="0"/>
              </a:rPr>
              <a:t>ET</a:t>
            </a:r>
          </a:p>
        </p:txBody>
      </p:sp>
      <p:sp>
        <p:nvSpPr>
          <p:cNvPr id="4" name="Slide Number Placeholder 3">
            <a:extLst>
              <a:ext uri="{FF2B5EF4-FFF2-40B4-BE49-F238E27FC236}">
                <a16:creationId xmlns:a16="http://schemas.microsoft.com/office/drawing/2014/main" id="{4983431C-2A27-E217-79CF-EFB7ABA14C1D}"/>
              </a:ext>
            </a:extLst>
          </p:cNvPr>
          <p:cNvSpPr>
            <a:spLocks noGrp="1"/>
          </p:cNvSpPr>
          <p:nvPr>
            <p:ph type="sldNum" sz="quarter" idx="4"/>
          </p:nvPr>
        </p:nvSpPr>
        <p:spPr>
          <a:xfrm>
            <a:off x="10800523" y="6428359"/>
            <a:ext cx="781877" cy="365125"/>
          </a:xfrm>
        </p:spPr>
        <p:txBody>
          <a:bodyPr/>
          <a:lstStyle/>
          <a:p>
            <a:fld id="{FCE43C0F-8A7B-3A4B-9DB5-B3472E36E833}" type="slidenum">
              <a:rPr lang="en-GB" noProof="0" smtClean="0"/>
              <a:pPr/>
              <a:t>8</a:t>
            </a:fld>
            <a:endParaRPr lang="en-GB" noProof="0" dirty="0"/>
          </a:p>
        </p:txBody>
      </p:sp>
      <p:sp>
        <p:nvSpPr>
          <p:cNvPr id="2" name="Content Placeholder 1">
            <a:extLst>
              <a:ext uri="{FF2B5EF4-FFF2-40B4-BE49-F238E27FC236}">
                <a16:creationId xmlns:a16="http://schemas.microsoft.com/office/drawing/2014/main" id="{5CC7A9BF-2080-A993-5A33-729305151606}"/>
              </a:ext>
            </a:extLst>
          </p:cNvPr>
          <p:cNvSpPr>
            <a:spLocks noGrp="1"/>
          </p:cNvSpPr>
          <p:nvPr>
            <p:ph sz="quarter" idx="15"/>
          </p:nvPr>
        </p:nvSpPr>
        <p:spPr>
          <a:xfrm>
            <a:off x="620184" y="6274462"/>
            <a:ext cx="10180339" cy="365125"/>
          </a:xfrm>
        </p:spPr>
        <p:txBody>
          <a:bodyPr anchor="b" anchorCtr="0"/>
          <a:lstStyle/>
          <a:p>
            <a:r>
              <a:rPr lang="en-GB" sz="900" noProof="0" dirty="0">
                <a:solidFill>
                  <a:schemeClr val="tx2"/>
                </a:solidFill>
              </a:rPr>
              <a:t>1L, first line; 2L, second line; 3L, third line; 4L, fourth line; ADC, antibody-drug conjugate; AI, aromatase inhibitor; CT, chemotherapy; ET, endocrine therapy; HR+, hormone receptor positive; mBC, metastatic breast cancer; PD, disease progression </a:t>
            </a:r>
          </a:p>
          <a:p>
            <a:r>
              <a:rPr lang="en-GB" sz="900" noProof="0" dirty="0">
                <a:solidFill>
                  <a:schemeClr val="tx2"/>
                </a:solidFill>
              </a:rPr>
              <a:t>1. Schmid P. Presented at ESMO Virtual Plenary: Datopotamab deruxtecan (Dato-DXd) vs chemotherapy (CT) in previously-treated inoperable or metastatic hormone receptor-positive, HER2-negative (HR+/HER2–) breast cancer (BC): Final overall survival (OS) from the phase III TROPION-Breast01 trial; February 12, 2025; Virtual meeting. Available </a:t>
            </a:r>
            <a:r>
              <a:rPr lang="en-GB" sz="900" noProof="0" dirty="0">
                <a:solidFill>
                  <a:schemeClr val="tx2"/>
                </a:solidFill>
                <a:hlinkClick r:id="rId2">
                  <a:extLst>
                    <a:ext uri="{A12FA001-AC4F-418D-AE19-62706E023703}">
                      <ahyp:hlinkClr xmlns:ahyp="http://schemas.microsoft.com/office/drawing/2018/hyperlinkcolor" val="tx"/>
                    </a:ext>
                  </a:extLst>
                </a:hlinkClick>
              </a:rPr>
              <a:t>here</a:t>
            </a:r>
            <a:r>
              <a:rPr lang="en-GB" sz="900" noProof="0" dirty="0">
                <a:solidFill>
                  <a:schemeClr val="tx2"/>
                </a:solidFill>
              </a:rPr>
              <a:t> (accessed April 25, 2025); 2. Cardoso F, et al. Breast. 2024:76:103756</a:t>
            </a:r>
          </a:p>
        </p:txBody>
      </p:sp>
      <p:sp>
        <p:nvSpPr>
          <p:cNvPr id="10" name="Google Shape;1919;p17">
            <a:extLst>
              <a:ext uri="{FF2B5EF4-FFF2-40B4-BE49-F238E27FC236}">
                <a16:creationId xmlns:a16="http://schemas.microsoft.com/office/drawing/2014/main" id="{28999BA7-548A-1667-24CC-ADF2A936205C}"/>
              </a:ext>
            </a:extLst>
          </p:cNvPr>
          <p:cNvSpPr/>
          <p:nvPr/>
        </p:nvSpPr>
        <p:spPr>
          <a:xfrm>
            <a:off x="619125" y="4673687"/>
            <a:ext cx="5380646" cy="999312"/>
          </a:xfrm>
          <a:prstGeom prst="roundRect">
            <a:avLst>
              <a:gd name="adj" fmla="val 9328"/>
            </a:avLst>
          </a:prstGeom>
          <a:solidFill>
            <a:schemeClr val="bg1"/>
          </a:solidFill>
          <a:ln w="25400" cap="flat" cmpd="sng">
            <a:solidFill>
              <a:schemeClr val="accent1"/>
            </a:solidFill>
            <a:prstDash val="solid"/>
            <a:round/>
            <a:headEnd type="none" w="sm" len="sm"/>
            <a:tailEnd type="none" w="sm" len="sm"/>
          </a:ln>
        </p:spPr>
        <p:txBody>
          <a:bodyPr spcFirstLastPara="1" wrap="square" lIns="91415" tIns="576000" rIns="91415" bIns="0" anchor="b" anchorCtr="0">
            <a:noAutofit/>
          </a:bodyPr>
          <a:lstStyle/>
          <a:p>
            <a:pPr marL="0" marR="0" lvl="0" indent="0" algn="ctr" defTabSz="914377" rtl="0" eaLnBrk="1" fontAlgn="auto" latinLnBrk="0" hangingPunct="1">
              <a:lnSpc>
                <a:spcPct val="100000"/>
              </a:lnSpc>
              <a:spcBef>
                <a:spcPts val="0"/>
              </a:spcBef>
              <a:spcAft>
                <a:spcPts val="600"/>
              </a:spcAft>
              <a:buClr>
                <a:srgbClr val="000000"/>
              </a:buClr>
              <a:buSzPts val="2638"/>
              <a:buFont typeface="Arial"/>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PD ≤6 months of</a:t>
            </a:r>
            <a:r>
              <a:rPr kumimoji="0" lang="en-GB" sz="14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sym typeface="Arial Narrow"/>
              </a:rPr>
              <a:t>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1</a:t>
            </a:r>
            <a:r>
              <a:rPr kumimoji="0" lang="en-GB" sz="1400" b="0" i="0" u="none" strike="noStrike" kern="0" cap="none" spc="0" normalizeH="0" baseline="30000" noProof="0" dirty="0">
                <a:ln>
                  <a:noFill/>
                </a:ln>
                <a:solidFill>
                  <a:srgbClr val="000000"/>
                </a:solidFill>
                <a:effectLst/>
                <a:uLnTx/>
                <a:uFillTx/>
                <a:latin typeface="Arial" panose="020B0604020202020204" pitchFamily="34" charset="0"/>
                <a:cs typeface="Arial" panose="020B0604020202020204" pitchFamily="34" charset="0"/>
                <a:sym typeface="Arial Narrow"/>
              </a:rPr>
              <a:t>st</a:t>
            </a:r>
            <a:r>
              <a:rPr kumimoji="0" lang="en-GB" sz="14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sym typeface="Arial Narrow"/>
              </a:rPr>
              <a:t> line</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 ET-based therapy, while on ET</a:t>
            </a:r>
            <a:b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b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rPr>
              <a:t>(regardless of CDK4/6i use)</a:t>
            </a:r>
            <a:endParaRPr kumimoji="0" lang="en-GB"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Narrow"/>
            </a:endParaRPr>
          </a:p>
        </p:txBody>
      </p:sp>
      <p:sp>
        <p:nvSpPr>
          <p:cNvPr id="11" name="Google Shape;1921;p17">
            <a:extLst>
              <a:ext uri="{FF2B5EF4-FFF2-40B4-BE49-F238E27FC236}">
                <a16:creationId xmlns:a16="http://schemas.microsoft.com/office/drawing/2014/main" id="{B6562B40-A0E4-6580-584C-EE9D96130C04}"/>
              </a:ext>
            </a:extLst>
          </p:cNvPr>
          <p:cNvSpPr/>
          <p:nvPr/>
        </p:nvSpPr>
        <p:spPr>
          <a:xfrm>
            <a:off x="619125" y="4615807"/>
            <a:ext cx="5380646" cy="432881"/>
          </a:xfrm>
          <a:prstGeom prst="round2SameRect">
            <a:avLst>
              <a:gd name="adj1" fmla="val 29887"/>
              <a:gd name="adj2" fmla="val 0"/>
            </a:avLst>
          </a:prstGeom>
          <a:solidFill>
            <a:schemeClr val="accent1"/>
          </a:solidFill>
          <a:ln w="25400" cap="flat" cmpd="sng">
            <a:noFill/>
            <a:prstDash val="solid"/>
            <a:round/>
            <a:headEnd type="none" w="sm" len="sm"/>
            <a:tailEnd type="none" w="sm" len="sm"/>
          </a:ln>
        </p:spPr>
        <p:txBody>
          <a:bodyPr spcFirstLastPara="1" wrap="square" lIns="48000" tIns="45692" rIns="48000" bIns="45692" anchor="ctr" anchorCtr="0">
            <a:noAutofit/>
          </a:bodyPr>
          <a:lstStyle/>
          <a:p>
            <a:pPr algn="ctr" defTabSz="1219170">
              <a:buSzPts val="2968"/>
              <a:defRPr/>
            </a:pPr>
            <a:r>
              <a:rPr kumimoji="0" lang="en-GB" sz="1400" b="1" i="0" u="none" strike="noStrike" kern="0" cap="none" spc="0" normalizeH="0" baseline="0" noProof="0" dirty="0">
                <a:ln>
                  <a:noFill/>
                </a:ln>
                <a:solidFill>
                  <a:srgbClr val="FFFFFF"/>
                </a:solidFill>
                <a:effectLst/>
                <a:uLnTx/>
                <a:uFillTx/>
                <a:latin typeface="Arial"/>
                <a:ea typeface="Arial Narrow"/>
                <a:cs typeface="Arial Narrow"/>
                <a:sym typeface="Arial Narrow"/>
              </a:rPr>
              <a:t>Primary endocrine resistanc</a:t>
            </a:r>
            <a:r>
              <a:rPr kumimoji="0" lang="en-GB" sz="1400" b="1" i="0" u="none" strike="noStrike" kern="0" cap="none" spc="0" normalizeH="0" noProof="0" dirty="0">
                <a:ln>
                  <a:noFill/>
                </a:ln>
                <a:solidFill>
                  <a:srgbClr val="FFFFFF"/>
                </a:solidFill>
                <a:effectLst/>
                <a:uLnTx/>
                <a:uFillTx/>
                <a:latin typeface="Arial"/>
                <a:ea typeface="Arial Narrow"/>
                <a:cs typeface="Arial Narrow"/>
                <a:sym typeface="Arial Narrow"/>
              </a:rPr>
              <a:t>e</a:t>
            </a:r>
            <a:r>
              <a:rPr kumimoji="0" lang="en-GB" sz="1400" b="1" i="0" u="none" strike="noStrike" kern="0" cap="none" spc="0" normalizeH="0" baseline="30000" noProof="0" dirty="0">
                <a:ln>
                  <a:noFill/>
                </a:ln>
                <a:solidFill>
                  <a:srgbClr val="FFFFFF"/>
                </a:solidFill>
                <a:effectLst/>
                <a:uLnTx/>
                <a:uFillTx/>
                <a:latin typeface="Arial"/>
                <a:ea typeface="Arial Narrow"/>
                <a:cs typeface="Arial Narrow"/>
                <a:sym typeface="Arial Narrow"/>
              </a:rPr>
              <a:t>2</a:t>
            </a:r>
            <a:r>
              <a:rPr kumimoji="0" lang="en-GB" sz="1400" b="1" i="0" u="none" strike="noStrike" kern="0" cap="none" spc="0" normalizeH="0" baseline="0" noProof="0" dirty="0">
                <a:ln>
                  <a:noFill/>
                </a:ln>
                <a:solidFill>
                  <a:srgbClr val="FFFFFF"/>
                </a:solidFill>
                <a:effectLst/>
                <a:uLnTx/>
                <a:uFillTx/>
                <a:latin typeface="Arial"/>
                <a:ea typeface="Arial Narrow"/>
                <a:cs typeface="Arial Narrow"/>
                <a:sym typeface="Arial Narrow"/>
              </a:rPr>
              <a:t>  </a:t>
            </a:r>
            <a:endParaRPr kumimoji="0" lang="en-GB"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93E01926-D7CF-CEAD-7847-7FCAFACB6F20}"/>
              </a:ext>
            </a:extLst>
          </p:cNvPr>
          <p:cNvSpPr txBox="1"/>
          <p:nvPr/>
        </p:nvSpPr>
        <p:spPr>
          <a:xfrm>
            <a:off x="6840356" y="3692041"/>
            <a:ext cx="1996519" cy="214551"/>
          </a:xfrm>
          <a:prstGeom prst="rect">
            <a:avLst/>
          </a:prstGeom>
          <a:noFill/>
        </p:spPr>
        <p:txBody>
          <a:bodyPr wrap="square" lIns="0" tIns="0" rIns="0" bIns="0" rtlCol="0">
            <a:spAutoFit/>
          </a:bodyPr>
          <a:lstStyle/>
          <a:p>
            <a:pPr algn="l"/>
            <a:r>
              <a:rPr lang="en-GB" sz="1400" b="1" noProof="0" dirty="0">
                <a:solidFill>
                  <a:schemeClr val="tx1"/>
                </a:solidFill>
                <a:highlight>
                  <a:srgbClr val="FFFFFF"/>
                </a:highlight>
                <a:latin typeface="Arial" panose="020B0604020202020204" pitchFamily="34" charset="0"/>
                <a:ea typeface="Aileron" charset="0"/>
                <a:cs typeface="Arial" panose="020B0604020202020204" pitchFamily="34" charset="0"/>
              </a:rPr>
              <a:t>Endocrine resistance </a:t>
            </a:r>
          </a:p>
        </p:txBody>
      </p:sp>
      <p:sp>
        <p:nvSpPr>
          <p:cNvPr id="17" name="TextBox 16">
            <a:extLst>
              <a:ext uri="{FF2B5EF4-FFF2-40B4-BE49-F238E27FC236}">
                <a16:creationId xmlns:a16="http://schemas.microsoft.com/office/drawing/2014/main" id="{54E3DDE2-2B8C-304F-6FB5-0C362799477E}"/>
              </a:ext>
            </a:extLst>
          </p:cNvPr>
          <p:cNvSpPr txBox="1"/>
          <p:nvPr/>
        </p:nvSpPr>
        <p:spPr>
          <a:xfrm>
            <a:off x="1591762" y="4050664"/>
            <a:ext cx="9599699" cy="276999"/>
          </a:xfrm>
          <a:prstGeom prst="rect">
            <a:avLst/>
          </a:prstGeom>
          <a:noFill/>
        </p:spPr>
        <p:txBody>
          <a:bodyPr wrap="square">
            <a:spAutoFit/>
          </a:bodyPr>
          <a:lstStyle/>
          <a:p>
            <a:r>
              <a:rPr lang="en-GB" sz="1200" i="1" noProof="0" dirty="0"/>
              <a:t>This diagram is for illustrative purposes; treatment may vary based on individual patient needs</a:t>
            </a:r>
          </a:p>
        </p:txBody>
      </p:sp>
      <p:sp>
        <p:nvSpPr>
          <p:cNvPr id="25" name="Google Shape;1919;p17">
            <a:extLst>
              <a:ext uri="{FF2B5EF4-FFF2-40B4-BE49-F238E27FC236}">
                <a16:creationId xmlns:a16="http://schemas.microsoft.com/office/drawing/2014/main" id="{DF5F3E3F-9F1F-5D54-FC57-F62DF4B759D2}"/>
              </a:ext>
            </a:extLst>
          </p:cNvPr>
          <p:cNvSpPr/>
          <p:nvPr/>
        </p:nvSpPr>
        <p:spPr>
          <a:xfrm>
            <a:off x="6270170" y="4673687"/>
            <a:ext cx="5380646" cy="999312"/>
          </a:xfrm>
          <a:prstGeom prst="roundRect">
            <a:avLst>
              <a:gd name="adj" fmla="val 9328"/>
            </a:avLst>
          </a:prstGeom>
          <a:solidFill>
            <a:schemeClr val="bg1"/>
          </a:solidFill>
          <a:ln w="25400" cap="flat" cmpd="sng">
            <a:solidFill>
              <a:schemeClr val="accent1"/>
            </a:solidFill>
            <a:prstDash val="solid"/>
            <a:round/>
            <a:headEnd type="none" w="sm" len="sm"/>
            <a:tailEnd type="none" w="sm" len="sm"/>
          </a:ln>
        </p:spPr>
        <p:txBody>
          <a:bodyPr spcFirstLastPara="1" wrap="square" lIns="91415" tIns="576000" rIns="91415" bIns="0" anchor="b" anchorCtr="0">
            <a:noAutofit/>
          </a:bodyPr>
          <a:lstStyle/>
          <a:p>
            <a:pPr lvl="0" algn="ctr">
              <a:spcAft>
                <a:spcPts val="800"/>
              </a:spcAft>
              <a:buSzPts val="2638"/>
              <a:defRPr/>
            </a:pPr>
            <a:r>
              <a:rPr lang="en-GB" sz="1400" noProof="0" dirty="0">
                <a:sym typeface="Arial Narrow"/>
              </a:rPr>
              <a:t>PD after ≥6 months of 1</a:t>
            </a:r>
            <a:r>
              <a:rPr lang="en-GB" sz="1400" baseline="30000" noProof="0" dirty="0">
                <a:sym typeface="Arial Narrow"/>
              </a:rPr>
              <a:t>st</a:t>
            </a:r>
            <a:r>
              <a:rPr lang="en-GB" sz="1400" noProof="0" dirty="0">
                <a:sym typeface="Arial Narrow"/>
              </a:rPr>
              <a:t> line ET</a:t>
            </a:r>
            <a:br>
              <a:rPr lang="en-GB" sz="1400" noProof="0" dirty="0">
                <a:sym typeface="Arial Narrow"/>
              </a:rPr>
            </a:br>
            <a:r>
              <a:rPr lang="en-GB" sz="1400" i="1" noProof="0" dirty="0">
                <a:sym typeface="Arial Narrow"/>
              </a:rPr>
              <a:t>or</a:t>
            </a:r>
            <a:r>
              <a:rPr lang="en-GB" sz="1400" noProof="0" dirty="0">
                <a:sym typeface="Arial Narrow"/>
              </a:rPr>
              <a:t> PD after any duration of 2L+ ET-based therapy</a:t>
            </a:r>
            <a:endParaRPr lang="en-GB" sz="1200" b="1" noProof="0" dirty="0">
              <a:highlight>
                <a:srgbClr val="FFFF00"/>
              </a:highlight>
              <a:sym typeface="Arial Narrow"/>
            </a:endParaRPr>
          </a:p>
        </p:txBody>
      </p:sp>
      <p:sp>
        <p:nvSpPr>
          <p:cNvPr id="26" name="Google Shape;1921;p17">
            <a:extLst>
              <a:ext uri="{FF2B5EF4-FFF2-40B4-BE49-F238E27FC236}">
                <a16:creationId xmlns:a16="http://schemas.microsoft.com/office/drawing/2014/main" id="{12A43754-CDF3-924D-B7B4-6D9587281AB9}"/>
              </a:ext>
            </a:extLst>
          </p:cNvPr>
          <p:cNvSpPr/>
          <p:nvPr/>
        </p:nvSpPr>
        <p:spPr>
          <a:xfrm>
            <a:off x="6270170" y="4615807"/>
            <a:ext cx="5380646" cy="432881"/>
          </a:xfrm>
          <a:prstGeom prst="round2SameRect">
            <a:avLst>
              <a:gd name="adj1" fmla="val 29887"/>
              <a:gd name="adj2" fmla="val 0"/>
            </a:avLst>
          </a:prstGeom>
          <a:solidFill>
            <a:schemeClr val="accent1"/>
          </a:solidFill>
          <a:ln w="25400" cap="flat" cmpd="sng">
            <a:noFill/>
            <a:prstDash val="solid"/>
            <a:round/>
            <a:headEnd type="none" w="sm" len="sm"/>
            <a:tailEnd type="none" w="sm" len="sm"/>
          </a:ln>
        </p:spPr>
        <p:txBody>
          <a:bodyPr spcFirstLastPara="1" wrap="square" lIns="48000" tIns="45692" rIns="48000" bIns="45692" anchor="ctr" anchorCtr="0">
            <a:noAutofit/>
          </a:bodyPr>
          <a:lstStyle/>
          <a:p>
            <a:pPr algn="ctr" defTabSz="1219170">
              <a:buSzPts val="2968"/>
              <a:defRPr/>
            </a:pPr>
            <a:r>
              <a:rPr kumimoji="0" lang="en-GB" sz="1400" b="1" i="0" u="none" strike="noStrike" kern="0" cap="none" spc="0" normalizeH="0" baseline="0" noProof="0" dirty="0">
                <a:ln>
                  <a:noFill/>
                </a:ln>
                <a:solidFill>
                  <a:srgbClr val="FFFFFF"/>
                </a:solidFill>
                <a:effectLst/>
                <a:uLnTx/>
                <a:uFillTx/>
                <a:latin typeface="Arial"/>
                <a:ea typeface="Arial Narrow"/>
                <a:cs typeface="Arial Narrow"/>
                <a:sym typeface="Arial Narrow"/>
              </a:rPr>
              <a:t>Secondary endocrine resistanc</a:t>
            </a:r>
            <a:r>
              <a:rPr kumimoji="0" lang="en-GB" sz="1400" b="1" i="0" u="none" strike="noStrike" kern="0" cap="none" spc="0" normalizeH="0" noProof="0" dirty="0">
                <a:ln>
                  <a:noFill/>
                </a:ln>
                <a:solidFill>
                  <a:srgbClr val="FFFFFF"/>
                </a:solidFill>
                <a:effectLst/>
                <a:uLnTx/>
                <a:uFillTx/>
                <a:latin typeface="Arial"/>
                <a:ea typeface="Arial Narrow"/>
                <a:cs typeface="Arial Narrow"/>
                <a:sym typeface="Arial Narrow"/>
              </a:rPr>
              <a:t>e</a:t>
            </a:r>
            <a:r>
              <a:rPr kumimoji="0" lang="en-GB" sz="1400" b="1" i="0" u="none" strike="noStrike" kern="0" cap="none" spc="0" normalizeH="0" baseline="30000" noProof="0" dirty="0">
                <a:ln>
                  <a:noFill/>
                </a:ln>
                <a:solidFill>
                  <a:srgbClr val="FFFFFF"/>
                </a:solidFill>
                <a:effectLst/>
                <a:uLnTx/>
                <a:uFillTx/>
                <a:latin typeface="Arial"/>
                <a:ea typeface="Arial Narrow"/>
                <a:cs typeface="Arial Narrow"/>
                <a:sym typeface="Arial Narrow"/>
              </a:rPr>
              <a:t>2</a:t>
            </a:r>
            <a:r>
              <a:rPr kumimoji="0" lang="en-GB" sz="1400" b="1" i="0" u="none" strike="noStrike" kern="0" cap="none" spc="0" normalizeH="0" baseline="0" noProof="0" dirty="0">
                <a:ln>
                  <a:noFill/>
                </a:ln>
                <a:solidFill>
                  <a:srgbClr val="FFFFFF"/>
                </a:solidFill>
                <a:effectLst/>
                <a:uLnTx/>
                <a:uFillTx/>
                <a:latin typeface="Arial"/>
                <a:ea typeface="Arial Narrow"/>
                <a:cs typeface="Arial Narrow"/>
                <a:sym typeface="Arial Narrow"/>
              </a:rPr>
              <a:t>  </a:t>
            </a:r>
            <a:endParaRPr kumimoji="0" lang="en-GB"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Title 2">
            <a:extLst>
              <a:ext uri="{FF2B5EF4-FFF2-40B4-BE49-F238E27FC236}">
                <a16:creationId xmlns:a16="http://schemas.microsoft.com/office/drawing/2014/main" id="{23E20E4C-1300-2000-44B6-6DC8AD7D9C0F}"/>
              </a:ext>
            </a:extLst>
          </p:cNvPr>
          <p:cNvSpPr>
            <a:spLocks noGrp="1"/>
          </p:cNvSpPr>
          <p:nvPr>
            <p:ph type="title"/>
          </p:nvPr>
        </p:nvSpPr>
        <p:spPr>
          <a:xfrm>
            <a:off x="619125" y="258763"/>
            <a:ext cx="11166472" cy="865187"/>
          </a:xfrm>
        </p:spPr>
        <p:txBody>
          <a:bodyPr>
            <a:noAutofit/>
          </a:bodyPr>
          <a:lstStyle/>
          <a:p>
            <a:r>
              <a:rPr lang="en-GB" noProof="0" dirty="0"/>
              <a:t>ADC introduced for pretreated patients with HR+ </a:t>
            </a:r>
            <a:r>
              <a:rPr lang="en-GB" cap="none" noProof="0" dirty="0"/>
              <a:t>m</a:t>
            </a:r>
            <a:r>
              <a:rPr lang="en-GB" noProof="0" dirty="0"/>
              <a:t>BC and resistance to additional ET ± targeted therapies</a:t>
            </a:r>
            <a:r>
              <a:rPr lang="en-GB" baseline="30000" noProof="0" dirty="0"/>
              <a:t>1</a:t>
            </a:r>
          </a:p>
        </p:txBody>
      </p:sp>
      <p:sp>
        <p:nvSpPr>
          <p:cNvPr id="29" name="TextBox 28">
            <a:extLst>
              <a:ext uri="{FF2B5EF4-FFF2-40B4-BE49-F238E27FC236}">
                <a16:creationId xmlns:a16="http://schemas.microsoft.com/office/drawing/2014/main" id="{4A89F155-398D-A77E-636E-D6B9A7D8DECD}"/>
              </a:ext>
            </a:extLst>
          </p:cNvPr>
          <p:cNvSpPr txBox="1"/>
          <p:nvPr/>
        </p:nvSpPr>
        <p:spPr>
          <a:xfrm>
            <a:off x="541347" y="2866696"/>
            <a:ext cx="993862" cy="215444"/>
          </a:xfrm>
          <a:prstGeom prst="rect">
            <a:avLst/>
          </a:prstGeom>
          <a:noFill/>
        </p:spPr>
        <p:txBody>
          <a:bodyPr wrap="none" lIns="0" tIns="0" rIns="0" bIns="0">
            <a:spAutoFit/>
          </a:bodyPr>
          <a:lstStyle/>
          <a:p>
            <a:r>
              <a:rPr lang="en-GB" sz="1400" b="1" noProof="0" dirty="0"/>
              <a:t>AI sensitive</a:t>
            </a:r>
          </a:p>
        </p:txBody>
      </p:sp>
      <p:sp>
        <p:nvSpPr>
          <p:cNvPr id="30" name="TextBox 29">
            <a:extLst>
              <a:ext uri="{FF2B5EF4-FFF2-40B4-BE49-F238E27FC236}">
                <a16:creationId xmlns:a16="http://schemas.microsoft.com/office/drawing/2014/main" id="{86C8CF93-A946-C61D-9C54-EC77BE05B5C6}"/>
              </a:ext>
            </a:extLst>
          </p:cNvPr>
          <p:cNvSpPr txBox="1"/>
          <p:nvPr/>
        </p:nvSpPr>
        <p:spPr>
          <a:xfrm>
            <a:off x="541347" y="3532474"/>
            <a:ext cx="974626" cy="215444"/>
          </a:xfrm>
          <a:prstGeom prst="rect">
            <a:avLst/>
          </a:prstGeom>
          <a:noFill/>
        </p:spPr>
        <p:txBody>
          <a:bodyPr wrap="none" lIns="0" tIns="0" rIns="0" bIns="0">
            <a:spAutoFit/>
          </a:bodyPr>
          <a:lstStyle/>
          <a:p>
            <a:r>
              <a:rPr lang="en-GB" sz="1400" b="1" noProof="0" dirty="0"/>
              <a:t>AI resistant</a:t>
            </a:r>
          </a:p>
        </p:txBody>
      </p:sp>
      <p:sp>
        <p:nvSpPr>
          <p:cNvPr id="34" name="Pentagon 33">
            <a:extLst>
              <a:ext uri="{FF2B5EF4-FFF2-40B4-BE49-F238E27FC236}">
                <a16:creationId xmlns:a16="http://schemas.microsoft.com/office/drawing/2014/main" id="{99126BA2-D690-3C51-528D-FCE2A747C960}"/>
              </a:ext>
            </a:extLst>
          </p:cNvPr>
          <p:cNvSpPr/>
          <p:nvPr/>
        </p:nvSpPr>
        <p:spPr>
          <a:xfrm>
            <a:off x="4112896" y="2999678"/>
            <a:ext cx="1891147" cy="645961"/>
          </a:xfrm>
          <a:prstGeom prst="homePlat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00000" rtlCol="0" anchor="ctr"/>
          <a:lstStyle/>
          <a:p>
            <a:r>
              <a:rPr lang="en-GB" sz="1500" b="1" noProof="0" dirty="0">
                <a:latin typeface="Arial" panose="020B0604020202020204" pitchFamily="34" charset="0"/>
                <a:cs typeface="Arial" panose="020B0604020202020204" pitchFamily="34" charset="0"/>
              </a:rPr>
              <a:t>2L</a:t>
            </a:r>
            <a:br>
              <a:rPr lang="en-GB" sz="1500" b="1" noProof="0" dirty="0">
                <a:latin typeface="Arial" panose="020B0604020202020204" pitchFamily="34" charset="0"/>
                <a:cs typeface="Arial" panose="020B0604020202020204" pitchFamily="34" charset="0"/>
              </a:rPr>
            </a:br>
            <a:r>
              <a:rPr lang="en-GB" sz="1500" b="1" noProof="0" dirty="0">
                <a:latin typeface="Arial" panose="020B0604020202020204" pitchFamily="34" charset="0"/>
                <a:cs typeface="Arial" panose="020B0604020202020204" pitchFamily="34" charset="0"/>
              </a:rPr>
              <a:t>ET</a:t>
            </a:r>
          </a:p>
        </p:txBody>
      </p:sp>
      <p:sp>
        <p:nvSpPr>
          <p:cNvPr id="32" name="Pentagon 31">
            <a:extLst>
              <a:ext uri="{FF2B5EF4-FFF2-40B4-BE49-F238E27FC236}">
                <a16:creationId xmlns:a16="http://schemas.microsoft.com/office/drawing/2014/main" id="{B927AEA5-8EE6-BFF4-45FA-C5E2EADC7EDC}"/>
              </a:ext>
            </a:extLst>
          </p:cNvPr>
          <p:cNvSpPr/>
          <p:nvPr/>
        </p:nvSpPr>
        <p:spPr>
          <a:xfrm>
            <a:off x="1605549" y="2676698"/>
            <a:ext cx="3200400" cy="645961"/>
          </a:xfrm>
          <a:prstGeom prst="homePlat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r>
              <a:rPr lang="en-GB" sz="1500" b="1" noProof="0" dirty="0">
                <a:latin typeface="Arial" panose="020B0604020202020204" pitchFamily="34" charset="0"/>
                <a:cs typeface="Arial" panose="020B0604020202020204" pitchFamily="34" charset="0"/>
              </a:rPr>
              <a:t>AI + CDK4/6 inhibitors</a:t>
            </a:r>
          </a:p>
        </p:txBody>
      </p:sp>
      <p:sp>
        <p:nvSpPr>
          <p:cNvPr id="33" name="Pentagon 32">
            <a:extLst>
              <a:ext uri="{FF2B5EF4-FFF2-40B4-BE49-F238E27FC236}">
                <a16:creationId xmlns:a16="http://schemas.microsoft.com/office/drawing/2014/main" id="{1F436F31-76D3-EDED-1A3F-E5D856CB296B}"/>
              </a:ext>
            </a:extLst>
          </p:cNvPr>
          <p:cNvSpPr/>
          <p:nvPr/>
        </p:nvSpPr>
        <p:spPr>
          <a:xfrm>
            <a:off x="1605549" y="3322659"/>
            <a:ext cx="3200400" cy="645961"/>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r>
              <a:rPr lang="en-GB" sz="1500" b="1" noProof="0" dirty="0">
                <a:latin typeface="Arial" panose="020B0604020202020204" pitchFamily="34" charset="0"/>
                <a:cs typeface="Arial" panose="020B0604020202020204" pitchFamily="34" charset="0"/>
              </a:rPr>
              <a:t>Fulvestrant + CDK4/6i</a:t>
            </a:r>
          </a:p>
        </p:txBody>
      </p:sp>
      <p:sp>
        <p:nvSpPr>
          <p:cNvPr id="41" name="Pentagon 40">
            <a:extLst>
              <a:ext uri="{FF2B5EF4-FFF2-40B4-BE49-F238E27FC236}">
                <a16:creationId xmlns:a16="http://schemas.microsoft.com/office/drawing/2014/main" id="{FBA48B64-F5BB-DB11-9F23-1767A74A25C0}"/>
              </a:ext>
            </a:extLst>
          </p:cNvPr>
          <p:cNvSpPr/>
          <p:nvPr/>
        </p:nvSpPr>
        <p:spPr>
          <a:xfrm>
            <a:off x="9645902" y="2986344"/>
            <a:ext cx="1891147" cy="645961"/>
          </a:xfrm>
          <a:prstGeom prst="homePlat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296000" rtlCol="0" anchor="ctr"/>
          <a:lstStyle/>
          <a:p>
            <a:r>
              <a:rPr lang="en-GB" sz="1500" b="1" noProof="0" dirty="0">
                <a:latin typeface="Arial" panose="020B0604020202020204" pitchFamily="34" charset="0"/>
                <a:cs typeface="Arial" panose="020B0604020202020204" pitchFamily="34" charset="0"/>
              </a:rPr>
              <a:t>4L</a:t>
            </a:r>
            <a:br>
              <a:rPr lang="en-GB" sz="1500" b="1" noProof="0" dirty="0">
                <a:latin typeface="Arial" panose="020B0604020202020204" pitchFamily="34" charset="0"/>
                <a:cs typeface="Arial" panose="020B0604020202020204" pitchFamily="34" charset="0"/>
              </a:rPr>
            </a:br>
            <a:r>
              <a:rPr lang="en-GB" sz="1500" b="1" noProof="0" dirty="0">
                <a:latin typeface="Arial" panose="020B0604020202020204" pitchFamily="34" charset="0"/>
                <a:cs typeface="Arial" panose="020B0604020202020204" pitchFamily="34" charset="0"/>
              </a:rPr>
              <a:t>CT</a:t>
            </a:r>
          </a:p>
        </p:txBody>
      </p:sp>
      <p:sp>
        <p:nvSpPr>
          <p:cNvPr id="42" name="Pentagon 41">
            <a:extLst>
              <a:ext uri="{FF2B5EF4-FFF2-40B4-BE49-F238E27FC236}">
                <a16:creationId xmlns:a16="http://schemas.microsoft.com/office/drawing/2014/main" id="{AA781F5A-7F67-A3E3-CE0C-DE98F83A8E31}"/>
              </a:ext>
            </a:extLst>
          </p:cNvPr>
          <p:cNvSpPr/>
          <p:nvPr/>
        </p:nvSpPr>
        <p:spPr>
          <a:xfrm>
            <a:off x="8929255" y="2986344"/>
            <a:ext cx="1891147" cy="645961"/>
          </a:xfrm>
          <a:prstGeom prst="homePlat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60000" rtlCol="0" anchor="ctr"/>
          <a:lstStyle/>
          <a:p>
            <a:r>
              <a:rPr lang="en-GB" sz="1500" b="1" noProof="0" dirty="0">
                <a:latin typeface="Arial" panose="020B0604020202020204" pitchFamily="34" charset="0"/>
                <a:cs typeface="Arial" panose="020B0604020202020204" pitchFamily="34" charset="0"/>
              </a:rPr>
              <a:t>3L</a:t>
            </a:r>
            <a:br>
              <a:rPr lang="en-GB" sz="1500" b="1" noProof="0" dirty="0">
                <a:latin typeface="Arial" panose="020B0604020202020204" pitchFamily="34" charset="0"/>
                <a:cs typeface="Arial" panose="020B0604020202020204" pitchFamily="34" charset="0"/>
              </a:rPr>
            </a:br>
            <a:r>
              <a:rPr lang="en-GB" sz="1500" b="1" noProof="0" dirty="0">
                <a:latin typeface="Arial" panose="020B0604020202020204" pitchFamily="34" charset="0"/>
                <a:cs typeface="Arial" panose="020B0604020202020204" pitchFamily="34" charset="0"/>
              </a:rPr>
              <a:t>CT</a:t>
            </a:r>
          </a:p>
        </p:txBody>
      </p:sp>
      <p:sp>
        <p:nvSpPr>
          <p:cNvPr id="43" name="Pentagon 42">
            <a:extLst>
              <a:ext uri="{FF2B5EF4-FFF2-40B4-BE49-F238E27FC236}">
                <a16:creationId xmlns:a16="http://schemas.microsoft.com/office/drawing/2014/main" id="{E5FD45F0-0D46-7356-0F4C-C2937A58CAD8}"/>
              </a:ext>
            </a:extLst>
          </p:cNvPr>
          <p:cNvSpPr/>
          <p:nvPr/>
        </p:nvSpPr>
        <p:spPr>
          <a:xfrm>
            <a:off x="8104492" y="2986344"/>
            <a:ext cx="1891147" cy="645961"/>
          </a:xfrm>
          <a:prstGeom prst="homePlat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72000" rtlCol="0" anchor="ctr"/>
          <a:lstStyle/>
          <a:p>
            <a:r>
              <a:rPr lang="en-GB" sz="1500" b="1" noProof="0" dirty="0">
                <a:latin typeface="Arial" panose="020B0604020202020204" pitchFamily="34" charset="0"/>
                <a:cs typeface="Arial" panose="020B0604020202020204" pitchFamily="34" charset="0"/>
              </a:rPr>
              <a:t>2L</a:t>
            </a:r>
            <a:br>
              <a:rPr lang="en-GB" sz="1500" b="1" noProof="0" dirty="0">
                <a:latin typeface="Arial" panose="020B0604020202020204" pitchFamily="34" charset="0"/>
                <a:cs typeface="Arial" panose="020B0604020202020204" pitchFamily="34" charset="0"/>
              </a:rPr>
            </a:br>
            <a:r>
              <a:rPr lang="en-GB" sz="1500" b="1" noProof="0" dirty="0">
                <a:latin typeface="Arial" panose="020B0604020202020204" pitchFamily="34" charset="0"/>
                <a:cs typeface="Arial" panose="020B0604020202020204" pitchFamily="34" charset="0"/>
              </a:rPr>
              <a:t>CT</a:t>
            </a:r>
          </a:p>
        </p:txBody>
      </p:sp>
      <p:sp>
        <p:nvSpPr>
          <p:cNvPr id="37" name="Pentagon 36">
            <a:extLst>
              <a:ext uri="{FF2B5EF4-FFF2-40B4-BE49-F238E27FC236}">
                <a16:creationId xmlns:a16="http://schemas.microsoft.com/office/drawing/2014/main" id="{374C2071-4E4E-0639-C9F7-640722F31308}"/>
              </a:ext>
            </a:extLst>
          </p:cNvPr>
          <p:cNvSpPr/>
          <p:nvPr/>
        </p:nvSpPr>
        <p:spPr>
          <a:xfrm>
            <a:off x="6840356" y="2986344"/>
            <a:ext cx="2085435" cy="645961"/>
          </a:xfrm>
          <a:prstGeom prst="homePlat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08000" rtlCol="0" anchor="ctr"/>
          <a:lstStyle/>
          <a:p>
            <a:r>
              <a:rPr lang="en-GB" sz="1500" b="1" noProof="0" dirty="0">
                <a:latin typeface="Arial" panose="020B0604020202020204" pitchFamily="34" charset="0"/>
                <a:cs typeface="Arial" panose="020B0604020202020204" pitchFamily="34" charset="0"/>
              </a:rPr>
              <a:t>1L Chemo</a:t>
            </a:r>
          </a:p>
        </p:txBody>
      </p:sp>
      <p:cxnSp>
        <p:nvCxnSpPr>
          <p:cNvPr id="48" name="Straight Connector 47">
            <a:extLst>
              <a:ext uri="{FF2B5EF4-FFF2-40B4-BE49-F238E27FC236}">
                <a16:creationId xmlns:a16="http://schemas.microsoft.com/office/drawing/2014/main" id="{B7A5319F-16B9-58E6-6AF7-A75515FEFBA1}"/>
              </a:ext>
            </a:extLst>
          </p:cNvPr>
          <p:cNvCxnSpPr>
            <a:cxnSpLocks/>
          </p:cNvCxnSpPr>
          <p:nvPr/>
        </p:nvCxnSpPr>
        <p:spPr>
          <a:xfrm>
            <a:off x="10993867" y="2192482"/>
            <a:ext cx="0" cy="737754"/>
          </a:xfrm>
          <a:prstGeom prst="line">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E1C3254F-1D11-B789-C041-7ACE26DBA88F}"/>
              </a:ext>
            </a:extLst>
          </p:cNvPr>
          <p:cNvCxnSpPr>
            <a:cxnSpLocks/>
          </p:cNvCxnSpPr>
          <p:nvPr/>
        </p:nvCxnSpPr>
        <p:spPr>
          <a:xfrm>
            <a:off x="9985948" y="2192482"/>
            <a:ext cx="0" cy="737754"/>
          </a:xfrm>
          <a:prstGeom prst="line">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8FA0AF4-D397-C1E1-2B63-42F58A541C8F}"/>
              </a:ext>
            </a:extLst>
          </p:cNvPr>
          <p:cNvCxnSpPr>
            <a:cxnSpLocks/>
          </p:cNvCxnSpPr>
          <p:nvPr/>
        </p:nvCxnSpPr>
        <p:spPr>
          <a:xfrm>
            <a:off x="9040376" y="2192482"/>
            <a:ext cx="0" cy="737754"/>
          </a:xfrm>
          <a:prstGeom prst="line">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1" name="Rounded Rectangle 50">
            <a:extLst>
              <a:ext uri="{FF2B5EF4-FFF2-40B4-BE49-F238E27FC236}">
                <a16:creationId xmlns:a16="http://schemas.microsoft.com/office/drawing/2014/main" id="{D0427DBA-F8ED-2864-E125-CAAC0C835031}"/>
              </a:ext>
            </a:extLst>
          </p:cNvPr>
          <p:cNvSpPr/>
          <p:nvPr/>
        </p:nvSpPr>
        <p:spPr>
          <a:xfrm>
            <a:off x="7129676" y="1398337"/>
            <a:ext cx="4269146" cy="696191"/>
          </a:xfrm>
          <a:prstGeom prst="round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noProof="0" dirty="0">
                <a:latin typeface="Arial" panose="020B0604020202020204" pitchFamily="34" charset="0"/>
                <a:cs typeface="Arial" panose="020B0604020202020204" pitchFamily="34" charset="0"/>
              </a:rPr>
              <a:t>Antibody drug</a:t>
            </a:r>
            <a:br>
              <a:rPr lang="en-GB" sz="1500" b="1" noProof="0" dirty="0">
                <a:latin typeface="Arial" panose="020B0604020202020204" pitchFamily="34" charset="0"/>
                <a:cs typeface="Arial" panose="020B0604020202020204" pitchFamily="34" charset="0"/>
              </a:rPr>
            </a:br>
            <a:r>
              <a:rPr lang="en-GB" sz="1500" b="1" noProof="0" dirty="0">
                <a:latin typeface="Arial" panose="020B0604020202020204" pitchFamily="34" charset="0"/>
                <a:cs typeface="Arial" panose="020B0604020202020204" pitchFamily="34" charset="0"/>
              </a:rPr>
              <a:t>conjugates</a:t>
            </a:r>
          </a:p>
        </p:txBody>
      </p:sp>
      <p:cxnSp>
        <p:nvCxnSpPr>
          <p:cNvPr id="5" name="Straight Connector 4">
            <a:extLst>
              <a:ext uri="{FF2B5EF4-FFF2-40B4-BE49-F238E27FC236}">
                <a16:creationId xmlns:a16="http://schemas.microsoft.com/office/drawing/2014/main" id="{9209C7B9-016A-439D-CB00-D6D8ACB49CF9}"/>
              </a:ext>
            </a:extLst>
          </p:cNvPr>
          <p:cNvCxnSpPr>
            <a:cxnSpLocks/>
          </p:cNvCxnSpPr>
          <p:nvPr/>
        </p:nvCxnSpPr>
        <p:spPr>
          <a:xfrm>
            <a:off x="7905345" y="2202798"/>
            <a:ext cx="0" cy="737754"/>
          </a:xfrm>
          <a:prstGeom prst="line">
            <a:avLst/>
          </a:prstGeom>
          <a:ln w="381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2F8EEB9-FEE1-B739-4C7D-B021E74FB805}"/>
              </a:ext>
            </a:extLst>
          </p:cNvPr>
          <p:cNvCxnSpPr>
            <a:cxnSpLocks/>
          </p:cNvCxnSpPr>
          <p:nvPr/>
        </p:nvCxnSpPr>
        <p:spPr>
          <a:xfrm>
            <a:off x="6751617" y="2706570"/>
            <a:ext cx="40" cy="1201161"/>
          </a:xfrm>
          <a:prstGeom prst="line">
            <a:avLst/>
          </a:prstGeom>
          <a:ln w="1270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4631427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4BDA-B336-A01E-5D2A-68C6557F9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35DD9-FB2D-9423-0EC1-D18177819963}"/>
              </a:ext>
            </a:extLst>
          </p:cNvPr>
          <p:cNvSpPr>
            <a:spLocks noGrp="1"/>
          </p:cNvSpPr>
          <p:nvPr>
            <p:ph type="title"/>
          </p:nvPr>
        </p:nvSpPr>
        <p:spPr/>
        <p:txBody>
          <a:bodyPr/>
          <a:lstStyle/>
          <a:p>
            <a:pPr algn="ctr"/>
            <a:r>
              <a:rPr lang="en-GB" sz="4000" b="1" noProof="0" dirty="0">
                <a:solidFill>
                  <a:schemeClr val="bg1"/>
                </a:solidFill>
              </a:rPr>
              <a:t>ADC IN HR+ </a:t>
            </a:r>
            <a:r>
              <a:rPr lang="en-GB" b="1" cap="none" noProof="0" dirty="0"/>
              <a:t>m</a:t>
            </a:r>
            <a:r>
              <a:rPr lang="en-GB" sz="4000" b="1" noProof="0" dirty="0">
                <a:solidFill>
                  <a:schemeClr val="bg1"/>
                </a:solidFill>
              </a:rPr>
              <a:t>BC</a:t>
            </a:r>
            <a:r>
              <a:rPr lang="en-GB" b="1" noProof="0" dirty="0"/>
              <a:t> </a:t>
            </a:r>
            <a:r>
              <a:rPr lang="en-GB" sz="4000" b="1" noProof="0" dirty="0">
                <a:solidFill>
                  <a:schemeClr val="bg1"/>
                </a:solidFill>
              </a:rPr>
              <a:t> </a:t>
            </a:r>
          </a:p>
        </p:txBody>
      </p:sp>
      <p:sp>
        <p:nvSpPr>
          <p:cNvPr id="3" name="Slide Number Placeholder 2">
            <a:extLst>
              <a:ext uri="{FF2B5EF4-FFF2-40B4-BE49-F238E27FC236}">
                <a16:creationId xmlns:a16="http://schemas.microsoft.com/office/drawing/2014/main" id="{32853BD6-1AB0-3024-297B-2D3B146C589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4" name="Content Placeholder 4">
            <a:extLst>
              <a:ext uri="{FF2B5EF4-FFF2-40B4-BE49-F238E27FC236}">
                <a16:creationId xmlns:a16="http://schemas.microsoft.com/office/drawing/2014/main" id="{00107D7F-7D49-B07D-D027-04BAAAA5E8CD}"/>
              </a:ext>
            </a:extLst>
          </p:cNvPr>
          <p:cNvSpPr txBox="1">
            <a:spLocks/>
          </p:cNvSpPr>
          <p:nvPr/>
        </p:nvSpPr>
        <p:spPr>
          <a:xfrm>
            <a:off x="620183" y="6356351"/>
            <a:ext cx="10571278" cy="365125"/>
          </a:xfrm>
          <a:prstGeom prst="rect">
            <a:avLst/>
          </a:prstGeom>
        </p:spPr>
        <p:txBody>
          <a:bodyPr anchor="b" anchorCtr="0"/>
          <a:lstStyle>
            <a:lvl1pPr marL="263519" indent="-263519" algn="l" defTabSz="914377" rtl="0" eaLnBrk="1" latinLnBrk="0" hangingPunct="1">
              <a:spcBef>
                <a:spcPts val="1200"/>
              </a:spcBef>
              <a:spcAft>
                <a:spcPts val="0"/>
              </a:spcAft>
              <a:buClr>
                <a:schemeClr val="accent1"/>
              </a:buClr>
              <a:buFont typeface="Arial" panose="020B0604020202020204" pitchFamily="34" charset="0"/>
              <a:buChar char="•"/>
              <a:defRPr sz="2000" kern="1200">
                <a:solidFill>
                  <a:schemeClr val="tx2"/>
                </a:solidFill>
                <a:latin typeface="+mn-lt"/>
                <a:ea typeface="+mn-ea"/>
                <a:cs typeface="+mn-cs"/>
              </a:defRPr>
            </a:lvl1pPr>
            <a:lvl2pPr marL="536561" indent="-273044" algn="l" defTabSz="914377" rtl="0" eaLnBrk="1" latinLnBrk="0" hangingPunct="1">
              <a:spcBef>
                <a:spcPts val="900"/>
              </a:spcBef>
              <a:spcAft>
                <a:spcPts val="0"/>
              </a:spcAft>
              <a:buClr>
                <a:schemeClr val="accent1"/>
              </a:buClr>
              <a:buFont typeface="Arial" panose="020B0604020202020204" pitchFamily="34" charset="0"/>
              <a:buChar char="•"/>
              <a:defRPr sz="1800" kern="1200">
                <a:solidFill>
                  <a:schemeClr val="tx2"/>
                </a:solidFill>
                <a:latin typeface="+mn-lt"/>
                <a:ea typeface="+mn-ea"/>
                <a:cs typeface="+mn-cs"/>
              </a:defRPr>
            </a:lvl2pPr>
            <a:lvl3pPr marL="811193" indent="-274632" algn="l" defTabSz="914377" rtl="0" eaLnBrk="1" latinLnBrk="0" hangingPunct="1">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1074712" indent="-263519"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1366804" indent="-292093" algn="l" defTabSz="914377" rtl="0" eaLnBrk="1" latinLnBrk="0" hangingPunct="1">
              <a:spcBef>
                <a:spcPts val="4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noProof="0" dirty="0">
                <a:solidFill>
                  <a:schemeClr val="bg1"/>
                </a:solidFill>
                <a:latin typeface="Arial" panose="020B0604020202020204" pitchFamily="34" charset="0"/>
                <a:cs typeface="Arial" panose="020B0604020202020204" pitchFamily="34" charset="0"/>
              </a:rPr>
              <a:t>ADC, antibody drug conjugates; HR+, hormone receptor positive; mBC, metastatic breast cancer </a:t>
            </a:r>
          </a:p>
        </p:txBody>
      </p:sp>
    </p:spTree>
    <p:extLst>
      <p:ext uri="{BB962C8B-B14F-4D97-AF65-F5344CB8AC3E}">
        <p14:creationId xmlns:p14="http://schemas.microsoft.com/office/powerpoint/2010/main" val="2011076797"/>
      </p:ext>
    </p:extLst>
  </p:cSld>
  <p:clrMapOvr>
    <a:masterClrMapping/>
  </p:clrMapOvr>
  <p:transition>
    <p:fade/>
  </p:transition>
</p:sld>
</file>

<file path=ppt/theme/theme1.xml><?xml version="1.0" encoding="utf-8"?>
<a:theme xmlns:a="http://schemas.openxmlformats.org/drawingml/2006/main" name="NEW L&amp;F Version">
  <a:themeElements>
    <a:clrScheme name="Custom 5">
      <a:dk1>
        <a:srgbClr val="000000"/>
      </a:dk1>
      <a:lt1>
        <a:srgbClr val="FFFFFF"/>
      </a:lt1>
      <a:dk2>
        <a:srgbClr val="1B5477"/>
      </a:dk2>
      <a:lt2>
        <a:srgbClr val="EEEEE4"/>
      </a:lt2>
      <a:accent1>
        <a:srgbClr val="0783FF"/>
      </a:accent1>
      <a:accent2>
        <a:srgbClr val="FBC167"/>
      </a:accent2>
      <a:accent3>
        <a:srgbClr val="B6B59C"/>
      </a:accent3>
      <a:accent4>
        <a:srgbClr val="484542"/>
      </a:accent4>
      <a:accent5>
        <a:srgbClr val="F5333F"/>
      </a:accent5>
      <a:accent6>
        <a:srgbClr val="BFBFBF"/>
      </a:accent6>
      <a:hlink>
        <a:srgbClr val="EEEEE4"/>
      </a:hlink>
      <a:folHlink>
        <a:srgbClr val="F7F6F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ERD">
      <a:srgbClr val="49721E"/>
    </a:custClr>
    <a:custClr name="mTORi">
      <a:srgbClr val="D7A800"/>
    </a:custClr>
    <a:custClr name="CK4/6i">
      <a:srgbClr val="CB3A27"/>
    </a:custClr>
    <a:custClr name="PI3Ki">
      <a:srgbClr val="009BA3"/>
    </a:custClr>
    <a:custClr name="AKTi">
      <a:srgbClr val="7B1979"/>
    </a:custClr>
  </a:custClrLst>
  <a:extLst>
    <a:ext uri="{05A4C25C-085E-4340-85A3-A5531E510DB2}">
      <thm15:themeFamily xmlns:thm15="http://schemas.microsoft.com/office/thememl/2012/main" name="IPSEN PIONEER PROGRAMME" id="{3AB267C9-6AA8-4F5C-BA1D-D457A29D64F5}" vid="{C030AF10-13BD-4528-BDFA-70608A6AD774}"/>
    </a:ext>
  </a:extLst>
</a:theme>
</file>

<file path=ppt/theme/theme2.xml><?xml version="1.0" encoding="utf-8"?>
<a:theme xmlns:a="http://schemas.openxmlformats.org/drawingml/2006/main" name="IPSEN PIONEER PROGRAMME">
  <a:themeElements>
    <a:clrScheme name="Custom 15">
      <a:dk1>
        <a:srgbClr val="000000"/>
      </a:dk1>
      <a:lt1>
        <a:srgbClr val="FFFFFF"/>
      </a:lt1>
      <a:dk2>
        <a:srgbClr val="000000"/>
      </a:dk2>
      <a:lt2>
        <a:srgbClr val="F7F6F4"/>
      </a:lt2>
      <a:accent1>
        <a:srgbClr val="143F59"/>
      </a:accent1>
      <a:accent2>
        <a:srgbClr val="F5333F"/>
      </a:accent2>
      <a:accent3>
        <a:srgbClr val="484542"/>
      </a:accent3>
      <a:accent4>
        <a:srgbClr val="0783FF"/>
      </a:accent4>
      <a:accent5>
        <a:srgbClr val="949283"/>
      </a:accent5>
      <a:accent6>
        <a:srgbClr val="B6B59C"/>
      </a:accent6>
      <a:hlink>
        <a:srgbClr val="EEEEE4"/>
      </a:hlink>
      <a:folHlink>
        <a:srgbClr val="F7F6F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 blank [16x9] template V1.1.potx" id="{52EAE337-48A1-4507-8467-3F8C1ACB951B}" vid="{015F19C4-5F68-4270-B906-C91F496B6437}"/>
    </a:ext>
  </a:extLst>
</a:theme>
</file>

<file path=ppt/theme/theme3.xml><?xml version="1.0" encoding="utf-8"?>
<a:theme xmlns:a="http://schemas.openxmlformats.org/drawingml/2006/main" name="1_Version 05 July 24">
  <a:themeElements>
    <a:clrScheme name="Custom 5">
      <a:dk1>
        <a:srgbClr val="000000"/>
      </a:dk1>
      <a:lt1>
        <a:srgbClr val="FFFFFF"/>
      </a:lt1>
      <a:dk2>
        <a:srgbClr val="1B5477"/>
      </a:dk2>
      <a:lt2>
        <a:srgbClr val="EEEEE4"/>
      </a:lt2>
      <a:accent1>
        <a:srgbClr val="0783FF"/>
      </a:accent1>
      <a:accent2>
        <a:srgbClr val="FBC167"/>
      </a:accent2>
      <a:accent3>
        <a:srgbClr val="B6B59C"/>
      </a:accent3>
      <a:accent4>
        <a:srgbClr val="484542"/>
      </a:accent4>
      <a:accent5>
        <a:srgbClr val="F5333F"/>
      </a:accent5>
      <a:accent6>
        <a:srgbClr val="BFBFBF"/>
      </a:accent6>
      <a:hlink>
        <a:srgbClr val="EEEEE4"/>
      </a:hlink>
      <a:folHlink>
        <a:srgbClr val="F7F6F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ERD">
      <a:srgbClr val="49721E"/>
    </a:custClr>
    <a:custClr name="mTORi">
      <a:srgbClr val="D7A800"/>
    </a:custClr>
    <a:custClr name="CK4/6i">
      <a:srgbClr val="CB3A27"/>
    </a:custClr>
    <a:custClr name="PI3Ki">
      <a:srgbClr val="009BA3"/>
    </a:custClr>
    <a:custClr name="AKTi">
      <a:srgbClr val="7B1979"/>
    </a:custClr>
  </a:custClrLst>
  <a:extLst>
    <a:ext uri="{05A4C25C-085E-4340-85A3-A5531E510DB2}">
      <thm15:themeFamily xmlns:thm15="http://schemas.microsoft.com/office/thememl/2012/main" name="IPSEN PIONEER PROGRAMME" id="{3AB267C9-6AA8-4F5C-BA1D-D457A29D64F5}" vid="{C030AF10-13BD-4528-BDFA-70608A6AD774}"/>
    </a:ext>
  </a:extLst>
</a:theme>
</file>

<file path=ppt/theme/theme4.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2000" dirty="0" smtClean="0">
            <a:solidFill>
              <a:srgbClr val="505050"/>
            </a:solidFill>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5.xml><?xml version="1.0" encoding="utf-8"?>
<a:theme xmlns:a="http://schemas.openxmlformats.org/drawingml/2006/main" name="1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6.xml><?xml version="1.0" encoding="utf-8"?>
<a:theme xmlns:a="http://schemas.openxmlformats.org/drawingml/2006/main" name="2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ctr">
          <a:defRPr sz="1200" dirty="0" smtClean="0">
            <a:solidFill>
              <a:schemeClr val="tx1"/>
            </a:solidFill>
            <a:latin typeface="Arial" panose="020B0604020202020204" pitchFamily="34" charset="0"/>
            <a:ea typeface="Aileron" charset="0"/>
            <a:cs typeface="Arial" panose="020B0604020202020204" pitchFamily="34"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7.xml><?xml version="1.0" encoding="utf-8"?>
<a:theme xmlns:a="http://schemas.openxmlformats.org/drawingml/2006/main" name="3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8.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13838</TotalTime>
  <Words>10767</Words>
  <Application>Microsoft Office PowerPoint</Application>
  <PresentationFormat>Widescreen</PresentationFormat>
  <Paragraphs>1330</Paragraphs>
  <Slides>40</Slides>
  <Notes>12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40</vt:i4>
      </vt:variant>
    </vt:vector>
  </HeadingPairs>
  <TitlesOfParts>
    <vt:vector size="55" baseType="lpstr">
      <vt:lpstr>Aileron</vt:lpstr>
      <vt:lpstr>Arial</vt:lpstr>
      <vt:lpstr>Arial Narrow</vt:lpstr>
      <vt:lpstr>Calibri</vt:lpstr>
      <vt:lpstr>Cambria Math</vt:lpstr>
      <vt:lpstr>Lucida Grande</vt:lpstr>
      <vt:lpstr>PT Sans Narrow</vt:lpstr>
      <vt:lpstr>Tahoma</vt:lpstr>
      <vt:lpstr>NEW L&amp;F Version</vt:lpstr>
      <vt:lpstr>IPSEN PIONEER PROGRAMME</vt:lpstr>
      <vt:lpstr>1_Version 05 July 24</vt:lpstr>
      <vt:lpstr>Thème Office</vt:lpstr>
      <vt:lpstr>1_Thème Office</vt:lpstr>
      <vt:lpstr>2_Thème Office</vt:lpstr>
      <vt:lpstr>3_Thème Office</vt:lpstr>
      <vt:lpstr>PowerPoint Presentation</vt:lpstr>
      <vt:lpstr>Expert video with integrated animation   ADC in HR+/HER2- mBC: Optimising treatment strategies and ae management  april 2025</vt:lpstr>
      <vt:lpstr>Developed by BREAST CANCER COnnect</vt:lpstr>
      <vt:lpstr>EDUCATIONAL Objectives </vt:lpstr>
      <vt:lpstr>CLINICAL TAKEAWAYS </vt:lpstr>
      <vt:lpstr>TREATMENT LANDSCAPE IN  ER+/HER2- mBC in patients with</vt:lpstr>
      <vt:lpstr>treatments SELECTION for patients with ER+/HER2- mBC  is influenced by eT-sensitivity1</vt:lpstr>
      <vt:lpstr>ADC introduced for pretreated patients with HR+ mBC and resistance to additional ET ± targeted therapies1</vt:lpstr>
      <vt:lpstr>ADC IN HR+ mBC  </vt:lpstr>
      <vt:lpstr>ADC structure and mechanism of action </vt:lpstr>
      <vt:lpstr>Targets for ADCs in HR+ Breast cancer1-5 </vt:lpstr>
      <vt:lpstr>Summary of adcs available in hr+ mBC </vt:lpstr>
      <vt:lpstr>PATIENT CASE </vt:lpstr>
      <vt:lpstr>Patient case</vt:lpstr>
      <vt:lpstr>ADC IN HR+/HER2- (IHC0)  METASTATIC BREAST CANCER </vt:lpstr>
      <vt:lpstr>adc available in hr+/HER2- (IHC0)a mBC1 </vt:lpstr>
      <vt:lpstr>TROPION-Breast01 Study Design </vt:lpstr>
      <vt:lpstr>Demographics and Baseline Characteristics1</vt:lpstr>
      <vt:lpstr>Dato-DXd showed significant improvement in PFS by BICR but OS results were not statistically significant </vt:lpstr>
      <vt:lpstr>Subsequent ADC treatment may have affected survival resultS: OS Adjusted for Subsequent ADC1</vt:lpstr>
      <vt:lpstr>Secondary Endpoints: Efficacy continue to favour dato-dxd1</vt:lpstr>
      <vt:lpstr>Secondary Endpoints: pro results continue to favour dato-dxd1</vt:lpstr>
      <vt:lpstr>overall safety profile of Dato-DXd remained favourable compared with ICC</vt:lpstr>
      <vt:lpstr>TRAEs Occurring in ≥15% of Patients</vt:lpstr>
      <vt:lpstr>TROPiCS-02: A Phase 3 Study of SG in HR+/HER2- Locally Recurrent Inoperable or Metastatic Breast Cancer1</vt:lpstr>
      <vt:lpstr>Demographics and Baseline Characteristics1</vt:lpstr>
      <vt:lpstr>PFS in ITT: SG showed significant benefit in PFS vs TPC with a 34% reduction in risk of PD/death1</vt:lpstr>
      <vt:lpstr>Overall survival: SG showed a statistically significant benefit in OS vs TPC with 21% reduction in the risk of death1 </vt:lpstr>
      <vt:lpstr>Responses: SG significantly improveD ORR compared with TPC, with prolonged DOR1</vt:lpstr>
      <vt:lpstr>PRO Results: SG treatment provided a significant benefit in  HRQoL &amp; fatigue vs tpc1</vt:lpstr>
      <vt:lpstr>Summary of common TRAE of any grade (≥10%) and by worst grade ≥3 (≥5%) in any treatment arm1</vt:lpstr>
      <vt:lpstr>Safety Results analysis was consistent with that of previous studies of SG1-4</vt:lpstr>
      <vt:lpstr>Adverse Events management</vt:lpstr>
      <vt:lpstr>SG/Dato-DXd: Nausea/vomiting management </vt:lpstr>
      <vt:lpstr>SG: Neutropenia toxicity management1</vt:lpstr>
      <vt:lpstr>SG: Diarrhoea management1</vt:lpstr>
      <vt:lpstr>Dato-Dxd: Mucositis management1</vt:lpstr>
      <vt:lpstr>CLINICAL TAKEAWAYS </vt:lpstr>
      <vt:lpstr>CLINICAL TAKEAWAYS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ESMO BC 2024 Symposia</dc:title>
  <dc:creator>Sabah Abibes</dc:creator>
  <cp:lastModifiedBy>Selina Gill</cp:lastModifiedBy>
  <cp:revision>61</cp:revision>
  <cp:lastPrinted>2024-04-27T07:25:46Z</cp:lastPrinted>
  <dcterms:modified xsi:type="dcterms:W3CDTF">2025-05-05T11:24:12Z</dcterms:modified>
</cp:coreProperties>
</file>